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embeddings/Microsoft_Equation16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embeddings/Microsoft_Equation12.bin" ContentType="application/vnd.openxmlformats-officedocument.oleObject"/>
  <Override PartName="/ppt/embeddings/Microsoft_Equation14.bin" ContentType="application/vnd.openxmlformats-officedocument.oleObject"/>
  <Override PartName="/ppt/embeddings/Microsoft_Equation2.bin" ContentType="application/vnd.openxmlformats-officedocument.oleObject"/>
  <Override PartName="/ppt/embeddings/Microsoft_Equation11.bin" ContentType="application/vnd.openxmlformats-officedocument.oleObject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embeddings/Microsoft_Equation10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embeddings/Microsoft_Equation7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embeddings/Microsoft_Equation9.bin" ContentType="application/vnd.openxmlformats-officedocument.oleObject"/>
  <Default Extension="bin" ContentType="application/vnd.openxmlformats-officedocument.presentationml.printerSettings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embeddings/Microsoft_Equation17.bin" ContentType="application/vnd.openxmlformats-officedocument.oleObject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4" r:id="rId2"/>
    <p:sldId id="307" r:id="rId3"/>
    <p:sldId id="306" r:id="rId4"/>
    <p:sldId id="308" r:id="rId5"/>
    <p:sldId id="309" r:id="rId6"/>
    <p:sldId id="310" r:id="rId7"/>
    <p:sldId id="305" r:id="rId8"/>
    <p:sldId id="311" r:id="rId9"/>
    <p:sldId id="312" r:id="rId10"/>
    <p:sldId id="313" r:id="rId11"/>
    <p:sldId id="314" r:id="rId12"/>
    <p:sldId id="315" r:id="rId13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15" d="100"/>
          <a:sy n="115" d="100"/>
        </p:scale>
        <p:origin x="-200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r\ralemany\Desktop\fccp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lineChart>
        <c:grouping val="standard"/>
        <c:ser>
          <c:idx val="1"/>
          <c:order val="0"/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Sheet1!$C$78:$H$78</c:f>
              <c:numCache>
                <c:formatCode>General</c:formatCode>
                <c:ptCount val="6"/>
                <c:pt idx="0">
                  <c:v>200.0</c:v>
                </c:pt>
                <c:pt idx="1">
                  <c:v>250.0</c:v>
                </c:pt>
                <c:pt idx="2">
                  <c:v>300.0</c:v>
                </c:pt>
                <c:pt idx="3">
                  <c:v>350.0</c:v>
                </c:pt>
                <c:pt idx="4">
                  <c:v>365.0</c:v>
                </c:pt>
                <c:pt idx="5">
                  <c:v>400.0</c:v>
                </c:pt>
              </c:numCache>
            </c:numRef>
          </c:cat>
          <c:val>
            <c:numRef>
              <c:f>Sheet1!$C$79:$H$79</c:f>
              <c:numCache>
                <c:formatCode>General</c:formatCode>
                <c:ptCount val="6"/>
                <c:pt idx="0">
                  <c:v>341.4213562373091</c:v>
                </c:pt>
                <c:pt idx="1">
                  <c:v>426.7766952966369</c:v>
                </c:pt>
                <c:pt idx="2">
                  <c:v>512.1320343559643</c:v>
                </c:pt>
                <c:pt idx="3">
                  <c:v>597.4873734152916</c:v>
                </c:pt>
                <c:pt idx="4">
                  <c:v>623.0939751330898</c:v>
                </c:pt>
                <c:pt idx="5">
                  <c:v>682.8427124746186</c:v>
                </c:pt>
              </c:numCache>
            </c:numRef>
          </c:val>
        </c:ser>
        <c:marker val="1"/>
        <c:axId val="643948392"/>
        <c:axId val="520705448"/>
      </c:lineChart>
      <c:catAx>
        <c:axId val="643948392"/>
        <c:scaling>
          <c:orientation val="minMax"/>
        </c:scaling>
        <c:axPos val="b"/>
        <c:majorGridlines>
          <c:spPr>
            <a:ln>
              <a:solidFill>
                <a:schemeClr val="bg1">
                  <a:lumMod val="65000"/>
                </a:schemeClr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en-GB"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GB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Lcell (m)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GB"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520705448"/>
        <c:crosses val="autoZero"/>
        <c:auto val="1"/>
        <c:lblAlgn val="ctr"/>
        <c:lblOffset val="100"/>
      </c:catAx>
      <c:valAx>
        <c:axId val="520705448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 sz="2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GB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beta</a:t>
                </a:r>
                <a:r>
                  <a:rPr lang="en-GB" sz="24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(m)</a:t>
                </a:r>
                <a:endParaRPr lang="en-GB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GB"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643948392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ict"/><Relationship Id="rId3" Type="http://schemas.openxmlformats.org/officeDocument/2006/relationships/image" Target="../media/image9.pict"/><Relationship Id="rId1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ict"/><Relationship Id="rId1" Type="http://schemas.openxmlformats.org/officeDocument/2006/relationships/image" Target="../media/image11.pict"/><Relationship Id="rId2" Type="http://schemas.openxmlformats.org/officeDocument/2006/relationships/image" Target="../media/image12.pict"/><Relationship Id="rId3" Type="http://schemas.openxmlformats.org/officeDocument/2006/relationships/image" Target="../media/image13.pict"/><Relationship Id="rId5" Type="http://schemas.openxmlformats.org/officeDocument/2006/relationships/image" Target="../media/image15.pict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ict"/><Relationship Id="rId1" Type="http://schemas.openxmlformats.org/officeDocument/2006/relationships/image" Target="../media/image17.pict"/><Relationship Id="rId2" Type="http://schemas.openxmlformats.org/officeDocument/2006/relationships/image" Target="../media/image18.wmf"/><Relationship Id="rId3" Type="http://schemas.openxmlformats.org/officeDocument/2006/relationships/image" Target="../media/image19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ict"/><Relationship Id="rId1" Type="http://schemas.openxmlformats.org/officeDocument/2006/relationships/image" Target="../media/image26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163B6-3B74-4D48-9FB7-C472D8A66D9C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9B65E-7882-5544-B310-CE555E2F1C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4674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E3303-FE00-BD4E-B3BB-BB7CF94E8FCA}" type="datetimeFigureOut">
              <a:rPr lang="en-US" smtClean="0"/>
              <a:pPr/>
              <a:t>3/25/14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9E732-FBE0-FE48-8600-3735A7D1D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307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FA5F-EB73-D747-B41F-DE2C5A6512A9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283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F510-9474-5E47-93A9-5207C7CB91D7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3062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70A5-0AEA-E041-A4E5-32F3111B6898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5377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7C6F-0C71-A744-9413-5697D9B0270C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698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7C94-EFA9-4440-B92E-F230F56CDC99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599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A5BF7-1933-9444-A586-D2C5CB739858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596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E1171-FC8E-9844-95B8-4D21557F0CD1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040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28E83-3654-0845-B84C-37709C235AB9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791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C18A-0CDC-A243-AF26-E11654AEB624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453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58023-717B-D34D-A5AA-7BDC28C9F12F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9707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C095-86F7-0F44-A818-8D1A9D6EE1ED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742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F88A0-D222-8D48-8B65-FC83B0B3B377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DA81C-A00E-604C-B55E-D675F473A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560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10.jpeg"/><Relationship Id="rId7" Type="http://schemas.openxmlformats.org/officeDocument/2006/relationships/oleObject" Target="../embeddings/Microsoft_Equation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6" Type="http://schemas.openxmlformats.org/officeDocument/2006/relationships/oleObject" Target="../embeddings/Microsoft_Equation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4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7.bin"/><Relationship Id="rId7" Type="http://schemas.openxmlformats.org/officeDocument/2006/relationships/oleObject" Target="../embeddings/Microsoft_Equation9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5.bin"/><Relationship Id="rId6" Type="http://schemas.openxmlformats.org/officeDocument/2006/relationships/oleObject" Target="../embeddings/Microsoft_Equation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4" Type="http://schemas.openxmlformats.org/officeDocument/2006/relationships/oleObject" Target="../embeddings/Microsoft_Equation11.bin"/><Relationship Id="rId5" Type="http://schemas.openxmlformats.org/officeDocument/2006/relationships/oleObject" Target="../embeddings/Microsoft_Equation12.bin"/><Relationship Id="rId7" Type="http://schemas.openxmlformats.org/officeDocument/2006/relationships/oleObject" Target="../embeddings/Microsoft_Equation13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10.bin"/><Relationship Id="rId6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5" Type="http://schemas.openxmlformats.org/officeDocument/2006/relationships/oleObject" Target="../embeddings/Microsoft_Equation1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5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Relationship Id="rId3" Type="http://schemas.openxmlformats.org/officeDocument/2006/relationships/chart" Target="../charts/chart1.xml"/><Relationship Id="rId5" Type="http://schemas.openxmlformats.org/officeDocument/2006/relationships/oleObject" Target="../embeddings/Microsoft_Equation16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17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DSCF4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29012" y="4259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582671" y="501546"/>
            <a:ext cx="6375137" cy="1125919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1800"/>
              </a:spcBef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FCC-pp - Collider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5" name="Oval 16"/>
          <p:cNvSpPr>
            <a:spLocks noChangeArrowheads="1"/>
          </p:cNvSpPr>
          <p:nvPr/>
        </p:nvSpPr>
        <p:spPr bwMode="auto">
          <a:xfrm>
            <a:off x="1828800" y="4154488"/>
            <a:ext cx="2819400" cy="5524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en-GB" sz="2000"/>
          </a:p>
        </p:txBody>
      </p:sp>
      <p:sp>
        <p:nvSpPr>
          <p:cNvPr id="12296" name="Freeform 17"/>
          <p:cNvSpPr>
            <a:spLocks/>
          </p:cNvSpPr>
          <p:nvPr/>
        </p:nvSpPr>
        <p:spPr bwMode="auto">
          <a:xfrm>
            <a:off x="0" y="4114800"/>
            <a:ext cx="5029200" cy="990600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7" name="Oval 20"/>
          <p:cNvSpPr>
            <a:spLocks noChangeArrowheads="1"/>
          </p:cNvSpPr>
          <p:nvPr/>
        </p:nvSpPr>
        <p:spPr bwMode="auto">
          <a:xfrm>
            <a:off x="4648200" y="4191000"/>
            <a:ext cx="342900" cy="952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1570135" y="3297993"/>
            <a:ext cx="9080994" cy="1321243"/>
          </a:xfrm>
          <a:custGeom>
            <a:avLst/>
            <a:gdLst>
              <a:gd name="connsiteX0" fmla="*/ 0 w 8555347"/>
              <a:gd name="connsiteY0" fmla="*/ 867326 h 1734652"/>
              <a:gd name="connsiteX1" fmla="*/ 4277674 w 8555347"/>
              <a:gd name="connsiteY1" fmla="*/ 0 h 1734652"/>
              <a:gd name="connsiteX2" fmla="*/ 8555348 w 8555347"/>
              <a:gd name="connsiteY2" fmla="*/ 867326 h 1734652"/>
              <a:gd name="connsiteX3" fmla="*/ 4277674 w 8555347"/>
              <a:gd name="connsiteY3" fmla="*/ 1734652 h 1734652"/>
              <a:gd name="connsiteX4" fmla="*/ 0 w 8555347"/>
              <a:gd name="connsiteY4" fmla="*/ 867326 h 1734652"/>
              <a:gd name="connsiteX0" fmla="*/ 0 w 8555348"/>
              <a:gd name="connsiteY0" fmla="*/ 884144 h 1751470"/>
              <a:gd name="connsiteX1" fmla="*/ 4277674 w 8555348"/>
              <a:gd name="connsiteY1" fmla="*/ 16818 h 1751470"/>
              <a:gd name="connsiteX2" fmla="*/ 8555348 w 8555348"/>
              <a:gd name="connsiteY2" fmla="*/ 884144 h 1751470"/>
              <a:gd name="connsiteX3" fmla="*/ 4277674 w 8555348"/>
              <a:gd name="connsiteY3" fmla="*/ 1751470 h 1751470"/>
              <a:gd name="connsiteX4" fmla="*/ 0 w 8555348"/>
              <a:gd name="connsiteY4" fmla="*/ 884144 h 1751470"/>
              <a:gd name="connsiteX0" fmla="*/ 20137 w 8575485"/>
              <a:gd name="connsiteY0" fmla="*/ 747410 h 1614736"/>
              <a:gd name="connsiteX1" fmla="*/ 3228864 w 8575485"/>
              <a:gd name="connsiteY1" fmla="*/ 21752 h 1614736"/>
              <a:gd name="connsiteX2" fmla="*/ 8575485 w 8575485"/>
              <a:gd name="connsiteY2" fmla="*/ 747410 h 1614736"/>
              <a:gd name="connsiteX3" fmla="*/ 4297811 w 8575485"/>
              <a:gd name="connsiteY3" fmla="*/ 1614736 h 1614736"/>
              <a:gd name="connsiteX4" fmla="*/ 20137 w 8575485"/>
              <a:gd name="connsiteY4" fmla="*/ 747410 h 1614736"/>
              <a:gd name="connsiteX0" fmla="*/ 19741 w 8575089"/>
              <a:gd name="connsiteY0" fmla="*/ 776741 h 1644067"/>
              <a:gd name="connsiteX1" fmla="*/ 3228468 w 8575089"/>
              <a:gd name="connsiteY1" fmla="*/ 51083 h 1644067"/>
              <a:gd name="connsiteX2" fmla="*/ 8575089 w 8575089"/>
              <a:gd name="connsiteY2" fmla="*/ 776741 h 1644067"/>
              <a:gd name="connsiteX3" fmla="*/ 4297415 w 8575089"/>
              <a:gd name="connsiteY3" fmla="*/ 1644067 h 1644067"/>
              <a:gd name="connsiteX4" fmla="*/ 19741 w 8575089"/>
              <a:gd name="connsiteY4" fmla="*/ 776741 h 1644067"/>
              <a:gd name="connsiteX0" fmla="*/ 19359 w 8574707"/>
              <a:gd name="connsiteY0" fmla="*/ 726116 h 1593442"/>
              <a:gd name="connsiteX1" fmla="*/ 3228086 w 8574707"/>
              <a:gd name="connsiteY1" fmla="*/ 458 h 1593442"/>
              <a:gd name="connsiteX2" fmla="*/ 8574707 w 8574707"/>
              <a:gd name="connsiteY2" fmla="*/ 726116 h 1593442"/>
              <a:gd name="connsiteX3" fmla="*/ 4297033 w 8574707"/>
              <a:gd name="connsiteY3" fmla="*/ 1593442 h 1593442"/>
              <a:gd name="connsiteX4" fmla="*/ 19359 w 8574707"/>
              <a:gd name="connsiteY4" fmla="*/ 726116 h 1593442"/>
              <a:gd name="connsiteX0" fmla="*/ 19359 w 8701063"/>
              <a:gd name="connsiteY0" fmla="*/ 745105 h 1612431"/>
              <a:gd name="connsiteX1" fmla="*/ 3228086 w 8701063"/>
              <a:gd name="connsiteY1" fmla="*/ 19447 h 1612431"/>
              <a:gd name="connsiteX2" fmla="*/ 7181053 w 8701063"/>
              <a:gd name="connsiteY2" fmla="*/ 254000 h 1612431"/>
              <a:gd name="connsiteX3" fmla="*/ 8574707 w 8701063"/>
              <a:gd name="connsiteY3" fmla="*/ 745105 h 1612431"/>
              <a:gd name="connsiteX4" fmla="*/ 4297033 w 8701063"/>
              <a:gd name="connsiteY4" fmla="*/ 1612431 h 1612431"/>
              <a:gd name="connsiteX5" fmla="*/ 19359 w 8701063"/>
              <a:gd name="connsiteY5" fmla="*/ 745105 h 1612431"/>
              <a:gd name="connsiteX0" fmla="*/ 108482 w 8790186"/>
              <a:gd name="connsiteY0" fmla="*/ 745105 h 1612431"/>
              <a:gd name="connsiteX1" fmla="*/ 1448925 w 8790186"/>
              <a:gd name="connsiteY1" fmla="*/ 125212 h 1612431"/>
              <a:gd name="connsiteX2" fmla="*/ 3317209 w 8790186"/>
              <a:gd name="connsiteY2" fmla="*/ 19447 h 1612431"/>
              <a:gd name="connsiteX3" fmla="*/ 7270176 w 8790186"/>
              <a:gd name="connsiteY3" fmla="*/ 254000 h 1612431"/>
              <a:gd name="connsiteX4" fmla="*/ 8663830 w 8790186"/>
              <a:gd name="connsiteY4" fmla="*/ 745105 h 1612431"/>
              <a:gd name="connsiteX5" fmla="*/ 4386156 w 8790186"/>
              <a:gd name="connsiteY5" fmla="*/ 1612431 h 1612431"/>
              <a:gd name="connsiteX6" fmla="*/ 108482 w 8790186"/>
              <a:gd name="connsiteY6" fmla="*/ 745105 h 1612431"/>
              <a:gd name="connsiteX0" fmla="*/ 166021 w 8847725"/>
              <a:gd name="connsiteY0" fmla="*/ 648832 h 1516158"/>
              <a:gd name="connsiteX1" fmla="*/ 1506464 w 8847725"/>
              <a:gd name="connsiteY1" fmla="*/ 28939 h 1516158"/>
              <a:gd name="connsiteX2" fmla="*/ 7327715 w 8847725"/>
              <a:gd name="connsiteY2" fmla="*/ 157727 h 1516158"/>
              <a:gd name="connsiteX3" fmla="*/ 8721369 w 8847725"/>
              <a:gd name="connsiteY3" fmla="*/ 648832 h 1516158"/>
              <a:gd name="connsiteX4" fmla="*/ 4443695 w 8847725"/>
              <a:gd name="connsiteY4" fmla="*/ 1516158 h 1516158"/>
              <a:gd name="connsiteX5" fmla="*/ 166021 w 8847725"/>
              <a:gd name="connsiteY5" fmla="*/ 648832 h 1516158"/>
              <a:gd name="connsiteX0" fmla="*/ 7326609 w 8846619"/>
              <a:gd name="connsiteY0" fmla="*/ 37580 h 1396011"/>
              <a:gd name="connsiteX1" fmla="*/ 8720263 w 8846619"/>
              <a:gd name="connsiteY1" fmla="*/ 528685 h 1396011"/>
              <a:gd name="connsiteX2" fmla="*/ 4442589 w 8846619"/>
              <a:gd name="connsiteY2" fmla="*/ 1396011 h 1396011"/>
              <a:gd name="connsiteX3" fmla="*/ 164915 w 8846619"/>
              <a:gd name="connsiteY3" fmla="*/ 528685 h 1396011"/>
              <a:gd name="connsiteX4" fmla="*/ 1596798 w 8846619"/>
              <a:gd name="connsiteY4" fmla="*/ 232 h 1396011"/>
              <a:gd name="connsiteX0" fmla="*/ 7420708 w 8940718"/>
              <a:gd name="connsiteY0" fmla="*/ 50440 h 1408871"/>
              <a:gd name="connsiteX1" fmla="*/ 8814362 w 8940718"/>
              <a:gd name="connsiteY1" fmla="*/ 541545 h 1408871"/>
              <a:gd name="connsiteX2" fmla="*/ 4536688 w 8940718"/>
              <a:gd name="connsiteY2" fmla="*/ 1408871 h 1408871"/>
              <a:gd name="connsiteX3" fmla="*/ 259014 w 8940718"/>
              <a:gd name="connsiteY3" fmla="*/ 541545 h 1408871"/>
              <a:gd name="connsiteX4" fmla="*/ 1291652 w 8940718"/>
              <a:gd name="connsiteY4" fmla="*/ 213 h 1408871"/>
              <a:gd name="connsiteX0" fmla="*/ 7430567 w 8950577"/>
              <a:gd name="connsiteY0" fmla="*/ 50405 h 1408983"/>
              <a:gd name="connsiteX1" fmla="*/ 8824221 w 8950577"/>
              <a:gd name="connsiteY1" fmla="*/ 541510 h 1408983"/>
              <a:gd name="connsiteX2" fmla="*/ 4546547 w 8950577"/>
              <a:gd name="connsiteY2" fmla="*/ 1408836 h 1408983"/>
              <a:gd name="connsiteX3" fmla="*/ 255994 w 8950577"/>
              <a:gd name="connsiteY3" fmla="*/ 605905 h 1408983"/>
              <a:gd name="connsiteX4" fmla="*/ 1301511 w 8950577"/>
              <a:gd name="connsiteY4" fmla="*/ 178 h 1408983"/>
              <a:gd name="connsiteX0" fmla="*/ 7453401 w 8973411"/>
              <a:gd name="connsiteY0" fmla="*/ 50402 h 1370351"/>
              <a:gd name="connsiteX1" fmla="*/ 8847055 w 8973411"/>
              <a:gd name="connsiteY1" fmla="*/ 541507 h 1370351"/>
              <a:gd name="connsiteX2" fmla="*/ 4878473 w 8973411"/>
              <a:gd name="connsiteY2" fmla="*/ 1370196 h 1370351"/>
              <a:gd name="connsiteX3" fmla="*/ 278828 w 8973411"/>
              <a:gd name="connsiteY3" fmla="*/ 605902 h 1370351"/>
              <a:gd name="connsiteX4" fmla="*/ 1324345 w 8973411"/>
              <a:gd name="connsiteY4" fmla="*/ 175 h 1370351"/>
              <a:gd name="connsiteX0" fmla="*/ 7475289 w 8995299"/>
              <a:gd name="connsiteY0" fmla="*/ 50398 h 1305970"/>
              <a:gd name="connsiteX1" fmla="*/ 8868943 w 8995299"/>
              <a:gd name="connsiteY1" fmla="*/ 541503 h 1305970"/>
              <a:gd name="connsiteX2" fmla="*/ 5196575 w 8995299"/>
              <a:gd name="connsiteY2" fmla="*/ 1305798 h 1305970"/>
              <a:gd name="connsiteX3" fmla="*/ 300716 w 8995299"/>
              <a:gd name="connsiteY3" fmla="*/ 605898 h 1305970"/>
              <a:gd name="connsiteX4" fmla="*/ 1346233 w 8995299"/>
              <a:gd name="connsiteY4" fmla="*/ 171 h 1305970"/>
              <a:gd name="connsiteX0" fmla="*/ 7475289 w 8995299"/>
              <a:gd name="connsiteY0" fmla="*/ 50398 h 1317417"/>
              <a:gd name="connsiteX1" fmla="*/ 8868943 w 8995299"/>
              <a:gd name="connsiteY1" fmla="*/ 541503 h 1317417"/>
              <a:gd name="connsiteX2" fmla="*/ 5196575 w 8995299"/>
              <a:gd name="connsiteY2" fmla="*/ 1305798 h 1317417"/>
              <a:gd name="connsiteX3" fmla="*/ 300716 w 8995299"/>
              <a:gd name="connsiteY3" fmla="*/ 605898 h 1317417"/>
              <a:gd name="connsiteX4" fmla="*/ 1346233 w 8995299"/>
              <a:gd name="connsiteY4" fmla="*/ 171 h 1317417"/>
              <a:gd name="connsiteX0" fmla="*/ 7560984 w 9080994"/>
              <a:gd name="connsiteY0" fmla="*/ 50515 h 1321243"/>
              <a:gd name="connsiteX1" fmla="*/ 8954638 w 9080994"/>
              <a:gd name="connsiteY1" fmla="*/ 541620 h 1321243"/>
              <a:gd name="connsiteX2" fmla="*/ 5282270 w 9080994"/>
              <a:gd name="connsiteY2" fmla="*/ 1305915 h 1321243"/>
              <a:gd name="connsiteX3" fmla="*/ 386411 w 9080994"/>
              <a:gd name="connsiteY3" fmla="*/ 606015 h 1321243"/>
              <a:gd name="connsiteX4" fmla="*/ 1431928 w 9080994"/>
              <a:gd name="connsiteY4" fmla="*/ 288 h 132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0994" h="1321243">
                <a:moveTo>
                  <a:pt x="7560984" y="50515"/>
                </a:moveTo>
                <a:cubicBezTo>
                  <a:pt x="8452087" y="171458"/>
                  <a:pt x="9435308" y="315215"/>
                  <a:pt x="8954638" y="541620"/>
                </a:cubicBezTo>
                <a:cubicBezTo>
                  <a:pt x="8473968" y="768025"/>
                  <a:pt x="7470162" y="1205031"/>
                  <a:pt x="5282270" y="1305915"/>
                </a:cubicBezTo>
                <a:cubicBezTo>
                  <a:pt x="3094378" y="1406799"/>
                  <a:pt x="1221318" y="991045"/>
                  <a:pt x="386411" y="606015"/>
                </a:cubicBezTo>
                <a:cubicBezTo>
                  <a:pt x="-448496" y="220985"/>
                  <a:pt x="146872" y="-9301"/>
                  <a:pt x="1431928" y="288"/>
                </a:cubicBezTo>
              </a:path>
            </a:pathLst>
          </a:custGeom>
          <a:noFill/>
          <a:ln w="2857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endParaRPr lang="en-GB" sz="200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00474" y="42593"/>
            <a:ext cx="2443526" cy="102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7760" y="1739180"/>
            <a:ext cx="4489983" cy="8084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i="1" kern="0" dirty="0" smtClean="0">
                <a:solidFill>
                  <a:schemeClr val="bg1"/>
                </a:solidFill>
                <a:latin typeface="+mn-lt"/>
              </a:rPr>
              <a:t>First Look at the Arc Lattice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chemeClr val="bg1"/>
                </a:solidFill>
              </a:rPr>
              <a:t>    	</a:t>
            </a:r>
            <a:endParaRPr lang="en-GB" sz="1600" i="1" kern="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533" y="5488635"/>
            <a:ext cx="5250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cout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J. </a:t>
            </a:r>
            <a:r>
              <a:rPr lang="en-US" dirty="0" err="1" smtClean="0">
                <a:solidFill>
                  <a:srgbClr val="000000"/>
                </a:solidFill>
              </a:rPr>
              <a:t>Wenninger</a:t>
            </a:r>
            <a:r>
              <a:rPr lang="en-US" dirty="0" smtClean="0">
                <a:solidFill>
                  <a:srgbClr val="000000"/>
                </a:solidFill>
              </a:rPr>
              <a:t> -&gt; photo of the Jura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         R. </a:t>
            </a:r>
            <a:r>
              <a:rPr lang="en-US" dirty="0" err="1" smtClean="0">
                <a:solidFill>
                  <a:srgbClr val="000000"/>
                </a:solidFill>
              </a:rPr>
              <a:t>Alemany</a:t>
            </a:r>
            <a:r>
              <a:rPr lang="en-US" dirty="0" smtClean="0">
                <a:solidFill>
                  <a:srgbClr val="000000"/>
                </a:solidFill>
              </a:rPr>
              <a:t>    -&gt; </a:t>
            </a:r>
            <a:r>
              <a:rPr lang="en-US" dirty="0" err="1" smtClean="0">
                <a:solidFill>
                  <a:srgbClr val="000000"/>
                </a:solidFill>
              </a:rPr>
              <a:t>ζ</a:t>
            </a:r>
            <a:r>
              <a:rPr lang="en-US" dirty="0" smtClean="0">
                <a:solidFill>
                  <a:srgbClr val="000000"/>
                </a:solidFill>
              </a:rPr>
              <a:t> (dipole fill factor)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 LHC			-&gt; as a very nice example to follow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209378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1602748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Arc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V1: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77711" y="155866"/>
            <a:ext cx="22739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n>
                  <a:solidFill>
                    <a:srgbClr val="0000FF"/>
                  </a:solidFill>
                </a:ln>
                <a:latin typeface="Times New Roman"/>
                <a:cs typeface="Times New Roman"/>
              </a:rPr>
              <a:t>First Arc Layout: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sz="1600" b="1" dirty="0" smtClean="0">
                <a:latin typeface="Times New Roman"/>
                <a:cs typeface="Times New Roman"/>
              </a:rPr>
              <a:t> ≈ 206.4m</a:t>
            </a:r>
          </a:p>
          <a:p>
            <a:r>
              <a:rPr lang="en-US" sz="1600" b="1" baseline="-25000" dirty="0" smtClean="0">
                <a:latin typeface="Times New Roman"/>
                <a:cs typeface="Times New Roman"/>
              </a:rPr>
              <a:t>	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dipole</a:t>
            </a:r>
            <a:r>
              <a:rPr lang="en-US" sz="1600" b="1" dirty="0" smtClean="0">
                <a:latin typeface="Times New Roman"/>
                <a:cs typeface="Times New Roman"/>
              </a:rPr>
              <a:t>=14.2m</a:t>
            </a:r>
            <a:endParaRPr lang="en-US" sz="1600" b="1" baseline="-25000" dirty="0" smtClean="0">
              <a:latin typeface="Times New Roman"/>
              <a:cs typeface="Times New Roman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	12 dipoles per cell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32 cells per arc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12 arcs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37043" y="398812"/>
            <a:ext cx="3909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4608 dipoles</a:t>
            </a:r>
          </a:p>
          <a:p>
            <a:pPr lvl="0"/>
            <a:r>
              <a:rPr lang="en-US" sz="16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drifts a la LHC: dipole-quad=3.6m</a:t>
            </a:r>
          </a:p>
          <a:p>
            <a:pPr lvl="0"/>
            <a:r>
              <a:rPr lang="en-US" sz="16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dipole-dipole=1.3m</a:t>
            </a:r>
          </a:p>
          <a:p>
            <a:pPr lvl="0"/>
            <a:r>
              <a:rPr lang="en-US" sz="16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dipole field =16T &lt;--&gt; 50TeV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6177" y="1971748"/>
            <a:ext cx="6853158" cy="19800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The storage Ring: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		12 Arcs, 12 Straights  </a:t>
            </a:r>
            <a:r>
              <a:rPr lang="en-US" sz="1200" b="1" dirty="0" smtClean="0">
                <a:latin typeface="Times New Roman"/>
                <a:cs typeface="Times New Roman"/>
              </a:rPr>
              <a:t>... yes yes the racetrack will come soon.</a:t>
            </a:r>
          </a:p>
          <a:p>
            <a:endParaRPr lang="en-US" sz="1200" b="1" dirty="0" smtClean="0">
              <a:latin typeface="Times New Roman"/>
              <a:cs typeface="Times New Roman"/>
            </a:endParaRPr>
          </a:p>
          <a:p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Fccpp</a:t>
            </a:r>
            <a:r>
              <a:rPr lang="en-US" sz="1600" b="1" dirty="0" smtClean="0">
                <a:latin typeface="Times New Roman"/>
                <a:cs typeface="Times New Roman"/>
              </a:rPr>
              <a:t>=      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sz="1600" b="1" dirty="0" smtClean="0">
                <a:latin typeface="Times New Roman"/>
                <a:cs typeface="Times New Roman"/>
              </a:rPr>
              <a:t> *   </a:t>
            </a:r>
            <a:r>
              <a:rPr lang="en-US" sz="1600" b="1" dirty="0" err="1" smtClean="0">
                <a:latin typeface="Times New Roman"/>
                <a:cs typeface="Times New Roman"/>
              </a:rPr>
              <a:t>N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/arc </a:t>
            </a:r>
            <a:r>
              <a:rPr lang="en-US" sz="1600" b="1" dirty="0" smtClean="0">
                <a:latin typeface="Times New Roman"/>
                <a:cs typeface="Times New Roman"/>
              </a:rPr>
              <a:t>* </a:t>
            </a:r>
            <a:r>
              <a:rPr lang="en-US" sz="1600" b="1" dirty="0" err="1" smtClean="0">
                <a:latin typeface="Times New Roman"/>
                <a:cs typeface="Times New Roman"/>
              </a:rPr>
              <a:t>N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arc</a:t>
            </a:r>
            <a:r>
              <a:rPr lang="en-US" sz="1600" b="1" dirty="0" smtClean="0">
                <a:latin typeface="Times New Roman"/>
                <a:cs typeface="Times New Roman"/>
              </a:rPr>
              <a:t> + 12 * 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straights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      </a:t>
            </a:r>
            <a:r>
              <a:rPr lang="en-US" sz="1600" b="1" dirty="0" smtClean="0">
                <a:latin typeface="Times New Roman"/>
                <a:cs typeface="Times New Roman"/>
              </a:rPr>
              <a:t>+ 12 * 2    * 2      * 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celldispcuppr</a:t>
            </a:r>
            <a:endParaRPr lang="en-US" sz="1600" b="1" baseline="-25000" dirty="0" smtClean="0">
              <a:latin typeface="Times New Roman"/>
              <a:cs typeface="Times New Roman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=	206.4m * 32    * 12    + 12 * 1400m     + 12 * 2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li-re</a:t>
            </a:r>
            <a:r>
              <a:rPr lang="en-US" sz="1600" b="1" dirty="0" smtClean="0">
                <a:latin typeface="Times New Roman"/>
                <a:cs typeface="Times New Roman"/>
              </a:rPr>
              <a:t>* 2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cells</a:t>
            </a:r>
            <a:r>
              <a:rPr lang="en-US" sz="1600" b="1" dirty="0" smtClean="0">
                <a:latin typeface="Times New Roman"/>
                <a:cs typeface="Times New Roman"/>
              </a:rPr>
              <a:t> * 206.4m</a:t>
            </a:r>
          </a:p>
          <a:p>
            <a:endParaRPr lang="en-US" sz="1600" b="1" baseline="-25000" dirty="0" smtClean="0">
              <a:latin typeface="Times New Roman"/>
              <a:cs typeface="Times New Roman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	=105 km</a:t>
            </a:r>
            <a:endParaRPr lang="en-US" sz="1600" b="1" dirty="0">
              <a:latin typeface="Times New Roman"/>
              <a:cs typeface="Times New Roman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8" y="3914410"/>
            <a:ext cx="3631155" cy="280589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312" y="3821039"/>
            <a:ext cx="4773381" cy="2987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1602748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Arc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V1: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929" y="773043"/>
            <a:ext cx="51861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The storage Ring: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		12 Arcs, 12 Straights</a:t>
            </a:r>
          </a:p>
          <a:p>
            <a:endParaRPr lang="en-US" sz="1200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sz="1600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Dispersion Suppressor Arc - Straight: 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unlike LHC ... text book like approach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	</a:t>
            </a:r>
            <a:r>
              <a:rPr lang="en-US" sz="1600" b="1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Ψ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cell</a:t>
            </a:r>
            <a:r>
              <a:rPr lang="en-US" sz="1600" b="1" baseline="-25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= 90</a:t>
            </a:r>
            <a:r>
              <a:rPr lang="en-US" sz="1600" b="1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  </a:t>
            </a:r>
            <a:r>
              <a:rPr lang="en-US" sz="1600" b="1" dirty="0" err="1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</a:t>
            </a:r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 two half bend cells will do the job</a:t>
            </a:r>
            <a:endParaRPr lang="en-US" sz="16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sz="1200" b="1" dirty="0" smtClean="0">
              <a:latin typeface="Times New Roman"/>
              <a:cs typeface="Times New Roman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0696" y="2799342"/>
            <a:ext cx="5267211" cy="3296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25" y="2799342"/>
            <a:ext cx="4733627" cy="3481115"/>
          </a:xfrm>
          <a:prstGeom prst="rect">
            <a:avLst/>
          </a:prstGeom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8131" y="1435652"/>
            <a:ext cx="22860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1730312" cy="461665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b="1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Next</a:t>
            </a:r>
            <a:r>
              <a:rPr lang="de-DE" sz="2400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de-DE" sz="2400" b="1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Steps</a:t>
            </a:r>
            <a:r>
              <a:rPr lang="de-DE" sz="2400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endParaRPr lang="en-GB" sz="2400" b="1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929" y="1192696"/>
            <a:ext cx="7443063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Complete the Storage Ring: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	12 Arcs, 12 Straights</a:t>
            </a:r>
          </a:p>
          <a:p>
            <a:endParaRPr lang="en-US" sz="1200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Discuss the magnet parameters</a:t>
            </a:r>
          </a:p>
          <a:p>
            <a:endParaRPr lang="en-US" sz="1200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( Re - ) </a:t>
            </a:r>
            <a:r>
              <a:rPr lang="en-US" b="1" dirty="0" err="1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Optimise</a:t>
            </a:r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 Cell Length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add matching quadrupoles in Dispersion Suppressor Region,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add empty cells to design the straights	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	include a first mini-beta</a:t>
            </a:r>
          </a:p>
          <a:p>
            <a:endParaRPr lang="en-US" sz="16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dirty="0" err="1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Finalise</a:t>
            </a:r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 in first version the “Modules”</a:t>
            </a:r>
          </a:p>
          <a:p>
            <a:endParaRPr lang="en-US" b="1" dirty="0" smtClean="0">
              <a:ln>
                <a:solidFill>
                  <a:srgbClr val="0000FF"/>
                </a:solidFill>
              </a:ln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Re-Define the Module arrangement to get a first layout of the Racetrack</a:t>
            </a:r>
          </a:p>
          <a:p>
            <a:endParaRPr lang="en-US" b="1" dirty="0" smtClean="0">
              <a:ln>
                <a:solidFill>
                  <a:srgbClr val="0000FF"/>
                </a:solidFill>
              </a:ln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b="1" dirty="0" smtClean="0">
              <a:ln>
                <a:solidFill>
                  <a:srgbClr val="0000FF"/>
                </a:solidFill>
              </a:ln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... mid term planning:</a:t>
            </a:r>
          </a:p>
          <a:p>
            <a:r>
              <a:rPr lang="en-US" b="1" dirty="0" smtClean="0">
                <a:ln>
                  <a:solidFill>
                    <a:srgbClr val="0000FF"/>
                  </a:solidFill>
                </a:ln>
                <a:solidFill>
                  <a:srgbClr val="000000"/>
                </a:solidFill>
                <a:latin typeface="Times New Roman"/>
                <a:cs typeface="Times New Roman"/>
              </a:rPr>
              <a:t>		magnet parameters  /  multipoles   /   inter magnet drifts ??</a:t>
            </a:r>
          </a:p>
          <a:p>
            <a:endParaRPr lang="en-US" sz="1200" b="1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92" y="3898683"/>
            <a:ext cx="3107292" cy="1431792"/>
          </a:xfrm>
          <a:prstGeom prst="rect">
            <a:avLst/>
          </a:prstGeom>
        </p:spPr>
      </p:pic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91674" y="1216853"/>
            <a:ext cx="3886200" cy="313932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LHC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parameters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: </a:t>
            </a:r>
          </a:p>
          <a:p>
            <a:pPr algn="l"/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	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energy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7000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GeV</a:t>
            </a:r>
            <a:endParaRPr lang="de-DE" sz="1800" b="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l"/>
            <a:r>
              <a:rPr lang="de-DE" sz="1800" b="0" dirty="0">
                <a:solidFill>
                  <a:srgbClr val="0000FF"/>
                </a:solidFill>
                <a:latin typeface="Times New Roman"/>
                <a:cs typeface="Times New Roman"/>
              </a:rPr>
              <a:t>    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	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dipole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 err="1">
                <a:solidFill>
                  <a:srgbClr val="0000FF"/>
                </a:solidFill>
                <a:latin typeface="Times New Roman"/>
                <a:cs typeface="Times New Roman"/>
              </a:rPr>
              <a:t>magnets</a:t>
            </a:r>
            <a:r>
              <a:rPr lang="de-DE" sz="1800" b="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	N </a:t>
            </a:r>
            <a:r>
              <a:rPr lang="de-DE" sz="1800" b="0" dirty="0">
                <a:solidFill>
                  <a:srgbClr val="0000FF"/>
                </a:solidFill>
                <a:latin typeface="Times New Roman"/>
                <a:cs typeface="Times New Roman"/>
              </a:rPr>
              <a:t>= 1232</a:t>
            </a:r>
          </a:p>
          <a:p>
            <a:r>
              <a:rPr lang="de-DE" sz="1800" b="0" dirty="0">
                <a:solidFill>
                  <a:srgbClr val="0000FF"/>
                </a:solidFill>
                <a:latin typeface="Times New Roman"/>
                <a:cs typeface="Times New Roman"/>
              </a:rPr>
              <a:t>       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lang="de-DE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dipole</a:t>
            </a:r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length</a:t>
            </a:r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     	</a:t>
            </a:r>
            <a:r>
              <a:rPr lang="de-DE" sz="1800" b="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>
                <a:solidFill>
                  <a:srgbClr val="0000FF"/>
                </a:solidFill>
                <a:latin typeface="Times New Roman"/>
                <a:cs typeface="Times New Roman"/>
              </a:rPr>
              <a:t>= 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14.3 m</a:t>
            </a:r>
          </a:p>
          <a:p>
            <a:endParaRPr lang="de-DE" sz="1800" b="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	 </a:t>
            </a:r>
            <a:r>
              <a:rPr lang="de-DE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dipole</a:t>
            </a:r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field</a:t>
            </a:r>
            <a:endParaRPr lang="de-DE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de-DE" sz="1800" b="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de-DE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de-DE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Basic </a:t>
            </a:r>
            <a:r>
              <a:rPr lang="de-DE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  <a:endParaRPr lang="de-DE" sz="1800" b="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l"/>
            <a:r>
              <a:rPr lang="de-DE" sz="1800" b="0" dirty="0">
                <a:solidFill>
                  <a:srgbClr val="0000FF"/>
                </a:solidFill>
              </a:rPr>
              <a:t>                               </a:t>
            </a:r>
            <a:r>
              <a:rPr lang="de-DE" sz="1800" b="0" dirty="0" smtClean="0">
                <a:solidFill>
                  <a:srgbClr val="0000FF"/>
                </a:solidFill>
              </a:rPr>
              <a:t> </a:t>
            </a:r>
            <a:endParaRPr lang="de-DE" sz="1800" b="0" dirty="0">
              <a:solidFill>
                <a:srgbClr val="0000FF"/>
              </a:solidFill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557987" y="2617307"/>
          <a:ext cx="3253594" cy="1159562"/>
        </p:xfrm>
        <a:graphic>
          <a:graphicData uri="http://schemas.openxmlformats.org/presentationml/2006/ole">
            <p:oleObj spid="_x0000_s86018" name="Equation" r:id="rId4" imgW="2425700" imgH="863600" progId="Equation.3">
              <p:embed/>
            </p:oleObj>
          </a:graphicData>
        </a:graphic>
      </p:graphicFrame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5"/>
          <a:srcRect r="27823"/>
          <a:stretch>
            <a:fillRect/>
          </a:stretch>
        </p:blipFill>
        <p:spPr bwMode="auto">
          <a:xfrm>
            <a:off x="5424251" y="1"/>
            <a:ext cx="3719749" cy="24074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44488" y="141288"/>
            <a:ext cx="3155724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Where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do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we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come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from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??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3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8584" y="3898683"/>
            <a:ext cx="5643788" cy="158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4488" y="5941391"/>
            <a:ext cx="7696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For the time being we keep the magnet distances as in the case of LHC.   </a:t>
            </a:r>
            <a:r>
              <a:rPr lang="en-US" b="1" i="1" dirty="0" err="1" smtClean="0"/>
              <a:t>tbcccc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91674" y="771571"/>
            <a:ext cx="3886200" cy="40934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first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scalings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1800" b="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from</a:t>
            </a:r>
            <a:r>
              <a:rPr lang="de-DE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LHC</a:t>
            </a:r>
          </a:p>
          <a:p>
            <a:pPr algn="l"/>
            <a:r>
              <a:rPr lang="de-DE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lang="de-DE" sz="1600" b="1" i="1" dirty="0" smtClean="0">
                <a:latin typeface="Times New Roman"/>
                <a:cs typeface="Times New Roman"/>
              </a:rPr>
              <a:t>bare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aperture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considerations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LHC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arc</a:t>
            </a:r>
            <a:r>
              <a:rPr lang="de-DE" sz="1600" b="1" i="1" dirty="0" smtClean="0">
                <a:latin typeface="Times New Roman"/>
                <a:cs typeface="Times New Roman"/>
              </a:rPr>
              <a:t>: 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err="1" smtClean="0">
                <a:latin typeface="Times New Roman"/>
                <a:cs typeface="Times New Roman"/>
              </a:rPr>
              <a:t>Beam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pipe</a:t>
            </a:r>
            <a:r>
              <a:rPr lang="de-DE" sz="1600" b="1" i="1" dirty="0" smtClean="0">
                <a:latin typeface="Times New Roman"/>
                <a:cs typeface="Times New Roman"/>
              </a:rPr>
              <a:t>:</a:t>
            </a:r>
            <a:endParaRPr lang="de-DE" sz="1600" b="1" i="1" dirty="0"/>
          </a:p>
        </p:txBody>
      </p:sp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3"/>
          <a:srcRect r="27823"/>
          <a:stretch>
            <a:fillRect/>
          </a:stretch>
        </p:blipFill>
        <p:spPr bwMode="auto">
          <a:xfrm>
            <a:off x="6570870" y="-61113"/>
            <a:ext cx="2573130" cy="1665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44488" y="141288"/>
            <a:ext cx="2294235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How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do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we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start ??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449507" y="2046635"/>
          <a:ext cx="3152776" cy="1941513"/>
        </p:xfrm>
        <a:graphic>
          <a:graphicData uri="http://schemas.openxmlformats.org/presentationml/2006/ole">
            <p:oleObj spid="_x0000_s84996" name="Equation" r:id="rId4" imgW="2349500" imgH="1447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38723" y="2363323"/>
            <a:ext cx="2205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... at 450 </a:t>
            </a:r>
            <a:r>
              <a:rPr lang="en-US" sz="1600" dirty="0" err="1" smtClean="0">
                <a:latin typeface="Times New Roman"/>
                <a:cs typeface="Times New Roman"/>
              </a:rPr>
              <a:t>GeV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inj</a:t>
            </a:r>
            <a:r>
              <a:rPr lang="en-US" sz="1600" dirty="0" smtClean="0">
                <a:latin typeface="Times New Roman"/>
                <a:cs typeface="Times New Roman"/>
              </a:rPr>
              <a:t> 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36521" y="2670325"/>
            <a:ext cx="2329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... at 7 </a:t>
            </a:r>
            <a:r>
              <a:rPr lang="en-US" sz="1600" dirty="0" err="1" smtClean="0">
                <a:latin typeface="Times New Roman"/>
                <a:cs typeface="Times New Roman"/>
              </a:rPr>
              <a:t>TeV</a:t>
            </a:r>
            <a:r>
              <a:rPr lang="en-US" sz="1600" dirty="0" smtClean="0">
                <a:latin typeface="Times New Roman"/>
                <a:cs typeface="Times New Roman"/>
              </a:rPr>
              <a:t> flat top energy</a:t>
            </a:r>
          </a:p>
        </p:txBody>
      </p:sp>
      <p:pic>
        <p:nvPicPr>
          <p:cNvPr id="16" name="Picture 13" descr="lhc Vac_Kammer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9348" y="3064094"/>
            <a:ext cx="2324652" cy="156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510502" y="5016661"/>
          <a:ext cx="2233613" cy="579438"/>
        </p:xfrm>
        <a:graphic>
          <a:graphicData uri="http://schemas.openxmlformats.org/presentationml/2006/ole">
            <p:oleObj spid="_x0000_s84997" name="Equation" r:id="rId6" imgW="1663700" imgH="431800" progId="Equation.3">
              <p:embed/>
            </p:oleObj>
          </a:graphicData>
        </a:graphic>
      </p:graphicFrame>
      <p:sp>
        <p:nvSpPr>
          <p:cNvPr id="18" name="Right Brace 17"/>
          <p:cNvSpPr/>
          <p:nvPr/>
        </p:nvSpPr>
        <p:spPr>
          <a:xfrm>
            <a:off x="2744115" y="4864999"/>
            <a:ext cx="149276" cy="7311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3168870" y="5117219"/>
          <a:ext cx="2027237" cy="238125"/>
        </p:xfrm>
        <a:graphic>
          <a:graphicData uri="http://schemas.openxmlformats.org/presentationml/2006/ole">
            <p:oleObj spid="_x0000_s84998" name="Equation" r:id="rId7" imgW="15113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91673" y="771571"/>
            <a:ext cx="7209251" cy="780726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de-DE" sz="1600" b="1" i="1" dirty="0" err="1" smtClean="0">
                <a:latin typeface="Times New Roman"/>
                <a:cs typeface="Times New Roman"/>
              </a:rPr>
              <a:t>magnet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aperture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scaled</a:t>
            </a:r>
            <a:r>
              <a:rPr lang="de-DE" sz="1600" b="1" i="1" dirty="0" smtClean="0">
                <a:latin typeface="Times New Roman"/>
                <a:cs typeface="Times New Roman"/>
              </a:rPr>
              <a:t> down 56mm -&gt; 40mm</a:t>
            </a:r>
          </a:p>
          <a:p>
            <a:pPr algn="l"/>
            <a:endParaRPr lang="de-DE" sz="8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1.)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assumption</a:t>
            </a:r>
            <a:r>
              <a:rPr lang="de-DE" sz="1600" b="1" i="1" dirty="0" smtClean="0">
                <a:latin typeface="Times New Roman"/>
                <a:cs typeface="Times New Roman"/>
              </a:rPr>
              <a:t>: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same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rule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holds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for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the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future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beam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screen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r>
              <a:rPr lang="de-DE" sz="1600" b="1" i="1" dirty="0" smtClean="0">
                <a:latin typeface="Times New Roman"/>
                <a:cs typeface="Times New Roman"/>
              </a:rPr>
              <a:t>	2.)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normalised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emittance</a:t>
            </a:r>
            <a:r>
              <a:rPr lang="de-DE" sz="1600" b="1" i="1" dirty="0" smtClean="0">
                <a:latin typeface="Times New Roman"/>
                <a:cs typeface="Times New Roman"/>
              </a:rPr>
              <a:t> a la LHC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800" b="1" i="1" dirty="0" smtClean="0">
              <a:latin typeface="Times New Roman"/>
              <a:cs typeface="Times New Roman"/>
            </a:endParaRPr>
          </a:p>
          <a:p>
            <a:r>
              <a:rPr lang="de-DE" sz="1600" b="1" i="1" dirty="0" smtClean="0">
                <a:latin typeface="Times New Roman"/>
                <a:cs typeface="Times New Roman"/>
              </a:rPr>
              <a:t>	3.)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we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keep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the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required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free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aperture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err="1" smtClean="0">
                <a:latin typeface="Times New Roman"/>
                <a:cs typeface="Times New Roman"/>
              </a:rPr>
              <a:t>Very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first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Attempt</a:t>
            </a:r>
            <a:r>
              <a:rPr lang="de-DE" sz="1600" b="1" i="1" dirty="0" smtClean="0">
                <a:latin typeface="Times New Roman"/>
                <a:cs typeface="Times New Roman"/>
              </a:rPr>
              <a:t>: </a:t>
            </a: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FoDo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design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for</a:t>
            </a:r>
            <a:r>
              <a:rPr lang="de-DE" sz="1600" b="1" i="1" dirty="0" smtClean="0">
                <a:latin typeface="Times New Roman"/>
                <a:cs typeface="Times New Roman"/>
              </a:rPr>
              <a:t> β = 600m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		</a:t>
            </a:r>
          </a:p>
          <a:p>
            <a:pPr algn="l"/>
            <a:r>
              <a:rPr lang="de-DE" sz="1600" b="1" i="1" dirty="0" err="1" smtClean="0">
                <a:latin typeface="Times New Roman"/>
                <a:cs typeface="Times New Roman"/>
              </a:rPr>
              <a:t>phase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advance</a:t>
            </a:r>
            <a:r>
              <a:rPr lang="de-DE" sz="1600" b="1" i="1" dirty="0" smtClean="0">
                <a:latin typeface="Times New Roman"/>
                <a:cs typeface="Times New Roman"/>
              </a:rPr>
              <a:t>:  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optimum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for</a:t>
            </a:r>
            <a:r>
              <a:rPr lang="de-DE" sz="1600" b="1" i="1" dirty="0" smtClean="0">
                <a:latin typeface="Times New Roman"/>
                <a:cs typeface="Times New Roman"/>
              </a:rPr>
              <a:t> 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ψ</a:t>
            </a:r>
            <a:r>
              <a:rPr lang="de-DE" sz="1600" b="1" i="1" baseline="-25000" dirty="0" err="1" smtClean="0">
                <a:latin typeface="Times New Roman"/>
                <a:cs typeface="Times New Roman"/>
              </a:rPr>
              <a:t>cell</a:t>
            </a:r>
            <a:r>
              <a:rPr lang="de-DE" sz="1600" b="1" i="1" baseline="-25000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smtClean="0">
                <a:latin typeface="Times New Roman"/>
                <a:cs typeface="Times New Roman"/>
              </a:rPr>
              <a:t>=90</a:t>
            </a:r>
            <a:r>
              <a:rPr lang="de-DE" sz="1600" b="1" i="1" baseline="30000" dirty="0" smtClean="0">
                <a:latin typeface="Times New Roman"/>
                <a:cs typeface="Times New Roman"/>
              </a:rPr>
              <a:t>o</a:t>
            </a:r>
          </a:p>
          <a:p>
            <a:pPr algn="l"/>
            <a:endParaRPr lang="de-DE" sz="1600" b="1" i="1" baseline="30000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=&gt;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L</a:t>
            </a:r>
            <a:r>
              <a:rPr lang="de-DE" sz="1600" b="1" i="1" baseline="-25000" dirty="0" err="1" smtClean="0">
                <a:latin typeface="Times New Roman"/>
                <a:cs typeface="Times New Roman"/>
              </a:rPr>
              <a:t>cell</a:t>
            </a:r>
            <a:r>
              <a:rPr lang="de-DE" sz="1600" b="1" i="1" dirty="0" smtClean="0">
                <a:latin typeface="Times New Roman"/>
                <a:cs typeface="Times New Roman"/>
              </a:rPr>
              <a:t> = 350m</a:t>
            </a:r>
          </a:p>
          <a:p>
            <a:pPr algn="l"/>
            <a:endParaRPr lang="de-DE" sz="1600" b="1" i="1" baseline="30000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baseline="30000" dirty="0" smtClean="0">
                <a:latin typeface="Times New Roman"/>
                <a:cs typeface="Times New Roman"/>
              </a:rPr>
              <a:t>	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2280208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Scaling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FCCpp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1531442" y="1902948"/>
          <a:ext cx="2214562" cy="920750"/>
        </p:xfrm>
        <a:graphic>
          <a:graphicData uri="http://schemas.openxmlformats.org/presentationml/2006/ole">
            <p:oleObj spid="_x0000_s87042" name="Equation" r:id="rId3" imgW="1651000" imgH="685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71728" y="2175940"/>
            <a:ext cx="1633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... to be discussed</a:t>
            </a:r>
          </a:p>
        </p:txBody>
      </p:sp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1559587" y="3349962"/>
          <a:ext cx="2605088" cy="561975"/>
        </p:xfrm>
        <a:graphic>
          <a:graphicData uri="http://schemas.openxmlformats.org/presentationml/2006/ole">
            <p:oleObj spid="_x0000_s87044" name="Equation" r:id="rId4" imgW="1943100" imgH="419100" progId="Equation.3">
              <p:embed/>
            </p:oleObj>
          </a:graphicData>
        </a:graphic>
      </p:graphicFrame>
      <p:graphicFrame>
        <p:nvGraphicFramePr>
          <p:cNvPr id="87045" name="Object 5"/>
          <p:cNvGraphicFramePr>
            <a:graphicFrameLocks noChangeAspect="1"/>
          </p:cNvGraphicFramePr>
          <p:nvPr/>
        </p:nvGraphicFramePr>
        <p:xfrm>
          <a:off x="6038850" y="1237069"/>
          <a:ext cx="1362075" cy="238125"/>
        </p:xfrm>
        <a:graphic>
          <a:graphicData uri="http://schemas.openxmlformats.org/presentationml/2006/ole">
            <p:oleObj spid="_x0000_s87045" name="Equation" r:id="rId5" imgW="1016000" imgH="177800" progId="Equation.3">
              <p:embed/>
            </p:oleObj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933831" y="4907745"/>
          <a:ext cx="1547306" cy="773653"/>
        </p:xfrm>
        <a:graphic>
          <a:graphicData uri="http://schemas.openxmlformats.org/presentationml/2006/ole">
            <p:oleObj spid="_x0000_s87046" name="Equation" r:id="rId6" imgW="1143000" imgH="571500" progId="Equation.3">
              <p:embed/>
            </p:oleObj>
          </a:graphicData>
        </a:graphic>
      </p:graphicFrame>
      <p:graphicFrame>
        <p:nvGraphicFramePr>
          <p:cNvPr id="21" name="Object 9"/>
          <p:cNvGraphicFramePr>
            <a:graphicFrameLocks noChangeAspect="1"/>
          </p:cNvGraphicFramePr>
          <p:nvPr/>
        </p:nvGraphicFramePr>
        <p:xfrm>
          <a:off x="3035914" y="4896703"/>
          <a:ext cx="1557416" cy="778708"/>
        </p:xfrm>
        <a:graphic>
          <a:graphicData uri="http://schemas.openxmlformats.org/presentationml/2006/ole">
            <p:oleObj spid="_x0000_s87047" name="Equation" r:id="rId7" imgW="1143000" imgH="571500" progId="Equation.3">
              <p:embed/>
            </p:oleObj>
          </a:graphicData>
        </a:graphic>
      </p:graphicFrame>
      <p:pic>
        <p:nvPicPr>
          <p:cNvPr id="22" name="Picture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48455" y="5150691"/>
            <a:ext cx="2879353" cy="1470439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91673" y="771571"/>
            <a:ext cx="7209251" cy="518090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Magnets</a:t>
            </a:r>
          </a:p>
          <a:p>
            <a:pPr algn="l"/>
            <a:endParaRPr lang="de-DE" sz="8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4.)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assumption</a:t>
            </a:r>
            <a:r>
              <a:rPr lang="de-DE" sz="1600" b="1" i="1" dirty="0" smtClean="0">
                <a:latin typeface="Times New Roman"/>
                <a:cs typeface="Times New Roman"/>
              </a:rPr>
              <a:t>: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dipole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B-field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increased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by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factor</a:t>
            </a:r>
            <a:r>
              <a:rPr lang="de-DE" sz="1600" b="1" i="1" dirty="0" smtClean="0">
                <a:latin typeface="Times New Roman"/>
                <a:cs typeface="Times New Roman"/>
              </a:rPr>
              <a:t> 2 (Nb</a:t>
            </a:r>
            <a:r>
              <a:rPr lang="de-DE" sz="1600" b="1" i="1" baseline="-25000" dirty="0" smtClean="0">
                <a:latin typeface="Times New Roman"/>
                <a:cs typeface="Times New Roman"/>
              </a:rPr>
              <a:t>3 </a:t>
            </a:r>
            <a:r>
              <a:rPr lang="de-DE" sz="1600" b="1" i="1" dirty="0" smtClean="0">
                <a:latin typeface="Times New Roman"/>
                <a:cs typeface="Times New Roman"/>
              </a:rPr>
              <a:t>Sn) -&gt; B</a:t>
            </a:r>
            <a:r>
              <a:rPr lang="de-DE" sz="1600" b="1" i="1" baseline="-25000" dirty="0" smtClean="0">
                <a:latin typeface="Times New Roman"/>
                <a:cs typeface="Times New Roman"/>
              </a:rPr>
              <a:t>0</a:t>
            </a:r>
            <a:r>
              <a:rPr lang="de-DE" sz="1600" b="1" i="1" dirty="0" smtClean="0">
                <a:latin typeface="Times New Roman"/>
                <a:cs typeface="Times New Roman"/>
              </a:rPr>
              <a:t>=16T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r>
              <a:rPr lang="de-DE" sz="1600" b="1" i="1" dirty="0" smtClean="0">
                <a:latin typeface="Times New Roman"/>
                <a:cs typeface="Times New Roman"/>
              </a:rPr>
              <a:t>	5.)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Quadrupole</a:t>
            </a:r>
            <a:r>
              <a:rPr lang="de-DE" sz="1600" b="1" i="1" dirty="0" smtClean="0">
                <a:latin typeface="Times New Roman"/>
                <a:cs typeface="Times New Roman"/>
              </a:rPr>
              <a:t> Magnets: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800" b="1" i="1" dirty="0" smtClean="0">
              <a:latin typeface="Times New Roman"/>
              <a:cs typeface="Times New Roman"/>
            </a:endParaRPr>
          </a:p>
          <a:p>
            <a:r>
              <a:rPr lang="de-DE" sz="1600" b="1" i="1" dirty="0" smtClean="0">
                <a:latin typeface="Times New Roman"/>
                <a:cs typeface="Times New Roman"/>
              </a:rPr>
              <a:t>	6.) V0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Optics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L</a:t>
            </a:r>
            <a:r>
              <a:rPr lang="de-DE" sz="1600" b="1" i="1" baseline="-25000" dirty="0" err="1" smtClean="0">
                <a:latin typeface="Times New Roman"/>
                <a:cs typeface="Times New Roman"/>
              </a:rPr>
              <a:t>cell</a:t>
            </a:r>
            <a:r>
              <a:rPr lang="de-DE" sz="1600" b="1" i="1" dirty="0" smtClean="0">
                <a:latin typeface="Times New Roman"/>
                <a:cs typeface="Times New Roman"/>
              </a:rPr>
              <a:t>= 350m  </a:t>
            </a: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baseline="30000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baseline="30000" dirty="0" smtClean="0">
                <a:latin typeface="Times New Roman"/>
                <a:cs typeface="Times New Roman"/>
              </a:rPr>
              <a:t>	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2280208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Scaling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FCCpp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71728" y="2175940"/>
            <a:ext cx="4378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... to be discussed / to be checked / to be re-iterated</a:t>
            </a:r>
          </a:p>
        </p:txBody>
      </p:sp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1326781" y="2105025"/>
          <a:ext cx="2551112" cy="546100"/>
        </p:xfrm>
        <a:graphic>
          <a:graphicData uri="http://schemas.openxmlformats.org/presentationml/2006/ole">
            <p:oleObj spid="_x0000_s88067" name="Equation" r:id="rId3" imgW="1905000" imgH="406400" progId="Equation.3">
              <p:embed/>
            </p:oleObj>
          </a:graphicData>
        </a:graphic>
      </p:graphicFrame>
      <p:graphicFrame>
        <p:nvGraphicFramePr>
          <p:cNvPr id="88071" name="Object 9"/>
          <p:cNvGraphicFramePr>
            <a:graphicFrameLocks noChangeAspect="1"/>
          </p:cNvGraphicFramePr>
          <p:nvPr/>
        </p:nvGraphicFramePr>
        <p:xfrm>
          <a:off x="7243361" y="1075641"/>
          <a:ext cx="1003300" cy="528638"/>
        </p:xfrm>
        <a:graphic>
          <a:graphicData uri="http://schemas.openxmlformats.org/presentationml/2006/ole">
            <p:oleObj spid="_x0000_s88071" name="Equation" r:id="rId4" imgW="749160" imgH="393480" progId="Equation.3">
              <p:embed/>
            </p:oleObj>
          </a:graphicData>
        </a:graphic>
      </p:graphicFrame>
      <p:graphicFrame>
        <p:nvGraphicFramePr>
          <p:cNvPr id="35843" name="Object 8"/>
          <p:cNvGraphicFramePr>
            <a:graphicFrameLocks noChangeAspect="1"/>
          </p:cNvGraphicFramePr>
          <p:nvPr/>
        </p:nvGraphicFramePr>
        <p:xfrm>
          <a:off x="3327148" y="2937084"/>
          <a:ext cx="5105400" cy="814387"/>
        </p:xfrm>
        <a:graphic>
          <a:graphicData uri="http://schemas.openxmlformats.org/presentationml/2006/ole">
            <p:oleObj spid="_x0000_s88072" name="Equation" r:id="rId5" imgW="3975100" imgH="635000" progId="Equation.3">
              <p:embed/>
            </p:oleObj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lum bright="-46000" contrast="74000"/>
          </a:blip>
          <a:stretch>
            <a:fillRect/>
          </a:stretch>
        </p:blipFill>
        <p:spPr>
          <a:xfrm>
            <a:off x="-187739" y="3402150"/>
            <a:ext cx="3665916" cy="284475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146137" y="3880546"/>
            <a:ext cx="3906663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n>
                  <a:solidFill>
                    <a:srgbClr val="0000FF"/>
                  </a:solidFill>
                </a:ln>
                <a:latin typeface="Times New Roman"/>
                <a:cs typeface="Times New Roman"/>
              </a:rPr>
              <a:t>Pushing the limit (Dipole Fill Factor):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22 dipoles per cell, 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dipole</a:t>
            </a:r>
            <a:r>
              <a:rPr lang="en-US" sz="1600" b="1" dirty="0" smtClean="0">
                <a:latin typeface="Times New Roman"/>
                <a:cs typeface="Times New Roman"/>
              </a:rPr>
              <a:t>=14.0m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19 cells per arc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12 arcs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dipole field =15T &lt;--&gt; 50TeV     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		or 16T  &lt;--&gt; 53.33TeV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5016 dipoles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drifts a la LHC: dipole-quad=3.6m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dipole-dipole=1.3m</a:t>
            </a:r>
          </a:p>
          <a:p>
            <a:endParaRPr lang="en-US" sz="1600" b="1" dirty="0" smtClean="0">
              <a:latin typeface="Times New Roman"/>
              <a:cs typeface="Times New Roman"/>
            </a:endParaRPr>
          </a:p>
          <a:p>
            <a:endParaRPr lang="en-US" sz="1600" b="1" dirty="0">
              <a:latin typeface="Times New Roman"/>
              <a:cs typeface="Times New Roman"/>
            </a:endParaRPr>
          </a:p>
        </p:txBody>
      </p:sp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5784225" y="6247625"/>
          <a:ext cx="1647825" cy="538162"/>
        </p:xfrm>
        <a:graphic>
          <a:graphicData uri="http://schemas.openxmlformats.org/presentationml/2006/ole">
            <p:oleObj spid="_x0000_s88073" name="Equation" r:id="rId7" imgW="1282700" imgH="419100" progId="Equation.3">
              <p:embed/>
            </p:oleObj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3470" y="5069646"/>
            <a:ext cx="2641759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91673" y="771571"/>
            <a:ext cx="7209251" cy="284180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de-DE" sz="1600" b="1" i="1" dirty="0" err="1" smtClean="0">
                <a:latin typeface="Times New Roman"/>
                <a:cs typeface="Times New Roman"/>
              </a:rPr>
              <a:t>Cell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Length</a:t>
            </a:r>
            <a:r>
              <a:rPr lang="de-DE" sz="1600" b="1" i="1" dirty="0" smtClean="0">
                <a:latin typeface="Times New Roman"/>
                <a:cs typeface="Times New Roman"/>
              </a:rPr>
              <a:t> ≈ 2 *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LHC-Cell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		„ ...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the</a:t>
            </a:r>
            <a:r>
              <a:rPr lang="de-DE" sz="1600" b="1" i="1" dirty="0" smtClean="0">
                <a:latin typeface="Times New Roman"/>
                <a:cs typeface="Times New Roman"/>
              </a:rPr>
              <a:t> </a:t>
            </a:r>
            <a:r>
              <a:rPr lang="de-DE" sz="1600" b="1" i="1" dirty="0" err="1" smtClean="0">
                <a:latin typeface="Times New Roman"/>
                <a:cs typeface="Times New Roman"/>
              </a:rPr>
              <a:t>other</a:t>
            </a:r>
            <a:r>
              <a:rPr lang="de-DE" sz="1600" b="1" i="1" dirty="0" smtClean="0">
                <a:latin typeface="Times New Roman"/>
                <a:cs typeface="Times New Roman"/>
              </a:rPr>
              <a:t> extreme“</a:t>
            </a:r>
          </a:p>
          <a:p>
            <a:pPr algn="l"/>
            <a:endParaRPr lang="de-DE" sz="800" b="1" i="1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dirty="0" smtClean="0">
                <a:latin typeface="Times New Roman"/>
                <a:cs typeface="Times New Roman"/>
              </a:rPr>
              <a:t>	</a:t>
            </a:r>
          </a:p>
          <a:p>
            <a:pPr algn="l"/>
            <a:endParaRPr lang="de-DE" sz="1600" b="1" i="1" baseline="30000" dirty="0" smtClean="0">
              <a:latin typeface="Times New Roman"/>
              <a:cs typeface="Times New Roman"/>
            </a:endParaRPr>
          </a:p>
          <a:p>
            <a:pPr algn="l"/>
            <a:r>
              <a:rPr lang="de-DE" sz="1600" b="1" i="1" baseline="30000" dirty="0" smtClean="0">
                <a:latin typeface="Times New Roman"/>
                <a:cs typeface="Times New Roman"/>
              </a:rPr>
              <a:t>	</a:t>
            </a:r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 smtClean="0">
              <a:latin typeface="Times New Roman"/>
              <a:cs typeface="Times New Roman"/>
            </a:endParaRPr>
          </a:p>
          <a:p>
            <a:pPr algn="l"/>
            <a:endParaRPr lang="de-DE" sz="1600" b="1" i="1" dirty="0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0929" y="141288"/>
            <a:ext cx="4524412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Scaling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for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smaller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Length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FCCpp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8037" y="2197652"/>
            <a:ext cx="4195373" cy="32388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690" y="3953565"/>
            <a:ext cx="3555471" cy="27592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93461" y="771571"/>
            <a:ext cx="4572000" cy="28007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ln>
                  <a:solidFill>
                    <a:srgbClr val="0000FF"/>
                  </a:solidFill>
                </a:ln>
                <a:latin typeface="Times New Roman"/>
                <a:cs typeface="Times New Roman"/>
              </a:rPr>
              <a:t>Realistic compromise: 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sz="1600" b="1" dirty="0" smtClean="0">
                <a:latin typeface="Times New Roman"/>
                <a:cs typeface="Times New Roman"/>
              </a:rPr>
              <a:t> ≈ 2* </a:t>
            </a:r>
            <a:r>
              <a:rPr lang="en-US" sz="1600" b="1" dirty="0" err="1" smtClean="0">
                <a:latin typeface="Times New Roman"/>
                <a:cs typeface="Times New Roman"/>
              </a:rPr>
              <a:t>L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cell</a:t>
            </a:r>
            <a:r>
              <a:rPr lang="en-US" sz="1600" b="1" dirty="0" err="1" smtClean="0">
                <a:latin typeface="Times New Roman"/>
                <a:cs typeface="Times New Roman"/>
              </a:rPr>
              <a:t>(LHC</a:t>
            </a:r>
            <a:r>
              <a:rPr lang="en-US" sz="1600" b="1" dirty="0" smtClean="0">
                <a:latin typeface="Times New Roman"/>
                <a:cs typeface="Times New Roman"/>
              </a:rPr>
              <a:t>)</a:t>
            </a:r>
            <a:endParaRPr lang="en-US" sz="1600" b="1" baseline="-25000" dirty="0" smtClean="0">
              <a:latin typeface="Times New Roman"/>
              <a:cs typeface="Times New Roman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	12 dipoles per cell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19 cells per arc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12 arcs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4608 dipoles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dipole length=14.2m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drifts a la LHC: dipole-quad=3.6m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dipole-dipole=1.3m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dipole field =16T &lt;--&gt; 50TeV</a:t>
            </a:r>
          </a:p>
          <a:p>
            <a:r>
              <a:rPr lang="en-US" sz="1600" b="1" dirty="0" smtClean="0">
                <a:latin typeface="Times New Roman"/>
                <a:cs typeface="Times New Roman"/>
              </a:rPr>
              <a:t>	cell length=202m</a:t>
            </a:r>
            <a:endParaRPr lang="en-US" sz="1600" b="1" dirty="0">
              <a:latin typeface="Times New Roman"/>
              <a:cs typeface="Times New Roman"/>
            </a:endParaRP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6577011" y="5710237"/>
          <a:ext cx="1647825" cy="538163"/>
        </p:xfrm>
        <a:graphic>
          <a:graphicData uri="http://schemas.openxmlformats.org/presentationml/2006/ole">
            <p:oleObj spid="_x0000_s89093" name="Equation" r:id="rId5" imgW="12827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28E83-3654-0845-B84C-37709C235AB9}" type="datetime3">
              <a:rPr lang="en-US" smtClean="0"/>
              <a:pPr/>
              <a:t>March 25,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Bastian Harer - Status TLEP lattice 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A81C-A00E-604C-B55E-D675F473A4D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00929" y="141288"/>
            <a:ext cx="2456914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Dipole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Fill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Factor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 ζ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929" y="905562"/>
            <a:ext cx="7903672" cy="4708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For each cell length there is an optimum </a:t>
            </a:r>
            <a:r>
              <a:rPr lang="en-US" b="1" i="1" dirty="0" err="1" smtClean="0">
                <a:latin typeface="Times New Roman"/>
                <a:cs typeface="Times New Roman"/>
              </a:rPr>
              <a:t>β</a:t>
            </a:r>
            <a:r>
              <a:rPr lang="en-US" b="1" i="1" baseline="-25000" dirty="0" err="1" smtClean="0">
                <a:latin typeface="Times New Roman"/>
                <a:cs typeface="Times New Roman"/>
              </a:rPr>
              <a:t>max</a:t>
            </a:r>
            <a:r>
              <a:rPr lang="en-US" b="1" i="1" baseline="-25000" dirty="0" smtClean="0">
                <a:latin typeface="Times New Roman"/>
                <a:cs typeface="Times New Roman"/>
              </a:rPr>
              <a:t> </a:t>
            </a:r>
          </a:p>
          <a:p>
            <a:endParaRPr lang="en-US" b="1" i="1" baseline="-25000" dirty="0" smtClean="0">
              <a:latin typeface="Times New Roman"/>
              <a:cs typeface="Times New Roman"/>
            </a:endParaRPr>
          </a:p>
          <a:p>
            <a:r>
              <a:rPr lang="en-US" b="1" i="1" baseline="-25000" dirty="0" smtClean="0"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latin typeface="Times New Roman"/>
                <a:cs typeface="Times New Roman"/>
              </a:rPr>
              <a:t>and there is an optimum dipole length to fit in a integer number of magnets 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and to </a:t>
            </a:r>
            <a:r>
              <a:rPr lang="en-US" b="1" i="1" dirty="0" err="1" smtClean="0">
                <a:latin typeface="Times New Roman"/>
                <a:cs typeface="Times New Roman"/>
              </a:rPr>
              <a:t>optimise</a:t>
            </a:r>
            <a:r>
              <a:rPr lang="en-US" b="1" i="1" dirty="0" smtClean="0">
                <a:latin typeface="Times New Roman"/>
                <a:cs typeface="Times New Roman"/>
              </a:rPr>
              <a:t> for E=50TeV the fill factor</a:t>
            </a: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Ingredients: </a:t>
            </a: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Variables: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dipole length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dipole number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cell length</a:t>
            </a: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	</a:t>
            </a:r>
            <a:r>
              <a:rPr lang="en-US" b="1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Constants (??):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drift (dipole-dipole)		=1.3m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drift (dipole-quadrupole)	=3.6m</a:t>
            </a:r>
          </a:p>
          <a:p>
            <a:r>
              <a:rPr lang="en-US" b="1" i="1" dirty="0" smtClean="0">
                <a:latin typeface="Times New Roman"/>
                <a:cs typeface="Times New Roman"/>
              </a:rPr>
              <a:t>		quadrupole length			=3.1m</a:t>
            </a:r>
            <a:endParaRPr lang="en-US" b="1" i="1" dirty="0">
              <a:latin typeface="Times New Roman"/>
              <a:cs typeface="Times New Roman"/>
            </a:endParaRPr>
          </a:p>
        </p:txBody>
      </p:sp>
      <p:pic>
        <p:nvPicPr>
          <p:cNvPr id="8" name="Picture 3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4861" y="2162908"/>
            <a:ext cx="5816318" cy="163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2943644" y="3283774"/>
            <a:ext cx="1510737" cy="1149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57217" y="3103217"/>
            <a:ext cx="2429566" cy="1880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357217" y="3299789"/>
            <a:ext cx="2662583" cy="21556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31568" y="4934201"/>
            <a:ext cx="2000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n>
                  <a:solidFill>
                    <a:srgbClr val="0000FF"/>
                  </a:solidFill>
                </a:ln>
                <a:latin typeface="Times New Roman"/>
                <a:cs typeface="Times New Roman"/>
              </a:rPr>
              <a:t>to be discussed !!!</a:t>
            </a:r>
          </a:p>
        </p:txBody>
      </p:sp>
      <p:sp>
        <p:nvSpPr>
          <p:cNvPr id="18" name="Right Brace 17"/>
          <p:cNvSpPr/>
          <p:nvPr/>
        </p:nvSpPr>
        <p:spPr>
          <a:xfrm>
            <a:off x="4794645" y="4719177"/>
            <a:ext cx="149276" cy="860389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93135" y="2407478"/>
          <a:ext cx="5736003" cy="387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200929" y="341343"/>
            <a:ext cx="3223726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Length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and β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function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35843" name="Object 2"/>
          <p:cNvGraphicFramePr>
            <a:graphicFrameLocks noChangeAspect="1"/>
          </p:cNvGraphicFramePr>
          <p:nvPr/>
        </p:nvGraphicFramePr>
        <p:xfrm>
          <a:off x="5759174" y="448939"/>
          <a:ext cx="1628913" cy="553377"/>
        </p:xfrm>
        <a:graphic>
          <a:graphicData uri="http://schemas.openxmlformats.org/presentationml/2006/ole">
            <p:oleObj spid="_x0000_s90114" name="Equation" r:id="rId4" imgW="1155700" imgH="3937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732213" y="284163"/>
          <a:ext cx="1798637" cy="763587"/>
        </p:xfrm>
        <a:graphic>
          <a:graphicData uri="http://schemas.openxmlformats.org/presentationml/2006/ole">
            <p:oleObj spid="_x0000_s90115" name="Equation" r:id="rId5" imgW="1346200" imgH="5715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3135" y="1391478"/>
            <a:ext cx="819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each case the dipole length has been re-</a:t>
            </a:r>
            <a:r>
              <a:rPr lang="en-US" dirty="0" err="1" smtClean="0"/>
              <a:t>optimised</a:t>
            </a:r>
            <a:r>
              <a:rPr lang="en-US" dirty="0" smtClean="0"/>
              <a:t> to obtain an integer number of </a:t>
            </a:r>
          </a:p>
          <a:p>
            <a:r>
              <a:rPr lang="en-US" dirty="0" smtClean="0"/>
              <a:t>magnets per cell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0870" y="5057913"/>
            <a:ext cx="184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court. R. </a:t>
            </a:r>
            <a:r>
              <a:rPr lang="en-US" dirty="0" err="1" smtClean="0"/>
              <a:t>Alemany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4182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00929" y="141288"/>
            <a:ext cx="2456914" cy="400110"/>
          </a:xfrm>
          <a:prstGeom prst="rect">
            <a:avLst/>
          </a:prstGeom>
          <a:solidFill>
            <a:srgbClr val="FFFF00"/>
          </a:solidFill>
          <a:ln w="349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Dipole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Fill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de-DE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Factor</a:t>
            </a:r>
            <a:r>
              <a:rPr lang="de-DE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 ζ</a:t>
            </a:r>
            <a:endParaRPr lang="en-GB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35843" name="Object 2"/>
          <p:cNvGraphicFramePr>
            <a:graphicFrameLocks noChangeAspect="1"/>
          </p:cNvGraphicFramePr>
          <p:nvPr/>
        </p:nvGraphicFramePr>
        <p:xfrm>
          <a:off x="321089" y="2016608"/>
          <a:ext cx="1443544" cy="700087"/>
        </p:xfrm>
        <a:graphic>
          <a:graphicData uri="http://schemas.openxmlformats.org/presentationml/2006/ole">
            <p:oleObj spid="_x0000_s91138" name="Equation" r:id="rId3" imgW="863600" imgH="419100" progId="Equation.3">
              <p:embed/>
            </p:oleObj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349" y="850325"/>
            <a:ext cx="6765288" cy="444545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2219740" y="1888435"/>
            <a:ext cx="6725477" cy="618435"/>
          </a:xfrm>
          <a:prstGeom prst="line">
            <a:avLst/>
          </a:prstGeom>
          <a:ln w="254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00351" y="490834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court. R. </a:t>
            </a:r>
            <a:r>
              <a:rPr lang="en-US" dirty="0" err="1" smtClean="0"/>
              <a:t>AlemanyA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1794" y="5182223"/>
            <a:ext cx="84946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rgbClr val="008000"/>
                  </a:solidFill>
                </a:ln>
                <a:latin typeface="Times New Roman"/>
                <a:cs typeface="Times New Roman"/>
              </a:rPr>
              <a:t>The quadrupole length is small compared to overall dipole length</a:t>
            </a:r>
            <a:r>
              <a:rPr lang="en-US" b="1" dirty="0" smtClean="0">
                <a:latin typeface="Times New Roman"/>
                <a:cs typeface="Times New Roman"/>
              </a:rPr>
              <a:t> per cell</a:t>
            </a:r>
          </a:p>
          <a:p>
            <a:r>
              <a:rPr lang="en-US" b="1" dirty="0" smtClean="0">
                <a:latin typeface="Times New Roman"/>
                <a:cs typeface="Times New Roman"/>
              </a:rPr>
              <a:t>	-&gt; increasing the cell length is always helpful to </a:t>
            </a:r>
            <a:r>
              <a:rPr lang="en-US" b="1" dirty="0" err="1" smtClean="0">
                <a:latin typeface="Times New Roman"/>
                <a:cs typeface="Times New Roman"/>
              </a:rPr>
              <a:t>optimise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latin typeface="Times New Roman"/>
                <a:cs typeface="Times New Roman"/>
              </a:rPr>
              <a:t>ζ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r>
              <a:rPr lang="en-US" b="1" dirty="0" smtClean="0">
                <a:latin typeface="Times New Roman"/>
                <a:cs typeface="Times New Roman"/>
              </a:rPr>
              <a:t>	-&gt; however the effect is not dramatic and smaller cell lengths might have optical </a:t>
            </a:r>
          </a:p>
          <a:p>
            <a:r>
              <a:rPr lang="en-US" b="1" dirty="0" smtClean="0">
                <a:latin typeface="Times New Roman"/>
                <a:cs typeface="Times New Roman"/>
              </a:rPr>
              <a:t>	     advantages </a:t>
            </a:r>
          </a:p>
          <a:p>
            <a:endParaRPr lang="en-US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4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913</Words>
  <Application>Microsoft Macintosh PowerPoint</Application>
  <PresentationFormat>On-screen Show (4:3)</PresentationFormat>
  <Paragraphs>203</Paragraphs>
  <Slides>12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FCC-pp - Collider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TLEP lattice design</dc:title>
  <dc:creator>Bastian Harer</dc:creator>
  <cp:lastModifiedBy>Bernhard Holzer</cp:lastModifiedBy>
  <cp:revision>89</cp:revision>
  <cp:lastPrinted>2014-02-11T10:24:35Z</cp:lastPrinted>
  <dcterms:created xsi:type="dcterms:W3CDTF">2014-03-25T13:38:29Z</dcterms:created>
  <dcterms:modified xsi:type="dcterms:W3CDTF">2014-03-25T13:40:48Z</dcterms:modified>
</cp:coreProperties>
</file>