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7"/>
  </p:notesMasterIdLst>
  <p:handoutMasterIdLst>
    <p:handoutMasterId r:id="rId88"/>
  </p:handoutMasterIdLst>
  <p:sldIdLst>
    <p:sldId id="263" r:id="rId2"/>
    <p:sldId id="474" r:id="rId3"/>
    <p:sldId id="517" r:id="rId4"/>
    <p:sldId id="475" r:id="rId5"/>
    <p:sldId id="490" r:id="rId6"/>
    <p:sldId id="487" r:id="rId7"/>
    <p:sldId id="463" r:id="rId8"/>
    <p:sldId id="523" r:id="rId9"/>
    <p:sldId id="524" r:id="rId10"/>
    <p:sldId id="525" r:id="rId11"/>
    <p:sldId id="469" r:id="rId12"/>
    <p:sldId id="526" r:id="rId13"/>
    <p:sldId id="527" r:id="rId14"/>
    <p:sldId id="528" r:id="rId15"/>
    <p:sldId id="520" r:id="rId16"/>
    <p:sldId id="521" r:id="rId17"/>
    <p:sldId id="522" r:id="rId18"/>
    <p:sldId id="432" r:id="rId19"/>
    <p:sldId id="292" r:id="rId20"/>
    <p:sldId id="518" r:id="rId21"/>
    <p:sldId id="519" r:id="rId22"/>
    <p:sldId id="418" r:id="rId23"/>
    <p:sldId id="529" r:id="rId24"/>
    <p:sldId id="530" r:id="rId25"/>
    <p:sldId id="531" r:id="rId26"/>
    <p:sldId id="589" r:id="rId27"/>
    <p:sldId id="532" r:id="rId28"/>
    <p:sldId id="533" r:id="rId29"/>
    <p:sldId id="534" r:id="rId30"/>
    <p:sldId id="535" r:id="rId31"/>
    <p:sldId id="536" r:id="rId32"/>
    <p:sldId id="537" r:id="rId33"/>
    <p:sldId id="538" r:id="rId34"/>
    <p:sldId id="539" r:id="rId35"/>
    <p:sldId id="541" r:id="rId36"/>
    <p:sldId id="544" r:id="rId37"/>
    <p:sldId id="546" r:id="rId38"/>
    <p:sldId id="547" r:id="rId39"/>
    <p:sldId id="548" r:id="rId40"/>
    <p:sldId id="549" r:id="rId41"/>
    <p:sldId id="550" r:id="rId42"/>
    <p:sldId id="552" r:id="rId43"/>
    <p:sldId id="553" r:id="rId44"/>
    <p:sldId id="554" r:id="rId45"/>
    <p:sldId id="557" r:id="rId46"/>
    <p:sldId id="558" r:id="rId47"/>
    <p:sldId id="559" r:id="rId48"/>
    <p:sldId id="561" r:id="rId49"/>
    <p:sldId id="562" r:id="rId50"/>
    <p:sldId id="594" r:id="rId51"/>
    <p:sldId id="564" r:id="rId52"/>
    <p:sldId id="565" r:id="rId53"/>
    <p:sldId id="566" r:id="rId54"/>
    <p:sldId id="567" r:id="rId55"/>
    <p:sldId id="568" r:id="rId56"/>
    <p:sldId id="569" r:id="rId57"/>
    <p:sldId id="570" r:id="rId58"/>
    <p:sldId id="593" r:id="rId59"/>
    <p:sldId id="571" r:id="rId60"/>
    <p:sldId id="572" r:id="rId61"/>
    <p:sldId id="573" r:id="rId62"/>
    <p:sldId id="592" r:id="rId63"/>
    <p:sldId id="574" r:id="rId64"/>
    <p:sldId id="575" r:id="rId65"/>
    <p:sldId id="591" r:id="rId66"/>
    <p:sldId id="576" r:id="rId67"/>
    <p:sldId id="595" r:id="rId68"/>
    <p:sldId id="590" r:id="rId69"/>
    <p:sldId id="577" r:id="rId70"/>
    <p:sldId id="578" r:id="rId71"/>
    <p:sldId id="579" r:id="rId72"/>
    <p:sldId id="551" r:id="rId73"/>
    <p:sldId id="580" r:id="rId74"/>
    <p:sldId id="581" r:id="rId75"/>
    <p:sldId id="582" r:id="rId76"/>
    <p:sldId id="583" r:id="rId77"/>
    <p:sldId id="584" r:id="rId78"/>
    <p:sldId id="585" r:id="rId79"/>
    <p:sldId id="586" r:id="rId80"/>
    <p:sldId id="587" r:id="rId81"/>
    <p:sldId id="588" r:id="rId82"/>
    <p:sldId id="542" r:id="rId83"/>
    <p:sldId id="543" r:id="rId84"/>
    <p:sldId id="563" r:id="rId85"/>
    <p:sldId id="596" r:id="rId8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086" autoAdjust="0"/>
  </p:normalViewPr>
  <p:slideViewPr>
    <p:cSldViewPr>
      <p:cViewPr>
        <p:scale>
          <a:sx n="99" d="100"/>
          <a:sy n="99" d="100"/>
        </p:scale>
        <p:origin x="-970" y="-67"/>
      </p:cViewPr>
      <p:guideLst>
        <p:guide orient="horz" pos="2160"/>
        <p:guide pos="2880"/>
      </p:guideLst>
    </p:cSldViewPr>
  </p:slideViewPr>
  <p:outlineViewPr>
    <p:cViewPr>
      <p:scale>
        <a:sx n="33" d="100"/>
        <a:sy n="33" d="100"/>
      </p:scale>
      <p:origin x="0" y="15592"/>
    </p:cViewPr>
  </p:outlineViewPr>
  <p:notesTextViewPr>
    <p:cViewPr>
      <p:scale>
        <a:sx n="1" d="1"/>
        <a:sy n="1" d="1"/>
      </p:scale>
      <p:origin x="0" y="0"/>
    </p:cViewPr>
  </p:notesTextViewPr>
  <p:sorterViewPr>
    <p:cViewPr>
      <p:scale>
        <a:sx n="100" d="100"/>
        <a:sy n="100" d="100"/>
      </p:scale>
      <p:origin x="0" y="1150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Electron Lifetime </a:t>
            </a:r>
          </a:p>
        </c:rich>
      </c:tx>
      <c:overlay val="0"/>
      <c:spPr>
        <a:noFill/>
        <a:ln w="25400">
          <a:noFill/>
        </a:ln>
      </c:spPr>
    </c:title>
    <c:autoTitleDeleted val="0"/>
    <c:plotArea>
      <c:layout>
        <c:manualLayout>
          <c:layoutTarget val="inner"/>
          <c:xMode val="edge"/>
          <c:yMode val="edge"/>
          <c:x val="9.1390285981552799E-2"/>
          <c:y val="7.8191679902673103E-2"/>
          <c:w val="0.88900909564908503"/>
          <c:h val="0.81442820452164499"/>
        </c:manualLayout>
      </c:layout>
      <c:scatterChart>
        <c:scatterStyle val="lineMarker"/>
        <c:varyColors val="0"/>
        <c:ser>
          <c:idx val="0"/>
          <c:order val="0"/>
          <c:tx>
            <c:v>Purity Monitor 2 (Long)</c:v>
          </c:tx>
          <c:spPr>
            <a:ln w="28575">
              <a:noFill/>
            </a:ln>
          </c:spPr>
          <c:marker>
            <c:symbol val="diamond"/>
            <c:size val="4"/>
            <c:spPr>
              <a:solidFill>
                <a:srgbClr val="0000FF"/>
              </a:solidFill>
              <a:ln>
                <a:solidFill>
                  <a:srgbClr val="0000FF"/>
                </a:solidFill>
              </a:ln>
              <a:effectLst/>
            </c:spPr>
          </c:marker>
          <c:xVal>
            <c:numRef>
              <c:f>'prm2 data fill to top off'!$G$6:$G$277</c:f>
              <c:numCache>
                <c:formatCode>0.00</c:formatCode>
                <c:ptCount val="272"/>
                <c:pt idx="0">
                  <c:v>3.74074074074074</c:v>
                </c:pt>
                <c:pt idx="1">
                  <c:v>3.912962962962963</c:v>
                </c:pt>
                <c:pt idx="2">
                  <c:v>4.087037037037037</c:v>
                </c:pt>
                <c:pt idx="3">
                  <c:v>4.2592592592592586</c:v>
                </c:pt>
                <c:pt idx="4">
                  <c:v>4.4314814814814802</c:v>
                </c:pt>
                <c:pt idx="5">
                  <c:v>4.6037037037037027</c:v>
                </c:pt>
                <c:pt idx="6">
                  <c:v>4.7777777777777777</c:v>
                </c:pt>
                <c:pt idx="7">
                  <c:v>4.95</c:v>
                </c:pt>
                <c:pt idx="8">
                  <c:v>5.1222222222222227</c:v>
                </c:pt>
                <c:pt idx="9">
                  <c:v>5.2962962962962958</c:v>
                </c:pt>
                <c:pt idx="10">
                  <c:v>5.4685185185185183</c:v>
                </c:pt>
                <c:pt idx="11">
                  <c:v>5.6407407407407408</c:v>
                </c:pt>
                <c:pt idx="12">
                  <c:v>5.8129629629629633</c:v>
                </c:pt>
                <c:pt idx="13">
                  <c:v>5.9851851851851841</c:v>
                </c:pt>
                <c:pt idx="14">
                  <c:v>6.159259259259259</c:v>
                </c:pt>
                <c:pt idx="15">
                  <c:v>6.3314814814814806</c:v>
                </c:pt>
                <c:pt idx="16">
                  <c:v>6.5037037037037031</c:v>
                </c:pt>
                <c:pt idx="17">
                  <c:v>6.6759259259259256</c:v>
                </c:pt>
                <c:pt idx="18">
                  <c:v>6.85</c:v>
                </c:pt>
                <c:pt idx="19">
                  <c:v>7.0222222222222221</c:v>
                </c:pt>
                <c:pt idx="20">
                  <c:v>7.1944444444444446</c:v>
                </c:pt>
                <c:pt idx="21">
                  <c:v>7.3666666666666663</c:v>
                </c:pt>
                <c:pt idx="22">
                  <c:v>7.5388888888888879</c:v>
                </c:pt>
                <c:pt idx="23">
                  <c:v>7.7129629629629637</c:v>
                </c:pt>
                <c:pt idx="24">
                  <c:v>7.9111111111111114</c:v>
                </c:pt>
                <c:pt idx="25">
                  <c:v>7.9148148148148136</c:v>
                </c:pt>
                <c:pt idx="26">
                  <c:v>7.9481481481481469</c:v>
                </c:pt>
                <c:pt idx="27">
                  <c:v>7.9777777777777779</c:v>
                </c:pt>
                <c:pt idx="28">
                  <c:v>7.9870370370370374</c:v>
                </c:pt>
                <c:pt idx="29">
                  <c:v>7.9888888888888898</c:v>
                </c:pt>
                <c:pt idx="30">
                  <c:v>7.9962962962962969</c:v>
                </c:pt>
                <c:pt idx="31">
                  <c:v>8.0018518518518515</c:v>
                </c:pt>
                <c:pt idx="32">
                  <c:v>8.0074074074074062</c:v>
                </c:pt>
                <c:pt idx="33">
                  <c:v>8.1796296296296287</c:v>
                </c:pt>
                <c:pt idx="34">
                  <c:v>8.35</c:v>
                </c:pt>
                <c:pt idx="35">
                  <c:v>8.7870370370370363</c:v>
                </c:pt>
                <c:pt idx="36">
                  <c:v>8.9629629629629637</c:v>
                </c:pt>
                <c:pt idx="37">
                  <c:v>9.1370370370370377</c:v>
                </c:pt>
                <c:pt idx="38">
                  <c:v>13.525925925925931</c:v>
                </c:pt>
                <c:pt idx="39">
                  <c:v>13.7537037037037</c:v>
                </c:pt>
                <c:pt idx="40">
                  <c:v>13.981481481481479</c:v>
                </c:pt>
                <c:pt idx="41">
                  <c:v>14.209259259259261</c:v>
                </c:pt>
                <c:pt idx="42">
                  <c:v>14.43888888888889</c:v>
                </c:pt>
                <c:pt idx="43">
                  <c:v>14.66666666666667</c:v>
                </c:pt>
                <c:pt idx="44">
                  <c:v>14.894444444444449</c:v>
                </c:pt>
                <c:pt idx="45">
                  <c:v>15.12222222222222</c:v>
                </c:pt>
                <c:pt idx="46">
                  <c:v>15.35</c:v>
                </c:pt>
                <c:pt idx="47">
                  <c:v>15.577777777777779</c:v>
                </c:pt>
                <c:pt idx="48">
                  <c:v>15.805555555555561</c:v>
                </c:pt>
                <c:pt idx="49">
                  <c:v>16.033333333333331</c:v>
                </c:pt>
                <c:pt idx="50">
                  <c:v>16.222222222222221</c:v>
                </c:pt>
                <c:pt idx="51">
                  <c:v>16.36296296296296</c:v>
                </c:pt>
                <c:pt idx="52">
                  <c:v>16.36851851851852</c:v>
                </c:pt>
                <c:pt idx="53">
                  <c:v>16.451851851851849</c:v>
                </c:pt>
                <c:pt idx="54">
                  <c:v>16.453703703703709</c:v>
                </c:pt>
                <c:pt idx="55">
                  <c:v>16.461111111111109</c:v>
                </c:pt>
                <c:pt idx="56">
                  <c:v>16.68888888888889</c:v>
                </c:pt>
                <c:pt idx="57">
                  <c:v>16.914814814814811</c:v>
                </c:pt>
                <c:pt idx="58">
                  <c:v>17.142592592592589</c:v>
                </c:pt>
                <c:pt idx="59">
                  <c:v>17.36851851851852</c:v>
                </c:pt>
                <c:pt idx="60">
                  <c:v>17.596296296296298</c:v>
                </c:pt>
                <c:pt idx="61">
                  <c:v>17.824074074074069</c:v>
                </c:pt>
                <c:pt idx="62">
                  <c:v>18.05</c:v>
                </c:pt>
                <c:pt idx="63">
                  <c:v>18.277777777777779</c:v>
                </c:pt>
                <c:pt idx="64">
                  <c:v>18.5037037037037</c:v>
                </c:pt>
                <c:pt idx="65">
                  <c:v>18.574074074074069</c:v>
                </c:pt>
                <c:pt idx="66">
                  <c:v>18.74259259259259</c:v>
                </c:pt>
                <c:pt idx="67">
                  <c:v>18.912962962962961</c:v>
                </c:pt>
                <c:pt idx="68">
                  <c:v>19.081481481481479</c:v>
                </c:pt>
                <c:pt idx="69">
                  <c:v>19.25185185185185</c:v>
                </c:pt>
                <c:pt idx="70">
                  <c:v>19.420370370370371</c:v>
                </c:pt>
                <c:pt idx="71">
                  <c:v>19.588888888888889</c:v>
                </c:pt>
                <c:pt idx="72">
                  <c:v>19.75925925925926</c:v>
                </c:pt>
                <c:pt idx="73">
                  <c:v>19.927777777777781</c:v>
                </c:pt>
                <c:pt idx="74">
                  <c:v>20.098148148148152</c:v>
                </c:pt>
                <c:pt idx="75">
                  <c:v>20.266666666666669</c:v>
                </c:pt>
                <c:pt idx="76">
                  <c:v>20.43518518518518</c:v>
                </c:pt>
                <c:pt idx="77">
                  <c:v>20.605555555555551</c:v>
                </c:pt>
                <c:pt idx="78">
                  <c:v>20.774074074074079</c:v>
                </c:pt>
                <c:pt idx="79">
                  <c:v>20.944444444444439</c:v>
                </c:pt>
                <c:pt idx="80">
                  <c:v>21.11296296296296</c:v>
                </c:pt>
                <c:pt idx="81">
                  <c:v>21.283333333333331</c:v>
                </c:pt>
                <c:pt idx="82">
                  <c:v>21.327777777777779</c:v>
                </c:pt>
                <c:pt idx="83">
                  <c:v>21.485185185185191</c:v>
                </c:pt>
                <c:pt idx="84">
                  <c:v>21.50925925925926</c:v>
                </c:pt>
                <c:pt idx="85">
                  <c:v>21.516666666666669</c:v>
                </c:pt>
                <c:pt idx="86">
                  <c:v>21.531481481481482</c:v>
                </c:pt>
                <c:pt idx="87">
                  <c:v>21.646296296296299</c:v>
                </c:pt>
                <c:pt idx="88">
                  <c:v>21.81851851851852</c:v>
                </c:pt>
                <c:pt idx="89">
                  <c:v>21.99074074074074</c:v>
                </c:pt>
                <c:pt idx="90">
                  <c:v>23.651851851851848</c:v>
                </c:pt>
                <c:pt idx="91">
                  <c:v>23.662962962962961</c:v>
                </c:pt>
                <c:pt idx="92">
                  <c:v>23.670370370370371</c:v>
                </c:pt>
                <c:pt idx="93">
                  <c:v>23.859259259259261</c:v>
                </c:pt>
                <c:pt idx="94">
                  <c:v>23.86481481481481</c:v>
                </c:pt>
                <c:pt idx="95">
                  <c:v>24.035185185185181</c:v>
                </c:pt>
                <c:pt idx="96">
                  <c:v>24.205555555555559</c:v>
                </c:pt>
                <c:pt idx="97">
                  <c:v>24.37592592592593</c:v>
                </c:pt>
                <c:pt idx="98">
                  <c:v>24.544444444444441</c:v>
                </c:pt>
                <c:pt idx="99">
                  <c:v>24.714814814814812</c:v>
                </c:pt>
                <c:pt idx="100">
                  <c:v>24.88518518518519</c:v>
                </c:pt>
                <c:pt idx="101">
                  <c:v>25.055555555555561</c:v>
                </c:pt>
                <c:pt idx="102">
                  <c:v>25.224074074074071</c:v>
                </c:pt>
                <c:pt idx="103">
                  <c:v>25.394444444444449</c:v>
                </c:pt>
                <c:pt idx="104">
                  <c:v>25.56481481481482</c:v>
                </c:pt>
                <c:pt idx="105">
                  <c:v>25.735185185185191</c:v>
                </c:pt>
                <c:pt idx="106">
                  <c:v>25.905555555555551</c:v>
                </c:pt>
                <c:pt idx="107">
                  <c:v>26.074074074074069</c:v>
                </c:pt>
                <c:pt idx="108">
                  <c:v>26.24444444444444</c:v>
                </c:pt>
                <c:pt idx="109">
                  <c:v>26.294444444444441</c:v>
                </c:pt>
                <c:pt idx="110">
                  <c:v>26.464814814814819</c:v>
                </c:pt>
                <c:pt idx="111">
                  <c:v>26.49444444444444</c:v>
                </c:pt>
                <c:pt idx="112">
                  <c:v>26.49814814814815</c:v>
                </c:pt>
                <c:pt idx="113">
                  <c:v>26.50185185185185</c:v>
                </c:pt>
                <c:pt idx="114">
                  <c:v>27.24259259259259</c:v>
                </c:pt>
                <c:pt idx="115">
                  <c:v>27.24814814814815</c:v>
                </c:pt>
                <c:pt idx="116">
                  <c:v>27.418518518518521</c:v>
                </c:pt>
                <c:pt idx="117">
                  <c:v>27.588888888888889</c:v>
                </c:pt>
                <c:pt idx="118">
                  <c:v>27.75740740740741</c:v>
                </c:pt>
                <c:pt idx="119">
                  <c:v>27.927777777777781</c:v>
                </c:pt>
                <c:pt idx="120">
                  <c:v>28.098148148148152</c:v>
                </c:pt>
                <c:pt idx="121">
                  <c:v>28.268518518518519</c:v>
                </c:pt>
                <c:pt idx="122">
                  <c:v>28.43888888888889</c:v>
                </c:pt>
                <c:pt idx="123">
                  <c:v>28.609259259259261</c:v>
                </c:pt>
                <c:pt idx="124">
                  <c:v>28.777777777777779</c:v>
                </c:pt>
                <c:pt idx="125">
                  <c:v>28.94814814814815</c:v>
                </c:pt>
                <c:pt idx="126">
                  <c:v>29.11851851851852</c:v>
                </c:pt>
                <c:pt idx="127">
                  <c:v>29.288888888888891</c:v>
                </c:pt>
                <c:pt idx="128">
                  <c:v>29.459259259259259</c:v>
                </c:pt>
                <c:pt idx="129">
                  <c:v>29.57037037037037</c:v>
                </c:pt>
                <c:pt idx="130">
                  <c:v>29.61851851851852</c:v>
                </c:pt>
                <c:pt idx="131">
                  <c:v>29.646296296296299</c:v>
                </c:pt>
                <c:pt idx="132">
                  <c:v>29.651851851851848</c:v>
                </c:pt>
                <c:pt idx="133">
                  <c:v>29.82037037037037</c:v>
                </c:pt>
                <c:pt idx="134">
                  <c:v>29.99074074074074</c:v>
                </c:pt>
                <c:pt idx="135">
                  <c:v>30.161111111111111</c:v>
                </c:pt>
                <c:pt idx="136">
                  <c:v>30.333333333333329</c:v>
                </c:pt>
                <c:pt idx="137">
                  <c:v>30.50185185185185</c:v>
                </c:pt>
                <c:pt idx="138">
                  <c:v>30.672222222222221</c:v>
                </c:pt>
                <c:pt idx="139">
                  <c:v>30.842592592592592</c:v>
                </c:pt>
                <c:pt idx="140">
                  <c:v>31.012962962962959</c:v>
                </c:pt>
                <c:pt idx="141">
                  <c:v>31.18333333333333</c:v>
                </c:pt>
                <c:pt idx="142">
                  <c:v>31.351851851851851</c:v>
                </c:pt>
                <c:pt idx="143">
                  <c:v>31.522222222222219</c:v>
                </c:pt>
                <c:pt idx="144">
                  <c:v>31.69259259259259</c:v>
                </c:pt>
                <c:pt idx="145">
                  <c:v>31.86296296296296</c:v>
                </c:pt>
                <c:pt idx="146">
                  <c:v>32.033333333333331</c:v>
                </c:pt>
                <c:pt idx="147">
                  <c:v>32.203703703703702</c:v>
                </c:pt>
                <c:pt idx="148">
                  <c:v>32.372222222222227</c:v>
                </c:pt>
                <c:pt idx="149">
                  <c:v>32.544444444444437</c:v>
                </c:pt>
                <c:pt idx="150">
                  <c:v>32.714814814814822</c:v>
                </c:pt>
                <c:pt idx="151">
                  <c:v>32.883333333333333</c:v>
                </c:pt>
                <c:pt idx="152">
                  <c:v>33.053703703703697</c:v>
                </c:pt>
                <c:pt idx="153">
                  <c:v>33.224074074074068</c:v>
                </c:pt>
                <c:pt idx="154">
                  <c:v>33.394444444444453</c:v>
                </c:pt>
                <c:pt idx="155">
                  <c:v>33.562962962962963</c:v>
                </c:pt>
                <c:pt idx="156">
                  <c:v>33.733333333333327</c:v>
                </c:pt>
                <c:pt idx="157">
                  <c:v>33.903703703703712</c:v>
                </c:pt>
                <c:pt idx="158">
                  <c:v>34.074074074074083</c:v>
                </c:pt>
                <c:pt idx="159">
                  <c:v>34.24444444444444</c:v>
                </c:pt>
                <c:pt idx="160">
                  <c:v>34.377777777777773</c:v>
                </c:pt>
                <c:pt idx="161">
                  <c:v>34.43888888888889</c:v>
                </c:pt>
                <c:pt idx="162">
                  <c:v>34.609259259259261</c:v>
                </c:pt>
                <c:pt idx="163">
                  <c:v>34.779629629629618</c:v>
                </c:pt>
                <c:pt idx="164">
                  <c:v>34.950000000000003</c:v>
                </c:pt>
                <c:pt idx="165">
                  <c:v>35.11851851851852</c:v>
                </c:pt>
                <c:pt idx="166">
                  <c:v>35.288888888888899</c:v>
                </c:pt>
                <c:pt idx="167">
                  <c:v>35.459259259259262</c:v>
                </c:pt>
                <c:pt idx="168">
                  <c:v>35.629629629629633</c:v>
                </c:pt>
                <c:pt idx="169">
                  <c:v>35.799999999999997</c:v>
                </c:pt>
                <c:pt idx="170">
                  <c:v>35.968518518518508</c:v>
                </c:pt>
                <c:pt idx="171">
                  <c:v>36.857407407407408</c:v>
                </c:pt>
                <c:pt idx="172">
                  <c:v>37.025925925925918</c:v>
                </c:pt>
                <c:pt idx="173">
                  <c:v>37.040740740740738</c:v>
                </c:pt>
                <c:pt idx="174">
                  <c:v>37.05185185185185</c:v>
                </c:pt>
                <c:pt idx="175">
                  <c:v>37.055555555555557</c:v>
                </c:pt>
                <c:pt idx="176">
                  <c:v>37.057407407407403</c:v>
                </c:pt>
                <c:pt idx="177">
                  <c:v>37.062962962962963</c:v>
                </c:pt>
                <c:pt idx="178">
                  <c:v>37.06481481481481</c:v>
                </c:pt>
                <c:pt idx="179">
                  <c:v>37.068518518518509</c:v>
                </c:pt>
                <c:pt idx="180">
                  <c:v>37.072222222222223</c:v>
                </c:pt>
                <c:pt idx="181">
                  <c:v>37.074074074074083</c:v>
                </c:pt>
                <c:pt idx="182">
                  <c:v>37.081481481481482</c:v>
                </c:pt>
                <c:pt idx="183">
                  <c:v>37.081481481481482</c:v>
                </c:pt>
                <c:pt idx="184">
                  <c:v>37.107407407407408</c:v>
                </c:pt>
                <c:pt idx="185">
                  <c:v>37.109259259259261</c:v>
                </c:pt>
                <c:pt idx="186">
                  <c:v>37.11296296296296</c:v>
                </c:pt>
                <c:pt idx="187">
                  <c:v>37.116666666666667</c:v>
                </c:pt>
                <c:pt idx="188">
                  <c:v>37.12037037037036</c:v>
                </c:pt>
                <c:pt idx="189">
                  <c:v>37.12222222222222</c:v>
                </c:pt>
                <c:pt idx="190">
                  <c:v>37.12592592592592</c:v>
                </c:pt>
                <c:pt idx="191">
                  <c:v>37.129629629629633</c:v>
                </c:pt>
                <c:pt idx="192">
                  <c:v>37.207407407407409</c:v>
                </c:pt>
                <c:pt idx="193">
                  <c:v>37.211111111111109</c:v>
                </c:pt>
                <c:pt idx="194">
                  <c:v>37.233333333333327</c:v>
                </c:pt>
                <c:pt idx="195">
                  <c:v>37.403703703703712</c:v>
                </c:pt>
                <c:pt idx="196">
                  <c:v>37.574074074074083</c:v>
                </c:pt>
                <c:pt idx="197">
                  <c:v>37.742592592592601</c:v>
                </c:pt>
                <c:pt idx="198">
                  <c:v>37.912962962962958</c:v>
                </c:pt>
                <c:pt idx="199">
                  <c:v>38.081481481481482</c:v>
                </c:pt>
                <c:pt idx="200">
                  <c:v>38.251851851851853</c:v>
                </c:pt>
                <c:pt idx="201">
                  <c:v>38.294444444444437</c:v>
                </c:pt>
                <c:pt idx="202">
                  <c:v>38.374074074074073</c:v>
                </c:pt>
                <c:pt idx="203">
                  <c:v>38.420370370370371</c:v>
                </c:pt>
                <c:pt idx="204">
                  <c:v>38.472222222222221</c:v>
                </c:pt>
                <c:pt idx="205">
                  <c:v>38.488888888888887</c:v>
                </c:pt>
                <c:pt idx="206">
                  <c:v>38.496296296296293</c:v>
                </c:pt>
                <c:pt idx="207">
                  <c:v>38.666666666666657</c:v>
                </c:pt>
                <c:pt idx="208">
                  <c:v>38.835185185185182</c:v>
                </c:pt>
                <c:pt idx="209">
                  <c:v>39.00555555555556</c:v>
                </c:pt>
                <c:pt idx="210">
                  <c:v>39.175925925925917</c:v>
                </c:pt>
                <c:pt idx="211">
                  <c:v>39.344444444444449</c:v>
                </c:pt>
                <c:pt idx="212">
                  <c:v>39.514814814814812</c:v>
                </c:pt>
                <c:pt idx="213">
                  <c:v>39.685185185185198</c:v>
                </c:pt>
                <c:pt idx="214">
                  <c:v>39.855555555555547</c:v>
                </c:pt>
                <c:pt idx="215">
                  <c:v>40.024074074074072</c:v>
                </c:pt>
                <c:pt idx="216">
                  <c:v>40.175925925925917</c:v>
                </c:pt>
                <c:pt idx="217">
                  <c:v>40.181481481481477</c:v>
                </c:pt>
                <c:pt idx="218">
                  <c:v>40.18333333333333</c:v>
                </c:pt>
                <c:pt idx="219">
                  <c:v>40.187037037037037</c:v>
                </c:pt>
                <c:pt idx="220">
                  <c:v>40.190740740740729</c:v>
                </c:pt>
                <c:pt idx="221">
                  <c:v>40.192592592592597</c:v>
                </c:pt>
                <c:pt idx="222">
                  <c:v>40.196296296296303</c:v>
                </c:pt>
                <c:pt idx="223">
                  <c:v>40.200000000000003</c:v>
                </c:pt>
                <c:pt idx="224">
                  <c:v>40.201851851851849</c:v>
                </c:pt>
                <c:pt idx="225">
                  <c:v>40.205555555555549</c:v>
                </c:pt>
                <c:pt idx="226">
                  <c:v>40.205555555555549</c:v>
                </c:pt>
                <c:pt idx="227">
                  <c:v>40.211111111111109</c:v>
                </c:pt>
                <c:pt idx="228">
                  <c:v>40.216666666666669</c:v>
                </c:pt>
                <c:pt idx="229">
                  <c:v>40.305555555555557</c:v>
                </c:pt>
                <c:pt idx="230">
                  <c:v>40.474074074074068</c:v>
                </c:pt>
                <c:pt idx="231">
                  <c:v>40.644444444444453</c:v>
                </c:pt>
                <c:pt idx="232">
                  <c:v>40.81481481481481</c:v>
                </c:pt>
                <c:pt idx="233">
                  <c:v>40.983333333333327</c:v>
                </c:pt>
                <c:pt idx="234">
                  <c:v>41.153703703703712</c:v>
                </c:pt>
                <c:pt idx="235">
                  <c:v>41.322222222222223</c:v>
                </c:pt>
                <c:pt idx="236">
                  <c:v>41.492592592592601</c:v>
                </c:pt>
                <c:pt idx="237">
                  <c:v>41.661111111111111</c:v>
                </c:pt>
                <c:pt idx="238">
                  <c:v>41.831481481481482</c:v>
                </c:pt>
                <c:pt idx="239">
                  <c:v>42</c:v>
                </c:pt>
                <c:pt idx="240">
                  <c:v>42.170370370370371</c:v>
                </c:pt>
                <c:pt idx="241">
                  <c:v>42.338888888888889</c:v>
                </c:pt>
                <c:pt idx="242">
                  <c:v>42.50925925925926</c:v>
                </c:pt>
                <c:pt idx="243">
                  <c:v>42.67962962962963</c:v>
                </c:pt>
                <c:pt idx="244">
                  <c:v>43.692592592592597</c:v>
                </c:pt>
                <c:pt idx="245">
                  <c:v>43.86296296296296</c:v>
                </c:pt>
                <c:pt idx="246">
                  <c:v>44.033333333333331</c:v>
                </c:pt>
                <c:pt idx="247">
                  <c:v>44.203703703703702</c:v>
                </c:pt>
                <c:pt idx="248">
                  <c:v>44.372222222222227</c:v>
                </c:pt>
                <c:pt idx="249">
                  <c:v>44.542592592592598</c:v>
                </c:pt>
                <c:pt idx="250">
                  <c:v>44.672222222222217</c:v>
                </c:pt>
                <c:pt idx="251">
                  <c:v>44.677777777777777</c:v>
                </c:pt>
                <c:pt idx="252">
                  <c:v>44.735185185185181</c:v>
                </c:pt>
                <c:pt idx="253">
                  <c:v>44.796296296296298</c:v>
                </c:pt>
                <c:pt idx="254">
                  <c:v>44.855555555555547</c:v>
                </c:pt>
                <c:pt idx="255">
                  <c:v>44.905555555555551</c:v>
                </c:pt>
                <c:pt idx="256">
                  <c:v>44.912962962962958</c:v>
                </c:pt>
                <c:pt idx="257">
                  <c:v>44.918518518518518</c:v>
                </c:pt>
                <c:pt idx="258">
                  <c:v>44.931481481481477</c:v>
                </c:pt>
                <c:pt idx="259">
                  <c:v>44.937037037037037</c:v>
                </c:pt>
                <c:pt idx="260">
                  <c:v>44.944444444444443</c:v>
                </c:pt>
                <c:pt idx="261">
                  <c:v>44.953703703703702</c:v>
                </c:pt>
                <c:pt idx="262">
                  <c:v>44.985185185185188</c:v>
                </c:pt>
                <c:pt idx="263">
                  <c:v>45.016666666666673</c:v>
                </c:pt>
                <c:pt idx="264">
                  <c:v>45.048148148148151</c:v>
                </c:pt>
                <c:pt idx="265">
                  <c:v>45.053703703703697</c:v>
                </c:pt>
                <c:pt idx="266">
                  <c:v>45.06481481481481</c:v>
                </c:pt>
                <c:pt idx="267">
                  <c:v>45.077777777777783</c:v>
                </c:pt>
                <c:pt idx="268">
                  <c:v>45.088888888888889</c:v>
                </c:pt>
                <c:pt idx="269">
                  <c:v>45.101851851851848</c:v>
                </c:pt>
                <c:pt idx="270">
                  <c:v>45.11296296296296</c:v>
                </c:pt>
                <c:pt idx="271">
                  <c:v>45.12592592592592</c:v>
                </c:pt>
              </c:numCache>
            </c:numRef>
          </c:xVal>
          <c:yVal>
            <c:numRef>
              <c:f>'prm2 data fill to top off'!$AF$6:$AF$277</c:f>
              <c:numCache>
                <c:formatCode>General</c:formatCode>
                <c:ptCount val="272"/>
                <c:pt idx="0" formatCode="0.00">
                  <c:v>0.56612949999999995</c:v>
                </c:pt>
                <c:pt idx="2" formatCode="0.00">
                  <c:v>0.27724759999999998</c:v>
                </c:pt>
                <c:pt idx="3" formatCode="0.00">
                  <c:v>0.46968120000000002</c:v>
                </c:pt>
                <c:pt idx="4" formatCode="0.00">
                  <c:v>0.595943</c:v>
                </c:pt>
                <c:pt idx="5" formatCode="0.00">
                  <c:v>0.62619179999999997</c:v>
                </c:pt>
                <c:pt idx="6" formatCode="0.00">
                  <c:v>0.64765150000000005</c:v>
                </c:pt>
                <c:pt idx="7" formatCode="0.00">
                  <c:v>0.84870710000000005</c:v>
                </c:pt>
                <c:pt idx="8" formatCode="0.00">
                  <c:v>0.76573880000000005</c:v>
                </c:pt>
                <c:pt idx="9" formatCode="0.00">
                  <c:v>0.82264740000000003</c:v>
                </c:pt>
                <c:pt idx="10" formatCode="0.00">
                  <c:v>0.85789669999999996</c:v>
                </c:pt>
                <c:pt idx="11" formatCode="0.00">
                  <c:v>0.98959189999999997</c:v>
                </c:pt>
                <c:pt idx="12" formatCode="0.00">
                  <c:v>0.93543019999999999</c:v>
                </c:pt>
                <c:pt idx="13" formatCode="0.00">
                  <c:v>1.021576</c:v>
                </c:pt>
                <c:pt idx="14" formatCode="0.00">
                  <c:v>1.054305</c:v>
                </c:pt>
                <c:pt idx="15" formatCode="0.00">
                  <c:v>1.0659240000000001</c:v>
                </c:pt>
                <c:pt idx="16" formatCode="0.00">
                  <c:v>1.2357370000000001</c:v>
                </c:pt>
                <c:pt idx="17" formatCode="0.00">
                  <c:v>1.144803</c:v>
                </c:pt>
                <c:pt idx="18" formatCode="0.00">
                  <c:v>1.179152</c:v>
                </c:pt>
                <c:pt idx="19" formatCode="0.00">
                  <c:v>1.2091229999999999</c:v>
                </c:pt>
                <c:pt idx="20" formatCode="0.00">
                  <c:v>1.1994020000000001</c:v>
                </c:pt>
                <c:pt idx="21" formatCode="0.00">
                  <c:v>1.2803739999999999</c:v>
                </c:pt>
                <c:pt idx="22" formatCode="0.00">
                  <c:v>1.2467360000000001</c:v>
                </c:pt>
                <c:pt idx="23" formatCode="0.00">
                  <c:v>1.264483</c:v>
                </c:pt>
                <c:pt idx="24" formatCode="0.00">
                  <c:v>1.414668</c:v>
                </c:pt>
                <c:pt idx="25" formatCode="0.00">
                  <c:v>1.1122479999999999</c:v>
                </c:pt>
                <c:pt idx="28" formatCode="0.00">
                  <c:v>1.4047879999999999</c:v>
                </c:pt>
                <c:pt idx="30" formatCode="0.00">
                  <c:v>1.3684559999999999</c:v>
                </c:pt>
                <c:pt idx="31" formatCode="0.00">
                  <c:v>1.3277890000000001</c:v>
                </c:pt>
                <c:pt idx="32" formatCode="0.00">
                  <c:v>1.387014</c:v>
                </c:pt>
                <c:pt idx="33" formatCode="0.00">
                  <c:v>1.3565670000000001</c:v>
                </c:pt>
                <c:pt idx="34" formatCode="0.00">
                  <c:v>1.440231</c:v>
                </c:pt>
                <c:pt idx="35" formatCode="0.00">
                  <c:v>1.374355</c:v>
                </c:pt>
                <c:pt idx="36" formatCode="0.00">
                  <c:v>1.316816</c:v>
                </c:pt>
                <c:pt idx="37" formatCode="0.00">
                  <c:v>1.4430050000000001</c:v>
                </c:pt>
                <c:pt idx="38" formatCode="0.00">
                  <c:v>1.569987</c:v>
                </c:pt>
                <c:pt idx="39" formatCode="0.00">
                  <c:v>1.534861</c:v>
                </c:pt>
                <c:pt idx="40" formatCode="0.00">
                  <c:v>1.323453</c:v>
                </c:pt>
                <c:pt idx="41" formatCode="0.00">
                  <c:v>1.3769579999999999</c:v>
                </c:pt>
                <c:pt idx="42" formatCode="0.00">
                  <c:v>1.384539</c:v>
                </c:pt>
                <c:pt idx="43" formatCode="0.00">
                  <c:v>1.59585</c:v>
                </c:pt>
                <c:pt idx="44" formatCode="0.00">
                  <c:v>1.3659110000000001</c:v>
                </c:pt>
                <c:pt idx="45" formatCode="0.00">
                  <c:v>1.4880230000000001</c:v>
                </c:pt>
                <c:pt idx="46" formatCode="0.00">
                  <c:v>1.615451</c:v>
                </c:pt>
                <c:pt idx="47" formatCode="0.00">
                  <c:v>1.486275</c:v>
                </c:pt>
                <c:pt idx="48" formatCode="0.00">
                  <c:v>1.5139119999999999</c:v>
                </c:pt>
                <c:pt idx="50" formatCode="0.00">
                  <c:v>1.6248860000000001</c:v>
                </c:pt>
                <c:pt idx="52" formatCode="0.00">
                  <c:v>1.6390260000000001</c:v>
                </c:pt>
                <c:pt idx="54" formatCode="0.00">
                  <c:v>1.557132</c:v>
                </c:pt>
                <c:pt idx="55" formatCode="0.00">
                  <c:v>1.4820150000000001</c:v>
                </c:pt>
                <c:pt idx="56" formatCode="0.00">
                  <c:v>1.545933</c:v>
                </c:pt>
                <c:pt idx="57" formatCode="0.00">
                  <c:v>1.5773729999999999</c:v>
                </c:pt>
                <c:pt idx="58" formatCode="0.00">
                  <c:v>1.620876</c:v>
                </c:pt>
                <c:pt idx="59" formatCode="0.00">
                  <c:v>1.6591530000000001</c:v>
                </c:pt>
                <c:pt idx="61" formatCode="0.00">
                  <c:v>1.574303</c:v>
                </c:pt>
                <c:pt idx="62" formatCode="0.00">
                  <c:v>1.7167129999999999</c:v>
                </c:pt>
                <c:pt idx="64" formatCode="0.00">
                  <c:v>1.18628</c:v>
                </c:pt>
                <c:pt idx="65" formatCode="0.00">
                  <c:v>1.6637059999999999</c:v>
                </c:pt>
                <c:pt idx="79" formatCode="0.00">
                  <c:v>1.6551959999999999</c:v>
                </c:pt>
                <c:pt idx="82" formatCode="0.00">
                  <c:v>1.61833</c:v>
                </c:pt>
                <c:pt idx="91" formatCode="0.00">
                  <c:v>1.6233839999999999</c:v>
                </c:pt>
                <c:pt idx="92" formatCode="0.00">
                  <c:v>1.6234219999999999</c:v>
                </c:pt>
                <c:pt idx="93" formatCode="0.00">
                  <c:v>1.5201990000000001</c:v>
                </c:pt>
                <c:pt idx="94" formatCode="0.00">
                  <c:v>1.580959</c:v>
                </c:pt>
                <c:pt idx="96" formatCode="0.00">
                  <c:v>1.391508</c:v>
                </c:pt>
                <c:pt idx="98" formatCode="0.00">
                  <c:v>1.700906</c:v>
                </c:pt>
                <c:pt idx="99" formatCode="0.00">
                  <c:v>1.7195609999999999</c:v>
                </c:pt>
                <c:pt idx="100" formatCode="0.00">
                  <c:v>1.7116279999999999</c:v>
                </c:pt>
                <c:pt idx="101" formatCode="0.00">
                  <c:v>1.5644960000000001</c:v>
                </c:pt>
                <c:pt idx="102" formatCode="0.00">
                  <c:v>1.83229</c:v>
                </c:pt>
                <c:pt idx="103" formatCode="0.00">
                  <c:v>1.7722709999999999</c:v>
                </c:pt>
                <c:pt idx="106" formatCode="0.00">
                  <c:v>1.71977</c:v>
                </c:pt>
                <c:pt idx="107" formatCode="0.00">
                  <c:v>1.6220859999999999</c:v>
                </c:pt>
                <c:pt idx="108" formatCode="0.00">
                  <c:v>1.6001479999999999</c:v>
                </c:pt>
                <c:pt idx="109" formatCode="0.00">
                  <c:v>1.1817610000000001</c:v>
                </c:pt>
                <c:pt idx="110" formatCode="0.00">
                  <c:v>1.768931</c:v>
                </c:pt>
                <c:pt idx="111" formatCode="0.00">
                  <c:v>1.4956849999999999</c:v>
                </c:pt>
                <c:pt idx="116" formatCode="0.00">
                  <c:v>1.173465</c:v>
                </c:pt>
                <c:pt idx="118" formatCode="0.00">
                  <c:v>1.2256959999999999</c:v>
                </c:pt>
                <c:pt idx="119" formatCode="0.00">
                  <c:v>1.231533</c:v>
                </c:pt>
                <c:pt idx="120" formatCode="0.00">
                  <c:v>1.3957580000000001</c:v>
                </c:pt>
                <c:pt idx="121" formatCode="0.00">
                  <c:v>1.4319</c:v>
                </c:pt>
                <c:pt idx="122" formatCode="0.00">
                  <c:v>1.3756120000000001</c:v>
                </c:pt>
                <c:pt idx="123" formatCode="0.00">
                  <c:v>1.460035</c:v>
                </c:pt>
                <c:pt idx="124" formatCode="0.00">
                  <c:v>1.406409</c:v>
                </c:pt>
                <c:pt idx="125" formatCode="0.00">
                  <c:v>1.2641720000000001</c:v>
                </c:pt>
                <c:pt idx="126" formatCode="0.00">
                  <c:v>1.366403</c:v>
                </c:pt>
                <c:pt idx="127" formatCode="0.00">
                  <c:v>1.4751259999999999</c:v>
                </c:pt>
                <c:pt idx="128" formatCode="0.00">
                  <c:v>1.548222</c:v>
                </c:pt>
                <c:pt idx="129" formatCode="0.00">
                  <c:v>1.6003259999999999</c:v>
                </c:pt>
                <c:pt idx="130" formatCode="0.00">
                  <c:v>1.491179</c:v>
                </c:pt>
                <c:pt idx="131" formatCode="0.00">
                  <c:v>1.6431039999999999</c:v>
                </c:pt>
                <c:pt idx="132" formatCode="0.00">
                  <c:v>1.5915280000000001</c:v>
                </c:pt>
                <c:pt idx="133" formatCode="0.00">
                  <c:v>1.4454070000000001</c:v>
                </c:pt>
                <c:pt idx="134" formatCode="0.00">
                  <c:v>1.5076639999999999</c:v>
                </c:pt>
                <c:pt idx="135" formatCode="0.00">
                  <c:v>1.5782480000000001</c:v>
                </c:pt>
                <c:pt idx="136" formatCode="0.00">
                  <c:v>1.45825</c:v>
                </c:pt>
                <c:pt idx="137" formatCode="0.00">
                  <c:v>1.133915</c:v>
                </c:pt>
                <c:pt idx="138" formatCode="0.00">
                  <c:v>1.6166959999999999</c:v>
                </c:pt>
                <c:pt idx="139" formatCode="0.00">
                  <c:v>1.7019</c:v>
                </c:pt>
                <c:pt idx="140" formatCode="0.00">
                  <c:v>1.493881</c:v>
                </c:pt>
                <c:pt idx="141" formatCode="0.00">
                  <c:v>1.807911</c:v>
                </c:pt>
                <c:pt idx="143" formatCode="0.00">
                  <c:v>1.7539100000000001</c:v>
                </c:pt>
                <c:pt idx="148" formatCode="0.00">
                  <c:v>1.5805279999999999</c:v>
                </c:pt>
                <c:pt idx="149" formatCode="0.00">
                  <c:v>1.3863829999999999</c:v>
                </c:pt>
                <c:pt idx="151" formatCode="0.00">
                  <c:v>1.604517</c:v>
                </c:pt>
                <c:pt idx="153" formatCode="0.00">
                  <c:v>2.085839</c:v>
                </c:pt>
                <c:pt idx="155" formatCode="0.00">
                  <c:v>1.139429</c:v>
                </c:pt>
                <c:pt idx="156" formatCode="0.00">
                  <c:v>1.7744549999999999</c:v>
                </c:pt>
                <c:pt idx="160" formatCode="0.00">
                  <c:v>1.115869</c:v>
                </c:pt>
                <c:pt idx="162" formatCode="0.00">
                  <c:v>1.0632550000000001</c:v>
                </c:pt>
                <c:pt idx="166" formatCode="0.00">
                  <c:v>1.0451429999999999</c:v>
                </c:pt>
                <c:pt idx="169" formatCode="0.00">
                  <c:v>1.810036</c:v>
                </c:pt>
                <c:pt idx="173" formatCode="0.00">
                  <c:v>2.1389930000000001</c:v>
                </c:pt>
                <c:pt idx="174" formatCode="0.00">
                  <c:v>1.728685</c:v>
                </c:pt>
                <c:pt idx="176" formatCode="0.00">
                  <c:v>2.1260500000000002</c:v>
                </c:pt>
                <c:pt idx="177" formatCode="0.00">
                  <c:v>2.0070739999999998</c:v>
                </c:pt>
                <c:pt idx="178" formatCode="0.00">
                  <c:v>1.7384299999999999</c:v>
                </c:pt>
                <c:pt idx="179" formatCode="0.00">
                  <c:v>2.1373419999999999</c:v>
                </c:pt>
                <c:pt idx="180" formatCode="0.00">
                  <c:v>1.8904989999999999</c:v>
                </c:pt>
                <c:pt idx="181" formatCode="0.00">
                  <c:v>2.06073</c:v>
                </c:pt>
                <c:pt idx="182" formatCode="0.00">
                  <c:v>1.985528</c:v>
                </c:pt>
                <c:pt idx="183" formatCode="0.00">
                  <c:v>2.299744</c:v>
                </c:pt>
                <c:pt idx="184" formatCode="0.00">
                  <c:v>2.131453</c:v>
                </c:pt>
                <c:pt idx="185" formatCode="0.00">
                  <c:v>2.2411690000000002</c:v>
                </c:pt>
                <c:pt idx="186" formatCode="0.00">
                  <c:v>1.9949859999999999</c:v>
                </c:pt>
                <c:pt idx="187" formatCode="0.00">
                  <c:v>2.0507930000000001</c:v>
                </c:pt>
                <c:pt idx="191" formatCode="0.00">
                  <c:v>2.013522</c:v>
                </c:pt>
                <c:pt idx="192" formatCode="0.00">
                  <c:v>1.74065</c:v>
                </c:pt>
                <c:pt idx="193" formatCode="0.00">
                  <c:v>2.1653259999999999</c:v>
                </c:pt>
                <c:pt idx="194" formatCode="0.00">
                  <c:v>1.950027</c:v>
                </c:pt>
                <c:pt idx="195" formatCode="0.00">
                  <c:v>2.2952490000000001</c:v>
                </c:pt>
                <c:pt idx="196" formatCode="0.00">
                  <c:v>1.932817</c:v>
                </c:pt>
                <c:pt idx="197" formatCode="0.00">
                  <c:v>1.834192</c:v>
                </c:pt>
                <c:pt idx="198" formatCode="0.00">
                  <c:v>1.877534</c:v>
                </c:pt>
                <c:pt idx="199" formatCode="0.00">
                  <c:v>2.0481180000000001</c:v>
                </c:pt>
                <c:pt idx="200" formatCode="0.00">
                  <c:v>1.0205580000000001</c:v>
                </c:pt>
                <c:pt idx="201" formatCode="0.00">
                  <c:v>2.0644390000000001</c:v>
                </c:pt>
                <c:pt idx="202" formatCode="0.00">
                  <c:v>1.8609119999999999</c:v>
                </c:pt>
                <c:pt idx="203" formatCode="0.00">
                  <c:v>2.1934849999999999</c:v>
                </c:pt>
                <c:pt idx="204" formatCode="0.00">
                  <c:v>2.0343749999999998</c:v>
                </c:pt>
                <c:pt idx="205" formatCode="0.00">
                  <c:v>1.8472900000000001</c:v>
                </c:pt>
                <c:pt idx="206" formatCode="0.00">
                  <c:v>1.8797360000000001</c:v>
                </c:pt>
                <c:pt idx="207" formatCode="0.00">
                  <c:v>1.591518</c:v>
                </c:pt>
                <c:pt idx="208" formatCode="0.00">
                  <c:v>2.2583120000000001</c:v>
                </c:pt>
                <c:pt idx="209" formatCode="0.00">
                  <c:v>2.4050500000000001</c:v>
                </c:pt>
                <c:pt idx="211" formatCode="0.00">
                  <c:v>2.081264</c:v>
                </c:pt>
                <c:pt idx="213" formatCode="0.00">
                  <c:v>1.860452</c:v>
                </c:pt>
                <c:pt idx="214" formatCode="0.00">
                  <c:v>1.1024449999999999</c:v>
                </c:pt>
                <c:pt idx="215" formatCode="0.00">
                  <c:v>2.3810609999999999</c:v>
                </c:pt>
                <c:pt idx="216" formatCode="0.00">
                  <c:v>2.2367249999999999</c:v>
                </c:pt>
                <c:pt idx="217" formatCode="0.00">
                  <c:v>1.036788</c:v>
                </c:pt>
                <c:pt idx="218" formatCode="0.00">
                  <c:v>2.260767</c:v>
                </c:pt>
                <c:pt idx="219" formatCode="0.00">
                  <c:v>1.460766</c:v>
                </c:pt>
                <c:pt idx="220" formatCode="0.00">
                  <c:v>2.2217060000000002</c:v>
                </c:pt>
                <c:pt idx="221" formatCode="0.00">
                  <c:v>2.0220410000000002</c:v>
                </c:pt>
                <c:pt idx="222" formatCode="0.00">
                  <c:v>2.0795270000000001</c:v>
                </c:pt>
                <c:pt idx="224" formatCode="0.00">
                  <c:v>2.111653</c:v>
                </c:pt>
                <c:pt idx="225" formatCode="0.00">
                  <c:v>2.0950120000000001</c:v>
                </c:pt>
                <c:pt idx="226" formatCode="0.00">
                  <c:v>2.2450380000000001</c:v>
                </c:pt>
                <c:pt idx="227" formatCode="0.00">
                  <c:v>1.0281979999999999</c:v>
                </c:pt>
                <c:pt idx="230" formatCode="0.00">
                  <c:v>2.0789569999999999</c:v>
                </c:pt>
                <c:pt idx="231" formatCode="0.00">
                  <c:v>2.065925</c:v>
                </c:pt>
                <c:pt idx="232" formatCode="0.00">
                  <c:v>2.256024</c:v>
                </c:pt>
                <c:pt idx="233" formatCode="0.00">
                  <c:v>1.036314</c:v>
                </c:pt>
                <c:pt idx="234" formatCode="0.00">
                  <c:v>2.1549290000000001</c:v>
                </c:pt>
                <c:pt idx="235" formatCode="0.00">
                  <c:v>2.153295</c:v>
                </c:pt>
                <c:pt idx="238" formatCode="0.00">
                  <c:v>2.432067</c:v>
                </c:pt>
                <c:pt idx="239" formatCode="0.00">
                  <c:v>2.2290019999999999</c:v>
                </c:pt>
                <c:pt idx="240" formatCode="0.00">
                  <c:v>2.1836549999999999</c:v>
                </c:pt>
                <c:pt idx="241" formatCode="0.00">
                  <c:v>2.05139</c:v>
                </c:pt>
                <c:pt idx="242" formatCode="0.00">
                  <c:v>1.2081409999999999</c:v>
                </c:pt>
                <c:pt idx="243" formatCode="0.00">
                  <c:v>2.1334070000000001</c:v>
                </c:pt>
                <c:pt idx="245" formatCode="0.00">
                  <c:v>2.2516859999999999</c:v>
                </c:pt>
                <c:pt idx="246" formatCode="0.00">
                  <c:v>2.3408739999999999</c:v>
                </c:pt>
                <c:pt idx="247" formatCode="0.00">
                  <c:v>2.3232750000000002</c:v>
                </c:pt>
                <c:pt idx="248" formatCode="0.00">
                  <c:v>2.7050450000000001</c:v>
                </c:pt>
                <c:pt idx="249" formatCode="0.00">
                  <c:v>2.2721789999999999</c:v>
                </c:pt>
                <c:pt idx="250" formatCode="0.00">
                  <c:v>2.1958579999999999</c:v>
                </c:pt>
                <c:pt idx="252" formatCode="0.00">
                  <c:v>2.1156830000000002</c:v>
                </c:pt>
                <c:pt idx="253" formatCode="0.00">
                  <c:v>2.4366780000000001</c:v>
                </c:pt>
                <c:pt idx="254" formatCode="0.00">
                  <c:v>2.3016770000000002</c:v>
                </c:pt>
                <c:pt idx="255" formatCode="0.00">
                  <c:v>2.2447949999999999</c:v>
                </c:pt>
                <c:pt idx="256" formatCode="0.00">
                  <c:v>2.224793</c:v>
                </c:pt>
                <c:pt idx="257" formatCode="0.00">
                  <c:v>2.2797049999999999</c:v>
                </c:pt>
                <c:pt idx="258" formatCode="0.00">
                  <c:v>2.294956</c:v>
                </c:pt>
                <c:pt idx="259" formatCode="0.00">
                  <c:v>2.0440809999999998</c:v>
                </c:pt>
                <c:pt idx="260" formatCode="0.00">
                  <c:v>1.9885740000000001</c:v>
                </c:pt>
                <c:pt idx="261" formatCode="0.00">
                  <c:v>2.2315960000000001</c:v>
                </c:pt>
                <c:pt idx="262" formatCode="0.00">
                  <c:v>1.9433640000000001</c:v>
                </c:pt>
                <c:pt idx="263" formatCode="0.00">
                  <c:v>1.880058</c:v>
                </c:pt>
                <c:pt idx="264" formatCode="0.00">
                  <c:v>1.088069</c:v>
                </c:pt>
                <c:pt idx="265" formatCode="0.00">
                  <c:v>0.98148080000000004</c:v>
                </c:pt>
                <c:pt idx="266" formatCode="0.00">
                  <c:v>0.85855170000000003</c:v>
                </c:pt>
                <c:pt idx="267" formatCode="0.00">
                  <c:v>0.87709269999999995</c:v>
                </c:pt>
                <c:pt idx="268" formatCode="0.00">
                  <c:v>0.82769749999999997</c:v>
                </c:pt>
                <c:pt idx="271" formatCode="0.00">
                  <c:v>0.7895993</c:v>
                </c:pt>
              </c:numCache>
            </c:numRef>
          </c:yVal>
          <c:smooth val="0"/>
        </c:ser>
        <c:ser>
          <c:idx val="1"/>
          <c:order val="1"/>
          <c:tx>
            <c:v>Purity Monitor 4 (Short)</c:v>
          </c:tx>
          <c:spPr>
            <a:ln w="28575">
              <a:noFill/>
            </a:ln>
          </c:spPr>
          <c:marker>
            <c:symbol val="circle"/>
            <c:size val="4"/>
            <c:spPr>
              <a:solidFill>
                <a:srgbClr val="FF0000"/>
              </a:solidFill>
              <a:ln>
                <a:solidFill>
                  <a:srgbClr val="FF0000"/>
                </a:solidFill>
              </a:ln>
              <a:effectLst/>
            </c:spPr>
          </c:marker>
          <c:xVal>
            <c:numRef>
              <c:f>'prm4 data post top off'!$AG$6:$AG$496</c:f>
              <c:numCache>
                <c:formatCode>0.0</c:formatCode>
                <c:ptCount val="491"/>
                <c:pt idx="0">
                  <c:v>45.13</c:v>
                </c:pt>
                <c:pt idx="1">
                  <c:v>45.145804597701151</c:v>
                </c:pt>
                <c:pt idx="2">
                  <c:v>45.1630459770115</c:v>
                </c:pt>
                <c:pt idx="3">
                  <c:v>45.181724137931027</c:v>
                </c:pt>
                <c:pt idx="4">
                  <c:v>45.19752873563219</c:v>
                </c:pt>
                <c:pt idx="5">
                  <c:v>45.214770114942532</c:v>
                </c:pt>
                <c:pt idx="6">
                  <c:v>45.233448275862067</c:v>
                </c:pt>
                <c:pt idx="7">
                  <c:v>45.243505747126441</c:v>
                </c:pt>
                <c:pt idx="8">
                  <c:v>45.255000000000003</c:v>
                </c:pt>
                <c:pt idx="9">
                  <c:v>45.26505747126437</c:v>
                </c:pt>
                <c:pt idx="10">
                  <c:v>45.275114942528731</c:v>
                </c:pt>
                <c:pt idx="11">
                  <c:v>45.285172413793113</c:v>
                </c:pt>
                <c:pt idx="12">
                  <c:v>45.296666666666667</c:v>
                </c:pt>
                <c:pt idx="13">
                  <c:v>45.313908045977023</c:v>
                </c:pt>
                <c:pt idx="14">
                  <c:v>45.332586206896558</c:v>
                </c:pt>
                <c:pt idx="15">
                  <c:v>45.349827586206899</c:v>
                </c:pt>
                <c:pt idx="16">
                  <c:v>45.367068965517241</c:v>
                </c:pt>
                <c:pt idx="17">
                  <c:v>45.385747126436783</c:v>
                </c:pt>
                <c:pt idx="18">
                  <c:v>45.402988505747132</c:v>
                </c:pt>
                <c:pt idx="19">
                  <c:v>45.421666666666667</c:v>
                </c:pt>
                <c:pt idx="20">
                  <c:v>45.438908045977008</c:v>
                </c:pt>
                <c:pt idx="21">
                  <c:v>45.456149425287357</c:v>
                </c:pt>
                <c:pt idx="22">
                  <c:v>45.474827586206899</c:v>
                </c:pt>
                <c:pt idx="23">
                  <c:v>45.492068965517241</c:v>
                </c:pt>
                <c:pt idx="24">
                  <c:v>45.510747126436783</c:v>
                </c:pt>
                <c:pt idx="25">
                  <c:v>45.527988505747132</c:v>
                </c:pt>
                <c:pt idx="26">
                  <c:v>45.545229885057473</c:v>
                </c:pt>
                <c:pt idx="27">
                  <c:v>45.563908045977008</c:v>
                </c:pt>
                <c:pt idx="28">
                  <c:v>45.579712643678157</c:v>
                </c:pt>
                <c:pt idx="29">
                  <c:v>45.713333333333338</c:v>
                </c:pt>
                <c:pt idx="30">
                  <c:v>45.845517241379312</c:v>
                </c:pt>
                <c:pt idx="31">
                  <c:v>45.9777011494253</c:v>
                </c:pt>
                <c:pt idx="32">
                  <c:v>46.109885057471267</c:v>
                </c:pt>
                <c:pt idx="33">
                  <c:v>46.710459770114937</c:v>
                </c:pt>
                <c:pt idx="34">
                  <c:v>46.911609195402299</c:v>
                </c:pt>
                <c:pt idx="35">
                  <c:v>46.959022988505751</c:v>
                </c:pt>
                <c:pt idx="36">
                  <c:v>47.005000000000003</c:v>
                </c:pt>
                <c:pt idx="37">
                  <c:v>47.050977011494247</c:v>
                </c:pt>
                <c:pt idx="38">
                  <c:v>47.098390804597699</c:v>
                </c:pt>
                <c:pt idx="39">
                  <c:v>47.148678160919538</c:v>
                </c:pt>
                <c:pt idx="40">
                  <c:v>47.194655172413803</c:v>
                </c:pt>
                <c:pt idx="41">
                  <c:v>47.242068965517241</c:v>
                </c:pt>
                <c:pt idx="42">
                  <c:v>47.315344827586209</c:v>
                </c:pt>
                <c:pt idx="43">
                  <c:v>47.359885057471267</c:v>
                </c:pt>
                <c:pt idx="44">
                  <c:v>47.405862068965519</c:v>
                </c:pt>
                <c:pt idx="45">
                  <c:v>47.45183908045977</c:v>
                </c:pt>
                <c:pt idx="46">
                  <c:v>47.496379310344821</c:v>
                </c:pt>
                <c:pt idx="47">
                  <c:v>47.542356321839073</c:v>
                </c:pt>
                <c:pt idx="48">
                  <c:v>47.588333333333338</c:v>
                </c:pt>
                <c:pt idx="49">
                  <c:v>47.632873563218403</c:v>
                </c:pt>
                <c:pt idx="50">
                  <c:v>47.678850574712648</c:v>
                </c:pt>
                <c:pt idx="51">
                  <c:v>47.724827586206899</c:v>
                </c:pt>
                <c:pt idx="52">
                  <c:v>47.770804597701151</c:v>
                </c:pt>
                <c:pt idx="53">
                  <c:v>47.818218390804603</c:v>
                </c:pt>
                <c:pt idx="54">
                  <c:v>47.862758620689661</c:v>
                </c:pt>
                <c:pt idx="55">
                  <c:v>47.908735632183898</c:v>
                </c:pt>
                <c:pt idx="56">
                  <c:v>47.954712643678157</c:v>
                </c:pt>
                <c:pt idx="57">
                  <c:v>47.999252873563222</c:v>
                </c:pt>
                <c:pt idx="58">
                  <c:v>48.045229885057473</c:v>
                </c:pt>
                <c:pt idx="59">
                  <c:v>48.091206896551718</c:v>
                </c:pt>
                <c:pt idx="60">
                  <c:v>48.137183908045969</c:v>
                </c:pt>
                <c:pt idx="61">
                  <c:v>48.181724137931027</c:v>
                </c:pt>
                <c:pt idx="62">
                  <c:v>48.227701149425279</c:v>
                </c:pt>
                <c:pt idx="63">
                  <c:v>48.273678160919538</c:v>
                </c:pt>
                <c:pt idx="64">
                  <c:v>48.318218390804603</c:v>
                </c:pt>
                <c:pt idx="65">
                  <c:v>48.364195402298847</c:v>
                </c:pt>
                <c:pt idx="66">
                  <c:v>48.410172413793113</c:v>
                </c:pt>
                <c:pt idx="67">
                  <c:v>48.454712643678157</c:v>
                </c:pt>
                <c:pt idx="68">
                  <c:v>48.500689655172422</c:v>
                </c:pt>
                <c:pt idx="69">
                  <c:v>48.546666666666667</c:v>
                </c:pt>
                <c:pt idx="70">
                  <c:v>48.592643678160918</c:v>
                </c:pt>
                <c:pt idx="71">
                  <c:v>48.637183908045969</c:v>
                </c:pt>
                <c:pt idx="72">
                  <c:v>48.683160919540228</c:v>
                </c:pt>
                <c:pt idx="73">
                  <c:v>48.729137931034479</c:v>
                </c:pt>
                <c:pt idx="74">
                  <c:v>48.773678160919538</c:v>
                </c:pt>
                <c:pt idx="75">
                  <c:v>48.819655172413803</c:v>
                </c:pt>
                <c:pt idx="76">
                  <c:v>48.865632183908041</c:v>
                </c:pt>
                <c:pt idx="77">
                  <c:v>48.910172413793113</c:v>
                </c:pt>
                <c:pt idx="78">
                  <c:v>48.956149425287357</c:v>
                </c:pt>
                <c:pt idx="79">
                  <c:v>49.002126436781609</c:v>
                </c:pt>
                <c:pt idx="80">
                  <c:v>49.046666666666667</c:v>
                </c:pt>
                <c:pt idx="81">
                  <c:v>49.756436781609203</c:v>
                </c:pt>
                <c:pt idx="82">
                  <c:v>49.845517241379312</c:v>
                </c:pt>
                <c:pt idx="83">
                  <c:v>49.934597701149428</c:v>
                </c:pt>
                <c:pt idx="84">
                  <c:v>50.023678160919538</c:v>
                </c:pt>
                <c:pt idx="85">
                  <c:v>50.11132183908046</c:v>
                </c:pt>
                <c:pt idx="86">
                  <c:v>50.20040229885057</c:v>
                </c:pt>
                <c:pt idx="87">
                  <c:v>50.289482758620693</c:v>
                </c:pt>
                <c:pt idx="88">
                  <c:v>50.378563218390809</c:v>
                </c:pt>
                <c:pt idx="89">
                  <c:v>50.467643678160933</c:v>
                </c:pt>
                <c:pt idx="90">
                  <c:v>50.556724137931027</c:v>
                </c:pt>
                <c:pt idx="91">
                  <c:v>50.645804597701151</c:v>
                </c:pt>
                <c:pt idx="92">
                  <c:v>50.733448275862067</c:v>
                </c:pt>
                <c:pt idx="93">
                  <c:v>50.763620689655177</c:v>
                </c:pt>
                <c:pt idx="94">
                  <c:v>50.76936781609195</c:v>
                </c:pt>
                <c:pt idx="95">
                  <c:v>50.775114942528731</c:v>
                </c:pt>
                <c:pt idx="96">
                  <c:v>50.780862068965519</c:v>
                </c:pt>
                <c:pt idx="97">
                  <c:v>50.786609195402299</c:v>
                </c:pt>
                <c:pt idx="98">
                  <c:v>50.792356321839073</c:v>
                </c:pt>
                <c:pt idx="99">
                  <c:v>50.79810344827586</c:v>
                </c:pt>
                <c:pt idx="100">
                  <c:v>50.803850574712648</c:v>
                </c:pt>
                <c:pt idx="101">
                  <c:v>50.808160919540242</c:v>
                </c:pt>
                <c:pt idx="102">
                  <c:v>50.812471264367822</c:v>
                </c:pt>
                <c:pt idx="103">
                  <c:v>50.818218390804603</c:v>
                </c:pt>
                <c:pt idx="104">
                  <c:v>50.829712643678157</c:v>
                </c:pt>
                <c:pt idx="105">
                  <c:v>50.835459770114937</c:v>
                </c:pt>
                <c:pt idx="106">
                  <c:v>50.925977011494247</c:v>
                </c:pt>
                <c:pt idx="107">
                  <c:v>51.013620689655177</c:v>
                </c:pt>
                <c:pt idx="108">
                  <c:v>51.299540229885061</c:v>
                </c:pt>
                <c:pt idx="109">
                  <c:v>51.32252873563219</c:v>
                </c:pt>
                <c:pt idx="110">
                  <c:v>51.329712643678157</c:v>
                </c:pt>
                <c:pt idx="111">
                  <c:v>51.334022988505751</c:v>
                </c:pt>
                <c:pt idx="112">
                  <c:v>52.902988505747132</c:v>
                </c:pt>
                <c:pt idx="113">
                  <c:v>52.993505747126441</c:v>
                </c:pt>
                <c:pt idx="114">
                  <c:v>53.082586206896551</c:v>
                </c:pt>
                <c:pt idx="115">
                  <c:v>53.101264367816093</c:v>
                </c:pt>
                <c:pt idx="116">
                  <c:v>53.118505747126441</c:v>
                </c:pt>
                <c:pt idx="117">
                  <c:v>53.134310344827583</c:v>
                </c:pt>
                <c:pt idx="118">
                  <c:v>53.151551724137931</c:v>
                </c:pt>
                <c:pt idx="119">
                  <c:v>53.167356321839073</c:v>
                </c:pt>
                <c:pt idx="120">
                  <c:v>53.186034482758622</c:v>
                </c:pt>
                <c:pt idx="121">
                  <c:v>53.203275862068971</c:v>
                </c:pt>
                <c:pt idx="122">
                  <c:v>53.219080459770119</c:v>
                </c:pt>
                <c:pt idx="123">
                  <c:v>53.23632183908046</c:v>
                </c:pt>
                <c:pt idx="124">
                  <c:v>53.252126436781609</c:v>
                </c:pt>
                <c:pt idx="125">
                  <c:v>53.26936781609195</c:v>
                </c:pt>
                <c:pt idx="126">
                  <c:v>53.285172413793113</c:v>
                </c:pt>
                <c:pt idx="127">
                  <c:v>53.302413793103447</c:v>
                </c:pt>
                <c:pt idx="128">
                  <c:v>53.410172413793113</c:v>
                </c:pt>
                <c:pt idx="129">
                  <c:v>53.41735632183908</c:v>
                </c:pt>
                <c:pt idx="130">
                  <c:v>53.459022988505751</c:v>
                </c:pt>
                <c:pt idx="131">
                  <c:v>53.505000000000003</c:v>
                </c:pt>
                <c:pt idx="132">
                  <c:v>53.594080459770119</c:v>
                </c:pt>
                <c:pt idx="133">
                  <c:v>54.874252873563222</c:v>
                </c:pt>
                <c:pt idx="134">
                  <c:v>54.963333333333338</c:v>
                </c:pt>
                <c:pt idx="135">
                  <c:v>55.050977011494247</c:v>
                </c:pt>
                <c:pt idx="136">
                  <c:v>55.14005747126437</c:v>
                </c:pt>
                <c:pt idx="137">
                  <c:v>55.229137931034479</c:v>
                </c:pt>
                <c:pt idx="138">
                  <c:v>55.318218390804603</c:v>
                </c:pt>
                <c:pt idx="139">
                  <c:v>55.407298850574719</c:v>
                </c:pt>
                <c:pt idx="140">
                  <c:v>55.496379310344821</c:v>
                </c:pt>
                <c:pt idx="141">
                  <c:v>55.585459770114937</c:v>
                </c:pt>
                <c:pt idx="142">
                  <c:v>55.674540229885061</c:v>
                </c:pt>
                <c:pt idx="143">
                  <c:v>55.763620689655177</c:v>
                </c:pt>
                <c:pt idx="144">
                  <c:v>55.8527011494253</c:v>
                </c:pt>
                <c:pt idx="145">
                  <c:v>55.941781609195402</c:v>
                </c:pt>
                <c:pt idx="146">
                  <c:v>56.029425287356332</c:v>
                </c:pt>
                <c:pt idx="147">
                  <c:v>56.118505747126441</c:v>
                </c:pt>
                <c:pt idx="148">
                  <c:v>56.207586206896551</c:v>
                </c:pt>
                <c:pt idx="149">
                  <c:v>56.296666666666667</c:v>
                </c:pt>
                <c:pt idx="150">
                  <c:v>56.38431034482759</c:v>
                </c:pt>
                <c:pt idx="151">
                  <c:v>56.473390804597699</c:v>
                </c:pt>
                <c:pt idx="152">
                  <c:v>56.562471264367822</c:v>
                </c:pt>
                <c:pt idx="153">
                  <c:v>56.650114942528731</c:v>
                </c:pt>
                <c:pt idx="154">
                  <c:v>56.739195402298847</c:v>
                </c:pt>
                <c:pt idx="155">
                  <c:v>56.828275862068963</c:v>
                </c:pt>
                <c:pt idx="156">
                  <c:v>56.91735632183908</c:v>
                </c:pt>
                <c:pt idx="157">
                  <c:v>57.005000000000003</c:v>
                </c:pt>
                <c:pt idx="158">
                  <c:v>57.094080459770119</c:v>
                </c:pt>
                <c:pt idx="159">
                  <c:v>57.26936781609195</c:v>
                </c:pt>
                <c:pt idx="160">
                  <c:v>57.444655172413803</c:v>
                </c:pt>
                <c:pt idx="161">
                  <c:v>57.619942528735628</c:v>
                </c:pt>
                <c:pt idx="162">
                  <c:v>57.795229885057473</c:v>
                </c:pt>
                <c:pt idx="163">
                  <c:v>57.970517241379312</c:v>
                </c:pt>
                <c:pt idx="164">
                  <c:v>58.145804597701151</c:v>
                </c:pt>
                <c:pt idx="165">
                  <c:v>58.32109195402299</c:v>
                </c:pt>
                <c:pt idx="166">
                  <c:v>58.496379310344828</c:v>
                </c:pt>
                <c:pt idx="167">
                  <c:v>58.671666666666667</c:v>
                </c:pt>
                <c:pt idx="168">
                  <c:v>58.846954022988513</c:v>
                </c:pt>
                <c:pt idx="169">
                  <c:v>59.022241379310337</c:v>
                </c:pt>
                <c:pt idx="170">
                  <c:v>59.085459770114937</c:v>
                </c:pt>
                <c:pt idx="171">
                  <c:v>59.088333333333338</c:v>
                </c:pt>
                <c:pt idx="172">
                  <c:v>59.10557471264368</c:v>
                </c:pt>
                <c:pt idx="173">
                  <c:v>59.121379310344828</c:v>
                </c:pt>
                <c:pt idx="174">
                  <c:v>59.138620689655177</c:v>
                </c:pt>
                <c:pt idx="175">
                  <c:v>59.154425287356332</c:v>
                </c:pt>
                <c:pt idx="176">
                  <c:v>59.171666666666667</c:v>
                </c:pt>
                <c:pt idx="177">
                  <c:v>59.187471264367822</c:v>
                </c:pt>
                <c:pt idx="178">
                  <c:v>59.204712643678157</c:v>
                </c:pt>
                <c:pt idx="179">
                  <c:v>59.220517241379298</c:v>
                </c:pt>
                <c:pt idx="180">
                  <c:v>59.237758620689661</c:v>
                </c:pt>
                <c:pt idx="181">
                  <c:v>59.253563218390809</c:v>
                </c:pt>
                <c:pt idx="182">
                  <c:v>59.270804597701151</c:v>
                </c:pt>
                <c:pt idx="183">
                  <c:v>59.286609195402313</c:v>
                </c:pt>
                <c:pt idx="184">
                  <c:v>59.303850574712648</c:v>
                </c:pt>
                <c:pt idx="185">
                  <c:v>59.319655172413803</c:v>
                </c:pt>
                <c:pt idx="186">
                  <c:v>59.336896551724138</c:v>
                </c:pt>
                <c:pt idx="187">
                  <c:v>59.354137931034487</c:v>
                </c:pt>
                <c:pt idx="188">
                  <c:v>59.369942528735628</c:v>
                </c:pt>
                <c:pt idx="189">
                  <c:v>59.387183908045976</c:v>
                </c:pt>
                <c:pt idx="190">
                  <c:v>59.402988505747132</c:v>
                </c:pt>
                <c:pt idx="191">
                  <c:v>59.420229885057473</c:v>
                </c:pt>
                <c:pt idx="192">
                  <c:v>59.436034482758622</c:v>
                </c:pt>
                <c:pt idx="193">
                  <c:v>59.453275862068971</c:v>
                </c:pt>
                <c:pt idx="194">
                  <c:v>59.469080459770119</c:v>
                </c:pt>
                <c:pt idx="195">
                  <c:v>59.48632183908046</c:v>
                </c:pt>
                <c:pt idx="196">
                  <c:v>59.502126436781609</c:v>
                </c:pt>
                <c:pt idx="197">
                  <c:v>59.661609195402299</c:v>
                </c:pt>
                <c:pt idx="198">
                  <c:v>59.6630459770115</c:v>
                </c:pt>
                <c:pt idx="199">
                  <c:v>59.665919540229879</c:v>
                </c:pt>
                <c:pt idx="200">
                  <c:v>59.670229885057473</c:v>
                </c:pt>
                <c:pt idx="201">
                  <c:v>59.674540229885061</c:v>
                </c:pt>
                <c:pt idx="202">
                  <c:v>59.678850574712648</c:v>
                </c:pt>
                <c:pt idx="203">
                  <c:v>59.683160919540228</c:v>
                </c:pt>
                <c:pt idx="204">
                  <c:v>59.687471264367822</c:v>
                </c:pt>
                <c:pt idx="205">
                  <c:v>59.690344827586209</c:v>
                </c:pt>
                <c:pt idx="206">
                  <c:v>59.694655172413803</c:v>
                </c:pt>
                <c:pt idx="207">
                  <c:v>59.698965517241383</c:v>
                </c:pt>
                <c:pt idx="208">
                  <c:v>59.703275862068971</c:v>
                </c:pt>
                <c:pt idx="209">
                  <c:v>59.707586206896551</c:v>
                </c:pt>
                <c:pt idx="210">
                  <c:v>59.755000000000003</c:v>
                </c:pt>
                <c:pt idx="211">
                  <c:v>59.779425287356332</c:v>
                </c:pt>
                <c:pt idx="212">
                  <c:v>59.868505747126441</c:v>
                </c:pt>
                <c:pt idx="213">
                  <c:v>59.957586206896551</c:v>
                </c:pt>
                <c:pt idx="214">
                  <c:v>60.046666666666667</c:v>
                </c:pt>
                <c:pt idx="215">
                  <c:v>60.135747126436783</c:v>
                </c:pt>
                <c:pt idx="216">
                  <c:v>60.223390804597699</c:v>
                </c:pt>
                <c:pt idx="217">
                  <c:v>60.312471264367822</c:v>
                </c:pt>
                <c:pt idx="218">
                  <c:v>60.401551724137931</c:v>
                </c:pt>
                <c:pt idx="219">
                  <c:v>60.490632183908041</c:v>
                </c:pt>
                <c:pt idx="220">
                  <c:v>60.578275862068963</c:v>
                </c:pt>
                <c:pt idx="221">
                  <c:v>60.667356321839073</c:v>
                </c:pt>
                <c:pt idx="222">
                  <c:v>60.756436781609203</c:v>
                </c:pt>
                <c:pt idx="223">
                  <c:v>60.845517241379312</c:v>
                </c:pt>
                <c:pt idx="224">
                  <c:v>60.934597701149428</c:v>
                </c:pt>
                <c:pt idx="225">
                  <c:v>61.023678160919538</c:v>
                </c:pt>
                <c:pt idx="226">
                  <c:v>61.112758620689661</c:v>
                </c:pt>
                <c:pt idx="227">
                  <c:v>61.20183908045977</c:v>
                </c:pt>
                <c:pt idx="228">
                  <c:v>61.289482758620693</c:v>
                </c:pt>
                <c:pt idx="229">
                  <c:v>61.378563218390809</c:v>
                </c:pt>
                <c:pt idx="230">
                  <c:v>61.467643678160933</c:v>
                </c:pt>
                <c:pt idx="231">
                  <c:v>61.556724137931042</c:v>
                </c:pt>
                <c:pt idx="232">
                  <c:v>61.559597701149428</c:v>
                </c:pt>
                <c:pt idx="233">
                  <c:v>61.568218390804603</c:v>
                </c:pt>
                <c:pt idx="234">
                  <c:v>61.628563218390802</c:v>
                </c:pt>
                <c:pt idx="235">
                  <c:v>61.637183908045976</c:v>
                </c:pt>
                <c:pt idx="236">
                  <c:v>61.678850574712648</c:v>
                </c:pt>
                <c:pt idx="237">
                  <c:v>61.681724137931042</c:v>
                </c:pt>
                <c:pt idx="238">
                  <c:v>61.770804597701151</c:v>
                </c:pt>
                <c:pt idx="239">
                  <c:v>61.859885057471267</c:v>
                </c:pt>
                <c:pt idx="240">
                  <c:v>61.94752873563219</c:v>
                </c:pt>
                <c:pt idx="241">
                  <c:v>62.036609195402313</c:v>
                </c:pt>
                <c:pt idx="242">
                  <c:v>62.125689655172422</c:v>
                </c:pt>
                <c:pt idx="243">
                  <c:v>62.214770114942532</c:v>
                </c:pt>
                <c:pt idx="244">
                  <c:v>62.303850574712648</c:v>
                </c:pt>
                <c:pt idx="245">
                  <c:v>62.39293103448275</c:v>
                </c:pt>
                <c:pt idx="246">
                  <c:v>62.482011494252873</c:v>
                </c:pt>
                <c:pt idx="247">
                  <c:v>62.57109195402299</c:v>
                </c:pt>
                <c:pt idx="248">
                  <c:v>62.660172413793113</c:v>
                </c:pt>
                <c:pt idx="249">
                  <c:v>62.749252873563222</c:v>
                </c:pt>
                <c:pt idx="250">
                  <c:v>62.838333333333338</c:v>
                </c:pt>
                <c:pt idx="251">
                  <c:v>62.927413793103447</c:v>
                </c:pt>
                <c:pt idx="252">
                  <c:v>63.016494252873557</c:v>
                </c:pt>
                <c:pt idx="253">
                  <c:v>63.105574712643687</c:v>
                </c:pt>
                <c:pt idx="254">
                  <c:v>63.193218390804603</c:v>
                </c:pt>
                <c:pt idx="255">
                  <c:v>63.282298850574712</c:v>
                </c:pt>
                <c:pt idx="256">
                  <c:v>63.39005747126437</c:v>
                </c:pt>
                <c:pt idx="257">
                  <c:v>63.394367816091957</c:v>
                </c:pt>
                <c:pt idx="258">
                  <c:v>63.526551724137931</c:v>
                </c:pt>
                <c:pt idx="259">
                  <c:v>63.657298850574719</c:v>
                </c:pt>
                <c:pt idx="260">
                  <c:v>63.789482758620693</c:v>
                </c:pt>
                <c:pt idx="261">
                  <c:v>63.82540229885057</c:v>
                </c:pt>
                <c:pt idx="262">
                  <c:v>63.828275862068971</c:v>
                </c:pt>
                <c:pt idx="263">
                  <c:v>63.834022988505751</c:v>
                </c:pt>
                <c:pt idx="264">
                  <c:v>63.835459770114937</c:v>
                </c:pt>
                <c:pt idx="265">
                  <c:v>63.844080459770119</c:v>
                </c:pt>
                <c:pt idx="266">
                  <c:v>63.85557471264368</c:v>
                </c:pt>
                <c:pt idx="267">
                  <c:v>63.858448275862067</c:v>
                </c:pt>
                <c:pt idx="268">
                  <c:v>63.859885057471267</c:v>
                </c:pt>
                <c:pt idx="269">
                  <c:v>63.86132183908046</c:v>
                </c:pt>
                <c:pt idx="270">
                  <c:v>63.864195402298847</c:v>
                </c:pt>
                <c:pt idx="271">
                  <c:v>63.868505747126441</c:v>
                </c:pt>
                <c:pt idx="272">
                  <c:v>64.000689655172394</c:v>
                </c:pt>
                <c:pt idx="273">
                  <c:v>64.132873563218396</c:v>
                </c:pt>
                <c:pt idx="274">
                  <c:v>64.263620689655156</c:v>
                </c:pt>
                <c:pt idx="275">
                  <c:v>64.395804597701158</c:v>
                </c:pt>
                <c:pt idx="276">
                  <c:v>64.526551724137931</c:v>
                </c:pt>
                <c:pt idx="277">
                  <c:v>64.65873563218392</c:v>
                </c:pt>
                <c:pt idx="278">
                  <c:v>64.789482758620693</c:v>
                </c:pt>
                <c:pt idx="279">
                  <c:v>64.921666666666667</c:v>
                </c:pt>
                <c:pt idx="280">
                  <c:v>65.052413793103455</c:v>
                </c:pt>
                <c:pt idx="281">
                  <c:v>65.184597701149428</c:v>
                </c:pt>
                <c:pt idx="282">
                  <c:v>65.315344827586216</c:v>
                </c:pt>
                <c:pt idx="283">
                  <c:v>65.447528735632176</c:v>
                </c:pt>
                <c:pt idx="284">
                  <c:v>65.578275862068963</c:v>
                </c:pt>
                <c:pt idx="285">
                  <c:v>65.710459770114923</c:v>
                </c:pt>
                <c:pt idx="286">
                  <c:v>65.841206896551725</c:v>
                </c:pt>
                <c:pt idx="287">
                  <c:v>65.973390804597699</c:v>
                </c:pt>
                <c:pt idx="288">
                  <c:v>66.104137931034487</c:v>
                </c:pt>
                <c:pt idx="289">
                  <c:v>66.23632183908046</c:v>
                </c:pt>
                <c:pt idx="290">
                  <c:v>66.368505747126449</c:v>
                </c:pt>
                <c:pt idx="291">
                  <c:v>66.500689655172394</c:v>
                </c:pt>
                <c:pt idx="292">
                  <c:v>66.631436781609196</c:v>
                </c:pt>
                <c:pt idx="293">
                  <c:v>66.762183908045984</c:v>
                </c:pt>
                <c:pt idx="294">
                  <c:v>66.894367816091957</c:v>
                </c:pt>
                <c:pt idx="295">
                  <c:v>67.025114942528745</c:v>
                </c:pt>
                <c:pt idx="296">
                  <c:v>67.157298850574719</c:v>
                </c:pt>
                <c:pt idx="297">
                  <c:v>67.288045977011507</c:v>
                </c:pt>
                <c:pt idx="298">
                  <c:v>67.420229885057466</c:v>
                </c:pt>
                <c:pt idx="299">
                  <c:v>67.489195402298861</c:v>
                </c:pt>
                <c:pt idx="300">
                  <c:v>67.492068965517234</c:v>
                </c:pt>
                <c:pt idx="301">
                  <c:v>67.496379310344821</c:v>
                </c:pt>
                <c:pt idx="302">
                  <c:v>67.512183908045984</c:v>
                </c:pt>
                <c:pt idx="303">
                  <c:v>67.527988505747132</c:v>
                </c:pt>
                <c:pt idx="304">
                  <c:v>67.54379310344828</c:v>
                </c:pt>
                <c:pt idx="305">
                  <c:v>67.559597701149428</c:v>
                </c:pt>
                <c:pt idx="306">
                  <c:v>67.575402298850577</c:v>
                </c:pt>
                <c:pt idx="307">
                  <c:v>67.591206896551725</c:v>
                </c:pt>
                <c:pt idx="308">
                  <c:v>67.607011494252873</c:v>
                </c:pt>
                <c:pt idx="309">
                  <c:v>67.622816091954036</c:v>
                </c:pt>
                <c:pt idx="310">
                  <c:v>67.638620689655156</c:v>
                </c:pt>
                <c:pt idx="311">
                  <c:v>67.654425287356332</c:v>
                </c:pt>
                <c:pt idx="312">
                  <c:v>67.670229885057466</c:v>
                </c:pt>
                <c:pt idx="313">
                  <c:v>67.687471264367815</c:v>
                </c:pt>
                <c:pt idx="314">
                  <c:v>67.703275862068978</c:v>
                </c:pt>
                <c:pt idx="315">
                  <c:v>67.719080459770097</c:v>
                </c:pt>
                <c:pt idx="316">
                  <c:v>67.734885057471274</c:v>
                </c:pt>
                <c:pt idx="317">
                  <c:v>67.750689655172394</c:v>
                </c:pt>
                <c:pt idx="318">
                  <c:v>67.766494252873571</c:v>
                </c:pt>
                <c:pt idx="319">
                  <c:v>67.782298850574719</c:v>
                </c:pt>
                <c:pt idx="320">
                  <c:v>67.798103448275853</c:v>
                </c:pt>
                <c:pt idx="321">
                  <c:v>67.813908045977001</c:v>
                </c:pt>
                <c:pt idx="322">
                  <c:v>67.829712643678164</c:v>
                </c:pt>
                <c:pt idx="323">
                  <c:v>67.845517241379298</c:v>
                </c:pt>
                <c:pt idx="324">
                  <c:v>67.86132183908046</c:v>
                </c:pt>
                <c:pt idx="325">
                  <c:v>67.877126436781609</c:v>
                </c:pt>
                <c:pt idx="326">
                  <c:v>67.892931034482757</c:v>
                </c:pt>
                <c:pt idx="327">
                  <c:v>68.046666666666667</c:v>
                </c:pt>
                <c:pt idx="328">
                  <c:v>68.062471264367815</c:v>
                </c:pt>
                <c:pt idx="329">
                  <c:v>68.078275862068963</c:v>
                </c:pt>
                <c:pt idx="330">
                  <c:v>68.094080459770097</c:v>
                </c:pt>
                <c:pt idx="331">
                  <c:v>68.109885057471274</c:v>
                </c:pt>
                <c:pt idx="332">
                  <c:v>68.125689655172394</c:v>
                </c:pt>
                <c:pt idx="333">
                  <c:v>68.135747126436783</c:v>
                </c:pt>
                <c:pt idx="334">
                  <c:v>68.142931034482757</c:v>
                </c:pt>
                <c:pt idx="335">
                  <c:v>68.275114942528745</c:v>
                </c:pt>
                <c:pt idx="336">
                  <c:v>68.405862068965504</c:v>
                </c:pt>
                <c:pt idx="337">
                  <c:v>68.538045977011507</c:v>
                </c:pt>
                <c:pt idx="338">
                  <c:v>68.66879310344828</c:v>
                </c:pt>
                <c:pt idx="339">
                  <c:v>68.800977011494254</c:v>
                </c:pt>
                <c:pt idx="340">
                  <c:v>68.931724137931042</c:v>
                </c:pt>
                <c:pt idx="341">
                  <c:v>69.062471264367815</c:v>
                </c:pt>
                <c:pt idx="342">
                  <c:v>69.194655172413803</c:v>
                </c:pt>
                <c:pt idx="343">
                  <c:v>69.325402298850577</c:v>
                </c:pt>
                <c:pt idx="344">
                  <c:v>69.457586206896551</c:v>
                </c:pt>
                <c:pt idx="345">
                  <c:v>69.496379310344821</c:v>
                </c:pt>
                <c:pt idx="346">
                  <c:v>69.500689655172394</c:v>
                </c:pt>
                <c:pt idx="347">
                  <c:v>69.516494252873571</c:v>
                </c:pt>
                <c:pt idx="348">
                  <c:v>69.533735632183905</c:v>
                </c:pt>
                <c:pt idx="349">
                  <c:v>69.550977011494254</c:v>
                </c:pt>
                <c:pt idx="350">
                  <c:v>69.566781609195402</c:v>
                </c:pt>
                <c:pt idx="351">
                  <c:v>69.584022988505751</c:v>
                </c:pt>
                <c:pt idx="352">
                  <c:v>69.599827586206899</c:v>
                </c:pt>
                <c:pt idx="353">
                  <c:v>69.617068965517234</c:v>
                </c:pt>
                <c:pt idx="354">
                  <c:v>69.632873563218396</c:v>
                </c:pt>
                <c:pt idx="355">
                  <c:v>69.650114942528745</c:v>
                </c:pt>
                <c:pt idx="356">
                  <c:v>69.76505747126437</c:v>
                </c:pt>
                <c:pt idx="357">
                  <c:v>69.897241379310344</c:v>
                </c:pt>
                <c:pt idx="358">
                  <c:v>70.030862068965504</c:v>
                </c:pt>
                <c:pt idx="359">
                  <c:v>70.163045977011492</c:v>
                </c:pt>
                <c:pt idx="360">
                  <c:v>70.295229885057481</c:v>
                </c:pt>
                <c:pt idx="361">
                  <c:v>70.427413793103455</c:v>
                </c:pt>
                <c:pt idx="362">
                  <c:v>70.558160919540228</c:v>
                </c:pt>
                <c:pt idx="363">
                  <c:v>70.690344827586216</c:v>
                </c:pt>
                <c:pt idx="364">
                  <c:v>70.82252873563219</c:v>
                </c:pt>
                <c:pt idx="365">
                  <c:v>70.954712643678164</c:v>
                </c:pt>
                <c:pt idx="366">
                  <c:v>71.086896551724152</c:v>
                </c:pt>
                <c:pt idx="367">
                  <c:v>71.219080459770097</c:v>
                </c:pt>
                <c:pt idx="368">
                  <c:v>71.3512643678161</c:v>
                </c:pt>
                <c:pt idx="369">
                  <c:v>71.483448275862074</c:v>
                </c:pt>
                <c:pt idx="370">
                  <c:v>71.615632183908048</c:v>
                </c:pt>
                <c:pt idx="371">
                  <c:v>71.671666666666667</c:v>
                </c:pt>
                <c:pt idx="372">
                  <c:v>71.733448275862074</c:v>
                </c:pt>
                <c:pt idx="373">
                  <c:v>71.782298850574719</c:v>
                </c:pt>
                <c:pt idx="374">
                  <c:v>71.799540229885054</c:v>
                </c:pt>
                <c:pt idx="375">
                  <c:v>71.816781609195402</c:v>
                </c:pt>
                <c:pt idx="376">
                  <c:v>71.834022988505751</c:v>
                </c:pt>
                <c:pt idx="377">
                  <c:v>71.849827586206899</c:v>
                </c:pt>
                <c:pt idx="378">
                  <c:v>71.867068965517234</c:v>
                </c:pt>
                <c:pt idx="379">
                  <c:v>71.882873563218396</c:v>
                </c:pt>
                <c:pt idx="380">
                  <c:v>71.900114942528745</c:v>
                </c:pt>
                <c:pt idx="381">
                  <c:v>71.915919540229865</c:v>
                </c:pt>
                <c:pt idx="382">
                  <c:v>71.933160919540214</c:v>
                </c:pt>
                <c:pt idx="383">
                  <c:v>71.950402298850577</c:v>
                </c:pt>
                <c:pt idx="384">
                  <c:v>71.966206896551725</c:v>
                </c:pt>
                <c:pt idx="385">
                  <c:v>71.983448275862074</c:v>
                </c:pt>
                <c:pt idx="386">
                  <c:v>72.115632183908048</c:v>
                </c:pt>
                <c:pt idx="387">
                  <c:v>72.247816091954022</c:v>
                </c:pt>
                <c:pt idx="388">
                  <c:v>72.38</c:v>
                </c:pt>
                <c:pt idx="389">
                  <c:v>72.512183908045984</c:v>
                </c:pt>
                <c:pt idx="390">
                  <c:v>72.644367816091957</c:v>
                </c:pt>
                <c:pt idx="391">
                  <c:v>72.776551724137931</c:v>
                </c:pt>
                <c:pt idx="392">
                  <c:v>72.90873563218392</c:v>
                </c:pt>
                <c:pt idx="393">
                  <c:v>73.040919540229865</c:v>
                </c:pt>
                <c:pt idx="394">
                  <c:v>73.173103448275853</c:v>
                </c:pt>
                <c:pt idx="395">
                  <c:v>73.305287356321841</c:v>
                </c:pt>
                <c:pt idx="396">
                  <c:v>73.437471264367801</c:v>
                </c:pt>
                <c:pt idx="397">
                  <c:v>73.569655172413803</c:v>
                </c:pt>
                <c:pt idx="398">
                  <c:v>73.701839080459777</c:v>
                </c:pt>
                <c:pt idx="399">
                  <c:v>73.834022988505751</c:v>
                </c:pt>
                <c:pt idx="400">
                  <c:v>73.966206896551725</c:v>
                </c:pt>
                <c:pt idx="401">
                  <c:v>74.098390804597699</c:v>
                </c:pt>
                <c:pt idx="402">
                  <c:v>74.230574712643687</c:v>
                </c:pt>
                <c:pt idx="403">
                  <c:v>74.362758620689661</c:v>
                </c:pt>
                <c:pt idx="404">
                  <c:v>74.494942528735635</c:v>
                </c:pt>
                <c:pt idx="405">
                  <c:v>74.502126436781609</c:v>
                </c:pt>
                <c:pt idx="406">
                  <c:v>74.520804597701158</c:v>
                </c:pt>
                <c:pt idx="407">
                  <c:v>74.536609195402306</c:v>
                </c:pt>
                <c:pt idx="408">
                  <c:v>74.553850574712641</c:v>
                </c:pt>
                <c:pt idx="409">
                  <c:v>74.569655172413803</c:v>
                </c:pt>
                <c:pt idx="410">
                  <c:v>74.586896551724138</c:v>
                </c:pt>
                <c:pt idx="411">
                  <c:v>74.604137931034487</c:v>
                </c:pt>
                <c:pt idx="412">
                  <c:v>74.621379310344835</c:v>
                </c:pt>
                <c:pt idx="413">
                  <c:v>74.638620689655156</c:v>
                </c:pt>
                <c:pt idx="414">
                  <c:v>74.655862068965519</c:v>
                </c:pt>
                <c:pt idx="415">
                  <c:v>74.788045977011507</c:v>
                </c:pt>
                <c:pt idx="416">
                  <c:v>74.920229885057466</c:v>
                </c:pt>
                <c:pt idx="417">
                  <c:v>75.052413793103455</c:v>
                </c:pt>
                <c:pt idx="418">
                  <c:v>75.184597701149428</c:v>
                </c:pt>
                <c:pt idx="419">
                  <c:v>75.316781609195402</c:v>
                </c:pt>
                <c:pt idx="420">
                  <c:v>75.448965517241405</c:v>
                </c:pt>
                <c:pt idx="421">
                  <c:v>75.581149425287364</c:v>
                </c:pt>
                <c:pt idx="422">
                  <c:v>75.709022988505751</c:v>
                </c:pt>
                <c:pt idx="423">
                  <c:v>75.714770114942539</c:v>
                </c:pt>
                <c:pt idx="424">
                  <c:v>75.724827586206899</c:v>
                </c:pt>
                <c:pt idx="425">
                  <c:v>75.746379310344821</c:v>
                </c:pt>
                <c:pt idx="426">
                  <c:v>75.756436781609196</c:v>
                </c:pt>
                <c:pt idx="427">
                  <c:v>75.788045977011492</c:v>
                </c:pt>
                <c:pt idx="428">
                  <c:v>75.921666666666667</c:v>
                </c:pt>
                <c:pt idx="429">
                  <c:v>76.053850574712641</c:v>
                </c:pt>
                <c:pt idx="430">
                  <c:v>76.186034482758629</c:v>
                </c:pt>
                <c:pt idx="431">
                  <c:v>76.319655172413803</c:v>
                </c:pt>
                <c:pt idx="432">
                  <c:v>76.451839080459777</c:v>
                </c:pt>
                <c:pt idx="433">
                  <c:v>76.584022988505751</c:v>
                </c:pt>
                <c:pt idx="434">
                  <c:v>76.716206896551725</c:v>
                </c:pt>
                <c:pt idx="435">
                  <c:v>76.849827586206899</c:v>
                </c:pt>
                <c:pt idx="436">
                  <c:v>76.982011494252873</c:v>
                </c:pt>
                <c:pt idx="437">
                  <c:v>77.114195402298861</c:v>
                </c:pt>
                <c:pt idx="438">
                  <c:v>77.246379310344835</c:v>
                </c:pt>
                <c:pt idx="439">
                  <c:v>77.38</c:v>
                </c:pt>
                <c:pt idx="440">
                  <c:v>77.512183908045984</c:v>
                </c:pt>
                <c:pt idx="441">
                  <c:v>77.644367816091957</c:v>
                </c:pt>
                <c:pt idx="442">
                  <c:v>77.775114942528745</c:v>
                </c:pt>
                <c:pt idx="443">
                  <c:v>77.90873563218392</c:v>
                </c:pt>
                <c:pt idx="444">
                  <c:v>78.040919540229865</c:v>
                </c:pt>
                <c:pt idx="445">
                  <c:v>78.173103448275853</c:v>
                </c:pt>
                <c:pt idx="446">
                  <c:v>78.305287356321841</c:v>
                </c:pt>
                <c:pt idx="447">
                  <c:v>78.437471264367801</c:v>
                </c:pt>
                <c:pt idx="448">
                  <c:v>78.569655172413803</c:v>
                </c:pt>
                <c:pt idx="449">
                  <c:v>78.599827586206899</c:v>
                </c:pt>
                <c:pt idx="450">
                  <c:v>78.63143678160921</c:v>
                </c:pt>
                <c:pt idx="451">
                  <c:v>78.663045977011507</c:v>
                </c:pt>
                <c:pt idx="452">
                  <c:v>78.693218390804603</c:v>
                </c:pt>
                <c:pt idx="453">
                  <c:v>78.724827586206899</c:v>
                </c:pt>
                <c:pt idx="454">
                  <c:v>78.756436781609196</c:v>
                </c:pt>
                <c:pt idx="455">
                  <c:v>78.786609195402306</c:v>
                </c:pt>
                <c:pt idx="456">
                  <c:v>78.818218390804603</c:v>
                </c:pt>
                <c:pt idx="457">
                  <c:v>78.849827586206899</c:v>
                </c:pt>
                <c:pt idx="458">
                  <c:v>78.88</c:v>
                </c:pt>
                <c:pt idx="459">
                  <c:v>78.925977011494268</c:v>
                </c:pt>
                <c:pt idx="460">
                  <c:v>78.971954022988513</c:v>
                </c:pt>
                <c:pt idx="461">
                  <c:v>79.016494252873571</c:v>
                </c:pt>
                <c:pt idx="462">
                  <c:v>79.062471264367815</c:v>
                </c:pt>
                <c:pt idx="463">
                  <c:v>79.108448275862074</c:v>
                </c:pt>
                <c:pt idx="464">
                  <c:v>79.152988505747132</c:v>
                </c:pt>
                <c:pt idx="465">
                  <c:v>79.19896551724139</c:v>
                </c:pt>
                <c:pt idx="466">
                  <c:v>79.244942528735635</c:v>
                </c:pt>
                <c:pt idx="467">
                  <c:v>79.289482758620693</c:v>
                </c:pt>
                <c:pt idx="468">
                  <c:v>79.335459770114952</c:v>
                </c:pt>
                <c:pt idx="469">
                  <c:v>79.381436781609196</c:v>
                </c:pt>
                <c:pt idx="470">
                  <c:v>79.425977011494254</c:v>
                </c:pt>
                <c:pt idx="471">
                  <c:v>79.471954022988513</c:v>
                </c:pt>
                <c:pt idx="472">
                  <c:v>79.517931034482757</c:v>
                </c:pt>
                <c:pt idx="473">
                  <c:v>79.562471264367815</c:v>
                </c:pt>
                <c:pt idx="474">
                  <c:v>79.608448275862074</c:v>
                </c:pt>
                <c:pt idx="475">
                  <c:v>79.740632183908033</c:v>
                </c:pt>
                <c:pt idx="476">
                  <c:v>79.872816091954036</c:v>
                </c:pt>
                <c:pt idx="477">
                  <c:v>80.219080459770097</c:v>
                </c:pt>
                <c:pt idx="478">
                  <c:v>80.223390804597699</c:v>
                </c:pt>
                <c:pt idx="479">
                  <c:v>80.355574712643687</c:v>
                </c:pt>
                <c:pt idx="480">
                  <c:v>80.487758620689647</c:v>
                </c:pt>
                <c:pt idx="481">
                  <c:v>80.619942528735635</c:v>
                </c:pt>
                <c:pt idx="482">
                  <c:v>80.752126436781609</c:v>
                </c:pt>
                <c:pt idx="483">
                  <c:v>80.884310344827583</c:v>
                </c:pt>
                <c:pt idx="484">
                  <c:v>81.016494252873571</c:v>
                </c:pt>
                <c:pt idx="485">
                  <c:v>81.148678160919545</c:v>
                </c:pt>
                <c:pt idx="486">
                  <c:v>81.280862068965504</c:v>
                </c:pt>
                <c:pt idx="487">
                  <c:v>81.413045977011507</c:v>
                </c:pt>
                <c:pt idx="488">
                  <c:v>81.545229885057466</c:v>
                </c:pt>
                <c:pt idx="489">
                  <c:v>81.677413793103455</c:v>
                </c:pt>
                <c:pt idx="490">
                  <c:v>81.809597701149428</c:v>
                </c:pt>
              </c:numCache>
            </c:numRef>
          </c:xVal>
          <c:yVal>
            <c:numRef>
              <c:f>'prm4 data post top off'!$AF$6:$AF$496</c:f>
              <c:numCache>
                <c:formatCode>0.00</c:formatCode>
                <c:ptCount val="491"/>
                <c:pt idx="0">
                  <c:v>0.39243339999999999</c:v>
                </c:pt>
                <c:pt idx="1">
                  <c:v>0.4227901</c:v>
                </c:pt>
                <c:pt idx="2">
                  <c:v>0.3866367</c:v>
                </c:pt>
                <c:pt idx="3">
                  <c:v>0.42382900000000001</c:v>
                </c:pt>
                <c:pt idx="4">
                  <c:v>0.39394390000000001</c:v>
                </c:pt>
                <c:pt idx="5">
                  <c:v>0.3602649</c:v>
                </c:pt>
                <c:pt idx="6">
                  <c:v>0.30136839999999998</c:v>
                </c:pt>
                <c:pt idx="7">
                  <c:v>0.36635839999999997</c:v>
                </c:pt>
                <c:pt idx="8">
                  <c:v>0.31301960000000001</c:v>
                </c:pt>
                <c:pt idx="9">
                  <c:v>0.3234011</c:v>
                </c:pt>
                <c:pt idx="10">
                  <c:v>0.36009780000000002</c:v>
                </c:pt>
                <c:pt idx="11">
                  <c:v>0.3643169</c:v>
                </c:pt>
                <c:pt idx="12">
                  <c:v>0.318747</c:v>
                </c:pt>
                <c:pt idx="13">
                  <c:v>0.43180990000000002</c:v>
                </c:pt>
                <c:pt idx="14">
                  <c:v>1000</c:v>
                </c:pt>
                <c:pt idx="15">
                  <c:v>0.39672879999999999</c:v>
                </c:pt>
                <c:pt idx="16">
                  <c:v>0.84776010000000002</c:v>
                </c:pt>
                <c:pt idx="17">
                  <c:v>0.54200700000000002</c:v>
                </c:pt>
                <c:pt idx="18">
                  <c:v>-0.87251679999999998</c:v>
                </c:pt>
                <c:pt idx="19">
                  <c:v>0.52370470000000002</c:v>
                </c:pt>
                <c:pt idx="20">
                  <c:v>0.36036820000000003</c:v>
                </c:pt>
                <c:pt idx="21">
                  <c:v>0.43593100000000001</c:v>
                </c:pt>
                <c:pt idx="22">
                  <c:v>0.37698769999999998</c:v>
                </c:pt>
                <c:pt idx="23">
                  <c:v>0.52255070000000003</c:v>
                </c:pt>
                <c:pt idx="24">
                  <c:v>0.3749421</c:v>
                </c:pt>
                <c:pt idx="25">
                  <c:v>0.40697840000000002</c:v>
                </c:pt>
                <c:pt idx="26">
                  <c:v>0.41614499999999999</c:v>
                </c:pt>
                <c:pt idx="27">
                  <c:v>0.69155789999999995</c:v>
                </c:pt>
                <c:pt idx="28">
                  <c:v>0.65854919999999995</c:v>
                </c:pt>
                <c:pt idx="29">
                  <c:v>0.89547880000000002</c:v>
                </c:pt>
                <c:pt idx="30">
                  <c:v>0.69438160000000004</c:v>
                </c:pt>
                <c:pt idx="31">
                  <c:v>0.77437489999999998</c:v>
                </c:pt>
                <c:pt idx="32">
                  <c:v>0.49771480000000001</c:v>
                </c:pt>
                <c:pt idx="33">
                  <c:v>2.0564119999999999</c:v>
                </c:pt>
                <c:pt idx="34">
                  <c:v>2.464636</c:v>
                </c:pt>
                <c:pt idx="35">
                  <c:v>0.77161270000000004</c:v>
                </c:pt>
                <c:pt idx="36">
                  <c:v>2.1437979999999999</c:v>
                </c:pt>
                <c:pt idx="37">
                  <c:v>1.469935</c:v>
                </c:pt>
                <c:pt idx="38">
                  <c:v>1.2092590000000001</c:v>
                </c:pt>
                <c:pt idx="39">
                  <c:v>1.539185</c:v>
                </c:pt>
                <c:pt idx="40">
                  <c:v>1.896935</c:v>
                </c:pt>
                <c:pt idx="41">
                  <c:v>0.99145819999999996</c:v>
                </c:pt>
                <c:pt idx="42">
                  <c:v>1.4437219999999999</c:v>
                </c:pt>
                <c:pt idx="43">
                  <c:v>2.0860400000000001</c:v>
                </c:pt>
                <c:pt idx="44">
                  <c:v>1.506132</c:v>
                </c:pt>
                <c:pt idx="46">
                  <c:v>1.988885</c:v>
                </c:pt>
                <c:pt idx="47">
                  <c:v>1.588778</c:v>
                </c:pt>
                <c:pt idx="48">
                  <c:v>1000</c:v>
                </c:pt>
                <c:pt idx="49">
                  <c:v>1.5730980000000001</c:v>
                </c:pt>
                <c:pt idx="50">
                  <c:v>1.066613</c:v>
                </c:pt>
                <c:pt idx="51">
                  <c:v>1.4622520000000001</c:v>
                </c:pt>
                <c:pt idx="52">
                  <c:v>0.91588270000000005</c:v>
                </c:pt>
                <c:pt idx="53">
                  <c:v>1.5084219999999999</c:v>
                </c:pt>
                <c:pt idx="54">
                  <c:v>1.8802160000000001</c:v>
                </c:pt>
                <c:pt idx="55">
                  <c:v>0.96908669999999997</c:v>
                </c:pt>
                <c:pt idx="56">
                  <c:v>1.351812</c:v>
                </c:pt>
                <c:pt idx="57">
                  <c:v>1.1647110000000001</c:v>
                </c:pt>
                <c:pt idx="58">
                  <c:v>0.99908339999999995</c:v>
                </c:pt>
                <c:pt idx="59">
                  <c:v>1.4228730000000001</c:v>
                </c:pt>
                <c:pt idx="60">
                  <c:v>2.0242779999999998</c:v>
                </c:pt>
                <c:pt idx="61">
                  <c:v>1.0839840000000001</c:v>
                </c:pt>
                <c:pt idx="62">
                  <c:v>2.0621269999999998</c:v>
                </c:pt>
                <c:pt idx="68">
                  <c:v>1.5111479999999999</c:v>
                </c:pt>
                <c:pt idx="69">
                  <c:v>2.2766579999999998</c:v>
                </c:pt>
                <c:pt idx="70">
                  <c:v>2.167068</c:v>
                </c:pt>
                <c:pt idx="71">
                  <c:v>0.9743868</c:v>
                </c:pt>
                <c:pt idx="72">
                  <c:v>1.3065089999999999</c:v>
                </c:pt>
                <c:pt idx="75">
                  <c:v>2.4254540000000002</c:v>
                </c:pt>
                <c:pt idx="76">
                  <c:v>2.643176</c:v>
                </c:pt>
                <c:pt idx="77">
                  <c:v>1.2905979999999999</c:v>
                </c:pt>
                <c:pt idx="78">
                  <c:v>2.2706010000000001</c:v>
                </c:pt>
                <c:pt idx="83">
                  <c:v>1.7877940000000001</c:v>
                </c:pt>
                <c:pt idx="84">
                  <c:v>0.98796220000000001</c:v>
                </c:pt>
                <c:pt idx="85">
                  <c:v>2.1839300000000001</c:v>
                </c:pt>
                <c:pt idx="86">
                  <c:v>1.993166</c:v>
                </c:pt>
                <c:pt idx="88">
                  <c:v>2.1060569999999998</c:v>
                </c:pt>
                <c:pt idx="89">
                  <c:v>2.3399269999999999</c:v>
                </c:pt>
                <c:pt idx="90">
                  <c:v>1.550549</c:v>
                </c:pt>
                <c:pt idx="91">
                  <c:v>1.0106539999999999</c:v>
                </c:pt>
                <c:pt idx="92">
                  <c:v>1.506343</c:v>
                </c:pt>
                <c:pt idx="93">
                  <c:v>1.7835110000000001</c:v>
                </c:pt>
                <c:pt idx="96">
                  <c:v>1.358371</c:v>
                </c:pt>
                <c:pt idx="97">
                  <c:v>2.466437</c:v>
                </c:pt>
                <c:pt idx="98">
                  <c:v>1.6395740000000001</c:v>
                </c:pt>
                <c:pt idx="99">
                  <c:v>1.517439</c:v>
                </c:pt>
                <c:pt idx="101">
                  <c:v>1.4393609999999999</c:v>
                </c:pt>
                <c:pt idx="103">
                  <c:v>1.856358</c:v>
                </c:pt>
                <c:pt idx="104">
                  <c:v>1000</c:v>
                </c:pt>
                <c:pt idx="105">
                  <c:v>2.0131320000000001</c:v>
                </c:pt>
                <c:pt idx="108">
                  <c:v>2.176587</c:v>
                </c:pt>
                <c:pt idx="110">
                  <c:v>1.0940110000000001</c:v>
                </c:pt>
                <c:pt idx="111">
                  <c:v>1.731374</c:v>
                </c:pt>
                <c:pt idx="112">
                  <c:v>1.801501</c:v>
                </c:pt>
                <c:pt idx="113">
                  <c:v>2.1868470000000002</c:v>
                </c:pt>
                <c:pt idx="114">
                  <c:v>2.2999969999999998</c:v>
                </c:pt>
                <c:pt idx="115">
                  <c:v>2.0410200000000001</c:v>
                </c:pt>
                <c:pt idx="117">
                  <c:v>1.956326</c:v>
                </c:pt>
                <c:pt idx="119">
                  <c:v>2.2175549999999999</c:v>
                </c:pt>
                <c:pt idx="120">
                  <c:v>2.543485</c:v>
                </c:pt>
                <c:pt idx="121">
                  <c:v>2.141159</c:v>
                </c:pt>
                <c:pt idx="124">
                  <c:v>2.1154540000000002</c:v>
                </c:pt>
                <c:pt idx="125">
                  <c:v>2.6171090000000001</c:v>
                </c:pt>
                <c:pt idx="126">
                  <c:v>1.766686</c:v>
                </c:pt>
                <c:pt idx="129">
                  <c:v>1.808854</c:v>
                </c:pt>
                <c:pt idx="130">
                  <c:v>1.6971130000000001</c:v>
                </c:pt>
                <c:pt idx="131">
                  <c:v>2.0307469999999999</c:v>
                </c:pt>
                <c:pt idx="134">
                  <c:v>2.7224339999999998</c:v>
                </c:pt>
                <c:pt idx="135">
                  <c:v>2.9104350000000001</c:v>
                </c:pt>
                <c:pt idx="138">
                  <c:v>2.3609179999999999</c:v>
                </c:pt>
                <c:pt idx="139">
                  <c:v>1.8798029999999999</c:v>
                </c:pt>
                <c:pt idx="140">
                  <c:v>2.0361099999999999</c:v>
                </c:pt>
                <c:pt idx="141">
                  <c:v>2.0009070000000002</c:v>
                </c:pt>
                <c:pt idx="142">
                  <c:v>2.4159809999999999</c:v>
                </c:pt>
                <c:pt idx="143">
                  <c:v>2.6589040000000002</c:v>
                </c:pt>
                <c:pt idx="146">
                  <c:v>2.7353190000000001</c:v>
                </c:pt>
                <c:pt idx="147">
                  <c:v>2.0209160000000002</c:v>
                </c:pt>
                <c:pt idx="148">
                  <c:v>2.351934</c:v>
                </c:pt>
                <c:pt idx="149">
                  <c:v>2.58074</c:v>
                </c:pt>
                <c:pt idx="150">
                  <c:v>2.8104900000000002</c:v>
                </c:pt>
                <c:pt idx="151">
                  <c:v>2.8438729999999999</c:v>
                </c:pt>
                <c:pt idx="154">
                  <c:v>2.6886510000000001</c:v>
                </c:pt>
                <c:pt idx="155">
                  <c:v>2.4154309999999999</c:v>
                </c:pt>
                <c:pt idx="156">
                  <c:v>2.2373759999999998</c:v>
                </c:pt>
                <c:pt idx="159">
                  <c:v>2.3860670000000002</c:v>
                </c:pt>
                <c:pt idx="160">
                  <c:v>2.1196700000000002</c:v>
                </c:pt>
                <c:pt idx="161">
                  <c:v>2.2473179999999999</c:v>
                </c:pt>
                <c:pt idx="162">
                  <c:v>2.0441729999999998</c:v>
                </c:pt>
                <c:pt idx="163">
                  <c:v>2.8938670000000002</c:v>
                </c:pt>
                <c:pt idx="164">
                  <c:v>2.7319089999999999</c:v>
                </c:pt>
                <c:pt idx="165">
                  <c:v>2.0384470000000001</c:v>
                </c:pt>
                <c:pt idx="166">
                  <c:v>2.2888269999999999</c:v>
                </c:pt>
                <c:pt idx="167">
                  <c:v>2.0980059999999998</c:v>
                </c:pt>
                <c:pt idx="168">
                  <c:v>2.7036880000000001</c:v>
                </c:pt>
                <c:pt idx="169">
                  <c:v>2.317148</c:v>
                </c:pt>
                <c:pt idx="170">
                  <c:v>2.2378520000000002</c:v>
                </c:pt>
                <c:pt idx="173">
                  <c:v>1.901586</c:v>
                </c:pt>
                <c:pt idx="176">
                  <c:v>2.5692360000000001</c:v>
                </c:pt>
                <c:pt idx="177">
                  <c:v>1.914763</c:v>
                </c:pt>
                <c:pt idx="178">
                  <c:v>1.934822</c:v>
                </c:pt>
                <c:pt idx="179">
                  <c:v>2.4093849999999999</c:v>
                </c:pt>
                <c:pt idx="180">
                  <c:v>2.8400949999999998</c:v>
                </c:pt>
                <c:pt idx="182">
                  <c:v>1.810981</c:v>
                </c:pt>
                <c:pt idx="183">
                  <c:v>2.7561049999999998</c:v>
                </c:pt>
                <c:pt idx="185">
                  <c:v>2.062862</c:v>
                </c:pt>
                <c:pt idx="186">
                  <c:v>2.1851820000000002</c:v>
                </c:pt>
                <c:pt idx="187">
                  <c:v>2.2687889999999999</c:v>
                </c:pt>
                <c:pt idx="188">
                  <c:v>2.6380240000000001</c:v>
                </c:pt>
                <c:pt idx="189">
                  <c:v>1.8766879999999999</c:v>
                </c:pt>
                <c:pt idx="190">
                  <c:v>2.2374719999999999</c:v>
                </c:pt>
                <c:pt idx="191">
                  <c:v>2.6731180000000001</c:v>
                </c:pt>
                <c:pt idx="198">
                  <c:v>1.7937879999999999</c:v>
                </c:pt>
                <c:pt idx="199">
                  <c:v>2.0887950000000002</c:v>
                </c:pt>
                <c:pt idx="200">
                  <c:v>2.46231</c:v>
                </c:pt>
                <c:pt idx="201">
                  <c:v>2.728405</c:v>
                </c:pt>
                <c:pt idx="203">
                  <c:v>2.8147700000000002</c:v>
                </c:pt>
                <c:pt idx="204">
                  <c:v>2.6425890000000001</c:v>
                </c:pt>
                <c:pt idx="207">
                  <c:v>2.8583419999999999</c:v>
                </c:pt>
                <c:pt idx="208">
                  <c:v>1.601545</c:v>
                </c:pt>
                <c:pt idx="209">
                  <c:v>2.631923</c:v>
                </c:pt>
                <c:pt idx="210">
                  <c:v>2.7852800000000002</c:v>
                </c:pt>
                <c:pt idx="212">
                  <c:v>2.7615859999999999</c:v>
                </c:pt>
                <c:pt idx="213">
                  <c:v>2.3283550000000002</c:v>
                </c:pt>
                <c:pt idx="214">
                  <c:v>2.7618399999999999</c:v>
                </c:pt>
                <c:pt idx="223">
                  <c:v>2.475015</c:v>
                </c:pt>
                <c:pt idx="225">
                  <c:v>2.4065560000000001</c:v>
                </c:pt>
                <c:pt idx="228">
                  <c:v>2.7988339999999998</c:v>
                </c:pt>
                <c:pt idx="231">
                  <c:v>2.885024</c:v>
                </c:pt>
                <c:pt idx="236">
                  <c:v>2.335912</c:v>
                </c:pt>
                <c:pt idx="237">
                  <c:v>2.2187649999999999</c:v>
                </c:pt>
                <c:pt idx="238">
                  <c:v>2.3161800000000001</c:v>
                </c:pt>
                <c:pt idx="239">
                  <c:v>2.2222559999999998</c:v>
                </c:pt>
                <c:pt idx="240">
                  <c:v>2.5106489999999999</c:v>
                </c:pt>
                <c:pt idx="241">
                  <c:v>2.2280799999999998</c:v>
                </c:pt>
                <c:pt idx="242">
                  <c:v>2.1656040000000001</c:v>
                </c:pt>
                <c:pt idx="243">
                  <c:v>2.2544249999999999</c:v>
                </c:pt>
                <c:pt idx="244">
                  <c:v>2.3356180000000002</c:v>
                </c:pt>
                <c:pt idx="245">
                  <c:v>2.5004659999999999</c:v>
                </c:pt>
                <c:pt idx="246">
                  <c:v>2.2023999999999999</c:v>
                </c:pt>
                <c:pt idx="247">
                  <c:v>2.5147270000000002</c:v>
                </c:pt>
                <c:pt idx="248">
                  <c:v>2.0648460000000002</c:v>
                </c:pt>
                <c:pt idx="249">
                  <c:v>2.2824740000000001</c:v>
                </c:pt>
                <c:pt idx="250">
                  <c:v>2.3251379999999999</c:v>
                </c:pt>
                <c:pt idx="251">
                  <c:v>2.5482089999999999</c:v>
                </c:pt>
                <c:pt idx="252">
                  <c:v>2.2465820000000001</c:v>
                </c:pt>
                <c:pt idx="253">
                  <c:v>2.2933680000000001</c:v>
                </c:pt>
                <c:pt idx="254">
                  <c:v>2.3387690000000001</c:v>
                </c:pt>
                <c:pt idx="255">
                  <c:v>2.4333420000000001</c:v>
                </c:pt>
                <c:pt idx="256">
                  <c:v>2.1058789999999998</c:v>
                </c:pt>
                <c:pt idx="257">
                  <c:v>2.16642</c:v>
                </c:pt>
                <c:pt idx="258">
                  <c:v>2.415546</c:v>
                </c:pt>
                <c:pt idx="259">
                  <c:v>2.231446</c:v>
                </c:pt>
                <c:pt idx="260">
                  <c:v>2.5729380000000002</c:v>
                </c:pt>
                <c:pt idx="261">
                  <c:v>2.8638270000000001</c:v>
                </c:pt>
                <c:pt idx="263">
                  <c:v>2.2955719999999999</c:v>
                </c:pt>
                <c:pt idx="265">
                  <c:v>2.4540280000000001</c:v>
                </c:pt>
                <c:pt idx="266">
                  <c:v>2.5353080000000001</c:v>
                </c:pt>
                <c:pt idx="267">
                  <c:v>2.1848719999999999</c:v>
                </c:pt>
                <c:pt idx="268">
                  <c:v>2.5429460000000002</c:v>
                </c:pt>
                <c:pt idx="269">
                  <c:v>2.4948399999999999</c:v>
                </c:pt>
                <c:pt idx="270">
                  <c:v>1.795666</c:v>
                </c:pt>
                <c:pt idx="271">
                  <c:v>2.249101</c:v>
                </c:pt>
                <c:pt idx="272">
                  <c:v>2.2031589999999999</c:v>
                </c:pt>
                <c:pt idx="273">
                  <c:v>2.5292210000000002</c:v>
                </c:pt>
                <c:pt idx="274">
                  <c:v>2.5284249999999999</c:v>
                </c:pt>
                <c:pt idx="275">
                  <c:v>2.2118880000000001</c:v>
                </c:pt>
                <c:pt idx="276">
                  <c:v>1.973263</c:v>
                </c:pt>
                <c:pt idx="277">
                  <c:v>2.1404899999999998</c:v>
                </c:pt>
                <c:pt idx="278">
                  <c:v>2.1871839999999998</c:v>
                </c:pt>
                <c:pt idx="281">
                  <c:v>2.4115850000000001</c:v>
                </c:pt>
                <c:pt idx="282">
                  <c:v>2.477411</c:v>
                </c:pt>
                <c:pt idx="283">
                  <c:v>2.659799</c:v>
                </c:pt>
                <c:pt idx="284">
                  <c:v>2.6358009999999998</c:v>
                </c:pt>
                <c:pt idx="285">
                  <c:v>2.246858</c:v>
                </c:pt>
                <c:pt idx="286">
                  <c:v>2.0899869999999998</c:v>
                </c:pt>
                <c:pt idx="287">
                  <c:v>2.9503010000000001</c:v>
                </c:pt>
                <c:pt idx="288">
                  <c:v>2.2335729999999998</c:v>
                </c:pt>
                <c:pt idx="289">
                  <c:v>2.343</c:v>
                </c:pt>
                <c:pt idx="290">
                  <c:v>2.4791609999999999</c:v>
                </c:pt>
                <c:pt idx="291">
                  <c:v>2.476159</c:v>
                </c:pt>
                <c:pt idx="292">
                  <c:v>2.5308310000000001</c:v>
                </c:pt>
                <c:pt idx="293">
                  <c:v>2.2889849999999998</c:v>
                </c:pt>
                <c:pt idx="294">
                  <c:v>2.2293189999999998</c:v>
                </c:pt>
                <c:pt idx="295">
                  <c:v>2.1815720000000001</c:v>
                </c:pt>
                <c:pt idx="296">
                  <c:v>2.2669640000000002</c:v>
                </c:pt>
                <c:pt idx="297">
                  <c:v>2.7615859999999999</c:v>
                </c:pt>
                <c:pt idx="298">
                  <c:v>2.1226060000000002</c:v>
                </c:pt>
                <c:pt idx="299">
                  <c:v>2.2964579999999999</c:v>
                </c:pt>
                <c:pt idx="300">
                  <c:v>2.3112270000000001</c:v>
                </c:pt>
                <c:pt idx="301">
                  <c:v>2.8800490000000001</c:v>
                </c:pt>
                <c:pt idx="302">
                  <c:v>2.7927439999999999</c:v>
                </c:pt>
                <c:pt idx="303">
                  <c:v>2.5450900000000001</c:v>
                </c:pt>
                <c:pt idx="304">
                  <c:v>2.4426670000000001</c:v>
                </c:pt>
                <c:pt idx="305">
                  <c:v>2.8955860000000002</c:v>
                </c:pt>
                <c:pt idx="306">
                  <c:v>2.7382409999999999</c:v>
                </c:pt>
                <c:pt idx="307">
                  <c:v>2.6181290000000002</c:v>
                </c:pt>
                <c:pt idx="308">
                  <c:v>2.281717</c:v>
                </c:pt>
                <c:pt idx="309">
                  <c:v>2.6080580000000002</c:v>
                </c:pt>
                <c:pt idx="310">
                  <c:v>2.616746</c:v>
                </c:pt>
                <c:pt idx="311">
                  <c:v>2.7189770000000002</c:v>
                </c:pt>
                <c:pt idx="312">
                  <c:v>2.3074249999999998</c:v>
                </c:pt>
                <c:pt idx="313">
                  <c:v>2.5758510000000001</c:v>
                </c:pt>
                <c:pt idx="314">
                  <c:v>2.4210660000000002</c:v>
                </c:pt>
                <c:pt idx="315">
                  <c:v>2.1434890000000002</c:v>
                </c:pt>
                <c:pt idx="316">
                  <c:v>2.5338370000000001</c:v>
                </c:pt>
                <c:pt idx="317">
                  <c:v>2.2232430000000001</c:v>
                </c:pt>
                <c:pt idx="318">
                  <c:v>2.7057359999999999</c:v>
                </c:pt>
                <c:pt idx="319">
                  <c:v>2.5384169999999999</c:v>
                </c:pt>
                <c:pt idx="320">
                  <c:v>2.141162</c:v>
                </c:pt>
                <c:pt idx="321">
                  <c:v>2.6061990000000002</c:v>
                </c:pt>
                <c:pt idx="322">
                  <c:v>2.42448</c:v>
                </c:pt>
                <c:pt idx="323">
                  <c:v>2.5093369999999999</c:v>
                </c:pt>
                <c:pt idx="324">
                  <c:v>2.213082</c:v>
                </c:pt>
                <c:pt idx="325">
                  <c:v>2.547018</c:v>
                </c:pt>
                <c:pt idx="326">
                  <c:v>2.8115070000000002</c:v>
                </c:pt>
                <c:pt idx="327">
                  <c:v>2.3295400000000002</c:v>
                </c:pt>
                <c:pt idx="328">
                  <c:v>2.1298889999999999</c:v>
                </c:pt>
                <c:pt idx="329">
                  <c:v>2.5692439999999999</c:v>
                </c:pt>
                <c:pt idx="330">
                  <c:v>2.392636</c:v>
                </c:pt>
                <c:pt idx="331">
                  <c:v>2.2691539999999999</c:v>
                </c:pt>
                <c:pt idx="332">
                  <c:v>2.3790529999999999</c:v>
                </c:pt>
                <c:pt idx="334">
                  <c:v>2.5412050000000002</c:v>
                </c:pt>
                <c:pt idx="335">
                  <c:v>2.6002480000000001</c:v>
                </c:pt>
                <c:pt idx="336">
                  <c:v>2.7039580000000001</c:v>
                </c:pt>
                <c:pt idx="337">
                  <c:v>2.1258590000000002</c:v>
                </c:pt>
                <c:pt idx="338">
                  <c:v>2.5788920000000002</c:v>
                </c:pt>
                <c:pt idx="339">
                  <c:v>2.9524240000000002</c:v>
                </c:pt>
                <c:pt idx="340">
                  <c:v>2.483797</c:v>
                </c:pt>
                <c:pt idx="341">
                  <c:v>2.6981130000000002</c:v>
                </c:pt>
                <c:pt idx="342">
                  <c:v>2.7941929999999999</c:v>
                </c:pt>
                <c:pt idx="343">
                  <c:v>2.7163439999999999</c:v>
                </c:pt>
                <c:pt idx="344">
                  <c:v>2.6249989999999999</c:v>
                </c:pt>
                <c:pt idx="345">
                  <c:v>2.5292379999999999</c:v>
                </c:pt>
                <c:pt idx="346">
                  <c:v>2.5542050000000001</c:v>
                </c:pt>
                <c:pt idx="347">
                  <c:v>2.4748800000000002</c:v>
                </c:pt>
                <c:pt idx="348">
                  <c:v>2.5790579999999999</c:v>
                </c:pt>
                <c:pt idx="349">
                  <c:v>2.4943499999999998</c:v>
                </c:pt>
                <c:pt idx="350">
                  <c:v>2.592498</c:v>
                </c:pt>
                <c:pt idx="352">
                  <c:v>2.7063820000000001</c:v>
                </c:pt>
                <c:pt idx="353">
                  <c:v>2.4036420000000001</c:v>
                </c:pt>
                <c:pt idx="354">
                  <c:v>2.5024479999999998</c:v>
                </c:pt>
                <c:pt idx="355">
                  <c:v>2.5942630000000002</c:v>
                </c:pt>
                <c:pt idx="356">
                  <c:v>2.3098190000000001</c:v>
                </c:pt>
                <c:pt idx="357">
                  <c:v>2.5216449999999999</c:v>
                </c:pt>
                <c:pt idx="358">
                  <c:v>2.6973509999999998</c:v>
                </c:pt>
                <c:pt idx="359">
                  <c:v>2.473214</c:v>
                </c:pt>
                <c:pt idx="360">
                  <c:v>2.5494289999999999</c:v>
                </c:pt>
                <c:pt idx="361">
                  <c:v>2.56392</c:v>
                </c:pt>
                <c:pt idx="362">
                  <c:v>2.6356899999999999</c:v>
                </c:pt>
                <c:pt idx="363">
                  <c:v>2.542144</c:v>
                </c:pt>
                <c:pt idx="364">
                  <c:v>2.3639779999999999</c:v>
                </c:pt>
                <c:pt idx="365">
                  <c:v>2.673886</c:v>
                </c:pt>
                <c:pt idx="366">
                  <c:v>2.5318890000000001</c:v>
                </c:pt>
                <c:pt idx="367">
                  <c:v>2.412201</c:v>
                </c:pt>
                <c:pt idx="368">
                  <c:v>2.6517279999999999</c:v>
                </c:pt>
                <c:pt idx="369">
                  <c:v>2.4256229999999999</c:v>
                </c:pt>
                <c:pt idx="370">
                  <c:v>2.757765</c:v>
                </c:pt>
                <c:pt idx="371">
                  <c:v>2.656428</c:v>
                </c:pt>
                <c:pt idx="372">
                  <c:v>1000</c:v>
                </c:pt>
                <c:pt idx="373">
                  <c:v>2.6595659999999999</c:v>
                </c:pt>
                <c:pt idx="374">
                  <c:v>2.5473110000000001</c:v>
                </c:pt>
                <c:pt idx="375">
                  <c:v>2.5180959999999999</c:v>
                </c:pt>
                <c:pt idx="376">
                  <c:v>2.7326700000000002</c:v>
                </c:pt>
                <c:pt idx="377">
                  <c:v>2.2847270000000002</c:v>
                </c:pt>
                <c:pt idx="378">
                  <c:v>2.473249</c:v>
                </c:pt>
                <c:pt idx="379">
                  <c:v>2.666455</c:v>
                </c:pt>
                <c:pt idx="380">
                  <c:v>2.754982</c:v>
                </c:pt>
                <c:pt idx="381">
                  <c:v>2.2905600000000002</c:v>
                </c:pt>
                <c:pt idx="382">
                  <c:v>2.4025750000000001</c:v>
                </c:pt>
                <c:pt idx="383">
                  <c:v>2.6353710000000001</c:v>
                </c:pt>
                <c:pt idx="384">
                  <c:v>2.564263</c:v>
                </c:pt>
                <c:pt idx="385">
                  <c:v>2.5609869999999999</c:v>
                </c:pt>
                <c:pt idx="386">
                  <c:v>2.169165</c:v>
                </c:pt>
                <c:pt idx="387">
                  <c:v>2.5722939999999999</c:v>
                </c:pt>
                <c:pt idx="388">
                  <c:v>2.3600970000000001</c:v>
                </c:pt>
                <c:pt idx="389">
                  <c:v>2.4237639999999998</c:v>
                </c:pt>
                <c:pt idx="390">
                  <c:v>2.4619689999999999</c:v>
                </c:pt>
                <c:pt idx="391">
                  <c:v>2.6541160000000001</c:v>
                </c:pt>
                <c:pt idx="392">
                  <c:v>2.5117980000000002</c:v>
                </c:pt>
                <c:pt idx="393">
                  <c:v>2.318066</c:v>
                </c:pt>
                <c:pt idx="394">
                  <c:v>2.5690390000000001</c:v>
                </c:pt>
                <c:pt idx="395">
                  <c:v>2.370743</c:v>
                </c:pt>
                <c:pt idx="396">
                  <c:v>2.6721180000000002</c:v>
                </c:pt>
                <c:pt idx="397">
                  <c:v>2.256313</c:v>
                </c:pt>
                <c:pt idx="398">
                  <c:v>2.3450769999999999</c:v>
                </c:pt>
                <c:pt idx="399">
                  <c:v>2.516845</c:v>
                </c:pt>
                <c:pt idx="400">
                  <c:v>2.5435050000000001</c:v>
                </c:pt>
                <c:pt idx="401">
                  <c:v>2.539091</c:v>
                </c:pt>
                <c:pt idx="402">
                  <c:v>2.7682020000000001</c:v>
                </c:pt>
                <c:pt idx="403">
                  <c:v>2.4848629999999998</c:v>
                </c:pt>
                <c:pt idx="404">
                  <c:v>2.3337949999999998</c:v>
                </c:pt>
                <c:pt idx="405">
                  <c:v>2.582551</c:v>
                </c:pt>
                <c:pt idx="406">
                  <c:v>2.4576030000000002</c:v>
                </c:pt>
                <c:pt idx="407">
                  <c:v>2.689098</c:v>
                </c:pt>
                <c:pt idx="408">
                  <c:v>2.3918819999999998</c:v>
                </c:pt>
                <c:pt idx="409">
                  <c:v>2.518443</c:v>
                </c:pt>
                <c:pt idx="410">
                  <c:v>2.5055139999999998</c:v>
                </c:pt>
                <c:pt idx="411">
                  <c:v>2.5917880000000002</c:v>
                </c:pt>
                <c:pt idx="412">
                  <c:v>2.5937950000000001</c:v>
                </c:pt>
                <c:pt idx="413">
                  <c:v>2.5396459999999998</c:v>
                </c:pt>
                <c:pt idx="414">
                  <c:v>2.5373049999999999</c:v>
                </c:pt>
                <c:pt idx="415">
                  <c:v>2.4113190000000002</c:v>
                </c:pt>
                <c:pt idx="416">
                  <c:v>2.6062319999999999</c:v>
                </c:pt>
                <c:pt idx="417">
                  <c:v>2.5787620000000002</c:v>
                </c:pt>
                <c:pt idx="418">
                  <c:v>2.4470049999999999</c:v>
                </c:pt>
                <c:pt idx="419">
                  <c:v>2.4169589999999999</c:v>
                </c:pt>
                <c:pt idx="420">
                  <c:v>2.4077120000000001</c:v>
                </c:pt>
                <c:pt idx="421">
                  <c:v>2.6799719999999998</c:v>
                </c:pt>
                <c:pt idx="422">
                  <c:v>2.5005359999999999</c:v>
                </c:pt>
                <c:pt idx="423">
                  <c:v>2.4194909999999998</c:v>
                </c:pt>
                <c:pt idx="424">
                  <c:v>2.7232449999999999</c:v>
                </c:pt>
                <c:pt idx="425">
                  <c:v>2.480734</c:v>
                </c:pt>
                <c:pt idx="426">
                  <c:v>2.2750659999999998</c:v>
                </c:pt>
                <c:pt idx="427">
                  <c:v>2.4167510000000001</c:v>
                </c:pt>
                <c:pt idx="428">
                  <c:v>2.6836679999999999</c:v>
                </c:pt>
                <c:pt idx="429">
                  <c:v>2.5253450000000002</c:v>
                </c:pt>
                <c:pt idx="430">
                  <c:v>2.522446</c:v>
                </c:pt>
                <c:pt idx="431">
                  <c:v>2.2563270000000002</c:v>
                </c:pt>
                <c:pt idx="432">
                  <c:v>2.4220350000000002</c:v>
                </c:pt>
                <c:pt idx="433">
                  <c:v>2.4868060000000001</c:v>
                </c:pt>
                <c:pt idx="434">
                  <c:v>2.4866269999999999</c:v>
                </c:pt>
                <c:pt idx="435">
                  <c:v>2.4479540000000002</c:v>
                </c:pt>
                <c:pt idx="436">
                  <c:v>2.4466329999999998</c:v>
                </c:pt>
                <c:pt idx="438">
                  <c:v>2.6154169999999999</c:v>
                </c:pt>
                <c:pt idx="439">
                  <c:v>2.5829300000000002</c:v>
                </c:pt>
                <c:pt idx="440">
                  <c:v>2.6478660000000001</c:v>
                </c:pt>
                <c:pt idx="441">
                  <c:v>2.4629979999999998</c:v>
                </c:pt>
                <c:pt idx="442">
                  <c:v>2.6013329999999999</c:v>
                </c:pt>
                <c:pt idx="443">
                  <c:v>2.7026520000000001</c:v>
                </c:pt>
                <c:pt idx="444">
                  <c:v>2.5824189999999998</c:v>
                </c:pt>
                <c:pt idx="445">
                  <c:v>2.6494049999999998</c:v>
                </c:pt>
                <c:pt idx="446">
                  <c:v>2.3782839999999998</c:v>
                </c:pt>
                <c:pt idx="447">
                  <c:v>2.9923540000000002</c:v>
                </c:pt>
                <c:pt idx="448">
                  <c:v>2.4847700000000001</c:v>
                </c:pt>
                <c:pt idx="449">
                  <c:v>2.639265</c:v>
                </c:pt>
                <c:pt idx="450">
                  <c:v>2.5290979999999998</c:v>
                </c:pt>
                <c:pt idx="451">
                  <c:v>2.6246130000000001</c:v>
                </c:pt>
                <c:pt idx="452">
                  <c:v>2.4334449999999999</c:v>
                </c:pt>
                <c:pt idx="453">
                  <c:v>2.6857760000000002</c:v>
                </c:pt>
                <c:pt idx="454">
                  <c:v>2.4216920000000002</c:v>
                </c:pt>
                <c:pt idx="455">
                  <c:v>2.6209039999999999</c:v>
                </c:pt>
                <c:pt idx="456">
                  <c:v>2.589718</c:v>
                </c:pt>
                <c:pt idx="457">
                  <c:v>2.5992739999999999</c:v>
                </c:pt>
                <c:pt idx="458">
                  <c:v>2.0859200000000002</c:v>
                </c:pt>
                <c:pt idx="459">
                  <c:v>2.4553099999999999</c:v>
                </c:pt>
                <c:pt idx="460">
                  <c:v>2.5135990000000001</c:v>
                </c:pt>
                <c:pt idx="461">
                  <c:v>2.7581349999999998</c:v>
                </c:pt>
                <c:pt idx="462">
                  <c:v>2.6062059999999998</c:v>
                </c:pt>
                <c:pt idx="463">
                  <c:v>2.4490609999999999</c:v>
                </c:pt>
                <c:pt idx="464">
                  <c:v>2.620234</c:v>
                </c:pt>
                <c:pt idx="465">
                  <c:v>2.5684550000000002</c:v>
                </c:pt>
                <c:pt idx="466">
                  <c:v>2.6796509999999998</c:v>
                </c:pt>
                <c:pt idx="467">
                  <c:v>2.556317</c:v>
                </c:pt>
                <c:pt idx="468">
                  <c:v>2.7110300000000001</c:v>
                </c:pt>
                <c:pt idx="469">
                  <c:v>2.815102</c:v>
                </c:pt>
                <c:pt idx="470">
                  <c:v>2.590341</c:v>
                </c:pt>
                <c:pt idx="471">
                  <c:v>2.4527290000000002</c:v>
                </c:pt>
                <c:pt idx="472">
                  <c:v>2.444947</c:v>
                </c:pt>
                <c:pt idx="473">
                  <c:v>2.476445</c:v>
                </c:pt>
                <c:pt idx="474">
                  <c:v>2.3771599999999999</c:v>
                </c:pt>
                <c:pt idx="475">
                  <c:v>2.5430730000000001</c:v>
                </c:pt>
                <c:pt idx="476">
                  <c:v>2.8382160000000001</c:v>
                </c:pt>
                <c:pt idx="477">
                  <c:v>2.6475949999999999</c:v>
                </c:pt>
                <c:pt idx="478">
                  <c:v>2.8047770000000001</c:v>
                </c:pt>
                <c:pt idx="479">
                  <c:v>2.4567939999999999</c:v>
                </c:pt>
                <c:pt idx="480">
                  <c:v>2.659278</c:v>
                </c:pt>
                <c:pt idx="481">
                  <c:v>2.9133390000000001</c:v>
                </c:pt>
                <c:pt idx="482">
                  <c:v>2.4393389999999999</c:v>
                </c:pt>
                <c:pt idx="483">
                  <c:v>2.3897719999999998</c:v>
                </c:pt>
                <c:pt idx="484">
                  <c:v>2.5971259999999998</c:v>
                </c:pt>
                <c:pt idx="485">
                  <c:v>2.8133499999999998</c:v>
                </c:pt>
                <c:pt idx="486">
                  <c:v>2.6225200000000002</c:v>
                </c:pt>
                <c:pt idx="487">
                  <c:v>2.7304330000000001</c:v>
                </c:pt>
                <c:pt idx="488">
                  <c:v>2.4283990000000002</c:v>
                </c:pt>
                <c:pt idx="489">
                  <c:v>2.536289</c:v>
                </c:pt>
                <c:pt idx="490">
                  <c:v>2.7681770000000001</c:v>
                </c:pt>
              </c:numCache>
            </c:numRef>
          </c:yVal>
          <c:smooth val="0"/>
        </c:ser>
        <c:dLbls>
          <c:showLegendKey val="0"/>
          <c:showVal val="0"/>
          <c:showCatName val="0"/>
          <c:showSerName val="0"/>
          <c:showPercent val="0"/>
          <c:showBubbleSize val="0"/>
        </c:dLbls>
        <c:axId val="138490624"/>
        <c:axId val="138492928"/>
      </c:scatterChart>
      <c:valAx>
        <c:axId val="138490624"/>
        <c:scaling>
          <c:orientation val="minMax"/>
          <c:max val="80"/>
        </c:scaling>
        <c:delete val="0"/>
        <c:axPos val="b"/>
        <c:title>
          <c:tx>
            <c:rich>
              <a:bodyPr/>
              <a:lstStyle/>
              <a:p>
                <a:pPr>
                  <a:defRPr sz="1600" b="1" i="0" u="none" strike="noStrike" baseline="0">
                    <a:solidFill>
                      <a:srgbClr val="000000"/>
                    </a:solidFill>
                    <a:latin typeface="Calibri"/>
                    <a:ea typeface="Calibri"/>
                    <a:cs typeface="Calibri"/>
                  </a:defRPr>
                </a:pPr>
                <a:r>
                  <a:rPr lang="en-US" dirty="0"/>
                  <a:t>Volume Changes</a:t>
                </a:r>
              </a:p>
            </c:rich>
          </c:tx>
          <c:layout>
            <c:manualLayout>
              <c:xMode val="edge"/>
              <c:yMode val="edge"/>
              <c:x val="0.43508099458073801"/>
              <c:y val="0.95236051502145902"/>
            </c:manualLayout>
          </c:layout>
          <c:overlay val="0"/>
          <c:spPr>
            <a:noFill/>
            <a:ln w="25400">
              <a:noFill/>
            </a:ln>
          </c:spPr>
        </c:title>
        <c:numFmt formatCode="0" sourceLinked="0"/>
        <c:majorTickMark val="out"/>
        <c:minorTickMark val="none"/>
        <c:tickLblPos val="nextTo"/>
        <c:spPr>
          <a:ln w="3175">
            <a:solidFill>
              <a:srgbClr val="808080"/>
            </a:solidFill>
            <a:prstDash val="solid"/>
          </a:ln>
        </c:spPr>
        <c:txPr>
          <a:bodyPr rot="0" vert="horz"/>
          <a:lstStyle/>
          <a:p>
            <a:pPr>
              <a:defRPr sz="1600" b="0" i="0" u="none" strike="noStrike" baseline="0">
                <a:solidFill>
                  <a:srgbClr val="000000"/>
                </a:solidFill>
                <a:latin typeface="Calibri"/>
                <a:ea typeface="Calibri"/>
                <a:cs typeface="Calibri"/>
              </a:defRPr>
            </a:pPr>
            <a:endParaRPr lang="en-US"/>
          </a:p>
        </c:txPr>
        <c:crossAx val="138492928"/>
        <c:crosses val="autoZero"/>
        <c:crossBetween val="midCat"/>
      </c:valAx>
      <c:valAx>
        <c:axId val="138492928"/>
        <c:scaling>
          <c:orientation val="minMax"/>
          <c:max val="5"/>
          <c:min val="0"/>
        </c:scaling>
        <c:delete val="0"/>
        <c:axPos val="l"/>
        <c:majorGridlines>
          <c:spPr>
            <a:ln w="3175">
              <a:solidFill>
                <a:srgbClr val="808080"/>
              </a:solidFill>
              <a:prstDash val="solid"/>
            </a:ln>
          </c:spPr>
        </c:majorGridlines>
        <c:title>
          <c:tx>
            <c:rich>
              <a:bodyPr/>
              <a:lstStyle/>
              <a:p>
                <a:pPr>
                  <a:defRPr sz="1600" b="1" i="0" u="none" strike="noStrike" baseline="0">
                    <a:solidFill>
                      <a:srgbClr val="000000"/>
                    </a:solidFill>
                    <a:latin typeface="Calibri"/>
                    <a:ea typeface="Calibri"/>
                    <a:cs typeface="Calibri"/>
                  </a:defRPr>
                </a:pPr>
                <a:r>
                  <a:rPr lang="en-US" dirty="0"/>
                  <a:t>Electron Lifetime (milliseconds)</a:t>
                </a:r>
              </a:p>
            </c:rich>
          </c:tx>
          <c:layout>
            <c:manualLayout>
              <c:xMode val="edge"/>
              <c:yMode val="edge"/>
              <c:x val="0"/>
              <c:y val="0.258122402081714"/>
            </c:manualLayout>
          </c:layout>
          <c:overlay val="0"/>
          <c:spPr>
            <a:noFill/>
            <a:ln w="25400">
              <a:noFill/>
            </a:ln>
          </c:spPr>
        </c:title>
        <c:numFmt formatCode="0.0" sourceLinked="0"/>
        <c:majorTickMark val="out"/>
        <c:minorTickMark val="none"/>
        <c:tickLblPos val="nextTo"/>
        <c:spPr>
          <a:ln w="3175">
            <a:solidFill>
              <a:srgbClr val="808080"/>
            </a:solidFill>
            <a:prstDash val="solid"/>
          </a:ln>
        </c:spPr>
        <c:txPr>
          <a:bodyPr anchor="ctr" anchorCtr="0"/>
          <a:lstStyle/>
          <a:p>
            <a:pPr>
              <a:defRPr sz="1600" spc="0"/>
            </a:pPr>
            <a:endParaRPr lang="en-US"/>
          </a:p>
        </c:txPr>
        <c:crossAx val="138490624"/>
        <c:crosses val="autoZero"/>
        <c:crossBetween val="midCat"/>
      </c:valAx>
      <c:spPr>
        <a:solidFill>
          <a:srgbClr val="FFFFFF"/>
        </a:solidFill>
        <a:ln w="25400">
          <a:noFill/>
        </a:ln>
      </c:spPr>
    </c:plotArea>
    <c:legend>
      <c:legendPos val="r"/>
      <c:layout>
        <c:manualLayout>
          <c:xMode val="edge"/>
          <c:yMode val="edge"/>
          <c:x val="0.11920334175729499"/>
          <c:y val="0.164746206616877"/>
          <c:w val="0.299896559927886"/>
          <c:h val="0.135520684736091"/>
        </c:manualLayout>
      </c:layout>
      <c:overlay val="0"/>
      <c:spPr>
        <a:effectLst/>
      </c:spPr>
      <c:txPr>
        <a:bodyPr/>
        <a:lstStyle/>
        <a:p>
          <a:pPr>
            <a:defRPr sz="1600"/>
          </a:pPr>
          <a:endParaRPr lang="en-US"/>
        </a:p>
      </c:txPr>
    </c:legend>
    <c:plotVisOnly val="1"/>
    <c:dispBlanksAs val="gap"/>
    <c:showDLblsOverMax val="0"/>
  </c:chart>
  <c:spPr>
    <a:solidFill>
      <a:srgbClr val="FFFFFF"/>
    </a:solidFill>
    <a:ln w="3175">
      <a:solidFill>
        <a:srgbClr val="808080"/>
      </a:solidFill>
      <a:prstDash val="solid"/>
    </a:ln>
  </c:spPr>
  <c:externalData r:id="rId1">
    <c:autoUpdate val="0"/>
  </c:externalData>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6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8.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9.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0.png"/></Relationships>
</file>

<file path=ppt/drawings/drawing1.xml><?xml version="1.0" encoding="utf-8"?>
<c:userShapes xmlns:c="http://schemas.openxmlformats.org/drawingml/2006/chart">
  <cdr:relSizeAnchor xmlns:cdr="http://schemas.openxmlformats.org/drawingml/2006/chartDrawing">
    <cdr:from>
      <cdr:x>0.16116</cdr:x>
      <cdr:y>0.7347</cdr:y>
    </cdr:from>
    <cdr:to>
      <cdr:x>0.21051</cdr:x>
      <cdr:y>0.78364</cdr:y>
    </cdr:to>
    <cdr:cxnSp macro="">
      <cdr:nvCxnSpPr>
        <cdr:cNvPr id="3" name="Straight Arrow Connector 2"/>
        <cdr:cNvCxnSpPr/>
      </cdr:nvCxnSpPr>
      <cdr:spPr>
        <a:xfrm xmlns:a="http://schemas.openxmlformats.org/drawingml/2006/main" flipH="1" flipV="1">
          <a:off x="1411042" y="4348084"/>
          <a:ext cx="432074" cy="289636"/>
        </a:xfrm>
        <a:prstGeom xmlns:a="http://schemas.openxmlformats.org/drawingml/2006/main" prst="straightConnector1">
          <a:avLst/>
        </a:prstGeom>
        <a:ln xmlns:a="http://schemas.openxmlformats.org/drawingml/2006/main" w="25400">
          <a:tailEnd type="arrow"/>
        </a:ln>
        <a:effectLst xmlns:a="http://schemas.openxmlformats.org/drawingml/2006/main"/>
      </cdr:spPr>
      <cdr:style>
        <a:lnRef xmlns:a="http://schemas.openxmlformats.org/drawingml/2006/main" idx="3">
          <a:schemeClr val="dk1"/>
        </a:lnRef>
        <a:fillRef xmlns:a="http://schemas.openxmlformats.org/drawingml/2006/main" idx="0">
          <a:schemeClr val="dk1"/>
        </a:fillRef>
        <a:effectRef xmlns:a="http://schemas.openxmlformats.org/drawingml/2006/main" idx="2">
          <a:schemeClr val="dk1"/>
        </a:effectRef>
        <a:fontRef xmlns:a="http://schemas.openxmlformats.org/drawingml/2006/main" idx="minor">
          <a:schemeClr val="tx1"/>
        </a:fontRef>
      </cdr:style>
    </cdr:cxnSp>
  </cdr:relSizeAnchor>
  <cdr:relSizeAnchor xmlns:cdr="http://schemas.openxmlformats.org/drawingml/2006/chartDrawing">
    <cdr:from>
      <cdr:x>0.20778</cdr:x>
      <cdr:y>0.76512</cdr:y>
    </cdr:from>
    <cdr:to>
      <cdr:x>0.51559</cdr:x>
      <cdr:y>0.82456</cdr:y>
    </cdr:to>
    <cdr:sp macro="" textlink="">
      <cdr:nvSpPr>
        <cdr:cNvPr id="2" name="Rectangle 1"/>
        <cdr:cNvSpPr/>
      </cdr:nvSpPr>
      <cdr:spPr>
        <a:xfrm xmlns:a="http://schemas.openxmlformats.org/drawingml/2006/main">
          <a:off x="1819174" y="4528119"/>
          <a:ext cx="2694964" cy="351778"/>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dk1"/>
        </a:lnRef>
        <a:fillRef xmlns:a="http://schemas.openxmlformats.org/drawingml/2006/main" idx="3">
          <a:schemeClr val="dk1"/>
        </a:fillRef>
        <a:effectRef xmlns:a="http://schemas.openxmlformats.org/drawingml/2006/main" idx="2">
          <a:schemeClr val="dk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en-US" dirty="0">
              <a:ln>
                <a:noFill/>
              </a:ln>
              <a:solidFill>
                <a:schemeClr val="tx1"/>
              </a:solidFill>
              <a:effectLst/>
            </a:rPr>
            <a:t>1 ms reached after 5.5 volume changes</a:t>
          </a:r>
        </a:p>
      </cdr:txBody>
    </cdr:sp>
  </cdr:relSizeAnchor>
  <cdr:relSizeAnchor xmlns:cdr="http://schemas.openxmlformats.org/drawingml/2006/chartDrawing">
    <cdr:from>
      <cdr:x>0.6004</cdr:x>
      <cdr:y>0.83263</cdr:y>
    </cdr:from>
    <cdr:to>
      <cdr:x>1</cdr:x>
      <cdr:y>0.88808</cdr:y>
    </cdr:to>
    <cdr:sp macro="" textlink="">
      <cdr:nvSpPr>
        <cdr:cNvPr id="4" name="Rectangle 3"/>
        <cdr:cNvSpPr/>
      </cdr:nvSpPr>
      <cdr:spPr>
        <a:xfrm xmlns:a="http://schemas.openxmlformats.org/drawingml/2006/main">
          <a:off x="5302031" y="4927643"/>
          <a:ext cx="3498612" cy="328164"/>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dk1"/>
        </a:lnRef>
        <a:fillRef xmlns:a="http://schemas.openxmlformats.org/drawingml/2006/main" idx="3">
          <a:schemeClr val="dk1"/>
        </a:fillRef>
        <a:effectRef xmlns:a="http://schemas.openxmlformats.org/drawingml/2006/main" idx="2">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US" dirty="0">
              <a:ln>
                <a:noFill/>
              </a:ln>
              <a:solidFill>
                <a:schemeClr val="tx1"/>
              </a:solidFill>
              <a:effectLst/>
            </a:rPr>
            <a:t>Reduction to 0.35 ms during 8 hour filtration off period </a:t>
          </a:r>
        </a:p>
      </cdr:txBody>
    </cdr:sp>
  </cdr:relSizeAnchor>
  <cdr:relSizeAnchor xmlns:cdr="http://schemas.openxmlformats.org/drawingml/2006/chartDrawing">
    <cdr:from>
      <cdr:x>0.59424</cdr:x>
      <cdr:y>0.81542</cdr:y>
    </cdr:from>
    <cdr:to>
      <cdr:x>0.61631</cdr:x>
      <cdr:y>0.84016</cdr:y>
    </cdr:to>
    <cdr:cxnSp macro="">
      <cdr:nvCxnSpPr>
        <cdr:cNvPr id="5" name="Straight Arrow Connector 4"/>
        <cdr:cNvCxnSpPr/>
      </cdr:nvCxnSpPr>
      <cdr:spPr>
        <a:xfrm xmlns:a="http://schemas.openxmlformats.org/drawingml/2006/main" flipH="1" flipV="1">
          <a:off x="5202750" y="4825804"/>
          <a:ext cx="193229" cy="146416"/>
        </a:xfrm>
        <a:prstGeom xmlns:a="http://schemas.openxmlformats.org/drawingml/2006/main" prst="straightConnector1">
          <a:avLst/>
        </a:prstGeom>
        <a:ln xmlns:a="http://schemas.openxmlformats.org/drawingml/2006/main" w="25400">
          <a:tailEnd type="arrow"/>
        </a:ln>
        <a:effectLst xmlns:a="http://schemas.openxmlformats.org/drawingml/2006/main"/>
      </cdr:spPr>
      <cdr:style>
        <a:lnRef xmlns:a="http://schemas.openxmlformats.org/drawingml/2006/main" idx="3">
          <a:schemeClr val="dk1"/>
        </a:lnRef>
        <a:fillRef xmlns:a="http://schemas.openxmlformats.org/drawingml/2006/main" idx="0">
          <a:schemeClr val="dk1"/>
        </a:fillRef>
        <a:effectRef xmlns:a="http://schemas.openxmlformats.org/drawingml/2006/main" idx="2">
          <a:schemeClr val="dk1"/>
        </a:effectRef>
        <a:fontRef xmlns:a="http://schemas.openxmlformats.org/drawingml/2006/main" idx="minor">
          <a:schemeClr val="tx1"/>
        </a:fontRef>
      </cdr:style>
    </cdr:cxnSp>
  </cdr:relSizeAnchor>
  <cdr:relSizeAnchor xmlns:cdr="http://schemas.openxmlformats.org/drawingml/2006/chartDrawing">
    <cdr:from>
      <cdr:x>0.13044</cdr:x>
      <cdr:y>0.2512</cdr:y>
    </cdr:from>
    <cdr:to>
      <cdr:x>0.15486</cdr:x>
      <cdr:y>0.28766</cdr:y>
    </cdr:to>
    <cdr:sp macro="" textlink="">
      <cdr:nvSpPr>
        <cdr:cNvPr id="7" name="Oval 6"/>
        <cdr:cNvSpPr/>
      </cdr:nvSpPr>
      <cdr:spPr>
        <a:xfrm xmlns:a="http://schemas.openxmlformats.org/drawingml/2006/main">
          <a:off x="1129989" y="1486656"/>
          <a:ext cx="211550" cy="215777"/>
        </a:xfrm>
        <a:prstGeom xmlns:a="http://schemas.openxmlformats.org/drawingml/2006/main" prst="ellipse">
          <a:avLst/>
        </a:prstGeom>
        <a:solidFill xmlns:a="http://schemas.openxmlformats.org/drawingml/2006/main">
          <a:srgbClr val="FF0000"/>
        </a:solidFill>
        <a:ln xmlns:a="http://schemas.openxmlformats.org/drawingml/2006/main">
          <a:solidFill>
            <a:srgbClr val="FF0000"/>
          </a:solid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0.12637</cdr:x>
      <cdr:y>0.17323</cdr:y>
    </cdr:from>
    <cdr:to>
      <cdr:x>0.15537</cdr:x>
      <cdr:y>0.21718</cdr:y>
    </cdr:to>
    <cdr:sp macro="" textlink="">
      <cdr:nvSpPr>
        <cdr:cNvPr id="9" name="Diamond 8"/>
        <cdr:cNvSpPr/>
      </cdr:nvSpPr>
      <cdr:spPr>
        <a:xfrm xmlns:a="http://schemas.openxmlformats.org/drawingml/2006/main">
          <a:off x="1094731" y="1025223"/>
          <a:ext cx="251226" cy="260105"/>
        </a:xfrm>
        <a:prstGeom xmlns:a="http://schemas.openxmlformats.org/drawingml/2006/main" prst="diamond">
          <a:avLst/>
        </a:prstGeom>
        <a:solidFill xmlns:a="http://schemas.openxmlformats.org/drawingml/2006/main">
          <a:srgbClr val="0000FF"/>
        </a:solidFill>
        <a:ln xmlns:a="http://schemas.openxmlformats.org/drawingml/2006/main">
          <a:solidFill>
            <a:srgbClr val="0000FF"/>
          </a:solid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0.12806</cdr:x>
      <cdr:y>0.42283</cdr:y>
    </cdr:from>
    <cdr:to>
      <cdr:x>0.43463</cdr:x>
      <cdr:y>0.48052</cdr:y>
    </cdr:to>
    <cdr:sp macro="" textlink="">
      <cdr:nvSpPr>
        <cdr:cNvPr id="10" name="Rectangle 9"/>
        <cdr:cNvSpPr/>
      </cdr:nvSpPr>
      <cdr:spPr>
        <a:xfrm xmlns:a="http://schemas.openxmlformats.org/drawingml/2006/main">
          <a:off x="1405903" y="2427140"/>
          <a:ext cx="2494175" cy="314228"/>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dk1"/>
        </a:lnRef>
        <a:fillRef xmlns:a="http://schemas.openxmlformats.org/drawingml/2006/main" idx="3">
          <a:schemeClr val="dk1"/>
        </a:fillRef>
        <a:effectRef xmlns:a="http://schemas.openxmlformats.org/drawingml/2006/main" idx="2">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US">
              <a:ln>
                <a:noFill/>
              </a:ln>
              <a:solidFill>
                <a:schemeClr val="tx1"/>
              </a:solidFill>
              <a:effectLst/>
            </a:rPr>
            <a:t>100 parts per trillion oxygen equivalent</a:t>
          </a:r>
        </a:p>
      </cdr:txBody>
    </cdr:sp>
  </cdr:relSizeAnchor>
  <cdr:relSizeAnchor xmlns:cdr="http://schemas.openxmlformats.org/drawingml/2006/chartDrawing">
    <cdr:from>
      <cdr:x>0.09284</cdr:x>
      <cdr:y>0.40556</cdr:y>
    </cdr:from>
    <cdr:to>
      <cdr:x>0.13112</cdr:x>
      <cdr:y>0.42489</cdr:y>
    </cdr:to>
    <cdr:cxnSp macro="">
      <cdr:nvCxnSpPr>
        <cdr:cNvPr id="11" name="Straight Arrow Connector 10"/>
        <cdr:cNvCxnSpPr/>
      </cdr:nvCxnSpPr>
      <cdr:spPr>
        <a:xfrm xmlns:a="http://schemas.openxmlformats.org/drawingml/2006/main" flipH="1" flipV="1">
          <a:off x="812841" y="2400186"/>
          <a:ext cx="335144" cy="114414"/>
        </a:xfrm>
        <a:prstGeom xmlns:a="http://schemas.openxmlformats.org/drawingml/2006/main" prst="straightConnector1">
          <a:avLst/>
        </a:prstGeom>
        <a:ln xmlns:a="http://schemas.openxmlformats.org/drawingml/2006/main" w="25400">
          <a:tailEnd type="arrow"/>
        </a:ln>
        <a:effectLst xmlns:a="http://schemas.openxmlformats.org/drawingml/2006/main"/>
      </cdr:spPr>
      <cdr:style>
        <a:lnRef xmlns:a="http://schemas.openxmlformats.org/drawingml/2006/main" idx="3">
          <a:schemeClr val="dk1"/>
        </a:lnRef>
        <a:fillRef xmlns:a="http://schemas.openxmlformats.org/drawingml/2006/main" idx="0">
          <a:schemeClr val="dk1"/>
        </a:fillRef>
        <a:effectRef xmlns:a="http://schemas.openxmlformats.org/drawingml/2006/main" idx="2">
          <a:schemeClr val="dk1"/>
        </a:effectRef>
        <a:fontRef xmlns:a="http://schemas.openxmlformats.org/drawingml/2006/main" idx="minor">
          <a:schemeClr val="tx1"/>
        </a:fontRef>
      </cdr:style>
    </cdr:cxnSp>
  </cdr:relSizeAnchor>
  <cdr:relSizeAnchor xmlns:cdr="http://schemas.openxmlformats.org/drawingml/2006/chartDrawing">
    <cdr:from>
      <cdr:x>0.45972</cdr:x>
      <cdr:y>0.16696</cdr:y>
    </cdr:from>
    <cdr:to>
      <cdr:x>0.94019</cdr:x>
      <cdr:y>0.22004</cdr:y>
    </cdr:to>
    <cdr:sp macro="" textlink="">
      <cdr:nvSpPr>
        <cdr:cNvPr id="18" name="Rectangle 17"/>
        <cdr:cNvSpPr/>
      </cdr:nvSpPr>
      <cdr:spPr>
        <a:xfrm xmlns:a="http://schemas.openxmlformats.org/drawingml/2006/main">
          <a:off x="3982566" y="988126"/>
          <a:ext cx="4162306" cy="314138"/>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dk1"/>
        </a:lnRef>
        <a:fillRef xmlns:a="http://schemas.openxmlformats.org/drawingml/2006/main" idx="3">
          <a:schemeClr val="dk1"/>
        </a:fillRef>
        <a:effectRef xmlns:a="http://schemas.openxmlformats.org/drawingml/2006/main" idx="2">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US" dirty="0">
              <a:ln>
                <a:noFill/>
              </a:ln>
              <a:solidFill>
                <a:schemeClr val="tx1"/>
              </a:solidFill>
              <a:effectLst/>
            </a:rPr>
            <a:t>9 hrs per volume change from 0 - 45 volume</a:t>
          </a:r>
          <a:r>
            <a:rPr lang="en-US" baseline="0" dirty="0">
              <a:ln>
                <a:noFill/>
              </a:ln>
              <a:solidFill>
                <a:schemeClr val="tx1"/>
              </a:solidFill>
              <a:effectLst/>
            </a:rPr>
            <a:t> changes (2.4 weeks) </a:t>
          </a:r>
          <a:endParaRPr lang="en-US" dirty="0">
            <a:ln>
              <a:noFill/>
            </a:ln>
            <a:solidFill>
              <a:schemeClr val="tx1"/>
            </a:solidFill>
            <a:effectLst/>
          </a:endParaRPr>
        </a:p>
      </cdr:txBody>
    </cdr:sp>
  </cdr:relSizeAnchor>
  <cdr:relSizeAnchor xmlns:cdr="http://schemas.openxmlformats.org/drawingml/2006/chartDrawing">
    <cdr:from>
      <cdr:x>0.46074</cdr:x>
      <cdr:y>0.24504</cdr:y>
    </cdr:from>
    <cdr:to>
      <cdr:x>0.97002</cdr:x>
      <cdr:y>0.29687</cdr:y>
    </cdr:to>
    <cdr:sp macro="" textlink="">
      <cdr:nvSpPr>
        <cdr:cNvPr id="19" name="Rectangle 18"/>
        <cdr:cNvSpPr/>
      </cdr:nvSpPr>
      <cdr:spPr>
        <a:xfrm xmlns:a="http://schemas.openxmlformats.org/drawingml/2006/main">
          <a:off x="4104588" y="1471367"/>
          <a:ext cx="4124225" cy="283066"/>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dk1"/>
        </a:lnRef>
        <a:fillRef xmlns:a="http://schemas.openxmlformats.org/drawingml/2006/main" idx="3">
          <a:schemeClr val="dk1"/>
        </a:fillRef>
        <a:effectRef xmlns:a="http://schemas.openxmlformats.org/drawingml/2006/main" idx="2">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US">
              <a:ln>
                <a:noFill/>
              </a:ln>
              <a:solidFill>
                <a:schemeClr val="tx1"/>
              </a:solidFill>
              <a:effectLst/>
            </a:rPr>
            <a:t>11.6 hrs per volume change from 45 - 80 volume</a:t>
          </a:r>
          <a:r>
            <a:rPr lang="en-US" baseline="0">
              <a:ln>
                <a:noFill/>
              </a:ln>
              <a:solidFill>
                <a:schemeClr val="tx1"/>
              </a:solidFill>
              <a:effectLst/>
            </a:rPr>
            <a:t> changes (2.4 weeks) </a:t>
          </a:r>
          <a:endParaRPr lang="en-US">
            <a:ln>
              <a:noFill/>
            </a:ln>
            <a:solidFill>
              <a:schemeClr val="tx1"/>
            </a:solidFill>
            <a:effectLst/>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D4B96A5B-423C-0849-96C5-CAF0C2BD9F89}" type="datetimeFigureOut">
              <a:rPr lang="en-US"/>
              <a:pPr>
                <a:defRPr/>
              </a:pPr>
              <a:t>4/10/2014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978B4AD5-3F44-1D48-97BF-9927FF5C55A8}" type="slidenum">
              <a:rPr lang="en-US"/>
              <a:pPr>
                <a:defRPr/>
              </a:pPr>
              <a:t>‹#›</a:t>
            </a:fld>
            <a:endParaRPr lang="en-US"/>
          </a:p>
        </p:txBody>
      </p:sp>
    </p:spTree>
    <p:extLst>
      <p:ext uri="{BB962C8B-B14F-4D97-AF65-F5344CB8AC3E}">
        <p14:creationId xmlns:p14="http://schemas.microsoft.com/office/powerpoint/2010/main" val="29393630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D2C42840-B54C-C54B-A3C2-9D11A533A089}" type="datetimeFigureOut">
              <a:rPr lang="en-US"/>
              <a:pPr>
                <a:defRPr/>
              </a:pPr>
              <a:t>4/10/2014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05E67068-139C-1C49-BF02-E35F8F1619D9}" type="slidenum">
              <a:rPr lang="en-US"/>
              <a:pPr>
                <a:defRPr/>
              </a:pPr>
              <a:t>‹#›</a:t>
            </a:fld>
            <a:endParaRPr lang="en-US"/>
          </a:p>
        </p:txBody>
      </p:sp>
    </p:spTree>
    <p:extLst>
      <p:ext uri="{BB962C8B-B14F-4D97-AF65-F5344CB8AC3E}">
        <p14:creationId xmlns:p14="http://schemas.microsoft.com/office/powerpoint/2010/main" val="462605318"/>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fontAlgn="base">
      <a:spcBef>
        <a:spcPct val="30000"/>
      </a:spcBef>
      <a:spcAft>
        <a:spcPct val="0"/>
      </a:spcAft>
      <a:defRPr sz="1200" kern="1200">
        <a:solidFill>
          <a:schemeClr val="tx1"/>
        </a:solidFill>
        <a:latin typeface="+mn-lt"/>
        <a:ea typeface="ＭＳ Ｐゴシック" charset="0"/>
        <a:cs typeface="+mn-cs"/>
      </a:defRPr>
    </a:lvl2pPr>
    <a:lvl3pPr marL="914400" algn="l" rtl="0" fontAlgn="base">
      <a:spcBef>
        <a:spcPct val="30000"/>
      </a:spcBef>
      <a:spcAft>
        <a:spcPct val="0"/>
      </a:spcAft>
      <a:defRPr sz="1200" kern="1200">
        <a:solidFill>
          <a:schemeClr val="tx1"/>
        </a:solidFill>
        <a:latin typeface="+mn-lt"/>
        <a:ea typeface="ＭＳ Ｐゴシック" charset="0"/>
        <a:cs typeface="+mn-cs"/>
      </a:defRPr>
    </a:lvl3pPr>
    <a:lvl4pPr marL="1371600" algn="l" rtl="0" fontAlgn="base">
      <a:spcBef>
        <a:spcPct val="30000"/>
      </a:spcBef>
      <a:spcAft>
        <a:spcPct val="0"/>
      </a:spcAft>
      <a:defRPr sz="1200" kern="1200">
        <a:solidFill>
          <a:schemeClr val="tx1"/>
        </a:solidFill>
        <a:latin typeface="+mn-lt"/>
        <a:ea typeface="ＭＳ Ｐゴシック" charset="0"/>
        <a:cs typeface="+mn-cs"/>
      </a:defRPr>
    </a:lvl4pPr>
    <a:lvl5pPr marL="1828800" algn="l" rtl="0" fontAlgn="base">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r>
              <a:rPr lang="en-US" smtClean="0"/>
              <a:t>LBNE 34kT cavern</a:t>
            </a:r>
            <a:r>
              <a:rPr lang="en-US" dirty="0" smtClean="0"/>
              <a:t>: ~100’ W</a:t>
            </a:r>
            <a:r>
              <a:rPr lang="en-US" baseline="0" dirty="0" smtClean="0"/>
              <a:t> x ~120’ H x ~400’ L (</a:t>
            </a:r>
            <a:r>
              <a:rPr lang="en-US" baseline="0" smtClean="0"/>
              <a:t>total excavation)</a:t>
            </a:r>
            <a:endParaRPr lang="en-US"/>
          </a:p>
        </p:txBody>
      </p:sp>
    </p:spTree>
    <p:extLst>
      <p:ext uri="{BB962C8B-B14F-4D97-AF65-F5344CB8AC3E}">
        <p14:creationId xmlns:p14="http://schemas.microsoft.com/office/powerpoint/2010/main" val="33000810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3-D Drawing of the 35 ton prototype.</a:t>
            </a:r>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9204455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17172627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a:t>
            </a:r>
            <a:r>
              <a:rPr lang="en-US" baseline="0" dirty="0" smtClean="0"/>
              <a:t>e we have photos of two examples of the technology:</a:t>
            </a:r>
          </a:p>
          <a:p>
            <a:pPr marL="168861" indent="-168861">
              <a:buFontTx/>
              <a:buChar char="-"/>
            </a:pPr>
            <a:r>
              <a:rPr lang="en-US" baseline="0" dirty="0" smtClean="0"/>
              <a:t>An LNG Ship tanker from GTT</a:t>
            </a:r>
            <a:endParaRPr lang="en-US" baseline="0" dirty="0"/>
          </a:p>
          <a:p>
            <a:pPr marL="168861" indent="-168861">
              <a:buFontTx/>
              <a:buChar char="-"/>
            </a:pPr>
            <a:r>
              <a:rPr lang="en-US" baseline="0" dirty="0" smtClean="0"/>
              <a:t>A land base storage tank from IHI</a:t>
            </a:r>
          </a:p>
          <a:p>
            <a:endParaRPr lang="en-US" baseline="0" dirty="0" smtClean="0"/>
          </a:p>
          <a:p>
            <a:r>
              <a:rPr lang="en-US" baseline="0" dirty="0" smtClean="0"/>
              <a:t>Both are quite bigger than what LBNE plans to do.</a:t>
            </a:r>
          </a:p>
        </p:txBody>
      </p:sp>
      <p:sp>
        <p:nvSpPr>
          <p:cNvPr id="4" name="Slide Number Placeholder 3"/>
          <p:cNvSpPr>
            <a:spLocks noGrp="1"/>
          </p:cNvSpPr>
          <p:nvPr>
            <p:ph type="sldNum" sz="quarter" idx="10"/>
          </p:nvPr>
        </p:nvSpPr>
        <p:spPr/>
        <p:txBody>
          <a:bodyPr/>
          <a:lstStyle/>
          <a:p>
            <a:fld id="{B453171E-98C9-4441-A758-B53782EED291}"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2928091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removable pump installed inside the ship tanker.</a:t>
            </a:r>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38220406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does </a:t>
            </a:r>
            <a:r>
              <a:rPr lang="en-US" baseline="0" dirty="0" smtClean="0"/>
              <a:t>a membrane cryostat works??</a:t>
            </a:r>
          </a:p>
          <a:p>
            <a:r>
              <a:rPr lang="en-US" baseline="0" dirty="0" smtClean="0"/>
              <a:t>We have two known vendors: GTT and IHI.</a:t>
            </a:r>
          </a:p>
          <a:p>
            <a:r>
              <a:rPr lang="en-US" baseline="0" dirty="0" smtClean="0"/>
              <a:t>Their products are different, but the concept is very similar.</a:t>
            </a:r>
          </a:p>
          <a:p>
            <a:r>
              <a:rPr lang="en-US" baseline="0" dirty="0" smtClean="0"/>
              <a:t>We have:</a:t>
            </a:r>
          </a:p>
          <a:p>
            <a:pPr marL="168861" indent="-168861">
              <a:buFontTx/>
              <a:buChar char="-"/>
            </a:pPr>
            <a:r>
              <a:rPr lang="en-US" baseline="0" dirty="0" smtClean="0"/>
              <a:t>A stainless steel membrane (1.2 mm for GTT , 2.0 mm for IHI)</a:t>
            </a:r>
          </a:p>
          <a:p>
            <a:pPr marL="168861" indent="-168861">
              <a:buFontTx/>
              <a:buChar char="-"/>
            </a:pPr>
            <a:r>
              <a:rPr lang="en-US" baseline="0" dirty="0" smtClean="0"/>
              <a:t>A fireproof board (plywood with GTT, Calcium Silicate with IHI)</a:t>
            </a:r>
          </a:p>
          <a:p>
            <a:pPr marL="168861" indent="-168861">
              <a:buFontTx/>
              <a:buChar char="-"/>
            </a:pPr>
            <a:r>
              <a:rPr lang="en-US" baseline="0" dirty="0" smtClean="0"/>
              <a:t>A first layer of insulation (Polyurethane foam)</a:t>
            </a:r>
          </a:p>
          <a:p>
            <a:pPr marL="168861" indent="-168861">
              <a:buFontTx/>
              <a:buChar char="-"/>
            </a:pPr>
            <a:r>
              <a:rPr lang="en-US" baseline="0" dirty="0" smtClean="0"/>
              <a:t>A secondary barrier to protect the insulation from potential spills of liquid from the inside (metallic for GTT, epoxy for IHI)</a:t>
            </a:r>
          </a:p>
          <a:p>
            <a:pPr marL="168861" indent="-168861" defTabSz="900593">
              <a:buFontTx/>
              <a:buChar char="-"/>
              <a:defRPr/>
            </a:pPr>
            <a:r>
              <a:rPr lang="en-US" baseline="0" dirty="0" smtClean="0"/>
              <a:t>A second layer of insulation (Polyurethane foam)</a:t>
            </a:r>
          </a:p>
          <a:p>
            <a:pPr marL="168861" indent="-168861" defTabSz="900593">
              <a:buFontTx/>
              <a:buChar char="-"/>
              <a:defRPr/>
            </a:pPr>
            <a:r>
              <a:rPr lang="en-US" baseline="0" dirty="0" smtClean="0"/>
              <a:t>Concrete</a:t>
            </a:r>
          </a:p>
          <a:p>
            <a:pPr marL="168861" indent="-168861">
              <a:buFontTx/>
              <a:buChar char="-"/>
            </a:pPr>
            <a:endParaRPr lang="en-US" baseline="0" dirty="0" smtClean="0"/>
          </a:p>
        </p:txBody>
      </p:sp>
      <p:sp>
        <p:nvSpPr>
          <p:cNvPr id="4" name="Slide Number Placeholder 3"/>
          <p:cNvSpPr>
            <a:spLocks noGrp="1"/>
          </p:cNvSpPr>
          <p:nvPr>
            <p:ph type="sldNum" sz="quarter" idx="10"/>
          </p:nvPr>
        </p:nvSpPr>
        <p:spPr/>
        <p:txBody>
          <a:bodyPr/>
          <a:lstStyle/>
          <a:p>
            <a:fld id="{B453171E-98C9-4441-A758-B53782EED291}"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37553350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94B248-C98B-814C-8E1B-427BF286B565}" type="slidenum">
              <a:rPr lang="en-US"/>
              <a:pPr/>
              <a:t>65</a:t>
            </a:fld>
            <a:endParaRPr lang="en-US"/>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Model of the Concentration of the impurity</a:t>
            </a:r>
            <a:r>
              <a:rPr lang="en-US" baseline="0" dirty="0" smtClean="0"/>
              <a:t> inside the cryostat, normalized to one (1).</a:t>
            </a:r>
          </a:p>
          <a:p>
            <a:r>
              <a:rPr lang="en-US" baseline="0" dirty="0" smtClean="0"/>
              <a:t>The purity of the LAr is quite uniform.</a:t>
            </a:r>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solidFill>
                  <a:prstClr val="black"/>
                </a:solidFill>
              </a:rPr>
              <a:pPr/>
              <a:t>71</a:t>
            </a:fld>
            <a:endParaRPr lang="en-US" dirty="0">
              <a:solidFill>
                <a:prstClr val="black"/>
              </a:solidFill>
            </a:endParaRPr>
          </a:p>
        </p:txBody>
      </p:sp>
    </p:spTree>
    <p:extLst>
      <p:ext uri="{BB962C8B-B14F-4D97-AF65-F5344CB8AC3E}">
        <p14:creationId xmlns:p14="http://schemas.microsoft.com/office/powerpoint/2010/main" val="16831485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453171E-98C9-4441-A758-B53782EED291}" type="slidenum">
              <a:rPr lang="en-US" smtClean="0">
                <a:solidFill>
                  <a:prstClr val="black"/>
                </a:solidFill>
              </a:rPr>
              <a:pPr/>
              <a:t>73</a:t>
            </a:fld>
            <a:endParaRPr lang="en-US" dirty="0">
              <a:solidFill>
                <a:prstClr val="black"/>
              </a:solidFill>
            </a:endParaRPr>
          </a:p>
        </p:txBody>
      </p:sp>
    </p:spTree>
    <p:extLst>
      <p:ext uri="{BB962C8B-B14F-4D97-AF65-F5344CB8AC3E}">
        <p14:creationId xmlns:p14="http://schemas.microsoft.com/office/powerpoint/2010/main" val="2998037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3-D Drawing of the 35 ton prototype.</a:t>
            </a:r>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solidFill>
                  <a:prstClr val="black"/>
                </a:solidFill>
              </a:rPr>
              <a:pPr/>
              <a:t>74</a:t>
            </a:fld>
            <a:endParaRPr lang="en-US">
              <a:solidFill>
                <a:prstClr val="black"/>
              </a:solidFill>
            </a:endParaRPr>
          </a:p>
        </p:txBody>
      </p:sp>
    </p:spTree>
    <p:extLst>
      <p:ext uri="{BB962C8B-B14F-4D97-AF65-F5344CB8AC3E}">
        <p14:creationId xmlns:p14="http://schemas.microsoft.com/office/powerpoint/2010/main" val="9204455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Models of</a:t>
            </a:r>
            <a:r>
              <a:rPr lang="en-US" baseline="0" dirty="0" smtClean="0"/>
              <a:t> </a:t>
            </a:r>
            <a:r>
              <a:rPr lang="en-US" dirty="0" smtClean="0"/>
              <a:t>Velocity</a:t>
            </a:r>
            <a:r>
              <a:rPr lang="en-US" baseline="0" dirty="0" smtClean="0"/>
              <a:t> and Temperature profile inside the cryostat:</a:t>
            </a:r>
          </a:p>
          <a:p>
            <a:r>
              <a:rPr lang="en-US" baseline="0" dirty="0" smtClean="0"/>
              <a:t>They are both pretty uniform, with the temperature varying by less than 0.1K.</a:t>
            </a:r>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solidFill>
                  <a:prstClr val="black"/>
                </a:solidFill>
              </a:rPr>
              <a:pPr/>
              <a:t>79</a:t>
            </a:fld>
            <a:endParaRPr lang="en-US" dirty="0">
              <a:solidFill>
                <a:prstClr val="black"/>
              </a:solidFill>
            </a:endParaRPr>
          </a:p>
        </p:txBody>
      </p:sp>
    </p:spTree>
    <p:extLst>
      <p:ext uri="{BB962C8B-B14F-4D97-AF65-F5344CB8AC3E}">
        <p14:creationId xmlns:p14="http://schemas.microsoft.com/office/powerpoint/2010/main" val="442011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Actually a few more rows completed, current total 2830 bricks</a:t>
            </a:r>
          </a:p>
          <a:p>
            <a:pPr marL="171450" indent="-171450">
              <a:buFontTx/>
              <a:buChar char="-"/>
            </a:pPr>
            <a:r>
              <a:rPr lang="en-US" dirty="0" smtClean="0"/>
              <a:t>2830/3405 (main shield) = 83%</a:t>
            </a:r>
          </a:p>
          <a:p>
            <a:pPr marL="171450" indent="-171450">
              <a:buFontTx/>
              <a:buChar char="-"/>
            </a:pPr>
            <a:r>
              <a:rPr lang="en-US" dirty="0" smtClean="0"/>
              <a:t>2830/5200</a:t>
            </a:r>
            <a:r>
              <a:rPr lang="en-US" baseline="0" dirty="0" smtClean="0"/>
              <a:t> (total shield) = 54%</a:t>
            </a:r>
            <a:endParaRPr lang="en-US" dirty="0"/>
          </a:p>
        </p:txBody>
      </p:sp>
    </p:spTree>
    <p:extLst>
      <p:ext uri="{BB962C8B-B14F-4D97-AF65-F5344CB8AC3E}">
        <p14:creationId xmlns:p14="http://schemas.microsoft.com/office/powerpoint/2010/main" val="549907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solidFill>
                  <a:prstClr val="black"/>
                </a:solidFill>
              </a:rPr>
              <a:pPr/>
              <a:t>82</a:t>
            </a:fld>
            <a:endParaRPr lang="en-US" dirty="0">
              <a:solidFill>
                <a:prstClr val="black"/>
              </a:solidFill>
            </a:endParaRPr>
          </a:p>
        </p:txBody>
      </p:sp>
    </p:spTree>
    <p:extLst>
      <p:ext uri="{BB962C8B-B14F-4D97-AF65-F5344CB8AC3E}">
        <p14:creationId xmlns:p14="http://schemas.microsoft.com/office/powerpoint/2010/main" val="9277453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solidFill>
                  <a:prstClr val="black"/>
                </a:solidFill>
              </a:rPr>
              <a:pPr/>
              <a:t>83</a:t>
            </a:fld>
            <a:endParaRPr lang="en-US" dirty="0">
              <a:solidFill>
                <a:prstClr val="black"/>
              </a:solidFill>
            </a:endParaRPr>
          </a:p>
        </p:txBody>
      </p:sp>
    </p:spTree>
    <p:extLst>
      <p:ext uri="{BB962C8B-B14F-4D97-AF65-F5344CB8AC3E}">
        <p14:creationId xmlns:p14="http://schemas.microsoft.com/office/powerpoint/2010/main" val="9277453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an</a:t>
            </a:r>
            <a:r>
              <a:rPr lang="en-US" baseline="0" dirty="0" smtClean="0"/>
              <a:t> illustration of the anchoring system.</a:t>
            </a:r>
          </a:p>
          <a:p>
            <a:r>
              <a:rPr lang="en-US" dirty="0" smtClean="0"/>
              <a:t>The Insulation</a:t>
            </a:r>
            <a:r>
              <a:rPr lang="en-US" baseline="0" dirty="0" smtClean="0"/>
              <a:t> is bolted to the concrete, and the membrane is screwed into membrane anchors that are bolted to the concrete.</a:t>
            </a:r>
          </a:p>
          <a:p>
            <a:r>
              <a:rPr lang="en-US" baseline="0" dirty="0" smtClean="0"/>
              <a:t>The screw is then welded to the membrane to ensure leak tightness.</a:t>
            </a:r>
          </a:p>
          <a:p>
            <a:r>
              <a:rPr lang="en-US" baseline="0" dirty="0" smtClean="0"/>
              <a:t>There is NOT a continuous thermal path from the membrane to the concrete.</a:t>
            </a:r>
            <a:endParaRPr lang="en-US" dirty="0"/>
          </a:p>
        </p:txBody>
      </p:sp>
      <p:sp>
        <p:nvSpPr>
          <p:cNvPr id="4" name="Slide Number Placeholder 3"/>
          <p:cNvSpPr>
            <a:spLocks noGrp="1"/>
          </p:cNvSpPr>
          <p:nvPr>
            <p:ph type="sldNum" sz="quarter" idx="10"/>
          </p:nvPr>
        </p:nvSpPr>
        <p:spPr/>
        <p:txBody>
          <a:bodyPr/>
          <a:lstStyle/>
          <a:p>
            <a:fld id="{4D02054E-A1BC-4954-9E58-DE269B16F8B5}" type="slidenum">
              <a:rPr lang="en-US" smtClean="0"/>
              <a:pPr/>
              <a:t>85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Mike (Sep 2013): we have ~$5M into project, with</a:t>
            </a:r>
            <a:r>
              <a:rPr lang="en-US" baseline="0" dirty="0" smtClean="0"/>
              <a:t> expected </a:t>
            </a:r>
            <a:r>
              <a:rPr lang="en-US" dirty="0" smtClean="0"/>
              <a:t>total of ~$20 M</a:t>
            </a:r>
            <a:endParaRPr lang="en-US" dirty="0"/>
          </a:p>
        </p:txBody>
      </p:sp>
    </p:spTree>
    <p:extLst>
      <p:ext uri="{BB962C8B-B14F-4D97-AF65-F5344CB8AC3E}">
        <p14:creationId xmlns:p14="http://schemas.microsoft.com/office/powerpoint/2010/main" val="3710371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Set 59 = 978 feet</a:t>
            </a:r>
            <a:endParaRPr lang="en-US" dirty="0"/>
          </a:p>
        </p:txBody>
      </p:sp>
    </p:spTree>
    <p:extLst>
      <p:ext uri="{BB962C8B-B14F-4D97-AF65-F5344CB8AC3E}">
        <p14:creationId xmlns:p14="http://schemas.microsoft.com/office/powerpoint/2010/main" val="673146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Set 59 = 978 feet</a:t>
            </a:r>
            <a:endParaRPr lang="en-US" dirty="0"/>
          </a:p>
        </p:txBody>
      </p:sp>
    </p:spTree>
    <p:extLst>
      <p:ext uri="{BB962C8B-B14F-4D97-AF65-F5344CB8AC3E}">
        <p14:creationId xmlns:p14="http://schemas.microsoft.com/office/powerpoint/2010/main" val="673146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pPr/>
              <a:t>15</a:t>
            </a:fld>
            <a:endParaRPr lang="en-US" dirty="0"/>
          </a:p>
        </p:txBody>
      </p:sp>
    </p:spTree>
    <p:extLst>
      <p:ext uri="{BB962C8B-B14F-4D97-AF65-F5344CB8AC3E}">
        <p14:creationId xmlns:p14="http://schemas.microsoft.com/office/powerpoint/2010/main" val="34560743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pPr/>
              <a:t>16</a:t>
            </a:fld>
            <a:endParaRPr lang="en-US" dirty="0"/>
          </a:p>
        </p:txBody>
      </p:sp>
    </p:spTree>
    <p:extLst>
      <p:ext uri="{BB962C8B-B14F-4D97-AF65-F5344CB8AC3E}">
        <p14:creationId xmlns:p14="http://schemas.microsoft.com/office/powerpoint/2010/main" val="34560743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pPr/>
              <a:t>17</a:t>
            </a:fld>
            <a:endParaRPr lang="en-US" dirty="0"/>
          </a:p>
        </p:txBody>
      </p:sp>
    </p:spTree>
    <p:extLst>
      <p:ext uri="{BB962C8B-B14F-4D97-AF65-F5344CB8AC3E}">
        <p14:creationId xmlns:p14="http://schemas.microsoft.com/office/powerpoint/2010/main" val="3456074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3-D Drawing of the 35 ton prototype.</a:t>
            </a:r>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920445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6"/>
          <p:cNvSpPr>
            <a:spLocks noChangeArrowheads="1"/>
          </p:cNvSpPr>
          <p:nvPr userDrawn="1"/>
        </p:nvSpPr>
        <p:spPr bwMode="auto">
          <a:xfrm>
            <a:off x="0" y="5386388"/>
            <a:ext cx="9144000" cy="1471612"/>
          </a:xfrm>
          <a:prstGeom prst="rect">
            <a:avLst/>
          </a:prstGeom>
          <a:solidFill>
            <a:schemeClr val="tx2"/>
          </a:solidFill>
          <a:ln w="9525">
            <a:solidFill>
              <a:srgbClr val="4A7EBB"/>
            </a:solidFill>
            <a:miter lim="800000"/>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sp>
        <p:nvSpPr>
          <p:cNvPr id="6" name="Title 1"/>
          <p:cNvSpPr txBox="1">
            <a:spLocks/>
          </p:cNvSpPr>
          <p:nvPr userDrawn="1"/>
        </p:nvSpPr>
        <p:spPr>
          <a:xfrm>
            <a:off x="-3530" y="0"/>
            <a:ext cx="9144000" cy="1470025"/>
          </a:xfrm>
          <a:prstGeom prst="rect">
            <a:avLst/>
          </a:prstGeom>
          <a:solidFill>
            <a:schemeClr val="tx2"/>
          </a:solidFill>
        </p:spPr>
        <p:txBody>
          <a:bodyPr anchor="ctr">
            <a:normAutofit/>
            <a:scene3d>
              <a:camera prst="orthographicFront">
                <a:rot lat="0" lon="0" rev="0"/>
              </a:camera>
              <a:lightRig rig="threePt" dir="t"/>
            </a:scene3d>
          </a:bodyPr>
          <a:lstStyle/>
          <a:p>
            <a:pPr algn="ctr" fontAlgn="auto">
              <a:spcBef>
                <a:spcPts val="0"/>
              </a:spcBef>
              <a:spcAft>
                <a:spcPts val="0"/>
              </a:spcAft>
              <a:defRPr/>
            </a:pPr>
            <a:r>
              <a:rPr lang="en-US" sz="3200" dirty="0">
                <a:solidFill>
                  <a:schemeClr val="bg1">
                    <a:lumMod val="75000"/>
                  </a:schemeClr>
                </a:solidFill>
                <a:effectLst>
                  <a:glow>
                    <a:schemeClr val="bg1"/>
                  </a:glow>
                </a:effectLst>
                <a:latin typeface="Helvetica"/>
                <a:ea typeface="+mj-ea"/>
                <a:cs typeface="+mj-cs"/>
              </a:rPr>
              <a:t>The </a:t>
            </a:r>
            <a:r>
              <a:rPr lang="en-US" sz="3200" b="1" dirty="0">
                <a:solidFill>
                  <a:schemeClr val="bg1"/>
                </a:solidFill>
                <a:effectLst>
                  <a:glow>
                    <a:schemeClr val="bg1"/>
                  </a:glow>
                </a:effectLst>
                <a:latin typeface="Helvetica"/>
                <a:ea typeface="+mj-ea"/>
                <a:cs typeface="+mj-cs"/>
              </a:rPr>
              <a:t>L</a:t>
            </a:r>
            <a:r>
              <a:rPr lang="en-US" sz="3200" dirty="0">
                <a:solidFill>
                  <a:schemeClr val="bg1">
                    <a:lumMod val="75000"/>
                  </a:schemeClr>
                </a:solidFill>
                <a:effectLst>
                  <a:glow>
                    <a:schemeClr val="bg1"/>
                  </a:glow>
                </a:effectLst>
                <a:latin typeface="Helvetica"/>
                <a:ea typeface="+mj-ea"/>
                <a:cs typeface="+mj-cs"/>
              </a:rPr>
              <a:t>ong-</a:t>
            </a:r>
            <a:r>
              <a:rPr lang="en-US" sz="3200" b="1" dirty="0">
                <a:solidFill>
                  <a:schemeClr val="bg1"/>
                </a:solidFill>
                <a:effectLst>
                  <a:glow>
                    <a:schemeClr val="bg1"/>
                  </a:glow>
                </a:effectLst>
                <a:latin typeface="Helvetica"/>
                <a:ea typeface="+mj-ea"/>
                <a:cs typeface="+mj-cs"/>
              </a:rPr>
              <a:t>B</a:t>
            </a:r>
            <a:r>
              <a:rPr lang="en-US" sz="3200" dirty="0">
                <a:solidFill>
                  <a:schemeClr val="bg1">
                    <a:lumMod val="75000"/>
                  </a:schemeClr>
                </a:solidFill>
                <a:effectLst>
                  <a:glow>
                    <a:schemeClr val="bg1"/>
                  </a:glow>
                </a:effectLst>
                <a:latin typeface="Helvetica"/>
                <a:ea typeface="+mj-ea"/>
                <a:cs typeface="+mj-cs"/>
              </a:rPr>
              <a:t>aseline </a:t>
            </a:r>
            <a:r>
              <a:rPr lang="en-US" sz="3200" b="1" dirty="0">
                <a:solidFill>
                  <a:schemeClr val="bg1"/>
                </a:solidFill>
                <a:effectLst>
                  <a:glow>
                    <a:schemeClr val="bg1"/>
                  </a:glow>
                </a:effectLst>
                <a:latin typeface="Helvetica"/>
                <a:ea typeface="+mj-ea"/>
                <a:cs typeface="+mj-cs"/>
              </a:rPr>
              <a:t>N</a:t>
            </a:r>
            <a:r>
              <a:rPr lang="en-US" sz="3200" dirty="0">
                <a:solidFill>
                  <a:schemeClr val="bg1">
                    <a:lumMod val="75000"/>
                  </a:schemeClr>
                </a:solidFill>
                <a:effectLst>
                  <a:glow>
                    <a:schemeClr val="bg1"/>
                  </a:glow>
                </a:effectLst>
                <a:latin typeface="Helvetica"/>
                <a:ea typeface="+mj-ea"/>
                <a:cs typeface="+mj-cs"/>
              </a:rPr>
              <a:t>eutrino </a:t>
            </a:r>
            <a:r>
              <a:rPr lang="en-US" sz="3200" b="1" dirty="0">
                <a:solidFill>
                  <a:schemeClr val="bg1"/>
                </a:solidFill>
                <a:effectLst>
                  <a:glow>
                    <a:schemeClr val="bg1"/>
                  </a:glow>
                </a:effectLst>
                <a:latin typeface="Helvetica"/>
                <a:ea typeface="+mj-ea"/>
                <a:cs typeface="+mj-cs"/>
              </a:rPr>
              <a:t>E</a:t>
            </a:r>
            <a:r>
              <a:rPr lang="en-US" sz="3200" dirty="0">
                <a:solidFill>
                  <a:schemeClr val="bg1">
                    <a:lumMod val="75000"/>
                  </a:schemeClr>
                </a:solidFill>
                <a:effectLst>
                  <a:glow>
                    <a:schemeClr val="bg1"/>
                  </a:glow>
                </a:effectLst>
                <a:latin typeface="Helvetica"/>
                <a:ea typeface="+mj-ea"/>
                <a:cs typeface="+mj-cs"/>
              </a:rPr>
              <a:t>xperiment Project</a:t>
            </a:r>
          </a:p>
        </p:txBody>
      </p:sp>
      <p:cxnSp>
        <p:nvCxnSpPr>
          <p:cNvPr id="7" name="Straight Connector 8"/>
          <p:cNvCxnSpPr>
            <a:cxnSpLocks noChangeShapeType="1"/>
          </p:cNvCxnSpPr>
          <p:nvPr userDrawn="1"/>
        </p:nvCxnSpPr>
        <p:spPr bwMode="auto">
          <a:xfrm>
            <a:off x="0" y="5746750"/>
            <a:ext cx="9140825" cy="0"/>
          </a:xfrm>
          <a:prstGeom prst="line">
            <a:avLst/>
          </a:prstGeom>
          <a:noFill/>
          <a:ln w="101600" cmpd="tri">
            <a:solidFill>
              <a:schemeClr val="bg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cxnSp>
        <p:nvCxnSpPr>
          <p:cNvPr id="8" name="Straight Connector 9"/>
          <p:cNvCxnSpPr>
            <a:cxnSpLocks noChangeShapeType="1"/>
          </p:cNvCxnSpPr>
          <p:nvPr userDrawn="1"/>
        </p:nvCxnSpPr>
        <p:spPr bwMode="auto">
          <a:xfrm flipV="1">
            <a:off x="0" y="1143000"/>
            <a:ext cx="9144000" cy="0"/>
          </a:xfrm>
          <a:prstGeom prst="line">
            <a:avLst/>
          </a:prstGeom>
          <a:noFill/>
          <a:ln w="101600" cmpd="tri">
            <a:solidFill>
              <a:schemeClr val="bg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2" name="Title 1"/>
          <p:cNvSpPr>
            <a:spLocks noGrp="1"/>
          </p:cNvSpPr>
          <p:nvPr>
            <p:ph type="ctrTitle"/>
          </p:nvPr>
        </p:nvSpPr>
        <p:spPr>
          <a:xfrm>
            <a:off x="1133856" y="1905000"/>
            <a:ext cx="6848856" cy="1219200"/>
          </a:xfrm>
        </p:spPr>
        <p:txBody>
          <a:bodyPr>
            <a:normAutofit/>
          </a:bodyPr>
          <a:lstStyle>
            <a:lvl1pPr>
              <a:defRPr sz="4000" baseline="0">
                <a:latin typeface="Helvetica" pitchFamily="34" charset="0"/>
              </a:defRPr>
            </a:lvl1pPr>
          </a:lstStyle>
          <a:p>
            <a:r>
              <a:rPr lang="en-US" smtClean="0"/>
              <a:t>Click to edit Master title style</a:t>
            </a:r>
            <a:endParaRPr lang="en-US" dirty="0"/>
          </a:p>
        </p:txBody>
      </p:sp>
      <p:sp>
        <p:nvSpPr>
          <p:cNvPr id="12" name="Text Placeholder 11"/>
          <p:cNvSpPr>
            <a:spLocks noGrp="1"/>
          </p:cNvSpPr>
          <p:nvPr>
            <p:ph type="body" sz="quarter" idx="13"/>
          </p:nvPr>
        </p:nvSpPr>
        <p:spPr>
          <a:xfrm>
            <a:off x="3048000" y="3352800"/>
            <a:ext cx="2819400" cy="1015663"/>
          </a:xfrm>
        </p:spPr>
        <p:txBody>
          <a:bodyPr>
            <a:spAutoFit/>
          </a:bodyPr>
          <a:lstStyle>
            <a:lvl1pPr marL="0" indent="0" algn="ctr">
              <a:buFontTx/>
              <a:buNone/>
              <a:defRPr sz="2000" baseline="0">
                <a:latin typeface="Helvetica" pitchFamily="34" charset="0"/>
              </a:defRPr>
            </a:lvl1pPr>
          </a:lstStyle>
          <a:p>
            <a:pPr lvl="0"/>
            <a:r>
              <a:rPr lang="en-US" smtClean="0"/>
              <a:t>Click to edit Master text styles</a:t>
            </a:r>
          </a:p>
        </p:txBody>
      </p:sp>
      <p:sp>
        <p:nvSpPr>
          <p:cNvPr id="11" name="Text Placeholder 10"/>
          <p:cNvSpPr>
            <a:spLocks noGrp="1"/>
          </p:cNvSpPr>
          <p:nvPr>
            <p:ph type="body" sz="quarter" idx="14"/>
          </p:nvPr>
        </p:nvSpPr>
        <p:spPr>
          <a:xfrm>
            <a:off x="2362200" y="5867400"/>
            <a:ext cx="4572000" cy="762000"/>
          </a:xfrm>
        </p:spPr>
        <p:txBody>
          <a:bodyPr>
            <a:noAutofit/>
          </a:bodyPr>
          <a:lstStyle>
            <a:lvl1pPr marL="0" indent="0" algn="ctr">
              <a:buNone/>
              <a:defRPr sz="2000" baseline="0">
                <a:solidFill>
                  <a:schemeClr val="bg1"/>
                </a:solidFill>
                <a:latin typeface="Helvetica" pitchFamily="34" charset="0"/>
              </a:defRPr>
            </a:lvl1pPr>
            <a:lvl2pPr marL="457200" indent="0">
              <a:buNone/>
              <a:defRPr sz="2000">
                <a:latin typeface="Helvetica" pitchFamily="34" charset="0"/>
              </a:defRPr>
            </a:lvl2pPr>
            <a:lvl3pPr marL="914400" indent="0">
              <a:buNone/>
              <a:defRPr sz="2000">
                <a:latin typeface="Helvetica" pitchFamily="34" charset="0"/>
              </a:defRPr>
            </a:lvl3pPr>
            <a:lvl4pPr marL="1371600" indent="0">
              <a:buNone/>
              <a:defRPr sz="2000">
                <a:latin typeface="Helvetica" pitchFamily="34" charset="0"/>
              </a:defRPr>
            </a:lvl4pPr>
            <a:lvl5pPr marL="1828800" indent="0">
              <a:buNone/>
              <a:defRPr sz="2000">
                <a:latin typeface="Helvetica" pitchFamily="34" charset="0"/>
              </a:defRPr>
            </a:lvl5pPr>
          </a:lstStyle>
          <a:p>
            <a:pPr lvl="0"/>
            <a:r>
              <a:rPr lang="en-US" smtClean="0"/>
              <a:t>Click to edit Master text styles</a:t>
            </a:r>
          </a:p>
          <a:p>
            <a:pPr lvl="1"/>
            <a:r>
              <a:rPr lang="en-US" smtClean="0"/>
              <a:t>Second level</a:t>
            </a:r>
          </a:p>
        </p:txBody>
      </p:sp>
      <p:sp>
        <p:nvSpPr>
          <p:cNvPr id="9" name="Date Placeholder 3"/>
          <p:cNvSpPr>
            <a:spLocks noGrp="1"/>
          </p:cNvSpPr>
          <p:nvPr>
            <p:ph type="dt" sz="half" idx="15"/>
          </p:nvPr>
        </p:nvSpPr>
        <p:spPr/>
        <p:txBody>
          <a:bodyPr/>
          <a:lstStyle>
            <a:lvl1pPr>
              <a:defRPr/>
            </a:lvl1pPr>
          </a:lstStyle>
          <a:p>
            <a:pPr>
              <a:defRPr/>
            </a:pPr>
            <a:endParaRPr lang="en-US"/>
          </a:p>
        </p:txBody>
      </p:sp>
      <p:sp>
        <p:nvSpPr>
          <p:cNvPr id="10" name="Footer Placeholder 4"/>
          <p:cNvSpPr>
            <a:spLocks noGrp="1"/>
          </p:cNvSpPr>
          <p:nvPr>
            <p:ph type="ftr" sz="quarter" idx="16"/>
          </p:nvPr>
        </p:nvSpPr>
        <p:spPr/>
        <p:txBody>
          <a:bodyPr/>
          <a:lstStyle>
            <a:lvl1pPr>
              <a:defRPr/>
            </a:lvl1pPr>
          </a:lstStyle>
          <a:p>
            <a:pPr>
              <a:defRPr/>
            </a:pPr>
            <a:r>
              <a:rPr lang="en-US" smtClean="0"/>
              <a:t>J Stewart CERN April 2014</a:t>
            </a:r>
            <a:endParaRPr lang="en-US"/>
          </a:p>
        </p:txBody>
      </p:sp>
      <p:sp>
        <p:nvSpPr>
          <p:cNvPr id="13" name="Slide Number Placeholder 5"/>
          <p:cNvSpPr>
            <a:spLocks noGrp="1"/>
          </p:cNvSpPr>
          <p:nvPr>
            <p:ph type="sldNum" sz="quarter" idx="17"/>
          </p:nvPr>
        </p:nvSpPr>
        <p:spPr/>
        <p:txBody>
          <a:bodyPr/>
          <a:lstStyle>
            <a:lvl1pPr>
              <a:defRPr/>
            </a:lvl1pPr>
          </a:lstStyle>
          <a:p>
            <a:pPr>
              <a:defRPr/>
            </a:pPr>
            <a:fld id="{2B1395B9-DE19-244B-AE6C-2648796E7093}" type="slidenum">
              <a:rPr lang="en-US"/>
              <a:pPr>
                <a:defRPr/>
              </a:pPr>
              <a:t>‹#›</a:t>
            </a:fld>
            <a:endParaRPr lang="en-US"/>
          </a:p>
        </p:txBody>
      </p:sp>
    </p:spTree>
    <p:extLst>
      <p:ext uri="{BB962C8B-B14F-4D97-AF65-F5344CB8AC3E}">
        <p14:creationId xmlns:p14="http://schemas.microsoft.com/office/powerpoint/2010/main" val="2482163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6"/>
          <p:cNvCxnSpPr>
            <a:cxnSpLocks noChangeShapeType="1"/>
          </p:cNvCxnSpPr>
          <p:nvPr userDrawn="1"/>
        </p:nvCxnSpPr>
        <p:spPr bwMode="auto">
          <a:xfrm>
            <a:off x="0" y="946150"/>
            <a:ext cx="9144000" cy="0"/>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cxnSp>
        <p:nvCxnSpPr>
          <p:cNvPr id="5" name="Straight Connector 7"/>
          <p:cNvCxnSpPr>
            <a:cxnSpLocks noChangeShapeType="1"/>
          </p:cNvCxnSpPr>
          <p:nvPr userDrawn="1"/>
        </p:nvCxnSpPr>
        <p:spPr bwMode="auto">
          <a:xfrm>
            <a:off x="0" y="6475413"/>
            <a:ext cx="9144000" cy="1587"/>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457200" y="45720"/>
            <a:ext cx="8229600" cy="822960"/>
          </a:xfrm>
        </p:spPr>
        <p:txBody>
          <a:bodyPr>
            <a:normAutofit/>
          </a:bodyPr>
          <a:lstStyle>
            <a:lvl1pPr>
              <a:defRPr sz="2800">
                <a:latin typeface="Helvetica"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066800"/>
            <a:ext cx="8229600" cy="5334000"/>
          </a:xfrm>
        </p:spPr>
        <p:txBody>
          <a:bodyPr/>
          <a:lstStyle>
            <a:lvl1pPr>
              <a:defRPr sz="2400">
                <a:latin typeface="Helvetica" pitchFamily="34" charset="0"/>
              </a:defRPr>
            </a:lvl1pPr>
            <a:lvl2pPr>
              <a:defRPr sz="2200">
                <a:latin typeface="Helvetica" pitchFamily="34" charset="0"/>
              </a:defRPr>
            </a:lvl2pPr>
            <a:lvl3pPr>
              <a:defRPr sz="2000">
                <a:latin typeface="Helvetica" pitchFamily="34" charset="0"/>
              </a:defRPr>
            </a:lvl3pPr>
            <a:lvl4pPr>
              <a:defRPr sz="1600">
                <a:latin typeface="Helvetica" pitchFamily="34" charset="0"/>
              </a:defRPr>
            </a:lvl4pPr>
            <a:lvl5pPr>
              <a:defRPr>
                <a:latin typeface="Helvetic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Footer Placeholder 4"/>
          <p:cNvSpPr>
            <a:spLocks noGrp="1"/>
          </p:cNvSpPr>
          <p:nvPr>
            <p:ph type="ftr" sz="quarter" idx="10"/>
          </p:nvPr>
        </p:nvSpPr>
        <p:spPr>
          <a:xfrm>
            <a:off x="2514600" y="6477000"/>
            <a:ext cx="3740150" cy="381000"/>
          </a:xfrm>
        </p:spPr>
        <p:txBody>
          <a:bodyPr/>
          <a:lstStyle>
            <a:lvl1pPr>
              <a:defRPr smtClean="0">
                <a:latin typeface="Helvetica" pitchFamily="34" charset="0"/>
              </a:defRPr>
            </a:lvl1pPr>
          </a:lstStyle>
          <a:p>
            <a:pPr>
              <a:defRPr/>
            </a:pPr>
            <a:r>
              <a:rPr lang="en-US" smtClean="0"/>
              <a:t>J Stewart CERN April 2014</a:t>
            </a:r>
            <a:endParaRPr lang="en-US" dirty="0"/>
          </a:p>
        </p:txBody>
      </p:sp>
      <p:sp>
        <p:nvSpPr>
          <p:cNvPr id="7" name="Slide Number Placeholder 5"/>
          <p:cNvSpPr>
            <a:spLocks noGrp="1"/>
          </p:cNvSpPr>
          <p:nvPr>
            <p:ph type="sldNum" sz="quarter" idx="11"/>
          </p:nvPr>
        </p:nvSpPr>
        <p:spPr>
          <a:xfrm>
            <a:off x="7239000" y="6553200"/>
            <a:ext cx="1447800" cy="274638"/>
          </a:xfrm>
        </p:spPr>
        <p:txBody>
          <a:bodyPr/>
          <a:lstStyle>
            <a:lvl1pPr>
              <a:defRPr smtClean="0">
                <a:latin typeface="Helvetica" pitchFamily="34" charset="0"/>
              </a:defRPr>
            </a:lvl1pPr>
          </a:lstStyle>
          <a:p>
            <a:pPr>
              <a:defRPr/>
            </a:pPr>
            <a:fld id="{EFE40C21-8D46-3540-9F58-158D35601BC9}" type="slidenum">
              <a:rPr lang="en-US"/>
              <a:pPr>
                <a:defRPr/>
              </a:pPr>
              <a:t>‹#›</a:t>
            </a:fld>
            <a:endParaRPr lang="en-US" dirty="0"/>
          </a:p>
        </p:txBody>
      </p:sp>
    </p:spTree>
    <p:extLst>
      <p:ext uri="{BB962C8B-B14F-4D97-AF65-F5344CB8AC3E}">
        <p14:creationId xmlns:p14="http://schemas.microsoft.com/office/powerpoint/2010/main" val="2295889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5" name="Straight Connector 6"/>
          <p:cNvCxnSpPr>
            <a:cxnSpLocks noChangeShapeType="1"/>
          </p:cNvCxnSpPr>
          <p:nvPr userDrawn="1"/>
        </p:nvCxnSpPr>
        <p:spPr bwMode="auto">
          <a:xfrm>
            <a:off x="0" y="6475413"/>
            <a:ext cx="9144000" cy="1587"/>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cxnSp>
        <p:nvCxnSpPr>
          <p:cNvPr id="6" name="Straight Connector 7"/>
          <p:cNvCxnSpPr>
            <a:cxnSpLocks noChangeShapeType="1"/>
          </p:cNvCxnSpPr>
          <p:nvPr userDrawn="1"/>
        </p:nvCxnSpPr>
        <p:spPr bwMode="auto">
          <a:xfrm>
            <a:off x="0" y="946150"/>
            <a:ext cx="9144000" cy="0"/>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latin typeface="Helvetica"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Title 3"/>
          <p:cNvSpPr>
            <a:spLocks noGrp="1"/>
          </p:cNvSpPr>
          <p:nvPr>
            <p:ph type="title"/>
          </p:nvPr>
        </p:nvSpPr>
        <p:spPr>
          <a:xfrm>
            <a:off x="457200" y="45720"/>
            <a:ext cx="8229600" cy="822960"/>
          </a:xfrm>
        </p:spPr>
        <p:txBody>
          <a:bodyPr>
            <a:normAutofit/>
          </a:bodyPr>
          <a:lstStyle>
            <a:lvl1pPr>
              <a:defRPr sz="2800">
                <a:latin typeface="Helvetica" pitchFamily="34" charset="0"/>
              </a:defRPr>
            </a:lvl1pPr>
          </a:lstStyle>
          <a:p>
            <a:r>
              <a:rPr lang="en-US" smtClean="0"/>
              <a:t>Click to edit Master title style</a:t>
            </a:r>
            <a:endParaRPr lang="en-US" dirty="0"/>
          </a:p>
        </p:txBody>
      </p:sp>
      <p:sp>
        <p:nvSpPr>
          <p:cNvPr id="7" name="Footer Placeholder 4"/>
          <p:cNvSpPr>
            <a:spLocks noGrp="1"/>
          </p:cNvSpPr>
          <p:nvPr>
            <p:ph type="ftr" sz="quarter" idx="10"/>
          </p:nvPr>
        </p:nvSpPr>
        <p:spPr>
          <a:xfrm>
            <a:off x="3124200" y="6553200"/>
            <a:ext cx="2895600" cy="273050"/>
          </a:xfrm>
        </p:spPr>
        <p:txBody>
          <a:bodyPr/>
          <a:lstStyle>
            <a:lvl1pPr>
              <a:defRPr smtClean="0">
                <a:latin typeface="Helvetica" pitchFamily="34" charset="0"/>
              </a:defRPr>
            </a:lvl1pPr>
          </a:lstStyle>
          <a:p>
            <a:pPr>
              <a:defRPr/>
            </a:pPr>
            <a:r>
              <a:rPr lang="en-US" smtClean="0"/>
              <a:t>J Stewart CERN April 2014</a:t>
            </a:r>
            <a:endParaRPr lang="en-US" dirty="0"/>
          </a:p>
        </p:txBody>
      </p:sp>
      <p:sp>
        <p:nvSpPr>
          <p:cNvPr id="8" name="Slide Number Placeholder 5"/>
          <p:cNvSpPr>
            <a:spLocks noGrp="1"/>
          </p:cNvSpPr>
          <p:nvPr>
            <p:ph type="sldNum" sz="quarter" idx="11"/>
          </p:nvPr>
        </p:nvSpPr>
        <p:spPr>
          <a:xfrm>
            <a:off x="6553200" y="6553200"/>
            <a:ext cx="2133600" cy="273050"/>
          </a:xfrm>
        </p:spPr>
        <p:txBody>
          <a:bodyPr/>
          <a:lstStyle>
            <a:lvl1pPr>
              <a:defRPr smtClean="0">
                <a:latin typeface="Helvetica" pitchFamily="34" charset="0"/>
              </a:defRPr>
            </a:lvl1pPr>
          </a:lstStyle>
          <a:p>
            <a:pPr>
              <a:defRPr/>
            </a:pPr>
            <a:fld id="{DF274710-03F1-6645-8486-8AAAA696A3FA}" type="slidenum">
              <a:rPr lang="en-US"/>
              <a:pPr>
                <a:defRPr/>
              </a:pPr>
              <a:t>‹#›</a:t>
            </a:fld>
            <a:endParaRPr lang="en-US" dirty="0"/>
          </a:p>
        </p:txBody>
      </p:sp>
    </p:spTree>
    <p:extLst>
      <p:ext uri="{BB962C8B-B14F-4D97-AF65-F5344CB8AC3E}">
        <p14:creationId xmlns:p14="http://schemas.microsoft.com/office/powerpoint/2010/main" val="3518745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6"/>
          <p:cNvCxnSpPr>
            <a:cxnSpLocks noChangeShapeType="1"/>
          </p:cNvCxnSpPr>
          <p:nvPr userDrawn="1"/>
        </p:nvCxnSpPr>
        <p:spPr bwMode="auto">
          <a:xfrm>
            <a:off x="0" y="6477000"/>
            <a:ext cx="9144000" cy="1588"/>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cxnSp>
        <p:nvCxnSpPr>
          <p:cNvPr id="6" name="Straight Connector 7"/>
          <p:cNvCxnSpPr>
            <a:cxnSpLocks noChangeShapeType="1"/>
          </p:cNvCxnSpPr>
          <p:nvPr userDrawn="1"/>
        </p:nvCxnSpPr>
        <p:spPr bwMode="auto">
          <a:xfrm>
            <a:off x="0" y="946150"/>
            <a:ext cx="9144000" cy="0"/>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457200" y="76200"/>
            <a:ext cx="8229600" cy="762000"/>
          </a:xfrm>
        </p:spPr>
        <p:txBody>
          <a:bodyPr>
            <a:noAutofit/>
          </a:bodyPr>
          <a:lstStyle>
            <a:lvl1pPr>
              <a:defRPr sz="2800">
                <a:latin typeface="Helvetica" pitchFamily="34"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143000"/>
            <a:ext cx="4038600" cy="5181600"/>
          </a:xfrm>
        </p:spPr>
        <p:txBody>
          <a:bodyPr/>
          <a:lstStyle>
            <a:lvl1pPr>
              <a:defRPr sz="2400">
                <a:latin typeface="Helvetica" pitchFamily="34" charset="0"/>
              </a:defRPr>
            </a:lvl1pPr>
            <a:lvl2pPr>
              <a:defRPr sz="2200">
                <a:latin typeface="Helvetica" pitchFamily="34" charset="0"/>
              </a:defRPr>
            </a:lvl2pPr>
            <a:lvl3pPr>
              <a:defRPr sz="2000">
                <a:latin typeface="Helvetica" pitchFamily="34" charset="0"/>
              </a:defRPr>
            </a:lvl3pPr>
            <a:lvl4pPr>
              <a:defRPr sz="1600">
                <a:latin typeface="Helvetica" pitchFamily="34" charset="0"/>
              </a:defRPr>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143000"/>
            <a:ext cx="4038600" cy="5181600"/>
          </a:xfrm>
        </p:spPr>
        <p:txBody>
          <a:bodyPr/>
          <a:lstStyle>
            <a:lvl1pPr>
              <a:defRPr sz="2400">
                <a:latin typeface="Helvetica" pitchFamily="34" charset="0"/>
              </a:defRPr>
            </a:lvl1pPr>
            <a:lvl2pPr>
              <a:defRPr sz="2200">
                <a:latin typeface="Helvetica" pitchFamily="34" charset="0"/>
              </a:defRPr>
            </a:lvl2pPr>
            <a:lvl3pPr>
              <a:defRPr sz="2000">
                <a:latin typeface="Helvetica" pitchFamily="34" charset="0"/>
              </a:defRPr>
            </a:lvl3pPr>
            <a:lvl4pPr>
              <a:defRPr sz="1600">
                <a:latin typeface="Helvetica" pitchFamily="34" charset="0"/>
              </a:defRPr>
            </a:lvl4pPr>
            <a:lvl5pPr>
              <a:defRPr sz="1800">
                <a:latin typeface="Helvetica"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Footer Placeholder 5"/>
          <p:cNvSpPr>
            <a:spLocks noGrp="1"/>
          </p:cNvSpPr>
          <p:nvPr>
            <p:ph type="ftr" sz="quarter" idx="10"/>
          </p:nvPr>
        </p:nvSpPr>
        <p:spPr>
          <a:xfrm>
            <a:off x="3124200" y="6553200"/>
            <a:ext cx="2895600" cy="273050"/>
          </a:xfrm>
        </p:spPr>
        <p:txBody>
          <a:bodyPr/>
          <a:lstStyle>
            <a:lvl1pPr>
              <a:defRPr smtClean="0">
                <a:latin typeface="Helvetica" pitchFamily="34" charset="0"/>
              </a:defRPr>
            </a:lvl1pPr>
          </a:lstStyle>
          <a:p>
            <a:pPr>
              <a:defRPr/>
            </a:pPr>
            <a:r>
              <a:rPr lang="en-US" smtClean="0"/>
              <a:t>J Stewart CERN April 2014</a:t>
            </a:r>
            <a:endParaRPr lang="en-US" dirty="0"/>
          </a:p>
        </p:txBody>
      </p:sp>
      <p:sp>
        <p:nvSpPr>
          <p:cNvPr id="8" name="Slide Number Placeholder 6"/>
          <p:cNvSpPr>
            <a:spLocks noGrp="1"/>
          </p:cNvSpPr>
          <p:nvPr>
            <p:ph type="sldNum" sz="quarter" idx="11"/>
          </p:nvPr>
        </p:nvSpPr>
        <p:spPr>
          <a:xfrm>
            <a:off x="6553200" y="6553200"/>
            <a:ext cx="2133600" cy="273050"/>
          </a:xfrm>
        </p:spPr>
        <p:txBody>
          <a:bodyPr/>
          <a:lstStyle>
            <a:lvl1pPr>
              <a:defRPr smtClean="0">
                <a:latin typeface="Helvetica" pitchFamily="34" charset="0"/>
              </a:defRPr>
            </a:lvl1pPr>
          </a:lstStyle>
          <a:p>
            <a:pPr>
              <a:defRPr/>
            </a:pPr>
            <a:fld id="{2FA545EE-F3D9-E645-9FBA-2643C3C3C9CB}" type="slidenum">
              <a:rPr lang="en-US"/>
              <a:pPr>
                <a:defRPr/>
              </a:pPr>
              <a:t>‹#›</a:t>
            </a:fld>
            <a:endParaRPr lang="en-US" dirty="0"/>
          </a:p>
        </p:txBody>
      </p:sp>
    </p:spTree>
    <p:extLst>
      <p:ext uri="{BB962C8B-B14F-4D97-AF65-F5344CB8AC3E}">
        <p14:creationId xmlns:p14="http://schemas.microsoft.com/office/powerpoint/2010/main" val="3506500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a:cxnSpLocks noChangeShapeType="1"/>
          </p:cNvCxnSpPr>
          <p:nvPr userDrawn="1"/>
        </p:nvCxnSpPr>
        <p:spPr bwMode="auto">
          <a:xfrm>
            <a:off x="0" y="6477000"/>
            <a:ext cx="9144000" cy="1588"/>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cxnSp>
        <p:nvCxnSpPr>
          <p:cNvPr id="8" name="Straight Connector 7"/>
          <p:cNvCxnSpPr>
            <a:cxnSpLocks noChangeShapeType="1"/>
          </p:cNvCxnSpPr>
          <p:nvPr userDrawn="1"/>
        </p:nvCxnSpPr>
        <p:spPr bwMode="auto">
          <a:xfrm>
            <a:off x="0" y="946150"/>
            <a:ext cx="9144000" cy="0"/>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457200" y="76200"/>
            <a:ext cx="8229600" cy="762000"/>
          </a:xfrm>
        </p:spPr>
        <p:txBody>
          <a:bodyPr>
            <a:normAutofit/>
          </a:bodyPr>
          <a:lstStyle>
            <a:lvl1pPr>
              <a:defRPr sz="2800">
                <a:latin typeface="Helvetica" pitchFamily="34"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143000"/>
            <a:ext cx="4040188" cy="639762"/>
          </a:xfrm>
        </p:spPr>
        <p:txBody>
          <a:bodyPr anchor="b">
            <a:noAutofit/>
          </a:bodyPr>
          <a:lstStyle>
            <a:lvl1pPr marL="0" indent="0">
              <a:buNone/>
              <a:defRPr sz="2000" b="1">
                <a:latin typeface="Helvetic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28800"/>
            <a:ext cx="4040188" cy="4495800"/>
          </a:xfrm>
        </p:spPr>
        <p:txBody>
          <a:bodyPr/>
          <a:lstStyle>
            <a:lvl1pPr>
              <a:defRPr sz="2400">
                <a:latin typeface="Helvetica" pitchFamily="34" charset="0"/>
              </a:defRPr>
            </a:lvl1pPr>
            <a:lvl2pPr>
              <a:defRPr sz="2200">
                <a:latin typeface="Helvetica" pitchFamily="34" charset="0"/>
              </a:defRPr>
            </a:lvl2pPr>
            <a:lvl3pPr>
              <a:defRPr sz="2000">
                <a:latin typeface="Helvetica" pitchFamily="34" charset="0"/>
              </a:defRPr>
            </a:lvl3pPr>
            <a:lvl4pPr>
              <a:defRPr sz="1600">
                <a:latin typeface="Helvetica" pitchFamily="34" charset="0"/>
              </a:defRPr>
            </a:lvl4pPr>
            <a:lvl5pPr>
              <a:defRPr sz="1600">
                <a:latin typeface="Helvetica"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ext Placeholder 4"/>
          <p:cNvSpPr>
            <a:spLocks noGrp="1"/>
          </p:cNvSpPr>
          <p:nvPr>
            <p:ph type="body" sz="quarter" idx="3"/>
          </p:nvPr>
        </p:nvSpPr>
        <p:spPr>
          <a:xfrm>
            <a:off x="4645025" y="1143000"/>
            <a:ext cx="4041775" cy="639762"/>
          </a:xfrm>
        </p:spPr>
        <p:txBody>
          <a:bodyPr anchor="b">
            <a:normAutofit/>
          </a:bodyPr>
          <a:lstStyle>
            <a:lvl1pPr marL="0" indent="0">
              <a:buNone/>
              <a:defRPr sz="2000" b="1">
                <a:latin typeface="Helvetic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28800"/>
            <a:ext cx="4041775" cy="4495800"/>
          </a:xfrm>
        </p:spPr>
        <p:txBody>
          <a:bodyPr/>
          <a:lstStyle>
            <a:lvl1pPr>
              <a:defRPr sz="2400">
                <a:latin typeface="Helvetica" pitchFamily="34" charset="0"/>
              </a:defRPr>
            </a:lvl1pPr>
            <a:lvl2pPr>
              <a:defRPr sz="2200">
                <a:latin typeface="Helvetica" pitchFamily="34" charset="0"/>
              </a:defRPr>
            </a:lvl2pPr>
            <a:lvl3pPr>
              <a:defRPr sz="2000">
                <a:latin typeface="Helvetica" pitchFamily="34" charset="0"/>
              </a:defRPr>
            </a:lvl3pPr>
            <a:lvl4pPr>
              <a:defRPr sz="1600">
                <a:latin typeface="Helvetica" pitchFamily="34" charset="0"/>
              </a:defRPr>
            </a:lvl4pPr>
            <a:lvl5pPr>
              <a:defRPr sz="1600">
                <a:latin typeface="Helvetica"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Footer Placeholder 7"/>
          <p:cNvSpPr>
            <a:spLocks noGrp="1"/>
          </p:cNvSpPr>
          <p:nvPr>
            <p:ph type="ftr" sz="quarter" idx="10"/>
          </p:nvPr>
        </p:nvSpPr>
        <p:spPr>
          <a:xfrm>
            <a:off x="3124200" y="6553200"/>
            <a:ext cx="2895600" cy="273050"/>
          </a:xfrm>
        </p:spPr>
        <p:txBody>
          <a:bodyPr/>
          <a:lstStyle>
            <a:lvl1pPr>
              <a:defRPr smtClean="0">
                <a:latin typeface="Helvetica" pitchFamily="34" charset="0"/>
              </a:defRPr>
            </a:lvl1pPr>
          </a:lstStyle>
          <a:p>
            <a:pPr>
              <a:defRPr/>
            </a:pPr>
            <a:r>
              <a:rPr lang="en-US" smtClean="0"/>
              <a:t>J Stewart CERN April 2014</a:t>
            </a:r>
            <a:endParaRPr lang="en-US" dirty="0"/>
          </a:p>
        </p:txBody>
      </p:sp>
      <p:sp>
        <p:nvSpPr>
          <p:cNvPr id="10" name="Slide Number Placeholder 8"/>
          <p:cNvSpPr>
            <a:spLocks noGrp="1"/>
          </p:cNvSpPr>
          <p:nvPr>
            <p:ph type="sldNum" sz="quarter" idx="11"/>
          </p:nvPr>
        </p:nvSpPr>
        <p:spPr>
          <a:xfrm>
            <a:off x="6553200" y="6553200"/>
            <a:ext cx="2133600" cy="273050"/>
          </a:xfrm>
        </p:spPr>
        <p:txBody>
          <a:bodyPr/>
          <a:lstStyle>
            <a:lvl1pPr>
              <a:defRPr smtClean="0">
                <a:latin typeface="Helvetica" pitchFamily="34" charset="0"/>
              </a:defRPr>
            </a:lvl1pPr>
          </a:lstStyle>
          <a:p>
            <a:pPr>
              <a:defRPr/>
            </a:pPr>
            <a:fld id="{93AE5A11-0D5E-CA47-9473-150E6116B4B5}" type="slidenum">
              <a:rPr lang="en-US"/>
              <a:pPr>
                <a:defRPr/>
              </a:pPr>
              <a:t>‹#›</a:t>
            </a:fld>
            <a:endParaRPr lang="en-US" dirty="0"/>
          </a:p>
        </p:txBody>
      </p:sp>
    </p:spTree>
    <p:extLst>
      <p:ext uri="{BB962C8B-B14F-4D97-AF65-F5344CB8AC3E}">
        <p14:creationId xmlns:p14="http://schemas.microsoft.com/office/powerpoint/2010/main" val="2440855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6"/>
          <p:cNvCxnSpPr>
            <a:cxnSpLocks noChangeShapeType="1"/>
          </p:cNvCxnSpPr>
          <p:nvPr userDrawn="1"/>
        </p:nvCxnSpPr>
        <p:spPr bwMode="auto">
          <a:xfrm>
            <a:off x="0" y="6477000"/>
            <a:ext cx="9144000" cy="1588"/>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cxnSp>
        <p:nvCxnSpPr>
          <p:cNvPr id="4" name="Straight Connector 7"/>
          <p:cNvCxnSpPr>
            <a:cxnSpLocks noChangeShapeType="1"/>
          </p:cNvCxnSpPr>
          <p:nvPr userDrawn="1"/>
        </p:nvCxnSpPr>
        <p:spPr bwMode="auto">
          <a:xfrm>
            <a:off x="0" y="946150"/>
            <a:ext cx="9144000" cy="0"/>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457200" y="76200"/>
            <a:ext cx="8229600" cy="762000"/>
          </a:xfrm>
        </p:spPr>
        <p:txBody>
          <a:bodyPr>
            <a:normAutofit/>
          </a:bodyPr>
          <a:lstStyle>
            <a:lvl1pPr>
              <a:defRPr sz="2800">
                <a:latin typeface="Helvetica" pitchFamily="34" charset="0"/>
              </a:defRPr>
            </a:lvl1pPr>
          </a:lstStyle>
          <a:p>
            <a:r>
              <a:rPr lang="en-US" smtClean="0"/>
              <a:t>Click to edit Master title style</a:t>
            </a:r>
            <a:endParaRPr lang="en-US" dirty="0"/>
          </a:p>
        </p:txBody>
      </p:sp>
      <p:sp>
        <p:nvSpPr>
          <p:cNvPr id="5" name="Footer Placeholder 3"/>
          <p:cNvSpPr>
            <a:spLocks noGrp="1"/>
          </p:cNvSpPr>
          <p:nvPr>
            <p:ph type="ftr" sz="quarter" idx="10"/>
          </p:nvPr>
        </p:nvSpPr>
        <p:spPr>
          <a:xfrm>
            <a:off x="3124200" y="6553200"/>
            <a:ext cx="2895600" cy="273050"/>
          </a:xfrm>
        </p:spPr>
        <p:txBody>
          <a:bodyPr/>
          <a:lstStyle>
            <a:lvl1pPr>
              <a:defRPr smtClean="0">
                <a:latin typeface="Helvetica" pitchFamily="34" charset="0"/>
              </a:defRPr>
            </a:lvl1pPr>
          </a:lstStyle>
          <a:p>
            <a:pPr>
              <a:defRPr/>
            </a:pPr>
            <a:r>
              <a:rPr lang="en-US" smtClean="0"/>
              <a:t>J Stewart CERN April 2014</a:t>
            </a:r>
            <a:endParaRPr lang="en-US" dirty="0"/>
          </a:p>
        </p:txBody>
      </p:sp>
      <p:sp>
        <p:nvSpPr>
          <p:cNvPr id="6" name="Slide Number Placeholder 4"/>
          <p:cNvSpPr>
            <a:spLocks noGrp="1"/>
          </p:cNvSpPr>
          <p:nvPr>
            <p:ph type="sldNum" sz="quarter" idx="11"/>
          </p:nvPr>
        </p:nvSpPr>
        <p:spPr>
          <a:xfrm>
            <a:off x="6553200" y="6553200"/>
            <a:ext cx="2133600" cy="273050"/>
          </a:xfrm>
        </p:spPr>
        <p:txBody>
          <a:bodyPr/>
          <a:lstStyle>
            <a:lvl1pPr>
              <a:defRPr smtClean="0">
                <a:latin typeface="Helvetica" pitchFamily="34" charset="0"/>
              </a:defRPr>
            </a:lvl1pPr>
          </a:lstStyle>
          <a:p>
            <a:pPr>
              <a:defRPr/>
            </a:pPr>
            <a:fld id="{A3CF847E-CAD3-D542-87F4-07B333887E71}" type="slidenum">
              <a:rPr lang="en-US"/>
              <a:pPr>
                <a:defRPr/>
              </a:pPr>
              <a:t>‹#›</a:t>
            </a:fld>
            <a:endParaRPr lang="en-US" dirty="0"/>
          </a:p>
        </p:txBody>
      </p:sp>
    </p:spTree>
    <p:extLst>
      <p:ext uri="{BB962C8B-B14F-4D97-AF65-F5344CB8AC3E}">
        <p14:creationId xmlns:p14="http://schemas.microsoft.com/office/powerpoint/2010/main" val="3192408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cxnSp>
        <p:nvCxnSpPr>
          <p:cNvPr id="6" name="Straight Connector 6"/>
          <p:cNvCxnSpPr>
            <a:cxnSpLocks noChangeShapeType="1"/>
          </p:cNvCxnSpPr>
          <p:nvPr userDrawn="1"/>
        </p:nvCxnSpPr>
        <p:spPr bwMode="auto">
          <a:xfrm>
            <a:off x="0" y="6477000"/>
            <a:ext cx="9144000" cy="1588"/>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cxnSp>
        <p:nvCxnSpPr>
          <p:cNvPr id="7" name="Straight Connector 7"/>
          <p:cNvCxnSpPr>
            <a:cxnSpLocks noChangeShapeType="1"/>
          </p:cNvCxnSpPr>
          <p:nvPr userDrawn="1"/>
        </p:nvCxnSpPr>
        <p:spPr bwMode="auto">
          <a:xfrm>
            <a:off x="0" y="946150"/>
            <a:ext cx="9144000" cy="0"/>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3" name="Content Placeholder 2"/>
          <p:cNvSpPr>
            <a:spLocks noGrp="1"/>
          </p:cNvSpPr>
          <p:nvPr>
            <p:ph idx="1"/>
          </p:nvPr>
        </p:nvSpPr>
        <p:spPr>
          <a:xfrm>
            <a:off x="3575050" y="1066800"/>
            <a:ext cx="5111750" cy="5257800"/>
          </a:xfrm>
        </p:spPr>
        <p:txBody>
          <a:bodyPr/>
          <a:lstStyle>
            <a:lvl1pPr>
              <a:defRPr sz="2400">
                <a:latin typeface="Helvetica" pitchFamily="34" charset="0"/>
              </a:defRPr>
            </a:lvl1pPr>
            <a:lvl2pPr>
              <a:defRPr sz="2200">
                <a:latin typeface="Helvetica" pitchFamily="34" charset="0"/>
              </a:defRPr>
            </a:lvl2pPr>
            <a:lvl3pPr>
              <a:defRPr sz="2000">
                <a:latin typeface="Helvetica" pitchFamily="34" charset="0"/>
              </a:defRPr>
            </a:lvl3pPr>
            <a:lvl4pPr>
              <a:defRPr sz="1600">
                <a:latin typeface="Helvetica" pitchFamily="34" charset="0"/>
              </a:defRPr>
            </a:lvl4pPr>
            <a:lvl5pPr>
              <a:defRPr sz="2000">
                <a:latin typeface="Helvetica"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Text Placeholder 3"/>
          <p:cNvSpPr>
            <a:spLocks noGrp="1"/>
          </p:cNvSpPr>
          <p:nvPr>
            <p:ph type="body" sz="half" idx="2"/>
          </p:nvPr>
        </p:nvSpPr>
        <p:spPr>
          <a:xfrm>
            <a:off x="457200" y="1066800"/>
            <a:ext cx="3008313" cy="5257800"/>
          </a:xfrm>
        </p:spPr>
        <p:txBody>
          <a:bodyPr/>
          <a:lstStyle>
            <a:lvl1pPr marL="0" indent="0">
              <a:buNone/>
              <a:defRPr sz="1400">
                <a:latin typeface="Helvetic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itle 4"/>
          <p:cNvSpPr>
            <a:spLocks noGrp="1"/>
          </p:cNvSpPr>
          <p:nvPr>
            <p:ph type="title"/>
          </p:nvPr>
        </p:nvSpPr>
        <p:spPr>
          <a:xfrm>
            <a:off x="457200" y="45720"/>
            <a:ext cx="8229600" cy="822960"/>
          </a:xfrm>
        </p:spPr>
        <p:txBody>
          <a:bodyPr>
            <a:normAutofit/>
          </a:bodyPr>
          <a:lstStyle>
            <a:lvl1pPr>
              <a:defRPr sz="2800">
                <a:latin typeface="Helvetica" pitchFamily="34" charset="0"/>
              </a:defRPr>
            </a:lvl1pPr>
          </a:lstStyle>
          <a:p>
            <a:r>
              <a:rPr lang="en-US" smtClean="0"/>
              <a:t>Click to edit Master title style</a:t>
            </a:r>
            <a:endParaRPr lang="en-US" dirty="0"/>
          </a:p>
        </p:txBody>
      </p:sp>
      <p:sp>
        <p:nvSpPr>
          <p:cNvPr id="8" name="Footer Placeholder 5"/>
          <p:cNvSpPr>
            <a:spLocks noGrp="1"/>
          </p:cNvSpPr>
          <p:nvPr>
            <p:ph type="ftr" sz="quarter" idx="10"/>
          </p:nvPr>
        </p:nvSpPr>
        <p:spPr>
          <a:xfrm>
            <a:off x="3124200" y="6553200"/>
            <a:ext cx="2895600" cy="273050"/>
          </a:xfrm>
        </p:spPr>
        <p:txBody>
          <a:bodyPr/>
          <a:lstStyle>
            <a:lvl1pPr>
              <a:defRPr smtClean="0">
                <a:latin typeface="Helvetica" pitchFamily="34" charset="0"/>
              </a:defRPr>
            </a:lvl1pPr>
          </a:lstStyle>
          <a:p>
            <a:pPr>
              <a:defRPr/>
            </a:pPr>
            <a:r>
              <a:rPr lang="en-US" smtClean="0"/>
              <a:t>J Stewart CERN April 2014</a:t>
            </a:r>
            <a:endParaRPr lang="en-US" dirty="0"/>
          </a:p>
        </p:txBody>
      </p:sp>
      <p:sp>
        <p:nvSpPr>
          <p:cNvPr id="9" name="Slide Number Placeholder 6"/>
          <p:cNvSpPr>
            <a:spLocks noGrp="1"/>
          </p:cNvSpPr>
          <p:nvPr>
            <p:ph type="sldNum" sz="quarter" idx="11"/>
          </p:nvPr>
        </p:nvSpPr>
        <p:spPr>
          <a:xfrm>
            <a:off x="6553200" y="6553200"/>
            <a:ext cx="2133600" cy="273050"/>
          </a:xfrm>
        </p:spPr>
        <p:txBody>
          <a:bodyPr/>
          <a:lstStyle>
            <a:lvl1pPr>
              <a:defRPr smtClean="0">
                <a:latin typeface="Helvetica" pitchFamily="34" charset="0"/>
              </a:defRPr>
            </a:lvl1pPr>
          </a:lstStyle>
          <a:p>
            <a:pPr>
              <a:defRPr/>
            </a:pPr>
            <a:fld id="{12565EC9-998D-5D4B-BA51-0FCB0DB90A40}" type="slidenum">
              <a:rPr lang="en-US"/>
              <a:pPr>
                <a:defRPr/>
              </a:pPr>
              <a:t>‹#›</a:t>
            </a:fld>
            <a:endParaRPr lang="en-US" dirty="0"/>
          </a:p>
        </p:txBody>
      </p:sp>
    </p:spTree>
    <p:extLst>
      <p:ext uri="{BB962C8B-B14F-4D97-AF65-F5344CB8AC3E}">
        <p14:creationId xmlns:p14="http://schemas.microsoft.com/office/powerpoint/2010/main" val="3034912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6" name="Straight Connector 6"/>
          <p:cNvCxnSpPr>
            <a:cxnSpLocks noChangeShapeType="1"/>
          </p:cNvCxnSpPr>
          <p:nvPr userDrawn="1"/>
        </p:nvCxnSpPr>
        <p:spPr bwMode="auto">
          <a:xfrm>
            <a:off x="0" y="6477000"/>
            <a:ext cx="9144000" cy="1588"/>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cxnSp>
        <p:nvCxnSpPr>
          <p:cNvPr id="7" name="Straight Connector 7"/>
          <p:cNvCxnSpPr>
            <a:cxnSpLocks noChangeShapeType="1"/>
          </p:cNvCxnSpPr>
          <p:nvPr userDrawn="1"/>
        </p:nvCxnSpPr>
        <p:spPr bwMode="auto">
          <a:xfrm>
            <a:off x="0" y="946150"/>
            <a:ext cx="9144000" cy="0"/>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3" name="Picture Placeholder 2"/>
          <p:cNvSpPr>
            <a:spLocks noGrp="1"/>
          </p:cNvSpPr>
          <p:nvPr>
            <p:ph type="pic" idx="1"/>
          </p:nvPr>
        </p:nvSpPr>
        <p:spPr>
          <a:xfrm>
            <a:off x="1792288" y="1066800"/>
            <a:ext cx="5486400" cy="4114800"/>
          </a:xfrm>
        </p:spPr>
        <p:txBody>
          <a:bodyPr rtlCol="0">
            <a:normAutofit/>
          </a:bodyPr>
          <a:lstStyle>
            <a:lvl1pPr marL="0" indent="0">
              <a:buNone/>
              <a:defRPr sz="3200">
                <a:latin typeface="Helvetica"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957262"/>
          </a:xfrm>
        </p:spPr>
        <p:txBody>
          <a:bodyPr/>
          <a:lstStyle>
            <a:lvl1pPr marL="0" indent="0">
              <a:buNone/>
              <a:defRPr sz="1400">
                <a:latin typeface="Helvetic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itle 4"/>
          <p:cNvSpPr>
            <a:spLocks noGrp="1"/>
          </p:cNvSpPr>
          <p:nvPr>
            <p:ph type="title"/>
          </p:nvPr>
        </p:nvSpPr>
        <p:spPr>
          <a:xfrm>
            <a:off x="457200" y="45720"/>
            <a:ext cx="8229600" cy="822960"/>
          </a:xfrm>
        </p:spPr>
        <p:txBody>
          <a:bodyPr>
            <a:normAutofit/>
          </a:bodyPr>
          <a:lstStyle>
            <a:lvl1pPr>
              <a:defRPr sz="2800">
                <a:latin typeface="Helvetica" pitchFamily="34" charset="0"/>
              </a:defRPr>
            </a:lvl1pPr>
          </a:lstStyle>
          <a:p>
            <a:r>
              <a:rPr lang="en-US" smtClean="0"/>
              <a:t>Click to edit Master title style</a:t>
            </a:r>
            <a:endParaRPr lang="en-US" dirty="0"/>
          </a:p>
        </p:txBody>
      </p:sp>
      <p:sp>
        <p:nvSpPr>
          <p:cNvPr id="8" name="Footer Placeholder 5"/>
          <p:cNvSpPr>
            <a:spLocks noGrp="1"/>
          </p:cNvSpPr>
          <p:nvPr>
            <p:ph type="ftr" sz="quarter" idx="10"/>
          </p:nvPr>
        </p:nvSpPr>
        <p:spPr>
          <a:xfrm>
            <a:off x="3124200" y="6553200"/>
            <a:ext cx="2895600" cy="273050"/>
          </a:xfrm>
        </p:spPr>
        <p:txBody>
          <a:bodyPr/>
          <a:lstStyle>
            <a:lvl1pPr>
              <a:defRPr smtClean="0">
                <a:latin typeface="Helvetica" pitchFamily="34" charset="0"/>
              </a:defRPr>
            </a:lvl1pPr>
          </a:lstStyle>
          <a:p>
            <a:pPr>
              <a:defRPr/>
            </a:pPr>
            <a:r>
              <a:rPr lang="en-US" smtClean="0"/>
              <a:t>J Stewart CERN April 2014</a:t>
            </a:r>
            <a:endParaRPr lang="en-US" dirty="0"/>
          </a:p>
        </p:txBody>
      </p:sp>
      <p:sp>
        <p:nvSpPr>
          <p:cNvPr id="9" name="Slide Number Placeholder 6"/>
          <p:cNvSpPr>
            <a:spLocks noGrp="1"/>
          </p:cNvSpPr>
          <p:nvPr>
            <p:ph type="sldNum" sz="quarter" idx="11"/>
          </p:nvPr>
        </p:nvSpPr>
        <p:spPr>
          <a:xfrm>
            <a:off x="6553200" y="6553200"/>
            <a:ext cx="2133600" cy="273050"/>
          </a:xfrm>
        </p:spPr>
        <p:txBody>
          <a:bodyPr/>
          <a:lstStyle>
            <a:lvl1pPr>
              <a:defRPr smtClean="0">
                <a:latin typeface="Helvetica" pitchFamily="34" charset="0"/>
              </a:defRPr>
            </a:lvl1pPr>
          </a:lstStyle>
          <a:p>
            <a:pPr>
              <a:defRPr/>
            </a:pPr>
            <a:fld id="{557B868E-40DC-EC4C-91CB-D1941014FDC1}" type="slidenum">
              <a:rPr lang="en-US"/>
              <a:pPr>
                <a:defRPr/>
              </a:pPr>
              <a:t>‹#›</a:t>
            </a:fld>
            <a:endParaRPr lang="en-US" dirty="0"/>
          </a:p>
        </p:txBody>
      </p:sp>
    </p:spTree>
    <p:extLst>
      <p:ext uri="{BB962C8B-B14F-4D97-AF65-F5344CB8AC3E}">
        <p14:creationId xmlns:p14="http://schemas.microsoft.com/office/powerpoint/2010/main" val="532170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4" name="Straight Connector 6"/>
          <p:cNvCxnSpPr>
            <a:cxnSpLocks noChangeShapeType="1"/>
          </p:cNvCxnSpPr>
          <p:nvPr userDrawn="1"/>
        </p:nvCxnSpPr>
        <p:spPr bwMode="auto">
          <a:xfrm>
            <a:off x="0" y="6477000"/>
            <a:ext cx="9144000" cy="1588"/>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cxnSp>
        <p:nvCxnSpPr>
          <p:cNvPr id="5" name="Straight Connector 7"/>
          <p:cNvCxnSpPr>
            <a:cxnSpLocks noChangeShapeType="1"/>
          </p:cNvCxnSpPr>
          <p:nvPr userDrawn="1"/>
        </p:nvCxnSpPr>
        <p:spPr bwMode="auto">
          <a:xfrm>
            <a:off x="0" y="946150"/>
            <a:ext cx="9144000" cy="0"/>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457200" y="76200"/>
            <a:ext cx="8229600" cy="762000"/>
          </a:xfrm>
        </p:spPr>
        <p:txBody>
          <a:bodyPr>
            <a:normAutofit/>
          </a:bodyPr>
          <a:lstStyle>
            <a:lvl1pPr>
              <a:defRPr sz="2800">
                <a:latin typeface="Helvetica" pitchFamily="34" charset="0"/>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066800"/>
            <a:ext cx="8229600" cy="5257800"/>
          </a:xfrm>
        </p:spPr>
        <p:txBody>
          <a:bodyPr vert="eaVert"/>
          <a:lstStyle>
            <a:lvl1pPr>
              <a:defRPr sz="2400">
                <a:latin typeface="Helvetica" pitchFamily="34" charset="0"/>
              </a:defRPr>
            </a:lvl1pPr>
            <a:lvl2pPr>
              <a:defRPr sz="2200">
                <a:latin typeface="Helvetica" pitchFamily="34" charset="0"/>
              </a:defRPr>
            </a:lvl2pPr>
            <a:lvl3pPr>
              <a:defRPr sz="2000">
                <a:latin typeface="Helvetica" pitchFamily="34" charset="0"/>
              </a:defRPr>
            </a:lvl3pPr>
            <a:lvl4pPr>
              <a:defRPr sz="1600">
                <a:latin typeface="Helvetica" pitchFamily="34" charset="0"/>
              </a:defRPr>
            </a:lvl4pPr>
            <a:lvl5pPr>
              <a:defRPr>
                <a:latin typeface="Helvetic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Footer Placeholder 4"/>
          <p:cNvSpPr>
            <a:spLocks noGrp="1"/>
          </p:cNvSpPr>
          <p:nvPr>
            <p:ph type="ftr" sz="quarter" idx="10"/>
          </p:nvPr>
        </p:nvSpPr>
        <p:spPr>
          <a:xfrm>
            <a:off x="3124200" y="6553200"/>
            <a:ext cx="2895600" cy="273050"/>
          </a:xfrm>
        </p:spPr>
        <p:txBody>
          <a:bodyPr/>
          <a:lstStyle>
            <a:lvl1pPr>
              <a:defRPr smtClean="0">
                <a:latin typeface="Helvetica" pitchFamily="34" charset="0"/>
              </a:defRPr>
            </a:lvl1pPr>
          </a:lstStyle>
          <a:p>
            <a:pPr>
              <a:defRPr/>
            </a:pPr>
            <a:r>
              <a:rPr lang="en-US" smtClean="0"/>
              <a:t>J Stewart CERN April 2014</a:t>
            </a:r>
            <a:endParaRPr lang="en-US" dirty="0"/>
          </a:p>
        </p:txBody>
      </p:sp>
      <p:sp>
        <p:nvSpPr>
          <p:cNvPr id="7" name="Slide Number Placeholder 5"/>
          <p:cNvSpPr>
            <a:spLocks noGrp="1"/>
          </p:cNvSpPr>
          <p:nvPr>
            <p:ph type="sldNum" sz="quarter" idx="11"/>
          </p:nvPr>
        </p:nvSpPr>
        <p:spPr>
          <a:xfrm>
            <a:off x="6553200" y="6553200"/>
            <a:ext cx="2133600" cy="273050"/>
          </a:xfrm>
        </p:spPr>
        <p:txBody>
          <a:bodyPr/>
          <a:lstStyle>
            <a:lvl1pPr>
              <a:defRPr smtClean="0">
                <a:latin typeface="Helvetica" pitchFamily="34" charset="0"/>
              </a:defRPr>
            </a:lvl1pPr>
          </a:lstStyle>
          <a:p>
            <a:pPr>
              <a:defRPr/>
            </a:pPr>
            <a:fld id="{38C4F091-D87B-1841-89FA-CE685B6D2775}" type="slidenum">
              <a:rPr lang="en-US"/>
              <a:pPr>
                <a:defRPr/>
              </a:pPr>
              <a:t>‹#›</a:t>
            </a:fld>
            <a:endParaRPr lang="en-US" dirty="0"/>
          </a:p>
        </p:txBody>
      </p:sp>
    </p:spTree>
    <p:extLst>
      <p:ext uri="{BB962C8B-B14F-4D97-AF65-F5344CB8AC3E}">
        <p14:creationId xmlns:p14="http://schemas.microsoft.com/office/powerpoint/2010/main" val="4286631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146" name="Title Placeholder 1"/>
          <p:cNvSpPr>
            <a:spLocks noGrp="1"/>
          </p:cNvSpPr>
          <p:nvPr>
            <p:ph type="title"/>
          </p:nvPr>
        </p:nvSpPr>
        <p:spPr bwMode="auto">
          <a:xfrm>
            <a:off x="457200" y="2746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6147" name="Text Placeholder 2"/>
          <p:cNvSpPr>
            <a:spLocks noGrp="1"/>
          </p:cNvSpPr>
          <p:nvPr>
            <p:ph type="body" idx="1"/>
          </p:nvPr>
        </p:nvSpPr>
        <p:spPr bwMode="auto">
          <a:xfrm>
            <a:off x="457200" y="1219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ea typeface="+mn-ea"/>
                <a:cs typeface="+mn-cs"/>
              </a:defRPr>
            </a:lvl1pPr>
          </a:lstStyle>
          <a:p>
            <a:pPr>
              <a:defRPr/>
            </a:pPr>
            <a:r>
              <a:rPr lang="en-US" smtClean="0"/>
              <a:t>J Stewart CERN April 2014</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5760E2AC-C3D2-0045-A9BF-940356DA2C8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Lst>
  <p:hf sldNum="0" hdr="0" dt="0"/>
  <p:txStyles>
    <p:titleStyle>
      <a:lvl1pPr algn="ctr" rtl="0" fontAlgn="base">
        <a:spcBef>
          <a:spcPct val="0"/>
        </a:spcBef>
        <a:spcAft>
          <a:spcPct val="0"/>
        </a:spcAft>
        <a:defRPr sz="4400" kern="1200">
          <a:solidFill>
            <a:schemeClr val="tx1"/>
          </a:solidFill>
          <a:latin typeface="+mj-lt"/>
          <a:ea typeface="ＭＳ Ｐゴシック" charset="0"/>
          <a:cs typeface="ＭＳ Ｐゴシック" charset="0"/>
        </a:defRPr>
      </a:lvl1pPr>
      <a:lvl2pPr algn="ctr" rtl="0" fontAlgn="base">
        <a:spcBef>
          <a:spcPct val="0"/>
        </a:spcBef>
        <a:spcAft>
          <a:spcPct val="0"/>
        </a:spcAft>
        <a:defRPr sz="4400">
          <a:solidFill>
            <a:schemeClr val="tx1"/>
          </a:solidFill>
          <a:latin typeface="Calibri" charset="0"/>
          <a:ea typeface="ＭＳ Ｐゴシック" charset="0"/>
          <a:cs typeface="ＭＳ Ｐゴシック" charset="0"/>
        </a:defRPr>
      </a:lvl2pPr>
      <a:lvl3pPr algn="ctr" rtl="0" fontAlgn="base">
        <a:spcBef>
          <a:spcPct val="0"/>
        </a:spcBef>
        <a:spcAft>
          <a:spcPct val="0"/>
        </a:spcAft>
        <a:defRPr sz="4400">
          <a:solidFill>
            <a:schemeClr val="tx1"/>
          </a:solidFill>
          <a:latin typeface="Calibri" charset="0"/>
          <a:ea typeface="ＭＳ Ｐゴシック" charset="0"/>
          <a:cs typeface="ＭＳ Ｐゴシック" charset="0"/>
        </a:defRPr>
      </a:lvl3pPr>
      <a:lvl4pPr algn="ctr" rtl="0" fontAlgn="base">
        <a:spcBef>
          <a:spcPct val="0"/>
        </a:spcBef>
        <a:spcAft>
          <a:spcPct val="0"/>
        </a:spcAft>
        <a:defRPr sz="4400">
          <a:solidFill>
            <a:schemeClr val="tx1"/>
          </a:solidFill>
          <a:latin typeface="Calibri" charset="0"/>
          <a:ea typeface="ＭＳ Ｐゴシック" charset="0"/>
          <a:cs typeface="ＭＳ Ｐゴシック" charset="0"/>
        </a:defRPr>
      </a:lvl4pPr>
      <a:lvl5pPr algn="ctr" rtl="0" fontAlgn="base">
        <a:spcBef>
          <a:spcPct val="0"/>
        </a:spcBef>
        <a:spcAft>
          <a:spcPct val="0"/>
        </a:spcAft>
        <a:defRPr sz="4400">
          <a:solidFill>
            <a:schemeClr val="tx1"/>
          </a:solidFill>
          <a:latin typeface="Calibri"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fontAlgn="base">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6.xml"/><Relationship Id="rId5" Type="http://schemas.openxmlformats.org/officeDocument/2006/relationships/image" Target="../media/image31.jpeg"/><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emf"/><Relationship Id="rId1" Type="http://schemas.openxmlformats.org/officeDocument/2006/relationships/slideLayout" Target="../slideLayouts/slideLayout2.xml"/><Relationship Id="rId5" Type="http://schemas.openxmlformats.org/officeDocument/2006/relationships/image" Target="../media/image52.jpeg"/><Relationship Id="rId4" Type="http://schemas.openxmlformats.org/officeDocument/2006/relationships/image" Target="../media/image51.jpeg"/></Relationships>
</file>

<file path=ppt/slides/_rels/slide54.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4.emf"/><Relationship Id="rId4" Type="http://schemas.openxmlformats.org/officeDocument/2006/relationships/package" Target="../embeddings/Microsoft_Excel_Worksheet2.xlsx"/></Relationships>
</file>

<file path=ppt/slides/_rels/slide73.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67.png"/><Relationship Id="rId4" Type="http://schemas.openxmlformats.org/officeDocument/2006/relationships/package" Target="../embeddings/Microsoft_Word_Document3.docx"/></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3.vml"/><Relationship Id="rId5" Type="http://schemas.openxmlformats.org/officeDocument/2006/relationships/image" Target="../media/image68.png"/><Relationship Id="rId4" Type="http://schemas.openxmlformats.org/officeDocument/2006/relationships/package" Target="../embeddings/Microsoft_Word_Document4.docx"/></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3.xml"/><Relationship Id="rId1" Type="http://schemas.openxmlformats.org/officeDocument/2006/relationships/vmlDrawing" Target="../drawings/vmlDrawing4.vml"/><Relationship Id="rId5" Type="http://schemas.openxmlformats.org/officeDocument/2006/relationships/image" Target="../media/image69.png"/><Relationship Id="rId4" Type="http://schemas.openxmlformats.org/officeDocument/2006/relationships/package" Target="../embeddings/Microsoft_Word_Document5.docx"/></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3.xml"/><Relationship Id="rId1" Type="http://schemas.openxmlformats.org/officeDocument/2006/relationships/vmlDrawing" Target="../drawings/vmlDrawing5.vml"/><Relationship Id="rId5" Type="http://schemas.openxmlformats.org/officeDocument/2006/relationships/image" Target="../media/image70.png"/><Relationship Id="rId4" Type="http://schemas.openxmlformats.org/officeDocument/2006/relationships/package" Target="../embeddings/Microsoft_Word_Document6.docx"/></Relationships>
</file>

<file path=ppt/slides/_rels/slide7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33475" y="1905000"/>
            <a:ext cx="7248525" cy="1295400"/>
          </a:xfrm>
        </p:spPr>
        <p:txBody>
          <a:bodyPr rtlCol="0">
            <a:normAutofit fontScale="90000"/>
          </a:bodyPr>
          <a:lstStyle/>
          <a:p>
            <a:pPr fontAlgn="auto">
              <a:spcAft>
                <a:spcPts val="0"/>
              </a:spcAft>
              <a:defRPr/>
            </a:pPr>
            <a:r>
              <a:rPr lang="en-US" sz="2700" dirty="0"/>
              <a:t>The Cryostat and Cryogenic System for the Far Detector of the Long Based Neutrino Experiment</a:t>
            </a:r>
            <a:br>
              <a:rPr lang="en-US" sz="2700" dirty="0"/>
            </a:br>
            <a:r>
              <a:rPr lang="en-US" sz="2700" dirty="0"/>
              <a:t>By Barry </a:t>
            </a:r>
            <a:r>
              <a:rPr lang="en-US" sz="2700" dirty="0" smtClean="0"/>
              <a:t>Norris, </a:t>
            </a:r>
            <a:r>
              <a:rPr lang="en-US" sz="2700" dirty="0" err="1" smtClean="0"/>
              <a:t>Fermilab</a:t>
            </a:r>
            <a:r>
              <a:rPr lang="en-US" dirty="0" smtClean="0">
                <a:ea typeface="+mj-ea"/>
                <a:cs typeface="+mj-cs"/>
              </a:rPr>
              <a:t/>
            </a:r>
            <a:br>
              <a:rPr lang="en-US" dirty="0" smtClean="0">
                <a:ea typeface="+mj-ea"/>
                <a:cs typeface="+mj-cs"/>
              </a:rPr>
            </a:br>
            <a:endParaRPr lang="en-US" dirty="0">
              <a:ea typeface="+mj-ea"/>
              <a:cs typeface="+mj-cs"/>
            </a:endParaRPr>
          </a:p>
        </p:txBody>
      </p:sp>
      <p:sp>
        <p:nvSpPr>
          <p:cNvPr id="19458" name="Text Placeholder 2"/>
          <p:cNvSpPr>
            <a:spLocks noGrp="1"/>
          </p:cNvSpPr>
          <p:nvPr>
            <p:ph type="body" sz="quarter" idx="13"/>
          </p:nvPr>
        </p:nvSpPr>
        <p:spPr>
          <a:xfrm>
            <a:off x="762000" y="3048000"/>
            <a:ext cx="8001000" cy="2616101"/>
          </a:xfrm>
        </p:spPr>
        <p:txBody>
          <a:bodyPr/>
          <a:lstStyle/>
          <a:p>
            <a:endParaRPr lang="en-US" dirty="0" smtClean="0"/>
          </a:p>
          <a:p>
            <a:endParaRPr lang="en-US" dirty="0"/>
          </a:p>
          <a:p>
            <a:r>
              <a:rPr lang="en-US" dirty="0" smtClean="0"/>
              <a:t>with </a:t>
            </a:r>
            <a:r>
              <a:rPr lang="en-US" dirty="0"/>
              <a:t>an Introduction to LBNE and</a:t>
            </a:r>
          </a:p>
          <a:p>
            <a:r>
              <a:rPr lang="en-US" dirty="0"/>
              <a:t> Time Projection Chambers (TPC’s)</a:t>
            </a:r>
          </a:p>
          <a:p>
            <a:r>
              <a:rPr lang="en-US" dirty="0"/>
              <a:t>By Jim Stewart</a:t>
            </a:r>
          </a:p>
          <a:p>
            <a:r>
              <a:rPr lang="en-US" dirty="0"/>
              <a:t>Far Detector Project Manager</a:t>
            </a:r>
          </a:p>
          <a:p>
            <a:endParaRPr lang="en-US" dirty="0">
              <a:latin typeface="Helvetica" charset="0"/>
            </a:endParaRPr>
          </a:p>
        </p:txBody>
      </p:sp>
      <p:sp>
        <p:nvSpPr>
          <p:cNvPr id="19459" name="Text Placeholder 3"/>
          <p:cNvSpPr>
            <a:spLocks noGrp="1"/>
          </p:cNvSpPr>
          <p:nvPr>
            <p:ph type="body" sz="quarter" idx="14"/>
          </p:nvPr>
        </p:nvSpPr>
        <p:spPr>
          <a:xfrm>
            <a:off x="2362200" y="5791200"/>
            <a:ext cx="4572000" cy="1066800"/>
          </a:xfrm>
        </p:spPr>
        <p:txBody>
          <a:bodyPr/>
          <a:lstStyle/>
          <a:p>
            <a:r>
              <a:rPr lang="en-US" dirty="0" smtClean="0">
                <a:latin typeface="Helvetica" charset="0"/>
              </a:rPr>
              <a:t>CERN</a:t>
            </a:r>
            <a:endParaRPr lang="en-US" dirty="0">
              <a:latin typeface="Helvetica" charset="0"/>
            </a:endParaRPr>
          </a:p>
          <a:p>
            <a:r>
              <a:rPr lang="en-US" dirty="0" smtClean="0">
                <a:latin typeface="Helvetica" charset="0"/>
              </a:rPr>
              <a:t>April 2014</a:t>
            </a:r>
            <a:endParaRPr lang="en-US" dirty="0">
              <a:latin typeface="Helvetica"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fontScale="90000"/>
          </a:bodyPr>
          <a:lstStyle/>
          <a:p>
            <a:r>
              <a:rPr lang="en-US" cap="small" dirty="0" err="1"/>
              <a:t>Majorana</a:t>
            </a:r>
            <a:r>
              <a:rPr lang="en-US" cap="small" dirty="0"/>
              <a:t> Demonstrator </a:t>
            </a:r>
            <a:br>
              <a:rPr lang="en-US" cap="small" dirty="0"/>
            </a:br>
            <a:r>
              <a:rPr lang="en-US" sz="2500" dirty="0"/>
              <a:t>Construction and Commissioning Activities</a:t>
            </a:r>
          </a:p>
        </p:txBody>
      </p:sp>
      <p:pic>
        <p:nvPicPr>
          <p:cNvPr id="19" name="Picture 18" descr="IMG_2399.jpeg"/>
          <p:cNvPicPr>
            <a:picLocks noChangeAspect="1"/>
          </p:cNvPicPr>
          <p:nvPr/>
        </p:nvPicPr>
        <p:blipFill rotWithShape="1">
          <a:blip r:embed="rId2">
            <a:extLst>
              <a:ext uri="{28A0092B-C50C-407E-A947-70E740481C1C}">
                <a14:useLocalDpi xmlns:a14="http://schemas.microsoft.com/office/drawing/2010/main" val="0"/>
              </a:ext>
            </a:extLst>
          </a:blip>
          <a:srcRect l="33147" r="17059"/>
          <a:stretch/>
        </p:blipFill>
        <p:spPr>
          <a:xfrm>
            <a:off x="3102617" y="918827"/>
            <a:ext cx="2946284" cy="4299088"/>
          </a:xfrm>
          <a:prstGeom prst="rect">
            <a:avLst/>
          </a:prstGeom>
        </p:spPr>
      </p:pic>
      <p:pic>
        <p:nvPicPr>
          <p:cNvPr id="16" name="Picture 15" descr="IMG_0682.jpe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197542" y="922180"/>
            <a:ext cx="2951018" cy="4292981"/>
          </a:xfrm>
          <a:prstGeom prst="rect">
            <a:avLst/>
          </a:prstGeom>
        </p:spPr>
      </p:pic>
      <p:sp>
        <p:nvSpPr>
          <p:cNvPr id="21" name="TextBox 12"/>
          <p:cNvSpPr txBox="1">
            <a:spLocks noChangeArrowheads="1"/>
          </p:cNvSpPr>
          <p:nvPr/>
        </p:nvSpPr>
        <p:spPr bwMode="auto">
          <a:xfrm>
            <a:off x="3102017" y="5298648"/>
            <a:ext cx="2914869" cy="636857"/>
          </a:xfrm>
          <a:prstGeom prst="rect">
            <a:avLst/>
          </a:prstGeom>
          <a:noFill/>
          <a:ln w="9525">
            <a:noFill/>
            <a:miter lim="800000"/>
            <a:headEnd/>
            <a:tailEnd/>
          </a:ln>
        </p:spPr>
        <p:txBody>
          <a:bodyPr wrap="square" lIns="82058" tIns="41029" rIns="82058" bIns="41029">
            <a:spAutoFit/>
          </a:bodyPr>
          <a:lstStyle/>
          <a:p>
            <a:r>
              <a:rPr lang="en-US" i="1" dirty="0">
                <a:latin typeface="Arial" pitchFamily="34" charset="0"/>
              </a:rPr>
              <a:t>Cable coating activities at Surface Laboratory</a:t>
            </a:r>
          </a:p>
        </p:txBody>
      </p:sp>
      <p:sp>
        <p:nvSpPr>
          <p:cNvPr id="22" name="TextBox 12"/>
          <p:cNvSpPr txBox="1">
            <a:spLocks noChangeArrowheads="1"/>
          </p:cNvSpPr>
          <p:nvPr/>
        </p:nvSpPr>
        <p:spPr bwMode="auto">
          <a:xfrm>
            <a:off x="22204" y="5298648"/>
            <a:ext cx="3008680" cy="636857"/>
          </a:xfrm>
          <a:prstGeom prst="rect">
            <a:avLst/>
          </a:prstGeom>
          <a:noFill/>
          <a:ln w="9525">
            <a:noFill/>
            <a:miter lim="800000"/>
            <a:headEnd/>
            <a:tailEnd/>
          </a:ln>
        </p:spPr>
        <p:txBody>
          <a:bodyPr wrap="square" lIns="82058" tIns="41029" rIns="82058" bIns="41029">
            <a:spAutoFit/>
          </a:bodyPr>
          <a:lstStyle/>
          <a:p>
            <a:pPr algn="l"/>
            <a:r>
              <a:rPr lang="en-US" i="1" dirty="0">
                <a:latin typeface="Arial" pitchFamily="34" charset="0"/>
              </a:rPr>
              <a:t>Prototype cryostat inside </a:t>
            </a:r>
            <a:r>
              <a:rPr lang="en-US" i="1" dirty="0" err="1">
                <a:latin typeface="Arial" pitchFamily="34" charset="0"/>
              </a:rPr>
              <a:t>glovebox</a:t>
            </a:r>
            <a:endParaRPr lang="en-US" i="1" dirty="0">
              <a:latin typeface="Arial" pitchFamily="34" charset="0"/>
            </a:endParaRPr>
          </a:p>
        </p:txBody>
      </p:sp>
      <p:sp>
        <p:nvSpPr>
          <p:cNvPr id="23" name="TextBox 12"/>
          <p:cNvSpPr txBox="1">
            <a:spLocks noChangeArrowheads="1"/>
          </p:cNvSpPr>
          <p:nvPr/>
        </p:nvSpPr>
        <p:spPr bwMode="auto">
          <a:xfrm>
            <a:off x="6193733" y="5298648"/>
            <a:ext cx="2950267" cy="636857"/>
          </a:xfrm>
          <a:prstGeom prst="rect">
            <a:avLst/>
          </a:prstGeom>
          <a:noFill/>
          <a:ln w="9525">
            <a:noFill/>
            <a:miter lim="800000"/>
            <a:headEnd/>
            <a:tailEnd/>
          </a:ln>
        </p:spPr>
        <p:txBody>
          <a:bodyPr wrap="square" lIns="82058" tIns="41029" rIns="82058" bIns="41029">
            <a:spAutoFit/>
          </a:bodyPr>
          <a:lstStyle/>
          <a:p>
            <a:pPr algn="l"/>
            <a:r>
              <a:rPr lang="en-US" i="1" dirty="0">
                <a:latin typeface="Arial" pitchFamily="34" charset="0"/>
              </a:rPr>
              <a:t>Transport and handling for shield construction</a:t>
            </a:r>
          </a:p>
        </p:txBody>
      </p:sp>
      <p:pic>
        <p:nvPicPr>
          <p:cNvPr id="2" name="Picture 1" descr="131022-Majorana-bricks-0344.jpg"/>
          <p:cNvPicPr>
            <a:picLocks noChangeAspect="1"/>
          </p:cNvPicPr>
          <p:nvPr/>
        </p:nvPicPr>
        <p:blipFill rotWithShape="1">
          <a:blip r:embed="rId4" cstate="email">
            <a:extLst>
              <a:ext uri="{28A0092B-C50C-407E-A947-70E740481C1C}">
                <a14:useLocalDpi xmlns:a14="http://schemas.microsoft.com/office/drawing/2010/main" val="0"/>
              </a:ext>
            </a:extLst>
          </a:blip>
          <a:srcRect l="28723" r="26930"/>
          <a:stretch/>
        </p:blipFill>
        <p:spPr>
          <a:xfrm>
            <a:off x="0" y="924765"/>
            <a:ext cx="2949170" cy="4303059"/>
          </a:xfrm>
          <a:prstGeom prst="rect">
            <a:avLst/>
          </a:prstGeom>
        </p:spPr>
      </p:pic>
      <p:sp>
        <p:nvSpPr>
          <p:cNvPr id="3" name="Footer Placeholder 2"/>
          <p:cNvSpPr>
            <a:spLocks noGrp="1"/>
          </p:cNvSpPr>
          <p:nvPr>
            <p:ph type="ftr" sz="quarter" idx="10"/>
          </p:nvPr>
        </p:nvSpPr>
        <p:spPr/>
        <p:txBody>
          <a:bodyPr/>
          <a:lstStyle/>
          <a:p>
            <a:pPr>
              <a:defRPr/>
            </a:pPr>
            <a:r>
              <a:rPr lang="en-US" smtClean="0"/>
              <a:t>J Stewart CERN April 2014</a:t>
            </a:r>
            <a:endParaRPr lang="en-US" dirty="0"/>
          </a:p>
        </p:txBody>
      </p:sp>
    </p:spTree>
    <p:extLst>
      <p:ext uri="{BB962C8B-B14F-4D97-AF65-F5344CB8AC3E}">
        <p14:creationId xmlns:p14="http://schemas.microsoft.com/office/powerpoint/2010/main" val="278499436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457200" y="46038"/>
            <a:ext cx="8229600" cy="822325"/>
          </a:xfrm>
        </p:spPr>
        <p:txBody>
          <a:bodyPr/>
          <a:lstStyle/>
          <a:p>
            <a:r>
              <a:rPr lang="en-US">
                <a:latin typeface="Helvetica" charset="0"/>
              </a:rPr>
              <a:t>Transition Area After Construction</a:t>
            </a:r>
          </a:p>
        </p:txBody>
      </p:sp>
      <p:pic>
        <p:nvPicPr>
          <p:cNvPr id="36867" name="Picture 4" descr="120529_120529_prededication_0033_1.jp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941388"/>
            <a:ext cx="9144000" cy="591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8" name="Picture 5" descr="3.4.1 Sanford Lab- REVISED.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5272088"/>
            <a:ext cx="3314700" cy="157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ight Arrow 8"/>
          <p:cNvSpPr/>
          <p:nvPr/>
        </p:nvSpPr>
        <p:spPr bwMode="auto">
          <a:xfrm>
            <a:off x="2244437" y="5946290"/>
            <a:ext cx="174567" cy="112955"/>
          </a:xfrm>
          <a:prstGeom prst="rightArrow">
            <a:avLst/>
          </a:prstGeom>
          <a:solidFill>
            <a:srgbClr val="FF0000"/>
          </a:solidFill>
          <a:ln w="9525" cap="flat" cmpd="sng" algn="ctr">
            <a:solidFill>
              <a:srgbClr val="FF0000"/>
            </a:solidFill>
            <a:prstDash val="solid"/>
            <a:round/>
            <a:headEnd type="none" w="med" len="med"/>
            <a:tailEnd type="none" w="med" len="med"/>
          </a:ln>
          <a:effectLst/>
          <a:scene3d>
            <a:camera prst="orthographicFront">
              <a:rot lat="0" lon="0" rev="1200000"/>
            </a:camera>
            <a:lightRig rig="threePt" dir="t"/>
          </a:scene3d>
          <a:sp3d/>
        </p:spPr>
        <p:txBody>
          <a:bodyPr lIns="82058" tIns="41029" rIns="82058" bIns="41029"/>
          <a:lstStyle/>
          <a:p>
            <a:pPr defTabSz="820583">
              <a:defRPr/>
            </a:pPr>
            <a:endParaRPr lang="en-US" sz="3100">
              <a:solidFill>
                <a:srgbClr val="000000"/>
              </a:solidFill>
              <a:latin typeface="Arial" pitchFamily="-112" charset="0"/>
              <a:ea typeface="ヒラギノ角ゴ ProN W3" pitchFamily="-112" charset="-128"/>
              <a:cs typeface="ヒラギノ角ゴ ProN W3" pitchFamily="-112" charset="-128"/>
              <a:sym typeface="Arial" pitchFamily="-112" charset="0"/>
            </a:endParaRPr>
          </a:p>
        </p:txBody>
      </p:sp>
      <p:sp>
        <p:nvSpPr>
          <p:cNvPr id="3" name="Footer Placeholder 2"/>
          <p:cNvSpPr>
            <a:spLocks noGrp="1"/>
          </p:cNvSpPr>
          <p:nvPr>
            <p:ph type="ftr" sz="quarter" idx="10"/>
          </p:nvPr>
        </p:nvSpPr>
        <p:spPr/>
        <p:txBody>
          <a:bodyPr/>
          <a:lstStyle/>
          <a:p>
            <a:pPr>
              <a:defRPr/>
            </a:pPr>
            <a:r>
              <a:rPr lang="en-US" smtClean="0"/>
              <a:t>J Stewart CERN April 2014</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Ross Shaft Rehabilitation</a:t>
            </a:r>
            <a:br>
              <a:rPr lang="en-US" dirty="0" smtClean="0"/>
            </a:br>
            <a:r>
              <a:rPr lang="en-US" sz="2500" dirty="0"/>
              <a:t>Replacing aging steel to enhance future operations</a:t>
            </a:r>
          </a:p>
        </p:txBody>
      </p:sp>
      <p:sp>
        <p:nvSpPr>
          <p:cNvPr id="6" name="TextBox 5"/>
          <p:cNvSpPr txBox="1"/>
          <p:nvPr/>
        </p:nvSpPr>
        <p:spPr>
          <a:xfrm>
            <a:off x="5451210" y="2226114"/>
            <a:ext cx="3658154" cy="4193443"/>
          </a:xfrm>
          <a:prstGeom prst="rect">
            <a:avLst/>
          </a:prstGeom>
          <a:noFill/>
        </p:spPr>
        <p:txBody>
          <a:bodyPr wrap="square" lIns="91429" tIns="45714" rIns="91429" bIns="45714" rtlCol="0">
            <a:spAutoFit/>
          </a:bodyPr>
          <a:lstStyle/>
          <a:p>
            <a:pPr marL="285717" indent="-285717">
              <a:buFont typeface="Arial"/>
              <a:buChar char="•"/>
            </a:pPr>
            <a:r>
              <a:rPr lang="en-US" sz="1600" dirty="0">
                <a:latin typeface="Helvetica"/>
                <a:cs typeface="Helvetica"/>
              </a:rPr>
              <a:t>Removing old steel, installing new ground support and new steel</a:t>
            </a:r>
          </a:p>
          <a:p>
            <a:endParaRPr lang="en-US" sz="700" dirty="0">
              <a:latin typeface="Helvetica"/>
              <a:cs typeface="Helvetica"/>
            </a:endParaRPr>
          </a:p>
          <a:p>
            <a:pPr marL="285717" indent="-285717">
              <a:spcBef>
                <a:spcPts val="300"/>
              </a:spcBef>
              <a:buFont typeface="Arial"/>
              <a:buChar char="•"/>
            </a:pPr>
            <a:r>
              <a:rPr lang="en-US" sz="1600" dirty="0">
                <a:latin typeface="Helvetica"/>
                <a:cs typeface="Helvetica"/>
              </a:rPr>
              <a:t>New steel installed to </a:t>
            </a:r>
            <a:r>
              <a:rPr lang="en-US" sz="1600" b="1" dirty="0">
                <a:latin typeface="Helvetica"/>
                <a:cs typeface="Helvetica"/>
              </a:rPr>
              <a:t>1378’</a:t>
            </a:r>
            <a:r>
              <a:rPr lang="en-US" sz="1600" dirty="0">
                <a:latin typeface="Helvetica"/>
                <a:cs typeface="Helvetica"/>
              </a:rPr>
              <a:t> mark, installing </a:t>
            </a:r>
            <a:r>
              <a:rPr lang="en-US" sz="1600" dirty="0" err="1">
                <a:latin typeface="Helvetica"/>
                <a:cs typeface="Helvetica"/>
              </a:rPr>
              <a:t>ladderways</a:t>
            </a:r>
            <a:r>
              <a:rPr lang="en-US" sz="1600" dirty="0">
                <a:latin typeface="Helvetica"/>
                <a:cs typeface="Helvetica"/>
              </a:rPr>
              <a:t>, brattices</a:t>
            </a:r>
          </a:p>
          <a:p>
            <a:pPr marL="285717" indent="-285717">
              <a:spcBef>
                <a:spcPts val="300"/>
              </a:spcBef>
              <a:buFont typeface="Arial"/>
              <a:buChar char="•"/>
            </a:pPr>
            <a:endParaRPr lang="en-US" sz="700" dirty="0">
              <a:latin typeface="Helvetica"/>
              <a:cs typeface="Helvetica"/>
            </a:endParaRPr>
          </a:p>
          <a:p>
            <a:pPr marL="285717" indent="-285717">
              <a:spcBef>
                <a:spcPts val="300"/>
              </a:spcBef>
              <a:buFont typeface="Arial"/>
              <a:buChar char="•"/>
            </a:pPr>
            <a:r>
              <a:rPr lang="en-US" sz="1600" dirty="0">
                <a:latin typeface="Helvetica"/>
                <a:cs typeface="Helvetica"/>
              </a:rPr>
              <a:t>Entire amount of steel to complete project is on </a:t>
            </a:r>
            <a:r>
              <a:rPr lang="en-US" sz="1600" b="1" dirty="0">
                <a:latin typeface="Helvetica"/>
                <a:cs typeface="Helvetica"/>
              </a:rPr>
              <a:t>contract</a:t>
            </a:r>
            <a:r>
              <a:rPr lang="en-US" sz="1600" dirty="0">
                <a:latin typeface="Helvetica"/>
                <a:cs typeface="Helvetica"/>
              </a:rPr>
              <a:t> </a:t>
            </a:r>
          </a:p>
          <a:p>
            <a:pPr marL="285717" indent="-285717">
              <a:spcBef>
                <a:spcPts val="300"/>
              </a:spcBef>
              <a:buFont typeface="Arial"/>
              <a:buChar char="•"/>
            </a:pPr>
            <a:endParaRPr lang="en-US" sz="700" dirty="0">
              <a:latin typeface="Helvetica"/>
              <a:cs typeface="Helvetica"/>
            </a:endParaRPr>
          </a:p>
          <a:p>
            <a:pPr marL="285717" indent="-285717">
              <a:spcBef>
                <a:spcPts val="300"/>
              </a:spcBef>
              <a:buFont typeface="Arial"/>
              <a:buChar char="•"/>
            </a:pPr>
            <a:r>
              <a:rPr lang="en-US" sz="1600" dirty="0">
                <a:latin typeface="Helvetica"/>
                <a:cs typeface="Helvetica"/>
              </a:rPr>
              <a:t>SDSTA has ~</a:t>
            </a:r>
            <a:r>
              <a:rPr lang="en-US" sz="1600" b="1" dirty="0">
                <a:latin typeface="Helvetica"/>
                <a:cs typeface="Helvetica"/>
              </a:rPr>
              <a:t>$5M </a:t>
            </a:r>
            <a:r>
              <a:rPr lang="en-US" sz="1600" dirty="0">
                <a:latin typeface="Helvetica"/>
                <a:cs typeface="Helvetica"/>
              </a:rPr>
              <a:t>into project, expect total of </a:t>
            </a:r>
            <a:r>
              <a:rPr lang="en-US" sz="1600" b="1" dirty="0">
                <a:latin typeface="Helvetica"/>
                <a:cs typeface="Helvetica"/>
              </a:rPr>
              <a:t>~$20M</a:t>
            </a:r>
          </a:p>
          <a:p>
            <a:pPr marL="285717" indent="-285717">
              <a:spcBef>
                <a:spcPts val="300"/>
              </a:spcBef>
              <a:buFont typeface="Arial"/>
              <a:buChar char="•"/>
            </a:pPr>
            <a:endParaRPr lang="en-US" sz="700" dirty="0">
              <a:latin typeface="Helvetica"/>
              <a:cs typeface="Helvetica"/>
            </a:endParaRPr>
          </a:p>
          <a:p>
            <a:pPr marL="285717" indent="-285717">
              <a:spcBef>
                <a:spcPts val="300"/>
              </a:spcBef>
              <a:buFont typeface="Arial"/>
              <a:buChar char="•"/>
            </a:pPr>
            <a:r>
              <a:rPr lang="en-US" sz="1600" dirty="0">
                <a:latin typeface="Helvetica"/>
                <a:cs typeface="Helvetica"/>
              </a:rPr>
              <a:t>Currently projecting a </a:t>
            </a:r>
            <a:r>
              <a:rPr lang="en-US" sz="1600" b="1" dirty="0">
                <a:latin typeface="Helvetica"/>
                <a:cs typeface="Helvetica"/>
              </a:rPr>
              <a:t>June 2017 </a:t>
            </a:r>
            <a:r>
              <a:rPr lang="en-US" sz="1600" dirty="0" smtClean="0">
                <a:latin typeface="Helvetica"/>
                <a:cs typeface="Helvetica"/>
              </a:rPr>
              <a:t>completion</a:t>
            </a:r>
          </a:p>
          <a:p>
            <a:pPr marL="285717" indent="-285717">
              <a:spcBef>
                <a:spcPts val="300"/>
              </a:spcBef>
              <a:buFont typeface="Arial"/>
              <a:buChar char="•"/>
            </a:pPr>
            <a:endParaRPr lang="en-US" sz="1600" dirty="0">
              <a:latin typeface="Helvetica"/>
              <a:cs typeface="Helvetica"/>
            </a:endParaRPr>
          </a:p>
          <a:p>
            <a:pPr marL="285717" indent="-285717">
              <a:spcBef>
                <a:spcPts val="300"/>
              </a:spcBef>
              <a:buFont typeface="Arial"/>
              <a:buChar char="•"/>
            </a:pPr>
            <a:r>
              <a:rPr lang="en-US" sz="2000" dirty="0" smtClean="0">
                <a:solidFill>
                  <a:srgbClr val="008000"/>
                </a:solidFill>
                <a:latin typeface="Helvetica"/>
                <a:cs typeface="Helvetica"/>
              </a:rPr>
              <a:t>Can Start large excavations in 2017</a:t>
            </a:r>
            <a:endParaRPr lang="en-US" sz="2000" dirty="0">
              <a:solidFill>
                <a:srgbClr val="008000"/>
              </a:solidFill>
              <a:latin typeface="Helvetica"/>
              <a:cs typeface="Helvetica"/>
            </a:endParaRPr>
          </a:p>
        </p:txBody>
      </p:sp>
      <p:pic>
        <p:nvPicPr>
          <p:cNvPr id="7" name="Picture 2" descr="N:\ENGINEERING\Andrew Brosnahan\Weekly shaft report\set block 6.jpg"/>
          <p:cNvPicPr>
            <a:picLocks noChangeAspect="1" noChangeArrowheads="1"/>
          </p:cNvPicPr>
          <p:nvPr/>
        </p:nvPicPr>
        <p:blipFill>
          <a:blip r:embed="rId3"/>
          <a:srcRect/>
          <a:stretch>
            <a:fillRect/>
          </a:stretch>
        </p:blipFill>
        <p:spPr bwMode="auto">
          <a:xfrm>
            <a:off x="2278692" y="1226115"/>
            <a:ext cx="3082707" cy="4840941"/>
          </a:xfrm>
          <a:prstGeom prst="rect">
            <a:avLst/>
          </a:prstGeom>
          <a:noFill/>
          <a:ln w="31750">
            <a:solidFill>
              <a:schemeClr val="tx1"/>
            </a:solidFill>
          </a:ln>
        </p:spPr>
      </p:pic>
      <p:graphicFrame>
        <p:nvGraphicFramePr>
          <p:cNvPr id="9" name="Table 8"/>
          <p:cNvGraphicFramePr>
            <a:graphicFrameLocks noGrp="1"/>
          </p:cNvGraphicFramePr>
          <p:nvPr>
            <p:extLst>
              <p:ext uri="{D42A27DB-BD31-4B8C-83A1-F6EECF244321}">
                <p14:modId xmlns:p14="http://schemas.microsoft.com/office/powerpoint/2010/main" val="1929750120"/>
              </p:ext>
            </p:extLst>
          </p:nvPr>
        </p:nvGraphicFramePr>
        <p:xfrm>
          <a:off x="164332" y="1086120"/>
          <a:ext cx="873896" cy="5327082"/>
        </p:xfrm>
        <a:graphic>
          <a:graphicData uri="http://schemas.openxmlformats.org/drawingml/2006/table">
            <a:tbl>
              <a:tblPr/>
              <a:tblGrid>
                <a:gridCol w="596811"/>
                <a:gridCol w="277085"/>
              </a:tblGrid>
              <a:tr h="157317">
                <a:tc>
                  <a:txBody>
                    <a:bodyPr/>
                    <a:lstStyle/>
                    <a:p>
                      <a:pPr algn="l" fontAlgn="b"/>
                      <a:r>
                        <a:rPr lang="en-US" sz="900" b="1" i="0" u="none" strike="noStrike" dirty="0">
                          <a:solidFill>
                            <a:srgbClr val="000000"/>
                          </a:solidFill>
                          <a:latin typeface="Calibri"/>
                        </a:rPr>
                        <a:t>Surface</a:t>
                      </a:r>
                    </a:p>
                  </a:txBody>
                  <a:tcPr marL="4138" marR="4138" marT="4016"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400" b="0" i="0" u="none" strike="noStrike" dirty="0">
                        <a:solidFill>
                          <a:srgbClr val="000000"/>
                        </a:solidFill>
                        <a:latin typeface="Calibri"/>
                      </a:endParaRPr>
                    </a:p>
                  </a:txBody>
                  <a:tcPr marL="4138" marR="4138" marT="4016" marB="0" anchor="b">
                    <a:lnL>
                      <a:noFill/>
                    </a:lnL>
                    <a:lnR>
                      <a:noFill/>
                    </a:lnR>
                    <a:lnT>
                      <a:noFill/>
                    </a:lnT>
                    <a:lnB w="12700" cap="flat" cmpd="sng" algn="ctr">
                      <a:solidFill>
                        <a:srgbClr val="000000"/>
                      </a:solidFill>
                      <a:prstDash val="solid"/>
                      <a:round/>
                      <a:headEnd type="none" w="med" len="med"/>
                      <a:tailEnd type="none" w="med" len="med"/>
                    </a:lnB>
                  </a:tcPr>
                </a:tc>
              </a:tr>
              <a:tr h="157317">
                <a:tc>
                  <a:txBody>
                    <a:bodyPr/>
                    <a:lstStyle/>
                    <a:p>
                      <a:pPr algn="l" fontAlgn="b"/>
                      <a:r>
                        <a:rPr lang="en-US" sz="900" b="1" i="0" u="none" strike="noStrike" dirty="0">
                          <a:solidFill>
                            <a:srgbClr val="000000"/>
                          </a:solidFill>
                          <a:latin typeface="Calibri"/>
                        </a:rPr>
                        <a:t>Tramway</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r>
              <a:tr h="151893">
                <a:tc>
                  <a:txBody>
                    <a:bodyPr/>
                    <a:lstStyle/>
                    <a:p>
                      <a:pPr algn="l" fontAlgn="b"/>
                      <a:endParaRPr lang="en-US" sz="900" b="1" i="0" u="none" strike="noStrike" dirty="0">
                        <a:solidFill>
                          <a:srgbClr val="000000"/>
                        </a:solidFill>
                        <a:latin typeface="Calibri"/>
                      </a:endParaRP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r>
              <a:tr h="157317">
                <a:tc>
                  <a:txBody>
                    <a:bodyPr/>
                    <a:lstStyle/>
                    <a:p>
                      <a:pPr algn="l" fontAlgn="b"/>
                      <a:r>
                        <a:rPr lang="en-US" sz="900" b="1" i="0" u="none" strike="noStrike" dirty="0">
                          <a:solidFill>
                            <a:srgbClr val="000000"/>
                          </a:solidFill>
                          <a:latin typeface="Calibri"/>
                        </a:rPr>
                        <a:t>300 L</a:t>
                      </a:r>
                    </a:p>
                  </a:txBody>
                  <a:tcPr marL="4138" marR="4138" marT="4016"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r>
              <a:tr h="151893">
                <a:tc>
                  <a:txBody>
                    <a:bodyPr/>
                    <a:lstStyle/>
                    <a:p>
                      <a:pPr algn="l" fontAlgn="b"/>
                      <a:endParaRPr lang="en-US" sz="900" b="1" i="0" u="none" strike="noStrike" dirty="0">
                        <a:solidFill>
                          <a:srgbClr val="000000"/>
                        </a:solidFill>
                        <a:latin typeface="Calibri"/>
                      </a:endParaRP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r>
              <a:tr h="151893">
                <a:tc>
                  <a:txBody>
                    <a:bodyPr/>
                    <a:lstStyle/>
                    <a:p>
                      <a:pPr algn="l" fontAlgn="b"/>
                      <a:endParaRPr lang="en-US" sz="900" b="1" i="0" u="none" strike="noStrike" dirty="0">
                        <a:solidFill>
                          <a:srgbClr val="000000"/>
                        </a:solidFill>
                        <a:latin typeface="Calibri"/>
                      </a:endParaRPr>
                    </a:p>
                  </a:txBody>
                  <a:tcPr marL="4138" marR="4138" marT="4016"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800 L</a:t>
                      </a:r>
                    </a:p>
                  </a:txBody>
                  <a:tcPr marL="4138" marR="4138" marT="4016"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1893">
                <a:tc>
                  <a:txBody>
                    <a:bodyPr/>
                    <a:lstStyle/>
                    <a:p>
                      <a:pPr algn="l" fontAlgn="b"/>
                      <a:endParaRPr lang="en-US" sz="900" b="1" i="0" u="none" strike="noStrike" dirty="0">
                        <a:solidFill>
                          <a:srgbClr val="000000"/>
                        </a:solidFill>
                        <a:latin typeface="Calibri"/>
                      </a:endParaRP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1250 L</a:t>
                      </a:r>
                    </a:p>
                  </a:txBody>
                  <a:tcPr marL="4138" marR="4138" marT="4016"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1400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1550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1700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1850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2000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2150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2300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2450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2600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2750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2900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3050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3200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3350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3500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3650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3800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3950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4100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4250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4400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4550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4700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4850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7317">
                <a:tc>
                  <a:txBody>
                    <a:bodyPr/>
                    <a:lstStyle/>
                    <a:p>
                      <a:pPr algn="l" fontAlgn="b"/>
                      <a:r>
                        <a:rPr lang="en-US" sz="900" b="1" i="0" u="none" strike="noStrike" dirty="0">
                          <a:solidFill>
                            <a:srgbClr val="000000"/>
                          </a:solidFill>
                          <a:latin typeface="Calibri"/>
                        </a:rPr>
                        <a:t>5000 L</a:t>
                      </a:r>
                    </a:p>
                  </a:txBody>
                  <a:tcPr marL="4138" marR="4138" marT="401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400" b="0" i="0" u="none" strike="noStrike" dirty="0">
                          <a:solidFill>
                            <a:srgbClr val="000000"/>
                          </a:solidFill>
                          <a:latin typeface="Calibri"/>
                        </a:rPr>
                        <a:t> </a:t>
                      </a:r>
                    </a:p>
                  </a:txBody>
                  <a:tcPr marL="4138" marR="4138" marT="401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
        <p:nvSpPr>
          <p:cNvPr id="10" name="Rectangle 9"/>
          <p:cNvSpPr/>
          <p:nvPr/>
        </p:nvSpPr>
        <p:spPr bwMode="auto">
          <a:xfrm>
            <a:off x="677807" y="2080756"/>
            <a:ext cx="436951" cy="441629"/>
          </a:xfrm>
          <a:prstGeom prst="rect">
            <a:avLst/>
          </a:prstGeom>
          <a:noFill/>
          <a:ln w="28575" cap="flat" cmpd="sng" algn="ctr">
            <a:solidFill>
              <a:schemeClr val="tx1"/>
            </a:solidFill>
            <a:prstDash val="solid"/>
            <a:round/>
            <a:headEnd type="none" w="med" len="med"/>
            <a:tailEnd type="none" w="med" len="med"/>
          </a:ln>
          <a:effectLst/>
        </p:spPr>
        <p:txBody>
          <a:bodyPr vert="horz" wrap="square" lIns="82058" tIns="41029" rIns="82058" bIns="41029" numCol="1" rtlCol="0" anchor="t" anchorCtr="0" compatLnSpc="1">
            <a:prstTxWarp prst="textNoShape">
              <a:avLst/>
            </a:prstTxWarp>
          </a:bodyPr>
          <a:lstStyle/>
          <a:p>
            <a:pPr defTabSz="820583"/>
            <a:endParaRPr lang="en-US" sz="3100">
              <a:solidFill>
                <a:srgbClr val="000000"/>
              </a:solidFill>
              <a:latin typeface="Arial" pitchFamily="-112" charset="0"/>
              <a:ea typeface="ヒラギノ角ゴ ProN W3" pitchFamily="-112" charset="-128"/>
              <a:cs typeface="ヒラギノ角ゴ ProN W3" pitchFamily="-112" charset="-128"/>
              <a:sym typeface="Arial" pitchFamily="-112" charset="0"/>
            </a:endParaRPr>
          </a:p>
        </p:txBody>
      </p:sp>
      <p:cxnSp>
        <p:nvCxnSpPr>
          <p:cNvPr id="11" name="Straight Connector 10"/>
          <p:cNvCxnSpPr/>
          <p:nvPr/>
        </p:nvCxnSpPr>
        <p:spPr bwMode="auto">
          <a:xfrm>
            <a:off x="752409" y="2469577"/>
            <a:ext cx="895216" cy="0"/>
          </a:xfrm>
          <a:prstGeom prst="line">
            <a:avLst/>
          </a:prstGeom>
          <a:solidFill>
            <a:srgbClr val="BBE0E3"/>
          </a:solidFill>
          <a:ln w="28575" cap="flat" cmpd="sng" algn="ctr">
            <a:solidFill>
              <a:srgbClr val="000000"/>
            </a:solidFill>
            <a:prstDash val="solid"/>
            <a:round/>
            <a:headEnd type="none" w="med" len="med"/>
            <a:tailEnd type="none" w="med" len="med"/>
          </a:ln>
          <a:effectLst/>
        </p:spPr>
      </p:cxnSp>
      <p:sp>
        <p:nvSpPr>
          <p:cNvPr id="12" name="TextBox 11"/>
          <p:cNvSpPr txBox="1"/>
          <p:nvPr/>
        </p:nvSpPr>
        <p:spPr>
          <a:xfrm>
            <a:off x="1057611" y="2186917"/>
            <a:ext cx="767329" cy="252136"/>
          </a:xfrm>
          <a:prstGeom prst="rect">
            <a:avLst/>
          </a:prstGeom>
          <a:noFill/>
        </p:spPr>
        <p:txBody>
          <a:bodyPr wrap="square" lIns="82058" tIns="41029" rIns="82058" bIns="41029" rtlCol="0">
            <a:spAutoFit/>
          </a:bodyPr>
          <a:lstStyle/>
          <a:p>
            <a:r>
              <a:rPr lang="en-US" sz="1100" b="1" dirty="0"/>
              <a:t>Jan/14</a:t>
            </a:r>
          </a:p>
        </p:txBody>
      </p:sp>
      <p:cxnSp>
        <p:nvCxnSpPr>
          <p:cNvPr id="13" name="Straight Connector 12"/>
          <p:cNvCxnSpPr/>
          <p:nvPr/>
        </p:nvCxnSpPr>
        <p:spPr bwMode="auto">
          <a:xfrm flipV="1">
            <a:off x="754317" y="3731423"/>
            <a:ext cx="905874" cy="1"/>
          </a:xfrm>
          <a:prstGeom prst="line">
            <a:avLst/>
          </a:prstGeom>
          <a:solidFill>
            <a:srgbClr val="BBE0E3"/>
          </a:solidFill>
          <a:ln w="28575" cap="flat" cmpd="sng" algn="ctr">
            <a:solidFill>
              <a:srgbClr val="000000"/>
            </a:solidFill>
            <a:prstDash val="solid"/>
            <a:round/>
            <a:headEnd type="none" w="med" len="med"/>
            <a:tailEnd type="none" w="med" len="med"/>
          </a:ln>
          <a:effectLst/>
        </p:spPr>
      </p:cxnSp>
      <p:sp>
        <p:nvSpPr>
          <p:cNvPr id="14" name="TextBox 13"/>
          <p:cNvSpPr txBox="1"/>
          <p:nvPr/>
        </p:nvSpPr>
        <p:spPr>
          <a:xfrm>
            <a:off x="1031361" y="3421107"/>
            <a:ext cx="767329" cy="252136"/>
          </a:xfrm>
          <a:prstGeom prst="rect">
            <a:avLst/>
          </a:prstGeom>
          <a:noFill/>
        </p:spPr>
        <p:txBody>
          <a:bodyPr wrap="square" lIns="82058" tIns="41029" rIns="82058" bIns="41029" rtlCol="0">
            <a:spAutoFit/>
          </a:bodyPr>
          <a:lstStyle/>
          <a:p>
            <a:r>
              <a:rPr lang="en-US" sz="1100" b="1" dirty="0"/>
              <a:t>Jan/15</a:t>
            </a:r>
          </a:p>
        </p:txBody>
      </p:sp>
      <p:cxnSp>
        <p:nvCxnSpPr>
          <p:cNvPr id="15" name="Straight Connector 14"/>
          <p:cNvCxnSpPr/>
          <p:nvPr/>
        </p:nvCxnSpPr>
        <p:spPr bwMode="auto">
          <a:xfrm flipV="1">
            <a:off x="763066" y="4819818"/>
            <a:ext cx="916531" cy="10344"/>
          </a:xfrm>
          <a:prstGeom prst="line">
            <a:avLst/>
          </a:prstGeom>
          <a:solidFill>
            <a:srgbClr val="BBE0E3"/>
          </a:solidFill>
          <a:ln w="28575" cap="flat" cmpd="sng" algn="ctr">
            <a:solidFill>
              <a:srgbClr val="000000"/>
            </a:solidFill>
            <a:prstDash val="solid"/>
            <a:round/>
            <a:headEnd type="none" w="med" len="med"/>
            <a:tailEnd type="none" w="med" len="med"/>
          </a:ln>
          <a:effectLst/>
        </p:spPr>
      </p:cxnSp>
      <p:sp>
        <p:nvSpPr>
          <p:cNvPr id="16" name="TextBox 15"/>
          <p:cNvSpPr txBox="1"/>
          <p:nvPr/>
        </p:nvSpPr>
        <p:spPr>
          <a:xfrm>
            <a:off x="1040111" y="4499157"/>
            <a:ext cx="767329" cy="252136"/>
          </a:xfrm>
          <a:prstGeom prst="rect">
            <a:avLst/>
          </a:prstGeom>
          <a:noFill/>
        </p:spPr>
        <p:txBody>
          <a:bodyPr wrap="square" lIns="82058" tIns="41029" rIns="82058" bIns="41029" rtlCol="0">
            <a:spAutoFit/>
          </a:bodyPr>
          <a:lstStyle/>
          <a:p>
            <a:r>
              <a:rPr lang="en-US" sz="1100" b="1" dirty="0"/>
              <a:t>Jan/16</a:t>
            </a:r>
          </a:p>
        </p:txBody>
      </p:sp>
      <p:cxnSp>
        <p:nvCxnSpPr>
          <p:cNvPr id="17" name="Straight Connector 16"/>
          <p:cNvCxnSpPr/>
          <p:nvPr/>
        </p:nvCxnSpPr>
        <p:spPr bwMode="auto">
          <a:xfrm flipV="1">
            <a:off x="763066" y="5924764"/>
            <a:ext cx="916531" cy="10344"/>
          </a:xfrm>
          <a:prstGeom prst="line">
            <a:avLst/>
          </a:prstGeom>
          <a:solidFill>
            <a:srgbClr val="BBE0E3"/>
          </a:solidFill>
          <a:ln w="28575" cap="flat" cmpd="sng" algn="ctr">
            <a:solidFill>
              <a:srgbClr val="000000"/>
            </a:solidFill>
            <a:prstDash val="solid"/>
            <a:round/>
            <a:headEnd type="none" w="med" len="med"/>
            <a:tailEnd type="none" w="med" len="med"/>
          </a:ln>
          <a:effectLst/>
        </p:spPr>
      </p:cxnSp>
      <p:sp>
        <p:nvSpPr>
          <p:cNvPr id="18" name="TextBox 17"/>
          <p:cNvSpPr txBox="1"/>
          <p:nvPr/>
        </p:nvSpPr>
        <p:spPr>
          <a:xfrm>
            <a:off x="1040110" y="5583415"/>
            <a:ext cx="767329" cy="252136"/>
          </a:xfrm>
          <a:prstGeom prst="rect">
            <a:avLst/>
          </a:prstGeom>
          <a:noFill/>
        </p:spPr>
        <p:txBody>
          <a:bodyPr wrap="square" lIns="82058" tIns="41029" rIns="82058" bIns="41029" rtlCol="0">
            <a:spAutoFit/>
          </a:bodyPr>
          <a:lstStyle/>
          <a:p>
            <a:r>
              <a:rPr lang="en-US" sz="1100" b="1" dirty="0"/>
              <a:t>Jan/17</a:t>
            </a:r>
          </a:p>
        </p:txBody>
      </p:sp>
      <p:cxnSp>
        <p:nvCxnSpPr>
          <p:cNvPr id="19" name="Straight Connector 18"/>
          <p:cNvCxnSpPr/>
          <p:nvPr/>
        </p:nvCxnSpPr>
        <p:spPr bwMode="auto">
          <a:xfrm flipV="1">
            <a:off x="771770" y="6402869"/>
            <a:ext cx="916531" cy="10344"/>
          </a:xfrm>
          <a:prstGeom prst="line">
            <a:avLst/>
          </a:prstGeom>
          <a:solidFill>
            <a:srgbClr val="BBE0E3"/>
          </a:solidFill>
          <a:ln w="28575" cap="flat" cmpd="sng" algn="ctr">
            <a:solidFill>
              <a:srgbClr val="000000"/>
            </a:solidFill>
            <a:prstDash val="solid"/>
            <a:round/>
            <a:headEnd type="none" w="med" len="med"/>
            <a:tailEnd type="none" w="med" len="med"/>
          </a:ln>
          <a:effectLst/>
        </p:spPr>
      </p:cxnSp>
      <p:sp>
        <p:nvSpPr>
          <p:cNvPr id="20" name="TextBox 19"/>
          <p:cNvSpPr txBox="1"/>
          <p:nvPr/>
        </p:nvSpPr>
        <p:spPr>
          <a:xfrm>
            <a:off x="1048860" y="6092552"/>
            <a:ext cx="767329" cy="252136"/>
          </a:xfrm>
          <a:prstGeom prst="rect">
            <a:avLst/>
          </a:prstGeom>
          <a:noFill/>
        </p:spPr>
        <p:txBody>
          <a:bodyPr wrap="square" lIns="82058" tIns="41029" rIns="82058" bIns="41029" rtlCol="0">
            <a:spAutoFit/>
          </a:bodyPr>
          <a:lstStyle/>
          <a:p>
            <a:r>
              <a:rPr lang="en-US" sz="1100" b="1" dirty="0"/>
              <a:t>Jun/17</a:t>
            </a:r>
          </a:p>
        </p:txBody>
      </p:sp>
      <p:sp>
        <p:nvSpPr>
          <p:cNvPr id="21" name="TextBox 20"/>
          <p:cNvSpPr txBox="1"/>
          <p:nvPr/>
        </p:nvSpPr>
        <p:spPr>
          <a:xfrm>
            <a:off x="1006240" y="993014"/>
            <a:ext cx="831273" cy="252136"/>
          </a:xfrm>
          <a:prstGeom prst="rect">
            <a:avLst/>
          </a:prstGeom>
          <a:noFill/>
        </p:spPr>
        <p:txBody>
          <a:bodyPr wrap="square" lIns="82058" tIns="41029" rIns="82058" bIns="41029" rtlCol="0">
            <a:spAutoFit/>
          </a:bodyPr>
          <a:lstStyle/>
          <a:p>
            <a:r>
              <a:rPr lang="en-US" sz="1100" b="1" u="sng" dirty="0"/>
              <a:t>Schedule</a:t>
            </a:r>
          </a:p>
        </p:txBody>
      </p:sp>
      <p:sp>
        <p:nvSpPr>
          <p:cNvPr id="22" name="Rectangle 21"/>
          <p:cNvSpPr/>
          <p:nvPr/>
        </p:nvSpPr>
        <p:spPr bwMode="auto">
          <a:xfrm>
            <a:off x="5853723" y="1210236"/>
            <a:ext cx="479580" cy="393068"/>
          </a:xfrm>
          <a:prstGeom prst="rect">
            <a:avLst/>
          </a:prstGeom>
          <a:solidFill>
            <a:srgbClr val="00B050">
              <a:alpha val="47059"/>
            </a:srgbClr>
          </a:solidFill>
          <a:ln w="9525" cap="flat" cmpd="sng" algn="ctr">
            <a:solidFill>
              <a:schemeClr val="tx1"/>
            </a:solidFill>
            <a:prstDash val="solid"/>
            <a:round/>
            <a:headEnd type="none" w="med" len="med"/>
            <a:tailEnd type="none" w="med" len="med"/>
          </a:ln>
          <a:effectLst/>
        </p:spPr>
        <p:txBody>
          <a:bodyPr vert="horz" wrap="square" lIns="82058" tIns="41029" rIns="82058" bIns="41029" numCol="1" rtlCol="0" anchor="t" anchorCtr="0" compatLnSpc="1">
            <a:prstTxWarp prst="textNoShape">
              <a:avLst/>
            </a:prstTxWarp>
          </a:bodyPr>
          <a:lstStyle/>
          <a:p>
            <a:pPr defTabSz="820583"/>
            <a:endParaRPr lang="en-US" sz="3100">
              <a:solidFill>
                <a:srgbClr val="000000"/>
              </a:solidFill>
              <a:latin typeface="Arial" pitchFamily="-112" charset="0"/>
              <a:ea typeface="ヒラギノ角ゴ ProN W3" pitchFamily="-112" charset="-128"/>
              <a:cs typeface="ヒラギノ角ゴ ProN W3" pitchFamily="-112" charset="-128"/>
              <a:sym typeface="Arial" pitchFamily="-112" charset="0"/>
            </a:endParaRPr>
          </a:p>
        </p:txBody>
      </p:sp>
      <p:sp>
        <p:nvSpPr>
          <p:cNvPr id="23" name="TextBox 22"/>
          <p:cNvSpPr txBox="1"/>
          <p:nvPr/>
        </p:nvSpPr>
        <p:spPr>
          <a:xfrm>
            <a:off x="6433483" y="1106798"/>
            <a:ext cx="1470713" cy="570292"/>
          </a:xfrm>
          <a:prstGeom prst="rect">
            <a:avLst/>
          </a:prstGeom>
          <a:noFill/>
        </p:spPr>
        <p:txBody>
          <a:bodyPr wrap="square" lIns="82058" tIns="41029" rIns="82058" bIns="41029" rtlCol="0">
            <a:spAutoFit/>
          </a:bodyPr>
          <a:lstStyle/>
          <a:p>
            <a:r>
              <a:rPr lang="en-US" sz="1600" dirty="0"/>
              <a:t>Completed to date</a:t>
            </a:r>
          </a:p>
        </p:txBody>
      </p:sp>
      <p:cxnSp>
        <p:nvCxnSpPr>
          <p:cNvPr id="24" name="Straight Connector 23"/>
          <p:cNvCxnSpPr/>
          <p:nvPr/>
        </p:nvCxnSpPr>
        <p:spPr bwMode="auto">
          <a:xfrm flipV="1">
            <a:off x="697953" y="1210236"/>
            <a:ext cx="1562647" cy="870520"/>
          </a:xfrm>
          <a:prstGeom prst="line">
            <a:avLst/>
          </a:prstGeom>
          <a:solidFill>
            <a:srgbClr val="BBE0E3"/>
          </a:solidFill>
          <a:ln w="9525" cap="flat" cmpd="sng" algn="ctr">
            <a:solidFill>
              <a:srgbClr val="000000"/>
            </a:solidFill>
            <a:prstDash val="solid"/>
            <a:round/>
            <a:headEnd type="none" w="med" len="med"/>
            <a:tailEnd type="none" w="med" len="med"/>
          </a:ln>
          <a:effectLst/>
        </p:spPr>
      </p:cxnSp>
      <p:cxnSp>
        <p:nvCxnSpPr>
          <p:cNvPr id="25" name="Straight Connector 24"/>
          <p:cNvCxnSpPr/>
          <p:nvPr/>
        </p:nvCxnSpPr>
        <p:spPr bwMode="auto">
          <a:xfrm>
            <a:off x="689203" y="2522385"/>
            <a:ext cx="1571397" cy="3555686"/>
          </a:xfrm>
          <a:prstGeom prst="line">
            <a:avLst/>
          </a:prstGeom>
          <a:solidFill>
            <a:srgbClr val="BBE0E3"/>
          </a:solidFill>
          <a:ln w="9525" cap="flat" cmpd="sng" algn="ctr">
            <a:solidFill>
              <a:srgbClr val="000000"/>
            </a:solidFill>
            <a:prstDash val="solid"/>
            <a:round/>
            <a:headEnd type="none" w="med" len="med"/>
            <a:tailEnd type="none" w="med" len="med"/>
          </a:ln>
          <a:effectLst/>
        </p:spPr>
      </p:cxnSp>
      <p:sp>
        <p:nvSpPr>
          <p:cNvPr id="26" name="Rectangle 25"/>
          <p:cNvSpPr/>
          <p:nvPr/>
        </p:nvSpPr>
        <p:spPr bwMode="auto">
          <a:xfrm>
            <a:off x="759205" y="1247165"/>
            <a:ext cx="282195" cy="1232756"/>
          </a:xfrm>
          <a:prstGeom prst="rect">
            <a:avLst/>
          </a:prstGeom>
          <a:solidFill>
            <a:srgbClr val="00B050">
              <a:alpha val="43137"/>
            </a:srgbClr>
          </a:solidFill>
          <a:ln w="9525" cap="flat" cmpd="sng" algn="ctr">
            <a:solidFill>
              <a:srgbClr val="000000"/>
            </a:solidFill>
            <a:prstDash val="solid"/>
            <a:round/>
            <a:headEnd type="none" w="med" len="med"/>
            <a:tailEnd type="none" w="med" len="med"/>
          </a:ln>
          <a:effectLst/>
        </p:spPr>
        <p:txBody>
          <a:bodyPr vert="horz" wrap="square" lIns="82058" tIns="41029" rIns="82058" bIns="41029" numCol="1" rtlCol="0" anchor="t" anchorCtr="0" compatLnSpc="1">
            <a:prstTxWarp prst="textNoShape">
              <a:avLst/>
            </a:prstTxWarp>
          </a:bodyPr>
          <a:lstStyle/>
          <a:p>
            <a:pPr defTabSz="820583"/>
            <a:endParaRPr lang="en-US" sz="3100">
              <a:solidFill>
                <a:srgbClr val="000000"/>
              </a:solidFill>
              <a:latin typeface="Arial" pitchFamily="-112" charset="0"/>
              <a:ea typeface="ヒラギノ角ゴ ProN W3" pitchFamily="-112" charset="-128"/>
              <a:cs typeface="ヒラギノ角ゴ ProN W3" pitchFamily="-112" charset="-128"/>
              <a:sym typeface="Arial" pitchFamily="-112" charset="0"/>
            </a:endParaRPr>
          </a:p>
        </p:txBody>
      </p:sp>
      <p:sp>
        <p:nvSpPr>
          <p:cNvPr id="27" name="TextBox 26"/>
          <p:cNvSpPr txBox="1"/>
          <p:nvPr/>
        </p:nvSpPr>
        <p:spPr>
          <a:xfrm>
            <a:off x="3076558" y="1778505"/>
            <a:ext cx="1340245" cy="282914"/>
          </a:xfrm>
          <a:prstGeom prst="rect">
            <a:avLst/>
          </a:prstGeom>
          <a:solidFill>
            <a:schemeClr val="bg1"/>
          </a:solidFill>
        </p:spPr>
        <p:txBody>
          <a:bodyPr wrap="square" lIns="82058" tIns="41029" rIns="82058" bIns="41029" rtlCol="0">
            <a:spAutoFit/>
          </a:bodyPr>
          <a:lstStyle/>
          <a:p>
            <a:r>
              <a:rPr lang="en-US" sz="1300" b="1" dirty="0"/>
              <a:t>11/30/13</a:t>
            </a:r>
          </a:p>
        </p:txBody>
      </p:sp>
      <p:sp>
        <p:nvSpPr>
          <p:cNvPr id="28" name="Rectangle 27"/>
          <p:cNvSpPr/>
          <p:nvPr/>
        </p:nvSpPr>
        <p:spPr bwMode="auto">
          <a:xfrm>
            <a:off x="4431551" y="1214608"/>
            <a:ext cx="519018" cy="4715545"/>
          </a:xfrm>
          <a:prstGeom prst="rect">
            <a:avLst/>
          </a:prstGeom>
          <a:solidFill>
            <a:srgbClr val="00B050">
              <a:alpha val="43137"/>
            </a:srgbClr>
          </a:solidFill>
          <a:ln w="9525" cap="flat" cmpd="sng" algn="ctr">
            <a:solidFill>
              <a:srgbClr val="000000"/>
            </a:solidFill>
            <a:prstDash val="solid"/>
            <a:round/>
            <a:headEnd type="none" w="med" len="med"/>
            <a:tailEnd type="none" w="med" len="med"/>
          </a:ln>
          <a:effectLst/>
        </p:spPr>
        <p:txBody>
          <a:bodyPr vert="horz" wrap="square" lIns="82058" tIns="41029" rIns="82058" bIns="41029" numCol="1" rtlCol="0" anchor="t" anchorCtr="0" compatLnSpc="1">
            <a:prstTxWarp prst="textNoShape">
              <a:avLst/>
            </a:prstTxWarp>
          </a:bodyPr>
          <a:lstStyle/>
          <a:p>
            <a:pPr defTabSz="820583"/>
            <a:endParaRPr lang="en-US" sz="3100">
              <a:solidFill>
                <a:srgbClr val="000000"/>
              </a:solidFill>
              <a:latin typeface="Arial" pitchFamily="-112" charset="0"/>
              <a:ea typeface="ヒラギノ角ゴ ProN W3" pitchFamily="-112" charset="-128"/>
              <a:cs typeface="ヒラギノ角ゴ ProN W3" pitchFamily="-112" charset="-128"/>
              <a:sym typeface="Arial" pitchFamily="-112" charset="0"/>
            </a:endParaRPr>
          </a:p>
        </p:txBody>
      </p:sp>
      <p:sp>
        <p:nvSpPr>
          <p:cNvPr id="29" name="TextBox 28"/>
          <p:cNvSpPr txBox="1"/>
          <p:nvPr/>
        </p:nvSpPr>
        <p:spPr>
          <a:xfrm>
            <a:off x="3083851" y="2352482"/>
            <a:ext cx="1340245" cy="282914"/>
          </a:xfrm>
          <a:prstGeom prst="rect">
            <a:avLst/>
          </a:prstGeom>
          <a:solidFill>
            <a:schemeClr val="bg1"/>
          </a:solidFill>
        </p:spPr>
        <p:txBody>
          <a:bodyPr wrap="square" lIns="82058" tIns="41029" rIns="82058" bIns="41029" rtlCol="0">
            <a:spAutoFit/>
          </a:bodyPr>
          <a:lstStyle/>
          <a:p>
            <a:r>
              <a:rPr lang="en-US" sz="1300" b="1" dirty="0"/>
              <a:t>12/2/13</a:t>
            </a:r>
          </a:p>
        </p:txBody>
      </p:sp>
      <p:sp>
        <p:nvSpPr>
          <p:cNvPr id="30" name="TextBox 29"/>
          <p:cNvSpPr txBox="1"/>
          <p:nvPr/>
        </p:nvSpPr>
        <p:spPr>
          <a:xfrm>
            <a:off x="3067808" y="1227045"/>
            <a:ext cx="1354101" cy="235323"/>
          </a:xfrm>
          <a:prstGeom prst="rect">
            <a:avLst/>
          </a:prstGeom>
          <a:solidFill>
            <a:schemeClr val="bg1"/>
          </a:solidFill>
        </p:spPr>
        <p:txBody>
          <a:bodyPr wrap="square" lIns="82058" tIns="41029" rIns="82058" bIns="41029" rtlCol="0">
            <a:noAutofit/>
          </a:bodyPr>
          <a:lstStyle/>
          <a:p>
            <a:r>
              <a:rPr lang="en-US" sz="1300" b="1" dirty="0"/>
              <a:t>11/28/13</a:t>
            </a:r>
          </a:p>
        </p:txBody>
      </p:sp>
      <p:sp>
        <p:nvSpPr>
          <p:cNvPr id="31" name="TextBox 30"/>
          <p:cNvSpPr txBox="1"/>
          <p:nvPr/>
        </p:nvSpPr>
        <p:spPr>
          <a:xfrm>
            <a:off x="3083851" y="2917259"/>
            <a:ext cx="1340245" cy="282914"/>
          </a:xfrm>
          <a:prstGeom prst="rect">
            <a:avLst/>
          </a:prstGeom>
          <a:solidFill>
            <a:schemeClr val="bg1"/>
          </a:solidFill>
        </p:spPr>
        <p:txBody>
          <a:bodyPr wrap="square" lIns="82058" tIns="41029" rIns="82058" bIns="41029" rtlCol="0">
            <a:spAutoFit/>
          </a:bodyPr>
          <a:lstStyle/>
          <a:p>
            <a:r>
              <a:rPr lang="en-US" sz="1300" b="1" dirty="0"/>
              <a:t>12/6/13</a:t>
            </a:r>
          </a:p>
        </p:txBody>
      </p:sp>
      <p:sp>
        <p:nvSpPr>
          <p:cNvPr id="32" name="TextBox 31"/>
          <p:cNvSpPr txBox="1"/>
          <p:nvPr/>
        </p:nvSpPr>
        <p:spPr>
          <a:xfrm>
            <a:off x="3083851" y="3508929"/>
            <a:ext cx="1340245" cy="282914"/>
          </a:xfrm>
          <a:prstGeom prst="rect">
            <a:avLst/>
          </a:prstGeom>
          <a:solidFill>
            <a:schemeClr val="bg1"/>
          </a:solidFill>
        </p:spPr>
        <p:txBody>
          <a:bodyPr wrap="square" lIns="82058" tIns="41029" rIns="82058" bIns="41029" rtlCol="0">
            <a:spAutoFit/>
          </a:bodyPr>
          <a:lstStyle/>
          <a:p>
            <a:r>
              <a:rPr lang="en-US" sz="1300" b="1" dirty="0"/>
              <a:t>12/9/13</a:t>
            </a:r>
          </a:p>
        </p:txBody>
      </p:sp>
      <p:sp>
        <p:nvSpPr>
          <p:cNvPr id="33" name="TextBox 32"/>
          <p:cNvSpPr txBox="1"/>
          <p:nvPr/>
        </p:nvSpPr>
        <p:spPr>
          <a:xfrm>
            <a:off x="3083851" y="4073706"/>
            <a:ext cx="1340245" cy="282914"/>
          </a:xfrm>
          <a:prstGeom prst="rect">
            <a:avLst/>
          </a:prstGeom>
          <a:solidFill>
            <a:schemeClr val="bg1"/>
          </a:solidFill>
        </p:spPr>
        <p:txBody>
          <a:bodyPr wrap="square" lIns="82058" tIns="41029" rIns="82058" bIns="41029" rtlCol="0">
            <a:spAutoFit/>
          </a:bodyPr>
          <a:lstStyle/>
          <a:p>
            <a:r>
              <a:rPr lang="en-US" sz="1300" b="1" dirty="0"/>
              <a:t>12/14/13</a:t>
            </a:r>
          </a:p>
        </p:txBody>
      </p:sp>
      <p:sp>
        <p:nvSpPr>
          <p:cNvPr id="34" name="TextBox 33"/>
          <p:cNvSpPr txBox="1"/>
          <p:nvPr/>
        </p:nvSpPr>
        <p:spPr>
          <a:xfrm>
            <a:off x="3069997" y="4638482"/>
            <a:ext cx="1340245" cy="282914"/>
          </a:xfrm>
          <a:prstGeom prst="rect">
            <a:avLst/>
          </a:prstGeom>
          <a:solidFill>
            <a:schemeClr val="bg1"/>
          </a:solidFill>
        </p:spPr>
        <p:txBody>
          <a:bodyPr wrap="square" lIns="82058" tIns="41029" rIns="82058" bIns="41029" rtlCol="0">
            <a:spAutoFit/>
          </a:bodyPr>
          <a:lstStyle/>
          <a:p>
            <a:r>
              <a:rPr lang="en-US" sz="1300" b="1" dirty="0"/>
              <a:t>12/15/13</a:t>
            </a:r>
          </a:p>
        </p:txBody>
      </p:sp>
      <p:sp>
        <p:nvSpPr>
          <p:cNvPr id="35" name="TextBox 34"/>
          <p:cNvSpPr txBox="1"/>
          <p:nvPr/>
        </p:nvSpPr>
        <p:spPr>
          <a:xfrm>
            <a:off x="3083851" y="5028447"/>
            <a:ext cx="1340245" cy="282914"/>
          </a:xfrm>
          <a:prstGeom prst="rect">
            <a:avLst/>
          </a:prstGeom>
          <a:solidFill>
            <a:schemeClr val="bg1"/>
          </a:solidFill>
        </p:spPr>
        <p:txBody>
          <a:bodyPr wrap="square" lIns="82058" tIns="41029" rIns="82058" bIns="41029" rtlCol="0">
            <a:spAutoFit/>
          </a:bodyPr>
          <a:lstStyle/>
          <a:p>
            <a:r>
              <a:rPr lang="en-US" sz="1300" b="1" dirty="0"/>
              <a:t>12/16/13</a:t>
            </a:r>
          </a:p>
        </p:txBody>
      </p:sp>
      <p:sp>
        <p:nvSpPr>
          <p:cNvPr id="36" name="TextBox 35"/>
          <p:cNvSpPr txBox="1"/>
          <p:nvPr/>
        </p:nvSpPr>
        <p:spPr>
          <a:xfrm>
            <a:off x="3097706" y="5546911"/>
            <a:ext cx="1312658" cy="371139"/>
          </a:xfrm>
          <a:prstGeom prst="rect">
            <a:avLst/>
          </a:prstGeom>
          <a:solidFill>
            <a:schemeClr val="bg1"/>
          </a:solidFill>
        </p:spPr>
        <p:txBody>
          <a:bodyPr wrap="square" lIns="82058" tIns="41029" rIns="82058" bIns="41029" rtlCol="0">
            <a:noAutofit/>
          </a:bodyPr>
          <a:lstStyle/>
          <a:p>
            <a:r>
              <a:rPr lang="en-US" sz="1300" b="1" dirty="0"/>
              <a:t>12/28/13</a:t>
            </a:r>
          </a:p>
        </p:txBody>
      </p:sp>
      <p:sp>
        <p:nvSpPr>
          <p:cNvPr id="4" name="Rectangle 3"/>
          <p:cNvSpPr/>
          <p:nvPr/>
        </p:nvSpPr>
        <p:spPr bwMode="auto">
          <a:xfrm>
            <a:off x="4012045" y="1714500"/>
            <a:ext cx="340591" cy="112059"/>
          </a:xfrm>
          <a:prstGeom prst="rect">
            <a:avLst/>
          </a:prstGeom>
          <a:solidFill>
            <a:schemeClr val="bg1"/>
          </a:solidFill>
          <a:ln w="9525" cap="flat" cmpd="sng" algn="ctr">
            <a:noFill/>
            <a:prstDash val="solid"/>
            <a:round/>
            <a:headEnd type="none" w="med" len="med"/>
            <a:tailEnd type="none" w="med" len="med"/>
          </a:ln>
          <a:effectLst/>
        </p:spPr>
        <p:txBody>
          <a:bodyPr vert="horz" wrap="square" lIns="82058" tIns="41029" rIns="82058" bIns="41029" numCol="1" rtlCol="0" anchor="t" anchorCtr="0" compatLnSpc="1">
            <a:prstTxWarp prst="textNoShape">
              <a:avLst/>
            </a:prstTxWarp>
          </a:bodyPr>
          <a:lstStyle/>
          <a:p>
            <a:pPr defTabSz="820583"/>
            <a:endParaRPr lang="en-US" sz="3100">
              <a:solidFill>
                <a:srgbClr val="000000"/>
              </a:solidFill>
              <a:latin typeface="Arial" pitchFamily="-112" charset="0"/>
              <a:ea typeface="ヒラギノ角ゴ ProN W3" pitchFamily="-112" charset="-128"/>
              <a:cs typeface="ヒラギノ角ゴ ProN W3" pitchFamily="-112" charset="-128"/>
              <a:sym typeface="Arial" pitchFamily="-112" charset="0"/>
            </a:endParaRPr>
          </a:p>
        </p:txBody>
      </p:sp>
      <p:sp>
        <p:nvSpPr>
          <p:cNvPr id="38" name="Rectangle 37"/>
          <p:cNvSpPr/>
          <p:nvPr/>
        </p:nvSpPr>
        <p:spPr bwMode="auto">
          <a:xfrm>
            <a:off x="5230091" y="1636059"/>
            <a:ext cx="127000" cy="145676"/>
          </a:xfrm>
          <a:prstGeom prst="rect">
            <a:avLst/>
          </a:prstGeom>
          <a:solidFill>
            <a:srgbClr val="FFFFFF"/>
          </a:solidFill>
          <a:ln w="9525" cap="flat" cmpd="sng" algn="ctr">
            <a:noFill/>
            <a:prstDash val="solid"/>
            <a:round/>
            <a:headEnd type="none" w="med" len="med"/>
            <a:tailEnd type="none" w="med" len="med"/>
          </a:ln>
          <a:effectLst/>
        </p:spPr>
        <p:txBody>
          <a:bodyPr vert="horz" wrap="square" lIns="82058" tIns="41029" rIns="82058" bIns="41029" numCol="1" rtlCol="0" anchor="t" anchorCtr="0" compatLnSpc="1">
            <a:prstTxWarp prst="textNoShape">
              <a:avLst/>
            </a:prstTxWarp>
          </a:bodyPr>
          <a:lstStyle/>
          <a:p>
            <a:pPr defTabSz="820583"/>
            <a:endParaRPr lang="en-US" sz="3100">
              <a:solidFill>
                <a:srgbClr val="000000"/>
              </a:solidFill>
              <a:latin typeface="Arial" pitchFamily="-112" charset="0"/>
              <a:ea typeface="ヒラギノ角ゴ ProN W3" pitchFamily="-112" charset="-128"/>
              <a:cs typeface="ヒラギノ角ゴ ProN W3" pitchFamily="-112" charset="-128"/>
              <a:sym typeface="Arial" pitchFamily="-112" charset="0"/>
            </a:endParaRPr>
          </a:p>
        </p:txBody>
      </p:sp>
      <p:sp>
        <p:nvSpPr>
          <p:cNvPr id="3" name="Footer Placeholder 2"/>
          <p:cNvSpPr>
            <a:spLocks noGrp="1"/>
          </p:cNvSpPr>
          <p:nvPr>
            <p:ph type="ftr" sz="quarter" idx="10"/>
          </p:nvPr>
        </p:nvSpPr>
        <p:spPr/>
        <p:txBody>
          <a:bodyPr/>
          <a:lstStyle/>
          <a:p>
            <a:pPr>
              <a:defRPr/>
            </a:pPr>
            <a:r>
              <a:rPr lang="en-US" smtClean="0"/>
              <a:t>J Stewart CERN April 2014</a:t>
            </a:r>
            <a:endParaRPr lang="en-US" dirty="0"/>
          </a:p>
        </p:txBody>
      </p:sp>
    </p:spTree>
    <p:extLst>
      <p:ext uri="{BB962C8B-B14F-4D97-AF65-F5344CB8AC3E}">
        <p14:creationId xmlns:p14="http://schemas.microsoft.com/office/powerpoint/2010/main" val="385286293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Ross Shaft </a:t>
            </a:r>
            <a:r>
              <a:rPr lang="en-US" dirty="0" smtClean="0"/>
              <a:t>Rehabilitation </a:t>
            </a:r>
            <a:r>
              <a:rPr lang="en-US" dirty="0"/>
              <a:t/>
            </a:r>
            <a:br>
              <a:rPr lang="en-US" dirty="0"/>
            </a:br>
            <a:r>
              <a:rPr lang="en-US" sz="2500" dirty="0"/>
              <a:t>800L Prior To Refurbishment</a:t>
            </a:r>
          </a:p>
        </p:txBody>
      </p:sp>
      <p:pic>
        <p:nvPicPr>
          <p:cNvPr id="3" name="Picture 2" descr="130814-800Level-0005.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 y="921024"/>
            <a:ext cx="9143995" cy="5567082"/>
          </a:xfrm>
          <a:prstGeom prst="rect">
            <a:avLst/>
          </a:prstGeom>
        </p:spPr>
      </p:pic>
      <p:sp>
        <p:nvSpPr>
          <p:cNvPr id="4" name="Footer Placeholder 3"/>
          <p:cNvSpPr>
            <a:spLocks noGrp="1"/>
          </p:cNvSpPr>
          <p:nvPr>
            <p:ph type="ftr" sz="quarter" idx="10"/>
          </p:nvPr>
        </p:nvSpPr>
        <p:spPr/>
        <p:txBody>
          <a:bodyPr/>
          <a:lstStyle/>
          <a:p>
            <a:pPr>
              <a:defRPr/>
            </a:pPr>
            <a:r>
              <a:rPr lang="en-US" smtClean="0"/>
              <a:t>J Stewart CERN April 2014</a:t>
            </a:r>
            <a:endParaRPr lang="en-US" dirty="0"/>
          </a:p>
        </p:txBody>
      </p:sp>
    </p:spTree>
    <p:extLst>
      <p:ext uri="{BB962C8B-B14F-4D97-AF65-F5344CB8AC3E}">
        <p14:creationId xmlns:p14="http://schemas.microsoft.com/office/powerpoint/2010/main" val="340078766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Ross Shaft </a:t>
            </a:r>
            <a:r>
              <a:rPr lang="en-US" dirty="0" smtClean="0"/>
              <a:t>Rehabilitation </a:t>
            </a:r>
            <a:r>
              <a:rPr lang="en-US" dirty="0"/>
              <a:t/>
            </a:r>
            <a:br>
              <a:rPr lang="en-US" dirty="0"/>
            </a:br>
            <a:r>
              <a:rPr lang="en-US" sz="2500" dirty="0"/>
              <a:t>800L After Refurbishment</a:t>
            </a:r>
          </a:p>
        </p:txBody>
      </p:sp>
      <p:pic>
        <p:nvPicPr>
          <p:cNvPr id="3" name="Picture 2" descr="131217-Ross-shaft-stations-0005.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917148"/>
            <a:ext cx="9144000" cy="5567082"/>
          </a:xfrm>
          <a:prstGeom prst="rect">
            <a:avLst/>
          </a:prstGeom>
        </p:spPr>
      </p:pic>
      <p:sp>
        <p:nvSpPr>
          <p:cNvPr id="4" name="Footer Placeholder 3"/>
          <p:cNvSpPr>
            <a:spLocks noGrp="1"/>
          </p:cNvSpPr>
          <p:nvPr>
            <p:ph type="ftr" sz="quarter" idx="10"/>
          </p:nvPr>
        </p:nvSpPr>
        <p:spPr/>
        <p:txBody>
          <a:bodyPr/>
          <a:lstStyle/>
          <a:p>
            <a:pPr>
              <a:defRPr/>
            </a:pPr>
            <a:r>
              <a:rPr lang="en-US" smtClean="0"/>
              <a:t>J Stewart CERN April 2014</a:t>
            </a:r>
            <a:endParaRPr lang="en-US" dirty="0"/>
          </a:p>
        </p:txBody>
      </p:sp>
    </p:spTree>
    <p:extLst>
      <p:ext uri="{BB962C8B-B14F-4D97-AF65-F5344CB8AC3E}">
        <p14:creationId xmlns:p14="http://schemas.microsoft.com/office/powerpoint/2010/main" val="303069385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Conventional Facilities Update – </a:t>
            </a:r>
            <a:r>
              <a:rPr lang="en-US" dirty="0"/>
              <a:t>Far </a:t>
            </a:r>
            <a:r>
              <a:rPr lang="en-US" dirty="0" smtClean="0"/>
              <a:t>Site</a:t>
            </a:r>
            <a:endParaRPr lang="en-US" dirty="0"/>
          </a:p>
        </p:txBody>
      </p:sp>
      <p:sp>
        <p:nvSpPr>
          <p:cNvPr id="3" name="Content Placeholder 2"/>
          <p:cNvSpPr>
            <a:spLocks noGrp="1"/>
          </p:cNvSpPr>
          <p:nvPr>
            <p:ph idx="1"/>
          </p:nvPr>
        </p:nvSpPr>
        <p:spPr>
          <a:xfrm>
            <a:off x="-380999" y="1067841"/>
            <a:ext cx="2667000" cy="5331919"/>
          </a:xfrm>
        </p:spPr>
        <p:txBody>
          <a:bodyPr>
            <a:normAutofit fontScale="92500" lnSpcReduction="20000"/>
          </a:bodyPr>
          <a:lstStyle/>
          <a:p>
            <a:pPr marL="457200" lvl="1" indent="0">
              <a:buNone/>
            </a:pPr>
            <a:r>
              <a:rPr lang="en-US" sz="2400" dirty="0" smtClean="0">
                <a:latin typeface="+mn-lt"/>
              </a:rPr>
              <a:t>A “generic” geotechnical exploration program is underway to explore the rock mass south of the south access drift </a:t>
            </a:r>
            <a:r>
              <a:rPr lang="en-US" sz="2400" i="1" dirty="0" smtClean="0">
                <a:solidFill>
                  <a:schemeClr val="accent1">
                    <a:lumMod val="75000"/>
                  </a:schemeClr>
                </a:solidFill>
                <a:latin typeface="+mn-lt"/>
              </a:rPr>
              <a:t>without regard to detector size or configuration</a:t>
            </a:r>
            <a:r>
              <a:rPr lang="en-US" sz="2400" dirty="0" smtClean="0">
                <a:solidFill>
                  <a:schemeClr val="accent1">
                    <a:lumMod val="75000"/>
                  </a:schemeClr>
                </a:solidFill>
                <a:latin typeface="+mn-lt"/>
              </a:rPr>
              <a:t>. </a:t>
            </a:r>
          </a:p>
          <a:p>
            <a:pPr marL="457200" lvl="1" indent="0">
              <a:buNone/>
            </a:pPr>
            <a:endParaRPr lang="en-US" sz="2400" dirty="0" smtClean="0">
              <a:latin typeface="+mn-lt"/>
            </a:endParaRPr>
          </a:p>
          <a:p>
            <a:pPr marL="457200" lvl="1" indent="0">
              <a:buNone/>
            </a:pPr>
            <a:r>
              <a:rPr lang="en-US" sz="2400" dirty="0" smtClean="0">
                <a:latin typeface="+mn-lt"/>
              </a:rPr>
              <a:t>As of April 4th, borings B-1, B-2, and B-4 have been completed and B-3 has been started. </a:t>
            </a:r>
            <a:endParaRPr lang="en-US" dirty="0" smtClean="0">
              <a:latin typeface="+mn-lt"/>
            </a:endParaRPr>
          </a:p>
          <a:p>
            <a:endParaRPr lang="en-US" dirty="0">
              <a:latin typeface="+mn-lt"/>
            </a:endParaRPr>
          </a:p>
          <a:p>
            <a:endParaRPr lang="en-US" dirty="0">
              <a:latin typeface="+mn-lt"/>
            </a:endParaRPr>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286001" y="1267482"/>
            <a:ext cx="6720840" cy="5132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2415540" y="5638800"/>
            <a:ext cx="12192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4419599" y="990600"/>
            <a:ext cx="2429319" cy="369332"/>
          </a:xfrm>
          <a:prstGeom prst="rect">
            <a:avLst/>
          </a:prstGeom>
          <a:noFill/>
        </p:spPr>
        <p:txBody>
          <a:bodyPr wrap="none" rtlCol="0">
            <a:spAutoFit/>
          </a:bodyPr>
          <a:lstStyle/>
          <a:p>
            <a:r>
              <a:rPr lang="en-US" dirty="0" smtClean="0"/>
              <a:t>Plan View – 4850L SURF</a:t>
            </a:r>
            <a:endParaRPr lang="en-US" dirty="0"/>
          </a:p>
        </p:txBody>
      </p:sp>
      <p:sp>
        <p:nvSpPr>
          <p:cNvPr id="4" name="Footer Placeholder 3"/>
          <p:cNvSpPr>
            <a:spLocks noGrp="1"/>
          </p:cNvSpPr>
          <p:nvPr>
            <p:ph type="ftr" sz="quarter" idx="10"/>
          </p:nvPr>
        </p:nvSpPr>
        <p:spPr/>
        <p:txBody>
          <a:bodyPr/>
          <a:lstStyle/>
          <a:p>
            <a:pPr>
              <a:defRPr/>
            </a:pPr>
            <a:r>
              <a:rPr lang="en-US" smtClean="0"/>
              <a:t>J Stewart CERN April 2014</a:t>
            </a:r>
            <a:endParaRPr lang="en-US" dirty="0"/>
          </a:p>
        </p:txBody>
      </p:sp>
    </p:spTree>
    <p:extLst>
      <p:ext uri="{BB962C8B-B14F-4D97-AF65-F5344CB8AC3E}">
        <p14:creationId xmlns:p14="http://schemas.microsoft.com/office/powerpoint/2010/main" val="15883005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Conventional Facilities Update – Far </a:t>
            </a:r>
            <a:r>
              <a:rPr lang="en-US" dirty="0" smtClean="0"/>
              <a:t>Site</a:t>
            </a:r>
            <a:endParaRPr lang="en-US"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09600" y="723700"/>
            <a:ext cx="8458200" cy="6094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33399" y="762000"/>
            <a:ext cx="1867621" cy="2527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5240" y="5486400"/>
            <a:ext cx="3352800" cy="923330"/>
          </a:xfrm>
          <a:prstGeom prst="rect">
            <a:avLst/>
          </a:prstGeom>
          <a:noFill/>
        </p:spPr>
        <p:txBody>
          <a:bodyPr wrap="square" rtlCol="0">
            <a:spAutoFit/>
          </a:bodyPr>
          <a:lstStyle/>
          <a:p>
            <a:r>
              <a:rPr lang="en-US" dirty="0" smtClean="0"/>
              <a:t>Two </a:t>
            </a:r>
            <a:r>
              <a:rPr lang="en-US" dirty="0"/>
              <a:t>5-kt detector modules in one cavern and </a:t>
            </a:r>
            <a:r>
              <a:rPr lang="en-US" dirty="0" smtClean="0"/>
              <a:t>two </a:t>
            </a:r>
            <a:r>
              <a:rPr lang="en-US" dirty="0"/>
              <a:t>12-kt detector modules in a second cavern </a:t>
            </a:r>
          </a:p>
        </p:txBody>
      </p:sp>
      <p:sp>
        <p:nvSpPr>
          <p:cNvPr id="3" name="Rectangle 2"/>
          <p:cNvSpPr/>
          <p:nvPr/>
        </p:nvSpPr>
        <p:spPr>
          <a:xfrm>
            <a:off x="609600" y="3493484"/>
            <a:ext cx="609599" cy="4020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914398" y="3645883"/>
            <a:ext cx="457201" cy="2496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2"/>
          <p:cNvSpPr>
            <a:spLocks noGrp="1"/>
          </p:cNvSpPr>
          <p:nvPr>
            <p:ph idx="1"/>
          </p:nvPr>
        </p:nvSpPr>
        <p:spPr>
          <a:xfrm>
            <a:off x="4657725" y="762000"/>
            <a:ext cx="4419600" cy="1600200"/>
          </a:xfrm>
          <a:solidFill>
            <a:schemeClr val="bg1"/>
          </a:solidFill>
        </p:spPr>
        <p:txBody>
          <a:bodyPr>
            <a:normAutofit fontScale="77500" lnSpcReduction="20000"/>
          </a:bodyPr>
          <a:lstStyle/>
          <a:p>
            <a:pPr marL="0" indent="0">
              <a:buNone/>
            </a:pPr>
            <a:r>
              <a:rPr lang="en-US" dirty="0" smtClean="0">
                <a:latin typeface="+mn-lt"/>
              </a:rPr>
              <a:t>Implementing a “generic” exploration program allows flexibility to accommodate design changes in the future. </a:t>
            </a:r>
            <a:r>
              <a:rPr lang="en-US" dirty="0" smtClean="0">
                <a:solidFill>
                  <a:srgbClr val="0070C0"/>
                </a:solidFill>
                <a:latin typeface="+mn-lt"/>
              </a:rPr>
              <a:t>However, re-planning the CF cost and schedule requires that we make an assumption regarding the scope of FS facilities.</a:t>
            </a:r>
            <a:endParaRPr lang="en-US" sz="2400" dirty="0" smtClean="0">
              <a:solidFill>
                <a:srgbClr val="0070C0"/>
              </a:solidFill>
              <a:latin typeface="+mn-lt"/>
            </a:endParaRPr>
          </a:p>
          <a:p>
            <a:endParaRPr lang="en-US" dirty="0" smtClean="0"/>
          </a:p>
          <a:p>
            <a:endParaRPr lang="en-US" dirty="0"/>
          </a:p>
          <a:p>
            <a:endParaRPr lang="en-US" dirty="0"/>
          </a:p>
        </p:txBody>
      </p:sp>
      <p:sp>
        <p:nvSpPr>
          <p:cNvPr id="4" name="Footer Placeholder 3"/>
          <p:cNvSpPr>
            <a:spLocks noGrp="1"/>
          </p:cNvSpPr>
          <p:nvPr>
            <p:ph type="ftr" sz="quarter" idx="10"/>
          </p:nvPr>
        </p:nvSpPr>
        <p:spPr/>
        <p:txBody>
          <a:bodyPr/>
          <a:lstStyle/>
          <a:p>
            <a:pPr>
              <a:defRPr/>
            </a:pPr>
            <a:r>
              <a:rPr lang="en-US" smtClean="0"/>
              <a:t>J Stewart CERN April 2014</a:t>
            </a:r>
            <a:endParaRPr lang="en-US" dirty="0"/>
          </a:p>
        </p:txBody>
      </p:sp>
    </p:spTree>
    <p:extLst>
      <p:ext uri="{BB962C8B-B14F-4D97-AF65-F5344CB8AC3E}">
        <p14:creationId xmlns:p14="http://schemas.microsoft.com/office/powerpoint/2010/main" val="3604490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Conventional Facilities Update – Far </a:t>
            </a:r>
            <a:r>
              <a:rPr lang="en-US" dirty="0" smtClean="0"/>
              <a:t>Site</a:t>
            </a:r>
            <a:endParaRPr lang="en-US" dirty="0"/>
          </a:p>
        </p:txBody>
      </p:sp>
      <p:sp>
        <p:nvSpPr>
          <p:cNvPr id="3" name="Rectangle 2"/>
          <p:cNvSpPr/>
          <p:nvPr/>
        </p:nvSpPr>
        <p:spPr>
          <a:xfrm>
            <a:off x="609600" y="3493484"/>
            <a:ext cx="609599" cy="4020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914398" y="3645883"/>
            <a:ext cx="457201" cy="2496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2" descr="C:\Users\tlundin\Dropbox\Drilling Photos\IMG_20140311_084254_516.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953000" y="1091032"/>
            <a:ext cx="4019550" cy="53594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tlundin\Dropbox\March 2014 Drilling - 140325-untitled_shoot-0128-stock-00003[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6200" y="838200"/>
            <a:ext cx="5981700" cy="39878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228600" y="4888468"/>
            <a:ext cx="4165820" cy="369332"/>
          </a:xfrm>
          <a:prstGeom prst="rect">
            <a:avLst/>
          </a:prstGeom>
          <a:noFill/>
        </p:spPr>
        <p:txBody>
          <a:bodyPr wrap="none" rtlCol="0">
            <a:spAutoFit/>
          </a:bodyPr>
          <a:lstStyle/>
          <a:p>
            <a:r>
              <a:rPr lang="en-US" dirty="0" smtClean="0"/>
              <a:t>J. Strait and driller - boring B-4 in progress</a:t>
            </a:r>
            <a:endParaRPr lang="en-US" dirty="0"/>
          </a:p>
        </p:txBody>
      </p:sp>
      <p:cxnSp>
        <p:nvCxnSpPr>
          <p:cNvPr id="14" name="Straight Arrow Connector 13"/>
          <p:cNvCxnSpPr/>
          <p:nvPr/>
        </p:nvCxnSpPr>
        <p:spPr>
          <a:xfrm>
            <a:off x="4394420" y="5943601"/>
            <a:ext cx="863380"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76200" y="5696634"/>
            <a:ext cx="4686300" cy="646331"/>
          </a:xfrm>
          <a:prstGeom prst="rect">
            <a:avLst/>
          </a:prstGeom>
        </p:spPr>
        <p:txBody>
          <a:bodyPr wrap="square">
            <a:spAutoFit/>
          </a:bodyPr>
          <a:lstStyle/>
          <a:p>
            <a:r>
              <a:rPr lang="en-US" dirty="0"/>
              <a:t>B-4 core sample: core recovery consistently 100% and RQD’s consistently between 90-100%</a:t>
            </a:r>
          </a:p>
        </p:txBody>
      </p:sp>
      <p:sp>
        <p:nvSpPr>
          <p:cNvPr id="6" name="Footer Placeholder 5"/>
          <p:cNvSpPr>
            <a:spLocks noGrp="1"/>
          </p:cNvSpPr>
          <p:nvPr>
            <p:ph type="ftr" sz="quarter" idx="10"/>
          </p:nvPr>
        </p:nvSpPr>
        <p:spPr/>
        <p:txBody>
          <a:bodyPr/>
          <a:lstStyle/>
          <a:p>
            <a:pPr>
              <a:defRPr/>
            </a:pPr>
            <a:r>
              <a:rPr lang="en-US" smtClean="0"/>
              <a:t>J Stewart CERN April 2014</a:t>
            </a:r>
            <a:endParaRPr lang="en-US" dirty="0"/>
          </a:p>
        </p:txBody>
      </p:sp>
    </p:spTree>
    <p:extLst>
      <p:ext uri="{BB962C8B-B14F-4D97-AF65-F5344CB8AC3E}">
        <p14:creationId xmlns:p14="http://schemas.microsoft.com/office/powerpoint/2010/main" val="10956315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180975" y="46038"/>
            <a:ext cx="8839200" cy="822325"/>
          </a:xfrm>
        </p:spPr>
        <p:txBody>
          <a:bodyPr/>
          <a:lstStyle/>
          <a:p>
            <a:r>
              <a:rPr lang="en-US">
                <a:latin typeface="Helvetica" charset="0"/>
                <a:cs typeface="Helvetica" charset="0"/>
              </a:rPr>
              <a:t>Renovated Ross Shaft – Typical Shaft Set </a:t>
            </a:r>
          </a:p>
        </p:txBody>
      </p:sp>
      <p:sp>
        <p:nvSpPr>
          <p:cNvPr id="34819" name="Content Placeholder 10"/>
          <p:cNvSpPr>
            <a:spLocks noGrp="1"/>
          </p:cNvSpPr>
          <p:nvPr>
            <p:ph idx="1"/>
          </p:nvPr>
        </p:nvSpPr>
        <p:spPr>
          <a:xfrm>
            <a:off x="133350" y="1223963"/>
            <a:ext cx="8886825" cy="5359400"/>
          </a:xfrm>
        </p:spPr>
        <p:txBody>
          <a:bodyPr/>
          <a:lstStyle/>
          <a:p>
            <a:pPr marL="234950" indent="-234950">
              <a:buFont typeface="Arial" charset="0"/>
              <a:buNone/>
            </a:pPr>
            <a:endParaRPr lang="en-US">
              <a:latin typeface="Helvetica" charset="0"/>
              <a:cs typeface="Helvetica" charset="0"/>
            </a:endParaRPr>
          </a:p>
          <a:p>
            <a:pPr marL="234950" indent="-234950">
              <a:buFont typeface="Arial" charset="0"/>
              <a:buNone/>
            </a:pPr>
            <a:endParaRPr lang="en-US">
              <a:latin typeface="Helvetica" charset="0"/>
              <a:cs typeface="Helvetica" charset="0"/>
            </a:endParaRPr>
          </a:p>
        </p:txBody>
      </p:sp>
      <p:sp>
        <p:nvSpPr>
          <p:cNvPr id="2" name="Footer Placeholder 1"/>
          <p:cNvSpPr>
            <a:spLocks noGrp="1"/>
          </p:cNvSpPr>
          <p:nvPr>
            <p:ph type="ftr" sz="quarter" idx="10"/>
          </p:nvPr>
        </p:nvSpPr>
        <p:spPr/>
        <p:txBody>
          <a:bodyPr/>
          <a:lstStyle/>
          <a:p>
            <a:pPr>
              <a:defRPr/>
            </a:pPr>
            <a:r>
              <a:rPr lang="en-US" smtClean="0"/>
              <a:t>J Stewart CERN April 2014</a:t>
            </a:r>
            <a:endParaRPr lang="en-US" dirty="0"/>
          </a:p>
        </p:txBody>
      </p:sp>
      <p:grpSp>
        <p:nvGrpSpPr>
          <p:cNvPr id="34821" name="Group 2"/>
          <p:cNvGrpSpPr>
            <a:grpSpLocks/>
          </p:cNvGrpSpPr>
          <p:nvPr/>
        </p:nvGrpSpPr>
        <p:grpSpPr bwMode="auto">
          <a:xfrm>
            <a:off x="180975" y="1371600"/>
            <a:ext cx="6372225" cy="4999038"/>
            <a:chOff x="181462" y="990600"/>
            <a:chExt cx="6872508" cy="5380312"/>
          </a:xfrm>
        </p:grpSpPr>
        <p:pic>
          <p:nvPicPr>
            <p:cNvPr id="3482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462" y="990600"/>
              <a:ext cx="6872508" cy="538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4" name="Rectangle 8"/>
            <p:cNvSpPr>
              <a:spLocks noChangeArrowheads="1"/>
            </p:cNvSpPr>
            <p:nvPr/>
          </p:nvSpPr>
          <p:spPr bwMode="auto">
            <a:xfrm>
              <a:off x="1524000" y="4953000"/>
              <a:ext cx="8305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rgbClr val="0000FF"/>
                  </a:solidFill>
                </a:rPr>
                <a:t>1.42 m</a:t>
              </a:r>
            </a:p>
          </p:txBody>
        </p:sp>
        <p:cxnSp>
          <p:nvCxnSpPr>
            <p:cNvPr id="5" name="Straight Arrow Connector 4"/>
            <p:cNvCxnSpPr/>
            <p:nvPr/>
          </p:nvCxnSpPr>
          <p:spPr>
            <a:xfrm flipH="1">
              <a:off x="914256" y="5181742"/>
              <a:ext cx="609520" cy="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2354161" y="5181742"/>
              <a:ext cx="388654" cy="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34827" name="Rectangle 16"/>
            <p:cNvSpPr>
              <a:spLocks noChangeArrowheads="1"/>
            </p:cNvSpPr>
            <p:nvPr/>
          </p:nvSpPr>
          <p:spPr bwMode="auto">
            <a:xfrm rot="-5400000">
              <a:off x="836217" y="3278584"/>
              <a:ext cx="830501" cy="3693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rgbClr val="0000FF"/>
                  </a:solidFill>
                </a:rPr>
                <a:t>3.77 m</a:t>
              </a:r>
            </a:p>
          </p:txBody>
        </p:sp>
        <p:cxnSp>
          <p:nvCxnSpPr>
            <p:cNvPr id="18" name="Straight Arrow Connector 17"/>
            <p:cNvCxnSpPr/>
            <p:nvPr/>
          </p:nvCxnSpPr>
          <p:spPr>
            <a:xfrm>
              <a:off x="1219016" y="3886640"/>
              <a:ext cx="0" cy="1524051"/>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1296062" y="1600563"/>
              <a:ext cx="0" cy="144716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34830" name="TextBox 25"/>
            <p:cNvSpPr txBox="1">
              <a:spLocks noChangeArrowheads="1"/>
            </p:cNvSpPr>
            <p:nvPr/>
          </p:nvSpPr>
          <p:spPr bwMode="auto">
            <a:xfrm>
              <a:off x="3276600" y="5029200"/>
              <a:ext cx="1081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000" b="1">
                  <a:solidFill>
                    <a:srgbClr val="0000FF"/>
                  </a:solidFill>
                </a:rPr>
                <a:t>Ore Skip</a:t>
              </a:r>
            </a:p>
          </p:txBody>
        </p:sp>
        <p:sp>
          <p:nvSpPr>
            <p:cNvPr id="34831" name="TextBox 28"/>
            <p:cNvSpPr txBox="1">
              <a:spLocks noChangeArrowheads="1"/>
            </p:cNvSpPr>
            <p:nvPr/>
          </p:nvSpPr>
          <p:spPr bwMode="auto">
            <a:xfrm>
              <a:off x="4938454" y="5010090"/>
              <a:ext cx="1081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000" b="1">
                  <a:solidFill>
                    <a:srgbClr val="0000FF"/>
                  </a:solidFill>
                </a:rPr>
                <a:t>Ore Skip</a:t>
              </a:r>
            </a:p>
          </p:txBody>
        </p:sp>
      </p:grpSp>
      <p:sp>
        <p:nvSpPr>
          <p:cNvPr id="16" name="Content Placeholder 10"/>
          <p:cNvSpPr txBox="1">
            <a:spLocks/>
          </p:cNvSpPr>
          <p:nvPr/>
        </p:nvSpPr>
        <p:spPr>
          <a:xfrm>
            <a:off x="6400800" y="1143000"/>
            <a:ext cx="2590800" cy="5257800"/>
          </a:xfrm>
          <a:prstGeom prst="rect">
            <a:avLst/>
          </a:prstGeom>
        </p:spPr>
        <p:txBody>
          <a:bodyPr>
            <a:normAutofit fontScale="625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Helvetica" pitchFamily="34" charset="0"/>
                <a:ea typeface="+mn-ea"/>
                <a:cs typeface="+mn-cs"/>
              </a:defRPr>
            </a:lvl1pPr>
            <a:lvl2pPr marL="742950" indent="-285750" algn="l" defTabSz="914400" rtl="0" eaLnBrk="1" latinLnBrk="0" hangingPunct="1">
              <a:spcBef>
                <a:spcPct val="20000"/>
              </a:spcBef>
              <a:buFont typeface="Arial" pitchFamily="34" charset="0"/>
              <a:buChar char="–"/>
              <a:defRPr sz="2200" kern="1200">
                <a:solidFill>
                  <a:schemeClr val="tx1"/>
                </a:solidFill>
                <a:latin typeface="Helvetica" pitchFamily="34" charset="0"/>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Helvetica"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Helvetica"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1068" indent="0" fontAlgn="auto">
              <a:spcAft>
                <a:spcPts val="0"/>
              </a:spcAft>
              <a:buFont typeface="Arial" pitchFamily="34" charset="0"/>
              <a:buNone/>
              <a:defRPr/>
            </a:pPr>
            <a:r>
              <a:rPr lang="en-US" dirty="0" smtClean="0">
                <a:latin typeface="Helvetica" pitchFamily="-105" charset="0"/>
                <a:cs typeface="Helvetica" pitchFamily="-105" charset="0"/>
              </a:rPr>
              <a:t>Ross Shaft post Renovation</a:t>
            </a:r>
            <a:endParaRPr lang="en-US" dirty="0" smtClean="0"/>
          </a:p>
          <a:p>
            <a:pPr marL="487933" indent="-456865" fontAlgn="auto">
              <a:spcAft>
                <a:spcPts val="0"/>
              </a:spcAft>
              <a:buFont typeface="+mj-lt"/>
              <a:buAutoNum type="arabicPeriod"/>
              <a:defRPr/>
            </a:pPr>
            <a:r>
              <a:rPr lang="en-US" dirty="0" smtClean="0"/>
              <a:t>Waste Rock Removal – 3,000 tons per day – 11 ton skips</a:t>
            </a:r>
          </a:p>
          <a:p>
            <a:pPr marL="487933" indent="-456865" fontAlgn="auto">
              <a:spcAft>
                <a:spcPts val="0"/>
              </a:spcAft>
              <a:buFont typeface="+mj-lt"/>
              <a:buAutoNum type="arabicPeriod"/>
              <a:defRPr/>
            </a:pPr>
            <a:r>
              <a:rPr lang="en-US" dirty="0" smtClean="0"/>
              <a:t>6T payload – Cage Conveyance</a:t>
            </a:r>
          </a:p>
          <a:p>
            <a:pPr marL="887983" lvl="1" indent="-456865" fontAlgn="auto">
              <a:spcAft>
                <a:spcPts val="0"/>
              </a:spcAft>
              <a:defRPr/>
            </a:pPr>
            <a:r>
              <a:rPr lang="en-US" dirty="0" smtClean="0"/>
              <a:t>Cage dimensions (7’h 4’ 8”w 12’ 4 ½”long) (2.13 x 1.42 x 3.77m) </a:t>
            </a:r>
          </a:p>
          <a:p>
            <a:pPr marL="887983" lvl="1" indent="-456865" fontAlgn="auto">
              <a:spcAft>
                <a:spcPts val="0"/>
              </a:spcAft>
              <a:defRPr/>
            </a:pPr>
            <a:r>
              <a:rPr lang="en-US" dirty="0" smtClean="0"/>
              <a:t>Cage travel time 3.25 min </a:t>
            </a:r>
          </a:p>
          <a:p>
            <a:pPr marL="887983" lvl="1" indent="-456865" fontAlgn="auto">
              <a:spcAft>
                <a:spcPts val="0"/>
              </a:spcAft>
              <a:defRPr/>
            </a:pPr>
            <a:r>
              <a:rPr lang="en-US" dirty="0" smtClean="0"/>
              <a:t>Expect 10 min </a:t>
            </a:r>
            <a:r>
              <a:rPr lang="en-US" dirty="0" err="1" smtClean="0"/>
              <a:t>avg</a:t>
            </a:r>
            <a:r>
              <a:rPr lang="en-US" dirty="0" smtClean="0"/>
              <a:t> one way including loading and unloading</a:t>
            </a:r>
          </a:p>
          <a:p>
            <a:pPr marL="488268" indent="-457200" fontAlgn="auto">
              <a:spcAft>
                <a:spcPts val="0"/>
              </a:spcAft>
              <a:buFont typeface="+mj-lt"/>
              <a:buAutoNum type="arabicPeriod"/>
              <a:defRPr/>
            </a:pPr>
            <a:r>
              <a:rPr lang="en-US" dirty="0" smtClean="0"/>
              <a:t>Larger loads can be slung under the cage  </a:t>
            </a:r>
          </a:p>
          <a:p>
            <a:pPr marL="487933" indent="-456865" fontAlgn="auto">
              <a:spcAft>
                <a:spcPts val="0"/>
              </a:spcAft>
              <a:buFont typeface="+mj-lt"/>
              <a:buAutoNum type="arabicPeriod"/>
              <a:defRPr/>
            </a:pPr>
            <a:r>
              <a:rPr lang="en-US" dirty="0" smtClean="0"/>
              <a:t>No Auxiliary Conveyances</a:t>
            </a:r>
          </a:p>
          <a:p>
            <a:pPr marL="487933" indent="-456865" fontAlgn="auto">
              <a:spcAft>
                <a:spcPts val="0"/>
              </a:spcAft>
              <a:buFont typeface="+mj-lt"/>
              <a:buAutoNum type="arabicPeriod"/>
              <a:defRPr/>
            </a:pPr>
            <a:r>
              <a:rPr lang="en-US" dirty="0" smtClean="0"/>
              <a:t>Utilities located in Services Compartment</a:t>
            </a:r>
          </a:p>
          <a:p>
            <a:pPr marL="487933" indent="-456865" fontAlgn="auto">
              <a:spcAft>
                <a:spcPts val="0"/>
              </a:spcAft>
              <a:buFont typeface="+mj-lt"/>
              <a:buAutoNum type="arabicPeriod"/>
              <a:defRPr/>
            </a:pPr>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7" name="Picture 2" descr="C:\Documents and Settings\flanni\Desktop\TPC.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52400"/>
            <a:ext cx="7543800" cy="634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78" name="Title 5"/>
          <p:cNvSpPr>
            <a:spLocks noGrp="1"/>
          </p:cNvSpPr>
          <p:nvPr>
            <p:ph type="title"/>
          </p:nvPr>
        </p:nvSpPr>
        <p:spPr/>
        <p:txBody>
          <a:bodyPr/>
          <a:lstStyle/>
          <a:p>
            <a:r>
              <a:rPr lang="en-US">
                <a:latin typeface="Helvetica" charset="0"/>
              </a:rPr>
              <a:t>Time Projection Chamber (TPC) Operation</a:t>
            </a:r>
          </a:p>
        </p:txBody>
      </p:sp>
      <p:cxnSp>
        <p:nvCxnSpPr>
          <p:cNvPr id="8" name="Straight Connector 7"/>
          <p:cNvCxnSpPr/>
          <p:nvPr/>
        </p:nvCxnSpPr>
        <p:spPr>
          <a:xfrm rot="5400000">
            <a:off x="3505200" y="60960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838200" y="60960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990600" y="6170613"/>
            <a:ext cx="2667000" cy="1587"/>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5782" name="TextBox 10"/>
          <p:cNvSpPr txBox="1">
            <a:spLocks noChangeArrowheads="1"/>
          </p:cNvSpPr>
          <p:nvPr/>
        </p:nvSpPr>
        <p:spPr bwMode="auto">
          <a:xfrm>
            <a:off x="1524000" y="5867400"/>
            <a:ext cx="17927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dirty="0" smtClean="0"/>
              <a:t>3.45m </a:t>
            </a:r>
            <a:r>
              <a:rPr lang="en-US" dirty="0">
                <a:sym typeface="Wingdings" charset="0"/>
              </a:rPr>
              <a:t></a:t>
            </a:r>
            <a:r>
              <a:rPr lang="en-US" dirty="0"/>
              <a:t> </a:t>
            </a:r>
            <a:r>
              <a:rPr lang="en-US" dirty="0" smtClean="0"/>
              <a:t>2.16ms</a:t>
            </a:r>
            <a:endParaRPr lang="en-US" dirty="0"/>
          </a:p>
        </p:txBody>
      </p:sp>
      <p:sp>
        <p:nvSpPr>
          <p:cNvPr id="13" name="TextBox 12"/>
          <p:cNvSpPr txBox="1"/>
          <p:nvPr/>
        </p:nvSpPr>
        <p:spPr>
          <a:xfrm>
            <a:off x="0" y="1222375"/>
            <a:ext cx="2382838" cy="831850"/>
          </a:xfrm>
          <a:prstGeom prst="rect">
            <a:avLst/>
          </a:prstGeom>
          <a:noFill/>
        </p:spPr>
        <p:txBody>
          <a:bodyPr wrap="none">
            <a:spAutoFit/>
          </a:bodyPr>
          <a:lstStyle/>
          <a:p>
            <a:pPr fontAlgn="auto">
              <a:spcBef>
                <a:spcPts val="0"/>
              </a:spcBef>
              <a:spcAft>
                <a:spcPts val="0"/>
              </a:spcAft>
              <a:defRPr/>
            </a:pPr>
            <a:r>
              <a:rPr lang="en-US" sz="1600" dirty="0">
                <a:latin typeface="+mn-lt"/>
                <a:ea typeface="+mn-ea"/>
                <a:cs typeface="+mn-cs"/>
              </a:rPr>
              <a:t>MIP </a:t>
            </a:r>
            <a:r>
              <a:rPr lang="en-US" sz="1600" dirty="0" err="1">
                <a:latin typeface="+mn-lt"/>
                <a:ea typeface="+mn-ea"/>
                <a:cs typeface="+mn-cs"/>
              </a:rPr>
              <a:t>dE</a:t>
            </a:r>
            <a:r>
              <a:rPr lang="en-US" sz="1600" dirty="0">
                <a:latin typeface="+mn-lt"/>
                <a:ea typeface="+mn-ea"/>
                <a:cs typeface="+mn-cs"/>
              </a:rPr>
              <a:t>/dx = 2.2 MeV/cm</a:t>
            </a:r>
          </a:p>
          <a:p>
            <a:pPr fontAlgn="auto">
              <a:spcBef>
                <a:spcPts val="0"/>
              </a:spcBef>
              <a:spcAft>
                <a:spcPts val="0"/>
              </a:spcAft>
              <a:defRPr/>
            </a:pPr>
            <a:r>
              <a:rPr lang="en-US" sz="1600" dirty="0">
                <a:latin typeface="+mn-lt"/>
                <a:ea typeface="+mn-ea"/>
                <a:cs typeface="+mn-cs"/>
                <a:sym typeface="Wingdings" pitchFamily="2" charset="2"/>
              </a:rPr>
              <a:t> ~ 1fC/mm @ 500 V/cm</a:t>
            </a:r>
            <a:endParaRPr lang="en-US" sz="1600" dirty="0">
              <a:latin typeface="+mn-lt"/>
              <a:ea typeface="+mn-ea"/>
              <a:cs typeface="+mn-cs"/>
            </a:endParaRPr>
          </a:p>
          <a:p>
            <a:pPr marL="285750" indent="-285750" fontAlgn="auto">
              <a:spcBef>
                <a:spcPts val="0"/>
              </a:spcBef>
              <a:spcAft>
                <a:spcPts val="0"/>
              </a:spcAft>
              <a:buFont typeface="Wingdings"/>
              <a:buChar char="à"/>
              <a:defRPr/>
            </a:pPr>
            <a:r>
              <a:rPr lang="en-US" sz="1600" dirty="0">
                <a:latin typeface="+mn-lt"/>
                <a:ea typeface="+mn-ea"/>
                <a:cs typeface="+mn-cs"/>
                <a:sym typeface="Wingdings" pitchFamily="2" charset="2"/>
              </a:rPr>
              <a:t>~1 MeV/wire</a:t>
            </a:r>
          </a:p>
        </p:txBody>
      </p:sp>
      <p:sp>
        <p:nvSpPr>
          <p:cNvPr id="75784" name="TextBox 13"/>
          <p:cNvSpPr txBox="1">
            <a:spLocks noChangeArrowheads="1"/>
          </p:cNvSpPr>
          <p:nvPr/>
        </p:nvSpPr>
        <p:spPr bwMode="auto">
          <a:xfrm>
            <a:off x="1101725" y="3505200"/>
            <a:ext cx="8258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dirty="0" smtClean="0"/>
              <a:t>173 </a:t>
            </a:r>
            <a:r>
              <a:rPr lang="en-US" dirty="0"/>
              <a:t>kV</a:t>
            </a:r>
          </a:p>
        </p:txBody>
      </p:sp>
      <p:cxnSp>
        <p:nvCxnSpPr>
          <p:cNvPr id="75785" name="Straight Connector 14"/>
          <p:cNvCxnSpPr>
            <a:cxnSpLocks noChangeShapeType="1"/>
          </p:cNvCxnSpPr>
          <p:nvPr/>
        </p:nvCxnSpPr>
        <p:spPr bwMode="auto">
          <a:xfrm>
            <a:off x="0" y="946150"/>
            <a:ext cx="9144000" cy="0"/>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cxnSp>
        <p:nvCxnSpPr>
          <p:cNvPr id="75786" name="Straight Connector 15"/>
          <p:cNvCxnSpPr>
            <a:cxnSpLocks noChangeShapeType="1"/>
          </p:cNvCxnSpPr>
          <p:nvPr/>
        </p:nvCxnSpPr>
        <p:spPr bwMode="auto">
          <a:xfrm>
            <a:off x="-11113" y="6475413"/>
            <a:ext cx="9144001" cy="0"/>
          </a:xfrm>
          <a:prstGeom prst="line">
            <a:avLst/>
          </a:prstGeom>
          <a:noFill/>
          <a:ln w="101600" cmpd="tri">
            <a:solidFill>
              <a:schemeClr val="accent1"/>
            </a:solidFill>
            <a:round/>
            <a:headEnd/>
            <a:tailEnd/>
          </a:ln>
          <a:effectLst>
            <a:outerShdw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4" name="Footer Placeholder 3"/>
          <p:cNvSpPr>
            <a:spLocks noGrp="1"/>
          </p:cNvSpPr>
          <p:nvPr>
            <p:ph type="ftr" sz="quarter" idx="10"/>
          </p:nvPr>
        </p:nvSpPr>
        <p:spPr>
          <a:xfrm>
            <a:off x="2667000" y="6553200"/>
            <a:ext cx="3657600" cy="304800"/>
          </a:xfrm>
        </p:spPr>
        <p:txBody>
          <a:bodyPr/>
          <a:lstStyle/>
          <a:p>
            <a:pPr>
              <a:defRPr/>
            </a:pPr>
            <a:r>
              <a:rPr lang="en-US" smtClean="0"/>
              <a:t>J Stewart CERN April 2014</a:t>
            </a:r>
            <a:endParaRPr lang="en-US" dirty="0"/>
          </a:p>
        </p:txBody>
      </p:sp>
      <p:sp>
        <p:nvSpPr>
          <p:cNvPr id="75788" name="TextBox 4"/>
          <p:cNvSpPr txBox="1">
            <a:spLocks noChangeArrowheads="1"/>
          </p:cNvSpPr>
          <p:nvPr/>
        </p:nvSpPr>
        <p:spPr bwMode="auto">
          <a:xfrm>
            <a:off x="5791200" y="1154113"/>
            <a:ext cx="381000" cy="3698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a:solidFill>
                  <a:srgbClr val="FF0000"/>
                </a:solidFill>
              </a:rPr>
              <a:t>x</a:t>
            </a:r>
          </a:p>
        </p:txBody>
      </p:sp>
      <p:sp>
        <p:nvSpPr>
          <p:cNvPr id="75789" name="TextBox 18"/>
          <p:cNvSpPr txBox="1">
            <a:spLocks noChangeArrowheads="1"/>
          </p:cNvSpPr>
          <p:nvPr/>
        </p:nvSpPr>
        <p:spPr bwMode="auto">
          <a:xfrm>
            <a:off x="5410200" y="5754688"/>
            <a:ext cx="4191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a:t>TPC design is</a:t>
            </a:r>
          </a:p>
          <a:p>
            <a:r>
              <a:rPr lang="en-US"/>
              <a:t>modulal.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457200" y="152400"/>
            <a:ext cx="8229600" cy="762000"/>
          </a:xfrm>
        </p:spPr>
        <p:txBody>
          <a:bodyPr/>
          <a:lstStyle/>
          <a:p>
            <a:r>
              <a:rPr lang="en-US" sz="4000">
                <a:latin typeface="Calibri" charset="0"/>
              </a:rPr>
              <a:t>LBNE Scientific Motivation</a:t>
            </a:r>
          </a:p>
        </p:txBody>
      </p:sp>
      <p:sp>
        <p:nvSpPr>
          <p:cNvPr id="3" name="Content Placeholder 2"/>
          <p:cNvSpPr>
            <a:spLocks noGrp="1"/>
          </p:cNvSpPr>
          <p:nvPr>
            <p:ph idx="1"/>
          </p:nvPr>
        </p:nvSpPr>
        <p:spPr>
          <a:xfrm>
            <a:off x="457200" y="990600"/>
            <a:ext cx="8382000" cy="5227638"/>
          </a:xfrm>
        </p:spPr>
        <p:txBody>
          <a:bodyPr rtlCol="0">
            <a:noAutofit/>
          </a:bodyPr>
          <a:lstStyle/>
          <a:p>
            <a:pPr marL="274320" lvl="1" indent="-274320" fontAlgn="auto">
              <a:spcAft>
                <a:spcPts val="0"/>
              </a:spcAft>
              <a:buClr>
                <a:schemeClr val="accent3"/>
              </a:buClr>
              <a:buSzPct val="95000"/>
              <a:buFont typeface="Wingdings 2"/>
              <a:buChar char=""/>
              <a:defRPr/>
            </a:pPr>
            <a:r>
              <a:rPr lang="en-US" dirty="0">
                <a:solidFill>
                  <a:srgbClr val="000090"/>
                </a:solidFill>
                <a:latin typeface="+mj-lt"/>
                <a:ea typeface="+mn-ea"/>
              </a:rPr>
              <a:t>CP Violation in neutrino sector</a:t>
            </a:r>
          </a:p>
          <a:p>
            <a:pPr marL="548957" lvl="2" indent="-274320" fontAlgn="auto">
              <a:spcAft>
                <a:spcPts val="0"/>
              </a:spcAft>
              <a:buClr>
                <a:schemeClr val="accent3"/>
              </a:buClr>
              <a:buSzPct val="95000"/>
              <a:buFont typeface="Wingdings 2"/>
              <a:buChar char=""/>
              <a:defRPr/>
            </a:pPr>
            <a:r>
              <a:rPr lang="en-US" sz="1800" dirty="0" smtClean="0">
                <a:latin typeface="+mj-lt"/>
                <a:ea typeface="+mn-ea"/>
              </a:rPr>
              <a:t>Violation of a fundamental symmetry and viability of </a:t>
            </a:r>
            <a:r>
              <a:rPr lang="en-US" sz="1800" dirty="0" err="1" smtClean="0">
                <a:latin typeface="+mj-lt"/>
                <a:ea typeface="+mn-ea"/>
              </a:rPr>
              <a:t>leptogenesis</a:t>
            </a:r>
            <a:r>
              <a:rPr lang="en-US" sz="1800" dirty="0" smtClean="0">
                <a:latin typeface="+mj-lt"/>
                <a:ea typeface="+mn-ea"/>
              </a:rPr>
              <a:t> models</a:t>
            </a:r>
          </a:p>
          <a:p>
            <a:pPr marL="274320" lvl="1" indent="-274320" fontAlgn="auto">
              <a:spcAft>
                <a:spcPts val="0"/>
              </a:spcAft>
              <a:buClr>
                <a:schemeClr val="accent3"/>
              </a:buClr>
              <a:buSzPct val="95000"/>
              <a:buFont typeface="Wingdings 2"/>
              <a:buChar char=""/>
              <a:defRPr/>
            </a:pPr>
            <a:r>
              <a:rPr lang="en-US" dirty="0" smtClean="0">
                <a:solidFill>
                  <a:srgbClr val="000090"/>
                </a:solidFill>
                <a:latin typeface="+mj-lt"/>
                <a:ea typeface="+mn-ea"/>
              </a:rPr>
              <a:t>Neutrino </a:t>
            </a:r>
            <a:r>
              <a:rPr lang="en-US" dirty="0">
                <a:solidFill>
                  <a:srgbClr val="000090"/>
                </a:solidFill>
                <a:latin typeface="+mj-lt"/>
                <a:ea typeface="+mn-ea"/>
              </a:rPr>
              <a:t>Mass Hierarchy</a:t>
            </a:r>
          </a:p>
          <a:p>
            <a:pPr marL="548957" lvl="2" indent="-274320" fontAlgn="auto">
              <a:spcAft>
                <a:spcPts val="0"/>
              </a:spcAft>
              <a:buClr>
                <a:schemeClr val="accent3"/>
              </a:buClr>
              <a:buSzPct val="95000"/>
              <a:buFont typeface="Wingdings 2"/>
              <a:buChar char=""/>
              <a:defRPr/>
            </a:pPr>
            <a:r>
              <a:rPr lang="en-US" sz="1800" dirty="0">
                <a:latin typeface="+mj-lt"/>
                <a:ea typeface="+mn-ea"/>
              </a:rPr>
              <a:t>GUTs, String Theory, Dirac vs. </a:t>
            </a:r>
            <a:r>
              <a:rPr lang="en-US" sz="1800" dirty="0" err="1">
                <a:latin typeface="+mj-lt"/>
                <a:ea typeface="+mn-ea"/>
              </a:rPr>
              <a:t>Majorana</a:t>
            </a:r>
            <a:r>
              <a:rPr lang="en-US" sz="1800" dirty="0">
                <a:latin typeface="+mj-lt"/>
                <a:ea typeface="+mn-ea"/>
              </a:rPr>
              <a:t> </a:t>
            </a:r>
            <a:r>
              <a:rPr lang="en-US" sz="1800" dirty="0" smtClean="0">
                <a:latin typeface="+mj-lt"/>
                <a:ea typeface="+mn-ea"/>
              </a:rPr>
              <a:t>nature and feasibility of 0νββ decay</a:t>
            </a:r>
            <a:endParaRPr lang="en-US" sz="1800" dirty="0">
              <a:latin typeface="+mj-lt"/>
              <a:ea typeface="+mn-ea"/>
            </a:endParaRPr>
          </a:p>
          <a:p>
            <a:pPr marL="274320" indent="-274320" fontAlgn="auto">
              <a:spcAft>
                <a:spcPts val="0"/>
              </a:spcAft>
              <a:buClr>
                <a:schemeClr val="accent3"/>
              </a:buClr>
              <a:buFont typeface="Wingdings 2"/>
              <a:buChar char=""/>
              <a:defRPr/>
            </a:pPr>
            <a:r>
              <a:rPr lang="en-US" sz="2200" dirty="0" smtClean="0">
                <a:solidFill>
                  <a:srgbClr val="000090"/>
                </a:solidFill>
                <a:latin typeface="+mj-lt"/>
                <a:ea typeface="+mn-ea"/>
                <a:cs typeface="+mn-cs"/>
              </a:rPr>
              <a:t>Testing the Three-Flavor Paradigm</a:t>
            </a:r>
            <a:endParaRPr lang="en-US" sz="2200" dirty="0">
              <a:solidFill>
                <a:srgbClr val="000090"/>
              </a:solidFill>
              <a:latin typeface="+mj-lt"/>
              <a:ea typeface="+mn-ea"/>
              <a:cs typeface="+mn-cs"/>
            </a:endParaRPr>
          </a:p>
          <a:p>
            <a:pPr marL="640080" lvl="1" indent="-246888" fontAlgn="auto">
              <a:spcAft>
                <a:spcPts val="0"/>
              </a:spcAft>
              <a:buFont typeface="Wingdings 2"/>
              <a:buChar char=""/>
              <a:defRPr/>
            </a:pPr>
            <a:r>
              <a:rPr lang="en-US" sz="1800" dirty="0">
                <a:latin typeface="+mj-lt"/>
                <a:ea typeface="+mn-ea"/>
              </a:rPr>
              <a:t>P</a:t>
            </a:r>
            <a:r>
              <a:rPr lang="en-US" sz="1800" dirty="0" smtClean="0">
                <a:latin typeface="+mj-lt"/>
                <a:ea typeface="+mn-ea"/>
              </a:rPr>
              <a:t>recision </a:t>
            </a:r>
            <a:r>
              <a:rPr lang="en-US" sz="1800" dirty="0">
                <a:latin typeface="+mj-lt"/>
                <a:ea typeface="+mn-ea"/>
              </a:rPr>
              <a:t>measurements of </a:t>
            </a:r>
            <a:r>
              <a:rPr lang="en-US" sz="1800" dirty="0" smtClean="0">
                <a:latin typeface="+mj-lt"/>
                <a:ea typeface="+mn-ea"/>
              </a:rPr>
              <a:t>known fundamental mixing parameters</a:t>
            </a:r>
          </a:p>
          <a:p>
            <a:pPr marL="640080" lvl="1" indent="-246888" fontAlgn="auto">
              <a:spcAft>
                <a:spcPts val="0"/>
              </a:spcAft>
              <a:buFont typeface="Wingdings 2"/>
              <a:buChar char=""/>
              <a:defRPr/>
            </a:pPr>
            <a:r>
              <a:rPr lang="en-US" sz="1800" dirty="0">
                <a:latin typeface="+mj-lt"/>
                <a:ea typeface="+mn-ea"/>
              </a:rPr>
              <a:t>N</a:t>
            </a:r>
            <a:r>
              <a:rPr lang="en-US" sz="1800" dirty="0" smtClean="0">
                <a:latin typeface="+mj-lt"/>
                <a:ea typeface="+mn-ea"/>
              </a:rPr>
              <a:t>ew physics -&gt; non</a:t>
            </a:r>
            <a:r>
              <a:rPr lang="en-US" sz="1800" dirty="0">
                <a:latin typeface="+mj-lt"/>
                <a:ea typeface="+mn-ea"/>
              </a:rPr>
              <a:t>-standard </a:t>
            </a:r>
            <a:r>
              <a:rPr lang="en-US" sz="1800" dirty="0" smtClean="0">
                <a:latin typeface="+mj-lt"/>
                <a:ea typeface="+mn-ea"/>
              </a:rPr>
              <a:t>interactions, sterile neutrinos… (beam+ atmos. </a:t>
            </a:r>
            <a:r>
              <a:rPr lang="en-US" sz="1800" dirty="0" err="1" smtClean="0">
                <a:ea typeface="+mn-ea"/>
              </a:rPr>
              <a:t>ν</a:t>
            </a:r>
            <a:r>
              <a:rPr lang="en-US" sz="1800" dirty="0" err="1" smtClean="0">
                <a:latin typeface="+mj-lt"/>
                <a:ea typeface="+mn-ea"/>
              </a:rPr>
              <a:t>’s</a:t>
            </a:r>
            <a:r>
              <a:rPr lang="en-US" sz="1800" dirty="0" smtClean="0">
                <a:latin typeface="+mj-lt"/>
                <a:ea typeface="+mn-ea"/>
              </a:rPr>
              <a:t>) </a:t>
            </a:r>
            <a:endParaRPr lang="en-US" sz="1800" dirty="0">
              <a:latin typeface="+mj-lt"/>
              <a:ea typeface="+mn-ea"/>
            </a:endParaRPr>
          </a:p>
          <a:p>
            <a:pPr marL="640080" lvl="1" indent="-246888" fontAlgn="auto">
              <a:spcAft>
                <a:spcPts val="0"/>
              </a:spcAft>
              <a:buFont typeface="Wingdings 2"/>
              <a:buChar char=""/>
              <a:defRPr/>
            </a:pPr>
            <a:r>
              <a:rPr lang="en-US" sz="1800" dirty="0">
                <a:latin typeface="+mj-lt"/>
                <a:ea typeface="+mn-ea"/>
              </a:rPr>
              <a:t>Precision neutrino interactions studies (near detector</a:t>
            </a:r>
            <a:r>
              <a:rPr lang="en-US" sz="1800" dirty="0" smtClean="0">
                <a:latin typeface="+mj-lt"/>
                <a:ea typeface="+mn-ea"/>
              </a:rPr>
              <a:t>)</a:t>
            </a:r>
          </a:p>
          <a:p>
            <a:pPr marL="273367" indent="-246888" fontAlgn="auto">
              <a:spcAft>
                <a:spcPts val="0"/>
              </a:spcAft>
              <a:buFont typeface="Wingdings 2"/>
              <a:buChar char=""/>
              <a:defRPr/>
            </a:pPr>
            <a:r>
              <a:rPr lang="en-US" sz="2200" dirty="0" smtClean="0">
                <a:solidFill>
                  <a:srgbClr val="000090"/>
                </a:solidFill>
                <a:latin typeface="+mj-lt"/>
                <a:ea typeface="+mn-ea"/>
                <a:cs typeface="+mn-cs"/>
              </a:rPr>
              <a:t>Proton </a:t>
            </a:r>
            <a:r>
              <a:rPr lang="en-US" sz="2200" dirty="0">
                <a:solidFill>
                  <a:srgbClr val="000090"/>
                </a:solidFill>
                <a:latin typeface="+mj-lt"/>
                <a:ea typeface="+mn-ea"/>
                <a:cs typeface="+mn-cs"/>
              </a:rPr>
              <a:t>decay measurement</a:t>
            </a:r>
          </a:p>
          <a:p>
            <a:pPr marL="690563" lvl="2" fontAlgn="auto">
              <a:spcBef>
                <a:spcPts val="0"/>
              </a:spcBef>
              <a:spcAft>
                <a:spcPts val="0"/>
              </a:spcAft>
              <a:buFont typeface="Wingdings 2"/>
              <a:buChar char=""/>
              <a:defRPr/>
            </a:pPr>
            <a:r>
              <a:rPr lang="en-US" sz="1800" dirty="0">
                <a:latin typeface="+mj-lt"/>
                <a:ea typeface="+mn-ea"/>
              </a:rPr>
              <a:t>Grand Unification Theory</a:t>
            </a:r>
          </a:p>
          <a:p>
            <a:pPr marL="273367" indent="-246888" fontAlgn="auto">
              <a:spcAft>
                <a:spcPts val="0"/>
              </a:spcAft>
              <a:buFont typeface="Wingdings 2"/>
              <a:buChar char=""/>
              <a:defRPr/>
            </a:pPr>
            <a:r>
              <a:rPr lang="en-US" sz="2200" dirty="0">
                <a:solidFill>
                  <a:srgbClr val="000090"/>
                </a:solidFill>
                <a:latin typeface="+mj-lt"/>
                <a:ea typeface="+mn-ea"/>
                <a:cs typeface="+mn-cs"/>
              </a:rPr>
              <a:t>Astrophysics</a:t>
            </a:r>
          </a:p>
          <a:p>
            <a:pPr marL="690563" lvl="2" fontAlgn="auto">
              <a:spcBef>
                <a:spcPts val="0"/>
              </a:spcBef>
              <a:spcAft>
                <a:spcPts val="0"/>
              </a:spcAft>
              <a:buFont typeface="Wingdings 2"/>
              <a:buChar char=""/>
              <a:defRPr/>
            </a:pPr>
            <a:r>
              <a:rPr lang="en-US" sz="1800" dirty="0" smtClean="0">
                <a:latin typeface="+mj-lt"/>
                <a:ea typeface="+mn-ea"/>
              </a:rPr>
              <a:t>Supernova</a:t>
            </a:r>
            <a:r>
              <a:rPr lang="en-US" sz="1800" dirty="0" smtClean="0">
                <a:latin typeface="+mj-lt"/>
                <a:ea typeface="+mn-ea"/>
                <a:sym typeface="Symbol"/>
              </a:rPr>
              <a:t> </a:t>
            </a:r>
            <a:r>
              <a:rPr lang="en-US" sz="1800" dirty="0">
                <a:latin typeface="+mj-lt"/>
                <a:ea typeface="+mn-ea"/>
              </a:rPr>
              <a:t>burst flux </a:t>
            </a:r>
          </a:p>
        </p:txBody>
      </p:sp>
      <p:sp>
        <p:nvSpPr>
          <p:cNvPr id="5" name="Footer Placeholder 4"/>
          <p:cNvSpPr>
            <a:spLocks noGrp="1"/>
          </p:cNvSpPr>
          <p:nvPr>
            <p:ph type="ftr" sz="quarter" idx="10"/>
          </p:nvPr>
        </p:nvSpPr>
        <p:spPr/>
        <p:txBody>
          <a:bodyPr/>
          <a:lstStyle/>
          <a:p>
            <a:pPr>
              <a:defRPr/>
            </a:pPr>
            <a:r>
              <a:rPr lang="en-US" smtClean="0"/>
              <a:t>J Stewart CERN April 2014</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a:t>2*5kt Detector Design</a:t>
            </a:r>
            <a:br>
              <a:rPr lang="en-US" dirty="0"/>
            </a:br>
            <a:r>
              <a:rPr lang="en-US" sz="2000" i="1" dirty="0"/>
              <a:t>Beam’s Eye View</a:t>
            </a:r>
            <a:endParaRPr lang="en-US" dirty="0"/>
          </a:p>
        </p:txBody>
      </p:sp>
      <p:sp>
        <p:nvSpPr>
          <p:cNvPr id="5" name="Footer Placeholder 4"/>
          <p:cNvSpPr>
            <a:spLocks noGrp="1"/>
          </p:cNvSpPr>
          <p:nvPr>
            <p:ph type="ftr" sz="quarter" idx="11"/>
          </p:nvPr>
        </p:nvSpPr>
        <p:spPr/>
        <p:txBody>
          <a:bodyPr/>
          <a:lstStyle/>
          <a:p>
            <a:r>
              <a:rPr lang="en-US" smtClean="0"/>
              <a:t>J Stewart CERN April 2014</a:t>
            </a:r>
            <a:endParaRPr lang="en-US" dirty="0"/>
          </a:p>
        </p:txBody>
      </p:sp>
      <p:sp>
        <p:nvSpPr>
          <p:cNvPr id="124" name="Content Placeholder 41"/>
          <p:cNvSpPr txBox="1">
            <a:spLocks/>
          </p:cNvSpPr>
          <p:nvPr/>
        </p:nvSpPr>
        <p:spPr>
          <a:xfrm>
            <a:off x="5181600" y="1143000"/>
            <a:ext cx="3962400" cy="38100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t>2 detector modules 5(9.4)</a:t>
            </a:r>
            <a:r>
              <a:rPr lang="en-US" sz="2000" dirty="0" err="1" smtClean="0"/>
              <a:t>kt</a:t>
            </a:r>
            <a:r>
              <a:rPr lang="en-US" sz="2000" dirty="0" smtClean="0"/>
              <a:t> </a:t>
            </a:r>
            <a:r>
              <a:rPr lang="en-US" sz="2000" dirty="0" err="1" smtClean="0"/>
              <a:t>fiducal</a:t>
            </a:r>
            <a:r>
              <a:rPr lang="en-US" sz="2000" dirty="0" smtClean="0"/>
              <a:t>(liquid) volume</a:t>
            </a:r>
          </a:p>
          <a:p>
            <a:r>
              <a:rPr lang="en-US" sz="2000" dirty="0"/>
              <a:t>2</a:t>
            </a:r>
            <a:r>
              <a:rPr lang="en-US" sz="2000" dirty="0" smtClean="0"/>
              <a:t> anode plane assemblies (APA) wide</a:t>
            </a:r>
          </a:p>
          <a:p>
            <a:r>
              <a:rPr lang="en-US" sz="2000" dirty="0" smtClean="0"/>
              <a:t>2 APA assemblies high</a:t>
            </a:r>
          </a:p>
          <a:p>
            <a:r>
              <a:rPr lang="en-US" sz="2000" dirty="0" smtClean="0"/>
              <a:t>10*2.5m wide APAs long (~25m total length)</a:t>
            </a:r>
          </a:p>
          <a:p>
            <a:r>
              <a:rPr lang="en-US" sz="2000" dirty="0" smtClean="0"/>
              <a:t>Each module has 4 drift volumes 25m long</a:t>
            </a:r>
          </a:p>
          <a:p>
            <a:r>
              <a:rPr lang="en-US" sz="2000" dirty="0" smtClean="0"/>
              <a:t>Instrumented with </a:t>
            </a:r>
            <a:r>
              <a:rPr lang="en-US" sz="2000" dirty="0" smtClean="0">
                <a:solidFill>
                  <a:srgbClr val="000000"/>
                </a:solidFill>
              </a:rPr>
              <a:t>Y,U,V planes</a:t>
            </a:r>
          </a:p>
        </p:txBody>
      </p:sp>
      <p:grpSp>
        <p:nvGrpSpPr>
          <p:cNvPr id="135" name="Group 134"/>
          <p:cNvGrpSpPr/>
          <p:nvPr/>
        </p:nvGrpSpPr>
        <p:grpSpPr>
          <a:xfrm>
            <a:off x="152400" y="1524000"/>
            <a:ext cx="4114800" cy="4419600"/>
            <a:chOff x="152400" y="1524000"/>
            <a:chExt cx="4114800" cy="4419600"/>
          </a:xfrm>
        </p:grpSpPr>
        <p:grpSp>
          <p:nvGrpSpPr>
            <p:cNvPr id="19" name="Group 18"/>
            <p:cNvGrpSpPr/>
            <p:nvPr/>
          </p:nvGrpSpPr>
          <p:grpSpPr>
            <a:xfrm>
              <a:off x="152400" y="1905000"/>
              <a:ext cx="4114800" cy="3810000"/>
              <a:chOff x="4724400" y="2362200"/>
              <a:chExt cx="4114800" cy="3810000"/>
            </a:xfrm>
          </p:grpSpPr>
          <p:sp>
            <p:nvSpPr>
              <p:cNvPr id="9" name="Rectangle 8"/>
              <p:cNvSpPr/>
              <p:nvPr/>
            </p:nvSpPr>
            <p:spPr>
              <a:xfrm>
                <a:off x="4724400" y="2362200"/>
                <a:ext cx="4114800" cy="3810000"/>
              </a:xfrm>
              <a:prstGeom prst="rect">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5029200" y="2362200"/>
                <a:ext cx="3505200" cy="3505200"/>
              </a:xfrm>
              <a:prstGeom prst="rect">
                <a:avLst/>
              </a:prstGeom>
              <a:solidFill>
                <a:srgbClr val="F0DC48"/>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5486400" y="2362200"/>
                <a:ext cx="2590800" cy="3124200"/>
              </a:xfrm>
              <a:prstGeom prst="rect">
                <a:avLst/>
              </a:prstGeom>
              <a:solidFill>
                <a:schemeClr val="tx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5486400" y="2362200"/>
                <a:ext cx="2590800" cy="38100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5638800" y="2819400"/>
                <a:ext cx="2286000" cy="152400"/>
              </a:xfrm>
              <a:prstGeom prst="rect">
                <a:avLst/>
              </a:prstGeom>
              <a:solidFill>
                <a:srgbClr val="008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5638800" y="5257800"/>
                <a:ext cx="2286000" cy="152400"/>
              </a:xfrm>
              <a:prstGeom prst="rect">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6" name="Oval 15"/>
            <p:cNvSpPr/>
            <p:nvPr/>
          </p:nvSpPr>
          <p:spPr>
            <a:xfrm>
              <a:off x="1066800" y="2414707"/>
              <a:ext cx="48768" cy="4876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Oval 16"/>
            <p:cNvSpPr/>
            <p:nvPr/>
          </p:nvSpPr>
          <p:spPr>
            <a:xfrm>
              <a:off x="2133600" y="2414707"/>
              <a:ext cx="48768" cy="4876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3276600" y="2414707"/>
              <a:ext cx="48768" cy="4876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1077306" y="4846986"/>
              <a:ext cx="48768" cy="4876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Oval 20"/>
            <p:cNvSpPr/>
            <p:nvPr/>
          </p:nvSpPr>
          <p:spPr>
            <a:xfrm>
              <a:off x="2148707" y="4846986"/>
              <a:ext cx="48768" cy="4876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282505" y="4846986"/>
              <a:ext cx="48768" cy="4876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1580868" y="2406730"/>
              <a:ext cx="76200" cy="8229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2705288" y="2406730"/>
              <a:ext cx="76200" cy="8229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1599824" y="4841891"/>
              <a:ext cx="76200" cy="8229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2724244" y="4841891"/>
              <a:ext cx="76200" cy="8229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8" name="Straight Connector 27"/>
            <p:cNvCxnSpPr>
              <a:stCxn id="23" idx="2"/>
            </p:cNvCxnSpPr>
            <p:nvPr/>
          </p:nvCxnSpPr>
          <p:spPr>
            <a:xfrm>
              <a:off x="1618968" y="2489024"/>
              <a:ext cx="18956" cy="235286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2743200" y="2495646"/>
              <a:ext cx="18956" cy="235286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H="1">
              <a:off x="1093650" y="2452897"/>
              <a:ext cx="1860" cy="2401231"/>
            </a:xfrm>
            <a:prstGeom prst="line">
              <a:avLst/>
            </a:prstGeom>
            <a:ln w="9525" cmpd="sng">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a:endCxn id="21" idx="1"/>
            </p:cNvCxnSpPr>
            <p:nvPr/>
          </p:nvCxnSpPr>
          <p:spPr>
            <a:xfrm flipH="1">
              <a:off x="2155849" y="2461410"/>
              <a:ext cx="1308" cy="2392718"/>
            </a:xfrm>
            <a:prstGeom prst="line">
              <a:avLst/>
            </a:prstGeom>
            <a:ln w="9525" cmpd="sng">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a:endCxn id="22" idx="0"/>
            </p:cNvCxnSpPr>
            <p:nvPr/>
          </p:nvCxnSpPr>
          <p:spPr>
            <a:xfrm>
              <a:off x="3301362" y="2466012"/>
              <a:ext cx="5527" cy="2380974"/>
            </a:xfrm>
            <a:prstGeom prst="line">
              <a:avLst/>
            </a:prstGeom>
            <a:ln w="9525" cmpd="sng">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V="1">
              <a:off x="1094958" y="1876569"/>
              <a:ext cx="0" cy="533400"/>
            </a:xfrm>
            <a:prstGeom prst="line">
              <a:avLst/>
            </a:prstGeom>
            <a:ln w="63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V="1">
              <a:off x="1619156" y="1876569"/>
              <a:ext cx="0" cy="533400"/>
            </a:xfrm>
            <a:prstGeom prst="line">
              <a:avLst/>
            </a:prstGeom>
            <a:ln w="63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2157157" y="1881444"/>
              <a:ext cx="0" cy="533400"/>
            </a:xfrm>
            <a:prstGeom prst="line">
              <a:avLst/>
            </a:prstGeom>
            <a:ln w="63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V="1">
              <a:off x="3295832" y="1867092"/>
              <a:ext cx="0" cy="533400"/>
            </a:xfrm>
            <a:prstGeom prst="line">
              <a:avLst/>
            </a:prstGeom>
            <a:ln w="63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V="1">
              <a:off x="2743200" y="1866708"/>
              <a:ext cx="0" cy="533400"/>
            </a:xfrm>
            <a:prstGeom prst="line">
              <a:avLst/>
            </a:prstGeom>
            <a:ln w="63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1049118" y="1905000"/>
              <a:ext cx="111564" cy="0"/>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1052841" y="2009736"/>
              <a:ext cx="111564" cy="0"/>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1563398" y="1907586"/>
              <a:ext cx="111564" cy="0"/>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1567121" y="2012322"/>
              <a:ext cx="111564" cy="0"/>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2103933" y="1905000"/>
              <a:ext cx="111564" cy="0"/>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2107656" y="2009736"/>
              <a:ext cx="111564" cy="0"/>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2704113" y="1905000"/>
              <a:ext cx="111564" cy="0"/>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2707836" y="2009736"/>
              <a:ext cx="111564" cy="0"/>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3236075" y="1905000"/>
              <a:ext cx="111564" cy="0"/>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3239798" y="2009736"/>
              <a:ext cx="111564" cy="0"/>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2438400" y="1524000"/>
              <a:ext cx="1326004" cy="215444"/>
            </a:xfrm>
            <a:prstGeom prst="rect">
              <a:avLst/>
            </a:prstGeom>
            <a:noFill/>
          </p:spPr>
          <p:txBody>
            <a:bodyPr wrap="none" rtlCol="0">
              <a:spAutoFit/>
            </a:bodyPr>
            <a:lstStyle/>
            <a:p>
              <a:r>
                <a:rPr lang="en-US" sz="800" dirty="0" smtClean="0">
                  <a:latin typeface="Helvetica"/>
                  <a:cs typeface="Helvetica"/>
                </a:rPr>
                <a:t>Anode Plane Assemblies</a:t>
              </a:r>
              <a:endParaRPr lang="en-US" sz="800" dirty="0">
                <a:latin typeface="Helvetica"/>
                <a:cs typeface="Helvetica"/>
              </a:endParaRPr>
            </a:p>
          </p:txBody>
        </p:sp>
        <p:sp>
          <p:nvSpPr>
            <p:cNvPr id="69" name="TextBox 68"/>
            <p:cNvSpPr txBox="1"/>
            <p:nvPr/>
          </p:nvSpPr>
          <p:spPr>
            <a:xfrm>
              <a:off x="914400" y="1524000"/>
              <a:ext cx="1415772" cy="215444"/>
            </a:xfrm>
            <a:prstGeom prst="rect">
              <a:avLst/>
            </a:prstGeom>
            <a:noFill/>
          </p:spPr>
          <p:txBody>
            <a:bodyPr wrap="none" rtlCol="0">
              <a:spAutoFit/>
            </a:bodyPr>
            <a:lstStyle/>
            <a:p>
              <a:r>
                <a:rPr lang="en-US" sz="800" dirty="0" smtClean="0">
                  <a:latin typeface="Helvetica"/>
                  <a:cs typeface="Helvetica"/>
                </a:rPr>
                <a:t>Cathode Plane Assemblies</a:t>
              </a:r>
              <a:endParaRPr lang="en-US" sz="800" dirty="0">
                <a:latin typeface="Helvetica"/>
                <a:cs typeface="Helvetica"/>
              </a:endParaRPr>
            </a:p>
          </p:txBody>
        </p:sp>
        <p:cxnSp>
          <p:nvCxnSpPr>
            <p:cNvPr id="71" name="Straight Arrow Connector 70"/>
            <p:cNvCxnSpPr>
              <a:stCxn id="69" idx="2"/>
            </p:cNvCxnSpPr>
            <p:nvPr/>
          </p:nvCxnSpPr>
          <p:spPr>
            <a:xfrm flipH="1">
              <a:off x="1066800" y="1739444"/>
              <a:ext cx="555486" cy="1003756"/>
            </a:xfrm>
            <a:prstGeom prst="straightConnector1">
              <a:avLst/>
            </a:prstGeom>
            <a:ln w="6350" cmpd="sng">
              <a:solidFill>
                <a:schemeClr val="tx1"/>
              </a:solidFill>
              <a:tailEnd type="stealth"/>
            </a:ln>
          </p:spPr>
          <p:style>
            <a:lnRef idx="2">
              <a:schemeClr val="accent1"/>
            </a:lnRef>
            <a:fillRef idx="0">
              <a:schemeClr val="accent1"/>
            </a:fillRef>
            <a:effectRef idx="1">
              <a:schemeClr val="accent1"/>
            </a:effectRef>
            <a:fontRef idx="minor">
              <a:schemeClr val="tx1"/>
            </a:fontRef>
          </p:style>
        </p:cxnSp>
        <p:cxnSp>
          <p:nvCxnSpPr>
            <p:cNvPr id="72" name="Straight Arrow Connector 71"/>
            <p:cNvCxnSpPr>
              <a:stCxn id="69" idx="2"/>
            </p:cNvCxnSpPr>
            <p:nvPr/>
          </p:nvCxnSpPr>
          <p:spPr>
            <a:xfrm>
              <a:off x="1622286" y="1739444"/>
              <a:ext cx="511314" cy="1079956"/>
            </a:xfrm>
            <a:prstGeom prst="straightConnector1">
              <a:avLst/>
            </a:prstGeom>
            <a:ln w="6350" cmpd="sng">
              <a:solidFill>
                <a:schemeClr val="tx1"/>
              </a:solidFill>
              <a:tailEnd type="stealth"/>
            </a:ln>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p:nvPr/>
          </p:nvCxnSpPr>
          <p:spPr>
            <a:xfrm>
              <a:off x="1622286" y="1739444"/>
              <a:ext cx="1654314" cy="927556"/>
            </a:xfrm>
            <a:prstGeom prst="straightConnector1">
              <a:avLst/>
            </a:prstGeom>
            <a:ln w="6350" cmpd="sng">
              <a:solidFill>
                <a:schemeClr val="tx1"/>
              </a:solidFill>
              <a:tailEnd type="stealth"/>
            </a:ln>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a:stCxn id="68" idx="2"/>
            </p:cNvCxnSpPr>
            <p:nvPr/>
          </p:nvCxnSpPr>
          <p:spPr>
            <a:xfrm flipH="1">
              <a:off x="1676400" y="1739444"/>
              <a:ext cx="1425002" cy="1079956"/>
            </a:xfrm>
            <a:prstGeom prst="straightConnector1">
              <a:avLst/>
            </a:prstGeom>
            <a:ln w="6350" cmpd="sng">
              <a:solidFill>
                <a:schemeClr val="tx1"/>
              </a:solidFill>
              <a:tailEnd type="stealth"/>
            </a:ln>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a:stCxn id="68" idx="2"/>
            </p:cNvCxnSpPr>
            <p:nvPr/>
          </p:nvCxnSpPr>
          <p:spPr>
            <a:xfrm flipH="1">
              <a:off x="2743200" y="1739444"/>
              <a:ext cx="358202" cy="1156156"/>
            </a:xfrm>
            <a:prstGeom prst="straightConnector1">
              <a:avLst/>
            </a:prstGeom>
            <a:ln w="6350" cmpd="sng">
              <a:solidFill>
                <a:schemeClr val="tx1"/>
              </a:solidFill>
              <a:tailEnd type="stealth"/>
            </a:ln>
          </p:spPr>
          <p:style>
            <a:lnRef idx="2">
              <a:schemeClr val="accent1"/>
            </a:lnRef>
            <a:fillRef idx="0">
              <a:schemeClr val="accent1"/>
            </a:fillRef>
            <a:effectRef idx="1">
              <a:schemeClr val="accent1"/>
            </a:effectRef>
            <a:fontRef idx="minor">
              <a:schemeClr val="tx1"/>
            </a:fontRef>
          </p:style>
        </p:cxnSp>
        <p:sp>
          <p:nvSpPr>
            <p:cNvPr id="86" name="TextBox 85"/>
            <p:cNvSpPr txBox="1"/>
            <p:nvPr/>
          </p:nvSpPr>
          <p:spPr>
            <a:xfrm>
              <a:off x="1828800" y="5105400"/>
              <a:ext cx="914583" cy="215444"/>
            </a:xfrm>
            <a:prstGeom prst="rect">
              <a:avLst/>
            </a:prstGeom>
            <a:noFill/>
          </p:spPr>
          <p:txBody>
            <a:bodyPr wrap="none" rtlCol="0">
              <a:spAutoFit/>
            </a:bodyPr>
            <a:lstStyle/>
            <a:p>
              <a:r>
                <a:rPr lang="en-US" sz="800" dirty="0" smtClean="0">
                  <a:latin typeface="Helvetica"/>
                  <a:cs typeface="Helvetica"/>
                </a:rPr>
                <a:t>Foam Insulation</a:t>
              </a:r>
              <a:endParaRPr lang="en-US" sz="800" dirty="0">
                <a:latin typeface="Helvetica"/>
                <a:cs typeface="Helvetica"/>
              </a:endParaRPr>
            </a:p>
          </p:txBody>
        </p:sp>
        <p:sp>
          <p:nvSpPr>
            <p:cNvPr id="87" name="TextBox 86"/>
            <p:cNvSpPr txBox="1"/>
            <p:nvPr/>
          </p:nvSpPr>
          <p:spPr>
            <a:xfrm>
              <a:off x="1828800" y="5486400"/>
              <a:ext cx="864339" cy="215444"/>
            </a:xfrm>
            <a:prstGeom prst="rect">
              <a:avLst/>
            </a:prstGeom>
            <a:noFill/>
          </p:spPr>
          <p:txBody>
            <a:bodyPr wrap="none" rtlCol="0">
              <a:spAutoFit/>
            </a:bodyPr>
            <a:lstStyle/>
            <a:p>
              <a:r>
                <a:rPr lang="en-US" sz="800" dirty="0" smtClean="0">
                  <a:latin typeface="Helvetica"/>
                  <a:cs typeface="Helvetica"/>
                </a:rPr>
                <a:t>Concrete Liner</a:t>
              </a:r>
              <a:endParaRPr lang="en-US" sz="800" dirty="0">
                <a:latin typeface="Helvetica"/>
                <a:cs typeface="Helvetica"/>
              </a:endParaRPr>
            </a:p>
          </p:txBody>
        </p:sp>
        <p:sp>
          <p:nvSpPr>
            <p:cNvPr id="88" name="TextBox 87"/>
            <p:cNvSpPr txBox="1"/>
            <p:nvPr/>
          </p:nvSpPr>
          <p:spPr>
            <a:xfrm>
              <a:off x="2819400" y="3581400"/>
              <a:ext cx="680795" cy="215444"/>
            </a:xfrm>
            <a:prstGeom prst="rect">
              <a:avLst/>
            </a:prstGeom>
            <a:noFill/>
          </p:spPr>
          <p:txBody>
            <a:bodyPr wrap="none" rtlCol="0">
              <a:spAutoFit/>
            </a:bodyPr>
            <a:lstStyle/>
            <a:p>
              <a:r>
                <a:rPr lang="en-US" sz="800" dirty="0" smtClean="0">
                  <a:latin typeface="Helvetica"/>
                  <a:cs typeface="Helvetica"/>
                </a:rPr>
                <a:t>Field Cage</a:t>
              </a:r>
              <a:endParaRPr lang="en-US" sz="800" dirty="0">
                <a:latin typeface="Helvetica"/>
                <a:cs typeface="Helvetica"/>
              </a:endParaRPr>
            </a:p>
          </p:txBody>
        </p:sp>
        <p:cxnSp>
          <p:nvCxnSpPr>
            <p:cNvPr id="89" name="Straight Arrow Connector 88"/>
            <p:cNvCxnSpPr>
              <a:stCxn id="88" idx="2"/>
            </p:cNvCxnSpPr>
            <p:nvPr/>
          </p:nvCxnSpPr>
          <p:spPr>
            <a:xfrm flipH="1">
              <a:off x="3048000" y="3796844"/>
              <a:ext cx="111798" cy="1079956"/>
            </a:xfrm>
            <a:prstGeom prst="straightConnector1">
              <a:avLst/>
            </a:prstGeom>
            <a:ln w="6350" cmpd="sng">
              <a:solidFill>
                <a:schemeClr val="tx1"/>
              </a:solidFill>
              <a:tailEnd type="stealth"/>
            </a:ln>
          </p:spPr>
          <p:style>
            <a:lnRef idx="2">
              <a:schemeClr val="accent1"/>
            </a:lnRef>
            <a:fillRef idx="0">
              <a:schemeClr val="accent1"/>
            </a:fillRef>
            <a:effectRef idx="1">
              <a:schemeClr val="accent1"/>
            </a:effectRef>
            <a:fontRef idx="minor">
              <a:schemeClr val="tx1"/>
            </a:fontRef>
          </p:style>
        </p:cxnSp>
        <p:cxnSp>
          <p:nvCxnSpPr>
            <p:cNvPr id="92" name="Straight Arrow Connector 91"/>
            <p:cNvCxnSpPr>
              <a:stCxn id="88" idx="0"/>
            </p:cNvCxnSpPr>
            <p:nvPr/>
          </p:nvCxnSpPr>
          <p:spPr>
            <a:xfrm flipH="1" flipV="1">
              <a:off x="2971800" y="2590800"/>
              <a:ext cx="187998" cy="990600"/>
            </a:xfrm>
            <a:prstGeom prst="straightConnector1">
              <a:avLst/>
            </a:prstGeom>
            <a:ln w="6350" cmpd="sng">
              <a:solidFill>
                <a:schemeClr val="tx1"/>
              </a:solidFill>
              <a:tailEnd type="stealth"/>
            </a:ln>
          </p:spPr>
          <p:style>
            <a:lnRef idx="2">
              <a:schemeClr val="accent1"/>
            </a:lnRef>
            <a:fillRef idx="0">
              <a:schemeClr val="accent1"/>
            </a:fillRef>
            <a:effectRef idx="1">
              <a:schemeClr val="accent1"/>
            </a:effectRef>
            <a:fontRef idx="minor">
              <a:schemeClr val="tx1"/>
            </a:fontRef>
          </p:style>
        </p:cxnSp>
        <p:cxnSp>
          <p:nvCxnSpPr>
            <p:cNvPr id="97" name="Straight Connector 96"/>
            <p:cNvCxnSpPr/>
            <p:nvPr/>
          </p:nvCxnSpPr>
          <p:spPr>
            <a:xfrm flipH="1">
              <a:off x="304800" y="2438400"/>
              <a:ext cx="609600" cy="0"/>
            </a:xfrm>
            <a:prstGeom prst="line">
              <a:avLst/>
            </a:prstGeom>
            <a:ln w="63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8" name="Straight Connector 97"/>
            <p:cNvCxnSpPr/>
            <p:nvPr/>
          </p:nvCxnSpPr>
          <p:spPr>
            <a:xfrm flipH="1">
              <a:off x="381000" y="4800600"/>
              <a:ext cx="609600" cy="0"/>
            </a:xfrm>
            <a:prstGeom prst="line">
              <a:avLst/>
            </a:prstGeom>
            <a:ln w="63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0" name="Straight Arrow Connector 99"/>
            <p:cNvCxnSpPr/>
            <p:nvPr/>
          </p:nvCxnSpPr>
          <p:spPr>
            <a:xfrm>
              <a:off x="609600" y="3657600"/>
              <a:ext cx="0" cy="1143000"/>
            </a:xfrm>
            <a:prstGeom prst="straightConnector1">
              <a:avLst/>
            </a:prstGeom>
            <a:ln w="6350" cmpd="sng">
              <a:solidFill>
                <a:schemeClr val="tx1"/>
              </a:solidFill>
              <a:tailEnd type="stealth"/>
            </a:ln>
          </p:spPr>
          <p:style>
            <a:lnRef idx="2">
              <a:schemeClr val="accent1"/>
            </a:lnRef>
            <a:fillRef idx="0">
              <a:schemeClr val="accent1"/>
            </a:fillRef>
            <a:effectRef idx="1">
              <a:schemeClr val="accent1"/>
            </a:effectRef>
            <a:fontRef idx="minor">
              <a:schemeClr val="tx1"/>
            </a:fontRef>
          </p:style>
        </p:cxnSp>
        <p:cxnSp>
          <p:nvCxnSpPr>
            <p:cNvPr id="101" name="Straight Arrow Connector 100"/>
            <p:cNvCxnSpPr/>
            <p:nvPr/>
          </p:nvCxnSpPr>
          <p:spPr>
            <a:xfrm flipV="1">
              <a:off x="609600" y="2438400"/>
              <a:ext cx="0" cy="990600"/>
            </a:xfrm>
            <a:prstGeom prst="straightConnector1">
              <a:avLst/>
            </a:prstGeom>
            <a:ln w="6350" cmpd="sng">
              <a:solidFill>
                <a:schemeClr val="tx1"/>
              </a:solidFill>
              <a:tailEnd type="stealth"/>
            </a:ln>
          </p:spPr>
          <p:style>
            <a:lnRef idx="2">
              <a:schemeClr val="accent1"/>
            </a:lnRef>
            <a:fillRef idx="0">
              <a:schemeClr val="accent1"/>
            </a:fillRef>
            <a:effectRef idx="1">
              <a:schemeClr val="accent1"/>
            </a:effectRef>
            <a:fontRef idx="minor">
              <a:schemeClr val="tx1"/>
            </a:fontRef>
          </p:style>
        </p:cxnSp>
        <p:cxnSp>
          <p:nvCxnSpPr>
            <p:cNvPr id="106" name="Straight Arrow Connector 105"/>
            <p:cNvCxnSpPr/>
            <p:nvPr/>
          </p:nvCxnSpPr>
          <p:spPr>
            <a:xfrm>
              <a:off x="609600" y="3692236"/>
              <a:ext cx="0" cy="1108364"/>
            </a:xfrm>
            <a:prstGeom prst="straightConnector1">
              <a:avLst/>
            </a:prstGeom>
            <a:ln w="6350" cmpd="sng">
              <a:solidFill>
                <a:schemeClr val="tx1"/>
              </a:solidFill>
              <a:tailEnd type="stealth"/>
            </a:ln>
          </p:spPr>
          <p:style>
            <a:lnRef idx="2">
              <a:schemeClr val="accent1"/>
            </a:lnRef>
            <a:fillRef idx="0">
              <a:schemeClr val="accent1"/>
            </a:fillRef>
            <a:effectRef idx="1">
              <a:schemeClr val="accent1"/>
            </a:effectRef>
            <a:fontRef idx="minor">
              <a:schemeClr val="tx1"/>
            </a:fontRef>
          </p:style>
        </p:cxnSp>
        <p:sp>
          <p:nvSpPr>
            <p:cNvPr id="107" name="TextBox 106"/>
            <p:cNvSpPr txBox="1"/>
            <p:nvPr/>
          </p:nvSpPr>
          <p:spPr>
            <a:xfrm>
              <a:off x="419043" y="3429000"/>
              <a:ext cx="389850" cy="215444"/>
            </a:xfrm>
            <a:prstGeom prst="rect">
              <a:avLst/>
            </a:prstGeom>
            <a:noFill/>
          </p:spPr>
          <p:txBody>
            <a:bodyPr wrap="none" rtlCol="0">
              <a:spAutoFit/>
            </a:bodyPr>
            <a:lstStyle/>
            <a:p>
              <a:r>
                <a:rPr lang="en-US" sz="800" dirty="0" smtClean="0">
                  <a:latin typeface="Helvetica"/>
                  <a:cs typeface="Helvetica"/>
                </a:rPr>
                <a:t>14m</a:t>
              </a:r>
              <a:endParaRPr lang="en-US" sz="800" dirty="0">
                <a:latin typeface="Helvetica"/>
                <a:cs typeface="Helvetica"/>
              </a:endParaRPr>
            </a:p>
          </p:txBody>
        </p:sp>
        <p:cxnSp>
          <p:nvCxnSpPr>
            <p:cNvPr id="109" name="Straight Connector 108"/>
            <p:cNvCxnSpPr/>
            <p:nvPr/>
          </p:nvCxnSpPr>
          <p:spPr>
            <a:xfrm flipV="1">
              <a:off x="1096107" y="4999892"/>
              <a:ext cx="0" cy="914401"/>
            </a:xfrm>
            <a:prstGeom prst="line">
              <a:avLst/>
            </a:prstGeom>
            <a:ln w="63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3" name="Straight Connector 112"/>
            <p:cNvCxnSpPr/>
            <p:nvPr/>
          </p:nvCxnSpPr>
          <p:spPr>
            <a:xfrm flipV="1">
              <a:off x="3325445" y="4999893"/>
              <a:ext cx="0" cy="914401"/>
            </a:xfrm>
            <a:prstGeom prst="line">
              <a:avLst/>
            </a:prstGeom>
            <a:ln w="63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4" name="Straight Arrow Connector 113"/>
            <p:cNvCxnSpPr/>
            <p:nvPr/>
          </p:nvCxnSpPr>
          <p:spPr>
            <a:xfrm>
              <a:off x="2428631" y="5847862"/>
              <a:ext cx="914400" cy="0"/>
            </a:xfrm>
            <a:prstGeom prst="straightConnector1">
              <a:avLst/>
            </a:prstGeom>
            <a:ln w="6350" cmpd="sng">
              <a:solidFill>
                <a:schemeClr val="tx1"/>
              </a:solidFill>
              <a:tailEnd type="stealth"/>
            </a:ln>
          </p:spPr>
          <p:style>
            <a:lnRef idx="2">
              <a:schemeClr val="accent1"/>
            </a:lnRef>
            <a:fillRef idx="0">
              <a:schemeClr val="accent1"/>
            </a:fillRef>
            <a:effectRef idx="1">
              <a:schemeClr val="accent1"/>
            </a:effectRef>
            <a:fontRef idx="minor">
              <a:schemeClr val="tx1"/>
            </a:fontRef>
          </p:style>
        </p:cxnSp>
        <p:cxnSp>
          <p:nvCxnSpPr>
            <p:cNvPr id="117" name="Straight Arrow Connector 116"/>
            <p:cNvCxnSpPr>
              <a:stCxn id="119" idx="1"/>
            </p:cNvCxnSpPr>
            <p:nvPr/>
          </p:nvCxnSpPr>
          <p:spPr>
            <a:xfrm flipH="1">
              <a:off x="1123462" y="5835878"/>
              <a:ext cx="933938" cy="11984"/>
            </a:xfrm>
            <a:prstGeom prst="straightConnector1">
              <a:avLst/>
            </a:prstGeom>
            <a:ln w="6350" cmpd="sng">
              <a:solidFill>
                <a:schemeClr val="tx1"/>
              </a:solidFill>
              <a:tailEnd type="stealth"/>
            </a:ln>
          </p:spPr>
          <p:style>
            <a:lnRef idx="2">
              <a:schemeClr val="accent1"/>
            </a:lnRef>
            <a:fillRef idx="0">
              <a:schemeClr val="accent1"/>
            </a:fillRef>
            <a:effectRef idx="1">
              <a:schemeClr val="accent1"/>
            </a:effectRef>
            <a:fontRef idx="minor">
              <a:schemeClr val="tx1"/>
            </a:fontRef>
          </p:style>
        </p:cxnSp>
        <p:sp>
          <p:nvSpPr>
            <p:cNvPr id="119" name="TextBox 118"/>
            <p:cNvSpPr txBox="1"/>
            <p:nvPr/>
          </p:nvSpPr>
          <p:spPr>
            <a:xfrm>
              <a:off x="2057400" y="5728156"/>
              <a:ext cx="389850" cy="215444"/>
            </a:xfrm>
            <a:prstGeom prst="rect">
              <a:avLst/>
            </a:prstGeom>
            <a:noFill/>
          </p:spPr>
          <p:txBody>
            <a:bodyPr wrap="none" rtlCol="0">
              <a:spAutoFit/>
            </a:bodyPr>
            <a:lstStyle/>
            <a:p>
              <a:r>
                <a:rPr lang="en-US" sz="800" dirty="0" smtClean="0">
                  <a:latin typeface="Helvetica"/>
                  <a:cs typeface="Helvetica"/>
                </a:rPr>
                <a:t>14m</a:t>
              </a:r>
              <a:endParaRPr lang="en-US" sz="800" dirty="0">
                <a:latin typeface="Helvetica"/>
                <a:cs typeface="Helvetica"/>
              </a:endParaRPr>
            </a:p>
          </p:txBody>
        </p:sp>
        <p:sp>
          <p:nvSpPr>
            <p:cNvPr id="125" name="Rectangle 124"/>
            <p:cNvSpPr/>
            <p:nvPr/>
          </p:nvSpPr>
          <p:spPr>
            <a:xfrm>
              <a:off x="1074315" y="3581400"/>
              <a:ext cx="30479" cy="3657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6" name="Rectangle 125"/>
            <p:cNvSpPr/>
            <p:nvPr/>
          </p:nvSpPr>
          <p:spPr>
            <a:xfrm>
              <a:off x="1075909" y="3581400"/>
              <a:ext cx="37213" cy="3657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7" name="Rectangle 126"/>
            <p:cNvSpPr/>
            <p:nvPr/>
          </p:nvSpPr>
          <p:spPr>
            <a:xfrm>
              <a:off x="1616436" y="3581400"/>
              <a:ext cx="27708" cy="3657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8" name="Rectangle 127"/>
            <p:cNvSpPr/>
            <p:nvPr/>
          </p:nvSpPr>
          <p:spPr>
            <a:xfrm>
              <a:off x="1618336" y="3581400"/>
              <a:ext cx="33831" cy="3657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9" name="Rectangle 128"/>
            <p:cNvSpPr/>
            <p:nvPr/>
          </p:nvSpPr>
          <p:spPr>
            <a:xfrm>
              <a:off x="2133600" y="3581400"/>
              <a:ext cx="30479" cy="3657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0" name="Rectangle 129"/>
            <p:cNvSpPr/>
            <p:nvPr/>
          </p:nvSpPr>
          <p:spPr>
            <a:xfrm>
              <a:off x="2135194" y="3581400"/>
              <a:ext cx="37213" cy="3657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1" name="Rectangle 130"/>
            <p:cNvSpPr/>
            <p:nvPr/>
          </p:nvSpPr>
          <p:spPr>
            <a:xfrm>
              <a:off x="2743200" y="3581400"/>
              <a:ext cx="30479" cy="3657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2" name="Rectangle 131"/>
            <p:cNvSpPr/>
            <p:nvPr/>
          </p:nvSpPr>
          <p:spPr>
            <a:xfrm>
              <a:off x="2744794" y="3581400"/>
              <a:ext cx="37213" cy="3657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3" name="Rectangle 132"/>
            <p:cNvSpPr/>
            <p:nvPr/>
          </p:nvSpPr>
          <p:spPr>
            <a:xfrm>
              <a:off x="3313993" y="3581400"/>
              <a:ext cx="30479" cy="3657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4" name="Rectangle 133"/>
            <p:cNvSpPr/>
            <p:nvPr/>
          </p:nvSpPr>
          <p:spPr>
            <a:xfrm>
              <a:off x="3294182" y="3581400"/>
              <a:ext cx="37213" cy="3657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8" name="TextBox 107"/>
          <p:cNvSpPr txBox="1"/>
          <p:nvPr/>
        </p:nvSpPr>
        <p:spPr>
          <a:xfrm>
            <a:off x="1121002" y="4114800"/>
            <a:ext cx="555398" cy="307777"/>
          </a:xfrm>
          <a:prstGeom prst="rect">
            <a:avLst/>
          </a:prstGeom>
          <a:noFill/>
        </p:spPr>
        <p:txBody>
          <a:bodyPr wrap="none" rtlCol="0">
            <a:spAutoFit/>
          </a:bodyPr>
          <a:lstStyle/>
          <a:p>
            <a:r>
              <a:rPr lang="en-US" sz="1400" dirty="0" smtClean="0"/>
              <a:t>3.5m</a:t>
            </a:r>
            <a:endParaRPr lang="en-US" sz="1400" dirty="0"/>
          </a:p>
        </p:txBody>
      </p:sp>
      <p:cxnSp>
        <p:nvCxnSpPr>
          <p:cNvPr id="123" name="Straight Arrow Connector 122"/>
          <p:cNvCxnSpPr/>
          <p:nvPr/>
        </p:nvCxnSpPr>
        <p:spPr>
          <a:xfrm>
            <a:off x="1066800" y="4419600"/>
            <a:ext cx="609600" cy="0"/>
          </a:xfrm>
          <a:prstGeom prst="straightConnector1">
            <a:avLst/>
          </a:prstGeom>
          <a:ln w="6350" cmpd="sng">
            <a:solidFill>
              <a:schemeClr val="tx1"/>
            </a:solidFill>
            <a:headEnd type="stealth"/>
            <a:tailEnd type="stealth"/>
          </a:ln>
        </p:spPr>
        <p:style>
          <a:lnRef idx="2">
            <a:schemeClr val="accent1"/>
          </a:lnRef>
          <a:fillRef idx="0">
            <a:schemeClr val="accent1"/>
          </a:fillRef>
          <a:effectRef idx="1">
            <a:schemeClr val="accent1"/>
          </a:effectRef>
          <a:fontRef idx="minor">
            <a:schemeClr val="tx1"/>
          </a:fontRef>
        </p:style>
      </p:cxnSp>
      <p:sp>
        <p:nvSpPr>
          <p:cNvPr id="137" name="TextBox 136"/>
          <p:cNvSpPr txBox="1"/>
          <p:nvPr/>
        </p:nvSpPr>
        <p:spPr>
          <a:xfrm>
            <a:off x="76200" y="5986046"/>
            <a:ext cx="5031282" cy="338554"/>
          </a:xfrm>
          <a:prstGeom prst="rect">
            <a:avLst/>
          </a:prstGeom>
          <a:noFill/>
        </p:spPr>
        <p:txBody>
          <a:bodyPr wrap="square" rtlCol="0">
            <a:spAutoFit/>
          </a:bodyPr>
          <a:lstStyle/>
          <a:p>
            <a:r>
              <a:rPr lang="en-US" sz="1600" dirty="0" smtClean="0"/>
              <a:t>2 modules x 2 wide x 2 high x 10 long = </a:t>
            </a:r>
            <a:r>
              <a:rPr lang="en-US" sz="1600" dirty="0"/>
              <a:t>8</a:t>
            </a:r>
            <a:r>
              <a:rPr lang="en-US" sz="1600" dirty="0" smtClean="0"/>
              <a:t>0 APA planes</a:t>
            </a:r>
            <a:endParaRPr lang="en-US" sz="1600" dirty="0"/>
          </a:p>
        </p:txBody>
      </p:sp>
    </p:spTree>
    <p:extLst>
      <p:ext uri="{BB962C8B-B14F-4D97-AF65-F5344CB8AC3E}">
        <p14:creationId xmlns:p14="http://schemas.microsoft.com/office/powerpoint/2010/main" val="25797537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Detector Design</a:t>
            </a:r>
            <a:endParaRPr lang="en-US" i="1" dirty="0"/>
          </a:p>
        </p:txBody>
      </p:sp>
      <p:sp>
        <p:nvSpPr>
          <p:cNvPr id="32" name="Content Placeholder 31"/>
          <p:cNvSpPr>
            <a:spLocks noGrp="1"/>
          </p:cNvSpPr>
          <p:nvPr>
            <p:ph idx="1"/>
          </p:nvPr>
        </p:nvSpPr>
        <p:spPr>
          <a:xfrm>
            <a:off x="457200" y="1066800"/>
            <a:ext cx="8229600" cy="2514600"/>
          </a:xfrm>
        </p:spPr>
        <p:txBody>
          <a:bodyPr>
            <a:normAutofit fontScale="92500" lnSpcReduction="10000"/>
          </a:bodyPr>
          <a:lstStyle/>
          <a:p>
            <a:r>
              <a:rPr lang="en-US" dirty="0" smtClean="0"/>
              <a:t>Detector Concept is modular.</a:t>
            </a:r>
          </a:p>
          <a:p>
            <a:pPr lvl="1"/>
            <a:r>
              <a:rPr lang="en-US" dirty="0" smtClean="0"/>
              <a:t>2.5m wide 7m long anode plane assemblies.</a:t>
            </a:r>
          </a:p>
          <a:p>
            <a:pPr lvl="1"/>
            <a:r>
              <a:rPr lang="en-US" dirty="0" smtClean="0"/>
              <a:t>Will fit in the Ross shaft and on standard trucks.</a:t>
            </a:r>
          </a:p>
          <a:p>
            <a:pPr lvl="1"/>
            <a:r>
              <a:rPr lang="en-US" dirty="0" smtClean="0"/>
              <a:t>Can assemble and test as complete units.</a:t>
            </a:r>
          </a:p>
          <a:p>
            <a:pPr lvl="1"/>
            <a:r>
              <a:rPr lang="en-US" dirty="0" smtClean="0"/>
              <a:t>Storage and transport are manageable.</a:t>
            </a:r>
          </a:p>
          <a:p>
            <a:pPr lvl="1"/>
            <a:r>
              <a:rPr lang="en-US" dirty="0" smtClean="0"/>
              <a:t>Installation is straight forward. </a:t>
            </a:r>
          </a:p>
          <a:p>
            <a:pPr lvl="1"/>
            <a:r>
              <a:rPr lang="en-US" dirty="0"/>
              <a:t>Can easily expand the detector.</a:t>
            </a:r>
          </a:p>
          <a:p>
            <a:pPr lvl="1"/>
            <a:endParaRPr lang="en-US" dirty="0"/>
          </a:p>
        </p:txBody>
      </p:sp>
      <p:sp>
        <p:nvSpPr>
          <p:cNvPr id="3" name="Footer Placeholder 2"/>
          <p:cNvSpPr>
            <a:spLocks noGrp="1"/>
          </p:cNvSpPr>
          <p:nvPr>
            <p:ph type="ftr" sz="quarter" idx="11"/>
          </p:nvPr>
        </p:nvSpPr>
        <p:spPr/>
        <p:txBody>
          <a:bodyPr/>
          <a:lstStyle/>
          <a:p>
            <a:r>
              <a:rPr lang="en-US" smtClean="0"/>
              <a:t>J Stewart CERN April 2014</a:t>
            </a:r>
            <a:endParaRPr lang="en-US" dirty="0"/>
          </a:p>
        </p:txBody>
      </p:sp>
      <p:pic>
        <p:nvPicPr>
          <p:cNvPr id="6" name="Picture 4"/>
          <p:cNvPicPr>
            <a:picLocks noChangeAspect="1" noChangeArrowheads="1"/>
          </p:cNvPicPr>
          <p:nvPr/>
        </p:nvPicPr>
        <p:blipFill>
          <a:blip r:embed="rId2" cstate="email">
            <a:lum/>
            <a:extLst>
              <a:ext uri="{28A0092B-C50C-407E-A947-70E740481C1C}">
                <a14:useLocalDpi xmlns:a14="http://schemas.microsoft.com/office/drawing/2010/main"/>
              </a:ext>
            </a:extLst>
          </a:blip>
          <a:srcRect/>
          <a:stretch>
            <a:fillRect/>
          </a:stretch>
        </p:blipFill>
        <p:spPr bwMode="auto">
          <a:xfrm rot="5400000">
            <a:off x="5033914" y="3967114"/>
            <a:ext cx="6162771" cy="1295400"/>
          </a:xfrm>
          <a:prstGeom prst="rect">
            <a:avLst/>
          </a:prstGeom>
          <a:noFill/>
          <a:ln>
            <a:solidFill>
              <a:srgbClr val="FF000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Arrow Connector 7"/>
          <p:cNvCxnSpPr/>
          <p:nvPr/>
        </p:nvCxnSpPr>
        <p:spPr>
          <a:xfrm>
            <a:off x="7696200" y="2590800"/>
            <a:ext cx="914400" cy="1588"/>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848600" y="2286000"/>
            <a:ext cx="660758" cy="369332"/>
          </a:xfrm>
          <a:prstGeom prst="rect">
            <a:avLst/>
          </a:prstGeom>
          <a:noFill/>
        </p:spPr>
        <p:txBody>
          <a:bodyPr wrap="none" rtlCol="0">
            <a:spAutoFit/>
          </a:bodyPr>
          <a:lstStyle/>
          <a:p>
            <a:r>
              <a:rPr lang="en-US" dirty="0" smtClean="0"/>
              <a:t>2.5m</a:t>
            </a:r>
            <a:endParaRPr lang="en-US" dirty="0"/>
          </a:p>
        </p:txBody>
      </p:sp>
      <p:sp>
        <p:nvSpPr>
          <p:cNvPr id="10" name="TextBox 9"/>
          <p:cNvSpPr txBox="1"/>
          <p:nvPr/>
        </p:nvSpPr>
        <p:spPr>
          <a:xfrm>
            <a:off x="6629400" y="76200"/>
            <a:ext cx="2362200" cy="830997"/>
          </a:xfrm>
          <a:prstGeom prst="rect">
            <a:avLst/>
          </a:prstGeom>
          <a:noFill/>
          <a:ln>
            <a:solidFill>
              <a:srgbClr val="FF0000"/>
            </a:solidFill>
          </a:ln>
        </p:spPr>
        <p:txBody>
          <a:bodyPr wrap="square" rtlCol="0">
            <a:spAutoFit/>
          </a:bodyPr>
          <a:lstStyle/>
          <a:p>
            <a:r>
              <a:rPr lang="en-US" sz="1600" dirty="0" smtClean="0"/>
              <a:t>Anode Plane </a:t>
            </a:r>
            <a:r>
              <a:rPr lang="en-US" sz="1600" dirty="0" err="1" smtClean="0"/>
              <a:t>Ass’y</a:t>
            </a:r>
            <a:r>
              <a:rPr lang="en-US" sz="1600" dirty="0" smtClean="0"/>
              <a:t> (APA) - Standard wire chamber construction</a:t>
            </a:r>
            <a:endParaRPr lang="en-US" sz="1600" dirty="0"/>
          </a:p>
        </p:txBody>
      </p:sp>
      <p:sp>
        <p:nvSpPr>
          <p:cNvPr id="31" name="TextBox 30"/>
          <p:cNvSpPr txBox="1"/>
          <p:nvPr/>
        </p:nvSpPr>
        <p:spPr>
          <a:xfrm>
            <a:off x="7620000" y="1000028"/>
            <a:ext cx="1097223" cy="369332"/>
          </a:xfrm>
          <a:prstGeom prst="rect">
            <a:avLst/>
          </a:prstGeom>
          <a:solidFill>
            <a:srgbClr val="FFFFFF"/>
          </a:solidFill>
        </p:spPr>
        <p:txBody>
          <a:bodyPr wrap="none" rtlCol="0">
            <a:spAutoFit/>
          </a:bodyPr>
          <a:lstStyle/>
          <a:p>
            <a:r>
              <a:rPr lang="en-US" dirty="0" smtClean="0"/>
              <a:t>Side View</a:t>
            </a:r>
            <a:endParaRPr lang="en-US" dirty="0"/>
          </a:p>
        </p:txBody>
      </p:sp>
      <p:sp>
        <p:nvSpPr>
          <p:cNvPr id="4" name="TextBox 3"/>
          <p:cNvSpPr txBox="1"/>
          <p:nvPr/>
        </p:nvSpPr>
        <p:spPr>
          <a:xfrm>
            <a:off x="7772400" y="1381028"/>
            <a:ext cx="287258" cy="369332"/>
          </a:xfrm>
          <a:prstGeom prst="rect">
            <a:avLst/>
          </a:prstGeom>
          <a:noFill/>
        </p:spPr>
        <p:txBody>
          <a:bodyPr wrap="none" rtlCol="0">
            <a:spAutoFit/>
          </a:bodyPr>
          <a:lstStyle/>
          <a:p>
            <a:r>
              <a:rPr lang="en-US" dirty="0" smtClean="0">
                <a:solidFill>
                  <a:srgbClr val="FF0000"/>
                </a:solidFill>
              </a:rPr>
              <a:t>x</a:t>
            </a:r>
            <a:endParaRPr lang="en-US" dirty="0">
              <a:solidFill>
                <a:srgbClr val="FF0000"/>
              </a:solidFill>
            </a:endParaRPr>
          </a:p>
        </p:txBody>
      </p:sp>
      <p:sp>
        <p:nvSpPr>
          <p:cNvPr id="34" name="TextBox 33"/>
          <p:cNvSpPr txBox="1"/>
          <p:nvPr/>
        </p:nvSpPr>
        <p:spPr>
          <a:xfrm>
            <a:off x="7973032" y="1152428"/>
            <a:ext cx="305943" cy="369332"/>
          </a:xfrm>
          <a:prstGeom prst="rect">
            <a:avLst/>
          </a:prstGeom>
          <a:noFill/>
        </p:spPr>
        <p:txBody>
          <a:bodyPr wrap="none" rtlCol="0">
            <a:spAutoFit/>
          </a:bodyPr>
          <a:lstStyle/>
          <a:p>
            <a:r>
              <a:rPr lang="en-US" dirty="0" smtClean="0">
                <a:solidFill>
                  <a:schemeClr val="accent4"/>
                </a:solidFill>
              </a:rPr>
              <a:t>u</a:t>
            </a:r>
            <a:endParaRPr lang="en-US" dirty="0">
              <a:solidFill>
                <a:schemeClr val="accent4"/>
              </a:solidFill>
            </a:endParaRPr>
          </a:p>
        </p:txBody>
      </p:sp>
      <p:sp>
        <p:nvSpPr>
          <p:cNvPr id="35" name="TextBox 34"/>
          <p:cNvSpPr txBox="1"/>
          <p:nvPr/>
        </p:nvSpPr>
        <p:spPr>
          <a:xfrm>
            <a:off x="7696200" y="1152428"/>
            <a:ext cx="381000" cy="369332"/>
          </a:xfrm>
          <a:prstGeom prst="rect">
            <a:avLst/>
          </a:prstGeom>
          <a:noFill/>
        </p:spPr>
        <p:txBody>
          <a:bodyPr wrap="square" rtlCol="0">
            <a:spAutoFit/>
          </a:bodyPr>
          <a:lstStyle/>
          <a:p>
            <a:r>
              <a:rPr lang="en-US" dirty="0" smtClean="0">
                <a:solidFill>
                  <a:srgbClr val="FF0000"/>
                </a:solidFill>
              </a:rPr>
              <a:t>x</a:t>
            </a:r>
            <a:endParaRPr lang="en-US" dirty="0">
              <a:solidFill>
                <a:srgbClr val="FF0000"/>
              </a:solidFill>
            </a:endParaRPr>
          </a:p>
        </p:txBody>
      </p:sp>
      <p:sp>
        <p:nvSpPr>
          <p:cNvPr id="36" name="TextBox 35"/>
          <p:cNvSpPr txBox="1"/>
          <p:nvPr/>
        </p:nvSpPr>
        <p:spPr>
          <a:xfrm>
            <a:off x="8305800" y="1152428"/>
            <a:ext cx="288924" cy="369332"/>
          </a:xfrm>
          <a:prstGeom prst="rect">
            <a:avLst/>
          </a:prstGeom>
          <a:noFill/>
        </p:spPr>
        <p:txBody>
          <a:bodyPr wrap="none" rtlCol="0">
            <a:spAutoFit/>
          </a:bodyPr>
          <a:lstStyle/>
          <a:p>
            <a:r>
              <a:rPr lang="en-US" dirty="0" smtClean="0">
                <a:solidFill>
                  <a:schemeClr val="accent3">
                    <a:lumMod val="75000"/>
                  </a:schemeClr>
                </a:solidFill>
              </a:rPr>
              <a:t>v</a:t>
            </a:r>
            <a:endParaRPr lang="en-US" dirty="0">
              <a:solidFill>
                <a:schemeClr val="accent3">
                  <a:lumMod val="75000"/>
                </a:schemeClr>
              </a:solidFill>
            </a:endParaRPr>
          </a:p>
        </p:txBody>
      </p:sp>
      <p:grpSp>
        <p:nvGrpSpPr>
          <p:cNvPr id="37" name="Group 36"/>
          <p:cNvGrpSpPr/>
          <p:nvPr/>
        </p:nvGrpSpPr>
        <p:grpSpPr>
          <a:xfrm>
            <a:off x="1143000" y="3657600"/>
            <a:ext cx="4038600" cy="2819400"/>
            <a:chOff x="1087717" y="1057200"/>
            <a:chExt cx="8056281" cy="5353563"/>
          </a:xfrm>
        </p:grpSpPr>
        <p:pic>
          <p:nvPicPr>
            <p:cNvPr id="38"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7323"/>
            <a:stretch/>
          </p:blipFill>
          <p:spPr bwMode="auto">
            <a:xfrm>
              <a:off x="1087717" y="1057200"/>
              <a:ext cx="8056281" cy="5353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TextBox 38"/>
            <p:cNvSpPr txBox="1"/>
            <p:nvPr/>
          </p:nvSpPr>
          <p:spPr>
            <a:xfrm>
              <a:off x="6441029" y="1946472"/>
              <a:ext cx="914400" cy="308673"/>
            </a:xfrm>
            <a:prstGeom prst="rect">
              <a:avLst/>
            </a:prstGeom>
            <a:noFill/>
            <a:ln>
              <a:noFill/>
            </a:ln>
          </p:spPr>
          <p:txBody>
            <a:bodyPr wrap="square" rtlCol="0">
              <a:spAutoFit/>
            </a:bodyPr>
            <a:lstStyle/>
            <a:p>
              <a:r>
                <a:rPr lang="en-US" sz="1000" dirty="0" smtClean="0"/>
                <a:t>APAs</a:t>
              </a:r>
              <a:endParaRPr lang="en-US" sz="1000" dirty="0"/>
            </a:p>
          </p:txBody>
        </p:sp>
        <p:sp>
          <p:nvSpPr>
            <p:cNvPr id="40" name="TextBox 39"/>
            <p:cNvSpPr txBox="1"/>
            <p:nvPr/>
          </p:nvSpPr>
          <p:spPr>
            <a:xfrm>
              <a:off x="8382000" y="5683249"/>
              <a:ext cx="685800" cy="308673"/>
            </a:xfrm>
            <a:prstGeom prst="rect">
              <a:avLst/>
            </a:prstGeom>
            <a:noFill/>
            <a:ln>
              <a:noFill/>
            </a:ln>
          </p:spPr>
          <p:txBody>
            <a:bodyPr wrap="square" rtlCol="0">
              <a:spAutoFit/>
            </a:bodyPr>
            <a:lstStyle/>
            <a:p>
              <a:r>
                <a:rPr lang="en-US" sz="1000" dirty="0" smtClean="0"/>
                <a:t>CPAs</a:t>
              </a:r>
              <a:endParaRPr lang="en-US" sz="1000" dirty="0"/>
            </a:p>
          </p:txBody>
        </p:sp>
        <p:sp>
          <p:nvSpPr>
            <p:cNvPr id="41" name="TextBox 40"/>
            <p:cNvSpPr txBox="1"/>
            <p:nvPr/>
          </p:nvSpPr>
          <p:spPr>
            <a:xfrm>
              <a:off x="6705600" y="3733800"/>
              <a:ext cx="914400" cy="318319"/>
            </a:xfrm>
            <a:prstGeom prst="rect">
              <a:avLst/>
            </a:prstGeom>
            <a:solidFill>
              <a:schemeClr val="bg1">
                <a:alpha val="51000"/>
              </a:schemeClr>
            </a:solidFill>
            <a:ln>
              <a:noFill/>
            </a:ln>
          </p:spPr>
          <p:txBody>
            <a:bodyPr wrap="square" rtlCol="0">
              <a:spAutoFit/>
            </a:bodyPr>
            <a:lstStyle/>
            <a:p>
              <a:r>
                <a:rPr lang="en-US" sz="1050" dirty="0" smtClean="0"/>
                <a:t>Field cage</a:t>
              </a:r>
              <a:endParaRPr lang="en-US" sz="1050" dirty="0"/>
            </a:p>
          </p:txBody>
        </p:sp>
        <p:cxnSp>
          <p:nvCxnSpPr>
            <p:cNvPr id="42" name="Straight Arrow Connector 41"/>
            <p:cNvCxnSpPr>
              <a:stCxn id="40" idx="1"/>
            </p:cNvCxnSpPr>
            <p:nvPr/>
          </p:nvCxnSpPr>
          <p:spPr>
            <a:xfrm flipH="1">
              <a:off x="7355431" y="5837586"/>
              <a:ext cx="1026569" cy="25841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flipV="1">
              <a:off x="8071982" y="4876801"/>
              <a:ext cx="462418" cy="80644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4572000" y="2133600"/>
              <a:ext cx="1905000" cy="25908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5867400" y="2133600"/>
              <a:ext cx="609600" cy="131985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7543801" y="2286000"/>
              <a:ext cx="1371601" cy="318319"/>
            </a:xfrm>
            <a:prstGeom prst="rect">
              <a:avLst/>
            </a:prstGeom>
            <a:noFill/>
            <a:ln>
              <a:noFill/>
            </a:ln>
          </p:spPr>
          <p:txBody>
            <a:bodyPr wrap="square" rtlCol="0">
              <a:spAutoFit/>
            </a:bodyPr>
            <a:lstStyle/>
            <a:p>
              <a:r>
                <a:rPr lang="en-US" sz="1000" dirty="0" smtClean="0"/>
                <a:t>HV </a:t>
              </a:r>
              <a:r>
                <a:rPr lang="en-US" sz="1000" dirty="0" err="1" smtClean="0"/>
                <a:t>Feedthrough</a:t>
              </a:r>
              <a:endParaRPr lang="en-US" sz="1000" dirty="0"/>
            </a:p>
          </p:txBody>
        </p:sp>
        <p:cxnSp>
          <p:nvCxnSpPr>
            <p:cNvPr id="47" name="Straight Arrow Connector 46"/>
            <p:cNvCxnSpPr/>
            <p:nvPr/>
          </p:nvCxnSpPr>
          <p:spPr>
            <a:xfrm>
              <a:off x="8303191" y="2562026"/>
              <a:ext cx="536009" cy="31105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294149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6"/>
          <p:cNvSpPr>
            <a:spLocks noGrp="1"/>
          </p:cNvSpPr>
          <p:nvPr>
            <p:ph type="title"/>
          </p:nvPr>
        </p:nvSpPr>
        <p:spPr/>
        <p:txBody>
          <a:bodyPr/>
          <a:lstStyle/>
          <a:p>
            <a:r>
              <a:rPr lang="en-US">
                <a:latin typeface="Helvetica" charset="0"/>
              </a:rPr>
              <a:t>Paddle Design</a:t>
            </a:r>
          </a:p>
        </p:txBody>
      </p:sp>
      <p:sp>
        <p:nvSpPr>
          <p:cNvPr id="4" name="Footer Placeholder 3"/>
          <p:cNvSpPr>
            <a:spLocks noGrp="1"/>
          </p:cNvSpPr>
          <p:nvPr>
            <p:ph type="ftr" sz="quarter" idx="10"/>
          </p:nvPr>
        </p:nvSpPr>
        <p:spPr/>
        <p:txBody>
          <a:bodyPr/>
          <a:lstStyle/>
          <a:p>
            <a:pPr>
              <a:defRPr/>
            </a:pPr>
            <a:r>
              <a:rPr lang="en-US" smtClean="0"/>
              <a:t>J Stewart CERN April 2014</a:t>
            </a:r>
            <a:endParaRPr lang="en-US"/>
          </a:p>
        </p:txBody>
      </p:sp>
      <p:pic>
        <p:nvPicPr>
          <p:cNvPr id="89092" name="Content Placeholder 3" descr="screenshot113.jpg"/>
          <p:cNvPicPr>
            <a:picLocks noChangeAspect="1"/>
          </p:cNvPicPr>
          <p:nvPr/>
        </p:nvPicPr>
        <p:blipFill>
          <a:blip r:embed="rId2" cstate="email">
            <a:extLst>
              <a:ext uri="{28A0092B-C50C-407E-A947-70E740481C1C}">
                <a14:useLocalDpi xmlns:a14="http://schemas.microsoft.com/office/drawing/2010/main" val="0"/>
              </a:ext>
            </a:extLst>
          </a:blip>
          <a:srcRect l="-638" r="291"/>
          <a:stretch>
            <a:fillRect/>
          </a:stretch>
        </p:blipFill>
        <p:spPr bwMode="auto">
          <a:xfrm>
            <a:off x="4419600" y="3048000"/>
            <a:ext cx="1971675" cy="163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3" name="Rectangle 9"/>
          <p:cNvSpPr>
            <a:spLocks noChangeArrowheads="1"/>
          </p:cNvSpPr>
          <p:nvPr/>
        </p:nvSpPr>
        <p:spPr bwMode="auto">
          <a:xfrm>
            <a:off x="6477000" y="3352800"/>
            <a:ext cx="2667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SensL MicroFB-60035-SMT readout at LN2 temp</a:t>
            </a:r>
          </a:p>
        </p:txBody>
      </p:sp>
      <p:pic>
        <p:nvPicPr>
          <p:cNvPr id="89094" name="Picture 10" descr="SensL_FB_cold_25V_Nevis_pe.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400800" y="4114800"/>
            <a:ext cx="25146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5" name="Picture 11"/>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219200" y="1028700"/>
            <a:ext cx="57912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6" name="TextBox 12"/>
          <p:cNvSpPr txBox="1">
            <a:spLocks noChangeArrowheads="1"/>
          </p:cNvSpPr>
          <p:nvPr/>
        </p:nvSpPr>
        <p:spPr bwMode="auto">
          <a:xfrm>
            <a:off x="7162800" y="1066800"/>
            <a:ext cx="2022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a:t>MIT inspired design</a:t>
            </a:r>
          </a:p>
        </p:txBody>
      </p:sp>
      <p:pic>
        <p:nvPicPr>
          <p:cNvPr id="89097" name="Picture 13" descr="screenshot161.jpg"/>
          <p:cNvPicPr>
            <a:picLocks noChangeAspect="1"/>
          </p:cNvPicPr>
          <p:nvPr/>
        </p:nvPicPr>
        <p:blipFill>
          <a:blip r:embed="rId5" cstate="email">
            <a:extLst>
              <a:ext uri="{28A0092B-C50C-407E-A947-70E740481C1C}">
                <a14:useLocalDpi xmlns:a14="http://schemas.microsoft.com/office/drawing/2010/main" val="0"/>
              </a:ext>
            </a:extLst>
          </a:blip>
          <a:srcRect l="18619" t="6194" r="4987" b="11272"/>
          <a:stretch>
            <a:fillRect/>
          </a:stretch>
        </p:blipFill>
        <p:spPr bwMode="auto">
          <a:xfrm>
            <a:off x="152400" y="3581400"/>
            <a:ext cx="3995738" cy="252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8" name="TextBox 14"/>
          <p:cNvSpPr txBox="1">
            <a:spLocks noChangeArrowheads="1"/>
          </p:cNvSpPr>
          <p:nvPr/>
        </p:nvSpPr>
        <p:spPr bwMode="auto">
          <a:xfrm>
            <a:off x="228600" y="2438400"/>
            <a:ext cx="300391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dirty="0" smtClean="0"/>
              <a:t>TPB coated/doped </a:t>
            </a:r>
            <a:r>
              <a:rPr lang="en-US" dirty="0"/>
              <a:t>cast </a:t>
            </a:r>
            <a:r>
              <a:rPr lang="en-US" dirty="0" smtClean="0"/>
              <a:t>acrylic</a:t>
            </a:r>
            <a:endParaRPr lang="en-US" dirty="0"/>
          </a:p>
          <a:p>
            <a:r>
              <a:rPr lang="en-US" dirty="0"/>
              <a:t>25 mm x 6 mm x 2.25 m bars</a:t>
            </a:r>
          </a:p>
          <a:p>
            <a:r>
              <a:rPr lang="en-US" dirty="0"/>
              <a:t>4 bars per paddle</a:t>
            </a:r>
          </a:p>
          <a:p>
            <a:r>
              <a:rPr lang="en-US" dirty="0" err="1"/>
              <a:t>SiPM</a:t>
            </a:r>
            <a:r>
              <a:rPr lang="en-US" dirty="0"/>
              <a:t> readout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LBNE Collaboration Meeting  -  2 Feb 2014</a:t>
            </a:r>
            <a:endParaRPr lang="en-US" dirty="0"/>
          </a:p>
        </p:txBody>
      </p:sp>
      <p:sp>
        <p:nvSpPr>
          <p:cNvPr id="5" name="Slide Number Placeholder 4"/>
          <p:cNvSpPr>
            <a:spLocks noGrp="1"/>
          </p:cNvSpPr>
          <p:nvPr>
            <p:ph type="sldNum" sz="quarter" idx="4294967295"/>
          </p:nvPr>
        </p:nvSpPr>
        <p:spPr>
          <a:xfrm>
            <a:off x="6587925" y="6506825"/>
            <a:ext cx="2133600" cy="365125"/>
          </a:xfrm>
          <a:prstGeom prst="rect">
            <a:avLst/>
          </a:prstGeom>
        </p:spPr>
        <p:txBody>
          <a:bodyPr/>
          <a:lstStyle/>
          <a:p>
            <a:fld id="{309AD161-AFAC-41AC-83AA-4053A52B9B02}" type="slidenum">
              <a:rPr lang="en-US" smtClean="0"/>
              <a:pPr/>
              <a:t>23</a:t>
            </a:fld>
            <a:endParaRPr lang="en-US"/>
          </a:p>
        </p:txBody>
      </p:sp>
      <p:sp>
        <p:nvSpPr>
          <p:cNvPr id="8" name="Title 1"/>
          <p:cNvSpPr>
            <a:spLocks noGrp="1"/>
          </p:cNvSpPr>
          <p:nvPr>
            <p:ph type="title"/>
          </p:nvPr>
        </p:nvSpPr>
        <p:spPr/>
        <p:txBody>
          <a:bodyPr>
            <a:normAutofit fontScale="90000"/>
          </a:bodyPr>
          <a:lstStyle/>
          <a:p>
            <a:r>
              <a:rPr lang="en-US" dirty="0" smtClean="0"/>
              <a:t>Plausible Schedule for International LBNE</a:t>
            </a:r>
            <a:br>
              <a:rPr lang="en-US" dirty="0" smtClean="0"/>
            </a:br>
            <a:r>
              <a:rPr lang="en-US" sz="2200" dirty="0" smtClean="0"/>
              <a:t>accelerated start of far detector cavern</a:t>
            </a:r>
            <a:endParaRPr lang="en-US" sz="2200" dirty="0"/>
          </a:p>
        </p:txBody>
      </p:sp>
      <p:pic>
        <p:nvPicPr>
          <p:cNvPr id="307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 y="822960"/>
            <a:ext cx="8321367" cy="5943600"/>
          </a:xfrm>
          <a:prstGeom prst="rect">
            <a:avLst/>
          </a:prstGeom>
          <a:noFill/>
          <a:ln w="9525">
            <a:solidFill>
              <a:schemeClr val="bg1">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62831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smtClean="0"/>
          </a:p>
          <a:p>
            <a:pPr marL="0" indent="0" algn="ctr">
              <a:buNone/>
            </a:pPr>
            <a:endParaRPr lang="en-US" dirty="0" smtClean="0"/>
          </a:p>
          <a:p>
            <a:pPr marL="0" indent="0" algn="ctr">
              <a:buNone/>
            </a:pPr>
            <a:endParaRPr lang="en-US" dirty="0"/>
          </a:p>
          <a:p>
            <a:pPr marL="0" indent="0" algn="ctr">
              <a:buNone/>
            </a:pPr>
            <a:r>
              <a:rPr lang="en-US" dirty="0" smtClean="0"/>
              <a:t>Far Detector </a:t>
            </a:r>
          </a:p>
          <a:p>
            <a:pPr marL="0" indent="0" algn="ctr">
              <a:buNone/>
            </a:pPr>
            <a:r>
              <a:rPr lang="en-US" dirty="0" smtClean="0"/>
              <a:t>Cryostat and Cryogenic Systems</a:t>
            </a:r>
            <a:endParaRPr lang="en-US" dirty="0"/>
          </a:p>
        </p:txBody>
      </p:sp>
    </p:spTree>
    <p:extLst>
      <p:ext uri="{BB962C8B-B14F-4D97-AF65-F5344CB8AC3E}">
        <p14:creationId xmlns:p14="http://schemas.microsoft.com/office/powerpoint/2010/main" val="6501552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Overview of Long Baseline</a:t>
            </a:r>
            <a:r>
              <a:rPr lang="en-US" dirty="0"/>
              <a:t> </a:t>
            </a:r>
            <a:r>
              <a:rPr lang="en-US" dirty="0" smtClean="0"/>
              <a:t>Neutrino</a:t>
            </a:r>
            <a:br>
              <a:rPr lang="en-US" dirty="0" smtClean="0"/>
            </a:br>
            <a:r>
              <a:rPr lang="en-US" dirty="0" smtClean="0"/>
              <a:t> Experiment (LBNE) Cryostat Needs</a:t>
            </a:r>
            <a:endParaRPr lang="en-US" dirty="0"/>
          </a:p>
        </p:txBody>
      </p:sp>
      <p:sp>
        <p:nvSpPr>
          <p:cNvPr id="3" name="Content Placeholder 2"/>
          <p:cNvSpPr>
            <a:spLocks noGrp="1"/>
          </p:cNvSpPr>
          <p:nvPr>
            <p:ph idx="1"/>
          </p:nvPr>
        </p:nvSpPr>
        <p:spPr>
          <a:xfrm>
            <a:off x="457200" y="1219200"/>
            <a:ext cx="8305800" cy="5029200"/>
          </a:xfrm>
        </p:spPr>
        <p:txBody>
          <a:bodyPr>
            <a:normAutofit fontScale="70000" lnSpcReduction="20000"/>
          </a:bodyPr>
          <a:lstStyle/>
          <a:p>
            <a:pPr marL="0" indent="0">
              <a:buNone/>
            </a:pPr>
            <a:r>
              <a:rPr lang="en-GB" dirty="0" smtClean="0"/>
              <a:t>Aspects related to cryogenics:</a:t>
            </a:r>
          </a:p>
          <a:p>
            <a:pPr marL="0" indent="0">
              <a:buNone/>
            </a:pPr>
            <a:endParaRPr lang="en-GB" dirty="0" smtClean="0"/>
          </a:p>
          <a:p>
            <a:r>
              <a:rPr lang="en-GB" dirty="0" smtClean="0"/>
              <a:t>The </a:t>
            </a:r>
            <a:r>
              <a:rPr lang="en-GB" dirty="0"/>
              <a:t>detector design is based on the use of </a:t>
            </a:r>
            <a:r>
              <a:rPr lang="en-GB" b="1" u="sng" dirty="0"/>
              <a:t>membrane tank technology</a:t>
            </a:r>
            <a:r>
              <a:rPr lang="en-GB" u="sng" dirty="0"/>
              <a:t> </a:t>
            </a:r>
            <a:r>
              <a:rPr lang="en-GB" dirty="0"/>
              <a:t>previously developed and used in commercial business for both storage and transport of liquefied natural gas (LNG). </a:t>
            </a:r>
            <a:endParaRPr lang="en-GB" dirty="0" smtClean="0"/>
          </a:p>
          <a:p>
            <a:endParaRPr lang="en-GB" dirty="0" smtClean="0"/>
          </a:p>
          <a:p>
            <a:r>
              <a:rPr lang="en-GB" dirty="0" smtClean="0"/>
              <a:t>The FD is </a:t>
            </a:r>
            <a:r>
              <a:rPr lang="en-GB" dirty="0"/>
              <a:t>planned to be </a:t>
            </a:r>
            <a:r>
              <a:rPr lang="en-GB" b="1" u="sng" dirty="0" smtClean="0"/>
              <a:t>initially</a:t>
            </a:r>
            <a:r>
              <a:rPr lang="en-GB" dirty="0" smtClean="0"/>
              <a:t> composed </a:t>
            </a:r>
            <a:r>
              <a:rPr lang="en-GB" dirty="0"/>
              <a:t>of two membrane cryostats each having the approximate physical dimensions of 28.5 meters long, 15.6 meters wide and 16 meters high (7134 m</a:t>
            </a:r>
            <a:r>
              <a:rPr lang="en-GB" baseline="30000" dirty="0"/>
              <a:t>3</a:t>
            </a:r>
            <a:r>
              <a:rPr lang="en-GB" dirty="0"/>
              <a:t> volume). </a:t>
            </a:r>
            <a:endParaRPr lang="en-GB" dirty="0" smtClean="0"/>
          </a:p>
          <a:p>
            <a:endParaRPr lang="en-GB" dirty="0" smtClean="0"/>
          </a:p>
          <a:p>
            <a:r>
              <a:rPr lang="en-GB" dirty="0" smtClean="0"/>
              <a:t>Each cryostat </a:t>
            </a:r>
            <a:r>
              <a:rPr lang="en-GB" dirty="0"/>
              <a:t>will contain 9.4 kton </a:t>
            </a:r>
            <a:r>
              <a:rPr lang="en-GB" dirty="0" smtClean="0"/>
              <a:t>(metric) </a:t>
            </a:r>
            <a:r>
              <a:rPr lang="en-GB" dirty="0" err="1" smtClean="0"/>
              <a:t>LAr</a:t>
            </a:r>
            <a:r>
              <a:rPr lang="en-GB" dirty="0" smtClean="0"/>
              <a:t> </a:t>
            </a:r>
            <a:r>
              <a:rPr lang="en-GB" dirty="0"/>
              <a:t>mass. </a:t>
            </a:r>
            <a:endParaRPr lang="en-GB" dirty="0" smtClean="0"/>
          </a:p>
          <a:p>
            <a:endParaRPr lang="en-GB" dirty="0" smtClean="0"/>
          </a:p>
          <a:p>
            <a:r>
              <a:rPr lang="en-GB" dirty="0" smtClean="0"/>
              <a:t>The </a:t>
            </a:r>
            <a:r>
              <a:rPr lang="en-GB" dirty="0"/>
              <a:t>FD cryostat will house Time Projection Chambers (TPCs) used for particle detection and be filled with liquid argon filtered to less than </a:t>
            </a:r>
            <a:r>
              <a:rPr lang="en-GB" b="1" u="sng" dirty="0"/>
              <a:t>200 parts per trillion </a:t>
            </a:r>
            <a:r>
              <a:rPr lang="en-GB" dirty="0"/>
              <a:t>(</a:t>
            </a:r>
            <a:r>
              <a:rPr lang="en-GB" dirty="0" err="1"/>
              <a:t>ppt</a:t>
            </a:r>
            <a:r>
              <a:rPr lang="en-GB" dirty="0"/>
              <a:t> oxygen equivalent) contamination levels in order that electrons drift through the fluid with a lifetime  greater than 1.4 </a:t>
            </a:r>
            <a:r>
              <a:rPr lang="en-GB" dirty="0" err="1"/>
              <a:t>ms.</a:t>
            </a:r>
            <a:r>
              <a:rPr lang="en-GB" dirty="0"/>
              <a:t> </a:t>
            </a:r>
            <a:endParaRPr lang="en-GB" dirty="0" smtClean="0"/>
          </a:p>
          <a:p>
            <a:endParaRPr lang="en-GB" dirty="0" smtClean="0"/>
          </a:p>
          <a:p>
            <a:r>
              <a:rPr lang="en-GB" dirty="0" smtClean="0"/>
              <a:t>In </a:t>
            </a:r>
            <a:r>
              <a:rPr lang="en-GB" dirty="0"/>
              <a:t>order to insure that membrane cryostat technology can be used within these requirements, Fermilab and the LBNE project have constructed and commissioned a prototype cryostat (~29 m</a:t>
            </a:r>
            <a:r>
              <a:rPr lang="en-GB" baseline="30000" dirty="0"/>
              <a:t>3</a:t>
            </a:r>
            <a:r>
              <a:rPr lang="en-GB" dirty="0"/>
              <a:t>) referred to as the </a:t>
            </a:r>
            <a:r>
              <a:rPr lang="en-GB" b="1" u="sng" dirty="0"/>
              <a:t>‘35 Ton</a:t>
            </a:r>
            <a:r>
              <a:rPr lang="en-GB" dirty="0"/>
              <a:t>’, testing the thermal performance and the ability to achieve high purity levels.  </a:t>
            </a:r>
            <a:endParaRPr lang="en-US" dirty="0"/>
          </a:p>
        </p:txBody>
      </p:sp>
    </p:spTree>
    <p:extLst>
      <p:ext uri="{BB962C8B-B14F-4D97-AF65-F5344CB8AC3E}">
        <p14:creationId xmlns:p14="http://schemas.microsoft.com/office/powerpoint/2010/main" val="32560936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Flow Diagram for Far Detector</a:t>
            </a:r>
            <a:endParaRPr lang="en-US" dirty="0"/>
          </a:p>
        </p:txBody>
      </p:sp>
      <p:sp>
        <p:nvSpPr>
          <p:cNvPr id="4" name="Footer Placeholder 3"/>
          <p:cNvSpPr>
            <a:spLocks noGrp="1"/>
          </p:cNvSpPr>
          <p:nvPr>
            <p:ph type="ftr" sz="quarter" idx="10"/>
          </p:nvPr>
        </p:nvSpPr>
        <p:spPr/>
        <p:txBody>
          <a:bodyPr/>
          <a:lstStyle/>
          <a:p>
            <a:pPr>
              <a:defRPr/>
            </a:pPr>
            <a:r>
              <a:rPr lang="en-US" smtClean="0"/>
              <a:t>J Stewart CERN April 2014</a:t>
            </a:r>
            <a:endParaRPr lang="en-US" dirty="0"/>
          </a:p>
        </p:txBody>
      </p:sp>
      <p:pic>
        <p:nvPicPr>
          <p:cNvPr id="5" name="Content Placeholder 4"/>
          <p:cNvPicPr>
            <a:picLocks noGrp="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609600" y="1981200"/>
            <a:ext cx="7696200" cy="4474614"/>
          </a:xfrm>
          <a:prstGeom prst="rect">
            <a:avLst/>
          </a:prstGeom>
          <a:noFill/>
        </p:spPr>
      </p:pic>
      <p:sp>
        <p:nvSpPr>
          <p:cNvPr id="6" name="Oval 5"/>
          <p:cNvSpPr/>
          <p:nvPr/>
        </p:nvSpPr>
        <p:spPr>
          <a:xfrm>
            <a:off x="192505" y="3276600"/>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7" name="Oval 6"/>
          <p:cNvSpPr/>
          <p:nvPr/>
        </p:nvSpPr>
        <p:spPr>
          <a:xfrm>
            <a:off x="2946934" y="2362200"/>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sp>
        <p:nvSpPr>
          <p:cNvPr id="8" name="Oval 7"/>
          <p:cNvSpPr/>
          <p:nvPr/>
        </p:nvSpPr>
        <p:spPr>
          <a:xfrm>
            <a:off x="8153400" y="2437598"/>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sp>
        <p:nvSpPr>
          <p:cNvPr id="9" name="Oval 8"/>
          <p:cNvSpPr/>
          <p:nvPr/>
        </p:nvSpPr>
        <p:spPr>
          <a:xfrm>
            <a:off x="3656798" y="3962400"/>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endParaRPr lang="en-US" dirty="0"/>
          </a:p>
        </p:txBody>
      </p:sp>
      <p:sp>
        <p:nvSpPr>
          <p:cNvPr id="10" name="Oval 9"/>
          <p:cNvSpPr/>
          <p:nvPr/>
        </p:nvSpPr>
        <p:spPr>
          <a:xfrm>
            <a:off x="6107229" y="4676926"/>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US" dirty="0"/>
          </a:p>
        </p:txBody>
      </p:sp>
      <p:sp>
        <p:nvSpPr>
          <p:cNvPr id="11" name="TextBox 10"/>
          <p:cNvSpPr txBox="1"/>
          <p:nvPr/>
        </p:nvSpPr>
        <p:spPr>
          <a:xfrm>
            <a:off x="198922" y="875056"/>
            <a:ext cx="5307531" cy="1169551"/>
          </a:xfrm>
          <a:prstGeom prst="rect">
            <a:avLst/>
          </a:prstGeom>
          <a:solidFill>
            <a:srgbClr val="FFFF00"/>
          </a:solidFill>
        </p:spPr>
        <p:txBody>
          <a:bodyPr wrap="square" rtlCol="0">
            <a:spAutoFit/>
          </a:bodyPr>
          <a:lstStyle/>
          <a:p>
            <a:pPr marL="342900" indent="-342900">
              <a:buAutoNum type="arabicPeriod"/>
            </a:pPr>
            <a:r>
              <a:rPr lang="en-US" sz="1400" dirty="0" err="1" smtClean="0"/>
              <a:t>LAr</a:t>
            </a:r>
            <a:r>
              <a:rPr lang="en-US" sz="1400" dirty="0" smtClean="0"/>
              <a:t>, </a:t>
            </a:r>
            <a:r>
              <a:rPr lang="en-US" sz="1400" dirty="0" err="1" smtClean="0"/>
              <a:t>GAr</a:t>
            </a:r>
            <a:r>
              <a:rPr lang="en-US" sz="1400" dirty="0" smtClean="0"/>
              <a:t> Supply</a:t>
            </a:r>
          </a:p>
          <a:p>
            <a:pPr marL="342900" indent="-342900">
              <a:buAutoNum type="arabicPeriod"/>
            </a:pPr>
            <a:r>
              <a:rPr lang="en-US" sz="1400" dirty="0"/>
              <a:t> </a:t>
            </a:r>
            <a:r>
              <a:rPr lang="en-US" sz="1400" dirty="0" err="1" smtClean="0"/>
              <a:t>GAr</a:t>
            </a:r>
            <a:r>
              <a:rPr lang="en-US" sz="1400" dirty="0" smtClean="0"/>
              <a:t> filtration</a:t>
            </a:r>
          </a:p>
          <a:p>
            <a:pPr marL="342900" indent="-342900">
              <a:buAutoNum type="arabicPeriod"/>
            </a:pPr>
            <a:r>
              <a:rPr lang="en-US" sz="1400" dirty="0" smtClean="0"/>
              <a:t>Cryostat with Liquid Pumps</a:t>
            </a:r>
          </a:p>
          <a:p>
            <a:pPr marL="342900" indent="-342900">
              <a:buAutoNum type="arabicPeriod"/>
            </a:pPr>
            <a:r>
              <a:rPr lang="en-US" sz="1400" dirty="0" smtClean="0"/>
              <a:t>Mole Sieve &amp; Copper Filtration</a:t>
            </a:r>
          </a:p>
          <a:p>
            <a:pPr marL="342900" indent="-342900">
              <a:buAutoNum type="arabicPeriod"/>
            </a:pPr>
            <a:r>
              <a:rPr lang="en-US" sz="1400" dirty="0" smtClean="0"/>
              <a:t>Re-</a:t>
            </a:r>
            <a:r>
              <a:rPr lang="en-US" sz="1400" dirty="0" err="1" smtClean="0"/>
              <a:t>condensor</a:t>
            </a:r>
            <a:r>
              <a:rPr lang="en-US" sz="1400" dirty="0" smtClean="0"/>
              <a:t> with LN2 Refrigeration</a:t>
            </a:r>
            <a:endParaRPr lang="en-US" sz="1400" dirty="0"/>
          </a:p>
        </p:txBody>
      </p:sp>
    </p:spTree>
    <p:extLst>
      <p:ext uri="{BB962C8B-B14F-4D97-AF65-F5344CB8AC3E}">
        <p14:creationId xmlns:p14="http://schemas.microsoft.com/office/powerpoint/2010/main" val="19546861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 Drawing</a:t>
            </a:r>
            <a:endParaRPr lang="en-US" dirty="0"/>
          </a:p>
        </p:txBody>
      </p:sp>
      <p:sp>
        <p:nvSpPr>
          <p:cNvPr id="5" name="Slide Number Placeholder 4"/>
          <p:cNvSpPr>
            <a:spLocks noGrp="1"/>
          </p:cNvSpPr>
          <p:nvPr>
            <p:ph type="sldNum" sz="quarter" idx="4294967295"/>
          </p:nvPr>
        </p:nvSpPr>
        <p:spPr>
          <a:xfrm>
            <a:off x="6553200" y="6553200"/>
            <a:ext cx="2133600" cy="273050"/>
          </a:xfrm>
          <a:prstGeom prst="rect">
            <a:avLst/>
          </a:prstGeom>
        </p:spPr>
        <p:txBody>
          <a:bodyPr/>
          <a:lstStyle/>
          <a:p>
            <a:fld id="{309AD161-AFAC-41AC-83AA-4053A52B9B02}" type="slidenum">
              <a:rPr lang="en-US" smtClean="0">
                <a:solidFill>
                  <a:prstClr val="black">
                    <a:tint val="75000"/>
                  </a:prstClr>
                </a:solidFill>
              </a:rPr>
              <a:pPr/>
              <a:t>27</a:t>
            </a:fld>
            <a:endParaRPr lang="en-US" dirty="0">
              <a:solidFill>
                <a:prstClr val="black">
                  <a:tint val="75000"/>
                </a:prstClr>
              </a:solidFill>
            </a:endParaRPr>
          </a:p>
        </p:txBody>
      </p:sp>
      <p:pic>
        <p:nvPicPr>
          <p:cNvPr id="4" name="Picture 3" descr="3D Top view Mar 21 2014.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9100" y="1228775"/>
            <a:ext cx="8283912" cy="5028865"/>
          </a:xfrm>
          <a:prstGeom prst="rect">
            <a:avLst/>
          </a:prstGeom>
        </p:spPr>
      </p:pic>
      <p:sp>
        <p:nvSpPr>
          <p:cNvPr id="3" name="TextBox 2"/>
          <p:cNvSpPr txBox="1"/>
          <p:nvPr/>
        </p:nvSpPr>
        <p:spPr>
          <a:xfrm>
            <a:off x="6477000" y="2590800"/>
            <a:ext cx="2211631" cy="646331"/>
          </a:xfrm>
          <a:prstGeom prst="rect">
            <a:avLst/>
          </a:prstGeom>
          <a:solidFill>
            <a:srgbClr val="FFFF00"/>
          </a:solidFill>
        </p:spPr>
        <p:txBody>
          <a:bodyPr wrap="none" rtlCol="0">
            <a:spAutoFit/>
          </a:bodyPr>
          <a:lstStyle/>
          <a:p>
            <a:r>
              <a:rPr lang="en-US" dirty="0" smtClean="0"/>
              <a:t>Area for LN2 and </a:t>
            </a:r>
            <a:r>
              <a:rPr lang="en-US" dirty="0" err="1" smtClean="0"/>
              <a:t>LAr</a:t>
            </a:r>
            <a:endParaRPr lang="en-US" dirty="0" smtClean="0"/>
          </a:p>
          <a:p>
            <a:r>
              <a:rPr lang="en-US" dirty="0" smtClean="0"/>
              <a:t>Refrigeration Systems</a:t>
            </a:r>
            <a:endParaRPr lang="en-US" dirty="0"/>
          </a:p>
        </p:txBody>
      </p:sp>
      <p:cxnSp>
        <p:nvCxnSpPr>
          <p:cNvPr id="7" name="Straight Arrow Connector 6"/>
          <p:cNvCxnSpPr/>
          <p:nvPr/>
        </p:nvCxnSpPr>
        <p:spPr>
          <a:xfrm flipH="1">
            <a:off x="6172200" y="3237131"/>
            <a:ext cx="304800" cy="506076"/>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39228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 Drawing</a:t>
            </a:r>
            <a:endParaRPr lang="en-US" dirty="0"/>
          </a:p>
        </p:txBody>
      </p:sp>
      <p:sp>
        <p:nvSpPr>
          <p:cNvPr id="5" name="Slide Number Placeholder 4"/>
          <p:cNvSpPr>
            <a:spLocks noGrp="1"/>
          </p:cNvSpPr>
          <p:nvPr>
            <p:ph type="sldNum" sz="quarter" idx="4294967295"/>
          </p:nvPr>
        </p:nvSpPr>
        <p:spPr>
          <a:xfrm>
            <a:off x="6553200" y="6553200"/>
            <a:ext cx="2133600" cy="273050"/>
          </a:xfrm>
          <a:prstGeom prst="rect">
            <a:avLst/>
          </a:prstGeom>
        </p:spPr>
        <p:txBody>
          <a:bodyPr/>
          <a:lstStyle/>
          <a:p>
            <a:fld id="{309AD161-AFAC-41AC-83AA-4053A52B9B02}" type="slidenum">
              <a:rPr lang="en-US" smtClean="0">
                <a:solidFill>
                  <a:prstClr val="black">
                    <a:tint val="75000"/>
                  </a:prstClr>
                </a:solidFill>
              </a:rPr>
              <a:pPr/>
              <a:t>28</a:t>
            </a:fld>
            <a:endParaRPr lang="en-US" dirty="0">
              <a:solidFill>
                <a:prstClr val="black">
                  <a:tint val="75000"/>
                </a:prstClr>
              </a:solidFill>
            </a:endParaRPr>
          </a:p>
        </p:txBody>
      </p:sp>
      <p:pic>
        <p:nvPicPr>
          <p:cNvPr id="3" name="Picture 2" descr="lbne_4800_4_ja_14_2014.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1690078"/>
            <a:ext cx="9151737" cy="3624384"/>
          </a:xfrm>
          <a:prstGeom prst="rect">
            <a:avLst/>
          </a:prstGeom>
        </p:spPr>
      </p:pic>
      <p:sp>
        <p:nvSpPr>
          <p:cNvPr id="6" name="TextBox 5"/>
          <p:cNvSpPr txBox="1"/>
          <p:nvPr/>
        </p:nvSpPr>
        <p:spPr>
          <a:xfrm>
            <a:off x="127000" y="1152769"/>
            <a:ext cx="1913091" cy="369332"/>
          </a:xfrm>
          <a:prstGeom prst="rect">
            <a:avLst/>
          </a:prstGeom>
          <a:noFill/>
        </p:spPr>
        <p:txBody>
          <a:bodyPr wrap="none" rtlCol="0">
            <a:spAutoFit/>
          </a:bodyPr>
          <a:lstStyle/>
          <a:p>
            <a:r>
              <a:rPr lang="en-US" dirty="0" smtClean="0">
                <a:solidFill>
                  <a:prstClr val="black"/>
                </a:solidFill>
              </a:rPr>
              <a:t>Cryostat North (N)</a:t>
            </a:r>
            <a:endParaRPr lang="en-US" dirty="0">
              <a:solidFill>
                <a:prstClr val="black"/>
              </a:solidFill>
            </a:endParaRPr>
          </a:p>
        </p:txBody>
      </p:sp>
      <p:sp>
        <p:nvSpPr>
          <p:cNvPr id="10" name="TextBox 9"/>
          <p:cNvSpPr txBox="1"/>
          <p:nvPr/>
        </p:nvSpPr>
        <p:spPr>
          <a:xfrm>
            <a:off x="7078785" y="1187938"/>
            <a:ext cx="1868007" cy="369332"/>
          </a:xfrm>
          <a:prstGeom prst="rect">
            <a:avLst/>
          </a:prstGeom>
          <a:noFill/>
        </p:spPr>
        <p:txBody>
          <a:bodyPr wrap="none" rtlCol="0">
            <a:spAutoFit/>
          </a:bodyPr>
          <a:lstStyle/>
          <a:p>
            <a:r>
              <a:rPr lang="en-US" dirty="0" smtClean="0">
                <a:solidFill>
                  <a:prstClr val="black"/>
                </a:solidFill>
              </a:rPr>
              <a:t>Cryostat South (S)</a:t>
            </a:r>
            <a:endParaRPr lang="en-US" dirty="0">
              <a:solidFill>
                <a:prstClr val="black"/>
              </a:solidFill>
            </a:endParaRPr>
          </a:p>
        </p:txBody>
      </p:sp>
      <p:sp>
        <p:nvSpPr>
          <p:cNvPr id="11" name="TextBox 10"/>
          <p:cNvSpPr txBox="1"/>
          <p:nvPr/>
        </p:nvSpPr>
        <p:spPr>
          <a:xfrm>
            <a:off x="3864708" y="1275862"/>
            <a:ext cx="2076861" cy="544765"/>
          </a:xfrm>
          <a:prstGeom prst="rect">
            <a:avLst/>
          </a:prstGeom>
          <a:noFill/>
        </p:spPr>
        <p:txBody>
          <a:bodyPr wrap="none" rtlCol="0">
            <a:spAutoFit/>
          </a:bodyPr>
          <a:lstStyle/>
          <a:p>
            <a:pPr algn="ctr">
              <a:lnSpc>
                <a:spcPct val="80000"/>
              </a:lnSpc>
            </a:pPr>
            <a:r>
              <a:rPr lang="en-US" dirty="0" smtClean="0">
                <a:solidFill>
                  <a:prstClr val="black"/>
                </a:solidFill>
              </a:rPr>
              <a:t>LAr filtration system</a:t>
            </a:r>
          </a:p>
          <a:p>
            <a:pPr algn="ctr">
              <a:lnSpc>
                <a:spcPct val="80000"/>
              </a:lnSpc>
            </a:pPr>
            <a:r>
              <a:rPr lang="en-US" dirty="0" smtClean="0">
                <a:solidFill>
                  <a:prstClr val="black"/>
                </a:solidFill>
              </a:rPr>
              <a:t>in septum region</a:t>
            </a:r>
            <a:endParaRPr lang="en-US" dirty="0">
              <a:solidFill>
                <a:prstClr val="black"/>
              </a:solidFill>
            </a:endParaRPr>
          </a:p>
        </p:txBody>
      </p:sp>
      <p:sp>
        <p:nvSpPr>
          <p:cNvPr id="12" name="TextBox 11"/>
          <p:cNvSpPr txBox="1"/>
          <p:nvPr/>
        </p:nvSpPr>
        <p:spPr>
          <a:xfrm>
            <a:off x="2086707" y="1500553"/>
            <a:ext cx="1813317" cy="369332"/>
          </a:xfrm>
          <a:prstGeom prst="rect">
            <a:avLst/>
          </a:prstGeom>
          <a:noFill/>
        </p:spPr>
        <p:txBody>
          <a:bodyPr wrap="none" rtlCol="0">
            <a:spAutoFit/>
          </a:bodyPr>
          <a:lstStyle/>
          <a:p>
            <a:r>
              <a:rPr lang="en-US" dirty="0" smtClean="0">
                <a:solidFill>
                  <a:prstClr val="black"/>
                </a:solidFill>
              </a:rPr>
              <a:t>Roof with trusses</a:t>
            </a:r>
            <a:endParaRPr lang="en-US" dirty="0">
              <a:solidFill>
                <a:prstClr val="black"/>
              </a:solidFill>
            </a:endParaRPr>
          </a:p>
        </p:txBody>
      </p:sp>
      <p:sp>
        <p:nvSpPr>
          <p:cNvPr id="13" name="TextBox 12"/>
          <p:cNvSpPr txBox="1"/>
          <p:nvPr/>
        </p:nvSpPr>
        <p:spPr>
          <a:xfrm>
            <a:off x="5873260" y="1662722"/>
            <a:ext cx="1813317" cy="369332"/>
          </a:xfrm>
          <a:prstGeom prst="rect">
            <a:avLst/>
          </a:prstGeom>
          <a:noFill/>
        </p:spPr>
        <p:txBody>
          <a:bodyPr wrap="none" rtlCol="0">
            <a:spAutoFit/>
          </a:bodyPr>
          <a:lstStyle/>
          <a:p>
            <a:r>
              <a:rPr lang="en-US" dirty="0" smtClean="0">
                <a:solidFill>
                  <a:prstClr val="black"/>
                </a:solidFill>
              </a:rPr>
              <a:t>Roof with trusses</a:t>
            </a:r>
            <a:endParaRPr lang="en-US" dirty="0">
              <a:solidFill>
                <a:prstClr val="black"/>
              </a:solidFill>
            </a:endParaRPr>
          </a:p>
        </p:txBody>
      </p:sp>
      <p:sp>
        <p:nvSpPr>
          <p:cNvPr id="14" name="TextBox 13"/>
          <p:cNvSpPr txBox="1"/>
          <p:nvPr/>
        </p:nvSpPr>
        <p:spPr>
          <a:xfrm>
            <a:off x="3284415" y="5765799"/>
            <a:ext cx="1390124" cy="369332"/>
          </a:xfrm>
          <a:prstGeom prst="rect">
            <a:avLst/>
          </a:prstGeom>
          <a:noFill/>
        </p:spPr>
        <p:txBody>
          <a:bodyPr wrap="none" rtlCol="0">
            <a:spAutoFit/>
          </a:bodyPr>
          <a:lstStyle/>
          <a:p>
            <a:r>
              <a:rPr lang="en-US" dirty="0" smtClean="0">
                <a:solidFill>
                  <a:prstClr val="black"/>
                </a:solidFill>
              </a:rPr>
              <a:t>APAs &amp; CPAs</a:t>
            </a:r>
            <a:endParaRPr lang="en-US" dirty="0">
              <a:solidFill>
                <a:prstClr val="black"/>
              </a:solidFill>
            </a:endParaRPr>
          </a:p>
        </p:txBody>
      </p:sp>
      <p:cxnSp>
        <p:nvCxnSpPr>
          <p:cNvPr id="15" name="Straight Arrow Connector 14"/>
          <p:cNvCxnSpPr>
            <a:stCxn id="6" idx="2"/>
          </p:cNvCxnSpPr>
          <p:nvPr/>
        </p:nvCxnSpPr>
        <p:spPr>
          <a:xfrm>
            <a:off x="1083546" y="1522101"/>
            <a:ext cx="479532" cy="94951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10" idx="2"/>
          </p:cNvCxnSpPr>
          <p:nvPr/>
        </p:nvCxnSpPr>
        <p:spPr>
          <a:xfrm flipH="1">
            <a:off x="7463692" y="1557270"/>
            <a:ext cx="549097" cy="117811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13" idx="2"/>
          </p:cNvCxnSpPr>
          <p:nvPr/>
        </p:nvCxnSpPr>
        <p:spPr>
          <a:xfrm flipH="1">
            <a:off x="6496543" y="2032054"/>
            <a:ext cx="283376" cy="90848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12" idx="2"/>
          </p:cNvCxnSpPr>
          <p:nvPr/>
        </p:nvCxnSpPr>
        <p:spPr>
          <a:xfrm flipH="1">
            <a:off x="2647466" y="1869885"/>
            <a:ext cx="345900" cy="78734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4230077" y="1996858"/>
            <a:ext cx="673061" cy="91437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a:stCxn id="14" idx="0"/>
          </p:cNvCxnSpPr>
          <p:nvPr/>
        </p:nvCxnSpPr>
        <p:spPr>
          <a:xfrm flipH="1" flipV="1">
            <a:off x="2481385" y="4230077"/>
            <a:ext cx="1498092" cy="153572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4" idx="0"/>
          </p:cNvCxnSpPr>
          <p:nvPr/>
        </p:nvCxnSpPr>
        <p:spPr>
          <a:xfrm flipV="1">
            <a:off x="3979477" y="4357077"/>
            <a:ext cx="2038369" cy="140872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 name="Oval 3"/>
          <p:cNvSpPr/>
          <p:nvPr/>
        </p:nvSpPr>
        <p:spPr>
          <a:xfrm>
            <a:off x="3864708" y="1066801"/>
            <a:ext cx="2231292" cy="80308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5142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Footer Placeholder 2"/>
          <p:cNvSpPr>
            <a:spLocks noGrp="1"/>
          </p:cNvSpPr>
          <p:nvPr>
            <p:ph type="ftr" sz="quarter" idx="11"/>
          </p:nvPr>
        </p:nvSpPr>
        <p:spPr/>
        <p:txBody>
          <a:bodyPr/>
          <a:lstStyle/>
          <a:p>
            <a:r>
              <a:rPr lang="en-US" smtClean="0">
                <a:solidFill>
                  <a:prstClr val="black">
                    <a:tint val="75000"/>
                  </a:prstClr>
                </a:solidFill>
              </a:rPr>
              <a:t>LBNE CD-1 Director's Review – 25-27 September 2012</a:t>
            </a:r>
            <a:endParaRPr lang="en-US" dirty="0">
              <a:solidFill>
                <a:prstClr val="black">
                  <a:tint val="75000"/>
                </a:prstClr>
              </a:solidFill>
            </a:endParaRPr>
          </a:p>
        </p:txBody>
      </p:sp>
      <p:sp>
        <p:nvSpPr>
          <p:cNvPr id="4" name="Slide Number Placeholder 3"/>
          <p:cNvSpPr>
            <a:spLocks noGrp="1"/>
          </p:cNvSpPr>
          <p:nvPr>
            <p:ph type="sldNum" sz="quarter" idx="4294967295"/>
          </p:nvPr>
        </p:nvSpPr>
        <p:spPr>
          <a:xfrm>
            <a:off x="6553200" y="6553200"/>
            <a:ext cx="2133600" cy="273050"/>
          </a:xfrm>
          <a:prstGeom prst="rect">
            <a:avLst/>
          </a:prstGeom>
        </p:spPr>
        <p:txBody>
          <a:bodyPr/>
          <a:lstStyle/>
          <a:p>
            <a:fld id="{309AD161-AFAC-41AC-83AA-4053A52B9B02}" type="slidenum">
              <a:rPr lang="en-US" smtClean="0">
                <a:solidFill>
                  <a:prstClr val="black">
                    <a:tint val="75000"/>
                  </a:prstClr>
                </a:solidFill>
              </a:rPr>
              <a:pPr/>
              <a:t>29</a:t>
            </a:fld>
            <a:endParaRPr lang="en-US" dirty="0">
              <a:solidFill>
                <a:prstClr val="black">
                  <a:tint val="75000"/>
                </a:prstClr>
              </a:solidFill>
            </a:endParaRPr>
          </a:p>
        </p:txBody>
      </p:sp>
      <p:sp>
        <p:nvSpPr>
          <p:cNvPr id="5" name="TextBox 4"/>
          <p:cNvSpPr txBox="1"/>
          <p:nvPr/>
        </p:nvSpPr>
        <p:spPr>
          <a:xfrm>
            <a:off x="457201" y="2793555"/>
            <a:ext cx="8382000" cy="646331"/>
          </a:xfrm>
          <a:prstGeom prst="rect">
            <a:avLst/>
          </a:prstGeom>
          <a:noFill/>
        </p:spPr>
        <p:txBody>
          <a:bodyPr wrap="square" rtlCol="0">
            <a:spAutoFit/>
          </a:bodyPr>
          <a:lstStyle/>
          <a:p>
            <a:pPr algn="ctr"/>
            <a:r>
              <a:rPr lang="en-US" sz="3600" dirty="0" smtClean="0"/>
              <a:t>Introducing the Cryostat of Choice</a:t>
            </a:r>
            <a:endParaRPr lang="en-US" sz="3600" dirty="0"/>
          </a:p>
        </p:txBody>
      </p:sp>
    </p:spTree>
    <p:extLst>
      <p:ext uri="{BB962C8B-B14F-4D97-AF65-F5344CB8AC3E}">
        <p14:creationId xmlns:p14="http://schemas.microsoft.com/office/powerpoint/2010/main" val="35204229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Footer Placeholder 2"/>
          <p:cNvSpPr>
            <a:spLocks noGrp="1"/>
          </p:cNvSpPr>
          <p:nvPr>
            <p:ph type="ftr" sz="quarter" idx="10"/>
          </p:nvPr>
        </p:nvSpPr>
        <p:spPr/>
        <p:txBody>
          <a:bodyPr/>
          <a:lstStyle/>
          <a:p>
            <a:pPr>
              <a:defRPr/>
            </a:pPr>
            <a:r>
              <a:rPr lang="en-US" smtClean="0"/>
              <a:t>J Stewart CERN April 2014</a:t>
            </a:r>
            <a:endParaRPr lang="en-US" dirty="0"/>
          </a:p>
        </p:txBody>
      </p:sp>
      <p:pic>
        <p:nvPicPr>
          <p:cNvPr id="5" name="Picture 4" descr="Collab-ftCollins2013.jpg"/>
          <p:cNvPicPr>
            <a:picLocks noChangeAspect="1"/>
          </p:cNvPicPr>
          <p:nvPr/>
        </p:nvPicPr>
        <p:blipFill rotWithShape="1">
          <a:blip r:embed="rId2" cstate="email">
            <a:extLst>
              <a:ext uri="{28A0092B-C50C-407E-A947-70E740481C1C}">
                <a14:useLocalDpi xmlns:a14="http://schemas.microsoft.com/office/drawing/2010/main" val="0"/>
              </a:ext>
            </a:extLst>
          </a:blip>
          <a:srcRect b="7225"/>
          <a:stretch/>
        </p:blipFill>
        <p:spPr>
          <a:xfrm>
            <a:off x="0" y="0"/>
            <a:ext cx="8913207" cy="6362531"/>
          </a:xfrm>
          <a:prstGeom prst="rect">
            <a:avLst/>
          </a:prstGeom>
        </p:spPr>
      </p:pic>
    </p:spTree>
    <p:extLst>
      <p:ext uri="{BB962C8B-B14F-4D97-AF65-F5344CB8AC3E}">
        <p14:creationId xmlns:p14="http://schemas.microsoft.com/office/powerpoint/2010/main" val="3665627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2"/>
            <a:ext cx="8229600" cy="715962"/>
          </a:xfrm>
        </p:spPr>
        <p:txBody>
          <a:bodyPr>
            <a:normAutofit/>
          </a:bodyPr>
          <a:lstStyle/>
          <a:p>
            <a:r>
              <a:rPr lang="en-US" dirty="0" smtClean="0"/>
              <a:t>Technology</a:t>
            </a:r>
            <a:endParaRPr lang="en-US" dirty="0"/>
          </a:p>
        </p:txBody>
      </p:sp>
      <p:sp>
        <p:nvSpPr>
          <p:cNvPr id="3" name="Content Placeholder 2"/>
          <p:cNvSpPr>
            <a:spLocks noGrp="1"/>
          </p:cNvSpPr>
          <p:nvPr>
            <p:ph idx="1"/>
          </p:nvPr>
        </p:nvSpPr>
        <p:spPr>
          <a:xfrm>
            <a:off x="457200" y="989329"/>
            <a:ext cx="8382000" cy="2424717"/>
          </a:xfrm>
        </p:spPr>
        <p:txBody>
          <a:bodyPr>
            <a:normAutofit/>
          </a:bodyPr>
          <a:lstStyle/>
          <a:p>
            <a:r>
              <a:rPr lang="en-US" sz="2000" dirty="0" smtClean="0">
                <a:latin typeface="Calibri (Body)"/>
                <a:cs typeface="Calibri (Body)"/>
              </a:rPr>
              <a:t>Selected </a:t>
            </a:r>
            <a:r>
              <a:rPr lang="en-US" sz="2000" u="sng" dirty="0" smtClean="0">
                <a:latin typeface="Calibri (Body)"/>
                <a:cs typeface="Calibri (Body)"/>
              </a:rPr>
              <a:t>Membrane cryostat</a:t>
            </a:r>
            <a:r>
              <a:rPr lang="en-US" sz="2000" dirty="0" smtClean="0">
                <a:latin typeface="Calibri (Body)"/>
                <a:cs typeface="Calibri (Body)"/>
              </a:rPr>
              <a:t> technology:</a:t>
            </a:r>
          </a:p>
          <a:p>
            <a:pPr lvl="1"/>
            <a:r>
              <a:rPr lang="en-US" sz="1600" dirty="0" smtClean="0">
                <a:latin typeface="Calibri (Body)"/>
                <a:cs typeface="Calibri (Body)"/>
              </a:rPr>
              <a:t>Cost effective for &gt; ~1,000 m</a:t>
            </a:r>
            <a:r>
              <a:rPr lang="en-US" sz="1600" baseline="30000" dirty="0" smtClean="0">
                <a:latin typeface="Calibri (Body)"/>
                <a:cs typeface="Calibri (Body)"/>
              </a:rPr>
              <a:t>3</a:t>
            </a:r>
            <a:r>
              <a:rPr lang="en-US" sz="1600" dirty="0" smtClean="0">
                <a:latin typeface="Calibri (Body)"/>
                <a:cs typeface="Calibri (Body)"/>
              </a:rPr>
              <a:t> tanks.</a:t>
            </a:r>
          </a:p>
          <a:p>
            <a:pPr lvl="1"/>
            <a:r>
              <a:rPr lang="en-US" sz="1600" dirty="0" smtClean="0">
                <a:latin typeface="Calibri (Body)"/>
                <a:cs typeface="Calibri (Body)"/>
              </a:rPr>
              <a:t>Commercially used with LNG and in much harsher conditions than the 10 kton detector (LNG tankers, sloshing).</a:t>
            </a:r>
          </a:p>
          <a:p>
            <a:pPr lvl="1"/>
            <a:r>
              <a:rPr lang="en-US" sz="1600" dirty="0" smtClean="0">
                <a:latin typeface="Calibri (Body)"/>
                <a:cs typeface="Calibri (Body)"/>
              </a:rPr>
              <a:t>Meets the requirements of LAr storage; has feed through capability.</a:t>
            </a:r>
          </a:p>
          <a:p>
            <a:pPr lvl="1"/>
            <a:r>
              <a:rPr lang="en-US" sz="1600" dirty="0" smtClean="0">
                <a:latin typeface="Calibri (Body)"/>
                <a:cs typeface="Calibri (Body)"/>
              </a:rPr>
              <a:t>Robust design, safe and reliable (see history throughout the world).</a:t>
            </a:r>
          </a:p>
          <a:p>
            <a:pPr lvl="1"/>
            <a:r>
              <a:rPr lang="en-US" sz="1600" dirty="0" smtClean="0">
                <a:latin typeface="Calibri (Body)"/>
                <a:cs typeface="Calibri (Body)"/>
              </a:rPr>
              <a:t>No need to build a evacuable </a:t>
            </a:r>
            <a:r>
              <a:rPr lang="en-US" sz="1600" dirty="0">
                <a:latin typeface="Calibri (Body)"/>
                <a:cs typeface="Calibri (Body)"/>
              </a:rPr>
              <a:t>v</a:t>
            </a:r>
            <a:r>
              <a:rPr lang="en-US" sz="1600" dirty="0" smtClean="0">
                <a:latin typeface="Calibri (Body)"/>
                <a:cs typeface="Calibri (Body)"/>
              </a:rPr>
              <a:t>essel because purge method allows for low ppm levels to be achieved without pumping </a:t>
            </a:r>
            <a:r>
              <a:rPr lang="en-US" sz="1600" dirty="0">
                <a:latin typeface="Calibri (Body)"/>
                <a:cs typeface="Calibri (Body)"/>
              </a:rPr>
              <a:t>down </a:t>
            </a:r>
            <a:r>
              <a:rPr lang="en-US" sz="1600" dirty="0" smtClean="0">
                <a:latin typeface="Calibri (Body)"/>
                <a:cs typeface="Calibri (Body)"/>
              </a:rPr>
              <a:t>(35 </a:t>
            </a:r>
            <a:r>
              <a:rPr lang="en-US" sz="1600" smtClean="0">
                <a:latin typeface="Calibri (Body)"/>
                <a:cs typeface="Calibri (Body)"/>
              </a:rPr>
              <a:t>ton protot) </a:t>
            </a:r>
            <a:r>
              <a:rPr lang="en-US" sz="1600" dirty="0" smtClean="0">
                <a:latin typeface="Calibri (Body)"/>
                <a:cs typeface="Calibri (Body)"/>
              </a:rPr>
              <a:t>.</a:t>
            </a:r>
          </a:p>
        </p:txBody>
      </p:sp>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362200" y="3335813"/>
            <a:ext cx="3733800" cy="2186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56837" y="5521942"/>
            <a:ext cx="8230327" cy="1015663"/>
          </a:xfrm>
          <a:prstGeom prst="rect">
            <a:avLst/>
          </a:prstGeom>
        </p:spPr>
        <p:txBody>
          <a:bodyPr wrap="square">
            <a:spAutoFit/>
          </a:bodyPr>
          <a:lstStyle/>
          <a:p>
            <a:pPr marL="342900" indent="-342900">
              <a:buFont typeface="Arial"/>
              <a:buChar char="•"/>
            </a:pPr>
            <a:r>
              <a:rPr lang="en-US" sz="2000" dirty="0" smtClean="0">
                <a:solidFill>
                  <a:prstClr val="black"/>
                </a:solidFill>
              </a:rPr>
              <a:t>Two vendors that we are aware of: IHI (Japan) and GTT (France). At present we have Intellectual Property issues with GTT, but a solution might exist if GTT uses a company as a EPC.</a:t>
            </a:r>
          </a:p>
        </p:txBody>
      </p:sp>
    </p:spTree>
    <p:extLst>
      <p:ext uri="{BB962C8B-B14F-4D97-AF65-F5344CB8AC3E}">
        <p14:creationId xmlns:p14="http://schemas.microsoft.com/office/powerpoint/2010/main" val="21310603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3"/>
          <a:srcRect/>
          <a:stretch>
            <a:fillRect/>
          </a:stretch>
        </p:blipFill>
        <p:spPr bwMode="auto">
          <a:xfrm>
            <a:off x="685800" y="1066800"/>
            <a:ext cx="7803444" cy="5334000"/>
          </a:xfrm>
          <a:prstGeom prst="rect">
            <a:avLst/>
          </a:prstGeom>
          <a:noFill/>
          <a:ln w="9525">
            <a:noFill/>
            <a:miter lim="800000"/>
            <a:headEnd/>
            <a:tailEnd/>
          </a:ln>
        </p:spPr>
      </p:pic>
      <p:sp>
        <p:nvSpPr>
          <p:cNvPr id="5" name="TextBox 4"/>
          <p:cNvSpPr txBox="1"/>
          <p:nvPr/>
        </p:nvSpPr>
        <p:spPr>
          <a:xfrm>
            <a:off x="61681" y="5346412"/>
            <a:ext cx="1776348" cy="584776"/>
          </a:xfrm>
          <a:prstGeom prst="rect">
            <a:avLst/>
          </a:prstGeom>
          <a:solidFill>
            <a:srgbClr val="FFFF00"/>
          </a:solidFill>
        </p:spPr>
        <p:txBody>
          <a:bodyPr wrap="none" rtlCol="0">
            <a:spAutoFit/>
          </a:bodyPr>
          <a:lstStyle/>
          <a:p>
            <a:r>
              <a:rPr lang="en-US" sz="1600" dirty="0" smtClean="0">
                <a:solidFill>
                  <a:prstClr val="black"/>
                </a:solidFill>
              </a:rPr>
              <a:t>Each LBNE cryostat </a:t>
            </a:r>
          </a:p>
          <a:p>
            <a:r>
              <a:rPr lang="en-US" sz="1600" dirty="0">
                <a:solidFill>
                  <a:prstClr val="black"/>
                </a:solidFill>
              </a:rPr>
              <a:t>i</a:t>
            </a:r>
            <a:r>
              <a:rPr lang="en-US" sz="1600" dirty="0" smtClean="0">
                <a:solidFill>
                  <a:prstClr val="black"/>
                </a:solidFill>
              </a:rPr>
              <a:t>s 7,100 m3</a:t>
            </a:r>
            <a:endParaRPr lang="en-US" sz="1600" dirty="0">
              <a:solidFill>
                <a:prstClr val="black"/>
              </a:solidFill>
            </a:endParaRPr>
          </a:p>
        </p:txBody>
      </p:sp>
      <p:cxnSp>
        <p:nvCxnSpPr>
          <p:cNvPr id="6" name="Straight Arrow Connector 5"/>
          <p:cNvCxnSpPr>
            <a:stCxn id="5" idx="3"/>
          </p:cNvCxnSpPr>
          <p:nvPr/>
        </p:nvCxnSpPr>
        <p:spPr>
          <a:xfrm>
            <a:off x="1838029" y="5638800"/>
            <a:ext cx="676571" cy="6848"/>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4294967295"/>
          </p:nvPr>
        </p:nvSpPr>
        <p:spPr>
          <a:xfrm>
            <a:off x="7239000" y="6553200"/>
            <a:ext cx="1447800" cy="274320"/>
          </a:xfrm>
          <a:prstGeom prst="rect">
            <a:avLst/>
          </a:prstGeom>
        </p:spPr>
        <p:txBody>
          <a:bodyPr/>
          <a:lstStyle/>
          <a:p>
            <a:fld id="{D9CE8855-C613-4965-85DA-ED9F948912D0}" type="slidenum">
              <a:rPr lang="en-US" smtClean="0">
                <a:solidFill>
                  <a:prstClr val="black">
                    <a:tint val="75000"/>
                  </a:prstClr>
                </a:solidFill>
              </a:rPr>
              <a:pPr/>
              <a:t>31</a:t>
            </a:fld>
            <a:endParaRPr lang="en-US" dirty="0">
              <a:solidFill>
                <a:prstClr val="black">
                  <a:tint val="75000"/>
                </a:prstClr>
              </a:solidFill>
            </a:endParaRPr>
          </a:p>
        </p:txBody>
      </p:sp>
      <p:sp>
        <p:nvSpPr>
          <p:cNvPr id="9" name="Title 1"/>
          <p:cNvSpPr txBox="1">
            <a:spLocks/>
          </p:cNvSpPr>
          <p:nvPr/>
        </p:nvSpPr>
        <p:spPr>
          <a:xfrm>
            <a:off x="457200" y="11242"/>
            <a:ext cx="8229600" cy="7159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kern="1200">
                <a:solidFill>
                  <a:schemeClr val="tx1"/>
                </a:solidFill>
                <a:latin typeface="Helvetica" pitchFamily="34" charset="0"/>
                <a:ea typeface="+mj-ea"/>
                <a:cs typeface="+mj-cs"/>
              </a:defRPr>
            </a:lvl1pPr>
          </a:lstStyle>
          <a:p>
            <a:r>
              <a:rPr lang="en-US" dirty="0" smtClean="0">
                <a:solidFill>
                  <a:prstClr val="black"/>
                </a:solidFill>
              </a:rPr>
              <a:t> Membrane Cryostat Technology</a:t>
            </a:r>
            <a:endParaRPr lang="en-US" dirty="0">
              <a:solidFill>
                <a:prstClr val="black"/>
              </a:solidFill>
            </a:endParaRPr>
          </a:p>
        </p:txBody>
      </p:sp>
    </p:spTree>
    <p:extLst>
      <p:ext uri="{BB962C8B-B14F-4D97-AF65-F5344CB8AC3E}">
        <p14:creationId xmlns:p14="http://schemas.microsoft.com/office/powerpoint/2010/main" val="20946161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053031"/>
            <a:ext cx="7162800" cy="5397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16350"/>
            <a:ext cx="8229600" cy="736981"/>
          </a:xfrm>
        </p:spPr>
        <p:txBody>
          <a:bodyPr>
            <a:normAutofit/>
          </a:bodyPr>
          <a:lstStyle/>
          <a:p>
            <a:r>
              <a:rPr lang="en-US" dirty="0" smtClean="0"/>
              <a:t>LAr pump (GTT tank)</a:t>
            </a:r>
            <a:endParaRPr lang="en-US" dirty="0"/>
          </a:p>
        </p:txBody>
      </p:sp>
      <p:sp>
        <p:nvSpPr>
          <p:cNvPr id="5" name="TextBox 4"/>
          <p:cNvSpPr txBox="1"/>
          <p:nvPr/>
        </p:nvSpPr>
        <p:spPr>
          <a:xfrm>
            <a:off x="1887248" y="4384930"/>
            <a:ext cx="1958476" cy="923330"/>
          </a:xfrm>
          <a:prstGeom prst="rect">
            <a:avLst/>
          </a:prstGeom>
          <a:solidFill>
            <a:srgbClr val="FFFF00"/>
          </a:solidFill>
        </p:spPr>
        <p:txBody>
          <a:bodyPr wrap="square" rtlCol="0">
            <a:spAutoFit/>
          </a:bodyPr>
          <a:lstStyle/>
          <a:p>
            <a:r>
              <a:rPr lang="en-US" dirty="0" smtClean="0">
                <a:solidFill>
                  <a:prstClr val="black"/>
                </a:solidFill>
              </a:rPr>
              <a:t>Removable pump at the bottom of the vessel</a:t>
            </a:r>
          </a:p>
        </p:txBody>
      </p:sp>
      <p:cxnSp>
        <p:nvCxnSpPr>
          <p:cNvPr id="6" name="Straight Arrow Connector 5"/>
          <p:cNvCxnSpPr/>
          <p:nvPr/>
        </p:nvCxnSpPr>
        <p:spPr>
          <a:xfrm>
            <a:off x="3857593" y="5222882"/>
            <a:ext cx="818998" cy="629120"/>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4294967295"/>
          </p:nvPr>
        </p:nvSpPr>
        <p:spPr>
          <a:xfrm>
            <a:off x="7239000" y="6553200"/>
            <a:ext cx="1447800" cy="274320"/>
          </a:xfrm>
          <a:prstGeom prst="rect">
            <a:avLst/>
          </a:prstGeom>
        </p:spPr>
        <p:txBody>
          <a:bodyPr/>
          <a:lstStyle/>
          <a:p>
            <a:fld id="{309AD161-AFAC-41AC-83AA-4053A52B9B02}" type="slidenum">
              <a:rPr lang="en-US" smtClean="0">
                <a:solidFill>
                  <a:prstClr val="black">
                    <a:tint val="75000"/>
                  </a:prstClr>
                </a:solidFill>
              </a:rPr>
              <a:pPr/>
              <a:t>32</a:t>
            </a:fld>
            <a:endParaRPr lang="en-US" dirty="0">
              <a:solidFill>
                <a:prstClr val="black">
                  <a:tint val="75000"/>
                </a:prstClr>
              </a:solidFill>
            </a:endParaRPr>
          </a:p>
        </p:txBody>
      </p:sp>
    </p:spTree>
    <p:extLst>
      <p:ext uri="{BB962C8B-B14F-4D97-AF65-F5344CB8AC3E}">
        <p14:creationId xmlns:p14="http://schemas.microsoft.com/office/powerpoint/2010/main" val="14300995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7239000" y="6553200"/>
            <a:ext cx="1447800" cy="274320"/>
          </a:xfrm>
          <a:prstGeom prst="rect">
            <a:avLst/>
          </a:prstGeom>
        </p:spPr>
        <p:txBody>
          <a:bodyPr/>
          <a:lstStyle/>
          <a:p>
            <a:fld id="{D9CE8855-C613-4965-85DA-ED9F948912D0}" type="slidenum">
              <a:rPr lang="en-US" smtClean="0">
                <a:solidFill>
                  <a:prstClr val="black">
                    <a:tint val="75000"/>
                  </a:prstClr>
                </a:solidFill>
              </a:rPr>
              <a:pPr/>
              <a:t>33</a:t>
            </a:fld>
            <a:endParaRPr lang="en-US" dirty="0">
              <a:solidFill>
                <a:prstClr val="black">
                  <a:tint val="75000"/>
                </a:prstClr>
              </a:solidFill>
            </a:endParaRPr>
          </a:p>
        </p:txBody>
      </p:sp>
      <p:pic>
        <p:nvPicPr>
          <p:cNvPr id="5"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3605" y="1219243"/>
            <a:ext cx="3603964" cy="2553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63883" y="3845819"/>
            <a:ext cx="2763064" cy="369332"/>
          </a:xfrm>
          <a:prstGeom prst="rect">
            <a:avLst/>
          </a:prstGeom>
          <a:solidFill>
            <a:schemeClr val="accent6">
              <a:lumMod val="60000"/>
              <a:lumOff val="40000"/>
            </a:schemeClr>
          </a:solidFill>
        </p:spPr>
        <p:txBody>
          <a:bodyPr wrap="none" rtlCol="0">
            <a:spAutoFit/>
          </a:bodyPr>
          <a:lstStyle/>
          <a:p>
            <a:pPr algn="ctr"/>
            <a:r>
              <a:rPr lang="en-US" dirty="0" smtClean="0">
                <a:solidFill>
                  <a:prstClr val="black"/>
                </a:solidFill>
              </a:rPr>
              <a:t>GTT Membrane Technology</a:t>
            </a:r>
          </a:p>
        </p:txBody>
      </p:sp>
      <p:sp>
        <p:nvSpPr>
          <p:cNvPr id="7" name="TextBox 6"/>
          <p:cNvSpPr txBox="1"/>
          <p:nvPr/>
        </p:nvSpPr>
        <p:spPr>
          <a:xfrm>
            <a:off x="1902047" y="4877176"/>
            <a:ext cx="5339907" cy="923330"/>
          </a:xfrm>
          <a:prstGeom prst="rect">
            <a:avLst/>
          </a:prstGeom>
          <a:solidFill>
            <a:srgbClr val="FFFF00"/>
          </a:solidFill>
        </p:spPr>
        <p:txBody>
          <a:bodyPr wrap="square" rtlCol="0">
            <a:spAutoFit/>
          </a:bodyPr>
          <a:lstStyle/>
          <a:p>
            <a:pPr algn="ctr"/>
            <a:r>
              <a:rPr lang="en-US" u="sng" dirty="0" smtClean="0">
                <a:solidFill>
                  <a:prstClr val="black"/>
                </a:solidFill>
              </a:rPr>
              <a:t>ES&amp;H Comment:</a:t>
            </a:r>
            <a:r>
              <a:rPr lang="en-US" dirty="0" smtClean="0">
                <a:solidFill>
                  <a:prstClr val="black"/>
                </a:solidFill>
              </a:rPr>
              <a:t>  Foam layers are fire retardant.  Plywood or calcium silicate board protects foam from</a:t>
            </a:r>
          </a:p>
          <a:p>
            <a:pPr algn="ctr"/>
            <a:r>
              <a:rPr lang="en-US" dirty="0" smtClean="0">
                <a:solidFill>
                  <a:prstClr val="black"/>
                </a:solidFill>
              </a:rPr>
              <a:t> heat</a:t>
            </a:r>
            <a:r>
              <a:rPr lang="en-US" dirty="0">
                <a:solidFill>
                  <a:prstClr val="black"/>
                </a:solidFill>
              </a:rPr>
              <a:t> d</a:t>
            </a:r>
            <a:r>
              <a:rPr lang="en-US" dirty="0" smtClean="0">
                <a:solidFill>
                  <a:prstClr val="black"/>
                </a:solidFill>
              </a:rPr>
              <a:t>uring primary membrane welding.</a:t>
            </a:r>
            <a:endParaRPr lang="en-US" dirty="0">
              <a:solidFill>
                <a:prstClr val="black"/>
              </a:solidFill>
            </a:endParaRPr>
          </a:p>
        </p:txBody>
      </p:sp>
      <p:pic>
        <p:nvPicPr>
          <p:cNvPr id="8" name="Picture 3"/>
          <p:cNvPicPr>
            <a:picLocks noChangeAspect="1" noChangeArrowheads="1"/>
          </p:cNvPicPr>
          <p:nvPr/>
        </p:nvPicPr>
        <p:blipFill>
          <a:blip r:embed="rId4"/>
          <a:srcRect/>
          <a:stretch>
            <a:fillRect/>
          </a:stretch>
        </p:blipFill>
        <p:spPr bwMode="auto">
          <a:xfrm>
            <a:off x="5159678" y="1199854"/>
            <a:ext cx="3481882" cy="2235282"/>
          </a:xfrm>
          <a:prstGeom prst="rect">
            <a:avLst/>
          </a:prstGeom>
          <a:noFill/>
          <a:ln w="9525">
            <a:noFill/>
            <a:miter lim="800000"/>
            <a:headEnd/>
            <a:tailEnd/>
          </a:ln>
        </p:spPr>
      </p:pic>
      <p:sp>
        <p:nvSpPr>
          <p:cNvPr id="9" name="TextBox 8"/>
          <p:cNvSpPr txBox="1"/>
          <p:nvPr/>
        </p:nvSpPr>
        <p:spPr>
          <a:xfrm>
            <a:off x="5719915" y="3637477"/>
            <a:ext cx="2650469" cy="646331"/>
          </a:xfrm>
          <a:prstGeom prst="rect">
            <a:avLst/>
          </a:prstGeom>
          <a:solidFill>
            <a:schemeClr val="accent6">
              <a:lumMod val="60000"/>
              <a:lumOff val="40000"/>
            </a:schemeClr>
          </a:solidFill>
        </p:spPr>
        <p:txBody>
          <a:bodyPr wrap="none" rtlCol="0">
            <a:spAutoFit/>
          </a:bodyPr>
          <a:lstStyle/>
          <a:p>
            <a:pPr algn="ctr"/>
            <a:r>
              <a:rPr lang="en-US" dirty="0" smtClean="0">
                <a:solidFill>
                  <a:prstClr val="black"/>
                </a:solidFill>
              </a:rPr>
              <a:t>IHI Membrane Technology</a:t>
            </a:r>
          </a:p>
          <a:p>
            <a:pPr algn="ctr"/>
            <a:r>
              <a:rPr lang="en-US" dirty="0" smtClean="0">
                <a:solidFill>
                  <a:prstClr val="black"/>
                </a:solidFill>
              </a:rPr>
              <a:t>(used in 35 ton prototype)</a:t>
            </a:r>
          </a:p>
        </p:txBody>
      </p:sp>
      <p:sp>
        <p:nvSpPr>
          <p:cNvPr id="10" name="TextBox 9"/>
          <p:cNvSpPr txBox="1"/>
          <p:nvPr/>
        </p:nvSpPr>
        <p:spPr>
          <a:xfrm>
            <a:off x="5719917" y="4272361"/>
            <a:ext cx="2650469" cy="523220"/>
          </a:xfrm>
          <a:prstGeom prst="rect">
            <a:avLst/>
          </a:prstGeom>
          <a:solidFill>
            <a:srgbClr val="FFFF00"/>
          </a:solidFill>
          <a:ln>
            <a:solidFill>
              <a:schemeClr val="bg1"/>
            </a:solidFill>
          </a:ln>
        </p:spPr>
        <p:txBody>
          <a:bodyPr wrap="square" rtlCol="0">
            <a:spAutoFit/>
          </a:bodyPr>
          <a:lstStyle/>
          <a:p>
            <a:pPr algn="ctr"/>
            <a:r>
              <a:rPr lang="en-US" sz="1400" dirty="0" smtClean="0">
                <a:solidFill>
                  <a:prstClr val="black"/>
                </a:solidFill>
              </a:rPr>
              <a:t>Nominal Panel Size</a:t>
            </a:r>
          </a:p>
          <a:p>
            <a:pPr algn="ctr"/>
            <a:r>
              <a:rPr lang="en-US" sz="1400" dirty="0" smtClean="0">
                <a:solidFill>
                  <a:prstClr val="black"/>
                </a:solidFill>
              </a:rPr>
              <a:t>3m x 8m x 2 mm thickness</a:t>
            </a:r>
            <a:endParaRPr lang="en-US" sz="1400" dirty="0">
              <a:solidFill>
                <a:prstClr val="black"/>
              </a:solidFill>
            </a:endParaRPr>
          </a:p>
        </p:txBody>
      </p:sp>
      <p:sp>
        <p:nvSpPr>
          <p:cNvPr id="11" name="Rectangle 10"/>
          <p:cNvSpPr/>
          <p:nvPr/>
        </p:nvSpPr>
        <p:spPr>
          <a:xfrm>
            <a:off x="563883" y="4215151"/>
            <a:ext cx="2763064" cy="523220"/>
          </a:xfrm>
          <a:prstGeom prst="rect">
            <a:avLst/>
          </a:prstGeom>
          <a:solidFill>
            <a:srgbClr val="FFFF00"/>
          </a:solidFill>
        </p:spPr>
        <p:txBody>
          <a:bodyPr wrap="square">
            <a:spAutoFit/>
          </a:bodyPr>
          <a:lstStyle/>
          <a:p>
            <a:pPr algn="ctr"/>
            <a:r>
              <a:rPr lang="en-US" sz="1400" dirty="0">
                <a:solidFill>
                  <a:prstClr val="black"/>
                </a:solidFill>
              </a:rPr>
              <a:t>Nominal Panel Size</a:t>
            </a:r>
          </a:p>
          <a:p>
            <a:pPr algn="ctr"/>
            <a:r>
              <a:rPr lang="en-US" sz="1400" dirty="0" smtClean="0">
                <a:solidFill>
                  <a:prstClr val="black"/>
                </a:solidFill>
              </a:rPr>
              <a:t>1m </a:t>
            </a:r>
            <a:r>
              <a:rPr lang="en-US" sz="1400" dirty="0">
                <a:solidFill>
                  <a:prstClr val="black"/>
                </a:solidFill>
              </a:rPr>
              <a:t>x </a:t>
            </a:r>
            <a:r>
              <a:rPr lang="en-US" sz="1400" dirty="0" smtClean="0">
                <a:solidFill>
                  <a:prstClr val="black"/>
                </a:solidFill>
              </a:rPr>
              <a:t>3m </a:t>
            </a:r>
            <a:r>
              <a:rPr lang="en-US" sz="1400" dirty="0">
                <a:solidFill>
                  <a:prstClr val="black"/>
                </a:solidFill>
              </a:rPr>
              <a:t>x </a:t>
            </a:r>
            <a:r>
              <a:rPr lang="en-US" sz="1400" dirty="0" smtClean="0">
                <a:solidFill>
                  <a:prstClr val="black"/>
                </a:solidFill>
              </a:rPr>
              <a:t>1.2 </a:t>
            </a:r>
            <a:r>
              <a:rPr lang="en-US" sz="1400" dirty="0">
                <a:solidFill>
                  <a:prstClr val="black"/>
                </a:solidFill>
              </a:rPr>
              <a:t>mm thickness</a:t>
            </a:r>
          </a:p>
        </p:txBody>
      </p:sp>
      <p:sp>
        <p:nvSpPr>
          <p:cNvPr id="33" name="Title 1"/>
          <p:cNvSpPr>
            <a:spLocks noGrp="1"/>
          </p:cNvSpPr>
          <p:nvPr>
            <p:ph type="title"/>
          </p:nvPr>
        </p:nvSpPr>
        <p:spPr>
          <a:xfrm>
            <a:off x="457200" y="16350"/>
            <a:ext cx="8229600" cy="736981"/>
          </a:xfrm>
        </p:spPr>
        <p:txBody>
          <a:bodyPr>
            <a:normAutofit/>
          </a:bodyPr>
          <a:lstStyle/>
          <a:p>
            <a:r>
              <a:rPr lang="en-US" dirty="0" smtClean="0"/>
              <a:t>Membrane Cryostat Design</a:t>
            </a:r>
            <a:endParaRPr lang="en-US" dirty="0"/>
          </a:p>
        </p:txBody>
      </p:sp>
      <p:sp>
        <p:nvSpPr>
          <p:cNvPr id="34" name="TextBox 33"/>
          <p:cNvSpPr txBox="1"/>
          <p:nvPr/>
        </p:nvSpPr>
        <p:spPr>
          <a:xfrm>
            <a:off x="1900051" y="5857756"/>
            <a:ext cx="5341473" cy="523220"/>
          </a:xfrm>
          <a:prstGeom prst="rect">
            <a:avLst/>
          </a:prstGeom>
          <a:solidFill>
            <a:srgbClr val="FFFF00"/>
          </a:solidFill>
        </p:spPr>
        <p:txBody>
          <a:bodyPr wrap="square" rtlCol="0">
            <a:spAutoFit/>
          </a:bodyPr>
          <a:lstStyle/>
          <a:p>
            <a:pPr algn="ctr"/>
            <a:r>
              <a:rPr lang="en-US" sz="1400" u="sng" dirty="0" smtClean="0">
                <a:solidFill>
                  <a:prstClr val="black"/>
                </a:solidFill>
              </a:rPr>
              <a:t>Note:</a:t>
            </a:r>
            <a:r>
              <a:rPr lang="en-US" sz="1400" dirty="0" smtClean="0">
                <a:solidFill>
                  <a:prstClr val="black"/>
                </a:solidFill>
              </a:rPr>
              <a:t> IHI has only tested the secondary barrier containment and implemented it in the LBNE 35 ton prototype.</a:t>
            </a:r>
            <a:endParaRPr lang="en-US" sz="1400" dirty="0">
              <a:solidFill>
                <a:prstClr val="black"/>
              </a:solidFill>
            </a:endParaRPr>
          </a:p>
        </p:txBody>
      </p:sp>
    </p:spTree>
    <p:extLst>
      <p:ext uri="{BB962C8B-B14F-4D97-AF65-F5344CB8AC3E}">
        <p14:creationId xmlns:p14="http://schemas.microsoft.com/office/powerpoint/2010/main" val="288849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174028236"/>
              </p:ext>
            </p:extLst>
          </p:nvPr>
        </p:nvGraphicFramePr>
        <p:xfrm>
          <a:off x="1066800" y="152400"/>
          <a:ext cx="7467600" cy="6629534"/>
        </p:xfrm>
        <a:graphic>
          <a:graphicData uri="http://schemas.openxmlformats.org/drawingml/2006/table">
            <a:tbl>
              <a:tblPr firstRow="1" bandRow="1">
                <a:tableStyleId>{5C22544A-7EE6-4342-B048-85BDC9FD1C3A}</a:tableStyleId>
              </a:tblPr>
              <a:tblGrid>
                <a:gridCol w="2489200"/>
                <a:gridCol w="2489200"/>
                <a:gridCol w="2489200"/>
              </a:tblGrid>
              <a:tr h="563880">
                <a:tc>
                  <a:txBody>
                    <a:bodyPr/>
                    <a:lstStyle/>
                    <a:p>
                      <a:pPr marL="0" marR="0" algn="l">
                        <a:spcBef>
                          <a:spcPts val="0"/>
                        </a:spcBef>
                        <a:spcAft>
                          <a:spcPts val="0"/>
                        </a:spcAft>
                      </a:pPr>
                      <a:r>
                        <a:rPr lang="en-US" sz="1400" b="1" dirty="0">
                          <a:effectLst/>
                          <a:latin typeface="Times New Roman"/>
                          <a:ea typeface="Times New Roman"/>
                        </a:rPr>
                        <a:t>Design Parameter</a:t>
                      </a:r>
                      <a:endParaRPr lang="en-US" sz="1400" dirty="0">
                        <a:effectLst/>
                        <a:latin typeface="Times New Roman"/>
                        <a:ea typeface="Times New Roman"/>
                      </a:endParaRPr>
                    </a:p>
                  </a:txBody>
                  <a:tcPr marL="68580" marR="68580" marT="0" marB="0"/>
                </a:tc>
                <a:tc>
                  <a:txBody>
                    <a:bodyPr/>
                    <a:lstStyle/>
                    <a:p>
                      <a:pPr marL="0" marR="0" algn="just">
                        <a:spcBef>
                          <a:spcPts val="0"/>
                        </a:spcBef>
                        <a:spcAft>
                          <a:spcPts val="0"/>
                        </a:spcAft>
                      </a:pPr>
                      <a:r>
                        <a:rPr lang="en-US" sz="1400" b="1" dirty="0" smtClean="0">
                          <a:effectLst/>
                          <a:latin typeface="Times New Roman"/>
                          <a:ea typeface="Times New Roman"/>
                        </a:rPr>
                        <a:t>Value for 35 ton</a:t>
                      </a:r>
                      <a:endParaRPr lang="en-US" sz="1400" dirty="0">
                        <a:effectLst/>
                        <a:latin typeface="Times New Roman"/>
                        <a:ea typeface="Times New Roman"/>
                      </a:endParaRPr>
                    </a:p>
                  </a:txBody>
                  <a:tcPr marL="68580" marR="68580" marT="0" marB="0"/>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400" b="1" dirty="0" smtClean="0">
                          <a:effectLst/>
                          <a:latin typeface="Times New Roman"/>
                          <a:ea typeface="Times New Roman"/>
                        </a:rPr>
                        <a:t>Value</a:t>
                      </a:r>
                      <a:r>
                        <a:rPr lang="en-US" sz="1400" b="1" baseline="0" dirty="0" smtClean="0">
                          <a:effectLst/>
                          <a:latin typeface="Times New Roman"/>
                          <a:ea typeface="Times New Roman"/>
                        </a:rPr>
                        <a:t> FD (One Cryostat)</a:t>
                      </a:r>
                      <a:endParaRPr lang="en-US" sz="1400" dirty="0" smtClean="0">
                        <a:effectLst/>
                        <a:latin typeface="Times New Roman"/>
                        <a:ea typeface="Times New Roman"/>
                      </a:endParaRPr>
                    </a:p>
                    <a:p>
                      <a:pPr marL="0" marR="0" algn="just">
                        <a:spcBef>
                          <a:spcPts val="0"/>
                        </a:spcBef>
                        <a:spcAft>
                          <a:spcPts val="0"/>
                        </a:spcAft>
                      </a:pPr>
                      <a:endParaRPr lang="en-US" sz="1400" dirty="0">
                        <a:effectLst/>
                        <a:latin typeface="Times New Roman"/>
                        <a:ea typeface="Times New Roman"/>
                      </a:endParaRPr>
                    </a:p>
                  </a:txBody>
                  <a:tcPr marL="68580" marR="68580" marT="0" marB="0"/>
                </a:tc>
              </a:tr>
              <a:tr h="280861">
                <a:tc>
                  <a:txBody>
                    <a:bodyPr/>
                    <a:lstStyle/>
                    <a:p>
                      <a:pPr marL="0" marR="0" algn="l">
                        <a:spcBef>
                          <a:spcPts val="0"/>
                        </a:spcBef>
                        <a:spcAft>
                          <a:spcPts val="0"/>
                        </a:spcAft>
                      </a:pPr>
                      <a:r>
                        <a:rPr lang="en-US" sz="1400">
                          <a:effectLst/>
                          <a:latin typeface="Times New Roman"/>
                          <a:ea typeface="Times New Roman"/>
                        </a:rPr>
                        <a:t>Cryostat volume</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29.16 </a:t>
                      </a:r>
                      <a:r>
                        <a:rPr lang="en-US" sz="1400" dirty="0" smtClean="0">
                          <a:effectLst/>
                          <a:latin typeface="Times New Roman"/>
                          <a:ea typeface="Times New Roman"/>
                        </a:rPr>
                        <a:t>m</a:t>
                      </a:r>
                      <a:r>
                        <a:rPr lang="en-US" sz="1400" baseline="30000" dirty="0" smtClean="0">
                          <a:effectLst/>
                          <a:latin typeface="Times New Roman"/>
                          <a:ea typeface="Times New Roman"/>
                        </a:rPr>
                        <a:t>3                                                                                                                                                                              </a:t>
                      </a:r>
                      <a:endParaRPr lang="en-US" sz="14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7134 m</a:t>
                      </a:r>
                      <a:r>
                        <a:rPr lang="en-US" sz="1400" baseline="30000" dirty="0" smtClean="0">
                          <a:effectLst/>
                          <a:latin typeface="Times New Roman"/>
                          <a:ea typeface="Times New Roman"/>
                        </a:rPr>
                        <a:t>3 </a:t>
                      </a:r>
                      <a:endParaRPr lang="en-US" sz="1400" dirty="0">
                        <a:effectLst/>
                        <a:latin typeface="Times New Roman"/>
                        <a:ea typeface="Times New Roman"/>
                      </a:endParaRPr>
                    </a:p>
                  </a:txBody>
                  <a:tcPr marL="68580" marR="68580" marT="0" marB="0">
                    <a:solidFill>
                      <a:srgbClr val="FFFF00"/>
                    </a:solidFill>
                  </a:tcPr>
                </a:tc>
              </a:tr>
              <a:tr h="280861">
                <a:tc>
                  <a:txBody>
                    <a:bodyPr/>
                    <a:lstStyle/>
                    <a:p>
                      <a:pPr marL="0" marR="0" algn="l">
                        <a:spcBef>
                          <a:spcPts val="0"/>
                        </a:spcBef>
                        <a:spcAft>
                          <a:spcPts val="0"/>
                        </a:spcAft>
                      </a:pPr>
                      <a:r>
                        <a:rPr lang="en-US" sz="1400">
                          <a:effectLst/>
                          <a:latin typeface="Times New Roman"/>
                          <a:ea typeface="Times New Roman"/>
                        </a:rPr>
                        <a:t>Liquid argon total mass</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38,600 kg</a:t>
                      </a: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effectLst/>
                          <a:latin typeface="Times New Roman"/>
                          <a:ea typeface="Times New Roman"/>
                        </a:rPr>
                        <a:t>9,443,497 kg</a:t>
                      </a:r>
                    </a:p>
                  </a:txBody>
                  <a:tcPr marL="68580" marR="68580" marT="0" marB="0">
                    <a:solidFill>
                      <a:srgbClr val="FFFF00"/>
                    </a:solidFill>
                  </a:tcPr>
                </a:tc>
              </a:tr>
              <a:tr h="316581">
                <a:tc>
                  <a:txBody>
                    <a:bodyPr/>
                    <a:lstStyle/>
                    <a:p>
                      <a:pPr marL="0" marR="0" algn="l">
                        <a:spcBef>
                          <a:spcPts val="0"/>
                        </a:spcBef>
                        <a:spcAft>
                          <a:spcPts val="0"/>
                        </a:spcAft>
                      </a:pPr>
                      <a:r>
                        <a:rPr lang="en-US" sz="1400" dirty="0">
                          <a:effectLst/>
                          <a:latin typeface="Times New Roman"/>
                          <a:ea typeface="Times New Roman"/>
                        </a:rPr>
                        <a:t>Inner dimensions of the cryostat</a:t>
                      </a:r>
                    </a:p>
                  </a:txBody>
                  <a:tcPr marL="68580" marR="68580" marT="0" marB="0"/>
                </a:tc>
                <a:tc>
                  <a:txBody>
                    <a:bodyPr/>
                    <a:lstStyle/>
                    <a:p>
                      <a:pPr marL="0" marR="0" algn="l">
                        <a:spcBef>
                          <a:spcPts val="0"/>
                        </a:spcBef>
                        <a:spcAft>
                          <a:spcPts val="0"/>
                        </a:spcAft>
                      </a:pPr>
                      <a:r>
                        <a:rPr lang="en-US" sz="1400">
                          <a:effectLst/>
                          <a:latin typeface="Times New Roman"/>
                          <a:ea typeface="Times New Roman"/>
                        </a:rPr>
                        <a:t>4.0 m (L) x 2.7 m (W) x 2.7 m (H)</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28.5 m (L) x 15.6 m (W) x 16 m (H)</a:t>
                      </a:r>
                      <a:endParaRPr lang="en-US" sz="1400" dirty="0">
                        <a:effectLst/>
                        <a:latin typeface="Times New Roman"/>
                        <a:ea typeface="Times New Roman"/>
                      </a:endParaRPr>
                    </a:p>
                  </a:txBody>
                  <a:tcPr marL="68580" marR="68580" marT="0" marB="0">
                    <a:solidFill>
                      <a:srgbClr val="FFFF00"/>
                    </a:solidFill>
                  </a:tcPr>
                </a:tc>
              </a:tr>
              <a:tr h="280861">
                <a:tc>
                  <a:txBody>
                    <a:bodyPr/>
                    <a:lstStyle/>
                    <a:p>
                      <a:pPr marL="0" marR="0" algn="l">
                        <a:spcBef>
                          <a:spcPts val="0"/>
                        </a:spcBef>
                        <a:spcAft>
                          <a:spcPts val="0"/>
                        </a:spcAft>
                      </a:pPr>
                      <a:r>
                        <a:rPr lang="en-US" sz="1400">
                          <a:effectLst/>
                          <a:latin typeface="Times New Roman"/>
                          <a:ea typeface="Times New Roman"/>
                        </a:rPr>
                        <a:t>Depth of liquid argon</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2.565 m (5% </a:t>
                      </a:r>
                      <a:r>
                        <a:rPr lang="en-US" sz="1400" dirty="0" err="1" smtClean="0">
                          <a:effectLst/>
                          <a:latin typeface="Times New Roman"/>
                          <a:ea typeface="Times New Roman"/>
                        </a:rPr>
                        <a:t>ullage</a:t>
                      </a:r>
                      <a:r>
                        <a:rPr lang="en-US" sz="1400" dirty="0" smtClean="0">
                          <a:effectLst/>
                          <a:latin typeface="Times New Roman"/>
                          <a:ea typeface="Times New Roman"/>
                        </a:rPr>
                        <a:t>)</a:t>
                      </a:r>
                      <a:endParaRPr lang="en-US" sz="14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5% of total</a:t>
                      </a:r>
                      <a:r>
                        <a:rPr lang="en-US" sz="1400" baseline="0" dirty="0" smtClean="0">
                          <a:effectLst/>
                          <a:latin typeface="Times New Roman"/>
                          <a:ea typeface="Times New Roman"/>
                        </a:rPr>
                        <a:t> </a:t>
                      </a:r>
                      <a:r>
                        <a:rPr lang="en-US" sz="1400" dirty="0" smtClean="0">
                          <a:effectLst/>
                          <a:latin typeface="Times New Roman"/>
                          <a:ea typeface="Times New Roman"/>
                        </a:rPr>
                        <a:t> </a:t>
                      </a:r>
                      <a:endParaRPr lang="en-US" sz="1400" dirty="0">
                        <a:effectLst/>
                        <a:latin typeface="Times New Roman"/>
                        <a:ea typeface="Times New Roman"/>
                      </a:endParaRPr>
                    </a:p>
                  </a:txBody>
                  <a:tcPr marL="68580" marR="68580" marT="0" marB="0">
                    <a:solidFill>
                      <a:srgbClr val="FFFF00"/>
                    </a:solidFill>
                  </a:tcPr>
                </a:tc>
              </a:tr>
              <a:tr h="280861">
                <a:tc>
                  <a:txBody>
                    <a:bodyPr/>
                    <a:lstStyle/>
                    <a:p>
                      <a:pPr marL="0" marR="0" algn="l">
                        <a:spcBef>
                          <a:spcPts val="0"/>
                        </a:spcBef>
                        <a:spcAft>
                          <a:spcPts val="0"/>
                        </a:spcAft>
                      </a:pPr>
                      <a:r>
                        <a:rPr lang="en-US" sz="1400">
                          <a:effectLst/>
                          <a:latin typeface="Times New Roman"/>
                          <a:ea typeface="Times New Roman"/>
                        </a:rPr>
                        <a:t>Insulation</a:t>
                      </a:r>
                    </a:p>
                  </a:txBody>
                  <a:tcPr marL="68580" marR="68580" marT="0" marB="0"/>
                </a:tc>
                <a:tc>
                  <a:txBody>
                    <a:bodyPr/>
                    <a:lstStyle/>
                    <a:p>
                      <a:pPr marL="0" marR="0" algn="l">
                        <a:spcBef>
                          <a:spcPts val="0"/>
                        </a:spcBef>
                        <a:spcAft>
                          <a:spcPts val="0"/>
                        </a:spcAft>
                      </a:pPr>
                      <a:r>
                        <a:rPr lang="en-US" sz="1400">
                          <a:effectLst/>
                          <a:latin typeface="Times New Roman"/>
                          <a:ea typeface="Times New Roman"/>
                        </a:rPr>
                        <a:t>0.4 m Polyurethane foam</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0.8 m Polyurethane foam</a:t>
                      </a:r>
                      <a:endParaRPr lang="en-US" sz="1400" dirty="0">
                        <a:effectLst/>
                        <a:latin typeface="Times New Roman"/>
                        <a:ea typeface="Times New Roman"/>
                      </a:endParaRPr>
                    </a:p>
                  </a:txBody>
                  <a:tcPr marL="68580" marR="68580" marT="0" marB="0">
                    <a:solidFill>
                      <a:srgbClr val="FFFF00"/>
                    </a:solidFill>
                  </a:tcPr>
                </a:tc>
              </a:tr>
              <a:tr h="316581">
                <a:tc>
                  <a:txBody>
                    <a:bodyPr/>
                    <a:lstStyle/>
                    <a:p>
                      <a:pPr marL="0" marR="0" algn="l">
                        <a:spcBef>
                          <a:spcPts val="0"/>
                        </a:spcBef>
                        <a:spcAft>
                          <a:spcPts val="0"/>
                        </a:spcAft>
                      </a:pPr>
                      <a:r>
                        <a:rPr lang="en-US" sz="1400">
                          <a:effectLst/>
                          <a:latin typeface="Times New Roman"/>
                          <a:ea typeface="Times New Roman"/>
                        </a:rPr>
                        <a:t>Primary membrane </a:t>
                      </a:r>
                    </a:p>
                  </a:txBody>
                  <a:tcPr marL="68580" marR="68580" marT="0" marB="0"/>
                </a:tc>
                <a:tc>
                  <a:txBody>
                    <a:bodyPr/>
                    <a:lstStyle/>
                    <a:p>
                      <a:pPr marL="0" marR="0" algn="l">
                        <a:spcBef>
                          <a:spcPts val="0"/>
                        </a:spcBef>
                        <a:spcAft>
                          <a:spcPts val="0"/>
                        </a:spcAft>
                      </a:pPr>
                      <a:r>
                        <a:rPr lang="en-US" sz="1400">
                          <a:effectLst/>
                          <a:latin typeface="Times New Roman"/>
                          <a:ea typeface="Times New Roman"/>
                        </a:rPr>
                        <a:t>2.0 mm thick SS 304 corrugated stainless steel</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Based on vendor design</a:t>
                      </a:r>
                      <a:endParaRPr lang="en-US" sz="1400" dirty="0">
                        <a:effectLst/>
                        <a:latin typeface="Times New Roman"/>
                        <a:ea typeface="Times New Roman"/>
                      </a:endParaRPr>
                    </a:p>
                  </a:txBody>
                  <a:tcPr marL="68580" marR="68580" marT="0" marB="0">
                    <a:solidFill>
                      <a:srgbClr val="FFFF00"/>
                    </a:solidFill>
                  </a:tcPr>
                </a:tc>
              </a:tr>
              <a:tr h="280861">
                <a:tc>
                  <a:txBody>
                    <a:bodyPr/>
                    <a:lstStyle/>
                    <a:p>
                      <a:pPr marL="0" marR="0" algn="l">
                        <a:spcBef>
                          <a:spcPts val="0"/>
                        </a:spcBef>
                        <a:spcAft>
                          <a:spcPts val="0"/>
                        </a:spcAft>
                      </a:pPr>
                      <a:r>
                        <a:rPr lang="en-US" sz="1400">
                          <a:effectLst/>
                          <a:latin typeface="Times New Roman"/>
                          <a:ea typeface="Times New Roman"/>
                        </a:rPr>
                        <a:t>Secondary barrier system</a:t>
                      </a:r>
                    </a:p>
                  </a:txBody>
                  <a:tcPr marL="68580" marR="68580" marT="0" marB="0"/>
                </a:tc>
                <a:tc>
                  <a:txBody>
                    <a:bodyPr/>
                    <a:lstStyle/>
                    <a:p>
                      <a:pPr marL="0" marR="0" algn="l">
                        <a:spcBef>
                          <a:spcPts val="0"/>
                        </a:spcBef>
                        <a:spcAft>
                          <a:spcPts val="0"/>
                        </a:spcAft>
                      </a:pPr>
                      <a:r>
                        <a:rPr lang="en-US" sz="1400">
                          <a:effectLst/>
                          <a:latin typeface="Times New Roman"/>
                          <a:ea typeface="Times New Roman"/>
                        </a:rPr>
                        <a:t>0.1 mm thick fiberglass</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0.1 mm thick fiberglass</a:t>
                      </a:r>
                      <a:endParaRPr lang="en-US" sz="1400" dirty="0">
                        <a:effectLst/>
                        <a:latin typeface="Times New Roman"/>
                        <a:ea typeface="Times New Roman"/>
                      </a:endParaRPr>
                    </a:p>
                  </a:txBody>
                  <a:tcPr marL="68580" marR="68580" marT="0" marB="0">
                    <a:solidFill>
                      <a:srgbClr val="FFFF00"/>
                    </a:solidFill>
                  </a:tcPr>
                </a:tc>
              </a:tr>
              <a:tr h="280861">
                <a:tc>
                  <a:txBody>
                    <a:bodyPr/>
                    <a:lstStyle/>
                    <a:p>
                      <a:pPr marL="0" marR="0" algn="l">
                        <a:spcBef>
                          <a:spcPts val="0"/>
                        </a:spcBef>
                        <a:spcAft>
                          <a:spcPts val="0"/>
                        </a:spcAft>
                      </a:pPr>
                      <a:r>
                        <a:rPr lang="en-US" sz="1400">
                          <a:effectLst/>
                          <a:latin typeface="Times New Roman"/>
                          <a:ea typeface="Times New Roman"/>
                        </a:rPr>
                        <a:t>Vapor barrier</a:t>
                      </a:r>
                    </a:p>
                  </a:txBody>
                  <a:tcPr marL="68580" marR="68580" marT="0" marB="0"/>
                </a:tc>
                <a:tc>
                  <a:txBody>
                    <a:bodyPr/>
                    <a:lstStyle/>
                    <a:p>
                      <a:pPr marL="0" marR="0" algn="l">
                        <a:spcBef>
                          <a:spcPts val="0"/>
                        </a:spcBef>
                        <a:spcAft>
                          <a:spcPts val="0"/>
                        </a:spcAft>
                      </a:pPr>
                      <a:r>
                        <a:rPr lang="en-US" sz="1400">
                          <a:effectLst/>
                          <a:latin typeface="Times New Roman"/>
                          <a:ea typeface="Times New Roman"/>
                        </a:rPr>
                        <a:t>1.2 mm thick carbon steel</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Based on vendor design</a:t>
                      </a:r>
                      <a:endParaRPr lang="en-US" sz="1400" dirty="0">
                        <a:effectLst/>
                        <a:latin typeface="Times New Roman"/>
                        <a:ea typeface="Times New Roman"/>
                      </a:endParaRPr>
                    </a:p>
                  </a:txBody>
                  <a:tcPr marL="68580" marR="68580" marT="0" marB="0">
                    <a:solidFill>
                      <a:srgbClr val="FFFF00"/>
                    </a:solidFill>
                  </a:tcPr>
                </a:tc>
              </a:tr>
              <a:tr h="280861">
                <a:tc>
                  <a:txBody>
                    <a:bodyPr/>
                    <a:lstStyle/>
                    <a:p>
                      <a:pPr marL="0" marR="0" algn="l">
                        <a:spcBef>
                          <a:spcPts val="0"/>
                        </a:spcBef>
                        <a:spcAft>
                          <a:spcPts val="0"/>
                        </a:spcAft>
                      </a:pPr>
                      <a:r>
                        <a:rPr lang="en-US" sz="1400">
                          <a:effectLst/>
                          <a:latin typeface="Times New Roman"/>
                          <a:ea typeface="Times New Roman"/>
                        </a:rPr>
                        <a:t>Reinforced outer concrete layer</a:t>
                      </a:r>
                    </a:p>
                  </a:txBody>
                  <a:tcPr marL="68580" marR="68580" marT="0" marB="0"/>
                </a:tc>
                <a:tc>
                  <a:txBody>
                    <a:bodyPr/>
                    <a:lstStyle/>
                    <a:p>
                      <a:pPr marL="0" marR="0" algn="l">
                        <a:spcBef>
                          <a:spcPts val="0"/>
                        </a:spcBef>
                        <a:spcAft>
                          <a:spcPts val="0"/>
                        </a:spcAft>
                      </a:pPr>
                      <a:r>
                        <a:rPr lang="en-US" sz="1400">
                          <a:effectLst/>
                          <a:latin typeface="Times New Roman"/>
                          <a:ea typeface="Times New Roman"/>
                        </a:rPr>
                        <a:t>0.3 m thick</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0.5 m thick</a:t>
                      </a:r>
                      <a:endParaRPr lang="en-US" sz="1400" dirty="0">
                        <a:effectLst/>
                        <a:latin typeface="Times New Roman"/>
                        <a:ea typeface="Times New Roman"/>
                      </a:endParaRPr>
                    </a:p>
                  </a:txBody>
                  <a:tcPr marL="68580" marR="68580" marT="0" marB="0">
                    <a:solidFill>
                      <a:srgbClr val="FFFF00"/>
                    </a:solidFill>
                  </a:tcPr>
                </a:tc>
              </a:tr>
              <a:tr h="280861">
                <a:tc>
                  <a:txBody>
                    <a:bodyPr/>
                    <a:lstStyle/>
                    <a:p>
                      <a:pPr marL="0" marR="0" algn="l">
                        <a:spcBef>
                          <a:spcPts val="0"/>
                        </a:spcBef>
                        <a:spcAft>
                          <a:spcPts val="0"/>
                        </a:spcAft>
                      </a:pPr>
                      <a:r>
                        <a:rPr lang="en-US" sz="1400">
                          <a:effectLst/>
                          <a:latin typeface="Times New Roman"/>
                          <a:ea typeface="Times New Roman"/>
                        </a:rPr>
                        <a:t>Liquid argon temperature</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89 K +/- 1 K</a:t>
                      </a: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effectLst/>
                          <a:latin typeface="Times New Roman"/>
                          <a:ea typeface="Times New Roman"/>
                        </a:rPr>
                        <a:t>89 K +/- 1 K</a:t>
                      </a:r>
                    </a:p>
                  </a:txBody>
                  <a:tcPr marL="68580" marR="68580" marT="0" marB="0">
                    <a:solidFill>
                      <a:srgbClr val="FFFF00"/>
                    </a:solidFill>
                  </a:tcPr>
                </a:tc>
              </a:tr>
              <a:tr h="280861">
                <a:tc>
                  <a:txBody>
                    <a:bodyPr/>
                    <a:lstStyle/>
                    <a:p>
                      <a:pPr marL="0" marR="0" algn="l">
                        <a:spcBef>
                          <a:spcPts val="0"/>
                        </a:spcBef>
                        <a:spcAft>
                          <a:spcPts val="0"/>
                        </a:spcAft>
                      </a:pPr>
                      <a:r>
                        <a:rPr lang="en-US" sz="1400">
                          <a:effectLst/>
                          <a:latin typeface="Times New Roman"/>
                          <a:ea typeface="Times New Roman"/>
                        </a:rPr>
                        <a:t>Operating gas pressure</a:t>
                      </a:r>
                    </a:p>
                  </a:txBody>
                  <a:tcPr marL="68580" marR="68580" marT="0" marB="0"/>
                </a:tc>
                <a:tc>
                  <a:txBody>
                    <a:bodyPr/>
                    <a:lstStyle/>
                    <a:p>
                      <a:pPr marL="0" marR="0" algn="l">
                        <a:spcBef>
                          <a:spcPts val="0"/>
                        </a:spcBef>
                        <a:spcAft>
                          <a:spcPts val="0"/>
                        </a:spcAft>
                      </a:pPr>
                      <a:r>
                        <a:rPr lang="en-US" sz="1400">
                          <a:effectLst/>
                          <a:latin typeface="Times New Roman"/>
                          <a:ea typeface="Times New Roman"/>
                        </a:rPr>
                        <a:t>70 mbar </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130 mbar</a:t>
                      </a:r>
                      <a:endParaRPr lang="en-US" sz="1400" dirty="0">
                        <a:effectLst/>
                        <a:latin typeface="Times New Roman"/>
                        <a:ea typeface="Times New Roman"/>
                      </a:endParaRPr>
                    </a:p>
                  </a:txBody>
                  <a:tcPr marL="68580" marR="68580" marT="0" marB="0">
                    <a:solidFill>
                      <a:srgbClr val="FFFF00"/>
                    </a:solidFill>
                  </a:tcPr>
                </a:tc>
              </a:tr>
              <a:tr h="280861">
                <a:tc>
                  <a:txBody>
                    <a:bodyPr/>
                    <a:lstStyle/>
                    <a:p>
                      <a:pPr marL="0" marR="0" algn="l">
                        <a:spcBef>
                          <a:spcPts val="0"/>
                        </a:spcBef>
                        <a:spcAft>
                          <a:spcPts val="0"/>
                        </a:spcAft>
                      </a:pPr>
                      <a:r>
                        <a:rPr lang="en-US" sz="1400">
                          <a:effectLst/>
                          <a:latin typeface="Times New Roman"/>
                          <a:ea typeface="Times New Roman"/>
                        </a:rPr>
                        <a:t>Vacuum</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No vacuum</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No vacuum</a:t>
                      </a:r>
                      <a:endParaRPr lang="en-US" sz="1400" dirty="0">
                        <a:effectLst/>
                        <a:latin typeface="Times New Roman"/>
                        <a:ea typeface="Times New Roman"/>
                      </a:endParaRPr>
                    </a:p>
                  </a:txBody>
                  <a:tcPr marL="68580" marR="68580" marT="0" marB="0">
                    <a:solidFill>
                      <a:srgbClr val="FFFF00"/>
                    </a:solidFill>
                  </a:tcPr>
                </a:tc>
              </a:tr>
              <a:tr h="280861">
                <a:tc>
                  <a:txBody>
                    <a:bodyPr/>
                    <a:lstStyle/>
                    <a:p>
                      <a:pPr marL="0" marR="0" algn="l">
                        <a:spcBef>
                          <a:spcPts val="0"/>
                        </a:spcBef>
                        <a:spcAft>
                          <a:spcPts val="0"/>
                        </a:spcAft>
                      </a:pPr>
                      <a:r>
                        <a:rPr lang="en-US" sz="1400">
                          <a:effectLst/>
                          <a:latin typeface="Times New Roman"/>
                          <a:ea typeface="Times New Roman"/>
                        </a:rPr>
                        <a:t>Design pressure</a:t>
                      </a:r>
                    </a:p>
                  </a:txBody>
                  <a:tcPr marL="68580" marR="68580" marT="0" marB="0"/>
                </a:tc>
                <a:tc>
                  <a:txBody>
                    <a:bodyPr/>
                    <a:lstStyle/>
                    <a:p>
                      <a:pPr marL="0" marR="0" algn="l">
                        <a:spcBef>
                          <a:spcPts val="0"/>
                        </a:spcBef>
                        <a:spcAft>
                          <a:spcPts val="0"/>
                        </a:spcAft>
                      </a:pPr>
                      <a:r>
                        <a:rPr lang="en-US" sz="1400">
                          <a:effectLst/>
                          <a:latin typeface="Times New Roman"/>
                          <a:ea typeface="Times New Roman"/>
                        </a:rPr>
                        <a:t>207 mbar </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350 mbar</a:t>
                      </a:r>
                      <a:endParaRPr lang="en-US" sz="1400" dirty="0">
                        <a:effectLst/>
                        <a:latin typeface="Times New Roman"/>
                        <a:ea typeface="Times New Roman"/>
                      </a:endParaRPr>
                    </a:p>
                  </a:txBody>
                  <a:tcPr marL="68580" marR="68580" marT="0" marB="0">
                    <a:solidFill>
                      <a:srgbClr val="FFFF00"/>
                    </a:solidFill>
                  </a:tcPr>
                </a:tc>
              </a:tr>
              <a:tr h="280861">
                <a:tc>
                  <a:txBody>
                    <a:bodyPr/>
                    <a:lstStyle/>
                    <a:p>
                      <a:pPr marL="0" marR="0" algn="l">
                        <a:spcBef>
                          <a:spcPts val="0"/>
                        </a:spcBef>
                        <a:spcAft>
                          <a:spcPts val="0"/>
                        </a:spcAft>
                      </a:pPr>
                      <a:r>
                        <a:rPr lang="en-US" sz="1400">
                          <a:effectLst/>
                          <a:latin typeface="Times New Roman"/>
                          <a:ea typeface="Times New Roman"/>
                        </a:rPr>
                        <a:t>Leak tightness</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1E-06 mbar*l/sec</a:t>
                      </a: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effectLst/>
                          <a:latin typeface="Times New Roman"/>
                          <a:ea typeface="Times New Roman"/>
                        </a:rPr>
                        <a:t>1E-06 mbar*l/sec</a:t>
                      </a:r>
                    </a:p>
                  </a:txBody>
                  <a:tcPr marL="68580" marR="68580" marT="0" marB="0">
                    <a:solidFill>
                      <a:srgbClr val="FFFF00"/>
                    </a:solidFill>
                  </a:tcPr>
                </a:tc>
              </a:tr>
              <a:tr h="280861">
                <a:tc>
                  <a:txBody>
                    <a:bodyPr/>
                    <a:lstStyle/>
                    <a:p>
                      <a:pPr marL="0" marR="0" algn="l">
                        <a:spcBef>
                          <a:spcPts val="0"/>
                        </a:spcBef>
                        <a:spcAft>
                          <a:spcPts val="0"/>
                        </a:spcAft>
                      </a:pPr>
                      <a:r>
                        <a:rPr lang="en-US" sz="1400">
                          <a:effectLst/>
                          <a:latin typeface="Times New Roman"/>
                          <a:ea typeface="Times New Roman"/>
                        </a:rPr>
                        <a:t>Heat leak</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&lt; 13 W/m</a:t>
                      </a:r>
                      <a:r>
                        <a:rPr lang="en-US" sz="1400" baseline="30000" dirty="0">
                          <a:effectLst/>
                          <a:latin typeface="Times New Roman"/>
                          <a:ea typeface="Times New Roman"/>
                        </a:rPr>
                        <a:t>2</a:t>
                      </a:r>
                      <a:endParaRPr lang="en-US" sz="1400" dirty="0">
                        <a:effectLst/>
                        <a:latin typeface="Times New Roman"/>
                        <a:ea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effectLst/>
                          <a:latin typeface="Times New Roman"/>
                          <a:ea typeface="Times New Roman"/>
                        </a:rPr>
                        <a:t>&lt;</a:t>
                      </a:r>
                      <a:r>
                        <a:rPr lang="en-US" sz="1400" baseline="0" dirty="0" smtClean="0">
                          <a:effectLst/>
                          <a:latin typeface="Times New Roman"/>
                          <a:ea typeface="Times New Roman"/>
                        </a:rPr>
                        <a:t> 7.5 </a:t>
                      </a:r>
                      <a:r>
                        <a:rPr lang="en-US" sz="1400" dirty="0" smtClean="0">
                          <a:effectLst/>
                          <a:latin typeface="Times New Roman"/>
                          <a:ea typeface="Times New Roman"/>
                        </a:rPr>
                        <a:t>W/m</a:t>
                      </a:r>
                      <a:r>
                        <a:rPr lang="en-US" sz="1400" baseline="30000" dirty="0" smtClean="0">
                          <a:effectLst/>
                          <a:latin typeface="Times New Roman"/>
                          <a:ea typeface="Times New Roman"/>
                        </a:rPr>
                        <a:t>2</a:t>
                      </a:r>
                      <a:endParaRPr lang="en-US" sz="1400" dirty="0" smtClean="0">
                        <a:effectLst/>
                        <a:latin typeface="Times New Roman"/>
                        <a:ea typeface="Times New Roman"/>
                      </a:endParaRPr>
                    </a:p>
                  </a:txBody>
                  <a:tcPr marL="68580" marR="68580" marT="0" marB="0">
                    <a:solidFill>
                      <a:srgbClr val="FFFF00"/>
                    </a:solidFill>
                  </a:tcPr>
                </a:tc>
              </a:tr>
              <a:tr h="280861">
                <a:tc>
                  <a:txBody>
                    <a:bodyPr/>
                    <a:lstStyle/>
                    <a:p>
                      <a:pPr marL="0" marR="0" algn="l">
                        <a:spcBef>
                          <a:spcPts val="0"/>
                        </a:spcBef>
                        <a:spcAft>
                          <a:spcPts val="0"/>
                        </a:spcAft>
                      </a:pPr>
                      <a:r>
                        <a:rPr lang="en-US" sz="1400">
                          <a:effectLst/>
                          <a:latin typeface="Times New Roman"/>
                          <a:ea typeface="Times New Roman"/>
                        </a:rPr>
                        <a:t>Duration</a:t>
                      </a:r>
                    </a:p>
                  </a:txBody>
                  <a:tcPr marL="68580" marR="68580" marT="0" marB="0"/>
                </a:tc>
                <a:tc>
                  <a:txBody>
                    <a:bodyPr/>
                    <a:lstStyle/>
                    <a:p>
                      <a:pPr marL="0" marR="0" algn="l">
                        <a:spcBef>
                          <a:spcPts val="0"/>
                        </a:spcBef>
                        <a:spcAft>
                          <a:spcPts val="0"/>
                        </a:spcAft>
                      </a:pPr>
                      <a:r>
                        <a:rPr lang="en-US" sz="1400">
                          <a:effectLst/>
                          <a:latin typeface="Times New Roman"/>
                          <a:ea typeface="Times New Roman"/>
                        </a:rPr>
                        <a:t>10 years</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20 years</a:t>
                      </a:r>
                      <a:endParaRPr lang="en-US" sz="1400" dirty="0">
                        <a:effectLst/>
                        <a:latin typeface="Times New Roman"/>
                        <a:ea typeface="Times New Roman"/>
                      </a:endParaRPr>
                    </a:p>
                  </a:txBody>
                  <a:tcPr marL="68580" marR="68580" marT="0" marB="0">
                    <a:solidFill>
                      <a:srgbClr val="FFFF00"/>
                    </a:solidFill>
                  </a:tcPr>
                </a:tc>
              </a:tr>
              <a:tr h="316581">
                <a:tc>
                  <a:txBody>
                    <a:bodyPr/>
                    <a:lstStyle/>
                    <a:p>
                      <a:pPr marL="0" marR="0" algn="l">
                        <a:spcBef>
                          <a:spcPts val="0"/>
                        </a:spcBef>
                        <a:spcAft>
                          <a:spcPts val="0"/>
                        </a:spcAft>
                      </a:pPr>
                      <a:r>
                        <a:rPr lang="en-US" sz="1400">
                          <a:effectLst/>
                          <a:latin typeface="Times New Roman"/>
                          <a:ea typeface="Times New Roman"/>
                        </a:rPr>
                        <a:t>Thermal cycles</a:t>
                      </a:r>
                    </a:p>
                  </a:txBody>
                  <a:tcPr marL="68580" marR="68580" marT="0" marB="0"/>
                </a:tc>
                <a:tc>
                  <a:txBody>
                    <a:bodyPr/>
                    <a:lstStyle/>
                    <a:p>
                      <a:pPr marL="0" marR="0" algn="l">
                        <a:spcBef>
                          <a:spcPts val="0"/>
                        </a:spcBef>
                        <a:spcAft>
                          <a:spcPts val="0"/>
                        </a:spcAft>
                      </a:pPr>
                      <a:r>
                        <a:rPr lang="en-US" sz="1400">
                          <a:effectLst/>
                          <a:latin typeface="Times New Roman"/>
                          <a:ea typeface="Times New Roman"/>
                        </a:rPr>
                        <a:t>50 complete cycles (cool down and total warm up)</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10 complete cycles (cool down</a:t>
                      </a:r>
                      <a:r>
                        <a:rPr lang="en-US" sz="1400" baseline="0" dirty="0" smtClean="0">
                          <a:effectLst/>
                          <a:latin typeface="Times New Roman"/>
                          <a:ea typeface="Times New Roman"/>
                        </a:rPr>
                        <a:t> and total warm up)</a:t>
                      </a:r>
                      <a:endParaRPr lang="en-US" sz="1400" dirty="0">
                        <a:effectLst/>
                        <a:latin typeface="Times New Roman"/>
                        <a:ea typeface="Times New Roman"/>
                      </a:endParaRPr>
                    </a:p>
                  </a:txBody>
                  <a:tcPr marL="68580" marR="68580" marT="0" marB="0">
                    <a:solidFill>
                      <a:srgbClr val="FFFF00"/>
                    </a:solidFill>
                  </a:tcPr>
                </a:tc>
              </a:tr>
              <a:tr h="633163">
                <a:tc>
                  <a:txBody>
                    <a:bodyPr/>
                    <a:lstStyle/>
                    <a:p>
                      <a:pPr marL="0" marR="0" algn="l">
                        <a:spcBef>
                          <a:spcPts val="0"/>
                        </a:spcBef>
                        <a:spcAft>
                          <a:spcPts val="0"/>
                        </a:spcAft>
                      </a:pPr>
                      <a:r>
                        <a:rPr lang="en-US" sz="1400" dirty="0">
                          <a:effectLst/>
                          <a:latin typeface="Times New Roman"/>
                          <a:ea typeface="Times New Roman"/>
                        </a:rPr>
                        <a:t>Design codes</a:t>
                      </a:r>
                    </a:p>
                    <a:p>
                      <a:pPr marL="0" marR="0" algn="l">
                        <a:spcBef>
                          <a:spcPts val="0"/>
                        </a:spcBef>
                        <a:spcAft>
                          <a:spcPts val="0"/>
                        </a:spcAft>
                      </a:pPr>
                      <a:r>
                        <a:rPr lang="en-US" sz="1400" dirty="0">
                          <a:effectLst/>
                          <a:latin typeface="Times New Roman"/>
                          <a:ea typeface="Times New Roman"/>
                        </a:rPr>
                        <a:t> </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Fermilab ES&amp;H</a:t>
                      </a:r>
                    </a:p>
                    <a:p>
                      <a:pPr marL="0" marR="0" algn="l">
                        <a:spcBef>
                          <a:spcPts val="0"/>
                        </a:spcBef>
                        <a:spcAft>
                          <a:spcPts val="0"/>
                        </a:spcAft>
                      </a:pPr>
                      <a:r>
                        <a:rPr lang="en-US" sz="1400" dirty="0">
                          <a:effectLst/>
                          <a:latin typeface="Times New Roman"/>
                          <a:ea typeface="Times New Roman"/>
                        </a:rPr>
                        <a:t>Applicable parts of JGA RP-107-02</a:t>
                      </a:r>
                    </a:p>
                    <a:p>
                      <a:pPr marL="0" marR="0" algn="l">
                        <a:spcBef>
                          <a:spcPts val="0"/>
                        </a:spcBef>
                        <a:spcAft>
                          <a:spcPts val="0"/>
                        </a:spcAft>
                      </a:pPr>
                      <a:r>
                        <a:rPr lang="en-US" sz="1400" dirty="0">
                          <a:effectLst/>
                          <a:latin typeface="Times New Roman"/>
                          <a:ea typeface="Times New Roman"/>
                        </a:rPr>
                        <a:t>ACI 318</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Membrane cryostat standard relative to vendor’s country of origin</a:t>
                      </a:r>
                      <a:endParaRPr lang="en-US" sz="1400" dirty="0">
                        <a:effectLst/>
                        <a:latin typeface="Times New Roman"/>
                        <a:ea typeface="Times New Roman"/>
                      </a:endParaRPr>
                    </a:p>
                  </a:txBody>
                  <a:tcPr marL="68580" marR="68580" marT="0" marB="0">
                    <a:solidFill>
                      <a:srgbClr val="FFFF00"/>
                    </a:solidFill>
                  </a:tcPr>
                </a:tc>
              </a:tr>
            </a:tbl>
          </a:graphicData>
        </a:graphic>
      </p:graphicFrame>
      <p:sp>
        <p:nvSpPr>
          <p:cNvPr id="2" name="Oval 1"/>
          <p:cNvSpPr/>
          <p:nvPr/>
        </p:nvSpPr>
        <p:spPr>
          <a:xfrm>
            <a:off x="5943600" y="609600"/>
            <a:ext cx="1066800" cy="381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5791200" y="1219200"/>
            <a:ext cx="28956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019800" y="3505200"/>
            <a:ext cx="2438400" cy="1676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773787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16401"/>
            <a:ext cx="8377486" cy="5472214"/>
          </a:xfrm>
        </p:spPr>
        <p:txBody>
          <a:bodyPr>
            <a:normAutofit/>
          </a:bodyPr>
          <a:lstStyle/>
          <a:p>
            <a:r>
              <a:rPr lang="en-US" sz="2000" b="1" dirty="0" smtClean="0">
                <a:latin typeface="Calibri"/>
                <a:cs typeface="Calibri"/>
              </a:rPr>
              <a:t>Competitive </a:t>
            </a:r>
            <a:r>
              <a:rPr lang="en-US" sz="2000" b="1" dirty="0">
                <a:latin typeface="Calibri"/>
                <a:cs typeface="Calibri"/>
              </a:rPr>
              <a:t>procurement</a:t>
            </a:r>
            <a:r>
              <a:rPr lang="en-US" sz="2000" dirty="0">
                <a:latin typeface="Calibri"/>
                <a:cs typeface="Calibri"/>
              </a:rPr>
              <a:t> among </a:t>
            </a:r>
            <a:r>
              <a:rPr lang="en-US" sz="2000" dirty="0" smtClean="0">
                <a:latin typeface="Calibri"/>
                <a:cs typeface="Calibri"/>
              </a:rPr>
              <a:t>all potential vendors, including IHI </a:t>
            </a:r>
            <a:r>
              <a:rPr lang="en-US" sz="2000" dirty="0">
                <a:latin typeface="Calibri"/>
                <a:cs typeface="Calibri"/>
              </a:rPr>
              <a:t>and </a:t>
            </a:r>
            <a:r>
              <a:rPr lang="en-US" sz="2000" dirty="0" smtClean="0">
                <a:latin typeface="Calibri"/>
                <a:cs typeface="Calibri"/>
              </a:rPr>
              <a:t>GTT.</a:t>
            </a:r>
          </a:p>
          <a:p>
            <a:pPr lvl="1"/>
            <a:r>
              <a:rPr lang="en-US" sz="1600" dirty="0" smtClean="0">
                <a:latin typeface="Calibri"/>
                <a:cs typeface="Calibri"/>
                <a:sym typeface="Wingdings"/>
              </a:rPr>
              <a:t>Contract will be adjudicated based on “</a:t>
            </a:r>
            <a:r>
              <a:rPr lang="en-US" sz="1600" b="1" dirty="0" smtClean="0">
                <a:latin typeface="Calibri"/>
                <a:cs typeface="Calibri"/>
                <a:sym typeface="Wingdings"/>
              </a:rPr>
              <a:t>Best Value to FRA (Government)</a:t>
            </a:r>
            <a:r>
              <a:rPr lang="en-US" sz="1600" dirty="0" smtClean="0">
                <a:latin typeface="Calibri"/>
                <a:cs typeface="Calibri"/>
                <a:sym typeface="Wingdings"/>
              </a:rPr>
              <a:t>”.</a:t>
            </a:r>
          </a:p>
          <a:p>
            <a:pPr lvl="1"/>
            <a:r>
              <a:rPr lang="en-US" sz="1600" dirty="0">
                <a:latin typeface="Calibri"/>
                <a:cs typeface="Calibri"/>
                <a:sym typeface="Wingdings"/>
              </a:rPr>
              <a:t>P</a:t>
            </a:r>
            <a:r>
              <a:rPr lang="en-US" sz="1600" dirty="0" smtClean="0">
                <a:latin typeface="Calibri"/>
                <a:cs typeface="Calibri"/>
              </a:rPr>
              <a:t>roposals will be evaluated and scored based on technical/business/quality and cost considerations with specific evaluation factors.</a:t>
            </a:r>
          </a:p>
          <a:p>
            <a:pPr lvl="1"/>
            <a:endParaRPr lang="en-US" sz="1600" dirty="0" smtClean="0">
              <a:latin typeface="Calibri"/>
              <a:cs typeface="Calibri"/>
              <a:sym typeface="Wingdings"/>
            </a:endParaRPr>
          </a:p>
          <a:p>
            <a:r>
              <a:rPr lang="en-US" sz="2000" b="1" dirty="0" smtClean="0">
                <a:latin typeface="Calibri"/>
                <a:cs typeface="Calibri"/>
                <a:sym typeface="Wingdings"/>
              </a:rPr>
              <a:t>A Single contract</a:t>
            </a:r>
            <a:r>
              <a:rPr lang="en-US" sz="2000" dirty="0" smtClean="0">
                <a:latin typeface="Calibri"/>
                <a:cs typeface="Calibri"/>
                <a:sym typeface="Wingdings"/>
              </a:rPr>
              <a:t> will be issued to a vendor for Preliminary</a:t>
            </a:r>
            <a:r>
              <a:rPr lang="en-US" sz="2000" dirty="0">
                <a:latin typeface="Calibri"/>
                <a:cs typeface="Calibri"/>
                <a:sym typeface="Wingdings"/>
              </a:rPr>
              <a:t> </a:t>
            </a:r>
            <a:r>
              <a:rPr lang="en-US" sz="2000" dirty="0" smtClean="0">
                <a:latin typeface="Calibri"/>
                <a:cs typeface="Calibri"/>
              </a:rPr>
              <a:t>Design with unilateral options for Final Design</a:t>
            </a:r>
            <a:r>
              <a:rPr lang="en-US" sz="2000" dirty="0" smtClean="0">
                <a:latin typeface="Calibri"/>
                <a:cs typeface="Calibri"/>
                <a:sym typeface="Wingdings"/>
              </a:rPr>
              <a:t>, </a:t>
            </a:r>
            <a:r>
              <a:rPr lang="en-US" sz="2000" dirty="0" smtClean="0">
                <a:latin typeface="Calibri"/>
                <a:cs typeface="Calibri"/>
              </a:rPr>
              <a:t>Procurement of Materials, Technical Training and Supervision during the Installation.</a:t>
            </a:r>
          </a:p>
          <a:p>
            <a:pPr lvl="1"/>
            <a:r>
              <a:rPr lang="en-US" sz="1600" b="1" dirty="0" smtClean="0">
                <a:latin typeface="Calibri"/>
                <a:cs typeface="Calibri"/>
              </a:rPr>
              <a:t>Firm Fixed </a:t>
            </a:r>
            <a:r>
              <a:rPr lang="en-US" sz="1600" b="1" dirty="0">
                <a:latin typeface="Calibri"/>
                <a:cs typeface="Calibri"/>
              </a:rPr>
              <a:t>P</a:t>
            </a:r>
            <a:r>
              <a:rPr lang="en-US" sz="1600" b="1" dirty="0" smtClean="0">
                <a:latin typeface="Calibri"/>
                <a:cs typeface="Calibri"/>
              </a:rPr>
              <a:t>rice</a:t>
            </a:r>
            <a:r>
              <a:rPr lang="en-US" sz="1600" dirty="0" smtClean="0">
                <a:latin typeface="Calibri"/>
                <a:cs typeface="Calibri"/>
              </a:rPr>
              <a:t> contract with escalation for Procurement of Materials and Technical Training and Supervision during the Installation only.</a:t>
            </a:r>
          </a:p>
          <a:p>
            <a:pPr lvl="1"/>
            <a:r>
              <a:rPr lang="en-US" sz="1600" b="1" dirty="0" smtClean="0">
                <a:latin typeface="Calibri"/>
                <a:cs typeface="Calibri"/>
              </a:rPr>
              <a:t>Phase funded</a:t>
            </a:r>
            <a:r>
              <a:rPr lang="en-US" sz="1600" dirty="0" smtClean="0">
                <a:latin typeface="Calibri"/>
                <a:cs typeface="Calibri"/>
              </a:rPr>
              <a:t>: initial </a:t>
            </a:r>
            <a:r>
              <a:rPr lang="en-US" sz="1600" dirty="0">
                <a:latin typeface="Calibri"/>
                <a:cs typeface="Calibri"/>
              </a:rPr>
              <a:t>subcontract will include the scope of work for the Preliminary </a:t>
            </a:r>
            <a:r>
              <a:rPr lang="en-US" sz="1600" dirty="0" smtClean="0">
                <a:latin typeface="Calibri"/>
                <a:cs typeface="Calibri"/>
              </a:rPr>
              <a:t>Design.  </a:t>
            </a:r>
            <a:r>
              <a:rPr lang="en-US" sz="1600" dirty="0">
                <a:latin typeface="Calibri"/>
                <a:cs typeface="Calibri"/>
              </a:rPr>
              <a:t>Each additional phase </a:t>
            </a:r>
            <a:r>
              <a:rPr lang="en-US" sz="1600" dirty="0" smtClean="0">
                <a:latin typeface="Calibri"/>
                <a:cs typeface="Calibri"/>
              </a:rPr>
              <a:t>released </a:t>
            </a:r>
            <a:r>
              <a:rPr lang="en-US" sz="1600" dirty="0">
                <a:latin typeface="Calibri"/>
                <a:cs typeface="Calibri"/>
              </a:rPr>
              <a:t>as funding becomes </a:t>
            </a:r>
            <a:r>
              <a:rPr lang="en-US" sz="1600" dirty="0" smtClean="0">
                <a:latin typeface="Calibri"/>
                <a:cs typeface="Calibri"/>
              </a:rPr>
              <a:t>available.</a:t>
            </a:r>
          </a:p>
          <a:p>
            <a:pPr lvl="1"/>
            <a:endParaRPr lang="en-US" sz="1200" dirty="0">
              <a:latin typeface="Calibri"/>
              <a:cs typeface="Calibri"/>
            </a:endParaRPr>
          </a:p>
          <a:p>
            <a:pPr marL="0" indent="0">
              <a:buNone/>
            </a:pPr>
            <a:r>
              <a:rPr lang="en-US" sz="2000" u="sng" dirty="0" smtClean="0">
                <a:latin typeface="Calibri"/>
                <a:cs typeface="Calibri"/>
              </a:rPr>
              <a:t>Note:</a:t>
            </a:r>
            <a:r>
              <a:rPr lang="en-US" sz="2000" dirty="0" smtClean="0">
                <a:latin typeface="Calibri"/>
                <a:cs typeface="Calibri"/>
              </a:rPr>
              <a:t> Once we select the vendor, we must procure the materials and the technical training and supervision from the same vendor that performed the design. The value of the contract will be too large to sole source the procurement/training as a separate contract after the design is made.</a:t>
            </a:r>
          </a:p>
        </p:txBody>
      </p:sp>
      <p:sp>
        <p:nvSpPr>
          <p:cNvPr id="6" name="Slide Number Placeholder 5"/>
          <p:cNvSpPr>
            <a:spLocks noGrp="1"/>
          </p:cNvSpPr>
          <p:nvPr>
            <p:ph type="sldNum" sz="quarter" idx="4294967295"/>
          </p:nvPr>
        </p:nvSpPr>
        <p:spPr>
          <a:xfrm>
            <a:off x="7239000" y="6553200"/>
            <a:ext cx="1447800" cy="274320"/>
          </a:xfrm>
          <a:prstGeom prst="rect">
            <a:avLst/>
          </a:prstGeom>
        </p:spPr>
        <p:txBody>
          <a:bodyPr/>
          <a:lstStyle/>
          <a:p>
            <a:fld id="{309AD161-AFAC-41AC-83AA-4053A52B9B02}" type="slidenum">
              <a:rPr lang="en-US" smtClean="0">
                <a:solidFill>
                  <a:prstClr val="black">
                    <a:tint val="75000"/>
                  </a:prstClr>
                </a:solidFill>
              </a:rPr>
              <a:pPr/>
              <a:t>35</a:t>
            </a:fld>
            <a:endParaRPr lang="en-US" dirty="0">
              <a:solidFill>
                <a:prstClr val="black">
                  <a:tint val="75000"/>
                </a:prstClr>
              </a:solidFill>
            </a:endParaRPr>
          </a:p>
        </p:txBody>
      </p:sp>
      <p:sp>
        <p:nvSpPr>
          <p:cNvPr id="49" name="Title 1"/>
          <p:cNvSpPr>
            <a:spLocks noGrp="1"/>
          </p:cNvSpPr>
          <p:nvPr>
            <p:ph type="title"/>
          </p:nvPr>
        </p:nvSpPr>
        <p:spPr>
          <a:xfrm>
            <a:off x="457200" y="16350"/>
            <a:ext cx="8229600" cy="736981"/>
          </a:xfrm>
        </p:spPr>
        <p:txBody>
          <a:bodyPr>
            <a:normAutofit/>
          </a:bodyPr>
          <a:lstStyle/>
          <a:p>
            <a:r>
              <a:rPr lang="en-US" dirty="0" smtClean="0"/>
              <a:t>We have begun the contractual strategy…</a:t>
            </a:r>
            <a:endParaRPr lang="en-US" dirty="0"/>
          </a:p>
        </p:txBody>
      </p:sp>
    </p:spTree>
    <p:extLst>
      <p:ext uri="{BB962C8B-B14F-4D97-AF65-F5344CB8AC3E}">
        <p14:creationId xmlns:p14="http://schemas.microsoft.com/office/powerpoint/2010/main" val="7748939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lgn="ctr">
              <a:buNone/>
            </a:pPr>
            <a:r>
              <a:rPr lang="en-US" dirty="0" smtClean="0"/>
              <a:t>Our Proposed Cryogenic System Process</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LBNE CD-1 Director's Review – 25-27 September 2012</a:t>
            </a:r>
            <a:endParaRPr lang="en-US" dirty="0">
              <a:solidFill>
                <a:prstClr val="black">
                  <a:tint val="75000"/>
                </a:prstClr>
              </a:solidFill>
            </a:endParaRPr>
          </a:p>
        </p:txBody>
      </p:sp>
      <p:sp>
        <p:nvSpPr>
          <p:cNvPr id="5" name="Slide Number Placeholder 4"/>
          <p:cNvSpPr>
            <a:spLocks noGrp="1"/>
          </p:cNvSpPr>
          <p:nvPr>
            <p:ph type="sldNum" sz="quarter" idx="4294967295"/>
          </p:nvPr>
        </p:nvSpPr>
        <p:spPr>
          <a:xfrm>
            <a:off x="7239000" y="6553200"/>
            <a:ext cx="1447800" cy="274320"/>
          </a:xfrm>
          <a:prstGeom prst="rect">
            <a:avLst/>
          </a:prstGeom>
        </p:spPr>
        <p:txBody>
          <a:bodyPr/>
          <a:lstStyle/>
          <a:p>
            <a:fld id="{309AD161-AFAC-41AC-83AA-4053A52B9B02}" type="slidenum">
              <a:rPr lang="en-US" smtClean="0">
                <a:solidFill>
                  <a:prstClr val="black">
                    <a:tint val="75000"/>
                  </a:prstClr>
                </a:solidFill>
              </a:rPr>
              <a:pPr/>
              <a:t>36</a:t>
            </a:fld>
            <a:endParaRPr lang="en-US" dirty="0">
              <a:solidFill>
                <a:prstClr val="black">
                  <a:tint val="75000"/>
                </a:prstClr>
              </a:solidFill>
            </a:endParaRPr>
          </a:p>
        </p:txBody>
      </p:sp>
    </p:spTree>
    <p:extLst>
      <p:ext uri="{BB962C8B-B14F-4D97-AF65-F5344CB8AC3E}">
        <p14:creationId xmlns:p14="http://schemas.microsoft.com/office/powerpoint/2010/main" val="242742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Opening Assumption for 4850</a:t>
            </a:r>
            <a:br>
              <a:rPr lang="en-US" dirty="0" smtClean="0"/>
            </a:br>
            <a:r>
              <a:rPr lang="en-US" dirty="0" smtClean="0"/>
              <a:t>Cryogenic System’s Design</a:t>
            </a:r>
            <a:endParaRPr lang="en-US" dirty="0"/>
          </a:p>
        </p:txBody>
      </p:sp>
      <p:sp>
        <p:nvSpPr>
          <p:cNvPr id="3" name="Content Placeholder 2"/>
          <p:cNvSpPr>
            <a:spLocks noGrp="1"/>
          </p:cNvSpPr>
          <p:nvPr>
            <p:ph idx="1"/>
          </p:nvPr>
        </p:nvSpPr>
        <p:spPr/>
        <p:txBody>
          <a:bodyPr>
            <a:normAutofit/>
          </a:bodyPr>
          <a:lstStyle/>
          <a:p>
            <a:pPr marL="0" lvl="0" indent="0">
              <a:buNone/>
            </a:pPr>
            <a:endParaRPr lang="en-US" dirty="0" smtClean="0">
              <a:solidFill>
                <a:prstClr val="black"/>
              </a:solidFill>
            </a:endParaRPr>
          </a:p>
          <a:p>
            <a:pPr marL="0" lvl="0" indent="0">
              <a:buNone/>
            </a:pPr>
            <a:r>
              <a:rPr lang="en-US" sz="2800" dirty="0" smtClean="0">
                <a:solidFill>
                  <a:prstClr val="black"/>
                </a:solidFill>
              </a:rPr>
              <a:t>Our </a:t>
            </a:r>
            <a:r>
              <a:rPr lang="en-US" sz="2800" dirty="0">
                <a:solidFill>
                  <a:prstClr val="black"/>
                </a:solidFill>
              </a:rPr>
              <a:t>cryogenic systems </a:t>
            </a:r>
            <a:r>
              <a:rPr lang="en-US" sz="2800" dirty="0" smtClean="0">
                <a:solidFill>
                  <a:prstClr val="black"/>
                </a:solidFill>
              </a:rPr>
              <a:t>design strategy </a:t>
            </a:r>
            <a:r>
              <a:rPr lang="en-US" sz="2800" dirty="0">
                <a:solidFill>
                  <a:prstClr val="black"/>
                </a:solidFill>
              </a:rPr>
              <a:t>must take into consideration that the </a:t>
            </a:r>
            <a:r>
              <a:rPr lang="en-US" sz="2800" dirty="0" smtClean="0">
                <a:solidFill>
                  <a:prstClr val="black"/>
                </a:solidFill>
              </a:rPr>
              <a:t>long range goal for the LBNE endeavor is to provide refrigeration capabilities for 34 kton </a:t>
            </a:r>
            <a:r>
              <a:rPr lang="en-US" sz="2800" dirty="0" err="1" smtClean="0">
                <a:solidFill>
                  <a:prstClr val="black"/>
                </a:solidFill>
              </a:rPr>
              <a:t>fiducial</a:t>
            </a:r>
            <a:r>
              <a:rPr lang="en-US" sz="2800" dirty="0" smtClean="0">
                <a:solidFill>
                  <a:prstClr val="black"/>
                </a:solidFill>
              </a:rPr>
              <a:t> mass detector arrangement (assuming ~ </a:t>
            </a:r>
            <a:r>
              <a:rPr lang="en-US" sz="2800" dirty="0"/>
              <a:t>5</a:t>
            </a:r>
            <a:r>
              <a:rPr lang="en-US" sz="2800" dirty="0" smtClean="0"/>
              <a:t>0 kton total mass</a:t>
            </a:r>
            <a:r>
              <a:rPr lang="en-US" sz="2800" dirty="0" smtClean="0">
                <a:solidFill>
                  <a:prstClr val="black"/>
                </a:solidFill>
              </a:rPr>
              <a:t>) whereas the initial minimum cryogenic system investment must support a 5 kton </a:t>
            </a:r>
            <a:r>
              <a:rPr lang="en-US" sz="2800" dirty="0" err="1" smtClean="0">
                <a:solidFill>
                  <a:prstClr val="black"/>
                </a:solidFill>
              </a:rPr>
              <a:t>fiducial</a:t>
            </a:r>
            <a:r>
              <a:rPr lang="en-US" sz="2800" dirty="0" smtClean="0">
                <a:solidFill>
                  <a:prstClr val="black"/>
                </a:solidFill>
              </a:rPr>
              <a:t> detector and probably two detectors for a 10 kton system</a:t>
            </a:r>
          </a:p>
          <a:p>
            <a:pPr marL="0" lvl="0" indent="0">
              <a:buNone/>
            </a:pPr>
            <a:r>
              <a:rPr lang="en-US" sz="2800" dirty="0" smtClean="0">
                <a:solidFill>
                  <a:prstClr val="black"/>
                </a:solidFill>
              </a:rPr>
              <a:t>(~ 19 </a:t>
            </a:r>
            <a:r>
              <a:rPr lang="en-US" sz="2800" dirty="0" err="1" smtClean="0">
                <a:solidFill>
                  <a:prstClr val="black"/>
                </a:solidFill>
              </a:rPr>
              <a:t>kton</a:t>
            </a:r>
            <a:r>
              <a:rPr lang="en-US" sz="2800" dirty="0" smtClean="0">
                <a:solidFill>
                  <a:prstClr val="black"/>
                </a:solidFill>
              </a:rPr>
              <a:t> mass).</a:t>
            </a:r>
            <a:endParaRPr lang="en-US" sz="2800" dirty="0"/>
          </a:p>
        </p:txBody>
      </p:sp>
    </p:spTree>
    <p:extLst>
      <p:ext uri="{BB962C8B-B14F-4D97-AF65-F5344CB8AC3E}">
        <p14:creationId xmlns:p14="http://schemas.microsoft.com/office/powerpoint/2010/main" val="28329888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153400" cy="457200"/>
          </a:xfrm>
        </p:spPr>
        <p:txBody>
          <a:bodyPr>
            <a:normAutofit fontScale="90000"/>
          </a:bodyPr>
          <a:lstStyle/>
          <a:p>
            <a:r>
              <a:rPr lang="en-US" sz="2800" dirty="0" smtClean="0"/>
              <a:t>With the Opening Assumption in Mind…</a:t>
            </a:r>
            <a:endParaRPr lang="en-US" sz="2800" dirty="0"/>
          </a:p>
        </p:txBody>
      </p:sp>
      <p:sp>
        <p:nvSpPr>
          <p:cNvPr id="3" name="Content Placeholder 2"/>
          <p:cNvSpPr>
            <a:spLocks noGrp="1"/>
          </p:cNvSpPr>
          <p:nvPr>
            <p:ph idx="1"/>
          </p:nvPr>
        </p:nvSpPr>
        <p:spPr>
          <a:xfrm>
            <a:off x="381000" y="914400"/>
            <a:ext cx="8229600" cy="5638800"/>
          </a:xfrm>
        </p:spPr>
        <p:txBody>
          <a:bodyPr>
            <a:normAutofit fontScale="85000" lnSpcReduction="10000"/>
          </a:bodyPr>
          <a:lstStyle/>
          <a:p>
            <a:pPr marL="0" lvl="0" indent="0">
              <a:buNone/>
            </a:pPr>
            <a:endParaRPr lang="en-US" sz="1800" dirty="0">
              <a:solidFill>
                <a:prstClr val="black"/>
              </a:solidFill>
            </a:endParaRPr>
          </a:p>
          <a:p>
            <a:pPr lvl="0"/>
            <a:r>
              <a:rPr lang="en-US" sz="1800" dirty="0" smtClean="0">
                <a:solidFill>
                  <a:prstClr val="black"/>
                </a:solidFill>
              </a:rPr>
              <a:t>We propose </a:t>
            </a:r>
            <a:r>
              <a:rPr lang="en-US" sz="1800" dirty="0">
                <a:solidFill>
                  <a:prstClr val="black"/>
                </a:solidFill>
              </a:rPr>
              <a:t>to design a </a:t>
            </a:r>
            <a:r>
              <a:rPr lang="en-US" sz="1800" b="1" u="sng" dirty="0">
                <a:solidFill>
                  <a:prstClr val="black"/>
                </a:solidFill>
              </a:rPr>
              <a:t>centralized cryogenic facility </a:t>
            </a:r>
            <a:r>
              <a:rPr lang="en-US" sz="1800" dirty="0">
                <a:solidFill>
                  <a:prstClr val="black"/>
                </a:solidFill>
              </a:rPr>
              <a:t>where the GN2 compressors are on the surface and cold boxes are in cavern(s</a:t>
            </a:r>
            <a:r>
              <a:rPr lang="en-US" sz="1800" dirty="0" smtClean="0">
                <a:solidFill>
                  <a:prstClr val="black"/>
                </a:solidFill>
              </a:rPr>
              <a:t>) supporting both 10 and 24 </a:t>
            </a:r>
            <a:r>
              <a:rPr lang="en-US" sz="1800" dirty="0" err="1" smtClean="0">
                <a:solidFill>
                  <a:prstClr val="black"/>
                </a:solidFill>
              </a:rPr>
              <a:t>kton</a:t>
            </a:r>
            <a:r>
              <a:rPr lang="en-US" sz="1800" dirty="0" smtClean="0">
                <a:solidFill>
                  <a:prstClr val="black"/>
                </a:solidFill>
              </a:rPr>
              <a:t> detectors.</a:t>
            </a:r>
          </a:p>
          <a:p>
            <a:pPr marL="457200" lvl="1" indent="0">
              <a:buNone/>
            </a:pPr>
            <a:endParaRPr lang="en-US" sz="1400" dirty="0" smtClean="0">
              <a:solidFill>
                <a:prstClr val="black"/>
              </a:solidFill>
            </a:endParaRPr>
          </a:p>
          <a:p>
            <a:pPr marL="457200" lvl="1" indent="0">
              <a:buNone/>
            </a:pPr>
            <a:r>
              <a:rPr lang="en-US" sz="1700" dirty="0" smtClean="0">
                <a:solidFill>
                  <a:prstClr val="black"/>
                </a:solidFill>
              </a:rPr>
              <a:t>Note:  </a:t>
            </a:r>
            <a:r>
              <a:rPr lang="en-US" sz="1700" dirty="0">
                <a:solidFill>
                  <a:prstClr val="black"/>
                </a:solidFill>
              </a:rPr>
              <a:t>Refrigeration cycle has been approximated based on heat loads for the LBNE Membrane cryostat </a:t>
            </a:r>
            <a:r>
              <a:rPr lang="en-US" sz="1700" dirty="0" smtClean="0">
                <a:solidFill>
                  <a:prstClr val="black"/>
                </a:solidFill>
              </a:rPr>
              <a:t>design.  </a:t>
            </a:r>
          </a:p>
          <a:p>
            <a:pPr marL="0" lvl="0" indent="0">
              <a:buNone/>
            </a:pPr>
            <a:endParaRPr lang="en-US" sz="1800" dirty="0">
              <a:solidFill>
                <a:prstClr val="black"/>
              </a:solidFill>
            </a:endParaRPr>
          </a:p>
          <a:p>
            <a:pPr lvl="0"/>
            <a:r>
              <a:rPr lang="en-US" sz="1800" dirty="0">
                <a:solidFill>
                  <a:prstClr val="black"/>
                </a:solidFill>
              </a:rPr>
              <a:t>Propose to provide </a:t>
            </a:r>
            <a:r>
              <a:rPr lang="en-US" sz="1800" b="1" u="sng" dirty="0" smtClean="0">
                <a:solidFill>
                  <a:prstClr val="black"/>
                </a:solidFill>
              </a:rPr>
              <a:t>‘Plug </a:t>
            </a:r>
            <a:r>
              <a:rPr lang="en-US" sz="1800" b="1" u="sng" dirty="0">
                <a:solidFill>
                  <a:prstClr val="black"/>
                </a:solidFill>
              </a:rPr>
              <a:t>&amp; </a:t>
            </a:r>
            <a:r>
              <a:rPr lang="en-US" sz="1800" b="1" u="sng" dirty="0" smtClean="0">
                <a:solidFill>
                  <a:prstClr val="black"/>
                </a:solidFill>
              </a:rPr>
              <a:t>Play</a:t>
            </a:r>
            <a:r>
              <a:rPr lang="en-US" sz="1800" b="1" u="sng" dirty="0">
                <a:solidFill>
                  <a:prstClr val="black"/>
                </a:solidFill>
              </a:rPr>
              <a:t>’</a:t>
            </a:r>
            <a:r>
              <a:rPr lang="en-US" sz="1800" b="1" dirty="0">
                <a:solidFill>
                  <a:prstClr val="black"/>
                </a:solidFill>
              </a:rPr>
              <a:t> </a:t>
            </a:r>
            <a:r>
              <a:rPr lang="en-US" sz="1800" dirty="0">
                <a:solidFill>
                  <a:prstClr val="black"/>
                </a:solidFill>
              </a:rPr>
              <a:t>concept where future required cooling capacity is accomplished by adding warm compressor(s) and cold box(</a:t>
            </a:r>
            <a:r>
              <a:rPr lang="en-US" sz="1800" dirty="0" err="1">
                <a:solidFill>
                  <a:prstClr val="black"/>
                </a:solidFill>
              </a:rPr>
              <a:t>es</a:t>
            </a:r>
            <a:r>
              <a:rPr lang="en-US" sz="1800" dirty="0">
                <a:solidFill>
                  <a:prstClr val="black"/>
                </a:solidFill>
              </a:rPr>
              <a:t>) as needed to an already existing piping infrastructure</a:t>
            </a:r>
            <a:r>
              <a:rPr lang="en-US" sz="1800" dirty="0" smtClean="0">
                <a:solidFill>
                  <a:prstClr val="black"/>
                </a:solidFill>
              </a:rPr>
              <a:t>.</a:t>
            </a:r>
          </a:p>
          <a:p>
            <a:pPr lvl="1"/>
            <a:r>
              <a:rPr lang="en-US" sz="1700" dirty="0" smtClean="0">
                <a:solidFill>
                  <a:prstClr val="black"/>
                </a:solidFill>
              </a:rPr>
              <a:t>All necessary CF infrastructure in place for full scale implementation</a:t>
            </a:r>
          </a:p>
          <a:p>
            <a:pPr lvl="1"/>
            <a:r>
              <a:rPr lang="en-US" sz="1700" dirty="0" smtClean="0">
                <a:solidFill>
                  <a:prstClr val="black"/>
                </a:solidFill>
              </a:rPr>
              <a:t>All piping installed from surface to cavern for full scale implementation</a:t>
            </a:r>
          </a:p>
          <a:p>
            <a:pPr lvl="1"/>
            <a:r>
              <a:rPr lang="en-US" sz="1700" dirty="0" smtClean="0">
                <a:solidFill>
                  <a:prstClr val="black"/>
                </a:solidFill>
              </a:rPr>
              <a:t>All power  and cooling requirements installed for full scale implementation</a:t>
            </a:r>
          </a:p>
          <a:p>
            <a:pPr marL="0" lvl="0" indent="0">
              <a:buNone/>
            </a:pPr>
            <a:endParaRPr lang="en-US" sz="1800" dirty="0">
              <a:solidFill>
                <a:prstClr val="black"/>
              </a:solidFill>
            </a:endParaRPr>
          </a:p>
          <a:p>
            <a:pPr lvl="0"/>
            <a:r>
              <a:rPr lang="en-US" sz="1800" dirty="0">
                <a:solidFill>
                  <a:prstClr val="black"/>
                </a:solidFill>
              </a:rPr>
              <a:t>Propose to </a:t>
            </a:r>
            <a:r>
              <a:rPr lang="en-US" sz="1800" dirty="0" smtClean="0">
                <a:solidFill>
                  <a:prstClr val="black"/>
                </a:solidFill>
              </a:rPr>
              <a:t>have </a:t>
            </a:r>
            <a:r>
              <a:rPr lang="en-US" sz="1800" b="1" u="sng" dirty="0" smtClean="0">
                <a:solidFill>
                  <a:prstClr val="black"/>
                </a:solidFill>
              </a:rPr>
              <a:t>LN2 </a:t>
            </a:r>
            <a:r>
              <a:rPr lang="en-US" sz="1800" b="1" u="sng" dirty="0">
                <a:solidFill>
                  <a:prstClr val="black"/>
                </a:solidFill>
              </a:rPr>
              <a:t>system work like a utility for future Users </a:t>
            </a:r>
            <a:r>
              <a:rPr lang="en-US" sz="1800" dirty="0">
                <a:solidFill>
                  <a:prstClr val="black"/>
                </a:solidFill>
              </a:rPr>
              <a:t>(detectors) such that a distributed piping system will be installed to deliver to future detectors the cooling </a:t>
            </a:r>
            <a:r>
              <a:rPr lang="en-US" sz="1800" dirty="0" smtClean="0">
                <a:solidFill>
                  <a:prstClr val="black"/>
                </a:solidFill>
              </a:rPr>
              <a:t>needed.</a:t>
            </a:r>
          </a:p>
          <a:p>
            <a:pPr lvl="1"/>
            <a:r>
              <a:rPr lang="en-US" sz="1700" dirty="0">
                <a:solidFill>
                  <a:prstClr val="black"/>
                </a:solidFill>
              </a:rPr>
              <a:t>Primary equipment located in 10 </a:t>
            </a:r>
            <a:r>
              <a:rPr lang="en-US" sz="1700" dirty="0" err="1">
                <a:solidFill>
                  <a:prstClr val="black"/>
                </a:solidFill>
              </a:rPr>
              <a:t>kton</a:t>
            </a:r>
            <a:r>
              <a:rPr lang="en-US" sz="1700" dirty="0">
                <a:solidFill>
                  <a:prstClr val="black"/>
                </a:solidFill>
              </a:rPr>
              <a:t> cavern (cold boxes, </a:t>
            </a:r>
            <a:r>
              <a:rPr lang="en-US" sz="1700" dirty="0" err="1">
                <a:solidFill>
                  <a:prstClr val="black"/>
                </a:solidFill>
              </a:rPr>
              <a:t>dewars</a:t>
            </a:r>
            <a:r>
              <a:rPr lang="en-US" sz="1700" dirty="0">
                <a:solidFill>
                  <a:prstClr val="black"/>
                </a:solidFill>
              </a:rPr>
              <a:t>)</a:t>
            </a:r>
          </a:p>
          <a:p>
            <a:pPr lvl="1"/>
            <a:r>
              <a:rPr lang="en-US" sz="1700" dirty="0">
                <a:solidFill>
                  <a:prstClr val="black"/>
                </a:solidFill>
              </a:rPr>
              <a:t>Transfer line and piping will connect to 24 </a:t>
            </a:r>
            <a:r>
              <a:rPr lang="en-US" sz="1700" dirty="0" err="1">
                <a:solidFill>
                  <a:prstClr val="black"/>
                </a:solidFill>
              </a:rPr>
              <a:t>kton</a:t>
            </a:r>
            <a:r>
              <a:rPr lang="en-US" sz="1700" dirty="0">
                <a:solidFill>
                  <a:prstClr val="black"/>
                </a:solidFill>
              </a:rPr>
              <a:t> cavern from central area</a:t>
            </a:r>
          </a:p>
          <a:p>
            <a:pPr lvl="1"/>
            <a:r>
              <a:rPr lang="en-US" sz="1700" dirty="0">
                <a:solidFill>
                  <a:prstClr val="black"/>
                </a:solidFill>
              </a:rPr>
              <a:t>May need small LN2 or </a:t>
            </a:r>
            <a:r>
              <a:rPr lang="en-US" sz="1700" dirty="0" err="1">
                <a:solidFill>
                  <a:prstClr val="black"/>
                </a:solidFill>
              </a:rPr>
              <a:t>LAr</a:t>
            </a:r>
            <a:r>
              <a:rPr lang="en-US" sz="1700" dirty="0">
                <a:solidFill>
                  <a:prstClr val="black"/>
                </a:solidFill>
              </a:rPr>
              <a:t> </a:t>
            </a:r>
            <a:r>
              <a:rPr lang="en-US" sz="1700" dirty="0" err="1">
                <a:solidFill>
                  <a:prstClr val="black"/>
                </a:solidFill>
              </a:rPr>
              <a:t>dewar</a:t>
            </a:r>
            <a:r>
              <a:rPr lang="en-US" sz="1700" dirty="0">
                <a:solidFill>
                  <a:prstClr val="black"/>
                </a:solidFill>
              </a:rPr>
              <a:t>(s) in 24 </a:t>
            </a:r>
            <a:r>
              <a:rPr lang="en-US" sz="1700" dirty="0" err="1">
                <a:solidFill>
                  <a:prstClr val="black"/>
                </a:solidFill>
              </a:rPr>
              <a:t>kton</a:t>
            </a:r>
            <a:r>
              <a:rPr lang="en-US" sz="1700" dirty="0">
                <a:solidFill>
                  <a:prstClr val="black"/>
                </a:solidFill>
              </a:rPr>
              <a:t> cavern depending on experiment</a:t>
            </a:r>
          </a:p>
          <a:p>
            <a:pPr marL="0" lvl="0" indent="0">
              <a:buNone/>
            </a:pPr>
            <a:endParaRPr lang="en-US" sz="1800" dirty="0">
              <a:solidFill>
                <a:prstClr val="black"/>
              </a:solidFill>
            </a:endParaRPr>
          </a:p>
          <a:p>
            <a:pPr lvl="0"/>
            <a:r>
              <a:rPr lang="en-US" sz="1800" dirty="0" smtClean="0">
                <a:solidFill>
                  <a:prstClr val="black"/>
                </a:solidFill>
              </a:rPr>
              <a:t>Each future detector will potentially have its own strategies </a:t>
            </a:r>
            <a:r>
              <a:rPr lang="en-US" sz="1800" dirty="0">
                <a:solidFill>
                  <a:prstClr val="black"/>
                </a:solidFill>
              </a:rPr>
              <a:t>for argon condensing </a:t>
            </a:r>
            <a:r>
              <a:rPr lang="en-US" sz="1800" dirty="0" smtClean="0">
                <a:solidFill>
                  <a:prstClr val="black"/>
                </a:solidFill>
              </a:rPr>
              <a:t>and filtration, offering flexibility in future </a:t>
            </a:r>
            <a:r>
              <a:rPr lang="en-US" sz="1800" dirty="0">
                <a:solidFill>
                  <a:prstClr val="black"/>
                </a:solidFill>
              </a:rPr>
              <a:t>detector </a:t>
            </a:r>
            <a:r>
              <a:rPr lang="en-US" sz="1800" dirty="0" smtClean="0">
                <a:solidFill>
                  <a:prstClr val="black"/>
                </a:solidFill>
              </a:rPr>
              <a:t>designs.  (Costs may vary as compared to initial LBNE design).</a:t>
            </a:r>
          </a:p>
        </p:txBody>
      </p:sp>
    </p:spTree>
    <p:extLst>
      <p:ext uri="{BB962C8B-B14F-4D97-AF65-F5344CB8AC3E}">
        <p14:creationId xmlns:p14="http://schemas.microsoft.com/office/powerpoint/2010/main" val="16692454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5889601" cy="533400"/>
          </a:xfrm>
        </p:spPr>
        <p:txBody>
          <a:bodyPr>
            <a:noAutofit/>
          </a:bodyPr>
          <a:lstStyle/>
          <a:p>
            <a:pPr algn="l"/>
            <a:r>
              <a:rPr lang="en-US" sz="2000" dirty="0" smtClean="0"/>
              <a:t>Basic Idea: Shown is Minimum</a:t>
            </a:r>
            <a:r>
              <a:rPr lang="en-US" sz="2000" dirty="0"/>
              <a:t> </a:t>
            </a:r>
            <a:r>
              <a:rPr lang="en-US" sz="2000" dirty="0" smtClean="0"/>
              <a:t>Infrastructure for 9.8 metric ton</a:t>
            </a:r>
            <a:r>
              <a:rPr lang="en-US" sz="2000" dirty="0"/>
              <a:t> </a:t>
            </a:r>
            <a:r>
              <a:rPr lang="en-US" sz="2000" dirty="0" smtClean="0"/>
              <a:t>total mass</a:t>
            </a:r>
            <a:r>
              <a:rPr lang="en-US" sz="2000" dirty="0"/>
              <a:t> </a:t>
            </a:r>
            <a:r>
              <a:rPr lang="en-US" sz="2000" dirty="0" smtClean="0"/>
              <a:t>@ 4850’ level </a:t>
            </a:r>
            <a:br>
              <a:rPr lang="en-US" sz="2000" dirty="0" smtClean="0"/>
            </a:br>
            <a:r>
              <a:rPr lang="en-US" sz="2000" dirty="0" smtClean="0"/>
              <a:t>(depth of 1.6 km)</a:t>
            </a:r>
            <a:endParaRPr lang="en-US" sz="2000"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4124" y="1447800"/>
            <a:ext cx="6042306" cy="4195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248400" y="304800"/>
            <a:ext cx="2773110" cy="6477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itchFamily="34" charset="0"/>
              <a:buChar char="•"/>
            </a:pPr>
            <a:r>
              <a:rPr lang="en-US" dirty="0">
                <a:solidFill>
                  <a:prstClr val="white"/>
                </a:solidFill>
              </a:rPr>
              <a:t>Each refrigerator is 85 kW total cooling power</a:t>
            </a:r>
          </a:p>
          <a:p>
            <a:endParaRPr lang="en-US" dirty="0">
              <a:solidFill>
                <a:prstClr val="white"/>
              </a:solidFill>
            </a:endParaRPr>
          </a:p>
          <a:p>
            <a:pPr marL="285750" indent="-285750">
              <a:buFont typeface="Arial" pitchFamily="34" charset="0"/>
              <a:buChar char="•"/>
            </a:pPr>
            <a:r>
              <a:rPr lang="en-US" dirty="0">
                <a:solidFill>
                  <a:prstClr val="white"/>
                </a:solidFill>
              </a:rPr>
              <a:t>Entire infrastructure (piping, electrical power, water cooling, civil ) put in place to support future use of four  85 kW cooling power LN2 plants, which is the capacity required for 34 kton.</a:t>
            </a:r>
          </a:p>
          <a:p>
            <a:pPr marL="285750" indent="-285750">
              <a:buFont typeface="Arial" pitchFamily="34" charset="0"/>
              <a:buChar char="•"/>
            </a:pPr>
            <a:endParaRPr lang="en-US" dirty="0">
              <a:solidFill>
                <a:prstClr val="white"/>
              </a:solidFill>
            </a:endParaRPr>
          </a:p>
          <a:p>
            <a:pPr marL="285750" indent="-285750">
              <a:buFont typeface="Arial" pitchFamily="34" charset="0"/>
              <a:buChar char="•"/>
            </a:pPr>
            <a:r>
              <a:rPr lang="en-US" dirty="0">
                <a:solidFill>
                  <a:prstClr val="white"/>
                </a:solidFill>
              </a:rPr>
              <a:t>Idea is to make future expansion a type of ‘Plug &amp; Play’ for compressors and cold boxes to create large distributed system and minimize the cost for design labor and installation.</a:t>
            </a:r>
          </a:p>
          <a:p>
            <a:pPr marL="285750" indent="-285750">
              <a:buFont typeface="Arial" pitchFamily="34" charset="0"/>
              <a:buChar char="•"/>
            </a:pPr>
            <a:endParaRPr lang="en-US" dirty="0">
              <a:solidFill>
                <a:prstClr val="white"/>
              </a:solidFill>
            </a:endParaRPr>
          </a:p>
        </p:txBody>
      </p:sp>
      <p:cxnSp>
        <p:nvCxnSpPr>
          <p:cNvPr id="6" name="Straight Arrow Connector 5"/>
          <p:cNvCxnSpPr/>
          <p:nvPr/>
        </p:nvCxnSpPr>
        <p:spPr>
          <a:xfrm flipV="1">
            <a:off x="4464466" y="4572000"/>
            <a:ext cx="717134" cy="117860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048215" y="5809716"/>
            <a:ext cx="2590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prstClr val="white"/>
                </a:solidFill>
              </a:rPr>
              <a:t>‘CRYO-1’ represents first </a:t>
            </a:r>
            <a:r>
              <a:rPr lang="en-US" dirty="0" smtClean="0">
                <a:solidFill>
                  <a:prstClr val="white"/>
                </a:solidFill>
              </a:rPr>
              <a:t>9.8-kton  </a:t>
            </a:r>
            <a:r>
              <a:rPr lang="en-US" dirty="0">
                <a:solidFill>
                  <a:prstClr val="white"/>
                </a:solidFill>
              </a:rPr>
              <a:t>detector</a:t>
            </a:r>
          </a:p>
        </p:txBody>
      </p:sp>
      <p:sp>
        <p:nvSpPr>
          <p:cNvPr id="10" name="Rectangle 9"/>
          <p:cNvSpPr/>
          <p:nvPr/>
        </p:nvSpPr>
        <p:spPr>
          <a:xfrm>
            <a:off x="228600" y="5705030"/>
            <a:ext cx="2438400" cy="10767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prstClr val="white"/>
                </a:solidFill>
              </a:rPr>
              <a:t>Initial installation:</a:t>
            </a:r>
          </a:p>
          <a:p>
            <a:r>
              <a:rPr lang="en-US" dirty="0">
                <a:solidFill>
                  <a:prstClr val="white"/>
                </a:solidFill>
              </a:rPr>
              <a:t>Two Cold boxes &amp; two compressors for </a:t>
            </a:r>
            <a:r>
              <a:rPr lang="en-US" dirty="0" smtClean="0">
                <a:solidFill>
                  <a:prstClr val="white"/>
                </a:solidFill>
              </a:rPr>
              <a:t>9.8 </a:t>
            </a:r>
            <a:r>
              <a:rPr lang="en-US" dirty="0" err="1">
                <a:solidFill>
                  <a:prstClr val="white"/>
                </a:solidFill>
              </a:rPr>
              <a:t>kton</a:t>
            </a:r>
            <a:endParaRPr lang="en-US" dirty="0">
              <a:solidFill>
                <a:prstClr val="white"/>
              </a:solidFill>
            </a:endParaRPr>
          </a:p>
        </p:txBody>
      </p:sp>
    </p:spTree>
    <p:extLst>
      <p:ext uri="{BB962C8B-B14F-4D97-AF65-F5344CB8AC3E}">
        <p14:creationId xmlns:p14="http://schemas.microsoft.com/office/powerpoint/2010/main" val="14499607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5" descr="lbne-beam-map.png"/>
          <p:cNvPicPr>
            <a:picLocks noChangeAspect="1"/>
          </p:cNvPicPr>
          <p:nvPr/>
        </p:nvPicPr>
        <p:blipFill>
          <a:blip r:embed="rId2" cstate="email">
            <a:extLst>
              <a:ext uri="{28A0092B-C50C-407E-A947-70E740481C1C}">
                <a14:useLocalDpi xmlns:a14="http://schemas.microsoft.com/office/drawing/2010/main" val="0"/>
              </a:ext>
            </a:extLst>
          </a:blip>
          <a:srcRect l="1311" r="-2"/>
          <a:stretch>
            <a:fillRect/>
          </a:stretch>
        </p:blipFill>
        <p:spPr bwMode="auto">
          <a:xfrm>
            <a:off x="358775" y="3573463"/>
            <a:ext cx="8480425" cy="328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0" name="Title 1"/>
          <p:cNvSpPr>
            <a:spLocks noGrp="1"/>
          </p:cNvSpPr>
          <p:nvPr>
            <p:ph type="title"/>
          </p:nvPr>
        </p:nvSpPr>
        <p:spPr/>
        <p:txBody>
          <a:bodyPr/>
          <a:lstStyle/>
          <a:p>
            <a:r>
              <a:rPr lang="en-US" sz="4000">
                <a:latin typeface="Calibri" charset="0"/>
              </a:rPr>
              <a:t>LBNE is…</a:t>
            </a:r>
          </a:p>
        </p:txBody>
      </p:sp>
      <p:sp>
        <p:nvSpPr>
          <p:cNvPr id="3" name="Content Placeholder 2"/>
          <p:cNvSpPr>
            <a:spLocks noGrp="1"/>
          </p:cNvSpPr>
          <p:nvPr>
            <p:ph sz="half" idx="1"/>
          </p:nvPr>
        </p:nvSpPr>
        <p:spPr>
          <a:xfrm>
            <a:off x="457200" y="1143000"/>
            <a:ext cx="4038600" cy="2209800"/>
          </a:xfrm>
        </p:spPr>
        <p:txBody>
          <a:bodyPr rtlCol="0">
            <a:normAutofit fontScale="77500" lnSpcReduction="20000"/>
          </a:bodyPr>
          <a:lstStyle/>
          <a:p>
            <a:pPr marL="450850" indent="-450850" fontAlgn="auto">
              <a:spcAft>
                <a:spcPts val="0"/>
              </a:spcAft>
              <a:buClr>
                <a:schemeClr val="accent3"/>
              </a:buClr>
              <a:buFont typeface="Wingdings 2"/>
              <a:buChar char=""/>
              <a:defRPr/>
            </a:pPr>
            <a:r>
              <a:rPr lang="en-US" sz="2800" dirty="0" smtClean="0">
                <a:latin typeface="+mj-lt"/>
                <a:ea typeface="+mn-ea"/>
                <a:cs typeface="+mn-cs"/>
              </a:rPr>
              <a:t>A new neutrino beam at Fermilab</a:t>
            </a:r>
          </a:p>
          <a:p>
            <a:pPr marL="682625" lvl="1" indent="-341313" fontAlgn="auto">
              <a:spcAft>
                <a:spcPts val="0"/>
              </a:spcAft>
              <a:buClr>
                <a:schemeClr val="accent3"/>
              </a:buClr>
              <a:buFont typeface="Wingdings 2"/>
              <a:buChar char=""/>
              <a:defRPr/>
            </a:pPr>
            <a:r>
              <a:rPr lang="en-US" sz="2600" dirty="0" smtClean="0">
                <a:latin typeface="+mj-lt"/>
                <a:ea typeface="+mn-ea"/>
              </a:rPr>
              <a:t>1.2 </a:t>
            </a:r>
            <a:r>
              <a:rPr lang="en-US" sz="2600" dirty="0">
                <a:latin typeface="+mj-lt"/>
                <a:ea typeface="+mn-ea"/>
              </a:rPr>
              <a:t>M</a:t>
            </a:r>
            <a:r>
              <a:rPr lang="en-US" sz="2600" dirty="0" smtClean="0">
                <a:latin typeface="+mj-lt"/>
                <a:ea typeface="+mn-ea"/>
              </a:rPr>
              <a:t>W, 60-120 GeV proton beam, 2.3 MW capable</a:t>
            </a:r>
          </a:p>
          <a:p>
            <a:pPr marL="450850" indent="-450850" fontAlgn="auto">
              <a:spcAft>
                <a:spcPts val="0"/>
              </a:spcAft>
              <a:buClr>
                <a:schemeClr val="accent3"/>
              </a:buClr>
              <a:buFont typeface="Wingdings 2"/>
              <a:buChar char=""/>
              <a:defRPr/>
            </a:pPr>
            <a:r>
              <a:rPr lang="en-US" sz="2800" dirty="0" smtClean="0">
                <a:latin typeface="+mj-lt"/>
                <a:ea typeface="+mn-ea"/>
                <a:cs typeface="+mn-cs"/>
              </a:rPr>
              <a:t>A near neutrino detector</a:t>
            </a:r>
          </a:p>
          <a:p>
            <a:pPr marL="450850" indent="-450850" fontAlgn="auto">
              <a:spcAft>
                <a:spcPts val="0"/>
              </a:spcAft>
              <a:buClr>
                <a:schemeClr val="accent3"/>
              </a:buClr>
              <a:buFont typeface="Wingdings 2"/>
              <a:buChar char=""/>
              <a:defRPr/>
            </a:pPr>
            <a:r>
              <a:rPr lang="en-US" sz="2800" dirty="0" smtClean="0">
                <a:latin typeface="+mj-lt"/>
                <a:ea typeface="+mn-ea"/>
                <a:cs typeface="+mn-cs"/>
              </a:rPr>
              <a:t>An optimal 1300 km baseline: Fermilab-SURF</a:t>
            </a:r>
          </a:p>
        </p:txBody>
      </p:sp>
      <p:sp>
        <p:nvSpPr>
          <p:cNvPr id="7" name="Footer Placeholder 6"/>
          <p:cNvSpPr>
            <a:spLocks noGrp="1"/>
          </p:cNvSpPr>
          <p:nvPr>
            <p:ph type="ftr" sz="quarter" idx="10"/>
          </p:nvPr>
        </p:nvSpPr>
        <p:spPr/>
        <p:txBody>
          <a:bodyPr/>
          <a:lstStyle/>
          <a:p>
            <a:pPr>
              <a:defRPr/>
            </a:pPr>
            <a:r>
              <a:rPr lang="en-US" smtClean="0"/>
              <a:t>J Stewart CERN April 2014</a:t>
            </a:r>
            <a:endParaRPr lang="en-US" dirty="0"/>
          </a:p>
        </p:txBody>
      </p:sp>
      <p:sp>
        <p:nvSpPr>
          <p:cNvPr id="2" name="Content Placeholder 1"/>
          <p:cNvSpPr>
            <a:spLocks noGrp="1"/>
          </p:cNvSpPr>
          <p:nvPr>
            <p:ph sz="half" idx="2"/>
          </p:nvPr>
        </p:nvSpPr>
        <p:spPr>
          <a:xfrm>
            <a:off x="4648200" y="1143000"/>
            <a:ext cx="4038600" cy="2209800"/>
          </a:xfrm>
        </p:spPr>
        <p:txBody>
          <a:bodyPr/>
          <a:lstStyle/>
          <a:p>
            <a:pPr marL="450850" indent="-450850" fontAlgn="auto">
              <a:spcAft>
                <a:spcPts val="0"/>
              </a:spcAft>
              <a:buClr>
                <a:schemeClr val="accent3"/>
              </a:buClr>
              <a:buFont typeface="Wingdings 2"/>
              <a:buChar char=""/>
              <a:defRPr/>
            </a:pPr>
            <a:r>
              <a:rPr lang="en-US" sz="2000" dirty="0"/>
              <a:t>A 34 </a:t>
            </a:r>
            <a:r>
              <a:rPr lang="en-US" sz="2000" dirty="0" err="1"/>
              <a:t>kt</a:t>
            </a:r>
            <a:r>
              <a:rPr lang="en-US" sz="2000" dirty="0"/>
              <a:t> Liquid Argon TPC with 4850’ </a:t>
            </a:r>
            <a:r>
              <a:rPr lang="en-US" sz="2000" dirty="0" smtClean="0"/>
              <a:t>overburden</a:t>
            </a:r>
          </a:p>
          <a:p>
            <a:pPr marL="850900" lvl="1" indent="-450850" fontAlgn="auto">
              <a:spcAft>
                <a:spcPts val="0"/>
              </a:spcAft>
              <a:buClr>
                <a:schemeClr val="accent3"/>
              </a:buClr>
              <a:buFont typeface="Wingdings 2"/>
              <a:buChar char=""/>
              <a:defRPr/>
            </a:pPr>
            <a:r>
              <a:rPr lang="en-US" sz="1800" dirty="0" smtClean="0"/>
              <a:t>May need to construct in several steps.</a:t>
            </a:r>
            <a:endParaRPr lang="en-US" sz="1800" dirty="0"/>
          </a:p>
          <a:p>
            <a:pPr marL="450850" indent="-450850" fontAlgn="auto">
              <a:spcAft>
                <a:spcPts val="0"/>
              </a:spcAft>
              <a:buClr>
                <a:schemeClr val="accent3"/>
              </a:buClr>
              <a:buFont typeface="Wingdings 2"/>
              <a:buChar char=""/>
              <a:defRPr/>
            </a:pPr>
            <a:r>
              <a:rPr lang="en-US" sz="2000" dirty="0"/>
              <a:t>An optimized cost/time effective path to the science</a:t>
            </a:r>
          </a:p>
          <a:p>
            <a:pPr marL="450850" indent="-450850" fontAlgn="auto">
              <a:spcAft>
                <a:spcPts val="0"/>
              </a:spcAft>
              <a:buClr>
                <a:schemeClr val="accent3"/>
              </a:buClr>
              <a:buFont typeface="Wingdings 2"/>
              <a:buChar char=""/>
              <a:defRPr/>
            </a:pPr>
            <a:endParaRPr lang="en-US" sz="2000" dirty="0"/>
          </a:p>
          <a:p>
            <a:endParaRPr lang="en-US" sz="1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noAutofit/>
          </a:bodyPr>
          <a:lstStyle/>
          <a:p>
            <a:r>
              <a:rPr lang="en-US" sz="2800" dirty="0" smtClean="0"/>
              <a:t>Future Expansion up to 34 kton Fiducial Mass</a:t>
            </a:r>
            <a:endParaRPr lang="en-US" sz="2800"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62783" y="990600"/>
            <a:ext cx="6138017" cy="447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81000" y="5562600"/>
            <a:ext cx="83820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itchFamily="34" charset="0"/>
              <a:buChar char="•"/>
            </a:pPr>
            <a:r>
              <a:rPr lang="en-US" dirty="0">
                <a:solidFill>
                  <a:prstClr val="white"/>
                </a:solidFill>
              </a:rPr>
              <a:t>Assume CRYO-1 through CRYO-2 are </a:t>
            </a:r>
            <a:r>
              <a:rPr lang="en-US" dirty="0" smtClean="0">
                <a:solidFill>
                  <a:prstClr val="white"/>
                </a:solidFill>
              </a:rPr>
              <a:t>9.8 </a:t>
            </a:r>
            <a:r>
              <a:rPr lang="en-US" dirty="0" err="1" smtClean="0">
                <a:solidFill>
                  <a:prstClr val="white"/>
                </a:solidFill>
              </a:rPr>
              <a:t>kton</a:t>
            </a:r>
            <a:r>
              <a:rPr lang="en-US" dirty="0" smtClean="0">
                <a:solidFill>
                  <a:prstClr val="white"/>
                </a:solidFill>
              </a:rPr>
              <a:t> </a:t>
            </a:r>
            <a:r>
              <a:rPr lang="en-US" dirty="0">
                <a:solidFill>
                  <a:prstClr val="white"/>
                </a:solidFill>
              </a:rPr>
              <a:t>each</a:t>
            </a:r>
          </a:p>
          <a:p>
            <a:pPr marL="285750" indent="-285750">
              <a:buFont typeface="Arial" pitchFamily="34" charset="0"/>
              <a:buChar char="•"/>
            </a:pPr>
            <a:r>
              <a:rPr lang="en-US" dirty="0">
                <a:solidFill>
                  <a:prstClr val="white"/>
                </a:solidFill>
              </a:rPr>
              <a:t>Assume CRYO-3 and CRYO-4 is any combination up to 24 kton total</a:t>
            </a:r>
          </a:p>
        </p:txBody>
      </p:sp>
      <p:sp>
        <p:nvSpPr>
          <p:cNvPr id="5" name="Rectangle 4"/>
          <p:cNvSpPr/>
          <p:nvPr/>
        </p:nvSpPr>
        <p:spPr>
          <a:xfrm>
            <a:off x="6400800" y="1165076"/>
            <a:ext cx="2362200" cy="3025923"/>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itchFamily="34" charset="0"/>
              <a:buChar char="•"/>
            </a:pPr>
            <a:r>
              <a:rPr lang="en-US" dirty="0">
                <a:solidFill>
                  <a:prstClr val="black"/>
                </a:solidFill>
              </a:rPr>
              <a:t>To increase capacity we need to add Compressors and </a:t>
            </a:r>
            <a:r>
              <a:rPr lang="en-US" dirty="0" smtClean="0">
                <a:solidFill>
                  <a:prstClr val="black"/>
                </a:solidFill>
              </a:rPr>
              <a:t>cold boxes</a:t>
            </a:r>
            <a:endParaRPr lang="en-US" dirty="0">
              <a:solidFill>
                <a:prstClr val="black"/>
              </a:solidFill>
            </a:endParaRPr>
          </a:p>
          <a:p>
            <a:endParaRPr lang="en-US" dirty="0">
              <a:solidFill>
                <a:prstClr val="black"/>
              </a:solidFill>
            </a:endParaRPr>
          </a:p>
          <a:p>
            <a:pPr marL="285750" indent="-285750">
              <a:buFont typeface="Arial" pitchFamily="34" charset="0"/>
              <a:buChar char="•"/>
            </a:pPr>
            <a:r>
              <a:rPr lang="en-US" dirty="0">
                <a:solidFill>
                  <a:prstClr val="black"/>
                </a:solidFill>
              </a:rPr>
              <a:t>Piping, electrical power, water cooling, civil required to support this expansion from day 1.</a:t>
            </a:r>
          </a:p>
        </p:txBody>
      </p:sp>
      <p:sp>
        <p:nvSpPr>
          <p:cNvPr id="3" name="Rectangle 2"/>
          <p:cNvSpPr/>
          <p:nvPr/>
        </p:nvSpPr>
        <p:spPr>
          <a:xfrm>
            <a:off x="2514600" y="2590800"/>
            <a:ext cx="1295400" cy="1981200"/>
          </a:xfrm>
          <a:prstGeom prst="rect">
            <a:avLst/>
          </a:prstGeom>
          <a:noFill/>
          <a:ln w="539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Rectangle 6"/>
          <p:cNvSpPr/>
          <p:nvPr/>
        </p:nvSpPr>
        <p:spPr>
          <a:xfrm>
            <a:off x="2590800" y="1233443"/>
            <a:ext cx="1143000" cy="685800"/>
          </a:xfrm>
          <a:prstGeom prst="rect">
            <a:avLst/>
          </a:prstGeom>
          <a:noFill/>
          <a:ln w="539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9" name="Straight Arrow Connector 8"/>
          <p:cNvCxnSpPr/>
          <p:nvPr/>
        </p:nvCxnSpPr>
        <p:spPr>
          <a:xfrm flipH="1">
            <a:off x="3733800" y="1371600"/>
            <a:ext cx="2667000" cy="76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3810000" y="1409700"/>
            <a:ext cx="2590800" cy="11811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7207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on Cold box Sizing</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The </a:t>
            </a:r>
            <a:r>
              <a:rPr lang="en-US" dirty="0"/>
              <a:t>four 85 kW is the </a:t>
            </a:r>
            <a:r>
              <a:rPr lang="en-US" dirty="0" smtClean="0"/>
              <a:t>refrigerator </a:t>
            </a:r>
            <a:r>
              <a:rPr lang="en-US" dirty="0"/>
              <a:t>size that satisfied the following: </a:t>
            </a:r>
            <a:endParaRPr lang="en-US" dirty="0" smtClean="0"/>
          </a:p>
          <a:p>
            <a:pPr marL="0" indent="0">
              <a:buNone/>
            </a:pPr>
            <a:endParaRPr lang="en-US" dirty="0"/>
          </a:p>
          <a:p>
            <a:r>
              <a:rPr lang="en-US" dirty="0" smtClean="0"/>
              <a:t>Maximize </a:t>
            </a:r>
            <a:r>
              <a:rPr lang="en-US" dirty="0"/>
              <a:t>GN2 transfer piping in Ross Shaft utility </a:t>
            </a:r>
            <a:r>
              <a:rPr lang="en-US" dirty="0" smtClean="0"/>
              <a:t>window</a:t>
            </a:r>
          </a:p>
          <a:p>
            <a:r>
              <a:rPr lang="en-US" dirty="0" smtClean="0"/>
              <a:t>Keep Refrigerator </a:t>
            </a:r>
            <a:r>
              <a:rPr lang="en-US" dirty="0"/>
              <a:t>units </a:t>
            </a:r>
            <a:r>
              <a:rPr lang="en-US" dirty="0" smtClean="0"/>
              <a:t>interchangeable</a:t>
            </a:r>
          </a:p>
          <a:p>
            <a:r>
              <a:rPr lang="en-US" dirty="0" smtClean="0"/>
              <a:t>Limits </a:t>
            </a:r>
            <a:r>
              <a:rPr lang="en-US" dirty="0"/>
              <a:t>to </a:t>
            </a:r>
            <a:r>
              <a:rPr lang="en-US" dirty="0" smtClean="0"/>
              <a:t>four refrigerator </a:t>
            </a:r>
            <a:r>
              <a:rPr lang="en-US" dirty="0"/>
              <a:t>units (qualitative limit to manage cost multiplying of installing many small units)</a:t>
            </a:r>
          </a:p>
        </p:txBody>
      </p:sp>
    </p:spTree>
    <p:extLst>
      <p:ext uri="{BB962C8B-B14F-4D97-AF65-F5344CB8AC3E}">
        <p14:creationId xmlns:p14="http://schemas.microsoft.com/office/powerpoint/2010/main" val="33754810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Exploring LN2 Plant Options</a:t>
            </a:r>
            <a:endParaRPr lang="en-US" dirty="0"/>
          </a:p>
        </p:txBody>
      </p:sp>
      <p:sp>
        <p:nvSpPr>
          <p:cNvPr id="3" name="Content Placeholder 2"/>
          <p:cNvSpPr>
            <a:spLocks noGrp="1"/>
          </p:cNvSpPr>
          <p:nvPr>
            <p:ph idx="1"/>
          </p:nvPr>
        </p:nvSpPr>
        <p:spPr>
          <a:xfrm>
            <a:off x="457200" y="1600200"/>
            <a:ext cx="8305800" cy="4953000"/>
          </a:xfrm>
        </p:spPr>
        <p:txBody>
          <a:bodyPr>
            <a:normAutofit fontScale="77500" lnSpcReduction="20000"/>
          </a:bodyPr>
          <a:lstStyle/>
          <a:p>
            <a:pPr marL="0" indent="0">
              <a:buNone/>
            </a:pPr>
            <a:endParaRPr lang="en-US" dirty="0" smtClean="0"/>
          </a:p>
          <a:p>
            <a:r>
              <a:rPr lang="en-US" dirty="0" smtClean="0"/>
              <a:t>We have very preliminarily explored options both in the USA and internationally (including the solution used by ICARUS, Sterling Engineering) for LN2 a refrigeration plant</a:t>
            </a:r>
          </a:p>
          <a:p>
            <a:endParaRPr lang="en-US" dirty="0" smtClean="0"/>
          </a:p>
          <a:p>
            <a:r>
              <a:rPr lang="en-US" dirty="0" smtClean="0"/>
              <a:t>For this presentation we offer one solution from the company </a:t>
            </a:r>
            <a:r>
              <a:rPr lang="en-US" dirty="0" err="1" smtClean="0"/>
              <a:t>Cosmodyne</a:t>
            </a:r>
            <a:r>
              <a:rPr lang="en-US" dirty="0" smtClean="0"/>
              <a:t>, LLC. </a:t>
            </a:r>
          </a:p>
          <a:p>
            <a:pPr lvl="1"/>
            <a:r>
              <a:rPr lang="en-US" dirty="0" err="1" smtClean="0"/>
              <a:t>Cosmodyne</a:t>
            </a:r>
            <a:r>
              <a:rPr lang="en-US" dirty="0" smtClean="0"/>
              <a:t>, LLC. sells a commercial product line which is suitable for our forecasted cooling power needs.  They are even willing to re-package their standard unit to meet our spatial conditions as well as maximum weight considerations via the Ross shaft.</a:t>
            </a:r>
          </a:p>
          <a:p>
            <a:pPr marL="0" indent="0">
              <a:buNone/>
            </a:pPr>
            <a:endParaRPr lang="en-US" dirty="0" smtClean="0"/>
          </a:p>
          <a:p>
            <a:r>
              <a:rPr lang="en-US" dirty="0" smtClean="0"/>
              <a:t>In the long-term, there will be a Request for Proposal (RFP) process and this package will be bid.  </a:t>
            </a:r>
          </a:p>
          <a:p>
            <a:pPr lvl="1"/>
            <a:r>
              <a:rPr lang="en-US" dirty="0" smtClean="0"/>
              <a:t>A Procurement strategy of ‘future cold boxes and compressors’ will need to be discussed should the Cryogenic plant be built in this ‘Plug &amp; Play’ style. </a:t>
            </a:r>
          </a:p>
          <a:p>
            <a:pPr lvl="1"/>
            <a:r>
              <a:rPr lang="en-US" dirty="0" smtClean="0"/>
              <a:t>Any </a:t>
            </a:r>
            <a:r>
              <a:rPr lang="en-US" dirty="0" err="1" smtClean="0"/>
              <a:t>intereted</a:t>
            </a:r>
            <a:r>
              <a:rPr lang="en-US" dirty="0" smtClean="0"/>
              <a:t> vendor of cryogenic equipment will need to meet LN2 cycle parameters as well as space and utility constraints</a:t>
            </a:r>
            <a:endParaRPr lang="en-US" dirty="0"/>
          </a:p>
        </p:txBody>
      </p:sp>
    </p:spTree>
    <p:extLst>
      <p:ext uri="{BB962C8B-B14F-4D97-AF65-F5344CB8AC3E}">
        <p14:creationId xmlns:p14="http://schemas.microsoft.com/office/powerpoint/2010/main" val="71351205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838200" y="605158"/>
            <a:ext cx="7848600" cy="5521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p:txBody>
          <a:bodyPr/>
          <a:lstStyle/>
          <a:p>
            <a:endParaRPr lang="en-US"/>
          </a:p>
        </p:txBody>
      </p:sp>
      <p:sp>
        <p:nvSpPr>
          <p:cNvPr id="5" name="Rectangle 4"/>
          <p:cNvSpPr/>
          <p:nvPr/>
        </p:nvSpPr>
        <p:spPr>
          <a:xfrm>
            <a:off x="1447800" y="4876800"/>
            <a:ext cx="2133600" cy="27631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TextBox 5"/>
          <p:cNvSpPr txBox="1"/>
          <p:nvPr/>
        </p:nvSpPr>
        <p:spPr>
          <a:xfrm>
            <a:off x="228600" y="6248400"/>
            <a:ext cx="8763000" cy="523220"/>
          </a:xfrm>
          <a:prstGeom prst="rect">
            <a:avLst/>
          </a:prstGeom>
          <a:solidFill>
            <a:srgbClr val="FFFF00"/>
          </a:solidFill>
        </p:spPr>
        <p:txBody>
          <a:bodyPr wrap="square" rtlCol="0">
            <a:spAutoFit/>
          </a:bodyPr>
          <a:lstStyle/>
          <a:p>
            <a:pPr algn="ctr"/>
            <a:r>
              <a:rPr lang="en-US" sz="1400" dirty="0">
                <a:solidFill>
                  <a:prstClr val="black"/>
                </a:solidFill>
              </a:rPr>
              <a:t>Standard units range from 15 – 189 kW cooling power</a:t>
            </a:r>
          </a:p>
          <a:p>
            <a:pPr algn="ctr"/>
            <a:r>
              <a:rPr lang="en-US" sz="1400" dirty="0">
                <a:solidFill>
                  <a:prstClr val="black"/>
                </a:solidFill>
              </a:rPr>
              <a:t>ELM Family can be purchased and even re-designed or re-packaged to meet our cooling and physical space needs</a:t>
            </a:r>
          </a:p>
        </p:txBody>
      </p:sp>
      <p:cxnSp>
        <p:nvCxnSpPr>
          <p:cNvPr id="8" name="Straight Arrow Connector 7"/>
          <p:cNvCxnSpPr>
            <a:stCxn id="1026" idx="2"/>
          </p:cNvCxnSpPr>
          <p:nvPr/>
        </p:nvCxnSpPr>
        <p:spPr>
          <a:xfrm flipH="1" flipV="1">
            <a:off x="3657600" y="5257802"/>
            <a:ext cx="1104900" cy="86836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62511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Straight Connector 27"/>
          <p:cNvCxnSpPr/>
          <p:nvPr/>
        </p:nvCxnSpPr>
        <p:spPr>
          <a:xfrm>
            <a:off x="3352800" y="4648200"/>
            <a:ext cx="1676400" cy="457200"/>
          </a:xfrm>
          <a:prstGeom prst="line">
            <a:avLst/>
          </a:prstGeom>
          <a:ln w="180975">
            <a:gradFill flip="none" rotWithShape="1">
              <a:gsLst>
                <a:gs pos="0">
                  <a:srgbClr val="FFFFFF"/>
                </a:gs>
                <a:gs pos="7001">
                  <a:srgbClr val="E6E6E6"/>
                </a:gs>
                <a:gs pos="32001">
                  <a:srgbClr val="7D8496"/>
                </a:gs>
                <a:gs pos="47000">
                  <a:srgbClr val="E6E6E6"/>
                </a:gs>
                <a:gs pos="85001">
                  <a:srgbClr val="7D8496"/>
                </a:gs>
                <a:gs pos="100000">
                  <a:srgbClr val="E6E6E6"/>
                </a:gs>
              </a:gsLst>
              <a:lin ang="6300000" scaled="0"/>
              <a:tileRect/>
            </a:gra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352800" y="3962400"/>
            <a:ext cx="1676400" cy="457200"/>
          </a:xfrm>
          <a:prstGeom prst="line">
            <a:avLst/>
          </a:prstGeom>
          <a:ln w="136525">
            <a:gradFill flip="none" rotWithShape="1">
              <a:gsLst>
                <a:gs pos="0">
                  <a:srgbClr val="FFFFFF"/>
                </a:gs>
                <a:gs pos="7001">
                  <a:srgbClr val="E6E6E6"/>
                </a:gs>
                <a:gs pos="32001">
                  <a:srgbClr val="7D8496"/>
                </a:gs>
                <a:gs pos="47000">
                  <a:srgbClr val="E6E6E6"/>
                </a:gs>
                <a:gs pos="85001">
                  <a:srgbClr val="7D8496"/>
                </a:gs>
                <a:gs pos="100000">
                  <a:srgbClr val="E6E6E6"/>
                </a:gs>
              </a:gsLst>
              <a:lin ang="6300000" scaled="0"/>
              <a:tileRect/>
            </a:gradFill>
          </a:ln>
        </p:spPr>
        <p:style>
          <a:lnRef idx="1">
            <a:schemeClr val="accent1"/>
          </a:lnRef>
          <a:fillRef idx="0">
            <a:schemeClr val="accent1"/>
          </a:fillRef>
          <a:effectRef idx="0">
            <a:schemeClr val="accent1"/>
          </a:effectRef>
          <a:fontRef idx="minor">
            <a:schemeClr val="tx1"/>
          </a:fontRef>
        </p:style>
      </p:cxnSp>
      <p:pic>
        <p:nvPicPr>
          <p:cNvPr id="22"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l="44538"/>
          <a:stretch>
            <a:fillRect/>
          </a:stretch>
        </p:blipFill>
        <p:spPr bwMode="auto">
          <a:xfrm>
            <a:off x="4953000" y="1874837"/>
            <a:ext cx="3795671"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smtClean="0"/>
              <a:t>Representation of Future</a:t>
            </a:r>
            <a:br>
              <a:rPr lang="en-US" dirty="0" smtClean="0"/>
            </a:br>
            <a:r>
              <a:rPr lang="en-US" dirty="0" smtClean="0"/>
              <a:t> Physical Arrangement</a:t>
            </a:r>
            <a:endParaRPr lang="en-US" dirty="0"/>
          </a:p>
        </p:txBody>
      </p:sp>
      <p:pic>
        <p:nvPicPr>
          <p:cNvPr id="2050" name="Picture 2"/>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r="55567"/>
          <a:stretch>
            <a:fillRect/>
          </a:stretch>
        </p:blipFill>
        <p:spPr bwMode="auto">
          <a:xfrm>
            <a:off x="457200" y="1475549"/>
            <a:ext cx="3040836"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p:nvSpPr>
        <p:spPr>
          <a:xfrm>
            <a:off x="228600" y="5029200"/>
            <a:ext cx="1524000" cy="4572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000" dirty="0">
                <a:solidFill>
                  <a:prstClr val="black"/>
                </a:solidFill>
              </a:rPr>
              <a:t>Compressor</a:t>
            </a:r>
          </a:p>
        </p:txBody>
      </p:sp>
      <p:cxnSp>
        <p:nvCxnSpPr>
          <p:cNvPr id="7" name="Straight Arrow Connector 6"/>
          <p:cNvCxnSpPr>
            <a:stCxn id="6" idx="0"/>
          </p:cNvCxnSpPr>
          <p:nvPr/>
        </p:nvCxnSpPr>
        <p:spPr>
          <a:xfrm flipV="1">
            <a:off x="990600" y="4419600"/>
            <a:ext cx="1066800" cy="609600"/>
          </a:xfrm>
          <a:prstGeom prst="straightConnector1">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4419600" y="6019800"/>
            <a:ext cx="1371600" cy="381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000" dirty="0">
                <a:solidFill>
                  <a:prstClr val="black"/>
                </a:solidFill>
              </a:rPr>
              <a:t>Expanders</a:t>
            </a:r>
          </a:p>
        </p:txBody>
      </p:sp>
      <p:cxnSp>
        <p:nvCxnSpPr>
          <p:cNvPr id="10" name="Straight Arrow Connector 9"/>
          <p:cNvCxnSpPr>
            <a:stCxn id="8" idx="0"/>
          </p:cNvCxnSpPr>
          <p:nvPr/>
        </p:nvCxnSpPr>
        <p:spPr>
          <a:xfrm flipV="1">
            <a:off x="5105400" y="3886200"/>
            <a:ext cx="685800" cy="2133600"/>
          </a:xfrm>
          <a:prstGeom prst="straightConnector1">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9" idx="1"/>
          </p:cNvCxnSpPr>
          <p:nvPr/>
        </p:nvCxnSpPr>
        <p:spPr>
          <a:xfrm flipH="1" flipV="1">
            <a:off x="7086600" y="5410200"/>
            <a:ext cx="533400" cy="952500"/>
          </a:xfrm>
          <a:prstGeom prst="straightConnector1">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505200" y="1524000"/>
            <a:ext cx="0" cy="4343400"/>
          </a:xfrm>
          <a:prstGeom prst="line">
            <a:avLst/>
          </a:prstGeom>
          <a:ln w="317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953000" y="1524000"/>
            <a:ext cx="18288" cy="4343400"/>
          </a:xfrm>
          <a:prstGeom prst="line">
            <a:avLst/>
          </a:prstGeom>
          <a:ln w="317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5428488" y="1524000"/>
            <a:ext cx="3029712" cy="381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000" dirty="0">
                <a:solidFill>
                  <a:prstClr val="black"/>
                </a:solidFill>
              </a:rPr>
              <a:t>Cavern</a:t>
            </a:r>
          </a:p>
        </p:txBody>
      </p:sp>
      <p:sp>
        <p:nvSpPr>
          <p:cNvPr id="15" name="Rounded Rectangle 14"/>
          <p:cNvSpPr/>
          <p:nvPr/>
        </p:nvSpPr>
        <p:spPr>
          <a:xfrm>
            <a:off x="1066800" y="1524000"/>
            <a:ext cx="2133600" cy="3810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000" dirty="0">
                <a:solidFill>
                  <a:prstClr val="black"/>
                </a:solidFill>
              </a:rPr>
              <a:t>Surface</a:t>
            </a:r>
          </a:p>
        </p:txBody>
      </p:sp>
      <p:sp>
        <p:nvSpPr>
          <p:cNvPr id="16" name="Rounded Rectangle 15"/>
          <p:cNvSpPr/>
          <p:nvPr/>
        </p:nvSpPr>
        <p:spPr>
          <a:xfrm>
            <a:off x="3553968" y="1524000"/>
            <a:ext cx="1331976" cy="3810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2000" dirty="0">
                <a:solidFill>
                  <a:prstClr val="black"/>
                </a:solidFill>
              </a:rPr>
              <a:t>Ross Shaft</a:t>
            </a:r>
          </a:p>
        </p:txBody>
      </p:sp>
      <p:sp>
        <p:nvSpPr>
          <p:cNvPr id="9" name="Rounded Rectangle 8"/>
          <p:cNvSpPr/>
          <p:nvPr/>
        </p:nvSpPr>
        <p:spPr>
          <a:xfrm>
            <a:off x="7620000" y="6172200"/>
            <a:ext cx="1219200" cy="381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000" dirty="0" err="1">
                <a:solidFill>
                  <a:prstClr val="black"/>
                </a:solidFill>
              </a:rPr>
              <a:t>Coldbox</a:t>
            </a:r>
            <a:endParaRPr lang="en-US" sz="2000" dirty="0">
              <a:solidFill>
                <a:prstClr val="black"/>
              </a:solidFill>
            </a:endParaRPr>
          </a:p>
        </p:txBody>
      </p:sp>
      <p:sp>
        <p:nvSpPr>
          <p:cNvPr id="36" name="Rounded Rectangle 35"/>
          <p:cNvSpPr/>
          <p:nvPr/>
        </p:nvSpPr>
        <p:spPr>
          <a:xfrm>
            <a:off x="457200" y="2286000"/>
            <a:ext cx="1066800" cy="4572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000" dirty="0">
                <a:solidFill>
                  <a:prstClr val="black"/>
                </a:solidFill>
              </a:rPr>
              <a:t>E-Panel</a:t>
            </a:r>
          </a:p>
        </p:txBody>
      </p:sp>
      <p:cxnSp>
        <p:nvCxnSpPr>
          <p:cNvPr id="37" name="Straight Arrow Connector 36"/>
          <p:cNvCxnSpPr>
            <a:stCxn id="36" idx="3"/>
          </p:cNvCxnSpPr>
          <p:nvPr/>
        </p:nvCxnSpPr>
        <p:spPr>
          <a:xfrm>
            <a:off x="1524000" y="2514600"/>
            <a:ext cx="533400" cy="381000"/>
          </a:xfrm>
          <a:prstGeom prst="straightConnector1">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1676400" y="5638800"/>
            <a:ext cx="1524000" cy="4572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000" dirty="0">
                <a:solidFill>
                  <a:prstClr val="black"/>
                </a:solidFill>
              </a:rPr>
              <a:t>After Cooler</a:t>
            </a:r>
          </a:p>
        </p:txBody>
      </p:sp>
      <p:cxnSp>
        <p:nvCxnSpPr>
          <p:cNvPr id="50" name="Straight Arrow Connector 49"/>
          <p:cNvCxnSpPr>
            <a:stCxn id="47" idx="0"/>
          </p:cNvCxnSpPr>
          <p:nvPr/>
        </p:nvCxnSpPr>
        <p:spPr>
          <a:xfrm flipV="1">
            <a:off x="2438400" y="4191000"/>
            <a:ext cx="76200" cy="1447800"/>
          </a:xfrm>
          <a:prstGeom prst="straightConnector1">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657599" y="2523781"/>
            <a:ext cx="1201211" cy="1077218"/>
          </a:xfrm>
          <a:prstGeom prst="rect">
            <a:avLst/>
          </a:prstGeom>
          <a:solidFill>
            <a:srgbClr val="FFFF00"/>
          </a:solidFill>
        </p:spPr>
        <p:txBody>
          <a:bodyPr wrap="square" rtlCol="0">
            <a:spAutoFit/>
          </a:bodyPr>
          <a:lstStyle/>
          <a:p>
            <a:pPr algn="ctr"/>
            <a:r>
              <a:rPr lang="en-US" sz="1600" dirty="0">
                <a:solidFill>
                  <a:prstClr val="black"/>
                </a:solidFill>
              </a:rPr>
              <a:t>These pipes</a:t>
            </a:r>
          </a:p>
          <a:p>
            <a:pPr algn="ctr"/>
            <a:r>
              <a:rPr lang="en-US" sz="1600" dirty="0">
                <a:solidFill>
                  <a:prstClr val="black"/>
                </a:solidFill>
              </a:rPr>
              <a:t>will support</a:t>
            </a:r>
          </a:p>
          <a:p>
            <a:pPr algn="ctr"/>
            <a:r>
              <a:rPr lang="en-US" sz="1600" dirty="0">
                <a:solidFill>
                  <a:prstClr val="black"/>
                </a:solidFill>
              </a:rPr>
              <a:t>four 85 kW</a:t>
            </a:r>
          </a:p>
          <a:p>
            <a:pPr algn="ctr"/>
            <a:r>
              <a:rPr lang="en-US" sz="1600" dirty="0">
                <a:solidFill>
                  <a:prstClr val="black"/>
                </a:solidFill>
              </a:rPr>
              <a:t>units</a:t>
            </a:r>
          </a:p>
        </p:txBody>
      </p:sp>
      <p:cxnSp>
        <p:nvCxnSpPr>
          <p:cNvPr id="5" name="Straight Arrow Connector 4"/>
          <p:cNvCxnSpPr>
            <a:stCxn id="3" idx="2"/>
          </p:cNvCxnSpPr>
          <p:nvPr/>
        </p:nvCxnSpPr>
        <p:spPr>
          <a:xfrm flipH="1">
            <a:off x="4219956" y="3600999"/>
            <a:ext cx="38249" cy="53681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149778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pPr marL="0" indent="0" algn="ctr">
              <a:buNone/>
            </a:pPr>
            <a:r>
              <a:rPr lang="en-US" dirty="0" smtClean="0"/>
              <a:t> </a:t>
            </a:r>
          </a:p>
          <a:p>
            <a:pPr marL="0" indent="0" algn="ctr">
              <a:buNone/>
            </a:pPr>
            <a:endParaRPr lang="en-US" dirty="0"/>
          </a:p>
          <a:p>
            <a:pPr marL="0" indent="0" algn="ctr">
              <a:buNone/>
            </a:pPr>
            <a:r>
              <a:rPr lang="en-US" dirty="0" smtClean="0"/>
              <a:t>35 ton Prototype</a:t>
            </a:r>
            <a:endParaRPr lang="en-US" dirty="0"/>
          </a:p>
          <a:p>
            <a:pPr marL="0" indent="0" algn="ctr">
              <a:buNone/>
            </a:pPr>
            <a:r>
              <a:rPr lang="en-US" dirty="0" smtClean="0"/>
              <a:t> Cryostat and Cryogenics</a:t>
            </a:r>
            <a:endParaRPr lang="en-US" dirty="0"/>
          </a:p>
        </p:txBody>
      </p:sp>
    </p:spTree>
    <p:extLst>
      <p:ext uri="{BB962C8B-B14F-4D97-AF65-F5344CB8AC3E}">
        <p14:creationId xmlns:p14="http://schemas.microsoft.com/office/powerpoint/2010/main" val="238171773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on 35 ton Cryogenic Papers</a:t>
            </a:r>
            <a:endParaRPr lang="en-US" dirty="0"/>
          </a:p>
        </p:txBody>
      </p:sp>
      <p:sp>
        <p:nvSpPr>
          <p:cNvPr id="3" name="Content Placeholder 2"/>
          <p:cNvSpPr>
            <a:spLocks noGrp="1"/>
          </p:cNvSpPr>
          <p:nvPr>
            <p:ph idx="1"/>
          </p:nvPr>
        </p:nvSpPr>
        <p:spPr>
          <a:xfrm>
            <a:off x="228600" y="1600200"/>
            <a:ext cx="8763000" cy="4525963"/>
          </a:xfrm>
        </p:spPr>
        <p:txBody>
          <a:bodyPr>
            <a:normAutofit/>
          </a:bodyPr>
          <a:lstStyle/>
          <a:p>
            <a:pPr marL="0" indent="0">
              <a:buNone/>
            </a:pPr>
            <a:r>
              <a:rPr lang="en-US" dirty="0" smtClean="0"/>
              <a:t>See: CEC 2013 in Anchorage, Alaska, USA.</a:t>
            </a:r>
          </a:p>
          <a:p>
            <a:pPr marL="0" indent="0">
              <a:buNone/>
            </a:pPr>
            <a:r>
              <a:rPr lang="en-US" dirty="0" smtClean="0"/>
              <a:t>Title:  </a:t>
            </a:r>
            <a:r>
              <a:rPr lang="en-US" i="1" dirty="0" smtClean="0"/>
              <a:t>“First Scientific Application of the Membrane Cryostat Technology”</a:t>
            </a:r>
          </a:p>
          <a:p>
            <a:pPr marL="0" indent="0" algn="ctr">
              <a:buNone/>
            </a:pPr>
            <a:endParaRPr lang="en-US" i="1" dirty="0"/>
          </a:p>
          <a:p>
            <a:pPr marL="0" indent="0">
              <a:buNone/>
            </a:pPr>
            <a:r>
              <a:rPr lang="en-US" dirty="0" smtClean="0"/>
              <a:t>See: CRYOGENICS 2014 at Prague, Czech Republic</a:t>
            </a:r>
          </a:p>
          <a:p>
            <a:pPr marL="0" indent="0">
              <a:buNone/>
            </a:pPr>
            <a:r>
              <a:rPr lang="en-US" dirty="0" smtClean="0"/>
              <a:t>Title:</a:t>
            </a:r>
            <a:r>
              <a:rPr lang="en-GB" b="1" dirty="0">
                <a:solidFill>
                  <a:prstClr val="black"/>
                </a:solidFill>
                <a:ea typeface="+mj-ea"/>
                <a:cs typeface="+mj-cs"/>
              </a:rPr>
              <a:t> </a:t>
            </a:r>
            <a:r>
              <a:rPr lang="en-GB" i="1" dirty="0" smtClean="0">
                <a:solidFill>
                  <a:prstClr val="black"/>
                </a:solidFill>
                <a:ea typeface="+mj-ea"/>
                <a:cs typeface="+mj-cs"/>
              </a:rPr>
              <a:t>“Results </a:t>
            </a:r>
            <a:r>
              <a:rPr lang="en-GB" i="1" dirty="0">
                <a:solidFill>
                  <a:prstClr val="black"/>
                </a:solidFill>
                <a:ea typeface="+mj-ea"/>
                <a:cs typeface="+mj-cs"/>
              </a:rPr>
              <a:t>from the Commissioning of a </a:t>
            </a:r>
            <a:r>
              <a:rPr lang="en-GB" i="1" dirty="0" err="1">
                <a:solidFill>
                  <a:prstClr val="black"/>
                </a:solidFill>
                <a:ea typeface="+mj-ea"/>
                <a:cs typeface="+mj-cs"/>
              </a:rPr>
              <a:t>LAr</a:t>
            </a:r>
            <a:r>
              <a:rPr lang="en-GB" i="1" dirty="0">
                <a:solidFill>
                  <a:prstClr val="black"/>
                </a:solidFill>
                <a:ea typeface="+mj-ea"/>
                <a:cs typeface="+mj-cs"/>
              </a:rPr>
              <a:t> Membrane Cryostat Prototype for </a:t>
            </a:r>
            <a:r>
              <a:rPr lang="en-GB" i="1" dirty="0" smtClean="0">
                <a:solidFill>
                  <a:prstClr val="black"/>
                </a:solidFill>
                <a:ea typeface="+mj-ea"/>
                <a:cs typeface="+mj-cs"/>
              </a:rPr>
              <a:t>LBNE”</a:t>
            </a:r>
            <a:endParaRPr lang="en-US" i="1" dirty="0" smtClean="0"/>
          </a:p>
        </p:txBody>
      </p:sp>
    </p:spTree>
    <p:extLst>
      <p:ext uri="{BB962C8B-B14F-4D97-AF65-F5344CB8AC3E}">
        <p14:creationId xmlns:p14="http://schemas.microsoft.com/office/powerpoint/2010/main" val="38582910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Prototype Goals</a:t>
            </a:r>
            <a:endParaRPr lang="en-US" dirty="0"/>
          </a:p>
        </p:txBody>
      </p:sp>
      <p:sp>
        <p:nvSpPr>
          <p:cNvPr id="4" name="Content Placeholder 3"/>
          <p:cNvSpPr>
            <a:spLocks noGrp="1"/>
          </p:cNvSpPr>
          <p:nvPr>
            <p:ph idx="1"/>
          </p:nvPr>
        </p:nvSpPr>
        <p:spPr/>
        <p:txBody>
          <a:bodyPr>
            <a:normAutofit fontScale="92500"/>
          </a:bodyPr>
          <a:lstStyle/>
          <a:p>
            <a:pPr marL="0" indent="0">
              <a:buNone/>
            </a:pPr>
            <a:r>
              <a:rPr lang="en-US" dirty="0" smtClean="0"/>
              <a:t>To </a:t>
            </a:r>
            <a:r>
              <a:rPr lang="en-US" dirty="0"/>
              <a:t>test and satisfy the scientific and engineering requirements of the future FD, our technical goals in building this prototype were: </a:t>
            </a:r>
            <a:endParaRPr lang="en-US" dirty="0" smtClean="0"/>
          </a:p>
          <a:p>
            <a:pPr marL="0" indent="0">
              <a:buNone/>
            </a:pPr>
            <a:endParaRPr lang="en-US" dirty="0" smtClean="0"/>
          </a:p>
          <a:p>
            <a:r>
              <a:rPr lang="en-US" dirty="0" smtClean="0"/>
              <a:t>to </a:t>
            </a:r>
            <a:r>
              <a:rPr lang="en-US" dirty="0"/>
              <a:t>demonstrate the membrane cryostat technology in terms of thermal performance, </a:t>
            </a:r>
            <a:endParaRPr lang="en-US" dirty="0" smtClean="0"/>
          </a:p>
          <a:p>
            <a:r>
              <a:rPr lang="en-US" dirty="0" smtClean="0"/>
              <a:t>feasibility </a:t>
            </a:r>
            <a:r>
              <a:rPr lang="en-US" dirty="0"/>
              <a:t>for liquid argon, and leak tightness</a:t>
            </a:r>
            <a:r>
              <a:rPr lang="en-US" dirty="0" smtClean="0"/>
              <a:t>;</a:t>
            </a:r>
          </a:p>
          <a:p>
            <a:r>
              <a:rPr lang="en-US" dirty="0" smtClean="0"/>
              <a:t> </a:t>
            </a:r>
            <a:r>
              <a:rPr lang="en-US" dirty="0"/>
              <a:t>to demonstrate that we can remove the impurities from the vessel and achieve the purity requirements in a membrane cryostat without evacuation and using only a controlled gaseous argon purge; </a:t>
            </a:r>
            <a:endParaRPr lang="en-US" dirty="0" smtClean="0"/>
          </a:p>
          <a:p>
            <a:r>
              <a:rPr lang="en-US" dirty="0" smtClean="0"/>
              <a:t>to </a:t>
            </a:r>
            <a:r>
              <a:rPr lang="en-US" dirty="0"/>
              <a:t>demonstrate that we can achieve and maintain the purity requirements of the liquid argon during filling, purification, and maintenance mode using mole sieve and copper filters.</a:t>
            </a:r>
          </a:p>
        </p:txBody>
      </p:sp>
    </p:spTree>
    <p:extLst>
      <p:ext uri="{BB962C8B-B14F-4D97-AF65-F5344CB8AC3E}">
        <p14:creationId xmlns:p14="http://schemas.microsoft.com/office/powerpoint/2010/main" val="31650093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837985058"/>
              </p:ext>
            </p:extLst>
          </p:nvPr>
        </p:nvGraphicFramePr>
        <p:xfrm>
          <a:off x="1066800" y="152400"/>
          <a:ext cx="7467600" cy="6629534"/>
        </p:xfrm>
        <a:graphic>
          <a:graphicData uri="http://schemas.openxmlformats.org/drawingml/2006/table">
            <a:tbl>
              <a:tblPr firstRow="1" bandRow="1">
                <a:tableStyleId>{5C22544A-7EE6-4342-B048-85BDC9FD1C3A}</a:tableStyleId>
              </a:tblPr>
              <a:tblGrid>
                <a:gridCol w="2489200"/>
                <a:gridCol w="2489200"/>
                <a:gridCol w="2489200"/>
              </a:tblGrid>
              <a:tr h="563880">
                <a:tc>
                  <a:txBody>
                    <a:bodyPr/>
                    <a:lstStyle/>
                    <a:p>
                      <a:pPr marL="0" marR="0" algn="l">
                        <a:spcBef>
                          <a:spcPts val="0"/>
                        </a:spcBef>
                        <a:spcAft>
                          <a:spcPts val="0"/>
                        </a:spcAft>
                      </a:pPr>
                      <a:r>
                        <a:rPr lang="en-US" sz="1400" b="1" dirty="0">
                          <a:effectLst/>
                          <a:latin typeface="Times New Roman"/>
                          <a:ea typeface="Times New Roman"/>
                        </a:rPr>
                        <a:t>Design Parameter</a:t>
                      </a:r>
                      <a:endParaRPr lang="en-US" sz="1400" dirty="0">
                        <a:effectLst/>
                        <a:latin typeface="Times New Roman"/>
                        <a:ea typeface="Times New Roman"/>
                      </a:endParaRPr>
                    </a:p>
                  </a:txBody>
                  <a:tcPr marL="68580" marR="68580" marT="0" marB="0"/>
                </a:tc>
                <a:tc>
                  <a:txBody>
                    <a:bodyPr/>
                    <a:lstStyle/>
                    <a:p>
                      <a:pPr marL="0" marR="0" algn="just">
                        <a:spcBef>
                          <a:spcPts val="0"/>
                        </a:spcBef>
                        <a:spcAft>
                          <a:spcPts val="0"/>
                        </a:spcAft>
                      </a:pPr>
                      <a:r>
                        <a:rPr lang="en-US" sz="1400" b="1" dirty="0" smtClean="0">
                          <a:effectLst/>
                          <a:latin typeface="Times New Roman"/>
                          <a:ea typeface="Times New Roman"/>
                        </a:rPr>
                        <a:t>Value for 35 ton</a:t>
                      </a:r>
                      <a:endParaRPr lang="en-US" sz="1400" dirty="0">
                        <a:effectLst/>
                        <a:latin typeface="Times New Roman"/>
                        <a:ea typeface="Times New Roman"/>
                      </a:endParaRPr>
                    </a:p>
                  </a:txBody>
                  <a:tcPr marL="68580" marR="68580" marT="0" marB="0"/>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400" b="1" dirty="0" smtClean="0">
                          <a:effectLst/>
                          <a:latin typeface="Times New Roman"/>
                          <a:ea typeface="Times New Roman"/>
                        </a:rPr>
                        <a:t>Value</a:t>
                      </a:r>
                      <a:r>
                        <a:rPr lang="en-US" sz="1400" b="1" baseline="0" dirty="0" smtClean="0">
                          <a:effectLst/>
                          <a:latin typeface="Times New Roman"/>
                          <a:ea typeface="Times New Roman"/>
                        </a:rPr>
                        <a:t> FD (One Cryostat)</a:t>
                      </a:r>
                      <a:endParaRPr lang="en-US" sz="1400" dirty="0" smtClean="0">
                        <a:effectLst/>
                        <a:latin typeface="Times New Roman"/>
                        <a:ea typeface="Times New Roman"/>
                      </a:endParaRPr>
                    </a:p>
                    <a:p>
                      <a:pPr marL="0" marR="0" algn="just">
                        <a:spcBef>
                          <a:spcPts val="0"/>
                        </a:spcBef>
                        <a:spcAft>
                          <a:spcPts val="0"/>
                        </a:spcAft>
                      </a:pPr>
                      <a:endParaRPr lang="en-US" sz="1400" dirty="0">
                        <a:effectLst/>
                        <a:latin typeface="Times New Roman"/>
                        <a:ea typeface="Times New Roman"/>
                      </a:endParaRPr>
                    </a:p>
                  </a:txBody>
                  <a:tcPr marL="68580" marR="68580" marT="0" marB="0"/>
                </a:tc>
              </a:tr>
              <a:tr h="280861">
                <a:tc>
                  <a:txBody>
                    <a:bodyPr/>
                    <a:lstStyle/>
                    <a:p>
                      <a:pPr marL="0" marR="0" algn="l">
                        <a:spcBef>
                          <a:spcPts val="0"/>
                        </a:spcBef>
                        <a:spcAft>
                          <a:spcPts val="0"/>
                        </a:spcAft>
                      </a:pPr>
                      <a:r>
                        <a:rPr lang="en-US" sz="1400">
                          <a:effectLst/>
                          <a:latin typeface="Times New Roman"/>
                          <a:ea typeface="Times New Roman"/>
                        </a:rPr>
                        <a:t>Cryostat volume</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29.16 </a:t>
                      </a:r>
                      <a:r>
                        <a:rPr lang="en-US" sz="1400" dirty="0" smtClean="0">
                          <a:effectLst/>
                          <a:latin typeface="Times New Roman"/>
                          <a:ea typeface="Times New Roman"/>
                        </a:rPr>
                        <a:t>m</a:t>
                      </a:r>
                      <a:r>
                        <a:rPr lang="en-US" sz="1400" baseline="30000" dirty="0" smtClean="0">
                          <a:effectLst/>
                          <a:latin typeface="Times New Roman"/>
                          <a:ea typeface="Times New Roman"/>
                        </a:rPr>
                        <a:t>3                                                                                                                                                                              </a:t>
                      </a:r>
                      <a:endParaRPr lang="en-US" sz="14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7134 m</a:t>
                      </a:r>
                      <a:r>
                        <a:rPr lang="en-US" sz="1400" baseline="30000" dirty="0" smtClean="0">
                          <a:effectLst/>
                          <a:latin typeface="Times New Roman"/>
                          <a:ea typeface="Times New Roman"/>
                        </a:rPr>
                        <a:t>3 </a:t>
                      </a:r>
                      <a:endParaRPr lang="en-US" sz="1400" dirty="0">
                        <a:effectLst/>
                        <a:latin typeface="Times New Roman"/>
                        <a:ea typeface="Times New Roman"/>
                      </a:endParaRPr>
                    </a:p>
                  </a:txBody>
                  <a:tcPr marL="68580" marR="68580" marT="0" marB="0"/>
                </a:tc>
              </a:tr>
              <a:tr h="280861">
                <a:tc>
                  <a:txBody>
                    <a:bodyPr/>
                    <a:lstStyle/>
                    <a:p>
                      <a:pPr marL="0" marR="0" algn="l">
                        <a:spcBef>
                          <a:spcPts val="0"/>
                        </a:spcBef>
                        <a:spcAft>
                          <a:spcPts val="0"/>
                        </a:spcAft>
                      </a:pPr>
                      <a:r>
                        <a:rPr lang="en-US" sz="1400">
                          <a:effectLst/>
                          <a:latin typeface="Times New Roman"/>
                          <a:ea typeface="Times New Roman"/>
                        </a:rPr>
                        <a:t>Liquid argon total mass</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38,600 kg</a:t>
                      </a: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effectLst/>
                          <a:latin typeface="Times New Roman"/>
                          <a:ea typeface="Times New Roman"/>
                        </a:rPr>
                        <a:t>9,443,497 kg</a:t>
                      </a:r>
                    </a:p>
                  </a:txBody>
                  <a:tcPr marL="68580" marR="68580" marT="0" marB="0"/>
                </a:tc>
              </a:tr>
              <a:tr h="316581">
                <a:tc>
                  <a:txBody>
                    <a:bodyPr/>
                    <a:lstStyle/>
                    <a:p>
                      <a:pPr marL="0" marR="0" algn="l">
                        <a:spcBef>
                          <a:spcPts val="0"/>
                        </a:spcBef>
                        <a:spcAft>
                          <a:spcPts val="0"/>
                        </a:spcAft>
                      </a:pPr>
                      <a:r>
                        <a:rPr lang="en-US" sz="1400" dirty="0">
                          <a:effectLst/>
                          <a:latin typeface="Times New Roman"/>
                          <a:ea typeface="Times New Roman"/>
                        </a:rPr>
                        <a:t>Inner dimensions of the cryostat</a:t>
                      </a:r>
                    </a:p>
                  </a:txBody>
                  <a:tcPr marL="68580" marR="68580" marT="0" marB="0"/>
                </a:tc>
                <a:tc>
                  <a:txBody>
                    <a:bodyPr/>
                    <a:lstStyle/>
                    <a:p>
                      <a:pPr marL="0" marR="0" algn="l">
                        <a:spcBef>
                          <a:spcPts val="0"/>
                        </a:spcBef>
                        <a:spcAft>
                          <a:spcPts val="0"/>
                        </a:spcAft>
                      </a:pPr>
                      <a:r>
                        <a:rPr lang="en-US" sz="1400">
                          <a:effectLst/>
                          <a:latin typeface="Times New Roman"/>
                          <a:ea typeface="Times New Roman"/>
                        </a:rPr>
                        <a:t>4.0 m (L) x 2.7 m (W) x 2.7 m (H)</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28.5 m (L) x 15.6 m (W) x 16 m (H)</a:t>
                      </a:r>
                      <a:endParaRPr lang="en-US" sz="1400" dirty="0">
                        <a:effectLst/>
                        <a:latin typeface="Times New Roman"/>
                        <a:ea typeface="Times New Roman"/>
                      </a:endParaRPr>
                    </a:p>
                  </a:txBody>
                  <a:tcPr marL="68580" marR="68580" marT="0" marB="0"/>
                </a:tc>
              </a:tr>
              <a:tr h="280861">
                <a:tc>
                  <a:txBody>
                    <a:bodyPr/>
                    <a:lstStyle/>
                    <a:p>
                      <a:pPr marL="0" marR="0" algn="l">
                        <a:spcBef>
                          <a:spcPts val="0"/>
                        </a:spcBef>
                        <a:spcAft>
                          <a:spcPts val="0"/>
                        </a:spcAft>
                      </a:pPr>
                      <a:r>
                        <a:rPr lang="en-US" sz="1400">
                          <a:effectLst/>
                          <a:latin typeface="Times New Roman"/>
                          <a:ea typeface="Times New Roman"/>
                        </a:rPr>
                        <a:t>Depth of liquid argon</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2.565 m (5% </a:t>
                      </a:r>
                      <a:r>
                        <a:rPr lang="en-US" sz="1400" dirty="0" err="1" smtClean="0">
                          <a:effectLst/>
                          <a:latin typeface="Times New Roman"/>
                          <a:ea typeface="Times New Roman"/>
                        </a:rPr>
                        <a:t>ullage</a:t>
                      </a:r>
                      <a:r>
                        <a:rPr lang="en-US" sz="1400" dirty="0" smtClean="0">
                          <a:effectLst/>
                          <a:latin typeface="Times New Roman"/>
                          <a:ea typeface="Times New Roman"/>
                        </a:rPr>
                        <a:t>)</a:t>
                      </a:r>
                      <a:endParaRPr lang="en-US" sz="14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5% of total</a:t>
                      </a:r>
                      <a:r>
                        <a:rPr lang="en-US" sz="1400" baseline="0" dirty="0" smtClean="0">
                          <a:effectLst/>
                          <a:latin typeface="Times New Roman"/>
                          <a:ea typeface="Times New Roman"/>
                        </a:rPr>
                        <a:t> </a:t>
                      </a:r>
                      <a:r>
                        <a:rPr lang="en-US" sz="1400" dirty="0" smtClean="0">
                          <a:effectLst/>
                          <a:latin typeface="Times New Roman"/>
                          <a:ea typeface="Times New Roman"/>
                        </a:rPr>
                        <a:t> </a:t>
                      </a:r>
                      <a:endParaRPr lang="en-US" sz="1400" dirty="0">
                        <a:effectLst/>
                        <a:latin typeface="Times New Roman"/>
                        <a:ea typeface="Times New Roman"/>
                      </a:endParaRPr>
                    </a:p>
                  </a:txBody>
                  <a:tcPr marL="68580" marR="68580" marT="0" marB="0"/>
                </a:tc>
              </a:tr>
              <a:tr h="280861">
                <a:tc>
                  <a:txBody>
                    <a:bodyPr/>
                    <a:lstStyle/>
                    <a:p>
                      <a:pPr marL="0" marR="0" algn="l">
                        <a:spcBef>
                          <a:spcPts val="0"/>
                        </a:spcBef>
                        <a:spcAft>
                          <a:spcPts val="0"/>
                        </a:spcAft>
                      </a:pPr>
                      <a:r>
                        <a:rPr lang="en-US" sz="1400">
                          <a:effectLst/>
                          <a:latin typeface="Times New Roman"/>
                          <a:ea typeface="Times New Roman"/>
                        </a:rPr>
                        <a:t>Insulation</a:t>
                      </a:r>
                    </a:p>
                  </a:txBody>
                  <a:tcPr marL="68580" marR="68580" marT="0" marB="0"/>
                </a:tc>
                <a:tc>
                  <a:txBody>
                    <a:bodyPr/>
                    <a:lstStyle/>
                    <a:p>
                      <a:pPr marL="0" marR="0" algn="l">
                        <a:spcBef>
                          <a:spcPts val="0"/>
                        </a:spcBef>
                        <a:spcAft>
                          <a:spcPts val="0"/>
                        </a:spcAft>
                      </a:pPr>
                      <a:r>
                        <a:rPr lang="en-US" sz="1400">
                          <a:effectLst/>
                          <a:latin typeface="Times New Roman"/>
                          <a:ea typeface="Times New Roman"/>
                        </a:rPr>
                        <a:t>0.4 m Polyurethane foam</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0.8 m Polyurethane foam</a:t>
                      </a:r>
                      <a:endParaRPr lang="en-US" sz="1400" dirty="0">
                        <a:effectLst/>
                        <a:latin typeface="Times New Roman"/>
                        <a:ea typeface="Times New Roman"/>
                      </a:endParaRPr>
                    </a:p>
                  </a:txBody>
                  <a:tcPr marL="68580" marR="68580" marT="0" marB="0"/>
                </a:tc>
              </a:tr>
              <a:tr h="316581">
                <a:tc>
                  <a:txBody>
                    <a:bodyPr/>
                    <a:lstStyle/>
                    <a:p>
                      <a:pPr marL="0" marR="0" algn="l">
                        <a:spcBef>
                          <a:spcPts val="0"/>
                        </a:spcBef>
                        <a:spcAft>
                          <a:spcPts val="0"/>
                        </a:spcAft>
                      </a:pPr>
                      <a:r>
                        <a:rPr lang="en-US" sz="1400">
                          <a:effectLst/>
                          <a:latin typeface="Times New Roman"/>
                          <a:ea typeface="Times New Roman"/>
                        </a:rPr>
                        <a:t>Primary membrane </a:t>
                      </a:r>
                    </a:p>
                  </a:txBody>
                  <a:tcPr marL="68580" marR="68580" marT="0" marB="0"/>
                </a:tc>
                <a:tc>
                  <a:txBody>
                    <a:bodyPr/>
                    <a:lstStyle/>
                    <a:p>
                      <a:pPr marL="0" marR="0" algn="l">
                        <a:spcBef>
                          <a:spcPts val="0"/>
                        </a:spcBef>
                        <a:spcAft>
                          <a:spcPts val="0"/>
                        </a:spcAft>
                      </a:pPr>
                      <a:r>
                        <a:rPr lang="en-US" sz="1400">
                          <a:effectLst/>
                          <a:latin typeface="Times New Roman"/>
                          <a:ea typeface="Times New Roman"/>
                        </a:rPr>
                        <a:t>2.0 mm thick SS 304 corrugated stainless steel</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Based on vendor design</a:t>
                      </a:r>
                      <a:endParaRPr lang="en-US" sz="1400" dirty="0">
                        <a:effectLst/>
                        <a:latin typeface="Times New Roman"/>
                        <a:ea typeface="Times New Roman"/>
                      </a:endParaRPr>
                    </a:p>
                  </a:txBody>
                  <a:tcPr marL="68580" marR="68580" marT="0" marB="0"/>
                </a:tc>
              </a:tr>
              <a:tr h="280861">
                <a:tc>
                  <a:txBody>
                    <a:bodyPr/>
                    <a:lstStyle/>
                    <a:p>
                      <a:pPr marL="0" marR="0" algn="l">
                        <a:spcBef>
                          <a:spcPts val="0"/>
                        </a:spcBef>
                        <a:spcAft>
                          <a:spcPts val="0"/>
                        </a:spcAft>
                      </a:pPr>
                      <a:r>
                        <a:rPr lang="en-US" sz="1400">
                          <a:effectLst/>
                          <a:latin typeface="Times New Roman"/>
                          <a:ea typeface="Times New Roman"/>
                        </a:rPr>
                        <a:t>Secondary barrier system</a:t>
                      </a:r>
                    </a:p>
                  </a:txBody>
                  <a:tcPr marL="68580" marR="68580" marT="0" marB="0"/>
                </a:tc>
                <a:tc>
                  <a:txBody>
                    <a:bodyPr/>
                    <a:lstStyle/>
                    <a:p>
                      <a:pPr marL="0" marR="0" algn="l">
                        <a:spcBef>
                          <a:spcPts val="0"/>
                        </a:spcBef>
                        <a:spcAft>
                          <a:spcPts val="0"/>
                        </a:spcAft>
                      </a:pPr>
                      <a:r>
                        <a:rPr lang="en-US" sz="1400">
                          <a:effectLst/>
                          <a:latin typeface="Times New Roman"/>
                          <a:ea typeface="Times New Roman"/>
                        </a:rPr>
                        <a:t>0.1 mm thick fiberglass</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0.1 mm thick fiberglass</a:t>
                      </a:r>
                      <a:endParaRPr lang="en-US" sz="1400" dirty="0">
                        <a:effectLst/>
                        <a:latin typeface="Times New Roman"/>
                        <a:ea typeface="Times New Roman"/>
                      </a:endParaRPr>
                    </a:p>
                  </a:txBody>
                  <a:tcPr marL="68580" marR="68580" marT="0" marB="0"/>
                </a:tc>
              </a:tr>
              <a:tr h="280861">
                <a:tc>
                  <a:txBody>
                    <a:bodyPr/>
                    <a:lstStyle/>
                    <a:p>
                      <a:pPr marL="0" marR="0" algn="l">
                        <a:spcBef>
                          <a:spcPts val="0"/>
                        </a:spcBef>
                        <a:spcAft>
                          <a:spcPts val="0"/>
                        </a:spcAft>
                      </a:pPr>
                      <a:r>
                        <a:rPr lang="en-US" sz="1400">
                          <a:effectLst/>
                          <a:latin typeface="Times New Roman"/>
                          <a:ea typeface="Times New Roman"/>
                        </a:rPr>
                        <a:t>Vapor barrier</a:t>
                      </a:r>
                    </a:p>
                  </a:txBody>
                  <a:tcPr marL="68580" marR="68580" marT="0" marB="0"/>
                </a:tc>
                <a:tc>
                  <a:txBody>
                    <a:bodyPr/>
                    <a:lstStyle/>
                    <a:p>
                      <a:pPr marL="0" marR="0" algn="l">
                        <a:spcBef>
                          <a:spcPts val="0"/>
                        </a:spcBef>
                        <a:spcAft>
                          <a:spcPts val="0"/>
                        </a:spcAft>
                      </a:pPr>
                      <a:r>
                        <a:rPr lang="en-US" sz="1400">
                          <a:effectLst/>
                          <a:latin typeface="Times New Roman"/>
                          <a:ea typeface="Times New Roman"/>
                        </a:rPr>
                        <a:t>1.2 mm thick carbon steel</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Based on vendor design</a:t>
                      </a:r>
                      <a:endParaRPr lang="en-US" sz="1400" dirty="0">
                        <a:effectLst/>
                        <a:latin typeface="Times New Roman"/>
                        <a:ea typeface="Times New Roman"/>
                      </a:endParaRPr>
                    </a:p>
                  </a:txBody>
                  <a:tcPr marL="68580" marR="68580" marT="0" marB="0"/>
                </a:tc>
              </a:tr>
              <a:tr h="280861">
                <a:tc>
                  <a:txBody>
                    <a:bodyPr/>
                    <a:lstStyle/>
                    <a:p>
                      <a:pPr marL="0" marR="0" algn="l">
                        <a:spcBef>
                          <a:spcPts val="0"/>
                        </a:spcBef>
                        <a:spcAft>
                          <a:spcPts val="0"/>
                        </a:spcAft>
                      </a:pPr>
                      <a:r>
                        <a:rPr lang="en-US" sz="1400">
                          <a:effectLst/>
                          <a:latin typeface="Times New Roman"/>
                          <a:ea typeface="Times New Roman"/>
                        </a:rPr>
                        <a:t>Reinforced outer concrete layer</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0.3 m </a:t>
                      </a:r>
                      <a:r>
                        <a:rPr lang="en-US" sz="1400" dirty="0" smtClean="0">
                          <a:effectLst/>
                          <a:latin typeface="Times New Roman"/>
                          <a:ea typeface="Times New Roman"/>
                        </a:rPr>
                        <a:t>thick (free standing)</a:t>
                      </a:r>
                      <a:endParaRPr lang="en-US" sz="14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0.5 m thick (against</a:t>
                      </a:r>
                      <a:r>
                        <a:rPr lang="en-US" sz="1400" baseline="0" dirty="0" smtClean="0">
                          <a:effectLst/>
                          <a:latin typeface="Times New Roman"/>
                          <a:ea typeface="Times New Roman"/>
                        </a:rPr>
                        <a:t> rock cavern)</a:t>
                      </a:r>
                      <a:endParaRPr lang="en-US" sz="1400" dirty="0">
                        <a:effectLst/>
                        <a:latin typeface="Times New Roman"/>
                        <a:ea typeface="Times New Roman"/>
                      </a:endParaRPr>
                    </a:p>
                  </a:txBody>
                  <a:tcPr marL="68580" marR="68580" marT="0" marB="0"/>
                </a:tc>
              </a:tr>
              <a:tr h="280861">
                <a:tc>
                  <a:txBody>
                    <a:bodyPr/>
                    <a:lstStyle/>
                    <a:p>
                      <a:pPr marL="0" marR="0" algn="l">
                        <a:spcBef>
                          <a:spcPts val="0"/>
                        </a:spcBef>
                        <a:spcAft>
                          <a:spcPts val="0"/>
                        </a:spcAft>
                      </a:pPr>
                      <a:r>
                        <a:rPr lang="en-US" sz="1400">
                          <a:effectLst/>
                          <a:latin typeface="Times New Roman"/>
                          <a:ea typeface="Times New Roman"/>
                        </a:rPr>
                        <a:t>Liquid argon temperature</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89 K +/- 1 K</a:t>
                      </a: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effectLst/>
                          <a:latin typeface="Times New Roman"/>
                          <a:ea typeface="Times New Roman"/>
                        </a:rPr>
                        <a:t>89 K +/- 1 K</a:t>
                      </a:r>
                    </a:p>
                  </a:txBody>
                  <a:tcPr marL="68580" marR="68580" marT="0" marB="0"/>
                </a:tc>
              </a:tr>
              <a:tr h="280861">
                <a:tc>
                  <a:txBody>
                    <a:bodyPr/>
                    <a:lstStyle/>
                    <a:p>
                      <a:pPr marL="0" marR="0" algn="l">
                        <a:spcBef>
                          <a:spcPts val="0"/>
                        </a:spcBef>
                        <a:spcAft>
                          <a:spcPts val="0"/>
                        </a:spcAft>
                      </a:pPr>
                      <a:r>
                        <a:rPr lang="en-US" sz="1400">
                          <a:effectLst/>
                          <a:latin typeface="Times New Roman"/>
                          <a:ea typeface="Times New Roman"/>
                        </a:rPr>
                        <a:t>Operating gas pressure</a:t>
                      </a:r>
                    </a:p>
                  </a:txBody>
                  <a:tcPr marL="68580" marR="68580" marT="0" marB="0"/>
                </a:tc>
                <a:tc>
                  <a:txBody>
                    <a:bodyPr/>
                    <a:lstStyle/>
                    <a:p>
                      <a:pPr marL="0" marR="0" algn="l">
                        <a:spcBef>
                          <a:spcPts val="0"/>
                        </a:spcBef>
                        <a:spcAft>
                          <a:spcPts val="0"/>
                        </a:spcAft>
                      </a:pPr>
                      <a:r>
                        <a:rPr lang="en-US" sz="1400">
                          <a:effectLst/>
                          <a:latin typeface="Times New Roman"/>
                          <a:ea typeface="Times New Roman"/>
                        </a:rPr>
                        <a:t>70 mbar </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130 mbar</a:t>
                      </a:r>
                      <a:endParaRPr lang="en-US" sz="1400" dirty="0">
                        <a:effectLst/>
                        <a:latin typeface="Times New Roman"/>
                        <a:ea typeface="Times New Roman"/>
                      </a:endParaRPr>
                    </a:p>
                  </a:txBody>
                  <a:tcPr marL="68580" marR="68580" marT="0" marB="0"/>
                </a:tc>
              </a:tr>
              <a:tr h="280861">
                <a:tc>
                  <a:txBody>
                    <a:bodyPr/>
                    <a:lstStyle/>
                    <a:p>
                      <a:pPr marL="0" marR="0" algn="l">
                        <a:spcBef>
                          <a:spcPts val="0"/>
                        </a:spcBef>
                        <a:spcAft>
                          <a:spcPts val="0"/>
                        </a:spcAft>
                      </a:pPr>
                      <a:r>
                        <a:rPr lang="en-US" sz="1400">
                          <a:effectLst/>
                          <a:latin typeface="Times New Roman"/>
                          <a:ea typeface="Times New Roman"/>
                        </a:rPr>
                        <a:t>Vacuum</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No vacuum</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No vacuum</a:t>
                      </a:r>
                      <a:endParaRPr lang="en-US" sz="1400" dirty="0">
                        <a:effectLst/>
                        <a:latin typeface="Times New Roman"/>
                        <a:ea typeface="Times New Roman"/>
                      </a:endParaRPr>
                    </a:p>
                  </a:txBody>
                  <a:tcPr marL="68580" marR="68580" marT="0" marB="0"/>
                </a:tc>
              </a:tr>
              <a:tr h="280861">
                <a:tc>
                  <a:txBody>
                    <a:bodyPr/>
                    <a:lstStyle/>
                    <a:p>
                      <a:pPr marL="0" marR="0" algn="l">
                        <a:spcBef>
                          <a:spcPts val="0"/>
                        </a:spcBef>
                        <a:spcAft>
                          <a:spcPts val="0"/>
                        </a:spcAft>
                      </a:pPr>
                      <a:r>
                        <a:rPr lang="en-US" sz="1400">
                          <a:effectLst/>
                          <a:latin typeface="Times New Roman"/>
                          <a:ea typeface="Times New Roman"/>
                        </a:rPr>
                        <a:t>Design pressure</a:t>
                      </a:r>
                    </a:p>
                  </a:txBody>
                  <a:tcPr marL="68580" marR="68580" marT="0" marB="0"/>
                </a:tc>
                <a:tc>
                  <a:txBody>
                    <a:bodyPr/>
                    <a:lstStyle/>
                    <a:p>
                      <a:pPr marL="0" marR="0" algn="l">
                        <a:spcBef>
                          <a:spcPts val="0"/>
                        </a:spcBef>
                        <a:spcAft>
                          <a:spcPts val="0"/>
                        </a:spcAft>
                      </a:pPr>
                      <a:r>
                        <a:rPr lang="en-US" sz="1400">
                          <a:effectLst/>
                          <a:latin typeface="Times New Roman"/>
                          <a:ea typeface="Times New Roman"/>
                        </a:rPr>
                        <a:t>207 mbar </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350 mbar</a:t>
                      </a:r>
                      <a:endParaRPr lang="en-US" sz="1400" dirty="0">
                        <a:effectLst/>
                        <a:latin typeface="Times New Roman"/>
                        <a:ea typeface="Times New Roman"/>
                      </a:endParaRPr>
                    </a:p>
                  </a:txBody>
                  <a:tcPr marL="68580" marR="68580" marT="0" marB="0"/>
                </a:tc>
              </a:tr>
              <a:tr h="280861">
                <a:tc>
                  <a:txBody>
                    <a:bodyPr/>
                    <a:lstStyle/>
                    <a:p>
                      <a:pPr marL="0" marR="0" algn="l">
                        <a:spcBef>
                          <a:spcPts val="0"/>
                        </a:spcBef>
                        <a:spcAft>
                          <a:spcPts val="0"/>
                        </a:spcAft>
                      </a:pPr>
                      <a:r>
                        <a:rPr lang="en-US" sz="1400">
                          <a:effectLst/>
                          <a:latin typeface="Times New Roman"/>
                          <a:ea typeface="Times New Roman"/>
                        </a:rPr>
                        <a:t>Leak tightness</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1E-06 mbar*l/sec</a:t>
                      </a: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effectLst/>
                          <a:latin typeface="Times New Roman"/>
                          <a:ea typeface="Times New Roman"/>
                        </a:rPr>
                        <a:t>1E-06 mbar*l/sec</a:t>
                      </a:r>
                    </a:p>
                  </a:txBody>
                  <a:tcPr marL="68580" marR="68580" marT="0" marB="0"/>
                </a:tc>
              </a:tr>
              <a:tr h="280861">
                <a:tc>
                  <a:txBody>
                    <a:bodyPr/>
                    <a:lstStyle/>
                    <a:p>
                      <a:pPr marL="0" marR="0" algn="l">
                        <a:spcBef>
                          <a:spcPts val="0"/>
                        </a:spcBef>
                        <a:spcAft>
                          <a:spcPts val="0"/>
                        </a:spcAft>
                      </a:pPr>
                      <a:r>
                        <a:rPr lang="en-US" sz="1400">
                          <a:effectLst/>
                          <a:latin typeface="Times New Roman"/>
                          <a:ea typeface="Times New Roman"/>
                        </a:rPr>
                        <a:t>Heat leak</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&lt; 13 W/m</a:t>
                      </a:r>
                      <a:r>
                        <a:rPr lang="en-US" sz="1400" baseline="30000" dirty="0">
                          <a:effectLst/>
                          <a:latin typeface="Times New Roman"/>
                          <a:ea typeface="Times New Roman"/>
                        </a:rPr>
                        <a:t>2</a:t>
                      </a:r>
                      <a:endParaRPr lang="en-US" sz="1400" dirty="0">
                        <a:effectLst/>
                        <a:latin typeface="Times New Roman"/>
                        <a:ea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effectLst/>
                          <a:latin typeface="Times New Roman"/>
                          <a:ea typeface="Times New Roman"/>
                        </a:rPr>
                        <a:t>&lt;</a:t>
                      </a:r>
                      <a:r>
                        <a:rPr lang="en-US" sz="1400" baseline="0" dirty="0" smtClean="0">
                          <a:effectLst/>
                          <a:latin typeface="Times New Roman"/>
                          <a:ea typeface="Times New Roman"/>
                        </a:rPr>
                        <a:t> 7.5 </a:t>
                      </a:r>
                      <a:r>
                        <a:rPr lang="en-US" sz="1400" dirty="0" smtClean="0">
                          <a:effectLst/>
                          <a:latin typeface="Times New Roman"/>
                          <a:ea typeface="Times New Roman"/>
                        </a:rPr>
                        <a:t>W/m</a:t>
                      </a:r>
                      <a:r>
                        <a:rPr lang="en-US" sz="1400" baseline="30000" dirty="0" smtClean="0">
                          <a:effectLst/>
                          <a:latin typeface="Times New Roman"/>
                          <a:ea typeface="Times New Roman"/>
                        </a:rPr>
                        <a:t>2</a:t>
                      </a:r>
                      <a:endParaRPr lang="en-US" sz="1400" dirty="0" smtClean="0">
                        <a:effectLst/>
                        <a:latin typeface="Times New Roman"/>
                        <a:ea typeface="Times New Roman"/>
                      </a:endParaRPr>
                    </a:p>
                  </a:txBody>
                  <a:tcPr marL="68580" marR="68580" marT="0" marB="0"/>
                </a:tc>
              </a:tr>
              <a:tr h="280861">
                <a:tc>
                  <a:txBody>
                    <a:bodyPr/>
                    <a:lstStyle/>
                    <a:p>
                      <a:pPr marL="0" marR="0" algn="l">
                        <a:spcBef>
                          <a:spcPts val="0"/>
                        </a:spcBef>
                        <a:spcAft>
                          <a:spcPts val="0"/>
                        </a:spcAft>
                      </a:pPr>
                      <a:r>
                        <a:rPr lang="en-US" sz="1400">
                          <a:effectLst/>
                          <a:latin typeface="Times New Roman"/>
                          <a:ea typeface="Times New Roman"/>
                        </a:rPr>
                        <a:t>Duration</a:t>
                      </a:r>
                    </a:p>
                  </a:txBody>
                  <a:tcPr marL="68580" marR="68580" marT="0" marB="0"/>
                </a:tc>
                <a:tc>
                  <a:txBody>
                    <a:bodyPr/>
                    <a:lstStyle/>
                    <a:p>
                      <a:pPr marL="0" marR="0" algn="l">
                        <a:spcBef>
                          <a:spcPts val="0"/>
                        </a:spcBef>
                        <a:spcAft>
                          <a:spcPts val="0"/>
                        </a:spcAft>
                      </a:pPr>
                      <a:r>
                        <a:rPr lang="en-US" sz="1400">
                          <a:effectLst/>
                          <a:latin typeface="Times New Roman"/>
                          <a:ea typeface="Times New Roman"/>
                        </a:rPr>
                        <a:t>10 years</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20 years</a:t>
                      </a:r>
                      <a:endParaRPr lang="en-US" sz="1400" dirty="0">
                        <a:effectLst/>
                        <a:latin typeface="Times New Roman"/>
                        <a:ea typeface="Times New Roman"/>
                      </a:endParaRPr>
                    </a:p>
                  </a:txBody>
                  <a:tcPr marL="68580" marR="68580" marT="0" marB="0"/>
                </a:tc>
              </a:tr>
              <a:tr h="316581">
                <a:tc>
                  <a:txBody>
                    <a:bodyPr/>
                    <a:lstStyle/>
                    <a:p>
                      <a:pPr marL="0" marR="0" algn="l">
                        <a:spcBef>
                          <a:spcPts val="0"/>
                        </a:spcBef>
                        <a:spcAft>
                          <a:spcPts val="0"/>
                        </a:spcAft>
                      </a:pPr>
                      <a:r>
                        <a:rPr lang="en-US" sz="1400">
                          <a:effectLst/>
                          <a:latin typeface="Times New Roman"/>
                          <a:ea typeface="Times New Roman"/>
                        </a:rPr>
                        <a:t>Thermal cycles</a:t>
                      </a:r>
                    </a:p>
                  </a:txBody>
                  <a:tcPr marL="68580" marR="68580" marT="0" marB="0"/>
                </a:tc>
                <a:tc>
                  <a:txBody>
                    <a:bodyPr/>
                    <a:lstStyle/>
                    <a:p>
                      <a:pPr marL="0" marR="0" algn="l">
                        <a:spcBef>
                          <a:spcPts val="0"/>
                        </a:spcBef>
                        <a:spcAft>
                          <a:spcPts val="0"/>
                        </a:spcAft>
                      </a:pPr>
                      <a:r>
                        <a:rPr lang="en-US" sz="1400">
                          <a:effectLst/>
                          <a:latin typeface="Times New Roman"/>
                          <a:ea typeface="Times New Roman"/>
                        </a:rPr>
                        <a:t>50 complete cycles (cool down and total warm up)</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10 complete cycles (cool down</a:t>
                      </a:r>
                      <a:r>
                        <a:rPr lang="en-US" sz="1400" baseline="0" dirty="0" smtClean="0">
                          <a:effectLst/>
                          <a:latin typeface="Times New Roman"/>
                          <a:ea typeface="Times New Roman"/>
                        </a:rPr>
                        <a:t> and total warm up)</a:t>
                      </a:r>
                      <a:endParaRPr lang="en-US" sz="1400" dirty="0">
                        <a:effectLst/>
                        <a:latin typeface="Times New Roman"/>
                        <a:ea typeface="Times New Roman"/>
                      </a:endParaRPr>
                    </a:p>
                  </a:txBody>
                  <a:tcPr marL="68580" marR="68580" marT="0" marB="0"/>
                </a:tc>
              </a:tr>
              <a:tr h="633163">
                <a:tc>
                  <a:txBody>
                    <a:bodyPr/>
                    <a:lstStyle/>
                    <a:p>
                      <a:pPr marL="0" marR="0" algn="l">
                        <a:spcBef>
                          <a:spcPts val="0"/>
                        </a:spcBef>
                        <a:spcAft>
                          <a:spcPts val="0"/>
                        </a:spcAft>
                      </a:pPr>
                      <a:r>
                        <a:rPr lang="en-US" sz="1400" dirty="0">
                          <a:effectLst/>
                          <a:latin typeface="Times New Roman"/>
                          <a:ea typeface="Times New Roman"/>
                        </a:rPr>
                        <a:t>Design codes</a:t>
                      </a:r>
                    </a:p>
                    <a:p>
                      <a:pPr marL="0" marR="0" algn="l">
                        <a:spcBef>
                          <a:spcPts val="0"/>
                        </a:spcBef>
                        <a:spcAft>
                          <a:spcPts val="0"/>
                        </a:spcAft>
                      </a:pPr>
                      <a:r>
                        <a:rPr lang="en-US" sz="1400" dirty="0">
                          <a:effectLst/>
                          <a:latin typeface="Times New Roman"/>
                          <a:ea typeface="Times New Roman"/>
                        </a:rPr>
                        <a:t> </a:t>
                      </a:r>
                    </a:p>
                  </a:txBody>
                  <a:tcPr marL="68580" marR="68580" marT="0" marB="0"/>
                </a:tc>
                <a:tc>
                  <a:txBody>
                    <a:bodyPr/>
                    <a:lstStyle/>
                    <a:p>
                      <a:pPr marL="0" marR="0" algn="l">
                        <a:spcBef>
                          <a:spcPts val="0"/>
                        </a:spcBef>
                        <a:spcAft>
                          <a:spcPts val="0"/>
                        </a:spcAft>
                      </a:pPr>
                      <a:r>
                        <a:rPr lang="en-US" sz="1400" dirty="0">
                          <a:effectLst/>
                          <a:latin typeface="Times New Roman"/>
                          <a:ea typeface="Times New Roman"/>
                        </a:rPr>
                        <a:t>Fermilab ES&amp;H</a:t>
                      </a:r>
                    </a:p>
                    <a:p>
                      <a:pPr marL="0" marR="0" algn="l">
                        <a:spcBef>
                          <a:spcPts val="0"/>
                        </a:spcBef>
                        <a:spcAft>
                          <a:spcPts val="0"/>
                        </a:spcAft>
                      </a:pPr>
                      <a:r>
                        <a:rPr lang="en-US" sz="1400" dirty="0">
                          <a:effectLst/>
                          <a:latin typeface="Times New Roman"/>
                          <a:ea typeface="Times New Roman"/>
                        </a:rPr>
                        <a:t>Applicable parts of JGA RP-107-02</a:t>
                      </a:r>
                    </a:p>
                    <a:p>
                      <a:pPr marL="0" marR="0" algn="l">
                        <a:spcBef>
                          <a:spcPts val="0"/>
                        </a:spcBef>
                        <a:spcAft>
                          <a:spcPts val="0"/>
                        </a:spcAft>
                      </a:pPr>
                      <a:r>
                        <a:rPr lang="en-US" sz="1400" dirty="0">
                          <a:effectLst/>
                          <a:latin typeface="Times New Roman"/>
                          <a:ea typeface="Times New Roman"/>
                        </a:rPr>
                        <a:t>ACI 318</a:t>
                      </a:r>
                    </a:p>
                  </a:txBody>
                  <a:tcPr marL="68580" marR="68580" marT="0" marB="0"/>
                </a:tc>
                <a:tc>
                  <a:txBody>
                    <a:bodyPr/>
                    <a:lstStyle/>
                    <a:p>
                      <a:pPr marL="0" marR="0" algn="l">
                        <a:spcBef>
                          <a:spcPts val="0"/>
                        </a:spcBef>
                        <a:spcAft>
                          <a:spcPts val="0"/>
                        </a:spcAft>
                      </a:pPr>
                      <a:r>
                        <a:rPr lang="en-US" sz="1400" dirty="0" smtClean="0">
                          <a:effectLst/>
                          <a:latin typeface="Times New Roman"/>
                          <a:ea typeface="Times New Roman"/>
                        </a:rPr>
                        <a:t>Membrane cryostat standard relative to vendor’s country of origin</a:t>
                      </a:r>
                      <a:endParaRPr lang="en-US" sz="1400" dirty="0">
                        <a:effectLst/>
                        <a:latin typeface="Times New Roman"/>
                        <a:ea typeface="Times New Roman"/>
                      </a:endParaRPr>
                    </a:p>
                  </a:txBody>
                  <a:tcPr marL="68580" marR="68580" marT="0" marB="0"/>
                </a:tc>
              </a:tr>
            </a:tbl>
          </a:graphicData>
        </a:graphic>
      </p:graphicFrame>
      <p:sp>
        <p:nvSpPr>
          <p:cNvPr id="2" name="Oval 1"/>
          <p:cNvSpPr/>
          <p:nvPr/>
        </p:nvSpPr>
        <p:spPr>
          <a:xfrm>
            <a:off x="3505200" y="669009"/>
            <a:ext cx="914400" cy="304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Oval 3"/>
          <p:cNvSpPr/>
          <p:nvPr/>
        </p:nvSpPr>
        <p:spPr>
          <a:xfrm>
            <a:off x="5943600" y="669009"/>
            <a:ext cx="914400" cy="304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Rectangle 2"/>
          <p:cNvSpPr/>
          <p:nvPr/>
        </p:nvSpPr>
        <p:spPr>
          <a:xfrm>
            <a:off x="3505200" y="2286000"/>
            <a:ext cx="2514600" cy="1219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01271075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Original 3D Model </a:t>
            </a:r>
            <a:endParaRPr lang="en-US" dirty="0"/>
          </a:p>
        </p:txBody>
      </p:sp>
      <p:pic>
        <p:nvPicPr>
          <p:cNvPr id="4" name="Content Placeholder 3" descr="Figure 4 - 35 ton tank with dimensions"/>
          <p:cNvPicPr>
            <a:picLocks noGrp="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3200400" y="1524000"/>
            <a:ext cx="5638800" cy="3949720"/>
          </a:xfrm>
          <a:prstGeom prst="rect">
            <a:avLst/>
          </a:prstGeom>
          <a:noFill/>
          <a:ln w="6350" cmpd="sng">
            <a:solidFill>
              <a:srgbClr val="000000"/>
            </a:solidFill>
            <a:miter lim="800000"/>
            <a:headEnd/>
            <a:tailEnd/>
          </a:ln>
          <a:effectLst/>
        </p:spPr>
      </p:pic>
      <p:sp>
        <p:nvSpPr>
          <p:cNvPr id="3" name="TextBox 2"/>
          <p:cNvSpPr txBox="1"/>
          <p:nvPr/>
        </p:nvSpPr>
        <p:spPr>
          <a:xfrm>
            <a:off x="35065" y="2057400"/>
            <a:ext cx="2899705" cy="3108543"/>
          </a:xfrm>
          <a:prstGeom prst="rect">
            <a:avLst/>
          </a:prstGeom>
          <a:solidFill>
            <a:srgbClr val="FFFF00"/>
          </a:solidFill>
        </p:spPr>
        <p:txBody>
          <a:bodyPr wrap="none" rtlCol="0">
            <a:spAutoFit/>
          </a:bodyPr>
          <a:lstStyle/>
          <a:p>
            <a:r>
              <a:rPr lang="en-US" sz="1400" dirty="0">
                <a:solidFill>
                  <a:prstClr val="black"/>
                </a:solidFill>
              </a:rPr>
              <a:t>Concrete structure In support for</a:t>
            </a:r>
          </a:p>
          <a:p>
            <a:r>
              <a:rPr lang="en-US" sz="1400" dirty="0">
                <a:solidFill>
                  <a:prstClr val="black"/>
                </a:solidFill>
              </a:rPr>
              <a:t>inner vessel and LAr</a:t>
            </a:r>
          </a:p>
          <a:p>
            <a:endParaRPr lang="en-US" sz="1400" dirty="0">
              <a:solidFill>
                <a:prstClr val="black"/>
              </a:solidFill>
            </a:endParaRPr>
          </a:p>
          <a:p>
            <a:r>
              <a:rPr lang="en-US" sz="1400" dirty="0">
                <a:solidFill>
                  <a:prstClr val="black"/>
                </a:solidFill>
              </a:rPr>
              <a:t>Vapor barrier installed between</a:t>
            </a:r>
          </a:p>
          <a:p>
            <a:r>
              <a:rPr lang="en-US" sz="1400" dirty="0">
                <a:solidFill>
                  <a:prstClr val="black"/>
                </a:solidFill>
              </a:rPr>
              <a:t>concrete and foam insulation</a:t>
            </a:r>
          </a:p>
          <a:p>
            <a:endParaRPr lang="en-US" sz="1400" dirty="0">
              <a:solidFill>
                <a:prstClr val="black"/>
              </a:solidFill>
            </a:endParaRPr>
          </a:p>
          <a:p>
            <a:r>
              <a:rPr lang="en-US" sz="1400" dirty="0">
                <a:solidFill>
                  <a:prstClr val="black"/>
                </a:solidFill>
              </a:rPr>
              <a:t>Two layers of insulation with</a:t>
            </a:r>
          </a:p>
          <a:p>
            <a:r>
              <a:rPr lang="en-US" sz="1400" dirty="0">
                <a:solidFill>
                  <a:prstClr val="black"/>
                </a:solidFill>
              </a:rPr>
              <a:t>fiberglass cloth barrier in between</a:t>
            </a:r>
          </a:p>
          <a:p>
            <a:endParaRPr lang="en-US" sz="1400" dirty="0">
              <a:solidFill>
                <a:prstClr val="black"/>
              </a:solidFill>
            </a:endParaRPr>
          </a:p>
          <a:p>
            <a:r>
              <a:rPr lang="en-US" sz="1400" dirty="0">
                <a:solidFill>
                  <a:prstClr val="black"/>
                </a:solidFill>
              </a:rPr>
              <a:t>Stainless steel membrane technology</a:t>
            </a:r>
          </a:p>
          <a:p>
            <a:r>
              <a:rPr lang="en-US" sz="1400" dirty="0">
                <a:solidFill>
                  <a:prstClr val="black"/>
                </a:solidFill>
              </a:rPr>
              <a:t>for membrane</a:t>
            </a:r>
          </a:p>
          <a:p>
            <a:endParaRPr lang="en-US" sz="1400" dirty="0">
              <a:solidFill>
                <a:prstClr val="black"/>
              </a:solidFill>
            </a:endParaRPr>
          </a:p>
          <a:p>
            <a:r>
              <a:rPr lang="en-US" sz="1400" dirty="0">
                <a:solidFill>
                  <a:prstClr val="black"/>
                </a:solidFill>
              </a:rPr>
              <a:t>Top Plates A and B designed by FNAL</a:t>
            </a:r>
          </a:p>
          <a:p>
            <a:r>
              <a:rPr lang="en-US" sz="1400" dirty="0">
                <a:solidFill>
                  <a:prstClr val="black"/>
                </a:solidFill>
              </a:rPr>
              <a:t>include penetrations </a:t>
            </a:r>
          </a:p>
        </p:txBody>
      </p:sp>
    </p:spTree>
    <p:extLst>
      <p:ext uri="{BB962C8B-B14F-4D97-AF65-F5344CB8AC3E}">
        <p14:creationId xmlns:p14="http://schemas.microsoft.com/office/powerpoint/2010/main" val="14266749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0"/>
          <p:cNvSpPr>
            <a:spLocks noGrp="1"/>
          </p:cNvSpPr>
          <p:nvPr>
            <p:ph type="title"/>
          </p:nvPr>
        </p:nvSpPr>
        <p:spPr/>
        <p:txBody>
          <a:bodyPr/>
          <a:lstStyle/>
          <a:p>
            <a:r>
              <a:rPr lang="en-US">
                <a:latin typeface="Helvetica" charset="0"/>
              </a:rPr>
              <a:t>LBNE Neutrino Beam</a:t>
            </a:r>
          </a:p>
        </p:txBody>
      </p:sp>
      <p:sp>
        <p:nvSpPr>
          <p:cNvPr id="12" name="Content Placeholder 11"/>
          <p:cNvSpPr>
            <a:spLocks noGrp="1"/>
          </p:cNvSpPr>
          <p:nvPr>
            <p:ph sz="half" idx="1"/>
          </p:nvPr>
        </p:nvSpPr>
        <p:spPr>
          <a:xfrm>
            <a:off x="457200" y="1066800"/>
            <a:ext cx="8229600" cy="2133600"/>
          </a:xfrm>
        </p:spPr>
        <p:txBody>
          <a:bodyPr rtlCol="0">
            <a:normAutofit fontScale="92500"/>
          </a:bodyPr>
          <a:lstStyle/>
          <a:p>
            <a:pPr fontAlgn="auto">
              <a:spcAft>
                <a:spcPts val="0"/>
              </a:spcAft>
              <a:buFont typeface="Arial" pitchFamily="34" charset="0"/>
              <a:buChar char="•"/>
              <a:defRPr/>
            </a:pPr>
            <a:r>
              <a:rPr lang="en-US" dirty="0" smtClean="0">
                <a:ea typeface="+mn-ea"/>
                <a:cs typeface="+mn-cs"/>
              </a:rPr>
              <a:t>120 </a:t>
            </a:r>
            <a:r>
              <a:rPr lang="en-US" dirty="0" err="1" smtClean="0">
                <a:ea typeface="+mn-ea"/>
                <a:cs typeface="+mn-cs"/>
              </a:rPr>
              <a:t>GeV</a:t>
            </a:r>
            <a:r>
              <a:rPr lang="en-US" dirty="0" smtClean="0">
                <a:ea typeface="+mn-ea"/>
                <a:cs typeface="+mn-cs"/>
              </a:rPr>
              <a:t> primary proton beam 1.2 </a:t>
            </a:r>
            <a:r>
              <a:rPr lang="en-US" dirty="0">
                <a:ea typeface="+mn-ea"/>
                <a:cs typeface="+mn-cs"/>
              </a:rPr>
              <a:t>M</a:t>
            </a:r>
            <a:r>
              <a:rPr lang="en-US" dirty="0" smtClean="0">
                <a:ea typeface="+mn-ea"/>
                <a:cs typeface="+mn-cs"/>
              </a:rPr>
              <a:t>W initial power</a:t>
            </a:r>
          </a:p>
          <a:p>
            <a:pPr lvl="1" fontAlgn="auto">
              <a:spcAft>
                <a:spcPts val="0"/>
              </a:spcAft>
              <a:buFont typeface="Arial" pitchFamily="34" charset="0"/>
              <a:buChar char="•"/>
              <a:defRPr/>
            </a:pPr>
            <a:r>
              <a:rPr lang="en-US" dirty="0" smtClean="0">
                <a:ea typeface="+mn-ea"/>
                <a:cs typeface="+mn-cs"/>
              </a:rPr>
              <a:t>Upgradable to 2.3 MW </a:t>
            </a:r>
          </a:p>
          <a:p>
            <a:pPr fontAlgn="auto">
              <a:spcAft>
                <a:spcPts val="0"/>
              </a:spcAft>
              <a:buFont typeface="Arial" pitchFamily="34" charset="0"/>
              <a:buChar char="•"/>
              <a:defRPr/>
            </a:pPr>
            <a:r>
              <a:rPr lang="en-US" dirty="0" smtClean="0">
                <a:ea typeface="+mn-ea"/>
                <a:cs typeface="+mn-cs"/>
              </a:rPr>
              <a:t>Near surface construction </a:t>
            </a:r>
          </a:p>
          <a:p>
            <a:pPr lvl="1" fontAlgn="auto">
              <a:spcAft>
                <a:spcPts val="0"/>
              </a:spcAft>
              <a:buFont typeface="Arial" pitchFamily="34" charset="0"/>
              <a:buChar char="–"/>
              <a:defRPr/>
            </a:pPr>
            <a:r>
              <a:rPr lang="en-US" dirty="0" smtClean="0">
                <a:ea typeface="+mn-ea"/>
              </a:rPr>
              <a:t>Can use dig and fill techniques</a:t>
            </a:r>
          </a:p>
          <a:p>
            <a:pPr lvl="1" fontAlgn="auto">
              <a:spcAft>
                <a:spcPts val="0"/>
              </a:spcAft>
              <a:buFont typeface="Arial" pitchFamily="34" charset="0"/>
              <a:buChar char="–"/>
              <a:defRPr/>
            </a:pPr>
            <a:r>
              <a:rPr lang="en-US" dirty="0" smtClean="0">
                <a:ea typeface="+mn-ea"/>
              </a:rPr>
              <a:t>Concrete and modern geo-membranes simplify tritium mitigation</a:t>
            </a:r>
            <a:endParaRPr lang="en-US" dirty="0">
              <a:ea typeface="+mn-ea"/>
            </a:endParaRPr>
          </a:p>
        </p:txBody>
      </p:sp>
      <p:pic>
        <p:nvPicPr>
          <p:cNvPr id="23555" name="Content Placeholder 13" descr="beam_vertical.png"/>
          <p:cNvPicPr>
            <a:picLocks noGrp="1" noChangeAspect="1"/>
          </p:cNvPicPr>
          <p:nvPr>
            <p:ph sz="half" idx="2"/>
          </p:nvPr>
        </p:nvPicPr>
        <p:blipFill rotWithShape="1">
          <a:blip r:embed="rId2" cstate="email">
            <a:extLst>
              <a:ext uri="{28A0092B-C50C-407E-A947-70E740481C1C}">
                <a14:useLocalDpi xmlns:a14="http://schemas.microsoft.com/office/drawing/2010/main" val="0"/>
              </a:ext>
            </a:extLst>
          </a:blip>
          <a:srcRect t="4279" b="13069"/>
          <a:stretch/>
        </p:blipFill>
        <p:spPr>
          <a:xfrm>
            <a:off x="381000" y="2999214"/>
            <a:ext cx="8305800" cy="3325386"/>
          </a:xfrm>
        </p:spPr>
      </p:pic>
      <p:sp>
        <p:nvSpPr>
          <p:cNvPr id="4" name="Footer Placeholder 3"/>
          <p:cNvSpPr>
            <a:spLocks noGrp="1"/>
          </p:cNvSpPr>
          <p:nvPr>
            <p:ph type="ftr" sz="quarter" idx="10"/>
          </p:nvPr>
        </p:nvSpPr>
        <p:spPr/>
        <p:txBody>
          <a:bodyPr/>
          <a:lstStyle/>
          <a:p>
            <a:pPr>
              <a:defRPr/>
            </a:pPr>
            <a:r>
              <a:rPr lang="en-US" smtClean="0"/>
              <a:t>J Stewart CERN April 2014</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39762"/>
          </a:xfrm>
        </p:spPr>
        <p:txBody>
          <a:bodyPr>
            <a:normAutofit/>
          </a:bodyPr>
          <a:lstStyle/>
          <a:p>
            <a:r>
              <a:rPr lang="en-US" dirty="0" smtClean="0"/>
              <a:t>Pictures from Membrane Construction</a:t>
            </a:r>
            <a:endParaRPr lang="en-US" dirty="0"/>
          </a:p>
        </p:txBody>
      </p:sp>
      <p:pic>
        <p:nvPicPr>
          <p:cNvPr id="4" name="Content Placeholder 3" descr="9 in one.pdf"/>
          <p:cNvPicPr>
            <a:picLocks noGrp="1" noChangeAspect="1"/>
          </p:cNvPicPr>
          <p:nvPr>
            <p:ph idx="1"/>
          </p:nvPr>
        </p:nvPicPr>
        <p:blipFill>
          <a:blip r:embed="rId2" cstate="email">
            <a:extLst>
              <a:ext uri="{28A0092B-C50C-407E-A947-70E740481C1C}">
                <a14:useLocalDpi xmlns:a14="http://schemas.microsoft.com/office/drawing/2010/main" val="0"/>
              </a:ext>
            </a:extLst>
          </a:blip>
          <a:srcRect t="-115" b="-115"/>
          <a:stretch>
            <a:fillRect/>
          </a:stretch>
        </p:blipFill>
        <p:spPr>
          <a:xfrm>
            <a:off x="2140290" y="838200"/>
            <a:ext cx="6705600" cy="5742812"/>
          </a:xfrm>
          <a:prstGeom prst="rect">
            <a:avLst/>
          </a:prstGeom>
          <a:noFill/>
          <a:ln>
            <a:solidFill>
              <a:srgbClr val="4E5B6F"/>
            </a:solidFill>
          </a:ln>
          <a:effectLst/>
        </p:spPr>
      </p:pic>
      <p:sp>
        <p:nvSpPr>
          <p:cNvPr id="3" name="TextBox 2"/>
          <p:cNvSpPr txBox="1"/>
          <p:nvPr/>
        </p:nvSpPr>
        <p:spPr>
          <a:xfrm>
            <a:off x="102168" y="1600200"/>
            <a:ext cx="2038122" cy="646331"/>
          </a:xfrm>
          <a:prstGeom prst="rect">
            <a:avLst/>
          </a:prstGeom>
          <a:solidFill>
            <a:srgbClr val="FFFF00"/>
          </a:solidFill>
        </p:spPr>
        <p:txBody>
          <a:bodyPr wrap="none" rtlCol="0">
            <a:spAutoFit/>
          </a:bodyPr>
          <a:lstStyle/>
          <a:p>
            <a:r>
              <a:rPr lang="en-US" dirty="0" smtClean="0"/>
              <a:t>Concrete  structural</a:t>
            </a:r>
          </a:p>
          <a:p>
            <a:r>
              <a:rPr lang="en-US" dirty="0" smtClean="0"/>
              <a:t>support</a:t>
            </a:r>
            <a:endParaRPr lang="en-US" dirty="0"/>
          </a:p>
        </p:txBody>
      </p:sp>
      <p:sp>
        <p:nvSpPr>
          <p:cNvPr id="5" name="TextBox 4"/>
          <p:cNvSpPr txBox="1"/>
          <p:nvPr/>
        </p:nvSpPr>
        <p:spPr>
          <a:xfrm>
            <a:off x="102168" y="3352800"/>
            <a:ext cx="1980542" cy="923330"/>
          </a:xfrm>
          <a:prstGeom prst="rect">
            <a:avLst/>
          </a:prstGeom>
          <a:solidFill>
            <a:srgbClr val="FFFF00"/>
          </a:solidFill>
        </p:spPr>
        <p:txBody>
          <a:bodyPr wrap="none" rtlCol="0">
            <a:spAutoFit/>
          </a:bodyPr>
          <a:lstStyle/>
          <a:p>
            <a:r>
              <a:rPr lang="en-US" dirty="0" smtClean="0"/>
              <a:t>Uses two layers of</a:t>
            </a:r>
          </a:p>
          <a:p>
            <a:r>
              <a:rPr lang="en-US" dirty="0"/>
              <a:t>p</a:t>
            </a:r>
            <a:r>
              <a:rPr lang="en-US" dirty="0" smtClean="0"/>
              <a:t>olyurethane foam</a:t>
            </a:r>
          </a:p>
          <a:p>
            <a:r>
              <a:rPr lang="en-US" dirty="0"/>
              <a:t>a</a:t>
            </a:r>
            <a:r>
              <a:rPr lang="en-US" dirty="0" smtClean="0"/>
              <a:t>s insulation</a:t>
            </a:r>
            <a:endParaRPr lang="en-US" dirty="0"/>
          </a:p>
        </p:txBody>
      </p:sp>
      <p:sp>
        <p:nvSpPr>
          <p:cNvPr id="6" name="TextBox 5"/>
          <p:cNvSpPr txBox="1"/>
          <p:nvPr/>
        </p:nvSpPr>
        <p:spPr>
          <a:xfrm>
            <a:off x="0" y="5268686"/>
            <a:ext cx="2057486" cy="923330"/>
          </a:xfrm>
          <a:prstGeom prst="rect">
            <a:avLst/>
          </a:prstGeom>
          <a:solidFill>
            <a:srgbClr val="FFFF00"/>
          </a:solidFill>
        </p:spPr>
        <p:txBody>
          <a:bodyPr wrap="none" rtlCol="0">
            <a:spAutoFit/>
          </a:bodyPr>
          <a:lstStyle/>
          <a:p>
            <a:r>
              <a:rPr lang="en-US" dirty="0" smtClean="0"/>
              <a:t>Membrane panels</a:t>
            </a:r>
          </a:p>
          <a:p>
            <a:r>
              <a:rPr lang="en-US" dirty="0"/>
              <a:t>w</a:t>
            </a:r>
            <a:r>
              <a:rPr lang="en-US" dirty="0" smtClean="0"/>
              <a:t>elded to assemble</a:t>
            </a:r>
          </a:p>
          <a:p>
            <a:r>
              <a:rPr lang="en-US" dirty="0" smtClean="0"/>
              <a:t>cryostat</a:t>
            </a:r>
            <a:endParaRPr lang="en-US" dirty="0"/>
          </a:p>
        </p:txBody>
      </p:sp>
    </p:spTree>
    <p:extLst>
      <p:ext uri="{BB962C8B-B14F-4D97-AF65-F5344CB8AC3E}">
        <p14:creationId xmlns:p14="http://schemas.microsoft.com/office/powerpoint/2010/main" val="92614452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Location of 35 ton Prototype</a:t>
            </a:r>
            <a:br>
              <a:rPr lang="en-US" dirty="0" smtClean="0"/>
            </a:br>
            <a:r>
              <a:rPr lang="en-US" sz="2000" dirty="0" smtClean="0"/>
              <a:t>(sharing  cryogenic services with Liquid Argon Purity Demonstrator LAPD)</a:t>
            </a:r>
            <a:endParaRPr lang="en-US" sz="2000" dirty="0"/>
          </a:p>
        </p:txBody>
      </p:sp>
      <p:pic>
        <p:nvPicPr>
          <p:cNvPr id="3075"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04800" y="1981200"/>
            <a:ext cx="8661796"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079311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133600"/>
            <a:ext cx="2971800" cy="1143000"/>
          </a:xfrm>
        </p:spPr>
        <p:txBody>
          <a:bodyPr>
            <a:normAutofit fontScale="90000"/>
          </a:bodyPr>
          <a:lstStyle/>
          <a:p>
            <a:r>
              <a:rPr lang="en-US" dirty="0" smtClean="0"/>
              <a:t>Model of</a:t>
            </a:r>
            <a:br>
              <a:rPr lang="en-US" dirty="0" smtClean="0"/>
            </a:br>
            <a:r>
              <a:rPr lang="en-US" dirty="0" smtClean="0"/>
              <a:t>Prototype</a:t>
            </a:r>
            <a:br>
              <a:rPr lang="en-US" dirty="0" smtClean="0"/>
            </a:br>
            <a:r>
              <a:rPr lang="en-US" dirty="0" smtClean="0"/>
              <a:t>and</a:t>
            </a:r>
            <a:br>
              <a:rPr lang="en-US" dirty="0" smtClean="0"/>
            </a:br>
            <a:r>
              <a:rPr lang="en-US" dirty="0" smtClean="0"/>
              <a:t>Piping</a:t>
            </a:r>
            <a:br>
              <a:rPr lang="en-US" dirty="0" smtClean="0"/>
            </a:br>
            <a:r>
              <a:rPr lang="en-US" dirty="0" smtClean="0"/>
              <a:t>Components</a:t>
            </a:r>
            <a:br>
              <a:rPr lang="en-US" dirty="0" smtClean="0"/>
            </a:br>
            <a:r>
              <a:rPr lang="en-US" dirty="0" smtClean="0"/>
              <a:t>On Vessel </a:t>
            </a:r>
            <a:endParaRPr lang="en-US"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76600" y="304800"/>
            <a:ext cx="5214937" cy="6107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908045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dirty="0" smtClean="0"/>
              <a:t>Pictures Internal to 35 ton Prototype</a:t>
            </a:r>
            <a:endParaRPr lang="en-US"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7792" y="1171166"/>
            <a:ext cx="31811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http://www-visualmedia.fnal.gov/VMS_Site/gallery/stillphotos/2013/0300/13-0399-25D.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479538" y="5105400"/>
            <a:ext cx="2514600" cy="167511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visualmedia.fnal.gov/VMS_Site/gallery/stillphotos/2013/0400/13-0401-04D.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400678" y="1161881"/>
            <a:ext cx="2593460" cy="38862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107704" y="1199334"/>
            <a:ext cx="3026421" cy="3829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68268" y="4615067"/>
            <a:ext cx="1621791" cy="307777"/>
          </a:xfrm>
          <a:prstGeom prst="rect">
            <a:avLst/>
          </a:prstGeom>
          <a:solidFill>
            <a:srgbClr val="FFFF00"/>
          </a:solidFill>
        </p:spPr>
        <p:txBody>
          <a:bodyPr wrap="none" rtlCol="0">
            <a:spAutoFit/>
          </a:bodyPr>
          <a:lstStyle/>
          <a:p>
            <a:r>
              <a:rPr lang="en-US" sz="1400" dirty="0" smtClean="0">
                <a:solidFill>
                  <a:prstClr val="black"/>
                </a:solidFill>
              </a:rPr>
              <a:t>Submersible pumps</a:t>
            </a:r>
            <a:endParaRPr lang="en-US" sz="1400" dirty="0">
              <a:solidFill>
                <a:prstClr val="black"/>
              </a:solidFill>
            </a:endParaRPr>
          </a:p>
        </p:txBody>
      </p:sp>
      <p:cxnSp>
        <p:nvCxnSpPr>
          <p:cNvPr id="6" name="Straight Arrow Connector 5"/>
          <p:cNvCxnSpPr/>
          <p:nvPr/>
        </p:nvCxnSpPr>
        <p:spPr>
          <a:xfrm flipH="1" flipV="1">
            <a:off x="964097" y="3309733"/>
            <a:ext cx="178904" cy="1305334"/>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4" idx="0"/>
          </p:cNvCxnSpPr>
          <p:nvPr/>
        </p:nvCxnSpPr>
        <p:spPr>
          <a:xfrm flipV="1">
            <a:off x="1179164" y="3395867"/>
            <a:ext cx="990599" cy="12192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172200" y="2899651"/>
            <a:ext cx="990600" cy="1384995"/>
          </a:xfrm>
          <a:prstGeom prst="rect">
            <a:avLst/>
          </a:prstGeom>
          <a:solidFill>
            <a:srgbClr val="FFFF00"/>
          </a:solidFill>
        </p:spPr>
        <p:txBody>
          <a:bodyPr wrap="square" rtlCol="0">
            <a:spAutoFit/>
          </a:bodyPr>
          <a:lstStyle/>
          <a:p>
            <a:r>
              <a:rPr lang="en-US" sz="1400" dirty="0" smtClean="0">
                <a:solidFill>
                  <a:prstClr val="black"/>
                </a:solidFill>
              </a:rPr>
              <a:t>Purity Monitors</a:t>
            </a:r>
          </a:p>
          <a:p>
            <a:r>
              <a:rPr lang="en-US" sz="1400" dirty="0" smtClean="0">
                <a:solidFill>
                  <a:prstClr val="black"/>
                </a:solidFill>
              </a:rPr>
              <a:t>On </a:t>
            </a:r>
          </a:p>
          <a:p>
            <a:r>
              <a:rPr lang="en-US" sz="1400" dirty="0" smtClean="0">
                <a:solidFill>
                  <a:prstClr val="black"/>
                </a:solidFill>
              </a:rPr>
              <a:t>Two Different</a:t>
            </a:r>
          </a:p>
          <a:p>
            <a:r>
              <a:rPr lang="en-US" sz="1400" dirty="0" smtClean="0">
                <a:solidFill>
                  <a:prstClr val="black"/>
                </a:solidFill>
              </a:rPr>
              <a:t>Elevations</a:t>
            </a:r>
            <a:endParaRPr lang="en-US" sz="1400" dirty="0">
              <a:solidFill>
                <a:prstClr val="black"/>
              </a:solidFill>
            </a:endParaRPr>
          </a:p>
        </p:txBody>
      </p:sp>
      <p:cxnSp>
        <p:nvCxnSpPr>
          <p:cNvPr id="16" name="Straight Arrow Connector 15"/>
          <p:cNvCxnSpPr/>
          <p:nvPr/>
        </p:nvCxnSpPr>
        <p:spPr>
          <a:xfrm flipV="1">
            <a:off x="7303496" y="1756651"/>
            <a:ext cx="811694" cy="11430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303496" y="3545982"/>
            <a:ext cx="545104" cy="843669"/>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387882" y="5486400"/>
            <a:ext cx="1568635" cy="923330"/>
          </a:xfrm>
          <a:prstGeom prst="rect">
            <a:avLst/>
          </a:prstGeom>
          <a:solidFill>
            <a:srgbClr val="FFFF00"/>
          </a:solidFill>
        </p:spPr>
        <p:txBody>
          <a:bodyPr wrap="none" rtlCol="0">
            <a:spAutoFit/>
          </a:bodyPr>
          <a:lstStyle/>
          <a:p>
            <a:r>
              <a:rPr lang="en-US" dirty="0" smtClean="0">
                <a:solidFill>
                  <a:prstClr val="black"/>
                </a:solidFill>
              </a:rPr>
              <a:t>RTD Flush</a:t>
            </a:r>
          </a:p>
          <a:p>
            <a:r>
              <a:rPr lang="en-US" dirty="0" smtClean="0">
                <a:solidFill>
                  <a:prstClr val="black"/>
                </a:solidFill>
              </a:rPr>
              <a:t>Mount to</a:t>
            </a:r>
          </a:p>
          <a:p>
            <a:r>
              <a:rPr lang="en-US" dirty="0" smtClean="0">
                <a:solidFill>
                  <a:prstClr val="black"/>
                </a:solidFill>
              </a:rPr>
              <a:t> Cryostat Walls</a:t>
            </a:r>
            <a:endParaRPr lang="en-US" dirty="0">
              <a:solidFill>
                <a:prstClr val="black"/>
              </a:solidFill>
            </a:endParaRPr>
          </a:p>
        </p:txBody>
      </p:sp>
    </p:spTree>
    <p:extLst>
      <p:ext uri="{BB962C8B-B14F-4D97-AF65-F5344CB8AC3E}">
        <p14:creationId xmlns:p14="http://schemas.microsoft.com/office/powerpoint/2010/main" val="395576112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 Plate and Cryogenic Systems Equipment During Installation</a:t>
            </a:r>
            <a:endParaRPr lang="en-US" dirty="0"/>
          </a:p>
        </p:txBody>
      </p:sp>
      <p:pic>
        <p:nvPicPr>
          <p:cNvPr id="2050" name="Picture 2"/>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1066800" y="1828800"/>
            <a:ext cx="652807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907912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Flow Diagram of 35 ton</a:t>
            </a:r>
            <a:endParaRPr lang="en-US" dirty="0"/>
          </a:p>
        </p:txBody>
      </p:sp>
      <p:pic>
        <p:nvPicPr>
          <p:cNvPr id="4" name="Content Placeholder 3" descr="figure 3"/>
          <p:cNvPicPr>
            <a:picLocks noGrp="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2057400" y="1371600"/>
            <a:ext cx="7065264" cy="4678363"/>
          </a:xfrm>
          <a:prstGeom prst="rect">
            <a:avLst/>
          </a:prstGeom>
          <a:noFill/>
          <a:ln>
            <a:noFill/>
          </a:ln>
        </p:spPr>
      </p:pic>
      <p:sp>
        <p:nvSpPr>
          <p:cNvPr id="3" name="TextBox 2"/>
          <p:cNvSpPr txBox="1"/>
          <p:nvPr/>
        </p:nvSpPr>
        <p:spPr>
          <a:xfrm>
            <a:off x="152400" y="1371600"/>
            <a:ext cx="1978940" cy="2677656"/>
          </a:xfrm>
          <a:prstGeom prst="rect">
            <a:avLst/>
          </a:prstGeom>
          <a:solidFill>
            <a:srgbClr val="FFFF00"/>
          </a:solidFill>
        </p:spPr>
        <p:txBody>
          <a:bodyPr wrap="none" rtlCol="0">
            <a:spAutoFit/>
          </a:bodyPr>
          <a:lstStyle/>
          <a:p>
            <a:r>
              <a:rPr lang="en-US" sz="1400" dirty="0">
                <a:solidFill>
                  <a:prstClr val="black"/>
                </a:solidFill>
              </a:rPr>
              <a:t>1. LN2, LAr, </a:t>
            </a:r>
            <a:r>
              <a:rPr lang="en-US" sz="1400" dirty="0" err="1">
                <a:solidFill>
                  <a:prstClr val="black"/>
                </a:solidFill>
              </a:rPr>
              <a:t>GAr</a:t>
            </a:r>
            <a:r>
              <a:rPr lang="en-US" sz="1400" dirty="0">
                <a:solidFill>
                  <a:prstClr val="black"/>
                </a:solidFill>
              </a:rPr>
              <a:t> supply</a:t>
            </a:r>
          </a:p>
          <a:p>
            <a:pPr marL="342900" indent="-342900">
              <a:buFontTx/>
              <a:buAutoNum type="arabicPeriod"/>
            </a:pPr>
            <a:endParaRPr lang="en-US" sz="1400" dirty="0">
              <a:solidFill>
                <a:prstClr val="black"/>
              </a:solidFill>
            </a:endParaRPr>
          </a:p>
          <a:p>
            <a:r>
              <a:rPr lang="en-US" sz="1400" dirty="0">
                <a:solidFill>
                  <a:prstClr val="black"/>
                </a:solidFill>
              </a:rPr>
              <a:t>2. </a:t>
            </a:r>
            <a:r>
              <a:rPr lang="en-US" sz="1400" dirty="0" err="1">
                <a:solidFill>
                  <a:prstClr val="black"/>
                </a:solidFill>
              </a:rPr>
              <a:t>GAr</a:t>
            </a:r>
            <a:r>
              <a:rPr lang="en-US" sz="1400" dirty="0">
                <a:solidFill>
                  <a:prstClr val="black"/>
                </a:solidFill>
              </a:rPr>
              <a:t> filtration</a:t>
            </a:r>
          </a:p>
          <a:p>
            <a:endParaRPr lang="en-US" sz="1400" dirty="0">
              <a:solidFill>
                <a:prstClr val="black"/>
              </a:solidFill>
            </a:endParaRPr>
          </a:p>
          <a:p>
            <a:r>
              <a:rPr lang="en-US" sz="1400" dirty="0">
                <a:solidFill>
                  <a:prstClr val="black"/>
                </a:solidFill>
              </a:rPr>
              <a:t>3. 35 ton Cryostat</a:t>
            </a:r>
          </a:p>
          <a:p>
            <a:r>
              <a:rPr lang="en-US" sz="1400" dirty="0">
                <a:solidFill>
                  <a:prstClr val="black"/>
                </a:solidFill>
              </a:rPr>
              <a:t>with piping, submersible</a:t>
            </a:r>
          </a:p>
          <a:p>
            <a:r>
              <a:rPr lang="en-US" sz="1400" dirty="0">
                <a:solidFill>
                  <a:prstClr val="black"/>
                </a:solidFill>
              </a:rPr>
              <a:t>LAr pumps</a:t>
            </a:r>
          </a:p>
          <a:p>
            <a:endParaRPr lang="en-US" sz="1400" dirty="0">
              <a:solidFill>
                <a:prstClr val="black"/>
              </a:solidFill>
            </a:endParaRPr>
          </a:p>
          <a:p>
            <a:r>
              <a:rPr lang="en-US" sz="1400" dirty="0">
                <a:solidFill>
                  <a:prstClr val="black"/>
                </a:solidFill>
              </a:rPr>
              <a:t>4. 8000 Watt condenser</a:t>
            </a:r>
          </a:p>
          <a:p>
            <a:endParaRPr lang="en-US" sz="1400" dirty="0">
              <a:solidFill>
                <a:prstClr val="black"/>
              </a:solidFill>
            </a:endParaRPr>
          </a:p>
          <a:p>
            <a:r>
              <a:rPr lang="en-US" sz="1400" dirty="0">
                <a:solidFill>
                  <a:prstClr val="black"/>
                </a:solidFill>
              </a:rPr>
              <a:t>5. LAr filtration and</a:t>
            </a:r>
          </a:p>
          <a:p>
            <a:r>
              <a:rPr lang="en-US" sz="1400" dirty="0">
                <a:solidFill>
                  <a:prstClr val="black"/>
                </a:solidFill>
              </a:rPr>
              <a:t>regeneration</a:t>
            </a:r>
          </a:p>
        </p:txBody>
      </p:sp>
      <p:sp>
        <p:nvSpPr>
          <p:cNvPr id="5" name="Oval 4"/>
          <p:cNvSpPr/>
          <p:nvPr/>
        </p:nvSpPr>
        <p:spPr>
          <a:xfrm>
            <a:off x="8534400" y="1988278"/>
            <a:ext cx="457200" cy="5313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4</a:t>
            </a:r>
          </a:p>
        </p:txBody>
      </p:sp>
      <p:sp>
        <p:nvSpPr>
          <p:cNvPr id="6" name="Oval 5"/>
          <p:cNvSpPr/>
          <p:nvPr/>
        </p:nvSpPr>
        <p:spPr>
          <a:xfrm>
            <a:off x="4907280" y="1830764"/>
            <a:ext cx="457200" cy="5313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2</a:t>
            </a:r>
          </a:p>
        </p:txBody>
      </p:sp>
      <p:sp>
        <p:nvSpPr>
          <p:cNvPr id="7" name="Oval 6"/>
          <p:cNvSpPr/>
          <p:nvPr/>
        </p:nvSpPr>
        <p:spPr>
          <a:xfrm>
            <a:off x="2547650" y="5865334"/>
            <a:ext cx="457200" cy="5313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1</a:t>
            </a:r>
          </a:p>
        </p:txBody>
      </p:sp>
      <p:sp>
        <p:nvSpPr>
          <p:cNvPr id="8" name="Oval 7"/>
          <p:cNvSpPr/>
          <p:nvPr/>
        </p:nvSpPr>
        <p:spPr>
          <a:xfrm>
            <a:off x="4678680" y="5865334"/>
            <a:ext cx="457200" cy="5313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5</a:t>
            </a:r>
          </a:p>
        </p:txBody>
      </p:sp>
      <p:sp>
        <p:nvSpPr>
          <p:cNvPr id="9" name="Oval 8"/>
          <p:cNvSpPr/>
          <p:nvPr/>
        </p:nvSpPr>
        <p:spPr>
          <a:xfrm>
            <a:off x="7098792" y="6019800"/>
            <a:ext cx="457200" cy="5313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3</a:t>
            </a:r>
          </a:p>
        </p:txBody>
      </p:sp>
    </p:spTree>
    <p:extLst>
      <p:ext uri="{BB962C8B-B14F-4D97-AF65-F5344CB8AC3E}">
        <p14:creationId xmlns:p14="http://schemas.microsoft.com/office/powerpoint/2010/main" val="254867119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Snapshot of  GE Fanuc ‘</a:t>
            </a:r>
            <a:r>
              <a:rPr lang="en-US" dirty="0" err="1" smtClean="0"/>
              <a:t>iFix</a:t>
            </a:r>
            <a:r>
              <a:rPr lang="en-US" dirty="0" smtClean="0"/>
              <a:t>’ Screen  </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2361" y="1295400"/>
            <a:ext cx="8923055"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163064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US" sz="3200" dirty="0" smtClean="0"/>
              <a:t>Specialized Instrumentation</a:t>
            </a:r>
            <a:br>
              <a:rPr lang="en-US" sz="3200" dirty="0" smtClean="0"/>
            </a:br>
            <a:r>
              <a:rPr lang="en-US" sz="3200" dirty="0" smtClean="0"/>
              <a:t> for LAr Requirements</a:t>
            </a:r>
            <a:endParaRPr lang="en-US" sz="3200" dirty="0"/>
          </a:p>
        </p:txBody>
      </p:sp>
      <p:sp>
        <p:nvSpPr>
          <p:cNvPr id="3" name="Content Placeholder 2"/>
          <p:cNvSpPr>
            <a:spLocks noGrp="1"/>
          </p:cNvSpPr>
          <p:nvPr>
            <p:ph idx="1"/>
          </p:nvPr>
        </p:nvSpPr>
        <p:spPr>
          <a:xfrm>
            <a:off x="457200" y="1600200"/>
            <a:ext cx="8305800" cy="4876800"/>
          </a:xfrm>
        </p:spPr>
        <p:txBody>
          <a:bodyPr>
            <a:normAutofit fontScale="70000" lnSpcReduction="20000"/>
          </a:bodyPr>
          <a:lstStyle/>
          <a:p>
            <a:r>
              <a:rPr lang="en-US" dirty="0" smtClean="0"/>
              <a:t>Purity Monitors</a:t>
            </a:r>
          </a:p>
          <a:p>
            <a:pPr lvl="1"/>
            <a:r>
              <a:rPr lang="en-US" sz="2900" dirty="0"/>
              <a:t>double gridded ion chambers </a:t>
            </a:r>
          </a:p>
          <a:p>
            <a:pPr lvl="1"/>
            <a:r>
              <a:rPr lang="en-US" sz="2900" dirty="0"/>
              <a:t> the cathode to cathode grid, the cathode </a:t>
            </a:r>
            <a:endParaRPr lang="en-US" sz="2900" dirty="0" smtClean="0"/>
          </a:p>
          <a:p>
            <a:pPr marL="0" indent="0">
              <a:buNone/>
            </a:pPr>
            <a:r>
              <a:rPr lang="en-US" sz="2900" dirty="0"/>
              <a:t> </a:t>
            </a:r>
            <a:r>
              <a:rPr lang="en-US" sz="2900" dirty="0" smtClean="0"/>
              <a:t>           grid </a:t>
            </a:r>
            <a:r>
              <a:rPr lang="en-US" sz="2900" dirty="0"/>
              <a:t>to anode grid (the drift region), and the anode grid to </a:t>
            </a:r>
            <a:r>
              <a:rPr lang="en-US" sz="2900" dirty="0" smtClean="0"/>
              <a:t>	anode</a:t>
            </a:r>
          </a:p>
          <a:p>
            <a:pPr lvl="1"/>
            <a:r>
              <a:rPr lang="en-US" sz="2900" dirty="0" smtClean="0"/>
              <a:t>cathode</a:t>
            </a:r>
            <a:r>
              <a:rPr lang="en-US" sz="2900" dirty="0"/>
              <a:t>, a gold-plated aluminum plate, is illuminated by ultra-violet (UV) photons from a Xenon flash </a:t>
            </a:r>
            <a:r>
              <a:rPr lang="en-US" sz="2900" dirty="0" smtClean="0"/>
              <a:t>lamp</a:t>
            </a:r>
          </a:p>
          <a:p>
            <a:pPr lvl="2"/>
            <a:r>
              <a:rPr lang="en-US" dirty="0"/>
              <a:t>p</a:t>
            </a:r>
            <a:r>
              <a:rPr lang="en-US" dirty="0" smtClean="0"/>
              <a:t>hotons </a:t>
            </a:r>
            <a:r>
              <a:rPr lang="en-US" dirty="0"/>
              <a:t>liberate electrons from the gold layer into the </a:t>
            </a:r>
            <a:r>
              <a:rPr lang="en-US" dirty="0" smtClean="0"/>
              <a:t>LAr</a:t>
            </a:r>
            <a:endParaRPr lang="en-US" dirty="0"/>
          </a:p>
          <a:p>
            <a:pPr lvl="2"/>
            <a:r>
              <a:rPr lang="en-US" dirty="0"/>
              <a:t>The electrons drift towards the cathode grid that is 1.8 cm from the </a:t>
            </a:r>
            <a:r>
              <a:rPr lang="en-US" dirty="0" smtClean="0"/>
              <a:t>cathode</a:t>
            </a:r>
          </a:p>
          <a:p>
            <a:pPr lvl="2"/>
            <a:r>
              <a:rPr lang="en-US" dirty="0"/>
              <a:t>The electric current from this drift between the cathode and the cathode grid is integrated in external electronics and represents the electron charge Q</a:t>
            </a:r>
            <a:r>
              <a:rPr lang="en-US" baseline="-25000" dirty="0"/>
              <a:t>c</a:t>
            </a:r>
            <a:r>
              <a:rPr lang="en-US" dirty="0"/>
              <a:t> that was emitted from the cathode. </a:t>
            </a:r>
            <a:endParaRPr lang="en-US" dirty="0" smtClean="0"/>
          </a:p>
          <a:p>
            <a:r>
              <a:rPr lang="en-US" dirty="0" smtClean="0"/>
              <a:t>RTD Spoolers</a:t>
            </a:r>
          </a:p>
          <a:p>
            <a:pPr lvl="1"/>
            <a:r>
              <a:rPr lang="en-US" dirty="0"/>
              <a:t>Move temperature sensors thru LAr to measure small temperature gradients</a:t>
            </a:r>
          </a:p>
          <a:p>
            <a:pPr lvl="1"/>
            <a:r>
              <a:rPr lang="en-US" dirty="0"/>
              <a:t>Consist of a small diameter chain and a circuit board with 3 temperature sensors in the tank moved by an external stepper </a:t>
            </a:r>
            <a:r>
              <a:rPr lang="en-US" dirty="0" smtClean="0"/>
              <a:t>motor.</a:t>
            </a:r>
          </a:p>
          <a:p>
            <a:r>
              <a:rPr lang="en-US" dirty="0" smtClean="0"/>
              <a:t>Gas Sniffers</a:t>
            </a:r>
          </a:p>
          <a:p>
            <a:pPr lvl="1"/>
            <a:r>
              <a:rPr lang="en-US" dirty="0" smtClean="0"/>
              <a:t>Internal capillaries (three) at three different elevations to sample </a:t>
            </a:r>
            <a:r>
              <a:rPr lang="en-US" dirty="0" err="1" smtClean="0"/>
              <a:t>GAr</a:t>
            </a:r>
            <a:r>
              <a:rPr lang="en-US" dirty="0" smtClean="0"/>
              <a:t> during piston purge sequence.  Monitors are O2 monitors (0-25% range).</a:t>
            </a:r>
            <a:endParaRPr lang="en-US" dirty="0"/>
          </a:p>
        </p:txBody>
      </p:sp>
      <p:pic>
        <p:nvPicPr>
          <p:cNvPr id="4" name="Picture 3" descr="LAPDPurityMonitorDetail&amp;Insertion_prm_only_crop.jpg"/>
          <p:cNvPicPr>
            <a:picLocks noChangeAspect="1"/>
          </p:cNvPicPr>
          <p:nvPr/>
        </p:nvPicPr>
        <p:blipFill>
          <a:blip r:embed="rId2"/>
          <a:stretch>
            <a:fillRect/>
          </a:stretch>
        </p:blipFill>
        <p:spPr>
          <a:xfrm>
            <a:off x="5762204" y="1143000"/>
            <a:ext cx="2914482" cy="1012297"/>
          </a:xfrm>
          <a:prstGeom prst="rect">
            <a:avLst/>
          </a:prstGeom>
        </p:spPr>
      </p:pic>
      <p:cxnSp>
        <p:nvCxnSpPr>
          <p:cNvPr id="6" name="Straight Arrow Connector 5"/>
          <p:cNvCxnSpPr/>
          <p:nvPr/>
        </p:nvCxnSpPr>
        <p:spPr>
          <a:xfrm flipV="1">
            <a:off x="2971800" y="1676400"/>
            <a:ext cx="1676400" cy="76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06829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RTD Spooler and Purity Monitors</a:t>
            </a:r>
            <a:endParaRPr lang="en-US" dirty="0"/>
          </a:p>
        </p:txBody>
      </p:sp>
      <p:pic>
        <p:nvPicPr>
          <p:cNvPr id="2050" name="Picture 2"/>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304800" y="1981200"/>
            <a:ext cx="8487921"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33400" y="5759864"/>
            <a:ext cx="3525709" cy="646331"/>
          </a:xfrm>
          <a:prstGeom prst="rect">
            <a:avLst/>
          </a:prstGeom>
          <a:solidFill>
            <a:srgbClr val="FFFF00"/>
          </a:solidFill>
        </p:spPr>
        <p:txBody>
          <a:bodyPr wrap="none" rtlCol="0">
            <a:spAutoFit/>
          </a:bodyPr>
          <a:lstStyle/>
          <a:p>
            <a:r>
              <a:rPr lang="en-US" dirty="0" smtClean="0"/>
              <a:t>RTD Spooler allows moving</a:t>
            </a:r>
          </a:p>
          <a:p>
            <a:r>
              <a:rPr lang="en-US" dirty="0" smtClean="0"/>
              <a:t>Temperature sensors through liquid</a:t>
            </a:r>
            <a:endParaRPr lang="en-US" dirty="0"/>
          </a:p>
        </p:txBody>
      </p:sp>
      <p:cxnSp>
        <p:nvCxnSpPr>
          <p:cNvPr id="6" name="Straight Arrow Connector 5"/>
          <p:cNvCxnSpPr>
            <a:stCxn id="4" idx="0"/>
          </p:cNvCxnSpPr>
          <p:nvPr/>
        </p:nvCxnSpPr>
        <p:spPr>
          <a:xfrm flipH="1" flipV="1">
            <a:off x="2296254" y="4876800"/>
            <a:ext cx="1" cy="88306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6934200" y="5410200"/>
            <a:ext cx="330647" cy="349664"/>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7264847" y="2817879"/>
            <a:ext cx="76200" cy="2971801"/>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885472" y="5789680"/>
            <a:ext cx="2428101" cy="923330"/>
          </a:xfrm>
          <a:prstGeom prst="rect">
            <a:avLst/>
          </a:prstGeom>
          <a:solidFill>
            <a:srgbClr val="FFFF00"/>
          </a:solidFill>
        </p:spPr>
        <p:txBody>
          <a:bodyPr wrap="none" rtlCol="0">
            <a:spAutoFit/>
          </a:bodyPr>
          <a:lstStyle/>
          <a:p>
            <a:pPr algn="ctr"/>
            <a:r>
              <a:rPr lang="en-US" dirty="0" smtClean="0"/>
              <a:t>Purity Monitors to</a:t>
            </a:r>
          </a:p>
          <a:p>
            <a:pPr algn="ctr"/>
            <a:r>
              <a:rPr lang="en-US" dirty="0" smtClean="0"/>
              <a:t>Measure contamination</a:t>
            </a:r>
          </a:p>
          <a:p>
            <a:pPr algn="ctr"/>
            <a:r>
              <a:rPr lang="en-US" dirty="0" smtClean="0"/>
              <a:t>Electron Lifetime</a:t>
            </a:r>
            <a:endParaRPr lang="en-US" dirty="0"/>
          </a:p>
        </p:txBody>
      </p:sp>
    </p:spTree>
    <p:extLst>
      <p:ext uri="{BB962C8B-B14F-4D97-AF65-F5344CB8AC3E}">
        <p14:creationId xmlns:p14="http://schemas.microsoft.com/office/powerpoint/2010/main" val="197165204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Commissioning Steps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Due to the requirement of &lt; 200 </a:t>
            </a:r>
            <a:r>
              <a:rPr lang="en-US" dirty="0" err="1" smtClean="0"/>
              <a:t>ppt</a:t>
            </a:r>
            <a:r>
              <a:rPr lang="en-US" dirty="0" smtClean="0"/>
              <a:t> Oxygen equivalent special commissioning steps are taken to reduce O2, H20, and N2 content</a:t>
            </a:r>
          </a:p>
          <a:p>
            <a:pPr marL="0" indent="0">
              <a:buNone/>
            </a:pPr>
            <a:endParaRPr lang="en-US" dirty="0" smtClean="0"/>
          </a:p>
          <a:p>
            <a:r>
              <a:rPr lang="en-US" dirty="0" smtClean="0"/>
              <a:t>Steps are:</a:t>
            </a:r>
          </a:p>
          <a:p>
            <a:pPr lvl="1"/>
            <a:r>
              <a:rPr lang="en-US" dirty="0" smtClean="0"/>
              <a:t>Piston Purge (eliminates need for </a:t>
            </a:r>
            <a:r>
              <a:rPr lang="en-US" dirty="0" err="1" smtClean="0"/>
              <a:t>evacuable</a:t>
            </a:r>
            <a:r>
              <a:rPr lang="en-US" dirty="0" smtClean="0"/>
              <a:t> vessel)</a:t>
            </a:r>
          </a:p>
          <a:p>
            <a:pPr lvl="2"/>
            <a:r>
              <a:rPr lang="en-US" dirty="0" smtClean="0"/>
              <a:t>Introduce </a:t>
            </a:r>
            <a:r>
              <a:rPr lang="en-US" dirty="0" err="1" smtClean="0"/>
              <a:t>GAr</a:t>
            </a:r>
            <a:r>
              <a:rPr lang="en-US" dirty="0" smtClean="0"/>
              <a:t> to bottom of vessel and move through vessel faster than back diffusion rate (open loop)</a:t>
            </a:r>
          </a:p>
          <a:p>
            <a:pPr marL="914400" lvl="2" indent="0">
              <a:buNone/>
            </a:pPr>
            <a:endParaRPr lang="en-US" dirty="0" smtClean="0"/>
          </a:p>
          <a:p>
            <a:pPr lvl="1"/>
            <a:r>
              <a:rPr lang="en-US" dirty="0" smtClean="0"/>
              <a:t>Gas recirculation </a:t>
            </a:r>
          </a:p>
          <a:p>
            <a:pPr lvl="2"/>
            <a:r>
              <a:rPr lang="en-US" dirty="0" smtClean="0"/>
              <a:t>Circulate filtered </a:t>
            </a:r>
            <a:r>
              <a:rPr lang="en-US" dirty="0" err="1" smtClean="0"/>
              <a:t>GAr</a:t>
            </a:r>
            <a:r>
              <a:rPr lang="en-US" dirty="0" smtClean="0"/>
              <a:t> through membrane cryostat (closed loop)</a:t>
            </a:r>
          </a:p>
          <a:p>
            <a:pPr lvl="2"/>
            <a:endParaRPr lang="en-US" dirty="0" smtClean="0"/>
          </a:p>
          <a:p>
            <a:pPr lvl="1"/>
            <a:r>
              <a:rPr lang="en-US" dirty="0" smtClean="0"/>
              <a:t>Cool down at &lt; 10K/</a:t>
            </a:r>
            <a:r>
              <a:rPr lang="en-US" dirty="0" err="1" smtClean="0"/>
              <a:t>hr</a:t>
            </a:r>
            <a:r>
              <a:rPr lang="en-US" dirty="0" smtClean="0"/>
              <a:t> rate per membrane vendor using manifold system  delivered to bottom of vessel</a:t>
            </a:r>
          </a:p>
          <a:p>
            <a:pPr marL="457200" lvl="1" indent="0">
              <a:buNone/>
            </a:pPr>
            <a:endParaRPr lang="en-US" dirty="0" smtClean="0"/>
          </a:p>
          <a:p>
            <a:pPr lvl="1"/>
            <a:r>
              <a:rPr lang="en-US" dirty="0" smtClean="0"/>
              <a:t>Fill with LAr</a:t>
            </a:r>
          </a:p>
          <a:p>
            <a:pPr lvl="1"/>
            <a:endParaRPr lang="en-US" dirty="0" smtClean="0"/>
          </a:p>
          <a:p>
            <a:pPr lvl="1"/>
            <a:endParaRPr lang="en-US" dirty="0"/>
          </a:p>
        </p:txBody>
      </p:sp>
    </p:spTree>
    <p:extLst>
      <p:ext uri="{BB962C8B-B14F-4D97-AF65-F5344CB8AC3E}">
        <p14:creationId xmlns:p14="http://schemas.microsoft.com/office/powerpoint/2010/main" val="2361400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876800" y="46038"/>
            <a:ext cx="3810000" cy="822325"/>
          </a:xfrm>
        </p:spPr>
        <p:txBody>
          <a:bodyPr/>
          <a:lstStyle/>
          <a:p>
            <a:r>
              <a:rPr lang="en-US">
                <a:latin typeface="Helvetica" charset="0"/>
              </a:rPr>
              <a:t>Neutrino beamline</a:t>
            </a:r>
          </a:p>
        </p:txBody>
      </p:sp>
      <p:sp>
        <p:nvSpPr>
          <p:cNvPr id="3" name="Content Placeholder 2"/>
          <p:cNvSpPr>
            <a:spLocks noGrp="1"/>
          </p:cNvSpPr>
          <p:nvPr>
            <p:ph idx="1"/>
          </p:nvPr>
        </p:nvSpPr>
        <p:spPr>
          <a:xfrm>
            <a:off x="5905500" y="4191000"/>
            <a:ext cx="6477000" cy="5334000"/>
          </a:xfrm>
        </p:spPr>
        <p:txBody>
          <a:bodyPr numCol="2" rtlCol="0">
            <a:normAutofit/>
          </a:bodyPr>
          <a:lstStyle/>
          <a:p>
            <a:pPr marL="284163" indent="-284163" fontAlgn="auto">
              <a:spcAft>
                <a:spcPts val="0"/>
              </a:spcAft>
              <a:buFont typeface="Arial" pitchFamily="34" charset="0"/>
              <a:buChar char="•"/>
              <a:defRPr/>
            </a:pPr>
            <a:r>
              <a:rPr lang="en-US" dirty="0">
                <a:ea typeface="+mn-ea"/>
                <a:cs typeface="+mn-cs"/>
              </a:rPr>
              <a:t>On-</a:t>
            </a:r>
            <a:r>
              <a:rPr lang="en-US" dirty="0" smtClean="0">
                <a:ea typeface="+mn-ea"/>
                <a:cs typeface="+mn-cs"/>
              </a:rPr>
              <a:t>Axis configuration</a:t>
            </a:r>
          </a:p>
          <a:p>
            <a:pPr lvl="1" fontAlgn="auto">
              <a:spcAft>
                <a:spcPts val="0"/>
              </a:spcAft>
              <a:buFont typeface="Arial" pitchFamily="34" charset="0"/>
              <a:buChar char="–"/>
              <a:defRPr/>
            </a:pPr>
            <a:r>
              <a:rPr lang="en-US" dirty="0" smtClean="0">
                <a:ea typeface="+mn-ea"/>
              </a:rPr>
              <a:t>Broad </a:t>
            </a:r>
            <a:r>
              <a:rPr lang="en-US" dirty="0">
                <a:ea typeface="+mn-ea"/>
              </a:rPr>
              <a:t>band </a:t>
            </a:r>
            <a:r>
              <a:rPr lang="en-US" dirty="0" smtClean="0">
                <a:ea typeface="+mn-ea"/>
              </a:rPr>
              <a:t>beam</a:t>
            </a:r>
          </a:p>
          <a:p>
            <a:pPr lvl="1" fontAlgn="auto">
              <a:spcAft>
                <a:spcPts val="0"/>
              </a:spcAft>
              <a:buFont typeface="Arial" pitchFamily="34" charset="0"/>
              <a:buChar char="–"/>
              <a:defRPr/>
            </a:pPr>
            <a:r>
              <a:rPr lang="en-US" dirty="0" smtClean="0">
                <a:ea typeface="+mn-ea"/>
              </a:rPr>
              <a:t>Tunable</a:t>
            </a:r>
            <a:endParaRPr lang="en-US" dirty="0">
              <a:ea typeface="+mn-ea"/>
            </a:endParaRPr>
          </a:p>
          <a:p>
            <a:pPr fontAlgn="auto">
              <a:spcAft>
                <a:spcPts val="0"/>
              </a:spcAft>
              <a:buFont typeface="Arial" pitchFamily="34" charset="0"/>
              <a:buChar char="•"/>
              <a:defRPr/>
            </a:pPr>
            <a:endParaRPr lang="en-US" dirty="0">
              <a:ea typeface="+mn-ea"/>
              <a:cs typeface="+mn-cs"/>
            </a:endParaRPr>
          </a:p>
        </p:txBody>
      </p:sp>
      <p:sp>
        <p:nvSpPr>
          <p:cNvPr id="5" name="Footer Placeholder 4"/>
          <p:cNvSpPr>
            <a:spLocks noGrp="1"/>
          </p:cNvSpPr>
          <p:nvPr>
            <p:ph type="ftr" sz="quarter" idx="10"/>
          </p:nvPr>
        </p:nvSpPr>
        <p:spPr/>
        <p:txBody>
          <a:bodyPr/>
          <a:lstStyle/>
          <a:p>
            <a:pPr>
              <a:defRPr/>
            </a:pPr>
            <a:r>
              <a:rPr lang="en-US" smtClean="0"/>
              <a:t>J Stewart CERN April 2014</a:t>
            </a:r>
            <a:endParaRPr lang="en-US"/>
          </a:p>
        </p:txBody>
      </p:sp>
      <p:pic>
        <p:nvPicPr>
          <p:cNvPr id="24581" name="Picture 6" descr="beamcartoon.tiff"/>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30163"/>
            <a:ext cx="5305425" cy="246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7" descr="Fig_C3_Intro_2.jpg"/>
          <p:cNvPicPr>
            <a:picLocks noChangeAspect="1"/>
          </p:cNvPicPr>
          <p:nvPr/>
        </p:nvPicPr>
        <p:blipFill>
          <a:blip r:embed="rId3" cstate="email">
            <a:extLst>
              <a:ext uri="{28A0092B-C50C-407E-A947-70E740481C1C}">
                <a14:useLocalDpi xmlns:a14="http://schemas.microsoft.com/office/drawing/2010/main" val="0"/>
              </a:ext>
            </a:extLst>
          </a:blip>
          <a:srcRect r="9796"/>
          <a:stretch>
            <a:fillRect/>
          </a:stretch>
        </p:blipFill>
        <p:spPr bwMode="auto">
          <a:xfrm>
            <a:off x="0" y="2438400"/>
            <a:ext cx="5661025"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3" name="Picture 10" descr="nu_dis.png"/>
          <p:cNvPicPr>
            <a:picLocks noChangeAspect="1"/>
          </p:cNvPicPr>
          <p:nvPr/>
        </p:nvPicPr>
        <p:blipFill>
          <a:blip r:embed="rId4" cstate="email">
            <a:extLst>
              <a:ext uri="{28A0092B-C50C-407E-A947-70E740481C1C}">
                <a14:useLocalDpi xmlns:a14="http://schemas.microsoft.com/office/drawing/2010/main" val="0"/>
              </a:ext>
            </a:extLst>
          </a:blip>
          <a:srcRect l="3745" t="13988" r="11151" b="6033"/>
          <a:stretch>
            <a:fillRect/>
          </a:stretch>
        </p:blipFill>
        <p:spPr bwMode="auto">
          <a:xfrm>
            <a:off x="5307013" y="1143000"/>
            <a:ext cx="3836987" cy="278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8600"/>
            <a:ext cx="8686800" cy="6544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996887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1" y="380999"/>
            <a:ext cx="8908682" cy="604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254699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dirty="0" smtClean="0"/>
              <a:t>Cool down and Fill Used Sprayers</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90600"/>
            <a:ext cx="9058275" cy="570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784646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498" y="381000"/>
            <a:ext cx="8549221"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459249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07107"/>
            <a:ext cx="8381999" cy="6443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029581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smtClean="0"/>
              <a:t>LBNE R&amp;D Meeting</a:t>
            </a:r>
            <a:endParaRPr lang="en-US"/>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fld id="{504402BF-12E9-A64D-AD14-61E8471F4EBC}" type="slidenum">
              <a:rPr lang="en-US"/>
              <a:pPr/>
              <a:t>65</a:t>
            </a:fld>
            <a:endParaRPr lang="en-US"/>
          </a:p>
        </p:txBody>
      </p:sp>
      <p:graphicFrame>
        <p:nvGraphicFramePr>
          <p:cNvPr id="8" name="Object 5"/>
          <p:cNvGraphicFramePr>
            <a:graphicFrameLocks noChangeAspect="1"/>
          </p:cNvGraphicFramePr>
          <p:nvPr>
            <p:extLst>
              <p:ext uri="{D42A27DB-BD31-4B8C-83A1-F6EECF244321}">
                <p14:modId xmlns:p14="http://schemas.microsoft.com/office/powerpoint/2010/main" val="2282141479"/>
              </p:ext>
            </p:extLst>
          </p:nvPr>
        </p:nvGraphicFramePr>
        <p:xfrm>
          <a:off x="147415" y="304800"/>
          <a:ext cx="8755285" cy="5918200"/>
        </p:xfrm>
        <a:graphic>
          <a:graphicData uri="http://schemas.openxmlformats.org/drawingml/2006/chart">
            <c:chart xmlns:c="http://schemas.openxmlformats.org/drawingml/2006/chart" xmlns:r="http://schemas.openxmlformats.org/officeDocument/2006/relationships" r:id="rId3"/>
          </a:graphicData>
        </a:graphic>
      </p:graphicFrame>
      <p:sp>
        <p:nvSpPr>
          <p:cNvPr id="13318" name="Rectangle 6"/>
          <p:cNvSpPr>
            <a:spLocks noChangeArrowheads="1"/>
          </p:cNvSpPr>
          <p:nvPr/>
        </p:nvSpPr>
        <p:spPr bwMode="auto">
          <a:xfrm>
            <a:off x="4800600" y="2362200"/>
            <a:ext cx="3365500" cy="304800"/>
          </a:xfrm>
          <a:prstGeom prst="rect">
            <a:avLst/>
          </a:prstGeom>
          <a:noFill/>
          <a:ln w="9525">
            <a:noFill/>
            <a:miter lim="800000"/>
            <a:headEnd/>
            <a:tailEnd/>
          </a:ln>
        </p:spPr>
        <p:txBody>
          <a:bodyPr wrap="none">
            <a:prstTxWarp prst="textNoShape">
              <a:avLst/>
            </a:prstTxWarp>
            <a:spAutoFit/>
          </a:bodyPr>
          <a:lstStyle/>
          <a:p>
            <a:r>
              <a:rPr lang="en-US" sz="1400" dirty="0">
                <a:solidFill>
                  <a:srgbClr val="FF8000"/>
                </a:solidFill>
              </a:rPr>
              <a:t>Top off tank using D0 </a:t>
            </a:r>
            <a:r>
              <a:rPr lang="en-US" sz="1400" dirty="0" err="1">
                <a:solidFill>
                  <a:srgbClr val="FF8000"/>
                </a:solidFill>
              </a:rPr>
              <a:t>LAr</a:t>
            </a:r>
            <a:r>
              <a:rPr lang="en-US" sz="1400" dirty="0">
                <a:solidFill>
                  <a:srgbClr val="FF8000"/>
                </a:solidFill>
              </a:rPr>
              <a:t> (covers PrM4)</a:t>
            </a:r>
          </a:p>
        </p:txBody>
      </p:sp>
      <p:sp>
        <p:nvSpPr>
          <p:cNvPr id="13319" name="Line 7"/>
          <p:cNvSpPr>
            <a:spLocks noChangeShapeType="1"/>
          </p:cNvSpPr>
          <p:nvPr/>
        </p:nvSpPr>
        <p:spPr bwMode="auto">
          <a:xfrm flipH="1">
            <a:off x="5386328" y="2640013"/>
            <a:ext cx="1647" cy="1998138"/>
          </a:xfrm>
          <a:prstGeom prst="line">
            <a:avLst/>
          </a:prstGeom>
          <a:noFill/>
          <a:ln w="28575">
            <a:solidFill>
              <a:srgbClr val="FF8000"/>
            </a:solidFill>
            <a:round/>
            <a:headEnd/>
            <a:tailEnd type="triangle" w="med" len="med"/>
          </a:ln>
        </p:spPr>
        <p:txBody>
          <a:bodyPr wrap="none" anchor="ctr">
            <a:prstTxWarp prst="textNoShape">
              <a:avLst/>
            </a:prstTxWarp>
          </a:bodyPr>
          <a:lstStyle/>
          <a:p>
            <a:endParaRPr lang="en-US"/>
          </a:p>
        </p:txBody>
      </p:sp>
      <p:sp>
        <p:nvSpPr>
          <p:cNvPr id="7" name="Date Placeholder 6"/>
          <p:cNvSpPr>
            <a:spLocks noGrp="1"/>
          </p:cNvSpPr>
          <p:nvPr>
            <p:ph type="dt" sz="half" idx="10"/>
          </p:nvPr>
        </p:nvSpPr>
        <p:spPr/>
        <p:txBody>
          <a:bodyPr/>
          <a:lstStyle/>
          <a:p>
            <a:r>
              <a:rPr lang="en-US" smtClean="0"/>
              <a:t>3/20/14</a:t>
            </a:r>
            <a:endParaRPr lang="en-US"/>
          </a:p>
        </p:txBody>
      </p:sp>
      <p:sp>
        <p:nvSpPr>
          <p:cNvPr id="10" name="Rectangle 6"/>
          <p:cNvSpPr>
            <a:spLocks noChangeArrowheads="1"/>
          </p:cNvSpPr>
          <p:nvPr/>
        </p:nvSpPr>
        <p:spPr bwMode="auto">
          <a:xfrm>
            <a:off x="2753109" y="3297073"/>
            <a:ext cx="1661370" cy="307777"/>
          </a:xfrm>
          <a:prstGeom prst="rect">
            <a:avLst/>
          </a:prstGeom>
          <a:noFill/>
          <a:ln w="9525">
            <a:noFill/>
            <a:miter lim="800000"/>
            <a:headEnd/>
            <a:tailEnd/>
          </a:ln>
        </p:spPr>
        <p:txBody>
          <a:bodyPr wrap="none">
            <a:prstTxWarp prst="textNoShape">
              <a:avLst/>
            </a:prstTxWarp>
            <a:spAutoFit/>
          </a:bodyPr>
          <a:lstStyle/>
          <a:p>
            <a:r>
              <a:rPr lang="en-US" sz="1400" dirty="0" smtClean="0">
                <a:solidFill>
                  <a:srgbClr val="FF8000"/>
                </a:solidFill>
              </a:rPr>
              <a:t>Switch to Pump B</a:t>
            </a:r>
            <a:endParaRPr lang="en-US" sz="1400" dirty="0">
              <a:solidFill>
                <a:srgbClr val="FF8000"/>
              </a:solidFill>
            </a:endParaRPr>
          </a:p>
        </p:txBody>
      </p:sp>
      <p:sp>
        <p:nvSpPr>
          <p:cNvPr id="11" name="Line 7"/>
          <p:cNvSpPr>
            <a:spLocks noChangeShapeType="1"/>
          </p:cNvSpPr>
          <p:nvPr/>
        </p:nvSpPr>
        <p:spPr bwMode="auto">
          <a:xfrm>
            <a:off x="3612640" y="3563548"/>
            <a:ext cx="0" cy="712787"/>
          </a:xfrm>
          <a:prstGeom prst="line">
            <a:avLst/>
          </a:prstGeom>
          <a:noFill/>
          <a:ln w="28575">
            <a:solidFill>
              <a:srgbClr val="FF8000"/>
            </a:solidFill>
            <a:round/>
            <a:headEnd/>
            <a:tailEnd type="triangle" w="med" len="med"/>
          </a:ln>
        </p:spPr>
        <p:txBody>
          <a:bodyPr wrap="none" anchor="ctr">
            <a:prstTxWarp prst="textNoShape">
              <a:avLst/>
            </a:prstTxWarp>
          </a:bodyPr>
          <a:lstStyle/>
          <a:p>
            <a:endParaRPr lang="en-US"/>
          </a:p>
        </p:txBody>
      </p:sp>
      <p:sp>
        <p:nvSpPr>
          <p:cNvPr id="2" name="Oval 1"/>
          <p:cNvSpPr/>
          <p:nvPr/>
        </p:nvSpPr>
        <p:spPr>
          <a:xfrm>
            <a:off x="1295400" y="2672301"/>
            <a:ext cx="2590800" cy="56038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76618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on Cryostat Heat Leak</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GB" sz="2600" u="sng" dirty="0" smtClean="0"/>
              <a:t>Estimated During Design</a:t>
            </a:r>
          </a:p>
          <a:p>
            <a:pPr marL="0" indent="0">
              <a:buNone/>
            </a:pPr>
            <a:endParaRPr lang="en-GB" sz="2600" dirty="0" smtClean="0"/>
          </a:p>
          <a:p>
            <a:r>
              <a:rPr lang="en-GB" sz="2600" dirty="0" smtClean="0"/>
              <a:t>Estimated </a:t>
            </a:r>
            <a:r>
              <a:rPr lang="en-GB" sz="2600" dirty="0"/>
              <a:t>heat leak during the design stage indicated the IHI membrane cryostat heat leak through the walls, floor, and Plate A to be on the order of 1.3 kW whereas the Plate B heat leak was ~ 50 W. (Note that Plate B has thermal radiation shields internal to the vessel rather than polyurethane foam). </a:t>
            </a:r>
            <a:endParaRPr lang="en-GB" sz="2600" dirty="0" smtClean="0"/>
          </a:p>
          <a:p>
            <a:pPr marL="0" indent="0">
              <a:buNone/>
            </a:pPr>
            <a:endParaRPr lang="en-GB" sz="2600" dirty="0" smtClean="0"/>
          </a:p>
          <a:p>
            <a:pPr marL="0" indent="0">
              <a:buNone/>
            </a:pPr>
            <a:r>
              <a:rPr lang="en-GB" sz="2600" u="sng" dirty="0" smtClean="0"/>
              <a:t>Actual Measured</a:t>
            </a:r>
          </a:p>
          <a:p>
            <a:pPr marL="0" indent="0">
              <a:buNone/>
            </a:pPr>
            <a:endParaRPr lang="en-GB" sz="2600" u="sng" dirty="0" smtClean="0"/>
          </a:p>
          <a:p>
            <a:r>
              <a:rPr lang="en-GB" sz="2600" dirty="0" smtClean="0"/>
              <a:t>With </a:t>
            </a:r>
            <a:r>
              <a:rPr lang="en-GB" sz="2600" dirty="0"/>
              <a:t>the cryostat isolated from the piping system and the pumps off, our measured heat </a:t>
            </a:r>
            <a:r>
              <a:rPr lang="en-GB" sz="2600" dirty="0" smtClean="0"/>
              <a:t>leak of cryostat </a:t>
            </a:r>
            <a:r>
              <a:rPr lang="en-GB" sz="2600" dirty="0"/>
              <a:t>is less than 1.5 kW</a:t>
            </a:r>
            <a:r>
              <a:rPr lang="en-GB" sz="2600" dirty="0" smtClean="0"/>
              <a:t>.</a:t>
            </a:r>
          </a:p>
          <a:p>
            <a:pPr lvl="1"/>
            <a:r>
              <a:rPr lang="en-GB" sz="2200" dirty="0" smtClean="0"/>
              <a:t>Measurements done by turning off LN2 re-condensing and measuring boil off via two methods:  liquid level change as well as pressure rise in vessel</a:t>
            </a:r>
            <a:r>
              <a:rPr lang="en-GB" sz="2200" dirty="0"/>
              <a:t> </a:t>
            </a:r>
            <a:endParaRPr lang="en-GB" sz="2200" dirty="0" smtClean="0"/>
          </a:p>
          <a:p>
            <a:pPr lvl="1"/>
            <a:r>
              <a:rPr lang="en-GB" sz="2200" dirty="0" smtClean="0"/>
              <a:t>Cryostat isolated from piping and liquid pumps off</a:t>
            </a:r>
            <a:endParaRPr lang="en-US" dirty="0"/>
          </a:p>
        </p:txBody>
      </p:sp>
    </p:spTree>
    <p:extLst>
      <p:ext uri="{BB962C8B-B14F-4D97-AF65-F5344CB8AC3E}">
        <p14:creationId xmlns:p14="http://schemas.microsoft.com/office/powerpoint/2010/main" val="61765402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in Operations</a:t>
            </a:r>
            <a:endParaRPr lang="en-US" dirty="0"/>
          </a:p>
        </p:txBody>
      </p:sp>
      <p:sp>
        <p:nvSpPr>
          <p:cNvPr id="3" name="Content Placeholder 2"/>
          <p:cNvSpPr>
            <a:spLocks noGrp="1"/>
          </p:cNvSpPr>
          <p:nvPr>
            <p:ph idx="1"/>
          </p:nvPr>
        </p:nvSpPr>
        <p:spPr>
          <a:xfrm>
            <a:off x="457200" y="1371600"/>
            <a:ext cx="8305800" cy="5181600"/>
          </a:xfrm>
        </p:spPr>
        <p:txBody>
          <a:bodyPr>
            <a:normAutofit fontScale="47500" lnSpcReduction="20000"/>
          </a:bodyPr>
          <a:lstStyle/>
          <a:p>
            <a:endParaRPr lang="en-US" dirty="0" smtClean="0"/>
          </a:p>
          <a:p>
            <a:pPr>
              <a:lnSpc>
                <a:spcPct val="90000"/>
              </a:lnSpc>
            </a:pPr>
            <a:r>
              <a:rPr lang="en-US" sz="4000" dirty="0" smtClean="0"/>
              <a:t>Vacuum Relief valve (VRV)</a:t>
            </a:r>
            <a:endParaRPr lang="en-US" sz="4000" dirty="0"/>
          </a:p>
          <a:p>
            <a:pPr lvl="1">
              <a:lnSpc>
                <a:spcPct val="90000"/>
              </a:lnSpc>
            </a:pPr>
            <a:r>
              <a:rPr lang="en-US" sz="4000" dirty="0"/>
              <a:t>Needed because the 35T cryostat can not support either much overpressure or </a:t>
            </a:r>
            <a:r>
              <a:rPr lang="en-US" sz="4000" dirty="0" smtClean="0"/>
              <a:t>under pressure </a:t>
            </a:r>
            <a:r>
              <a:rPr lang="en-US" sz="4000" dirty="0"/>
              <a:t>compared to barometric pressure. </a:t>
            </a:r>
          </a:p>
          <a:p>
            <a:pPr lvl="1">
              <a:lnSpc>
                <a:spcPct val="90000"/>
              </a:lnSpc>
            </a:pPr>
            <a:r>
              <a:rPr lang="en-US" sz="4000" dirty="0"/>
              <a:t>This cost us ~20 days due to leak of “air” into cryostat</a:t>
            </a:r>
          </a:p>
          <a:p>
            <a:pPr lvl="2">
              <a:lnSpc>
                <a:spcPct val="90000"/>
              </a:lnSpc>
            </a:pPr>
            <a:r>
              <a:rPr lang="en-US" sz="4000" dirty="0"/>
              <a:t>Confusing because N</a:t>
            </a:r>
            <a:r>
              <a:rPr lang="en-US" sz="4000" baseline="-25000" dirty="0"/>
              <a:t>2</a:t>
            </a:r>
            <a:r>
              <a:rPr lang="en-US" sz="4000" dirty="0"/>
              <a:t>, O</a:t>
            </a:r>
            <a:r>
              <a:rPr lang="en-US" sz="4000" baseline="-25000" dirty="0"/>
              <a:t>2</a:t>
            </a:r>
            <a:r>
              <a:rPr lang="en-US" sz="4000" dirty="0"/>
              <a:t> ratio was not that of air.</a:t>
            </a:r>
          </a:p>
          <a:p>
            <a:pPr lvl="1">
              <a:lnSpc>
                <a:spcPct val="90000"/>
              </a:lnSpc>
            </a:pPr>
            <a:r>
              <a:rPr lang="en-US" sz="4000" dirty="0"/>
              <a:t>VRV was “bagged” with </a:t>
            </a:r>
            <a:r>
              <a:rPr lang="en-US" sz="4000" dirty="0" err="1"/>
              <a:t>GAr</a:t>
            </a:r>
            <a:r>
              <a:rPr lang="en-US" sz="4000" dirty="0"/>
              <a:t> --”solved” immediate problem</a:t>
            </a:r>
          </a:p>
          <a:p>
            <a:pPr marL="0" indent="0">
              <a:buNone/>
            </a:pPr>
            <a:endParaRPr lang="en-US" sz="4000" dirty="0"/>
          </a:p>
          <a:p>
            <a:r>
              <a:rPr lang="en-US" sz="4000" dirty="0" smtClean="0"/>
              <a:t>Dielectric Breaks</a:t>
            </a:r>
          </a:p>
          <a:p>
            <a:pPr lvl="1"/>
            <a:r>
              <a:rPr lang="en-US" sz="4000" dirty="0" smtClean="0"/>
              <a:t>Vessel must be isolated from ground</a:t>
            </a:r>
          </a:p>
          <a:p>
            <a:pPr lvl="1">
              <a:lnSpc>
                <a:spcPct val="90000"/>
              </a:lnSpc>
            </a:pPr>
            <a:r>
              <a:rPr lang="en-US" sz="4000" dirty="0" smtClean="0"/>
              <a:t>Dielectric </a:t>
            </a:r>
            <a:r>
              <a:rPr lang="en-US" sz="4000" dirty="0"/>
              <a:t>breaks leaking </a:t>
            </a:r>
            <a:r>
              <a:rPr lang="en-US" sz="4000" dirty="0" err="1"/>
              <a:t>Ar</a:t>
            </a:r>
            <a:r>
              <a:rPr lang="en-US" sz="4000" dirty="0"/>
              <a:t> gas into vacuum insulating sleeve around </a:t>
            </a:r>
            <a:r>
              <a:rPr lang="en-US" sz="4000" dirty="0" err="1"/>
              <a:t>cryo</a:t>
            </a:r>
            <a:r>
              <a:rPr lang="en-US" sz="4000" dirty="0"/>
              <a:t> piping.</a:t>
            </a:r>
          </a:p>
          <a:p>
            <a:pPr lvl="1">
              <a:lnSpc>
                <a:spcPct val="90000"/>
              </a:lnSpc>
            </a:pPr>
            <a:r>
              <a:rPr lang="en-US" sz="4000" dirty="0"/>
              <a:t>We attached vacuum pumps to </a:t>
            </a:r>
            <a:r>
              <a:rPr lang="en-US" sz="4000" dirty="0" smtClean="0"/>
              <a:t>compensate for </a:t>
            </a:r>
            <a:r>
              <a:rPr lang="en-US" sz="4000" dirty="0"/>
              <a:t>the leakage.</a:t>
            </a:r>
          </a:p>
          <a:p>
            <a:pPr lvl="1"/>
            <a:endParaRPr lang="en-US" dirty="0" smtClean="0"/>
          </a:p>
          <a:p>
            <a:pPr>
              <a:lnSpc>
                <a:spcPct val="90000"/>
              </a:lnSpc>
            </a:pPr>
            <a:r>
              <a:rPr lang="en-US" sz="4000" dirty="0" smtClean="0"/>
              <a:t>LAr </a:t>
            </a:r>
            <a:r>
              <a:rPr lang="en-US" sz="4000" dirty="0"/>
              <a:t>Pump </a:t>
            </a:r>
            <a:r>
              <a:rPr lang="en-US" sz="4000" dirty="0" smtClean="0"/>
              <a:t>Lifetime</a:t>
            </a:r>
          </a:p>
          <a:p>
            <a:pPr lvl="1">
              <a:lnSpc>
                <a:spcPct val="90000"/>
              </a:lnSpc>
            </a:pPr>
            <a:r>
              <a:rPr lang="en-US" sz="4000" dirty="0" smtClean="0"/>
              <a:t>Apparent bearing damage as one of two pumps failed after short number of hours</a:t>
            </a:r>
          </a:p>
          <a:p>
            <a:pPr lvl="1">
              <a:lnSpc>
                <a:spcPct val="90000"/>
              </a:lnSpc>
            </a:pPr>
            <a:r>
              <a:rPr lang="en-US" sz="4000" dirty="0" smtClean="0"/>
              <a:t>We believe similar to ICARUS failures (per Dr. </a:t>
            </a:r>
            <a:r>
              <a:rPr lang="en-US" sz="4000" dirty="0"/>
              <a:t> </a:t>
            </a:r>
            <a:r>
              <a:rPr lang="en-US" sz="4000" dirty="0" smtClean="0"/>
              <a:t>C. </a:t>
            </a:r>
            <a:r>
              <a:rPr lang="en-US" sz="4000" dirty="0" err="1" smtClean="0"/>
              <a:t>Vignoli</a:t>
            </a:r>
            <a:r>
              <a:rPr lang="en-US" sz="4000"/>
              <a:t>)</a:t>
            </a:r>
            <a:endParaRPr lang="en-US" sz="4000" dirty="0" smtClean="0"/>
          </a:p>
          <a:p>
            <a:pPr lvl="1">
              <a:lnSpc>
                <a:spcPct val="90000"/>
              </a:lnSpc>
            </a:pPr>
            <a:r>
              <a:rPr lang="en-US" sz="4000" dirty="0" smtClean="0"/>
              <a:t>Still need to investigate cause</a:t>
            </a:r>
            <a:endParaRPr lang="en-US" sz="4000" dirty="0"/>
          </a:p>
        </p:txBody>
      </p:sp>
    </p:spTree>
    <p:extLst>
      <p:ext uri="{BB962C8B-B14F-4D97-AF65-F5344CB8AC3E}">
        <p14:creationId xmlns:p14="http://schemas.microsoft.com/office/powerpoint/2010/main" val="411695008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on Cryogenics</a:t>
            </a:r>
            <a:endParaRPr lang="en-US" dirty="0"/>
          </a:p>
        </p:txBody>
      </p:sp>
      <p:sp>
        <p:nvSpPr>
          <p:cNvPr id="3" name="Content Placeholder 2"/>
          <p:cNvSpPr>
            <a:spLocks noGrp="1"/>
          </p:cNvSpPr>
          <p:nvPr>
            <p:ph idx="1"/>
          </p:nvPr>
        </p:nvSpPr>
        <p:spPr>
          <a:xfrm>
            <a:off x="457200" y="1066800"/>
            <a:ext cx="8534400" cy="4114800"/>
          </a:xfrm>
        </p:spPr>
        <p:txBody>
          <a:bodyPr/>
          <a:lstStyle/>
          <a:p>
            <a:r>
              <a:rPr lang="en-US" dirty="0" smtClean="0"/>
              <a:t>LBNE is moving forward in Preliminary Design phase for a detector of total </a:t>
            </a:r>
            <a:r>
              <a:rPr lang="en-US" dirty="0" err="1" smtClean="0"/>
              <a:t>LAr</a:t>
            </a:r>
            <a:r>
              <a:rPr lang="en-US" dirty="0" smtClean="0"/>
              <a:t> mass of ~ 19 kton (10 kton </a:t>
            </a:r>
            <a:r>
              <a:rPr lang="en-US" dirty="0" err="1" smtClean="0"/>
              <a:t>fiducial</a:t>
            </a:r>
            <a:r>
              <a:rPr lang="en-US" dirty="0" smtClean="0"/>
              <a:t>)</a:t>
            </a:r>
          </a:p>
          <a:p>
            <a:pPr marL="0" indent="0">
              <a:buNone/>
            </a:pPr>
            <a:endParaRPr lang="en-US" dirty="0"/>
          </a:p>
          <a:p>
            <a:r>
              <a:rPr lang="en-US" dirty="0" smtClean="0"/>
              <a:t>LBNE has built and operated a prototype membrane cryostat to test the thermal, leak tightness, and purity requirements of the design.  Phase I was a great success.</a:t>
            </a:r>
          </a:p>
          <a:p>
            <a:pPr marL="0" indent="0">
              <a:buNone/>
            </a:pPr>
            <a:endParaRPr lang="en-US" dirty="0"/>
          </a:p>
          <a:p>
            <a:r>
              <a:rPr lang="en-US" dirty="0" smtClean="0"/>
              <a:t>An RFP will be issued in the months ahead and an awarding of a contract is intended at the end of CY2014.</a:t>
            </a:r>
          </a:p>
          <a:p>
            <a:pPr marL="0" indent="0">
              <a:buNone/>
            </a:pPr>
            <a:endParaRPr lang="en-US" dirty="0"/>
          </a:p>
          <a:p>
            <a:r>
              <a:rPr lang="en-US" dirty="0" smtClean="0"/>
              <a:t>Work continues on the cryogenic systems design which will need large LN2 capacity and infrastructure for </a:t>
            </a:r>
            <a:r>
              <a:rPr lang="en-US" dirty="0" err="1" smtClean="0"/>
              <a:t>LAr</a:t>
            </a:r>
            <a:r>
              <a:rPr lang="en-US" dirty="0" smtClean="0"/>
              <a:t> at high purity.</a:t>
            </a:r>
          </a:p>
        </p:txBody>
      </p:sp>
      <p:sp>
        <p:nvSpPr>
          <p:cNvPr id="4" name="Footer Placeholder 3"/>
          <p:cNvSpPr>
            <a:spLocks noGrp="1"/>
          </p:cNvSpPr>
          <p:nvPr>
            <p:ph type="ftr" sz="quarter" idx="10"/>
          </p:nvPr>
        </p:nvSpPr>
        <p:spPr/>
        <p:txBody>
          <a:bodyPr/>
          <a:lstStyle/>
          <a:p>
            <a:pPr>
              <a:defRPr/>
            </a:pPr>
            <a:r>
              <a:rPr lang="en-US" dirty="0" smtClean="0"/>
              <a:t>J Stewart and Barry Norris CERN April 2014</a:t>
            </a:r>
            <a:endParaRPr lang="en-US" dirty="0"/>
          </a:p>
        </p:txBody>
      </p:sp>
    </p:spTree>
    <p:extLst>
      <p:ext uri="{BB962C8B-B14F-4D97-AF65-F5344CB8AC3E}">
        <p14:creationId xmlns:p14="http://schemas.microsoft.com/office/powerpoint/2010/main" val="1228076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pPr marL="0" indent="0" algn="ctr">
              <a:buNone/>
            </a:pPr>
            <a:endParaRPr lang="en-US" dirty="0" smtClean="0"/>
          </a:p>
          <a:p>
            <a:pPr marL="0" indent="0" algn="ctr">
              <a:buNone/>
            </a:pPr>
            <a:r>
              <a:rPr lang="en-US" dirty="0" smtClean="0"/>
              <a:t>Thank You for Hosting Us</a:t>
            </a:r>
            <a:endParaRPr lang="en-US" dirty="0"/>
          </a:p>
        </p:txBody>
      </p:sp>
    </p:spTree>
    <p:extLst>
      <p:ext uri="{BB962C8B-B14F-4D97-AF65-F5344CB8AC3E}">
        <p14:creationId xmlns:p14="http://schemas.microsoft.com/office/powerpoint/2010/main" val="35859304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457200" y="46038"/>
            <a:ext cx="8229600" cy="822325"/>
          </a:xfrm>
        </p:spPr>
        <p:txBody>
          <a:bodyPr/>
          <a:lstStyle/>
          <a:p>
            <a:r>
              <a:rPr lang="en-US" sz="3200" dirty="0" smtClean="0">
                <a:latin typeface="Helvetica" charset="0"/>
              </a:rPr>
              <a:t>SURF Chronology</a:t>
            </a:r>
            <a:r>
              <a:rPr lang="en-US" sz="3200" dirty="0">
                <a:latin typeface="Helvetica" charset="0"/>
              </a:rPr>
              <a:t>: 2007-2013</a:t>
            </a:r>
          </a:p>
        </p:txBody>
      </p:sp>
      <p:pic>
        <p:nvPicPr>
          <p:cNvPr id="29699" name="Picture 4" descr="111003_opencut-view-of-lab025.jp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900113"/>
            <a:ext cx="9144000" cy="555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Table 6"/>
          <p:cNvGraphicFramePr>
            <a:graphicFrameLocks noGrp="1"/>
          </p:cNvGraphicFramePr>
          <p:nvPr>
            <p:extLst>
              <p:ext uri="{D42A27DB-BD31-4B8C-83A1-F6EECF244321}">
                <p14:modId xmlns:p14="http://schemas.microsoft.com/office/powerpoint/2010/main" val="285564510"/>
              </p:ext>
            </p:extLst>
          </p:nvPr>
        </p:nvGraphicFramePr>
        <p:xfrm>
          <a:off x="330200" y="962025"/>
          <a:ext cx="8335963" cy="5798038"/>
        </p:xfrm>
        <a:graphic>
          <a:graphicData uri="http://schemas.openxmlformats.org/drawingml/2006/table">
            <a:tbl>
              <a:tblPr firstRow="1" bandRow="1">
                <a:tableStyleId>{2D5ABB26-0587-4C30-8999-92F81FD0307C}</a:tableStyleId>
              </a:tblPr>
              <a:tblGrid>
                <a:gridCol w="1033139"/>
                <a:gridCol w="7302824"/>
              </a:tblGrid>
              <a:tr h="395227">
                <a:tc>
                  <a:txBody>
                    <a:bodyPr/>
                    <a:lstStyle/>
                    <a:p>
                      <a:pPr>
                        <a:spcAft>
                          <a:spcPts val="0"/>
                        </a:spcAft>
                      </a:pPr>
                      <a:r>
                        <a:rPr lang="en-US" sz="1900" b="1" dirty="0" smtClean="0">
                          <a:solidFill>
                            <a:srgbClr val="FFFFFF"/>
                          </a:solidFill>
                          <a:effectLst>
                            <a:outerShdw blurRad="50800" dist="50800" dir="2700000" algn="tl" rotWithShape="0">
                              <a:srgbClr val="000000"/>
                            </a:outerShdw>
                          </a:effectLst>
                        </a:rPr>
                        <a:t>1876</a:t>
                      </a:r>
                      <a:endParaRPr lang="en-US" sz="1900" b="1" dirty="0">
                        <a:solidFill>
                          <a:srgbClr val="FFFFFF"/>
                        </a:solidFill>
                        <a:effectLst>
                          <a:outerShdw blurRad="50800" dist="50800" dir="2700000" algn="tl" rotWithShape="0">
                            <a:srgbClr val="000000"/>
                          </a:outerShdw>
                        </a:effectLst>
                      </a:endParaRPr>
                    </a:p>
                  </a:txBody>
                  <a:tcPr marL="83125" marR="83125" marT="40344" marB="40344"/>
                </a:tc>
                <a:tc>
                  <a:txBody>
                    <a:bodyPr/>
                    <a:lstStyle/>
                    <a:p>
                      <a:pPr algn="l">
                        <a:spcAft>
                          <a:spcPts val="0"/>
                        </a:spcAft>
                      </a:pPr>
                      <a:r>
                        <a:rPr lang="en-US" sz="1900" b="1" kern="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rPr>
                        <a:t>Start of mining</a:t>
                      </a:r>
                      <a:r>
                        <a:rPr lang="en-US" sz="1900" b="1" kern="0" baseline="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rPr>
                        <a:t> in Lead South Dakota</a:t>
                      </a:r>
                      <a:endParaRPr lang="en-US" sz="1900" b="1" kern="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endParaRPr>
                    </a:p>
                  </a:txBody>
                  <a:tcPr marL="83125" marR="83125" marT="40344" marB="40344"/>
                </a:tc>
              </a:tr>
              <a:tr h="395227">
                <a:tc>
                  <a:txBody>
                    <a:bodyPr/>
                    <a:lstStyle/>
                    <a:p>
                      <a:pPr>
                        <a:spcAft>
                          <a:spcPts val="0"/>
                        </a:spcAft>
                      </a:pPr>
                      <a:r>
                        <a:rPr lang="en-US" sz="1900" b="1" dirty="0" smtClean="0">
                          <a:solidFill>
                            <a:srgbClr val="FFFFFF"/>
                          </a:solidFill>
                          <a:effectLst>
                            <a:outerShdw blurRad="50800" dist="50800" dir="2700000" algn="tl" rotWithShape="0">
                              <a:srgbClr val="000000"/>
                            </a:outerShdw>
                          </a:effectLst>
                        </a:rPr>
                        <a:t>2000</a:t>
                      </a:r>
                      <a:endParaRPr lang="en-US" sz="1900" b="1" dirty="0">
                        <a:solidFill>
                          <a:srgbClr val="FFFFFF"/>
                        </a:solidFill>
                        <a:effectLst>
                          <a:outerShdw blurRad="50800" dist="50800" dir="2700000" algn="tl" rotWithShape="0">
                            <a:srgbClr val="000000"/>
                          </a:outerShdw>
                        </a:effectLst>
                      </a:endParaRPr>
                    </a:p>
                  </a:txBody>
                  <a:tcPr marL="83125" marR="83125" marT="40344" marB="40344"/>
                </a:tc>
                <a:tc>
                  <a:txBody>
                    <a:bodyPr/>
                    <a:lstStyle/>
                    <a:p>
                      <a:pPr algn="l">
                        <a:spcAft>
                          <a:spcPts val="0"/>
                        </a:spcAft>
                      </a:pPr>
                      <a:r>
                        <a:rPr lang="en-US" sz="1900" b="1" kern="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rPr>
                        <a:t>Homestake mine closed after mining 40 million ounces of</a:t>
                      </a:r>
                      <a:r>
                        <a:rPr lang="en-US" sz="1900" b="1" kern="0" baseline="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rPr>
                        <a:t> gold in 125 </a:t>
                      </a:r>
                      <a:r>
                        <a:rPr lang="en-US" sz="1900" b="1" kern="0" baseline="0" dirty="0" err="1"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rPr>
                        <a:t>yr</a:t>
                      </a:r>
                      <a:endParaRPr lang="en-US" sz="1900" b="1" kern="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endParaRPr>
                    </a:p>
                  </a:txBody>
                  <a:tcPr marL="83125" marR="83125" marT="40344" marB="40344"/>
                </a:tc>
              </a:tr>
              <a:tr h="395227">
                <a:tc>
                  <a:txBody>
                    <a:bodyPr/>
                    <a:lstStyle/>
                    <a:p>
                      <a:pPr>
                        <a:spcAft>
                          <a:spcPts val="0"/>
                        </a:spcAft>
                      </a:pPr>
                      <a:r>
                        <a:rPr lang="en-US" sz="1900" b="1" dirty="0" smtClean="0">
                          <a:solidFill>
                            <a:srgbClr val="FFFFFF"/>
                          </a:solidFill>
                          <a:effectLst>
                            <a:outerShdw blurRad="50800" dist="50800" dir="2700000" algn="tl" rotWithShape="0">
                              <a:srgbClr val="000000"/>
                            </a:outerShdw>
                          </a:effectLst>
                        </a:rPr>
                        <a:t>2006 </a:t>
                      </a:r>
                      <a:endParaRPr lang="en-US" sz="1900" b="1" dirty="0">
                        <a:solidFill>
                          <a:srgbClr val="FFFFFF"/>
                        </a:solidFill>
                        <a:effectLst>
                          <a:outerShdw blurRad="50800" dist="50800" dir="2700000" algn="tl" rotWithShape="0">
                            <a:srgbClr val="000000"/>
                          </a:outerShdw>
                        </a:effectLst>
                      </a:endParaRPr>
                    </a:p>
                  </a:txBody>
                  <a:tcPr marL="83125" marR="83125" marT="40344" marB="40344"/>
                </a:tc>
                <a:tc>
                  <a:txBody>
                    <a:bodyPr/>
                    <a:lstStyle/>
                    <a:p>
                      <a:pPr algn="l">
                        <a:spcAft>
                          <a:spcPts val="0"/>
                        </a:spcAft>
                      </a:pPr>
                      <a:r>
                        <a:rPr lang="en-US" sz="1900" b="1" kern="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rPr>
                        <a:t>Homestake mining co. donates</a:t>
                      </a:r>
                      <a:r>
                        <a:rPr lang="en-US" sz="1900" b="1" kern="0" baseline="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rPr>
                        <a:t> the mine to the state of South Dakota</a:t>
                      </a:r>
                      <a:endParaRPr lang="en-US" sz="1900" b="1" kern="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endParaRPr>
                    </a:p>
                  </a:txBody>
                  <a:tcPr marL="83125" marR="83125" marT="40344" marB="40344"/>
                </a:tc>
              </a:tr>
              <a:tr h="395227">
                <a:tc>
                  <a:txBody>
                    <a:bodyPr/>
                    <a:lstStyle/>
                    <a:p>
                      <a:pPr>
                        <a:spcAft>
                          <a:spcPts val="0"/>
                        </a:spcAft>
                      </a:pPr>
                      <a:r>
                        <a:rPr lang="en-US" sz="1900" b="1" dirty="0" smtClean="0">
                          <a:solidFill>
                            <a:srgbClr val="FFFFFF"/>
                          </a:solidFill>
                          <a:effectLst>
                            <a:outerShdw blurRad="50800" dist="50800" dir="2700000" algn="tl" rotWithShape="0">
                              <a:srgbClr val="000000"/>
                            </a:outerShdw>
                          </a:effectLst>
                        </a:rPr>
                        <a:t>2007</a:t>
                      </a:r>
                      <a:endParaRPr lang="en-US" sz="1900" b="1" dirty="0">
                        <a:solidFill>
                          <a:srgbClr val="FFFFFF"/>
                        </a:solidFill>
                        <a:effectLst>
                          <a:outerShdw blurRad="50800" dist="50800" dir="2700000" algn="tl" rotWithShape="0">
                            <a:srgbClr val="000000"/>
                          </a:outerShdw>
                        </a:effectLst>
                      </a:endParaRPr>
                    </a:p>
                  </a:txBody>
                  <a:tcPr marL="83125" marR="83125" marT="40344" marB="40344"/>
                </a:tc>
                <a:tc>
                  <a:txBody>
                    <a:bodyPr/>
                    <a:lstStyle/>
                    <a:p>
                      <a:pPr algn="l">
                        <a:spcAft>
                          <a:spcPts val="0"/>
                        </a:spcAft>
                      </a:pPr>
                      <a:r>
                        <a:rPr kumimoji="0" lang="en-US" sz="1900" b="1" i="0" u="none" strike="noStrike" kern="0" cap="none" spc="0" normalizeH="0" baseline="0" noProof="0" dirty="0" smtClean="0">
                          <a:ln>
                            <a:noFill/>
                          </a:ln>
                          <a:solidFill>
                            <a:srgbClr val="FFFFFF"/>
                          </a:solidFill>
                          <a:effectLst>
                            <a:outerShdw blurRad="50800" dist="50800" dir="2700000" algn="tl" rotWithShape="0">
                              <a:srgbClr val="000000"/>
                            </a:outerShdw>
                          </a:effectLst>
                          <a:uLnTx/>
                          <a:uFillTx/>
                          <a:latin typeface="+mn-lt"/>
                          <a:ea typeface="ＭＳ Ｐゴシック" charset="-128"/>
                          <a:cs typeface="ＭＳ Ｐゴシック" charset="-128"/>
                        </a:rPr>
                        <a:t>NSF selects Homestake as site for deep lab (DUSEL).</a:t>
                      </a:r>
                      <a:endParaRPr lang="en-US" sz="1900" b="1" kern="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endParaRPr>
                    </a:p>
                  </a:txBody>
                  <a:tcPr marL="83125" marR="83125" marT="40344" marB="40344"/>
                </a:tc>
              </a:tr>
              <a:tr h="351528">
                <a:tc>
                  <a:txBody>
                    <a:bodyPr/>
                    <a:lstStyle/>
                    <a:p>
                      <a:pPr>
                        <a:spcAft>
                          <a:spcPts val="0"/>
                        </a:spcAft>
                      </a:pPr>
                      <a:r>
                        <a:rPr lang="en-US" sz="1900" b="1" dirty="0" smtClean="0">
                          <a:solidFill>
                            <a:srgbClr val="FFFFFF"/>
                          </a:solidFill>
                          <a:effectLst>
                            <a:outerShdw blurRad="50800" dist="50800" dir="2700000" algn="tl" rotWithShape="0">
                              <a:srgbClr val="000000"/>
                            </a:outerShdw>
                          </a:effectLst>
                        </a:rPr>
                        <a:t>2008</a:t>
                      </a:r>
                      <a:endParaRPr lang="en-US" sz="1900" b="1" dirty="0">
                        <a:solidFill>
                          <a:srgbClr val="FFFFFF"/>
                        </a:solidFill>
                        <a:effectLst>
                          <a:outerShdw blurRad="50800" dist="50800" dir="2700000" algn="tl" rotWithShape="0">
                            <a:srgbClr val="000000"/>
                          </a:outerShdw>
                        </a:effectLst>
                      </a:endParaRPr>
                    </a:p>
                  </a:txBody>
                  <a:tcPr marL="83125" marR="83125" marT="40344" marB="40344"/>
                </a:tc>
                <a:tc>
                  <a:txBody>
                    <a:bodyPr/>
                    <a:lstStyle/>
                    <a:p>
                      <a:pPr algn="l">
                        <a:spcAft>
                          <a:spcPts val="0"/>
                        </a:spcAft>
                      </a:pPr>
                      <a:r>
                        <a:rPr lang="en-US" sz="1900" b="1" kern="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rPr>
                        <a:t>Ross Shaft reentry and dewatering begin.</a:t>
                      </a:r>
                    </a:p>
                  </a:txBody>
                  <a:tcPr marL="83125" marR="83125" marT="40344" marB="40344"/>
                </a:tc>
              </a:tr>
              <a:tr h="351528">
                <a:tc>
                  <a:txBody>
                    <a:bodyPr/>
                    <a:lstStyle/>
                    <a:p>
                      <a:pPr>
                        <a:spcAft>
                          <a:spcPts val="0"/>
                        </a:spcAft>
                      </a:pPr>
                      <a:r>
                        <a:rPr lang="en-US" sz="1900" b="1" dirty="0" smtClean="0">
                          <a:solidFill>
                            <a:srgbClr val="FFFFFF"/>
                          </a:solidFill>
                          <a:effectLst>
                            <a:outerShdw blurRad="50800" dist="50800" dir="2700000" algn="tl" rotWithShape="0">
                              <a:srgbClr val="000000"/>
                            </a:outerShdw>
                          </a:effectLst>
                        </a:rPr>
                        <a:t>2009</a:t>
                      </a:r>
                      <a:endParaRPr lang="en-US" sz="1900" b="1" dirty="0">
                        <a:solidFill>
                          <a:srgbClr val="FFFFFF"/>
                        </a:solidFill>
                        <a:effectLst>
                          <a:outerShdw blurRad="50800" dist="50800" dir="2700000" algn="tl" rotWithShape="0">
                            <a:srgbClr val="000000"/>
                          </a:outerShdw>
                        </a:effectLst>
                      </a:endParaRPr>
                    </a:p>
                  </a:txBody>
                  <a:tcPr marL="83125" marR="83125" marT="40344" marB="40344"/>
                </a:tc>
                <a:tc>
                  <a:txBody>
                    <a:bodyPr/>
                    <a:lstStyle/>
                    <a:p>
                      <a:pPr algn="l">
                        <a:spcAft>
                          <a:spcPts val="0"/>
                        </a:spcAft>
                      </a:pPr>
                      <a:r>
                        <a:rPr lang="en-US" sz="1900" b="1" kern="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rPr>
                        <a:t>Yates Shaft reentry and construction</a:t>
                      </a:r>
                      <a:r>
                        <a:rPr lang="en-US" sz="1900" b="1" kern="0" baseline="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rPr>
                        <a:t> on </a:t>
                      </a:r>
                      <a:r>
                        <a:rPr lang="en-US" sz="1900" b="1" kern="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rPr>
                        <a:t>4850’ Level begin.</a:t>
                      </a:r>
                    </a:p>
                  </a:txBody>
                  <a:tcPr marL="83125" marR="83125" marT="40344" marB="40344"/>
                </a:tc>
              </a:tr>
              <a:tr h="626448">
                <a:tc>
                  <a:txBody>
                    <a:bodyPr/>
                    <a:lstStyle/>
                    <a:p>
                      <a:pPr>
                        <a:spcAft>
                          <a:spcPts val="0"/>
                        </a:spcAft>
                      </a:pPr>
                      <a:r>
                        <a:rPr lang="en-US" sz="1900" b="1" dirty="0" smtClean="0">
                          <a:solidFill>
                            <a:srgbClr val="FFFFFF"/>
                          </a:solidFill>
                          <a:effectLst>
                            <a:outerShdw blurRad="50800" dist="50800" dir="2700000" algn="tl" rotWithShape="0">
                              <a:srgbClr val="000000"/>
                            </a:outerShdw>
                          </a:effectLst>
                        </a:rPr>
                        <a:t>2010</a:t>
                      </a:r>
                      <a:endParaRPr lang="en-US" sz="1900" b="1" dirty="0">
                        <a:solidFill>
                          <a:srgbClr val="FFFFFF"/>
                        </a:solidFill>
                        <a:effectLst>
                          <a:outerShdw blurRad="50800" dist="50800" dir="2700000" algn="tl" rotWithShape="0">
                            <a:srgbClr val="000000"/>
                          </a:outerShdw>
                        </a:effectLst>
                      </a:endParaRPr>
                    </a:p>
                  </a:txBody>
                  <a:tcPr marL="83125" marR="83125" marT="40344" marB="40344"/>
                </a:tc>
                <a:tc>
                  <a:txBody>
                    <a:bodyPr/>
                    <a:lstStyle/>
                    <a:p>
                      <a:pPr algn="l">
                        <a:spcAft>
                          <a:spcPts val="0"/>
                        </a:spcAft>
                      </a:pPr>
                      <a:r>
                        <a:rPr lang="en-US" sz="1900" b="1" dirty="0" smtClean="0">
                          <a:solidFill>
                            <a:srgbClr val="FFFFFF"/>
                          </a:solidFill>
                          <a:effectLst>
                            <a:outerShdw blurRad="50800" dist="50800" dir="2700000" algn="tl" rotWithShape="0">
                              <a:srgbClr val="000000"/>
                            </a:outerShdw>
                          </a:effectLst>
                        </a:rPr>
                        <a:t>Davis Campus excavation</a:t>
                      </a:r>
                      <a:r>
                        <a:rPr lang="en-US" sz="1900" b="1" baseline="0" dirty="0" smtClean="0">
                          <a:solidFill>
                            <a:srgbClr val="FFFFFF"/>
                          </a:solidFill>
                          <a:effectLst>
                            <a:outerShdw blurRad="50800" dist="50800" dir="2700000" algn="tl" rotWithShape="0">
                              <a:srgbClr val="000000"/>
                            </a:outerShdw>
                          </a:effectLst>
                        </a:rPr>
                        <a:t> completed. Deep-water pumping begins. NSF discontinues funding for DUSEL.</a:t>
                      </a:r>
                    </a:p>
                  </a:txBody>
                  <a:tcPr marL="83125" marR="83125" marT="40344" marB="40344"/>
                </a:tc>
              </a:tr>
              <a:tr h="626448">
                <a:tc>
                  <a:txBody>
                    <a:bodyPr/>
                    <a:lstStyle/>
                    <a:p>
                      <a:pPr>
                        <a:spcAft>
                          <a:spcPts val="0"/>
                        </a:spcAft>
                      </a:pPr>
                      <a:r>
                        <a:rPr lang="en-US" sz="1900" b="1" dirty="0" smtClean="0">
                          <a:solidFill>
                            <a:srgbClr val="FFFFFF"/>
                          </a:solidFill>
                          <a:effectLst>
                            <a:outerShdw blurRad="50800" dist="50800" dir="2700000" algn="tl" rotWithShape="0">
                              <a:srgbClr val="000000"/>
                            </a:outerShdw>
                          </a:effectLst>
                        </a:rPr>
                        <a:t>2011</a:t>
                      </a:r>
                      <a:endParaRPr lang="en-US" sz="1900" b="1" dirty="0">
                        <a:solidFill>
                          <a:srgbClr val="FFFFFF"/>
                        </a:solidFill>
                        <a:effectLst>
                          <a:outerShdw blurRad="50800" dist="50800" dir="2700000" algn="tl" rotWithShape="0">
                            <a:srgbClr val="000000"/>
                          </a:outerShdw>
                        </a:effectLst>
                      </a:endParaRPr>
                    </a:p>
                  </a:txBody>
                  <a:tcPr marL="83125" marR="83125" marT="40344" marB="40344"/>
                </a:tc>
                <a:tc>
                  <a:txBody>
                    <a:bodyPr/>
                    <a:lstStyle/>
                    <a:p>
                      <a:pPr marL="0" marR="0" indent="0" algn="l" defTabSz="357994" rtl="0" eaLnBrk="1" fontAlgn="auto" latinLnBrk="0" hangingPunct="1">
                        <a:lnSpc>
                          <a:spcPct val="100000"/>
                        </a:lnSpc>
                        <a:spcBef>
                          <a:spcPts val="0"/>
                        </a:spcBef>
                        <a:spcAft>
                          <a:spcPts val="0"/>
                        </a:spcAft>
                        <a:buClrTx/>
                        <a:buSzTx/>
                        <a:buFontTx/>
                        <a:buNone/>
                        <a:tabLst/>
                        <a:defRPr/>
                      </a:pPr>
                      <a:r>
                        <a:rPr lang="en-US" sz="1900" b="1" kern="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rPr>
                        <a:t>DOE agrees</a:t>
                      </a:r>
                      <a:r>
                        <a:rPr lang="en-US" sz="1900" b="1" kern="0" baseline="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rPr>
                        <a:t> to fund Sanford Lab operations. </a:t>
                      </a:r>
                      <a:r>
                        <a:rPr lang="en-US" sz="1900" b="1" kern="0" dirty="0" smtClean="0">
                          <a:solidFill>
                            <a:schemeClr val="bg1"/>
                          </a:solidFill>
                          <a:effectLst>
                            <a:outerShdw blurRad="50800" dist="50800" dir="2700000" algn="tl" rotWithShape="0">
                              <a:srgbClr val="000000"/>
                            </a:outerShdw>
                          </a:effectLst>
                          <a:latin typeface="+mn-lt"/>
                          <a:ea typeface="ＭＳ Ｐゴシック" charset="-128"/>
                          <a:cs typeface="ＭＳ Ｐゴシック" charset="-128"/>
                        </a:rPr>
                        <a:t>Davis Campus outfitting begins. </a:t>
                      </a:r>
                      <a:endParaRPr lang="en-US" sz="1900" b="1" dirty="0">
                        <a:effectLst>
                          <a:outerShdw blurRad="50800" dist="50800" dir="2700000" algn="tl" rotWithShape="0">
                            <a:srgbClr val="000000"/>
                          </a:outerShdw>
                        </a:effectLst>
                      </a:endParaRPr>
                    </a:p>
                  </a:txBody>
                  <a:tcPr marL="83125" marR="83125" marT="40344" marB="40344"/>
                </a:tc>
              </a:tr>
              <a:tr h="626448">
                <a:tc>
                  <a:txBody>
                    <a:bodyPr/>
                    <a:lstStyle/>
                    <a:p>
                      <a:pPr>
                        <a:spcAft>
                          <a:spcPts val="0"/>
                        </a:spcAft>
                      </a:pPr>
                      <a:r>
                        <a:rPr lang="en-US" sz="1900" b="1" dirty="0" smtClean="0">
                          <a:solidFill>
                            <a:srgbClr val="FFFFFF"/>
                          </a:solidFill>
                          <a:effectLst>
                            <a:outerShdw blurRad="50800" dist="50800" dir="2700000" algn="tl" rotWithShape="0">
                              <a:srgbClr val="000000"/>
                            </a:outerShdw>
                          </a:effectLst>
                        </a:rPr>
                        <a:t>2012</a:t>
                      </a:r>
                      <a:endParaRPr lang="en-US" sz="1900" b="1" dirty="0">
                        <a:solidFill>
                          <a:srgbClr val="FFFFFF"/>
                        </a:solidFill>
                        <a:effectLst>
                          <a:outerShdw blurRad="50800" dist="50800" dir="2700000" algn="tl" rotWithShape="0">
                            <a:srgbClr val="000000"/>
                          </a:outerShdw>
                        </a:effectLst>
                      </a:endParaRPr>
                    </a:p>
                  </a:txBody>
                  <a:tcPr marL="83125" marR="83125" marT="40344" marB="40344"/>
                </a:tc>
                <a:tc>
                  <a:txBody>
                    <a:bodyPr/>
                    <a:lstStyle/>
                    <a:p>
                      <a:pPr algn="l">
                        <a:spcAft>
                          <a:spcPts val="0"/>
                        </a:spcAft>
                      </a:pPr>
                      <a:r>
                        <a:rPr lang="en-US" sz="1900" b="1" dirty="0" smtClean="0">
                          <a:solidFill>
                            <a:srgbClr val="FFFFFF"/>
                          </a:solidFill>
                          <a:effectLst>
                            <a:outerShdw blurRad="50800" dist="50800" dir="2700000" algn="tl" rotWithShape="0">
                              <a:srgbClr val="000000"/>
                            </a:outerShdw>
                          </a:effectLst>
                        </a:rPr>
                        <a:t>Davis Campus completed.</a:t>
                      </a:r>
                      <a:r>
                        <a:rPr lang="en-US" sz="1900" b="1" baseline="0" dirty="0" smtClean="0">
                          <a:solidFill>
                            <a:srgbClr val="FFFFFF"/>
                          </a:solidFill>
                          <a:effectLst>
                            <a:outerShdw blurRad="50800" dist="50800" dir="2700000" algn="tl" rotWithShape="0">
                              <a:srgbClr val="000000"/>
                            </a:outerShdw>
                          </a:effectLst>
                        </a:rPr>
                        <a:t> </a:t>
                      </a:r>
                      <a:r>
                        <a:rPr lang="en-US" sz="1900" b="1" dirty="0" smtClean="0">
                          <a:solidFill>
                            <a:srgbClr val="FFFFFF"/>
                          </a:solidFill>
                          <a:effectLst>
                            <a:outerShdw blurRad="50800" dist="50800" dir="2700000" algn="tl" rotWithShape="0">
                              <a:srgbClr val="000000"/>
                            </a:outerShdw>
                          </a:effectLst>
                        </a:rPr>
                        <a:t>LUX</a:t>
                      </a:r>
                      <a:r>
                        <a:rPr lang="en-US" sz="1900" b="1" baseline="0" dirty="0" smtClean="0">
                          <a:solidFill>
                            <a:srgbClr val="FFFFFF"/>
                          </a:solidFill>
                          <a:effectLst>
                            <a:outerShdw blurRad="50800" dist="50800" dir="2700000" algn="tl" rotWithShape="0">
                              <a:srgbClr val="000000"/>
                            </a:outerShdw>
                          </a:effectLst>
                        </a:rPr>
                        <a:t> and Majorana experiments move underground. Ross Shaft steel replacement begins.</a:t>
                      </a:r>
                    </a:p>
                  </a:txBody>
                  <a:tcPr marL="83125" marR="83125" marT="40344" marB="40344"/>
                </a:tc>
              </a:tr>
              <a:tr h="626448">
                <a:tc>
                  <a:txBody>
                    <a:bodyPr/>
                    <a:lstStyle/>
                    <a:p>
                      <a:pPr>
                        <a:spcAft>
                          <a:spcPts val="0"/>
                        </a:spcAft>
                      </a:pPr>
                      <a:r>
                        <a:rPr lang="en-US" sz="1900" b="1" dirty="0" smtClean="0">
                          <a:solidFill>
                            <a:srgbClr val="FFFFFF"/>
                          </a:solidFill>
                          <a:effectLst>
                            <a:outerShdw blurRad="50800" dist="50800" dir="2700000" algn="tl" rotWithShape="0">
                              <a:srgbClr val="000000"/>
                            </a:outerShdw>
                          </a:effectLst>
                        </a:rPr>
                        <a:t>2013</a:t>
                      </a:r>
                      <a:endParaRPr lang="en-US" sz="1900" b="1" dirty="0">
                        <a:solidFill>
                          <a:srgbClr val="FFFFFF"/>
                        </a:solidFill>
                        <a:effectLst>
                          <a:outerShdw blurRad="50800" dist="50800" dir="2700000" algn="tl" rotWithShape="0">
                            <a:srgbClr val="000000"/>
                          </a:outerShdw>
                        </a:effectLst>
                      </a:endParaRPr>
                    </a:p>
                  </a:txBody>
                  <a:tcPr marL="83125" marR="83125" marT="40344" marB="40344"/>
                </a:tc>
                <a:tc>
                  <a:txBody>
                    <a:bodyPr/>
                    <a:lstStyle/>
                    <a:p>
                      <a:pPr algn="l">
                        <a:spcAft>
                          <a:spcPts val="0"/>
                        </a:spcAft>
                      </a:pPr>
                      <a:r>
                        <a:rPr lang="en-US" sz="1900" b="1" baseline="0" dirty="0" smtClean="0">
                          <a:solidFill>
                            <a:srgbClr val="FFFFFF"/>
                          </a:solidFill>
                          <a:effectLst>
                            <a:outerShdw blurRad="50800" dist="50800" dir="2700000" algn="tl" rotWithShape="0">
                              <a:srgbClr val="000000"/>
                            </a:outerShdw>
                          </a:effectLst>
                        </a:rPr>
                        <a:t>LUX dark matter search. MJD construction.</a:t>
                      </a:r>
                    </a:p>
                    <a:p>
                      <a:pPr algn="l">
                        <a:spcAft>
                          <a:spcPts val="0"/>
                        </a:spcAft>
                      </a:pPr>
                      <a:r>
                        <a:rPr lang="en-US" sz="1900" b="1" baseline="0" dirty="0" smtClean="0">
                          <a:solidFill>
                            <a:srgbClr val="FFFFFF"/>
                          </a:solidFill>
                          <a:effectLst>
                            <a:outerShdw blurRad="50800" dist="50800" dir="2700000" algn="tl" rotWithShape="0">
                              <a:srgbClr val="000000"/>
                            </a:outerShdw>
                          </a:effectLst>
                        </a:rPr>
                        <a:t>Planning for LBNE, LZ and DIANA.</a:t>
                      </a:r>
                    </a:p>
                  </a:txBody>
                  <a:tcPr marL="83125" marR="83125" marT="40344" marB="40344"/>
                </a:tc>
              </a:tr>
              <a:tr h="572821">
                <a:tc>
                  <a:txBody>
                    <a:bodyPr/>
                    <a:lstStyle/>
                    <a:p>
                      <a:pPr>
                        <a:spcAft>
                          <a:spcPts val="0"/>
                        </a:spcAft>
                      </a:pPr>
                      <a:r>
                        <a:rPr lang="en-US" sz="1900" b="1" dirty="0" smtClean="0">
                          <a:solidFill>
                            <a:srgbClr val="FFFFFF"/>
                          </a:solidFill>
                          <a:effectLst>
                            <a:outerShdw blurRad="50800" dist="50800" dir="2700000" algn="tl" rotWithShape="0">
                              <a:srgbClr val="000000"/>
                            </a:outerShdw>
                          </a:effectLst>
                        </a:rPr>
                        <a:t>2013</a:t>
                      </a:r>
                      <a:endParaRPr lang="en-US" sz="1900" b="1" dirty="0">
                        <a:solidFill>
                          <a:srgbClr val="FFFFFF"/>
                        </a:solidFill>
                        <a:effectLst>
                          <a:outerShdw blurRad="50800" dist="50800" dir="2700000" algn="tl" rotWithShape="0">
                            <a:srgbClr val="000000"/>
                          </a:outerShdw>
                        </a:effectLst>
                      </a:endParaRPr>
                    </a:p>
                  </a:txBody>
                  <a:tcPr marL="83125" marR="83125" marT="40344" marB="40344"/>
                </a:tc>
                <a:tc>
                  <a:txBody>
                    <a:bodyPr/>
                    <a:lstStyle/>
                    <a:p>
                      <a:pPr algn="l">
                        <a:spcAft>
                          <a:spcPts val="0"/>
                        </a:spcAft>
                      </a:pPr>
                      <a:r>
                        <a:rPr lang="en-US" sz="1900" b="1" baseline="0" dirty="0" smtClean="0">
                          <a:solidFill>
                            <a:srgbClr val="FFFFFF"/>
                          </a:solidFill>
                          <a:effectLst>
                            <a:outerShdw blurRad="50800" dist="50800" dir="2700000" algn="tl" rotWithShape="0">
                              <a:srgbClr val="000000"/>
                            </a:outerShdw>
                          </a:effectLst>
                        </a:rPr>
                        <a:t>Start refitting the Ross Shaft</a:t>
                      </a:r>
                    </a:p>
                  </a:txBody>
                  <a:tcPr marL="83125" marR="83125" marT="40344" marB="40344"/>
                </a:tc>
              </a:tr>
            </a:tbl>
          </a:graphicData>
        </a:graphic>
      </p:graphicFrame>
      <p:sp>
        <p:nvSpPr>
          <p:cNvPr id="3" name="Footer Placeholder 2"/>
          <p:cNvSpPr>
            <a:spLocks noGrp="1"/>
          </p:cNvSpPr>
          <p:nvPr>
            <p:ph type="ftr" sz="quarter" idx="10"/>
          </p:nvPr>
        </p:nvSpPr>
        <p:spPr/>
        <p:txBody>
          <a:bodyPr/>
          <a:lstStyle/>
          <a:p>
            <a:pPr>
              <a:defRPr/>
            </a:pPr>
            <a:r>
              <a:rPr lang="en-US" smtClean="0"/>
              <a:t>J Stewart CERN April 2014</a:t>
            </a:r>
            <a:endParaRPr lang="en-US" dirty="0"/>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pPr marL="0" indent="0" algn="ctr">
              <a:buNone/>
            </a:pPr>
            <a:r>
              <a:rPr lang="en-US" dirty="0"/>
              <a:t>Back </a:t>
            </a:r>
            <a:r>
              <a:rPr lang="en-US" dirty="0" smtClean="0"/>
              <a:t>Up Slides</a:t>
            </a:r>
            <a:endParaRPr lang="en-US" dirty="0"/>
          </a:p>
        </p:txBody>
      </p:sp>
    </p:spTree>
    <p:extLst>
      <p:ext uri="{BB962C8B-B14F-4D97-AF65-F5344CB8AC3E}">
        <p14:creationId xmlns:p14="http://schemas.microsoft.com/office/powerpoint/2010/main" val="246380223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40"/>
            <a:ext cx="8229600" cy="739575"/>
          </a:xfrm>
        </p:spPr>
        <p:txBody>
          <a:bodyPr/>
          <a:lstStyle/>
          <a:p>
            <a:r>
              <a:rPr lang="en-US" dirty="0" smtClean="0"/>
              <a:t>Impurity Profile</a:t>
            </a:r>
            <a:endParaRPr lang="en-US" dirty="0"/>
          </a:p>
        </p:txBody>
      </p:sp>
      <p:sp>
        <p:nvSpPr>
          <p:cNvPr id="5" name="Slide Number Placeholder 4"/>
          <p:cNvSpPr>
            <a:spLocks noGrp="1"/>
          </p:cNvSpPr>
          <p:nvPr>
            <p:ph type="sldNum" sz="quarter" idx="4294967295"/>
          </p:nvPr>
        </p:nvSpPr>
        <p:spPr>
          <a:xfrm>
            <a:off x="7239000" y="6553200"/>
            <a:ext cx="1447800" cy="274320"/>
          </a:xfrm>
          <a:prstGeom prst="rect">
            <a:avLst/>
          </a:prstGeom>
        </p:spPr>
        <p:txBody>
          <a:bodyPr/>
          <a:lstStyle/>
          <a:p>
            <a:fld id="{309AD161-AFAC-41AC-83AA-4053A52B9B02}" type="slidenum">
              <a:rPr lang="en-US" smtClean="0">
                <a:solidFill>
                  <a:prstClr val="black">
                    <a:tint val="75000"/>
                  </a:prstClr>
                </a:solidFill>
              </a:rPr>
              <a:pPr/>
              <a:t>71</a:t>
            </a:fld>
            <a:endParaRPr lang="en-US" dirty="0">
              <a:solidFill>
                <a:prstClr val="black">
                  <a:tint val="75000"/>
                </a:prstClr>
              </a:solidFill>
            </a:endParaRPr>
          </a:p>
        </p:txBody>
      </p:sp>
      <p:sp>
        <p:nvSpPr>
          <p:cNvPr id="9" name="TextBox 8"/>
          <p:cNvSpPr txBox="1"/>
          <p:nvPr/>
        </p:nvSpPr>
        <p:spPr>
          <a:xfrm>
            <a:off x="1397169" y="5411727"/>
            <a:ext cx="6349663" cy="830997"/>
          </a:xfrm>
          <a:prstGeom prst="rect">
            <a:avLst/>
          </a:prstGeom>
          <a:solidFill>
            <a:srgbClr val="FFFF00"/>
          </a:solidFill>
        </p:spPr>
        <p:txBody>
          <a:bodyPr wrap="square" rtlCol="0">
            <a:spAutoFit/>
          </a:bodyPr>
          <a:lstStyle/>
          <a:p>
            <a:pPr algn="ctr"/>
            <a:r>
              <a:rPr lang="en-US" sz="2400" b="1" dirty="0" smtClean="0">
                <a:solidFill>
                  <a:srgbClr val="FF0000"/>
                </a:solidFill>
              </a:rPr>
              <a:t>T profile verified in LAPD.</a:t>
            </a:r>
          </a:p>
          <a:p>
            <a:pPr algn="ctr"/>
            <a:r>
              <a:rPr lang="en-US" sz="2400" b="1" dirty="0" smtClean="0">
                <a:solidFill>
                  <a:srgbClr val="FF0000"/>
                </a:solidFill>
              </a:rPr>
              <a:t>Will be verified in 35 ton prototype as well.</a:t>
            </a:r>
            <a:endParaRPr lang="en-US" sz="2400" b="1" dirty="0">
              <a:solidFill>
                <a:srgbClr val="FF0000"/>
              </a:solidFill>
            </a:endParaRPr>
          </a:p>
        </p:txBody>
      </p:sp>
      <p:pic>
        <p:nvPicPr>
          <p:cNvPr id="4" name="Content Placeholder 3" descr="Impurities in LAr 10 kton EV.pdf"/>
          <p:cNvPicPr>
            <a:picLocks noGrp="1" noChangeAspect="1"/>
          </p:cNvPicPr>
          <p:nvPr>
            <p:ph idx="1"/>
          </p:nvPr>
        </p:nvPicPr>
        <p:blipFill>
          <a:blip r:embed="rId3" cstate="email">
            <a:extLst>
              <a:ext uri="{28A0092B-C50C-407E-A947-70E740481C1C}">
                <a14:useLocalDpi xmlns:a14="http://schemas.microsoft.com/office/drawing/2010/main" val="0"/>
              </a:ext>
            </a:extLst>
          </a:blip>
          <a:srcRect l="-7254" r="-7254"/>
          <a:stretch>
            <a:fillRect/>
          </a:stretch>
        </p:blipFill>
        <p:spPr/>
      </p:pic>
    </p:spTree>
    <p:extLst>
      <p:ext uri="{BB962C8B-B14F-4D97-AF65-F5344CB8AC3E}">
        <p14:creationId xmlns:p14="http://schemas.microsoft.com/office/powerpoint/2010/main" val="19472221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1" name="Object 7"/>
          <p:cNvGraphicFramePr>
            <a:graphicFrameLocks noChangeAspect="1"/>
          </p:cNvGraphicFramePr>
          <p:nvPr/>
        </p:nvGraphicFramePr>
        <p:xfrm>
          <a:off x="1128180" y="990601"/>
          <a:ext cx="6949020" cy="5715000"/>
        </p:xfrm>
        <a:graphic>
          <a:graphicData uri="http://schemas.openxmlformats.org/presentationml/2006/ole">
            <mc:AlternateContent xmlns:mc="http://schemas.openxmlformats.org/markup-compatibility/2006">
              <mc:Choice xmlns:v="urn:schemas-microsoft-com:vml" Requires="v">
                <p:oleObj spid="_x0000_s1062" name="Worksheet" r:id="rId4" imgW="7562698" imgH="6219952" progId="Excel.Sheet.12">
                  <p:embed/>
                </p:oleObj>
              </mc:Choice>
              <mc:Fallback>
                <p:oleObj name="Worksheet" r:id="rId4" imgW="7562698" imgH="6219952" progId="Excel.Shee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8180" y="990601"/>
                        <a:ext cx="6949020" cy="5715000"/>
                      </a:xfrm>
                      <a:prstGeom prst="rect">
                        <a:avLst/>
                      </a:prstGeom>
                      <a:noFill/>
                      <a:ln>
                        <a:noFill/>
                      </a:ln>
                      <a:effectLst/>
                    </p:spPr>
                  </p:pic>
                </p:oleObj>
              </mc:Fallback>
            </mc:AlternateContent>
          </a:graphicData>
        </a:graphic>
      </p:graphicFrame>
      <p:sp>
        <p:nvSpPr>
          <p:cNvPr id="19" name="Title 1"/>
          <p:cNvSpPr>
            <a:spLocks noGrp="1"/>
          </p:cNvSpPr>
          <p:nvPr>
            <p:ph type="title"/>
          </p:nvPr>
        </p:nvSpPr>
        <p:spPr>
          <a:xfrm>
            <a:off x="457200" y="152400"/>
            <a:ext cx="8229600" cy="563562"/>
          </a:xfrm>
        </p:spPr>
        <p:txBody>
          <a:bodyPr>
            <a:normAutofit fontScale="90000"/>
          </a:bodyPr>
          <a:lstStyle/>
          <a:p>
            <a:r>
              <a:rPr lang="en-US" sz="2800" dirty="0" smtClean="0"/>
              <a:t>Example of Cooling Power Requirements</a:t>
            </a:r>
            <a:br>
              <a:rPr lang="en-US" sz="2800" dirty="0" smtClean="0"/>
            </a:br>
            <a:r>
              <a:rPr lang="en-US" sz="2800" dirty="0" smtClean="0"/>
              <a:t> for Two 9.8 </a:t>
            </a:r>
            <a:r>
              <a:rPr lang="en-US" sz="2800" dirty="0" err="1" smtClean="0"/>
              <a:t>kton</a:t>
            </a:r>
            <a:r>
              <a:rPr lang="en-US" sz="2800" dirty="0" smtClean="0"/>
              <a:t> Cryostats</a:t>
            </a:r>
            <a:endParaRPr lang="en-US" sz="2800" dirty="0"/>
          </a:p>
        </p:txBody>
      </p:sp>
    </p:spTree>
    <p:extLst>
      <p:ext uri="{BB962C8B-B14F-4D97-AF65-F5344CB8AC3E}">
        <p14:creationId xmlns:p14="http://schemas.microsoft.com/office/powerpoint/2010/main" val="341815120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ppendix C Zoom.pdf"/>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342900"/>
            <a:ext cx="9144000" cy="6162261"/>
          </a:xfrm>
          <a:prstGeom prst="rect">
            <a:avLst/>
          </a:prstGeom>
        </p:spPr>
      </p:pic>
      <p:sp>
        <p:nvSpPr>
          <p:cNvPr id="2" name="Slide Number Placeholder 1"/>
          <p:cNvSpPr>
            <a:spLocks noGrp="1"/>
          </p:cNvSpPr>
          <p:nvPr>
            <p:ph type="sldNum" sz="quarter" idx="4294967295"/>
          </p:nvPr>
        </p:nvSpPr>
        <p:spPr>
          <a:xfrm>
            <a:off x="7239000" y="6553200"/>
            <a:ext cx="1447800" cy="274320"/>
          </a:xfrm>
          <a:prstGeom prst="rect">
            <a:avLst/>
          </a:prstGeom>
        </p:spPr>
        <p:txBody>
          <a:bodyPr/>
          <a:lstStyle/>
          <a:p>
            <a:fld id="{D9CE8855-C613-4965-85DA-ED9F948912D0}" type="slidenum">
              <a:rPr lang="en-US" smtClean="0">
                <a:solidFill>
                  <a:prstClr val="black">
                    <a:tint val="75000"/>
                  </a:prstClr>
                </a:solidFill>
              </a:rPr>
              <a:pPr/>
              <a:t>73</a:t>
            </a:fld>
            <a:endParaRPr lang="en-US" dirty="0">
              <a:solidFill>
                <a:prstClr val="black">
                  <a:tint val="75000"/>
                </a:prstClr>
              </a:solidFill>
            </a:endParaRPr>
          </a:p>
        </p:txBody>
      </p:sp>
      <p:sp>
        <p:nvSpPr>
          <p:cNvPr id="6" name="TextBox 5"/>
          <p:cNvSpPr txBox="1"/>
          <p:nvPr/>
        </p:nvSpPr>
        <p:spPr>
          <a:xfrm>
            <a:off x="175846" y="302846"/>
            <a:ext cx="889987" cy="369332"/>
          </a:xfrm>
          <a:prstGeom prst="rect">
            <a:avLst/>
          </a:prstGeom>
          <a:noFill/>
        </p:spPr>
        <p:txBody>
          <a:bodyPr wrap="none" rtlCol="0">
            <a:spAutoFit/>
          </a:bodyPr>
          <a:lstStyle/>
          <a:p>
            <a:r>
              <a:rPr lang="en-US" dirty="0" smtClean="0">
                <a:solidFill>
                  <a:prstClr val="black"/>
                </a:solidFill>
              </a:rPr>
              <a:t>Trusses</a:t>
            </a:r>
            <a:endParaRPr lang="en-US" dirty="0">
              <a:solidFill>
                <a:prstClr val="black"/>
              </a:solidFill>
            </a:endParaRPr>
          </a:p>
        </p:txBody>
      </p:sp>
      <p:sp>
        <p:nvSpPr>
          <p:cNvPr id="7" name="TextBox 6"/>
          <p:cNvSpPr txBox="1"/>
          <p:nvPr/>
        </p:nvSpPr>
        <p:spPr>
          <a:xfrm>
            <a:off x="7684684" y="244230"/>
            <a:ext cx="1459316" cy="369332"/>
          </a:xfrm>
          <a:prstGeom prst="rect">
            <a:avLst/>
          </a:prstGeom>
          <a:noFill/>
        </p:spPr>
        <p:txBody>
          <a:bodyPr wrap="none" rtlCol="0">
            <a:spAutoFit/>
          </a:bodyPr>
          <a:lstStyle/>
          <a:p>
            <a:r>
              <a:rPr lang="en-US" dirty="0" smtClean="0">
                <a:solidFill>
                  <a:prstClr val="black"/>
                </a:solidFill>
              </a:rPr>
              <a:t>HV Feedthrus</a:t>
            </a:r>
            <a:endParaRPr lang="en-US" dirty="0">
              <a:solidFill>
                <a:prstClr val="black"/>
              </a:solidFill>
            </a:endParaRPr>
          </a:p>
        </p:txBody>
      </p:sp>
      <p:sp>
        <p:nvSpPr>
          <p:cNvPr id="8" name="TextBox 7"/>
          <p:cNvSpPr txBox="1"/>
          <p:nvPr/>
        </p:nvSpPr>
        <p:spPr>
          <a:xfrm>
            <a:off x="5186020" y="5927167"/>
            <a:ext cx="2405977" cy="369332"/>
          </a:xfrm>
          <a:prstGeom prst="rect">
            <a:avLst/>
          </a:prstGeom>
          <a:noFill/>
        </p:spPr>
        <p:txBody>
          <a:bodyPr wrap="none" rtlCol="0">
            <a:spAutoFit/>
          </a:bodyPr>
          <a:lstStyle/>
          <a:p>
            <a:r>
              <a:rPr lang="en-US" dirty="0" smtClean="0">
                <a:solidFill>
                  <a:prstClr val="black"/>
                </a:solidFill>
              </a:rPr>
              <a:t>TPC Electrical feedthrus</a:t>
            </a:r>
            <a:endParaRPr lang="en-US" dirty="0">
              <a:solidFill>
                <a:prstClr val="black"/>
              </a:solidFill>
            </a:endParaRPr>
          </a:p>
        </p:txBody>
      </p:sp>
      <p:sp>
        <p:nvSpPr>
          <p:cNvPr id="9" name="TextBox 8"/>
          <p:cNvSpPr txBox="1"/>
          <p:nvPr/>
        </p:nvSpPr>
        <p:spPr>
          <a:xfrm>
            <a:off x="2873091" y="291123"/>
            <a:ext cx="2274982" cy="369332"/>
          </a:xfrm>
          <a:prstGeom prst="rect">
            <a:avLst/>
          </a:prstGeom>
          <a:noFill/>
        </p:spPr>
        <p:txBody>
          <a:bodyPr wrap="none" rtlCol="0">
            <a:spAutoFit/>
          </a:bodyPr>
          <a:lstStyle/>
          <a:p>
            <a:r>
              <a:rPr lang="en-US" dirty="0" smtClean="0">
                <a:solidFill>
                  <a:prstClr val="black"/>
                </a:solidFill>
              </a:rPr>
              <a:t>Laser calibration ports</a:t>
            </a:r>
            <a:endParaRPr lang="en-US" dirty="0">
              <a:solidFill>
                <a:prstClr val="black"/>
              </a:solidFill>
            </a:endParaRPr>
          </a:p>
        </p:txBody>
      </p:sp>
      <p:cxnSp>
        <p:nvCxnSpPr>
          <p:cNvPr id="10" name="Straight Arrow Connector 9"/>
          <p:cNvCxnSpPr>
            <a:stCxn id="7" idx="2"/>
          </p:cNvCxnSpPr>
          <p:nvPr/>
        </p:nvCxnSpPr>
        <p:spPr>
          <a:xfrm flipH="1">
            <a:off x="8059545" y="613562"/>
            <a:ext cx="354797" cy="694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7" idx="2"/>
          </p:cNvCxnSpPr>
          <p:nvPr/>
        </p:nvCxnSpPr>
        <p:spPr>
          <a:xfrm flipH="1">
            <a:off x="8072118" y="613562"/>
            <a:ext cx="342224" cy="26684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16" idx="0"/>
          </p:cNvCxnSpPr>
          <p:nvPr/>
        </p:nvCxnSpPr>
        <p:spPr>
          <a:xfrm flipH="1" flipV="1">
            <a:off x="8072118" y="5319155"/>
            <a:ext cx="387365" cy="6172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7774965" y="5936434"/>
            <a:ext cx="1369035" cy="369332"/>
          </a:xfrm>
          <a:prstGeom prst="rect">
            <a:avLst/>
          </a:prstGeom>
          <a:noFill/>
        </p:spPr>
        <p:txBody>
          <a:bodyPr wrap="none" rtlCol="0">
            <a:spAutoFit/>
          </a:bodyPr>
          <a:lstStyle/>
          <a:p>
            <a:r>
              <a:rPr lang="en-US" dirty="0" smtClean="0">
                <a:solidFill>
                  <a:prstClr val="black"/>
                </a:solidFill>
              </a:rPr>
              <a:t>HV Feedthru</a:t>
            </a:r>
            <a:endParaRPr lang="en-US" dirty="0">
              <a:solidFill>
                <a:prstClr val="black"/>
              </a:solidFill>
            </a:endParaRPr>
          </a:p>
        </p:txBody>
      </p:sp>
      <p:cxnSp>
        <p:nvCxnSpPr>
          <p:cNvPr id="21" name="Straight Arrow Connector 20"/>
          <p:cNvCxnSpPr>
            <a:stCxn id="8" idx="0"/>
          </p:cNvCxnSpPr>
          <p:nvPr/>
        </p:nvCxnSpPr>
        <p:spPr>
          <a:xfrm flipH="1" flipV="1">
            <a:off x="5859201" y="4489216"/>
            <a:ext cx="529808" cy="143795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a:stCxn id="6" idx="2"/>
          </p:cNvCxnSpPr>
          <p:nvPr/>
        </p:nvCxnSpPr>
        <p:spPr>
          <a:xfrm>
            <a:off x="620840" y="672178"/>
            <a:ext cx="317006" cy="5880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9" idx="2"/>
          </p:cNvCxnSpPr>
          <p:nvPr/>
        </p:nvCxnSpPr>
        <p:spPr>
          <a:xfrm>
            <a:off x="4010582" y="660455"/>
            <a:ext cx="281002" cy="10686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a:stCxn id="9" idx="2"/>
          </p:cNvCxnSpPr>
          <p:nvPr/>
        </p:nvCxnSpPr>
        <p:spPr>
          <a:xfrm>
            <a:off x="4010582" y="660455"/>
            <a:ext cx="281002" cy="232893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2683568" y="5978741"/>
            <a:ext cx="2274982" cy="369332"/>
          </a:xfrm>
          <a:prstGeom prst="rect">
            <a:avLst/>
          </a:prstGeom>
          <a:noFill/>
        </p:spPr>
        <p:txBody>
          <a:bodyPr wrap="none" rtlCol="0">
            <a:spAutoFit/>
          </a:bodyPr>
          <a:lstStyle/>
          <a:p>
            <a:r>
              <a:rPr lang="en-US" dirty="0" smtClean="0">
                <a:solidFill>
                  <a:prstClr val="black"/>
                </a:solidFill>
              </a:rPr>
              <a:t>Laser calibration ports</a:t>
            </a:r>
            <a:endParaRPr lang="en-US" dirty="0">
              <a:solidFill>
                <a:prstClr val="black"/>
              </a:solidFill>
            </a:endParaRPr>
          </a:p>
        </p:txBody>
      </p:sp>
      <p:cxnSp>
        <p:nvCxnSpPr>
          <p:cNvPr id="41" name="Straight Arrow Connector 40"/>
          <p:cNvCxnSpPr>
            <a:stCxn id="40" idx="0"/>
          </p:cNvCxnSpPr>
          <p:nvPr/>
        </p:nvCxnSpPr>
        <p:spPr>
          <a:xfrm flipV="1">
            <a:off x="3821059" y="4933462"/>
            <a:ext cx="470525" cy="10452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a:stCxn id="40" idx="0"/>
          </p:cNvCxnSpPr>
          <p:nvPr/>
        </p:nvCxnSpPr>
        <p:spPr>
          <a:xfrm flipV="1">
            <a:off x="3821059" y="3761154"/>
            <a:ext cx="480294" cy="22175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5204365" y="266875"/>
            <a:ext cx="2405977" cy="369332"/>
          </a:xfrm>
          <a:prstGeom prst="rect">
            <a:avLst/>
          </a:prstGeom>
          <a:noFill/>
        </p:spPr>
        <p:txBody>
          <a:bodyPr wrap="none" rtlCol="0">
            <a:spAutoFit/>
          </a:bodyPr>
          <a:lstStyle/>
          <a:p>
            <a:r>
              <a:rPr lang="en-US" dirty="0" smtClean="0">
                <a:solidFill>
                  <a:prstClr val="black"/>
                </a:solidFill>
              </a:rPr>
              <a:t>TPC Electrical feedthrus</a:t>
            </a:r>
            <a:endParaRPr lang="en-US" dirty="0">
              <a:solidFill>
                <a:prstClr val="black"/>
              </a:solidFill>
            </a:endParaRPr>
          </a:p>
        </p:txBody>
      </p:sp>
      <p:cxnSp>
        <p:nvCxnSpPr>
          <p:cNvPr id="48" name="Straight Arrow Connector 47"/>
          <p:cNvCxnSpPr>
            <a:stCxn id="47" idx="2"/>
          </p:cNvCxnSpPr>
          <p:nvPr/>
        </p:nvCxnSpPr>
        <p:spPr>
          <a:xfrm flipH="1">
            <a:off x="5808908" y="636207"/>
            <a:ext cx="598446" cy="16775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117232" y="5974833"/>
            <a:ext cx="1402948" cy="369332"/>
          </a:xfrm>
          <a:prstGeom prst="rect">
            <a:avLst/>
          </a:prstGeom>
          <a:noFill/>
        </p:spPr>
        <p:txBody>
          <a:bodyPr wrap="none" rtlCol="0">
            <a:spAutoFit/>
          </a:bodyPr>
          <a:lstStyle/>
          <a:p>
            <a:r>
              <a:rPr lang="en-US" dirty="0" smtClean="0">
                <a:solidFill>
                  <a:prstClr val="black"/>
                </a:solidFill>
              </a:rPr>
              <a:t>Service ports</a:t>
            </a:r>
            <a:endParaRPr lang="en-US" dirty="0">
              <a:solidFill>
                <a:prstClr val="black"/>
              </a:solidFill>
            </a:endParaRPr>
          </a:p>
        </p:txBody>
      </p:sp>
      <p:cxnSp>
        <p:nvCxnSpPr>
          <p:cNvPr id="56" name="Straight Arrow Connector 55"/>
          <p:cNvCxnSpPr>
            <a:stCxn id="53" idx="0"/>
          </p:cNvCxnSpPr>
          <p:nvPr/>
        </p:nvCxnSpPr>
        <p:spPr>
          <a:xfrm flipV="1">
            <a:off x="818706" y="4767385"/>
            <a:ext cx="216832" cy="12074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1123804" y="292197"/>
            <a:ext cx="1697901" cy="369332"/>
          </a:xfrm>
          <a:prstGeom prst="rect">
            <a:avLst/>
          </a:prstGeom>
          <a:noFill/>
        </p:spPr>
        <p:txBody>
          <a:bodyPr wrap="none" rtlCol="0">
            <a:spAutoFit/>
          </a:bodyPr>
          <a:lstStyle/>
          <a:p>
            <a:r>
              <a:rPr lang="en-US" dirty="0" smtClean="0">
                <a:solidFill>
                  <a:prstClr val="black"/>
                </a:solidFill>
              </a:rPr>
              <a:t>Electronic Racks</a:t>
            </a:r>
            <a:endParaRPr lang="en-US" dirty="0">
              <a:solidFill>
                <a:prstClr val="black"/>
              </a:solidFill>
            </a:endParaRPr>
          </a:p>
        </p:txBody>
      </p:sp>
      <p:cxnSp>
        <p:nvCxnSpPr>
          <p:cNvPr id="72" name="Straight Arrow Connector 71"/>
          <p:cNvCxnSpPr>
            <a:stCxn id="59" idx="2"/>
          </p:cNvCxnSpPr>
          <p:nvPr/>
        </p:nvCxnSpPr>
        <p:spPr>
          <a:xfrm flipH="1">
            <a:off x="1625942" y="661529"/>
            <a:ext cx="346813" cy="179751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a:stCxn id="59" idx="2"/>
          </p:cNvCxnSpPr>
          <p:nvPr/>
        </p:nvCxnSpPr>
        <p:spPr>
          <a:xfrm>
            <a:off x="1972755" y="661529"/>
            <a:ext cx="415187" cy="17486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569123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553200" y="6553200"/>
            <a:ext cx="2133600" cy="273050"/>
          </a:xfrm>
          <a:prstGeom prst="rect">
            <a:avLst/>
          </a:prstGeom>
        </p:spPr>
        <p:txBody>
          <a:bodyPr/>
          <a:lstStyle/>
          <a:p>
            <a:fld id="{309AD161-AFAC-41AC-83AA-4053A52B9B02}" type="slidenum">
              <a:rPr lang="en-US" smtClean="0">
                <a:solidFill>
                  <a:prstClr val="black">
                    <a:tint val="75000"/>
                  </a:prstClr>
                </a:solidFill>
              </a:rPr>
              <a:pPr/>
              <a:t>74</a:t>
            </a:fld>
            <a:endParaRPr lang="en-US" dirty="0">
              <a:solidFill>
                <a:prstClr val="black">
                  <a:tint val="75000"/>
                </a:prstClr>
              </a:solidFill>
            </a:endParaRPr>
          </a:p>
        </p:txBody>
      </p:sp>
      <p:pic>
        <p:nvPicPr>
          <p:cNvPr id="3" name="Picture 2" descr="4850L Plan views 10kton 34kton with Ross shaft Zoom 2.pdf"/>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235200" y="0"/>
            <a:ext cx="4673600" cy="6858000"/>
          </a:xfrm>
          <a:prstGeom prst="rect">
            <a:avLst/>
          </a:prstGeom>
        </p:spPr>
      </p:pic>
    </p:spTree>
    <p:extLst>
      <p:ext uri="{BB962C8B-B14F-4D97-AF65-F5344CB8AC3E}">
        <p14:creationId xmlns:p14="http://schemas.microsoft.com/office/powerpoint/2010/main" val="2880644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553200" y="6553200"/>
            <a:ext cx="2133600" cy="273050"/>
          </a:xfrm>
          <a:prstGeom prst="rect">
            <a:avLst/>
          </a:prstGeom>
        </p:spPr>
        <p:txBody>
          <a:bodyPr/>
          <a:lstStyle/>
          <a:p>
            <a:fld id="{D9CE8855-C613-4965-85DA-ED9F948912D0}" type="slidenum">
              <a:rPr lang="en-US" smtClean="0">
                <a:solidFill>
                  <a:prstClr val="black">
                    <a:tint val="75000"/>
                  </a:prstClr>
                </a:solidFill>
              </a:rPr>
              <a:pPr/>
              <a:t>75</a:t>
            </a:fld>
            <a:endParaRPr lang="en-US" dirty="0">
              <a:solidFill>
                <a:prstClr val="black">
                  <a:tint val="75000"/>
                </a:prstClr>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729355818"/>
              </p:ext>
            </p:extLst>
          </p:nvPr>
        </p:nvGraphicFramePr>
        <p:xfrm>
          <a:off x="1119814" y="1136650"/>
          <a:ext cx="6904372" cy="5203504"/>
        </p:xfrm>
        <a:graphic>
          <a:graphicData uri="http://schemas.openxmlformats.org/presentationml/2006/ole">
            <mc:AlternateContent xmlns:mc="http://schemas.openxmlformats.org/markup-compatibility/2006">
              <mc:Choice xmlns:v="urn:schemas-microsoft-com:vml" Requires="v">
                <p:oleObj spid="_x0000_s2086" name="Document" r:id="rId4" imgW="6083300" imgH="4584700" progId="Word.Document.12">
                  <p:embed/>
                </p:oleObj>
              </mc:Choice>
              <mc:Fallback>
                <p:oleObj name="Document" r:id="rId4" imgW="6083300" imgH="4584700" progId="Word.Document.12">
                  <p:embed/>
                  <p:pic>
                    <p:nvPicPr>
                      <p:cNvPr id="0" name=""/>
                      <p:cNvPicPr/>
                      <p:nvPr/>
                    </p:nvPicPr>
                    <p:blipFill>
                      <a:blip r:embed="rId5"/>
                      <a:stretch>
                        <a:fillRect/>
                      </a:stretch>
                    </p:blipFill>
                    <p:spPr>
                      <a:xfrm>
                        <a:off x="1119814" y="1136650"/>
                        <a:ext cx="6904372" cy="5203504"/>
                      </a:xfrm>
                      <a:prstGeom prst="rect">
                        <a:avLst/>
                      </a:prstGeom>
                    </p:spPr>
                  </p:pic>
                </p:oleObj>
              </mc:Fallback>
            </mc:AlternateContent>
          </a:graphicData>
        </a:graphic>
      </p:graphicFrame>
      <p:sp>
        <p:nvSpPr>
          <p:cNvPr id="7" name="Title 1"/>
          <p:cNvSpPr>
            <a:spLocks noGrp="1"/>
          </p:cNvSpPr>
          <p:nvPr>
            <p:ph type="title"/>
          </p:nvPr>
        </p:nvSpPr>
        <p:spPr>
          <a:xfrm>
            <a:off x="151423" y="76200"/>
            <a:ext cx="8841153" cy="762000"/>
          </a:xfrm>
        </p:spPr>
        <p:txBody>
          <a:bodyPr>
            <a:normAutofit/>
          </a:bodyPr>
          <a:lstStyle/>
          <a:p>
            <a:r>
              <a:rPr lang="en-US" dirty="0" smtClean="0"/>
              <a:t>Primary Membrane Design Requirements (from RFP)</a:t>
            </a:r>
            <a:endParaRPr lang="en-US" dirty="0"/>
          </a:p>
        </p:txBody>
      </p:sp>
      <p:sp>
        <p:nvSpPr>
          <p:cNvPr id="2" name="Rectangle 1"/>
          <p:cNvSpPr/>
          <p:nvPr/>
        </p:nvSpPr>
        <p:spPr>
          <a:xfrm>
            <a:off x="1133741" y="1355326"/>
            <a:ext cx="6873343" cy="224109"/>
          </a:xfrm>
          <a:prstGeom prst="rect">
            <a:avLst/>
          </a:prstGeom>
          <a:solidFill>
            <a:srgbClr val="FFFF00">
              <a:alpha val="30000"/>
            </a:srgbClr>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1147393" y="1795865"/>
            <a:ext cx="6873343" cy="797395"/>
          </a:xfrm>
          <a:prstGeom prst="rect">
            <a:avLst/>
          </a:prstGeom>
          <a:solidFill>
            <a:srgbClr val="FFFF00">
              <a:alpha val="30000"/>
            </a:srgbClr>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115375" y="3663441"/>
            <a:ext cx="6873343" cy="224109"/>
          </a:xfrm>
          <a:prstGeom prst="rect">
            <a:avLst/>
          </a:prstGeom>
          <a:solidFill>
            <a:srgbClr val="FFFF00">
              <a:alpha val="30000"/>
            </a:srgbClr>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1158066" y="4869360"/>
            <a:ext cx="6873343" cy="224109"/>
          </a:xfrm>
          <a:prstGeom prst="rect">
            <a:avLst/>
          </a:prstGeom>
          <a:solidFill>
            <a:srgbClr val="FFFF00">
              <a:alpha val="30000"/>
            </a:srgbClr>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1147394" y="5296234"/>
            <a:ext cx="6873343" cy="637317"/>
          </a:xfrm>
          <a:prstGeom prst="rect">
            <a:avLst/>
          </a:prstGeom>
          <a:solidFill>
            <a:srgbClr val="FFFF00">
              <a:alpha val="30000"/>
            </a:srgbClr>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0841416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553200" y="6553200"/>
            <a:ext cx="2133600" cy="273050"/>
          </a:xfrm>
          <a:prstGeom prst="rect">
            <a:avLst/>
          </a:prstGeom>
        </p:spPr>
        <p:txBody>
          <a:bodyPr/>
          <a:lstStyle/>
          <a:p>
            <a:fld id="{D9CE8855-C613-4965-85DA-ED9F948912D0}" type="slidenum">
              <a:rPr lang="en-US" smtClean="0">
                <a:solidFill>
                  <a:prstClr val="black">
                    <a:tint val="75000"/>
                  </a:prstClr>
                </a:solidFill>
              </a:rPr>
              <a:pPr/>
              <a:t>76</a:t>
            </a:fld>
            <a:endParaRPr lang="en-US" dirty="0">
              <a:solidFill>
                <a:prstClr val="black">
                  <a:tint val="75000"/>
                </a:prstClr>
              </a:solidFill>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1694965482"/>
              </p:ext>
            </p:extLst>
          </p:nvPr>
        </p:nvGraphicFramePr>
        <p:xfrm>
          <a:off x="1092016" y="1409042"/>
          <a:ext cx="6959969" cy="3966747"/>
        </p:xfrm>
        <a:graphic>
          <a:graphicData uri="http://schemas.openxmlformats.org/presentationml/2006/ole">
            <mc:AlternateContent xmlns:mc="http://schemas.openxmlformats.org/markup-compatibility/2006">
              <mc:Choice xmlns:v="urn:schemas-microsoft-com:vml" Requires="v">
                <p:oleObj spid="_x0000_s3110" name="Document" r:id="rId4" imgW="6083300" imgH="3467100" progId="Word.Document.12">
                  <p:embed/>
                </p:oleObj>
              </mc:Choice>
              <mc:Fallback>
                <p:oleObj name="Document" r:id="rId4" imgW="6083300" imgH="3467100" progId="Word.Document.12">
                  <p:embed/>
                  <p:pic>
                    <p:nvPicPr>
                      <p:cNvPr id="0" name=""/>
                      <p:cNvPicPr/>
                      <p:nvPr/>
                    </p:nvPicPr>
                    <p:blipFill>
                      <a:blip r:embed="rId5"/>
                      <a:stretch>
                        <a:fillRect/>
                      </a:stretch>
                    </p:blipFill>
                    <p:spPr>
                      <a:xfrm>
                        <a:off x="1092016" y="1409042"/>
                        <a:ext cx="6959969" cy="3966747"/>
                      </a:xfrm>
                      <a:prstGeom prst="rect">
                        <a:avLst/>
                      </a:prstGeom>
                    </p:spPr>
                  </p:pic>
                </p:oleObj>
              </mc:Fallback>
            </mc:AlternateContent>
          </a:graphicData>
        </a:graphic>
      </p:graphicFrame>
      <p:sp>
        <p:nvSpPr>
          <p:cNvPr id="7" name="Title 1"/>
          <p:cNvSpPr>
            <a:spLocks noGrp="1"/>
          </p:cNvSpPr>
          <p:nvPr>
            <p:ph type="title"/>
          </p:nvPr>
        </p:nvSpPr>
        <p:spPr>
          <a:xfrm>
            <a:off x="151423" y="76200"/>
            <a:ext cx="8841153" cy="762000"/>
          </a:xfrm>
        </p:spPr>
        <p:txBody>
          <a:bodyPr>
            <a:normAutofit/>
          </a:bodyPr>
          <a:lstStyle/>
          <a:p>
            <a:r>
              <a:rPr lang="en-US" dirty="0" smtClean="0"/>
              <a:t>Insulation Design Requirements (from RFP)</a:t>
            </a:r>
            <a:endParaRPr lang="en-US" dirty="0"/>
          </a:p>
        </p:txBody>
      </p:sp>
      <p:sp>
        <p:nvSpPr>
          <p:cNvPr id="8" name="Rectangle 7"/>
          <p:cNvSpPr/>
          <p:nvPr/>
        </p:nvSpPr>
        <p:spPr>
          <a:xfrm>
            <a:off x="1126048" y="1635788"/>
            <a:ext cx="6921312" cy="605301"/>
          </a:xfrm>
          <a:prstGeom prst="rect">
            <a:avLst/>
          </a:prstGeom>
          <a:solidFill>
            <a:srgbClr val="FFFF00">
              <a:alpha val="30000"/>
            </a:srgbClr>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109981" y="4741298"/>
            <a:ext cx="6921429" cy="413207"/>
          </a:xfrm>
          <a:prstGeom prst="rect">
            <a:avLst/>
          </a:prstGeom>
          <a:solidFill>
            <a:srgbClr val="FFFF00">
              <a:alpha val="30000"/>
            </a:srgbClr>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36578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553200" y="6553200"/>
            <a:ext cx="2133600" cy="273050"/>
          </a:xfrm>
          <a:prstGeom prst="rect">
            <a:avLst/>
          </a:prstGeom>
        </p:spPr>
        <p:txBody>
          <a:bodyPr/>
          <a:lstStyle/>
          <a:p>
            <a:fld id="{D9CE8855-C613-4965-85DA-ED9F948912D0}" type="slidenum">
              <a:rPr lang="en-US" smtClean="0">
                <a:solidFill>
                  <a:prstClr val="black">
                    <a:tint val="75000"/>
                  </a:prstClr>
                </a:solidFill>
              </a:rPr>
              <a:pPr/>
              <a:t>77</a:t>
            </a:fld>
            <a:endParaRPr lang="en-US" dirty="0">
              <a:solidFill>
                <a:prstClr val="black">
                  <a:tint val="75000"/>
                </a:prstClr>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307755976"/>
              </p:ext>
            </p:extLst>
          </p:nvPr>
        </p:nvGraphicFramePr>
        <p:xfrm>
          <a:off x="1096359" y="2234151"/>
          <a:ext cx="6967157" cy="1876332"/>
        </p:xfrm>
        <a:graphic>
          <a:graphicData uri="http://schemas.openxmlformats.org/presentationml/2006/ole">
            <mc:AlternateContent xmlns:mc="http://schemas.openxmlformats.org/markup-compatibility/2006">
              <mc:Choice xmlns:v="urn:schemas-microsoft-com:vml" Requires="v">
                <p:oleObj spid="_x0000_s4134" name="Document" r:id="rId4" imgW="6083300" imgH="1638300" progId="Word.Document.12">
                  <p:embed/>
                </p:oleObj>
              </mc:Choice>
              <mc:Fallback>
                <p:oleObj name="Document" r:id="rId4" imgW="6083300" imgH="1638300" progId="Word.Document.12">
                  <p:embed/>
                  <p:pic>
                    <p:nvPicPr>
                      <p:cNvPr id="0" name=""/>
                      <p:cNvPicPr/>
                      <p:nvPr/>
                    </p:nvPicPr>
                    <p:blipFill>
                      <a:blip r:embed="rId5"/>
                      <a:stretch>
                        <a:fillRect/>
                      </a:stretch>
                    </p:blipFill>
                    <p:spPr>
                      <a:xfrm>
                        <a:off x="1096359" y="2234151"/>
                        <a:ext cx="6967157" cy="1876332"/>
                      </a:xfrm>
                      <a:prstGeom prst="rect">
                        <a:avLst/>
                      </a:prstGeom>
                    </p:spPr>
                  </p:pic>
                </p:oleObj>
              </mc:Fallback>
            </mc:AlternateContent>
          </a:graphicData>
        </a:graphic>
      </p:graphicFrame>
      <p:sp>
        <p:nvSpPr>
          <p:cNvPr id="7" name="Title 1"/>
          <p:cNvSpPr>
            <a:spLocks noGrp="1"/>
          </p:cNvSpPr>
          <p:nvPr>
            <p:ph type="title"/>
          </p:nvPr>
        </p:nvSpPr>
        <p:spPr>
          <a:xfrm>
            <a:off x="0" y="76200"/>
            <a:ext cx="9143999" cy="762000"/>
          </a:xfrm>
        </p:spPr>
        <p:txBody>
          <a:bodyPr>
            <a:normAutofit fontScale="90000"/>
          </a:bodyPr>
          <a:lstStyle/>
          <a:p>
            <a:r>
              <a:rPr lang="en-US" dirty="0" smtClean="0"/>
              <a:t>Concrete and Vapor Barrier Design Requirements (from RFP)</a:t>
            </a:r>
            <a:endParaRPr lang="en-US" dirty="0"/>
          </a:p>
        </p:txBody>
      </p:sp>
      <p:sp>
        <p:nvSpPr>
          <p:cNvPr id="9" name="Rectangle 8"/>
          <p:cNvSpPr/>
          <p:nvPr/>
        </p:nvSpPr>
        <p:spPr>
          <a:xfrm>
            <a:off x="1115375" y="3289926"/>
            <a:ext cx="6931985" cy="583957"/>
          </a:xfrm>
          <a:prstGeom prst="rect">
            <a:avLst/>
          </a:prstGeom>
          <a:solidFill>
            <a:srgbClr val="FFFF00">
              <a:alpha val="30000"/>
            </a:srgbClr>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1118354" y="2268423"/>
            <a:ext cx="6931985" cy="583957"/>
          </a:xfrm>
          <a:prstGeom prst="rect">
            <a:avLst/>
          </a:prstGeom>
          <a:solidFill>
            <a:srgbClr val="FFFF00">
              <a:alpha val="30000"/>
            </a:srgbClr>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50006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553200" y="6553200"/>
            <a:ext cx="2133600" cy="273050"/>
          </a:xfrm>
          <a:prstGeom prst="rect">
            <a:avLst/>
          </a:prstGeom>
        </p:spPr>
        <p:txBody>
          <a:bodyPr/>
          <a:lstStyle/>
          <a:p>
            <a:fld id="{D9CE8855-C613-4965-85DA-ED9F948912D0}" type="slidenum">
              <a:rPr lang="en-US" smtClean="0">
                <a:solidFill>
                  <a:prstClr val="black">
                    <a:tint val="75000"/>
                  </a:prstClr>
                </a:solidFill>
              </a:rPr>
              <a:pPr/>
              <a:t>78</a:t>
            </a:fld>
            <a:endParaRPr lang="en-US" dirty="0">
              <a:solidFill>
                <a:prstClr val="black">
                  <a:tint val="75000"/>
                </a:prstClr>
              </a:solidFill>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064715727"/>
              </p:ext>
            </p:extLst>
          </p:nvPr>
        </p:nvGraphicFramePr>
        <p:xfrm>
          <a:off x="1357363" y="1050276"/>
          <a:ext cx="6407050" cy="5350355"/>
        </p:xfrm>
        <a:graphic>
          <a:graphicData uri="http://schemas.openxmlformats.org/presentationml/2006/ole">
            <mc:AlternateContent xmlns:mc="http://schemas.openxmlformats.org/markup-compatibility/2006">
              <mc:Choice xmlns:v="urn:schemas-microsoft-com:vml" Requires="v">
                <p:oleObj spid="_x0000_s5158" name="Document" r:id="rId4" imgW="6083300" imgH="5080000" progId="Word.Document.12">
                  <p:embed/>
                </p:oleObj>
              </mc:Choice>
              <mc:Fallback>
                <p:oleObj name="Document" r:id="rId4" imgW="6083300" imgH="5080000" progId="Word.Document.12">
                  <p:embed/>
                  <p:pic>
                    <p:nvPicPr>
                      <p:cNvPr id="0" name=""/>
                      <p:cNvPicPr/>
                      <p:nvPr/>
                    </p:nvPicPr>
                    <p:blipFill>
                      <a:blip r:embed="rId5"/>
                      <a:stretch>
                        <a:fillRect/>
                      </a:stretch>
                    </p:blipFill>
                    <p:spPr>
                      <a:xfrm>
                        <a:off x="1357363" y="1050276"/>
                        <a:ext cx="6407050" cy="5350355"/>
                      </a:xfrm>
                      <a:prstGeom prst="rect">
                        <a:avLst/>
                      </a:prstGeom>
                    </p:spPr>
                  </p:pic>
                </p:oleObj>
              </mc:Fallback>
            </mc:AlternateContent>
          </a:graphicData>
        </a:graphic>
      </p:graphicFrame>
      <p:sp>
        <p:nvSpPr>
          <p:cNvPr id="6" name="Title 1"/>
          <p:cNvSpPr>
            <a:spLocks noGrp="1"/>
          </p:cNvSpPr>
          <p:nvPr>
            <p:ph type="title"/>
          </p:nvPr>
        </p:nvSpPr>
        <p:spPr>
          <a:xfrm>
            <a:off x="151423" y="76200"/>
            <a:ext cx="8841153" cy="762000"/>
          </a:xfrm>
        </p:spPr>
        <p:txBody>
          <a:bodyPr>
            <a:normAutofit/>
          </a:bodyPr>
          <a:lstStyle/>
          <a:p>
            <a:r>
              <a:rPr lang="en-US" dirty="0" smtClean="0"/>
              <a:t>Cryostat Roof Design Requirements (from RFP)</a:t>
            </a:r>
            <a:endParaRPr lang="en-US" dirty="0"/>
          </a:p>
        </p:txBody>
      </p:sp>
      <p:sp>
        <p:nvSpPr>
          <p:cNvPr id="8" name="Rectangle 7"/>
          <p:cNvSpPr/>
          <p:nvPr/>
        </p:nvSpPr>
        <p:spPr>
          <a:xfrm>
            <a:off x="1382197" y="1080851"/>
            <a:ext cx="6355649" cy="908104"/>
          </a:xfrm>
          <a:prstGeom prst="rect">
            <a:avLst/>
          </a:prstGeom>
          <a:solidFill>
            <a:srgbClr val="FFFF00">
              <a:alpha val="30000"/>
            </a:srgbClr>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374504" y="3175528"/>
            <a:ext cx="6355649" cy="228793"/>
          </a:xfrm>
          <a:prstGeom prst="rect">
            <a:avLst/>
          </a:prstGeom>
          <a:solidFill>
            <a:srgbClr val="FFFF00">
              <a:alpha val="30000"/>
            </a:srgbClr>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471364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55"/>
            <a:ext cx="8229600" cy="739575"/>
          </a:xfrm>
        </p:spPr>
        <p:txBody>
          <a:bodyPr>
            <a:normAutofit fontScale="90000"/>
          </a:bodyPr>
          <a:lstStyle/>
          <a:p>
            <a:r>
              <a:rPr lang="en-US" dirty="0" smtClean="0"/>
              <a:t>3 D Model for 10-kton Velocity &amp; Temperature Profile</a:t>
            </a:r>
            <a:endParaRPr lang="en-US" dirty="0"/>
          </a:p>
        </p:txBody>
      </p:sp>
      <p:sp>
        <p:nvSpPr>
          <p:cNvPr id="5" name="Slide Number Placeholder 4"/>
          <p:cNvSpPr>
            <a:spLocks noGrp="1"/>
          </p:cNvSpPr>
          <p:nvPr>
            <p:ph type="sldNum" sz="quarter" idx="4294967295"/>
          </p:nvPr>
        </p:nvSpPr>
        <p:spPr>
          <a:xfrm>
            <a:off x="7239000" y="6553200"/>
            <a:ext cx="1447800" cy="274320"/>
          </a:xfrm>
          <a:prstGeom prst="rect">
            <a:avLst/>
          </a:prstGeom>
        </p:spPr>
        <p:txBody>
          <a:bodyPr/>
          <a:lstStyle/>
          <a:p>
            <a:fld id="{309AD161-AFAC-41AC-83AA-4053A52B9B02}" type="slidenum">
              <a:rPr lang="en-US" smtClean="0">
                <a:solidFill>
                  <a:prstClr val="black">
                    <a:tint val="75000"/>
                  </a:prstClr>
                </a:solidFill>
              </a:rPr>
              <a:pPr/>
              <a:t>79</a:t>
            </a:fld>
            <a:endParaRPr lang="en-US" dirty="0">
              <a:solidFill>
                <a:prstClr val="black">
                  <a:tint val="75000"/>
                </a:prstClr>
              </a:solidFill>
            </a:endParaRPr>
          </a:p>
        </p:txBody>
      </p:sp>
      <p:pic>
        <p:nvPicPr>
          <p:cNvPr id="6" name="Content Placeholder 5" descr="C://Users/evoirin/.cfx/CFX_TEMP_3024/Figure001.png"/>
          <p:cNvPicPr>
            <a:picLocks noGrp="1"/>
          </p:cNvPicPr>
          <p:nvPr>
            <p:ph idx="1"/>
          </p:nvPr>
        </p:nvPicPr>
        <p:blipFill>
          <a:blip r:embed="rId3" cstate="email">
            <a:extLst>
              <a:ext uri="{28A0092B-C50C-407E-A947-70E740481C1C}">
                <a14:useLocalDpi xmlns:a14="http://schemas.microsoft.com/office/drawing/2010/main" val="0"/>
              </a:ext>
            </a:extLst>
          </a:blip>
          <a:srcRect/>
          <a:stretch>
            <a:fillRect/>
          </a:stretch>
        </p:blipFill>
        <p:spPr bwMode="auto">
          <a:xfrm>
            <a:off x="4868334" y="1532820"/>
            <a:ext cx="3830372" cy="3429000"/>
          </a:xfrm>
          <a:prstGeom prst="rect">
            <a:avLst/>
          </a:prstGeom>
          <a:noFill/>
          <a:ln>
            <a:noFill/>
          </a:ln>
        </p:spPr>
      </p:pic>
      <p:pic>
        <p:nvPicPr>
          <p:cNvPr id="2051"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60867" y="1380420"/>
            <a:ext cx="4655404"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1397169" y="5411727"/>
            <a:ext cx="6349663" cy="461665"/>
          </a:xfrm>
          <a:prstGeom prst="rect">
            <a:avLst/>
          </a:prstGeom>
          <a:solidFill>
            <a:srgbClr val="FFFF00"/>
          </a:solidFill>
        </p:spPr>
        <p:txBody>
          <a:bodyPr wrap="square" rtlCol="0">
            <a:spAutoFit/>
          </a:bodyPr>
          <a:lstStyle/>
          <a:p>
            <a:pPr algn="ctr"/>
            <a:r>
              <a:rPr lang="en-US" sz="2400" b="1" dirty="0" smtClean="0">
                <a:solidFill>
                  <a:srgbClr val="FF0000"/>
                </a:solidFill>
              </a:rPr>
              <a:t>T profile verified in LAPD and 35 ton prototype</a:t>
            </a:r>
          </a:p>
        </p:txBody>
      </p:sp>
    </p:spTree>
    <p:extLst>
      <p:ext uri="{BB962C8B-B14F-4D97-AF65-F5344CB8AC3E}">
        <p14:creationId xmlns:p14="http://schemas.microsoft.com/office/powerpoint/2010/main" val="595169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SURF Current &amp; Future Science Program</a:t>
            </a:r>
          </a:p>
        </p:txBody>
      </p:sp>
      <p:sp>
        <p:nvSpPr>
          <p:cNvPr id="4" name="Rectangle 3"/>
          <p:cNvSpPr/>
          <p:nvPr/>
        </p:nvSpPr>
        <p:spPr bwMode="auto">
          <a:xfrm>
            <a:off x="6651537" y="932594"/>
            <a:ext cx="2492464" cy="1879646"/>
          </a:xfrm>
          <a:prstGeom prst="rect">
            <a:avLst/>
          </a:prstGeom>
          <a:solidFill>
            <a:schemeClr val="bg1"/>
          </a:solidFill>
          <a:ln w="9525" cap="flat" cmpd="sng" algn="ctr">
            <a:noFill/>
            <a:prstDash val="solid"/>
            <a:round/>
            <a:headEnd type="none" w="med" len="med"/>
            <a:tailEnd type="none" w="med" len="med"/>
          </a:ln>
          <a:effectLst/>
        </p:spPr>
        <p:txBody>
          <a:bodyPr vert="horz" wrap="square" lIns="82058" tIns="41029" rIns="82058" bIns="41029" numCol="1" rtlCol="0" anchor="t" anchorCtr="0" compatLnSpc="1">
            <a:prstTxWarp prst="textNoShape">
              <a:avLst/>
            </a:prstTxWarp>
          </a:bodyPr>
          <a:lstStyle/>
          <a:p>
            <a:pPr defTabSz="820583"/>
            <a:endParaRPr lang="en-US" sz="3100">
              <a:solidFill>
                <a:srgbClr val="000000"/>
              </a:solidFill>
              <a:latin typeface="Arial" pitchFamily="-112" charset="0"/>
              <a:ea typeface="ヒラギノ角ゴ ProN W3" pitchFamily="-112" charset="-128"/>
              <a:cs typeface="ヒラギノ角ゴ ProN W3" pitchFamily="-112" charset="-128"/>
              <a:sym typeface="Arial" pitchFamily="-112" charset="0"/>
            </a:endParaRPr>
          </a:p>
        </p:txBody>
      </p:sp>
      <p:sp>
        <p:nvSpPr>
          <p:cNvPr id="6" name="Rectangle 5"/>
          <p:cNvSpPr/>
          <p:nvPr/>
        </p:nvSpPr>
        <p:spPr bwMode="auto">
          <a:xfrm>
            <a:off x="6629329" y="957319"/>
            <a:ext cx="2514672" cy="184784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82058" tIns="41029" rIns="82058" bIns="41029" numCol="1" rtlCol="0" anchor="t" anchorCtr="0" compatLnSpc="1">
            <a:prstTxWarp prst="textNoShape">
              <a:avLst/>
            </a:prstTxWarp>
          </a:bodyPr>
          <a:lstStyle/>
          <a:p>
            <a:pPr defTabSz="820583"/>
            <a:endParaRPr lang="en-US" sz="3100">
              <a:solidFill>
                <a:srgbClr val="000000"/>
              </a:solidFill>
              <a:latin typeface="Arial" pitchFamily="-112" charset="0"/>
              <a:ea typeface="ヒラギノ角ゴ ProN W3" pitchFamily="-112" charset="-128"/>
              <a:cs typeface="ヒラギノ角ゴ ProN W3" pitchFamily="-112" charset="-128"/>
              <a:sym typeface="Arial" pitchFamily="-112" charset="0"/>
            </a:endParaRPr>
          </a:p>
        </p:txBody>
      </p:sp>
      <p:pic>
        <p:nvPicPr>
          <p:cNvPr id="5" name="Picture 4" descr="Current and future 4850 Level Labs.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1209113"/>
            <a:ext cx="9144000" cy="4989784"/>
          </a:xfrm>
          <a:prstGeom prst="rect">
            <a:avLst/>
          </a:prstGeom>
        </p:spPr>
      </p:pic>
      <p:pic>
        <p:nvPicPr>
          <p:cNvPr id="8" name="Picture 7"/>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5410200" y="5301563"/>
            <a:ext cx="3352800" cy="1556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Straight Arrow Connector 8"/>
          <p:cNvCxnSpPr/>
          <p:nvPr/>
        </p:nvCxnSpPr>
        <p:spPr>
          <a:xfrm flipV="1">
            <a:off x="5638800" y="6248400"/>
            <a:ext cx="914400" cy="3048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0" name="TextBox 17"/>
          <p:cNvSpPr txBox="1">
            <a:spLocks noChangeArrowheads="1"/>
          </p:cNvSpPr>
          <p:nvPr/>
        </p:nvSpPr>
        <p:spPr bwMode="auto">
          <a:xfrm>
            <a:off x="4700212" y="6400800"/>
            <a:ext cx="10147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dirty="0"/>
              <a:t>Filters</a:t>
            </a:r>
          </a:p>
        </p:txBody>
      </p:sp>
      <p:cxnSp>
        <p:nvCxnSpPr>
          <p:cNvPr id="11" name="Straight Arrow Connector 10"/>
          <p:cNvCxnSpPr/>
          <p:nvPr/>
        </p:nvCxnSpPr>
        <p:spPr>
          <a:xfrm flipH="1">
            <a:off x="8077200" y="5791200"/>
            <a:ext cx="381000" cy="2286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2" name="TextBox 8"/>
          <p:cNvSpPr txBox="1">
            <a:spLocks noChangeArrowheads="1"/>
          </p:cNvSpPr>
          <p:nvPr/>
        </p:nvSpPr>
        <p:spPr bwMode="auto">
          <a:xfrm>
            <a:off x="7467600" y="5334000"/>
            <a:ext cx="13195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dirty="0"/>
              <a:t>Cryogenics</a:t>
            </a:r>
          </a:p>
        </p:txBody>
      </p:sp>
      <p:sp>
        <p:nvSpPr>
          <p:cNvPr id="18" name="Footer Placeholder 17"/>
          <p:cNvSpPr>
            <a:spLocks noGrp="1"/>
          </p:cNvSpPr>
          <p:nvPr>
            <p:ph type="ftr" sz="quarter" idx="10"/>
          </p:nvPr>
        </p:nvSpPr>
        <p:spPr/>
        <p:txBody>
          <a:bodyPr/>
          <a:lstStyle/>
          <a:p>
            <a:pPr>
              <a:defRPr/>
            </a:pPr>
            <a:r>
              <a:rPr lang="en-US" smtClean="0"/>
              <a:t>J Stewart CERN April 2014</a:t>
            </a:r>
            <a:endParaRPr lang="en-US" dirty="0"/>
          </a:p>
        </p:txBody>
      </p:sp>
    </p:spTree>
    <p:extLst>
      <p:ext uri="{BB962C8B-B14F-4D97-AF65-F5344CB8AC3E}">
        <p14:creationId xmlns:p14="http://schemas.microsoft.com/office/powerpoint/2010/main" val="14903519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486341"/>
            <a:ext cx="8229600" cy="4457259"/>
          </a:xfrm>
        </p:spPr>
        <p:txBody>
          <a:bodyPr>
            <a:normAutofit lnSpcReduction="10000"/>
          </a:bodyPr>
          <a:lstStyle/>
          <a:p>
            <a:r>
              <a:rPr lang="en-US" sz="1800" dirty="0" smtClean="0">
                <a:latin typeface="Calibri"/>
                <a:cs typeface="Calibri"/>
              </a:rPr>
              <a:t>1 Access Hatch </a:t>
            </a:r>
          </a:p>
          <a:p>
            <a:pPr marL="0" indent="0">
              <a:buNone/>
            </a:pPr>
            <a:endParaRPr lang="en-US" sz="1800" dirty="0" smtClean="0">
              <a:latin typeface="Calibri"/>
              <a:cs typeface="Calibri"/>
            </a:endParaRPr>
          </a:p>
          <a:p>
            <a:r>
              <a:rPr lang="en-US" sz="1800" dirty="0" smtClean="0">
                <a:latin typeface="Calibri"/>
                <a:cs typeface="Calibri"/>
              </a:rPr>
              <a:t>1 Personnel Hatch (</a:t>
            </a:r>
            <a:r>
              <a:rPr lang="en-US" sz="1800" dirty="0">
                <a:latin typeface="Calibri"/>
                <a:cs typeface="Calibri"/>
              </a:rPr>
              <a:t>1.2 m x 1.8 m nominal</a:t>
            </a:r>
            <a:r>
              <a:rPr lang="en-US" sz="1800" dirty="0" smtClean="0">
                <a:latin typeface="Calibri"/>
                <a:cs typeface="Calibri"/>
              </a:rPr>
              <a:t>)</a:t>
            </a:r>
          </a:p>
          <a:p>
            <a:pPr marL="0" indent="0">
              <a:buNone/>
            </a:pPr>
            <a:endParaRPr lang="en-US" sz="1800" dirty="0" smtClean="0">
              <a:latin typeface="Calibri"/>
              <a:cs typeface="Calibri"/>
            </a:endParaRPr>
          </a:p>
          <a:p>
            <a:r>
              <a:rPr lang="en-US" sz="1800" dirty="0" smtClean="0">
                <a:latin typeface="Calibri"/>
                <a:cs typeface="Calibri"/>
              </a:rPr>
              <a:t>20 TPC Electrical feedthru ports </a:t>
            </a:r>
          </a:p>
          <a:p>
            <a:endParaRPr lang="en-US" sz="1800" dirty="0" smtClean="0">
              <a:latin typeface="Calibri"/>
              <a:cs typeface="Calibri"/>
            </a:endParaRPr>
          </a:p>
          <a:p>
            <a:r>
              <a:rPr lang="en-US" sz="1800" dirty="0" smtClean="0">
                <a:latin typeface="Calibri"/>
                <a:cs typeface="Calibri"/>
              </a:rPr>
              <a:t>Laser calibration ports (4” </a:t>
            </a:r>
            <a:r>
              <a:rPr lang="en-US" sz="1800" dirty="0">
                <a:latin typeface="Calibri"/>
                <a:cs typeface="Calibri"/>
              </a:rPr>
              <a:t>OD tube on </a:t>
            </a:r>
            <a:r>
              <a:rPr lang="en-US" sz="1800" dirty="0" smtClean="0">
                <a:latin typeface="Calibri"/>
                <a:cs typeface="Calibri"/>
              </a:rPr>
              <a:t>6” </a:t>
            </a:r>
            <a:r>
              <a:rPr lang="en-US" sz="1800" dirty="0">
                <a:latin typeface="Calibri"/>
                <a:cs typeface="Calibri"/>
              </a:rPr>
              <a:t>OD CF</a:t>
            </a:r>
            <a:r>
              <a:rPr lang="en-US" sz="1800" dirty="0" smtClean="0">
                <a:latin typeface="Calibri"/>
                <a:cs typeface="Calibri"/>
              </a:rPr>
              <a:t>)</a:t>
            </a:r>
          </a:p>
          <a:p>
            <a:pPr marL="0" indent="0">
              <a:buNone/>
            </a:pPr>
            <a:endParaRPr lang="en-US" sz="1800" dirty="0" smtClean="0">
              <a:latin typeface="Calibri"/>
              <a:cs typeface="Calibri"/>
            </a:endParaRPr>
          </a:p>
          <a:p>
            <a:r>
              <a:rPr lang="en-US" sz="1800" dirty="0" smtClean="0">
                <a:latin typeface="Calibri"/>
                <a:cs typeface="Calibri"/>
              </a:rPr>
              <a:t>Service ports (LAr pumps, LAr/GAr inlet, GAr purge inlet/outlet, LAr cool down, PSVs, VSVs, LAr/GAr return, spares).</a:t>
            </a:r>
          </a:p>
          <a:p>
            <a:pPr marL="0" indent="0">
              <a:buNone/>
            </a:pPr>
            <a:endParaRPr lang="en-US" sz="1800" dirty="0" smtClean="0">
              <a:latin typeface="Calibri"/>
              <a:cs typeface="Calibri"/>
            </a:endParaRPr>
          </a:p>
          <a:p>
            <a:r>
              <a:rPr lang="en-US" sz="1800" dirty="0" smtClean="0">
                <a:latin typeface="Calibri"/>
                <a:cs typeface="Calibri"/>
              </a:rPr>
              <a:t>30 lug style anchor points to hang TPCs</a:t>
            </a:r>
          </a:p>
          <a:p>
            <a:pPr marL="0" indent="0">
              <a:buNone/>
            </a:pPr>
            <a:endParaRPr lang="en-US" sz="1800" dirty="0" smtClean="0">
              <a:latin typeface="Calibri"/>
              <a:cs typeface="Calibri"/>
            </a:endParaRPr>
          </a:p>
          <a:p>
            <a:r>
              <a:rPr lang="en-US" sz="1800" dirty="0" smtClean="0">
                <a:latin typeface="Calibri"/>
                <a:cs typeface="Calibri"/>
              </a:rPr>
              <a:t>3 HV </a:t>
            </a:r>
            <a:r>
              <a:rPr lang="en-US" sz="1800" dirty="0">
                <a:latin typeface="Calibri"/>
                <a:cs typeface="Calibri"/>
              </a:rPr>
              <a:t>feedthru ports </a:t>
            </a:r>
            <a:r>
              <a:rPr lang="en-US" sz="1800" dirty="0" smtClean="0">
                <a:latin typeface="Calibri"/>
                <a:cs typeface="Calibri"/>
              </a:rPr>
              <a:t>(6” </a:t>
            </a:r>
            <a:r>
              <a:rPr lang="en-US" sz="1800" dirty="0">
                <a:latin typeface="Calibri"/>
                <a:cs typeface="Calibri"/>
              </a:rPr>
              <a:t>OD tube on 8</a:t>
            </a:r>
            <a:r>
              <a:rPr lang="en-US" sz="1800" dirty="0" smtClean="0">
                <a:latin typeface="Calibri"/>
                <a:cs typeface="Calibri"/>
              </a:rPr>
              <a:t>” </a:t>
            </a:r>
            <a:r>
              <a:rPr lang="en-US" sz="1800" dirty="0">
                <a:latin typeface="Calibri"/>
                <a:cs typeface="Calibri"/>
              </a:rPr>
              <a:t>OD CF)</a:t>
            </a:r>
            <a:endParaRPr lang="en-US" sz="1800" dirty="0" smtClean="0">
              <a:latin typeface="Calibri"/>
              <a:cs typeface="Calibri"/>
            </a:endParaRPr>
          </a:p>
        </p:txBody>
      </p:sp>
      <p:sp>
        <p:nvSpPr>
          <p:cNvPr id="6" name="Slide Number Placeholder 5"/>
          <p:cNvSpPr>
            <a:spLocks noGrp="1"/>
          </p:cNvSpPr>
          <p:nvPr>
            <p:ph type="sldNum" sz="quarter" idx="4294967295"/>
          </p:nvPr>
        </p:nvSpPr>
        <p:spPr>
          <a:xfrm>
            <a:off x="7239000" y="6553200"/>
            <a:ext cx="1447800" cy="274320"/>
          </a:xfrm>
          <a:prstGeom prst="rect">
            <a:avLst/>
          </a:prstGeom>
        </p:spPr>
        <p:txBody>
          <a:bodyPr/>
          <a:lstStyle/>
          <a:p>
            <a:fld id="{309AD161-AFAC-41AC-83AA-4053A52B9B02}" type="slidenum">
              <a:rPr lang="en-US" smtClean="0">
                <a:solidFill>
                  <a:prstClr val="black">
                    <a:tint val="75000"/>
                  </a:prstClr>
                </a:solidFill>
              </a:rPr>
              <a:pPr/>
              <a:t>80</a:t>
            </a:fld>
            <a:endParaRPr lang="en-US" dirty="0">
              <a:solidFill>
                <a:prstClr val="black">
                  <a:tint val="75000"/>
                </a:prstClr>
              </a:solidFill>
            </a:endParaRPr>
          </a:p>
        </p:txBody>
      </p:sp>
      <p:sp>
        <p:nvSpPr>
          <p:cNvPr id="7" name="Title 1"/>
          <p:cNvSpPr txBox="1">
            <a:spLocks/>
          </p:cNvSpPr>
          <p:nvPr/>
        </p:nvSpPr>
        <p:spPr>
          <a:xfrm>
            <a:off x="151423" y="76200"/>
            <a:ext cx="8841153"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kern="1200">
                <a:solidFill>
                  <a:schemeClr val="tx1"/>
                </a:solidFill>
                <a:latin typeface="Helvetica" pitchFamily="34" charset="0"/>
                <a:ea typeface="+mj-ea"/>
                <a:cs typeface="+mj-cs"/>
              </a:defRPr>
            </a:lvl1pPr>
          </a:lstStyle>
          <a:p>
            <a:r>
              <a:rPr lang="en-US" dirty="0">
                <a:solidFill>
                  <a:prstClr val="black"/>
                </a:solidFill>
              </a:rPr>
              <a:t>List of Penetrations through the Roof of each cryostat</a:t>
            </a:r>
          </a:p>
        </p:txBody>
      </p:sp>
    </p:spTree>
    <p:extLst>
      <p:ext uri="{BB962C8B-B14F-4D97-AF65-F5344CB8AC3E}">
        <p14:creationId xmlns:p14="http://schemas.microsoft.com/office/powerpoint/2010/main" val="22946575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Timeline for 35 ton Phase I Commissioning/Operations</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4752" y="1524000"/>
            <a:ext cx="8867953" cy="4273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764135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11700"/>
            <a:ext cx="8229600" cy="73481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prstClr val="black"/>
                </a:solidFill>
                <a:latin typeface="Helvetica"/>
                <a:cs typeface="Helvetica"/>
              </a:rPr>
              <a:t>LBNE-FD Cryostat RFP Schedule</a:t>
            </a:r>
            <a:endParaRPr lang="en-US" sz="2800" dirty="0">
              <a:solidFill>
                <a:prstClr val="black"/>
              </a:solidFill>
              <a:latin typeface="Helvetica"/>
              <a:cs typeface="Helvetica"/>
            </a:endParaRPr>
          </a:p>
        </p:txBody>
      </p:sp>
      <p:sp>
        <p:nvSpPr>
          <p:cNvPr id="3" name="Slide Number Placeholder 2"/>
          <p:cNvSpPr>
            <a:spLocks noGrp="1"/>
          </p:cNvSpPr>
          <p:nvPr>
            <p:ph type="sldNum" sz="quarter" idx="4294967295"/>
          </p:nvPr>
        </p:nvSpPr>
        <p:spPr>
          <a:xfrm>
            <a:off x="7239000" y="6553200"/>
            <a:ext cx="1447800" cy="274320"/>
          </a:xfrm>
          <a:prstGeom prst="rect">
            <a:avLst/>
          </a:prstGeom>
        </p:spPr>
        <p:txBody>
          <a:bodyPr/>
          <a:lstStyle/>
          <a:p>
            <a:fld id="{D9CE8855-C613-4965-85DA-ED9F948912D0}" type="slidenum">
              <a:rPr lang="en-US" smtClean="0">
                <a:solidFill>
                  <a:prstClr val="black">
                    <a:tint val="75000"/>
                  </a:prstClr>
                </a:solidFill>
              </a:rPr>
              <a:pPr/>
              <a:t>82</a:t>
            </a:fld>
            <a:endParaRPr lang="en-US" dirty="0">
              <a:solidFill>
                <a:prstClr val="black">
                  <a:tint val="75000"/>
                </a:prstClr>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3819882339"/>
              </p:ext>
            </p:extLst>
          </p:nvPr>
        </p:nvGraphicFramePr>
        <p:xfrm>
          <a:off x="383212" y="1436399"/>
          <a:ext cx="8401536" cy="4389120"/>
        </p:xfrm>
        <a:graphic>
          <a:graphicData uri="http://schemas.openxmlformats.org/drawingml/2006/table">
            <a:tbl>
              <a:tblPr firstRow="1" bandRow="1">
                <a:tableStyleId>{5C22544A-7EE6-4342-B048-85BDC9FD1C3A}</a:tableStyleId>
              </a:tblPr>
              <a:tblGrid>
                <a:gridCol w="5470767"/>
                <a:gridCol w="928077"/>
                <a:gridCol w="967154"/>
                <a:gridCol w="1035538"/>
              </a:tblGrid>
              <a:tr h="530694">
                <a:tc>
                  <a:txBody>
                    <a:bodyPr/>
                    <a:lstStyle/>
                    <a:p>
                      <a:pPr algn="ctr"/>
                      <a:r>
                        <a:rPr lang="en-US" sz="1400" dirty="0" smtClean="0"/>
                        <a:t>Item</a:t>
                      </a:r>
                      <a:endParaRPr lang="en-US" sz="1400" dirty="0"/>
                    </a:p>
                  </a:txBody>
                  <a:tcPr anchor="ctr"/>
                </a:tc>
                <a:tc>
                  <a:txBody>
                    <a:bodyPr/>
                    <a:lstStyle/>
                    <a:p>
                      <a:pPr algn="ctr"/>
                      <a:r>
                        <a:rPr lang="en-US" sz="1400" dirty="0" smtClean="0"/>
                        <a:t>Estimated duration</a:t>
                      </a:r>
                      <a:endParaRPr lang="en-US" sz="1400" dirty="0"/>
                    </a:p>
                  </a:txBody>
                  <a:tcPr anchor="ctr"/>
                </a:tc>
                <a:tc>
                  <a:txBody>
                    <a:bodyPr/>
                    <a:lstStyle/>
                    <a:p>
                      <a:pPr algn="ctr"/>
                      <a:r>
                        <a:rPr lang="en-US" sz="1400" dirty="0" smtClean="0"/>
                        <a:t>Estimated Start</a:t>
                      </a:r>
                      <a:endParaRPr lang="en-US" sz="1400" dirty="0"/>
                    </a:p>
                  </a:txBody>
                  <a:tcPr anchor="ctr"/>
                </a:tc>
                <a:tc>
                  <a:txBody>
                    <a:bodyPr/>
                    <a:lstStyle/>
                    <a:p>
                      <a:pPr algn="ctr"/>
                      <a:r>
                        <a:rPr lang="en-US" sz="1400" dirty="0" smtClean="0"/>
                        <a:t>Estimated Completion</a:t>
                      </a:r>
                      <a:endParaRPr lang="en-US" sz="1400" dirty="0"/>
                    </a:p>
                  </a:txBody>
                  <a:tcPr anchor="ctr"/>
                </a:tc>
              </a:tr>
              <a:tr h="269522">
                <a:tc>
                  <a:txBody>
                    <a:bodyPr/>
                    <a:lstStyle/>
                    <a:p>
                      <a:pPr>
                        <a:lnSpc>
                          <a:spcPct val="100000"/>
                        </a:lnSpc>
                      </a:pPr>
                      <a:r>
                        <a:rPr lang="en-US" sz="1400" b="1" dirty="0" smtClean="0"/>
                        <a:t>Drafted</a:t>
                      </a:r>
                      <a:r>
                        <a:rPr lang="en-US" sz="1400" b="1" baseline="0" dirty="0" smtClean="0"/>
                        <a:t> Request for Proposal (RFP)</a:t>
                      </a:r>
                      <a:endParaRPr lang="en-US" sz="1400" b="1" dirty="0"/>
                    </a:p>
                  </a:txBody>
                  <a:tcPr/>
                </a:tc>
                <a:tc>
                  <a:txBody>
                    <a:bodyPr/>
                    <a:lstStyle/>
                    <a:p>
                      <a:pPr algn="ctr">
                        <a:lnSpc>
                          <a:spcPct val="100000"/>
                        </a:lnSpc>
                      </a:pPr>
                      <a:endParaRPr lang="en-US" sz="1400" dirty="0"/>
                    </a:p>
                  </a:txBody>
                  <a:tcPr anchor="ctr"/>
                </a:tc>
                <a:tc>
                  <a:txBody>
                    <a:bodyPr/>
                    <a:lstStyle/>
                    <a:p>
                      <a:pPr algn="ctr">
                        <a:lnSpc>
                          <a:spcPct val="100000"/>
                        </a:lnSpc>
                      </a:pPr>
                      <a:endParaRPr lang="en-US" sz="1400" dirty="0"/>
                    </a:p>
                  </a:txBody>
                  <a:tcPr anchor="ctr"/>
                </a:tc>
                <a:tc>
                  <a:txBody>
                    <a:bodyPr/>
                    <a:lstStyle/>
                    <a:p>
                      <a:pPr algn="ctr">
                        <a:lnSpc>
                          <a:spcPct val="100000"/>
                        </a:lnSpc>
                      </a:pPr>
                      <a:r>
                        <a:rPr lang="en-US" sz="1400" b="1" dirty="0" smtClean="0"/>
                        <a:t>Sep 2013</a:t>
                      </a:r>
                      <a:endParaRPr lang="en-US" sz="1400" b="1" dirty="0"/>
                    </a:p>
                  </a:txBody>
                  <a:tcPr anchor="ctr"/>
                </a:tc>
              </a:tr>
              <a:tr h="269522">
                <a:tc>
                  <a:txBody>
                    <a:bodyPr/>
                    <a:lstStyle/>
                    <a:p>
                      <a:pPr>
                        <a:lnSpc>
                          <a:spcPct val="100000"/>
                        </a:lnSpc>
                      </a:pPr>
                      <a:r>
                        <a:rPr lang="en-US" sz="1400" b="1" dirty="0" smtClean="0"/>
                        <a:t>Draft RFP reviewed</a:t>
                      </a:r>
                      <a:r>
                        <a:rPr lang="en-US" sz="1400" b="1" baseline="0" dirty="0" smtClean="0"/>
                        <a:t> by LBNE-FD L3 Managers</a:t>
                      </a:r>
                      <a:endParaRPr lang="en-US" sz="1400" b="1" dirty="0"/>
                    </a:p>
                  </a:txBody>
                  <a:tcPr/>
                </a:tc>
                <a:tc>
                  <a:txBody>
                    <a:bodyPr/>
                    <a:lstStyle/>
                    <a:p>
                      <a:pPr algn="ctr">
                        <a:lnSpc>
                          <a:spcPct val="100000"/>
                        </a:lnSpc>
                      </a:pPr>
                      <a:endParaRPr lang="en-US" sz="1400" dirty="0"/>
                    </a:p>
                  </a:txBody>
                  <a:tcPr anchor="ctr"/>
                </a:tc>
                <a:tc>
                  <a:txBody>
                    <a:bodyPr/>
                    <a:lstStyle/>
                    <a:p>
                      <a:pPr algn="ctr">
                        <a:lnSpc>
                          <a:spcPct val="100000"/>
                        </a:lnSpc>
                      </a:pPr>
                      <a:endParaRPr lang="en-US" sz="1400" dirty="0"/>
                    </a:p>
                  </a:txBody>
                  <a:tcPr anchor="ctr"/>
                </a:tc>
                <a:tc>
                  <a:txBody>
                    <a:bodyPr/>
                    <a:lstStyle/>
                    <a:p>
                      <a:pPr algn="ctr">
                        <a:lnSpc>
                          <a:spcPct val="100000"/>
                        </a:lnSpc>
                      </a:pPr>
                      <a:r>
                        <a:rPr lang="en-US" sz="1400" b="1" dirty="0" smtClean="0"/>
                        <a:t>Sep 2013</a:t>
                      </a:r>
                      <a:endParaRPr lang="en-US" sz="1400" b="1" dirty="0"/>
                    </a:p>
                  </a:txBody>
                  <a:tcPr anchor="ctr"/>
                </a:tc>
              </a:tr>
              <a:tr h="269522">
                <a:tc>
                  <a:txBody>
                    <a:bodyPr/>
                    <a:lstStyle/>
                    <a:p>
                      <a:pPr>
                        <a:lnSpc>
                          <a:spcPct val="100000"/>
                        </a:lnSpc>
                      </a:pPr>
                      <a:r>
                        <a:rPr lang="en-US" sz="1400" b="1" dirty="0" smtClean="0"/>
                        <a:t>Draft RFP reviewed</a:t>
                      </a:r>
                      <a:r>
                        <a:rPr lang="en-US" sz="1400" b="1" baseline="0" dirty="0" smtClean="0"/>
                        <a:t> by Technical review panel</a:t>
                      </a:r>
                      <a:endParaRPr lang="en-US" sz="1400" b="1" dirty="0"/>
                    </a:p>
                  </a:txBody>
                  <a:tcPr/>
                </a:tc>
                <a:tc>
                  <a:txBody>
                    <a:bodyPr/>
                    <a:lstStyle/>
                    <a:p>
                      <a:pPr algn="ctr">
                        <a:lnSpc>
                          <a:spcPct val="100000"/>
                        </a:lnSpc>
                      </a:pP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Oct 2013</a:t>
                      </a:r>
                    </a:p>
                  </a:txBody>
                  <a:tcPr anchor="ctr"/>
                </a:tc>
                <a:tc>
                  <a:txBody>
                    <a:bodyPr/>
                    <a:lstStyle/>
                    <a:p>
                      <a:pPr algn="ctr">
                        <a:lnSpc>
                          <a:spcPct val="100000"/>
                        </a:lnSpc>
                      </a:pPr>
                      <a:r>
                        <a:rPr lang="en-US" sz="1400" b="1" dirty="0" smtClean="0"/>
                        <a:t>Jan 2014</a:t>
                      </a:r>
                      <a:endParaRPr lang="en-US" sz="1400" b="1" dirty="0"/>
                    </a:p>
                  </a:txBody>
                  <a:tcPr anchor="ctr"/>
                </a:tc>
              </a:tr>
              <a:tr h="2695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Draft RFP reviewed</a:t>
                      </a:r>
                      <a:r>
                        <a:rPr lang="en-US" sz="1400" b="1" baseline="0" dirty="0" smtClean="0"/>
                        <a:t> by Business review panel</a:t>
                      </a:r>
                      <a:endParaRPr lang="en-US" sz="1400" b="1" dirty="0" smtClean="0"/>
                    </a:p>
                  </a:txBody>
                  <a:tcPr/>
                </a:tc>
                <a:tc>
                  <a:txBody>
                    <a:bodyPr/>
                    <a:lstStyle/>
                    <a:p>
                      <a:pPr algn="ctr">
                        <a:lnSpc>
                          <a:spcPct val="100000"/>
                        </a:lnSpc>
                      </a:pPr>
                      <a:endParaRPr lang="en-US" sz="1400" dirty="0"/>
                    </a:p>
                  </a:txBody>
                  <a:tcPr anchor="ctr"/>
                </a:tc>
                <a:tc>
                  <a:txBody>
                    <a:bodyPr/>
                    <a:lstStyle/>
                    <a:p>
                      <a:pPr algn="ctr">
                        <a:lnSpc>
                          <a:spcPct val="100000"/>
                        </a:lnSpc>
                      </a:pPr>
                      <a:r>
                        <a:rPr lang="en-US" sz="1400" dirty="0" smtClean="0"/>
                        <a:t>Nov</a:t>
                      </a:r>
                      <a:r>
                        <a:rPr lang="en-US" sz="1400" baseline="0" dirty="0" smtClean="0"/>
                        <a:t> 2013</a:t>
                      </a:r>
                      <a:endParaRPr lang="en-US" sz="1400" dirty="0"/>
                    </a:p>
                  </a:txBody>
                  <a:tcPr anchor="ctr"/>
                </a:tc>
                <a:tc>
                  <a:txBody>
                    <a:bodyPr/>
                    <a:lstStyle/>
                    <a:p>
                      <a:pPr algn="ctr">
                        <a:lnSpc>
                          <a:spcPct val="100000"/>
                        </a:lnSpc>
                      </a:pPr>
                      <a:r>
                        <a:rPr lang="en-US" sz="1400" b="1" dirty="0" smtClean="0"/>
                        <a:t>Jan 2014</a:t>
                      </a:r>
                      <a:endParaRPr lang="en-US" sz="1400" b="1" dirty="0"/>
                    </a:p>
                  </a:txBody>
                  <a:tcPr anchor="ctr"/>
                </a:tc>
              </a:tr>
              <a:tr h="269522">
                <a:tc>
                  <a:txBody>
                    <a:bodyPr/>
                    <a:lstStyle/>
                    <a:p>
                      <a:pPr>
                        <a:lnSpc>
                          <a:spcPct val="100000"/>
                        </a:lnSpc>
                      </a:pPr>
                      <a:r>
                        <a:rPr lang="en-US" sz="1400" b="1" dirty="0" smtClean="0"/>
                        <a:t>Establish Source Evaluation Board (SEB) and RFP Evaluation criteria</a:t>
                      </a:r>
                      <a:endParaRPr lang="en-US" sz="1400" b="1" dirty="0"/>
                    </a:p>
                  </a:txBody>
                  <a:tcPr/>
                </a:tc>
                <a:tc>
                  <a:txBody>
                    <a:bodyPr/>
                    <a:lstStyle/>
                    <a:p>
                      <a:pPr algn="ctr">
                        <a:lnSpc>
                          <a:spcPct val="100000"/>
                        </a:lnSpc>
                      </a:pPr>
                      <a:endParaRPr lang="en-US" sz="1400" dirty="0"/>
                    </a:p>
                  </a:txBody>
                  <a:tcPr anchor="ctr"/>
                </a:tc>
                <a:tc>
                  <a:txBody>
                    <a:bodyPr/>
                    <a:lstStyle/>
                    <a:p>
                      <a:pPr algn="ctr">
                        <a:lnSpc>
                          <a:spcPct val="100000"/>
                        </a:lnSpc>
                      </a:pPr>
                      <a:r>
                        <a:rPr lang="en-US" sz="1400" dirty="0" smtClean="0"/>
                        <a:t>Dec 2013</a:t>
                      </a:r>
                      <a:endParaRPr lang="en-US" sz="1400" dirty="0"/>
                    </a:p>
                  </a:txBody>
                  <a:tcPr anchor="ctr"/>
                </a:tc>
                <a:tc>
                  <a:txBody>
                    <a:bodyPr/>
                    <a:lstStyle/>
                    <a:p>
                      <a:pPr algn="ctr">
                        <a:lnSpc>
                          <a:spcPct val="100000"/>
                        </a:lnSpc>
                      </a:pPr>
                      <a:r>
                        <a:rPr lang="en-US" sz="1400" b="1" dirty="0" smtClean="0"/>
                        <a:t>Dec 2013</a:t>
                      </a:r>
                      <a:endParaRPr lang="en-US" sz="1400" b="1" dirty="0"/>
                    </a:p>
                  </a:txBody>
                  <a:tcPr anchor="ctr"/>
                </a:tc>
              </a:tr>
              <a:tr h="269522">
                <a:tc>
                  <a:txBody>
                    <a:bodyPr/>
                    <a:lstStyle/>
                    <a:p>
                      <a:pPr>
                        <a:lnSpc>
                          <a:spcPct val="100000"/>
                        </a:lnSpc>
                      </a:pPr>
                      <a:r>
                        <a:rPr lang="en-US" sz="1400" b="1" dirty="0" smtClean="0"/>
                        <a:t>Draft</a:t>
                      </a:r>
                      <a:r>
                        <a:rPr lang="en-US" sz="1400" b="1" baseline="0" dirty="0" smtClean="0"/>
                        <a:t> RFP reviewed by SEB</a:t>
                      </a:r>
                      <a:endParaRPr lang="en-US" sz="1400" b="1" dirty="0"/>
                    </a:p>
                  </a:txBody>
                  <a:tcPr/>
                </a:tc>
                <a:tc>
                  <a:txBody>
                    <a:bodyPr/>
                    <a:lstStyle/>
                    <a:p>
                      <a:pPr algn="ctr">
                        <a:lnSpc>
                          <a:spcPct val="100000"/>
                        </a:lnSpc>
                      </a:pPr>
                      <a:endParaRPr lang="en-US" sz="1400" dirty="0"/>
                    </a:p>
                  </a:txBody>
                  <a:tcPr anchor="ctr"/>
                </a:tc>
                <a:tc>
                  <a:txBody>
                    <a:bodyPr/>
                    <a:lstStyle/>
                    <a:p>
                      <a:pPr algn="ctr">
                        <a:lnSpc>
                          <a:spcPct val="100000"/>
                        </a:lnSpc>
                      </a:pPr>
                      <a:r>
                        <a:rPr lang="en-US" sz="1400" dirty="0" smtClean="0"/>
                        <a:t>Dec 2013</a:t>
                      </a:r>
                      <a:endParaRPr lang="en-US" sz="1400" dirty="0"/>
                    </a:p>
                  </a:txBody>
                  <a:tcPr anchor="ctr"/>
                </a:tc>
                <a:tc>
                  <a:txBody>
                    <a:bodyPr/>
                    <a:lstStyle/>
                    <a:p>
                      <a:pPr algn="ctr">
                        <a:lnSpc>
                          <a:spcPct val="100000"/>
                        </a:lnSpc>
                      </a:pPr>
                      <a:r>
                        <a:rPr lang="en-US" sz="1400" b="1" dirty="0" smtClean="0"/>
                        <a:t>Jan 2013</a:t>
                      </a:r>
                      <a:endParaRPr lang="en-US" sz="1400" b="1" dirty="0"/>
                    </a:p>
                  </a:txBody>
                  <a:tcPr anchor="ctr"/>
                </a:tc>
              </a:tr>
              <a:tr h="269522">
                <a:tc>
                  <a:txBody>
                    <a:bodyPr/>
                    <a:lstStyle/>
                    <a:p>
                      <a:pPr>
                        <a:lnSpc>
                          <a:spcPct val="100000"/>
                        </a:lnSpc>
                      </a:pPr>
                      <a:r>
                        <a:rPr lang="en-US" sz="1400" dirty="0" smtClean="0">
                          <a:solidFill>
                            <a:schemeClr val="tx1"/>
                          </a:solidFill>
                        </a:rPr>
                        <a:t>Draft RFP</a:t>
                      </a:r>
                      <a:r>
                        <a:rPr lang="en-US" sz="1400" baseline="0" dirty="0" smtClean="0">
                          <a:solidFill>
                            <a:schemeClr val="tx1"/>
                          </a:solidFill>
                        </a:rPr>
                        <a:t> &amp; Acquisition Plan reviewed and approved by </a:t>
                      </a:r>
                      <a:r>
                        <a:rPr lang="en-US" sz="1400" dirty="0" smtClean="0">
                          <a:solidFill>
                            <a:schemeClr val="tx1"/>
                          </a:solidFill>
                        </a:rPr>
                        <a:t>DOE</a:t>
                      </a:r>
                      <a:endParaRPr lang="en-US" sz="1400" dirty="0">
                        <a:solidFill>
                          <a:schemeClr val="tx1"/>
                        </a:solidFill>
                      </a:endParaRPr>
                    </a:p>
                  </a:txBody>
                  <a:tcPr>
                    <a:solidFill>
                      <a:srgbClr val="FFFF00"/>
                    </a:solidFill>
                  </a:tcPr>
                </a:tc>
                <a:tc>
                  <a:txBody>
                    <a:bodyPr/>
                    <a:lstStyle/>
                    <a:p>
                      <a:pPr algn="ctr">
                        <a:lnSpc>
                          <a:spcPct val="100000"/>
                        </a:lnSpc>
                      </a:pPr>
                      <a:endParaRPr lang="en-US" sz="1400" dirty="0">
                        <a:solidFill>
                          <a:schemeClr val="tx1"/>
                        </a:solidFill>
                      </a:endParaRPr>
                    </a:p>
                  </a:txBody>
                  <a:tcPr anchor="ctr">
                    <a:solidFill>
                      <a:srgbClr val="FFFF00"/>
                    </a:solidFill>
                  </a:tcPr>
                </a:tc>
                <a:tc>
                  <a:txBody>
                    <a:bodyPr/>
                    <a:lstStyle/>
                    <a:p>
                      <a:pPr algn="ctr">
                        <a:lnSpc>
                          <a:spcPct val="100000"/>
                        </a:lnSpc>
                      </a:pPr>
                      <a:r>
                        <a:rPr lang="en-US" sz="1400" dirty="0" smtClean="0">
                          <a:solidFill>
                            <a:schemeClr val="tx1"/>
                          </a:solidFill>
                        </a:rPr>
                        <a:t>Jan 2014</a:t>
                      </a:r>
                      <a:endParaRPr lang="en-US" sz="1400" dirty="0">
                        <a:solidFill>
                          <a:schemeClr val="tx1"/>
                        </a:solidFill>
                      </a:endParaRPr>
                    </a:p>
                  </a:txBody>
                  <a:tcPr anchor="ctr">
                    <a:solidFill>
                      <a:srgbClr val="FFFF00"/>
                    </a:solidFill>
                  </a:tcPr>
                </a:tc>
                <a:tc>
                  <a:txBody>
                    <a:bodyPr/>
                    <a:lstStyle/>
                    <a:p>
                      <a:pPr algn="ctr">
                        <a:lnSpc>
                          <a:spcPct val="100000"/>
                        </a:lnSpc>
                      </a:pPr>
                      <a:r>
                        <a:rPr lang="en-US" sz="1400" dirty="0" smtClean="0">
                          <a:solidFill>
                            <a:schemeClr val="tx1"/>
                          </a:solidFill>
                        </a:rPr>
                        <a:t>Mar 2014</a:t>
                      </a:r>
                      <a:endParaRPr lang="en-US" sz="1400" dirty="0">
                        <a:solidFill>
                          <a:schemeClr val="tx1"/>
                        </a:solidFill>
                      </a:endParaRPr>
                    </a:p>
                  </a:txBody>
                  <a:tcPr anchor="ctr">
                    <a:solidFill>
                      <a:srgbClr val="FFFF00"/>
                    </a:solidFill>
                  </a:tcPr>
                </a:tc>
              </a:tr>
              <a:tr h="269522">
                <a:tc>
                  <a:txBody>
                    <a:bodyPr/>
                    <a:lstStyle/>
                    <a:p>
                      <a:pPr>
                        <a:lnSpc>
                          <a:spcPct val="100000"/>
                        </a:lnSpc>
                      </a:pPr>
                      <a:r>
                        <a:rPr lang="en-US" sz="1400" dirty="0" smtClean="0"/>
                        <a:t>Issue Final </a:t>
                      </a:r>
                      <a:r>
                        <a:rPr lang="en-US" sz="1400" baseline="0" dirty="0" smtClean="0"/>
                        <a:t>RFP to known vendors and on Federal Business Opportunity</a:t>
                      </a:r>
                      <a:endParaRPr lang="en-US" sz="1400" dirty="0"/>
                    </a:p>
                  </a:txBody>
                  <a:tcPr/>
                </a:tc>
                <a:tc>
                  <a:txBody>
                    <a:bodyPr/>
                    <a:lstStyle/>
                    <a:p>
                      <a:pPr algn="ctr">
                        <a:lnSpc>
                          <a:spcPct val="100000"/>
                        </a:lnSpc>
                      </a:pPr>
                      <a:endParaRPr lang="en-US" sz="1400" dirty="0"/>
                    </a:p>
                  </a:txBody>
                  <a:tcPr anchor="ctr"/>
                </a:tc>
                <a:tc>
                  <a:txBody>
                    <a:bodyPr/>
                    <a:lstStyle/>
                    <a:p>
                      <a:pPr algn="ctr">
                        <a:lnSpc>
                          <a:spcPct val="100000"/>
                        </a:lnSpc>
                      </a:pPr>
                      <a:endParaRPr lang="en-US" sz="1400" dirty="0"/>
                    </a:p>
                  </a:txBody>
                  <a:tcPr anchor="ctr"/>
                </a:tc>
                <a:tc>
                  <a:txBody>
                    <a:bodyPr/>
                    <a:lstStyle/>
                    <a:p>
                      <a:pPr algn="ctr">
                        <a:lnSpc>
                          <a:spcPct val="100000"/>
                        </a:lnSpc>
                      </a:pPr>
                      <a:r>
                        <a:rPr lang="en-US" sz="1400" dirty="0" smtClean="0"/>
                        <a:t>May 2014</a:t>
                      </a:r>
                      <a:endParaRPr lang="en-US" sz="1400" dirty="0"/>
                    </a:p>
                  </a:txBody>
                  <a:tcPr anchor="ctr"/>
                </a:tc>
              </a:tr>
              <a:tr h="269522">
                <a:tc>
                  <a:txBody>
                    <a:bodyPr/>
                    <a:lstStyle/>
                    <a:p>
                      <a:pPr>
                        <a:lnSpc>
                          <a:spcPct val="100000"/>
                        </a:lnSpc>
                      </a:pPr>
                      <a:r>
                        <a:rPr lang="en-US" sz="1400" dirty="0" smtClean="0"/>
                        <a:t>Evaluate RFP replies</a:t>
                      </a:r>
                      <a:endParaRPr lang="en-US" sz="1400" dirty="0"/>
                    </a:p>
                  </a:txBody>
                  <a:tcPr/>
                </a:tc>
                <a:tc>
                  <a:txBody>
                    <a:bodyPr/>
                    <a:lstStyle/>
                    <a:p>
                      <a:pPr algn="ctr">
                        <a:lnSpc>
                          <a:spcPct val="100000"/>
                        </a:lnSpc>
                      </a:pPr>
                      <a:endParaRPr lang="en-US" sz="1400" dirty="0"/>
                    </a:p>
                  </a:txBody>
                  <a:tcPr anchor="ctr"/>
                </a:tc>
                <a:tc>
                  <a:txBody>
                    <a:bodyPr/>
                    <a:lstStyle/>
                    <a:p>
                      <a:pPr algn="ctr">
                        <a:lnSpc>
                          <a:spcPct val="100000"/>
                        </a:lnSpc>
                      </a:pPr>
                      <a:r>
                        <a:rPr lang="en-US" sz="1400" dirty="0" smtClean="0"/>
                        <a:t>Jul 2014</a:t>
                      </a:r>
                      <a:endParaRPr lang="en-US" sz="1400" dirty="0"/>
                    </a:p>
                  </a:txBody>
                  <a:tcPr anchor="ctr"/>
                </a:tc>
                <a:tc>
                  <a:txBody>
                    <a:bodyPr/>
                    <a:lstStyle/>
                    <a:p>
                      <a:pPr algn="ctr">
                        <a:lnSpc>
                          <a:spcPct val="100000"/>
                        </a:lnSpc>
                      </a:pPr>
                      <a:r>
                        <a:rPr lang="en-US" sz="1400" dirty="0" smtClean="0"/>
                        <a:t>Aug 2014</a:t>
                      </a:r>
                      <a:endParaRPr lang="en-US" sz="1400" dirty="0"/>
                    </a:p>
                  </a:txBody>
                  <a:tcPr anchor="ctr"/>
                </a:tc>
              </a:tr>
              <a:tr h="269522">
                <a:tc>
                  <a:txBody>
                    <a:bodyPr/>
                    <a:lstStyle/>
                    <a:p>
                      <a:pPr>
                        <a:lnSpc>
                          <a:spcPct val="100000"/>
                        </a:lnSpc>
                      </a:pPr>
                      <a:r>
                        <a:rPr lang="en-US" sz="1400" dirty="0" smtClean="0"/>
                        <a:t>Negotiations with offerors </a:t>
                      </a:r>
                      <a:endParaRPr lang="en-US" sz="1400" dirty="0"/>
                    </a:p>
                  </a:txBody>
                  <a:tcPr/>
                </a:tc>
                <a:tc>
                  <a:txBody>
                    <a:bodyPr/>
                    <a:lstStyle/>
                    <a:p>
                      <a:pPr algn="ctr">
                        <a:lnSpc>
                          <a:spcPct val="100000"/>
                        </a:lnSpc>
                      </a:pPr>
                      <a:endParaRPr lang="en-US" sz="1400" dirty="0"/>
                    </a:p>
                  </a:txBody>
                  <a:tcPr anchor="ctr"/>
                </a:tc>
                <a:tc>
                  <a:txBody>
                    <a:bodyPr/>
                    <a:lstStyle/>
                    <a:p>
                      <a:pPr algn="ctr">
                        <a:lnSpc>
                          <a:spcPct val="100000"/>
                        </a:lnSpc>
                      </a:pPr>
                      <a:r>
                        <a:rPr lang="en-US" sz="1400" dirty="0" smtClean="0"/>
                        <a:t>Jul 2014</a:t>
                      </a:r>
                      <a:endParaRPr lang="en-US" sz="1400" dirty="0"/>
                    </a:p>
                  </a:txBody>
                  <a:tcPr anchor="ctr"/>
                </a:tc>
                <a:tc>
                  <a:txBody>
                    <a:bodyPr/>
                    <a:lstStyle/>
                    <a:p>
                      <a:pPr algn="ctr">
                        <a:lnSpc>
                          <a:spcPct val="100000"/>
                        </a:lnSpc>
                      </a:pPr>
                      <a:r>
                        <a:rPr lang="en-US" sz="1400" dirty="0" smtClean="0"/>
                        <a:t>Aug 2014</a:t>
                      </a:r>
                      <a:endParaRPr lang="en-US" sz="1400" dirty="0"/>
                    </a:p>
                  </a:txBody>
                  <a:tcPr anchor="ctr"/>
                </a:tc>
              </a:tr>
              <a:tr h="269522">
                <a:tc>
                  <a:txBody>
                    <a:bodyPr/>
                    <a:lstStyle/>
                    <a:p>
                      <a:pPr>
                        <a:lnSpc>
                          <a:spcPct val="100000"/>
                        </a:lnSpc>
                      </a:pPr>
                      <a:r>
                        <a:rPr lang="en-US" sz="1400" dirty="0" smtClean="0"/>
                        <a:t>Contract</a:t>
                      </a:r>
                      <a:r>
                        <a:rPr lang="en-US" sz="1400" baseline="0" dirty="0" smtClean="0"/>
                        <a:t> to DOE for review and approval</a:t>
                      </a:r>
                      <a:endParaRPr lang="en-US" sz="1400" dirty="0"/>
                    </a:p>
                  </a:txBody>
                  <a:tcPr/>
                </a:tc>
                <a:tc>
                  <a:txBody>
                    <a:bodyPr/>
                    <a:lstStyle/>
                    <a:p>
                      <a:pPr algn="ctr">
                        <a:lnSpc>
                          <a:spcPct val="100000"/>
                        </a:lnSpc>
                      </a:pPr>
                      <a:endParaRPr lang="en-US" sz="1400" dirty="0"/>
                    </a:p>
                  </a:txBody>
                  <a:tcPr anchor="ctr"/>
                </a:tc>
                <a:tc>
                  <a:txBody>
                    <a:bodyPr/>
                    <a:lstStyle/>
                    <a:p>
                      <a:pPr algn="ctr">
                        <a:lnSpc>
                          <a:spcPct val="100000"/>
                        </a:lnSpc>
                      </a:pPr>
                      <a:r>
                        <a:rPr lang="en-US" sz="1400" dirty="0" smtClean="0"/>
                        <a:t>Sep 2014</a:t>
                      </a:r>
                      <a:endParaRPr lang="en-US" sz="1400" dirty="0"/>
                    </a:p>
                  </a:txBody>
                  <a:tcPr anchor="ctr"/>
                </a:tc>
                <a:tc>
                  <a:txBody>
                    <a:bodyPr/>
                    <a:lstStyle/>
                    <a:p>
                      <a:pPr algn="ctr">
                        <a:lnSpc>
                          <a:spcPct val="100000"/>
                        </a:lnSpc>
                      </a:pPr>
                      <a:r>
                        <a:rPr lang="en-US" sz="1400" dirty="0" smtClean="0"/>
                        <a:t>Nov 2014</a:t>
                      </a:r>
                      <a:endParaRPr lang="en-US" sz="1400" dirty="0"/>
                    </a:p>
                  </a:txBody>
                  <a:tcPr anchor="ctr"/>
                </a:tc>
              </a:tr>
              <a:tr h="269522">
                <a:tc>
                  <a:txBody>
                    <a:bodyPr/>
                    <a:lstStyle/>
                    <a:p>
                      <a:pPr>
                        <a:lnSpc>
                          <a:spcPct val="100000"/>
                        </a:lnSpc>
                      </a:pPr>
                      <a:r>
                        <a:rPr lang="en-US" sz="1400" dirty="0" smtClean="0"/>
                        <a:t>Award subcontract to selected vendor for Preliminary</a:t>
                      </a:r>
                      <a:r>
                        <a:rPr lang="en-US" sz="1400" baseline="0" dirty="0" smtClean="0"/>
                        <a:t> Design</a:t>
                      </a:r>
                      <a:endParaRPr lang="en-US" sz="1400" dirty="0"/>
                    </a:p>
                  </a:txBody>
                  <a:tcPr/>
                </a:tc>
                <a:tc>
                  <a:txBody>
                    <a:bodyPr/>
                    <a:lstStyle/>
                    <a:p>
                      <a:pPr algn="ctr">
                        <a:lnSpc>
                          <a:spcPct val="100000"/>
                        </a:lnSpc>
                      </a:pPr>
                      <a:endParaRPr lang="en-US" sz="1400" dirty="0"/>
                    </a:p>
                  </a:txBody>
                  <a:tcPr anchor="ctr"/>
                </a:tc>
                <a:tc>
                  <a:txBody>
                    <a:bodyPr/>
                    <a:lstStyle/>
                    <a:p>
                      <a:pPr algn="ctr">
                        <a:lnSpc>
                          <a:spcPct val="100000"/>
                        </a:lnSpc>
                      </a:pPr>
                      <a:endParaRPr lang="en-US" sz="1400" dirty="0"/>
                    </a:p>
                  </a:txBody>
                  <a:tcPr anchor="ctr"/>
                </a:tc>
                <a:tc>
                  <a:txBody>
                    <a:bodyPr/>
                    <a:lstStyle/>
                    <a:p>
                      <a:pPr algn="ctr">
                        <a:lnSpc>
                          <a:spcPct val="100000"/>
                        </a:lnSpc>
                      </a:pPr>
                      <a:r>
                        <a:rPr lang="en-US" sz="1400" dirty="0" smtClean="0"/>
                        <a:t>Dec</a:t>
                      </a:r>
                      <a:r>
                        <a:rPr lang="en-US" sz="1400" baseline="0" dirty="0" smtClean="0"/>
                        <a:t> 2014</a:t>
                      </a:r>
                      <a:endParaRPr lang="en-US" sz="1400" dirty="0"/>
                    </a:p>
                  </a:txBody>
                  <a:tcPr anchor="ctr"/>
                </a:tc>
              </a:tr>
            </a:tbl>
          </a:graphicData>
        </a:graphic>
      </p:graphicFrame>
    </p:spTree>
    <p:extLst>
      <p:ext uri="{BB962C8B-B14F-4D97-AF65-F5344CB8AC3E}">
        <p14:creationId xmlns:p14="http://schemas.microsoft.com/office/powerpoint/2010/main" val="24065334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11700"/>
            <a:ext cx="8229600" cy="73481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prstClr val="black"/>
                </a:solidFill>
                <a:latin typeface="Helvetica"/>
                <a:cs typeface="Helvetica"/>
              </a:rPr>
              <a:t>LBNE-FD Cryostat Schedule</a:t>
            </a:r>
            <a:endParaRPr lang="en-US" sz="2800" dirty="0">
              <a:solidFill>
                <a:prstClr val="black"/>
              </a:solidFill>
              <a:latin typeface="Helvetica"/>
              <a:cs typeface="Helvetica"/>
            </a:endParaRPr>
          </a:p>
        </p:txBody>
      </p:sp>
      <p:sp>
        <p:nvSpPr>
          <p:cNvPr id="3" name="Slide Number Placeholder 2"/>
          <p:cNvSpPr>
            <a:spLocks noGrp="1"/>
          </p:cNvSpPr>
          <p:nvPr>
            <p:ph type="sldNum" sz="quarter" idx="4294967295"/>
          </p:nvPr>
        </p:nvSpPr>
        <p:spPr>
          <a:xfrm>
            <a:off x="7239000" y="6553200"/>
            <a:ext cx="1447800" cy="274320"/>
          </a:xfrm>
          <a:prstGeom prst="rect">
            <a:avLst/>
          </a:prstGeom>
        </p:spPr>
        <p:txBody>
          <a:bodyPr/>
          <a:lstStyle/>
          <a:p>
            <a:fld id="{D9CE8855-C613-4965-85DA-ED9F948912D0}" type="slidenum">
              <a:rPr lang="en-US" smtClean="0">
                <a:solidFill>
                  <a:prstClr val="black">
                    <a:tint val="75000"/>
                  </a:prstClr>
                </a:solidFill>
              </a:rPr>
              <a:pPr/>
              <a:t>83</a:t>
            </a:fld>
            <a:endParaRPr lang="en-US" dirty="0">
              <a:solidFill>
                <a:prstClr val="black">
                  <a:tint val="75000"/>
                </a:prstClr>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926296989"/>
              </p:ext>
            </p:extLst>
          </p:nvPr>
        </p:nvGraphicFramePr>
        <p:xfrm>
          <a:off x="371232" y="1580175"/>
          <a:ext cx="8401536" cy="4297680"/>
        </p:xfrm>
        <a:graphic>
          <a:graphicData uri="http://schemas.openxmlformats.org/drawingml/2006/table">
            <a:tbl>
              <a:tblPr firstRow="1" bandRow="1">
                <a:tableStyleId>{5C22544A-7EE6-4342-B048-85BDC9FD1C3A}</a:tableStyleId>
              </a:tblPr>
              <a:tblGrid>
                <a:gridCol w="5470767"/>
                <a:gridCol w="928077"/>
                <a:gridCol w="967154"/>
                <a:gridCol w="1035538"/>
              </a:tblGrid>
              <a:tr h="530694">
                <a:tc>
                  <a:txBody>
                    <a:bodyPr/>
                    <a:lstStyle/>
                    <a:p>
                      <a:pPr algn="ctr"/>
                      <a:r>
                        <a:rPr lang="en-US" sz="1400" dirty="0" smtClean="0"/>
                        <a:t>Item</a:t>
                      </a:r>
                      <a:endParaRPr lang="en-US" sz="1400" dirty="0"/>
                    </a:p>
                  </a:txBody>
                  <a:tcPr anchor="ctr"/>
                </a:tc>
                <a:tc>
                  <a:txBody>
                    <a:bodyPr/>
                    <a:lstStyle/>
                    <a:p>
                      <a:pPr algn="ctr"/>
                      <a:r>
                        <a:rPr lang="en-US" sz="1400" dirty="0" smtClean="0"/>
                        <a:t>Estimated duration</a:t>
                      </a:r>
                      <a:endParaRPr lang="en-US" sz="1400" dirty="0"/>
                    </a:p>
                  </a:txBody>
                  <a:tcPr anchor="ctr"/>
                </a:tc>
                <a:tc>
                  <a:txBody>
                    <a:bodyPr/>
                    <a:lstStyle/>
                    <a:p>
                      <a:pPr algn="ctr"/>
                      <a:r>
                        <a:rPr lang="en-US" sz="1400" dirty="0" smtClean="0"/>
                        <a:t>Estimated Start</a:t>
                      </a:r>
                      <a:endParaRPr lang="en-US" sz="1400" dirty="0"/>
                    </a:p>
                  </a:txBody>
                  <a:tcPr anchor="ctr"/>
                </a:tc>
                <a:tc>
                  <a:txBody>
                    <a:bodyPr/>
                    <a:lstStyle/>
                    <a:p>
                      <a:pPr algn="ctr"/>
                      <a:r>
                        <a:rPr lang="en-US" sz="1400" dirty="0" smtClean="0"/>
                        <a:t>Estimated Completion</a:t>
                      </a:r>
                      <a:endParaRPr lang="en-US" sz="1400" dirty="0"/>
                    </a:p>
                  </a:txBody>
                  <a:tcPr anchor="ctr"/>
                </a:tc>
              </a:tr>
              <a:tr h="269522">
                <a:tc>
                  <a:txBody>
                    <a:bodyPr/>
                    <a:lstStyle/>
                    <a:p>
                      <a:pPr>
                        <a:lnSpc>
                          <a:spcPct val="100000"/>
                        </a:lnSpc>
                      </a:pPr>
                      <a:r>
                        <a:rPr lang="en-US" sz="1400" dirty="0" smtClean="0"/>
                        <a:t>Award subcontract to selected vendor for Preliminary</a:t>
                      </a:r>
                      <a:r>
                        <a:rPr lang="en-US" sz="1400" baseline="0" dirty="0" smtClean="0"/>
                        <a:t> Design</a:t>
                      </a:r>
                      <a:endParaRPr lang="en-US" sz="1400" dirty="0"/>
                    </a:p>
                  </a:txBody>
                  <a:tcPr/>
                </a:tc>
                <a:tc>
                  <a:txBody>
                    <a:bodyPr/>
                    <a:lstStyle/>
                    <a:p>
                      <a:pPr algn="ctr">
                        <a:lnSpc>
                          <a:spcPct val="100000"/>
                        </a:lnSpc>
                      </a:pPr>
                      <a:endParaRPr lang="en-US" sz="1400" dirty="0"/>
                    </a:p>
                  </a:txBody>
                  <a:tcPr anchor="ctr"/>
                </a:tc>
                <a:tc>
                  <a:txBody>
                    <a:bodyPr/>
                    <a:lstStyle/>
                    <a:p>
                      <a:pPr algn="ctr">
                        <a:lnSpc>
                          <a:spcPct val="100000"/>
                        </a:lnSpc>
                      </a:pPr>
                      <a:endParaRPr lang="en-US" sz="1400" dirty="0"/>
                    </a:p>
                  </a:txBody>
                  <a:tcPr anchor="ctr"/>
                </a:tc>
                <a:tc>
                  <a:txBody>
                    <a:bodyPr/>
                    <a:lstStyle/>
                    <a:p>
                      <a:pPr algn="ctr">
                        <a:lnSpc>
                          <a:spcPct val="100000"/>
                        </a:lnSpc>
                      </a:pPr>
                      <a:r>
                        <a:rPr lang="en-US" sz="1400" dirty="0" smtClean="0"/>
                        <a:t>Dec</a:t>
                      </a:r>
                      <a:r>
                        <a:rPr lang="en-US" sz="1400" baseline="0" dirty="0" smtClean="0"/>
                        <a:t> 2014</a:t>
                      </a:r>
                      <a:endParaRPr lang="en-US" sz="1400" dirty="0"/>
                    </a:p>
                  </a:txBody>
                  <a:tcPr anchor="ctr"/>
                </a:tc>
              </a:tr>
              <a:tr h="269522">
                <a:tc>
                  <a:txBody>
                    <a:bodyPr/>
                    <a:lstStyle/>
                    <a:p>
                      <a:pPr>
                        <a:lnSpc>
                          <a:spcPct val="100000"/>
                        </a:lnSpc>
                      </a:pPr>
                      <a:r>
                        <a:rPr lang="en-US" sz="1400" dirty="0" smtClean="0">
                          <a:solidFill>
                            <a:schemeClr val="tx1"/>
                          </a:solidFill>
                        </a:rPr>
                        <a:t>Preliminary Design</a:t>
                      </a:r>
                      <a:endParaRPr lang="en-US" sz="1400" dirty="0">
                        <a:solidFill>
                          <a:schemeClr val="tx1"/>
                        </a:solidFill>
                      </a:endParaRPr>
                    </a:p>
                  </a:txBody>
                  <a:tcPr/>
                </a:tc>
                <a:tc>
                  <a:txBody>
                    <a:bodyPr/>
                    <a:lstStyle/>
                    <a:p>
                      <a:pPr algn="ctr">
                        <a:lnSpc>
                          <a:spcPct val="100000"/>
                        </a:lnSpc>
                      </a:pPr>
                      <a:r>
                        <a:rPr lang="en-US" sz="1400" dirty="0" smtClean="0"/>
                        <a:t>10 mo</a:t>
                      </a:r>
                      <a:endParaRPr lang="en-US" sz="1400" dirty="0"/>
                    </a:p>
                  </a:txBody>
                  <a:tcPr anchor="ctr"/>
                </a:tc>
                <a:tc>
                  <a:txBody>
                    <a:bodyPr/>
                    <a:lstStyle/>
                    <a:p>
                      <a:pPr algn="ctr">
                        <a:lnSpc>
                          <a:spcPct val="100000"/>
                        </a:lnSpc>
                      </a:pPr>
                      <a:r>
                        <a:rPr lang="en-US" sz="1400" dirty="0" smtClean="0"/>
                        <a:t>Jan 2015</a:t>
                      </a:r>
                      <a:endParaRPr lang="en-US" sz="1400" dirty="0"/>
                    </a:p>
                  </a:txBody>
                  <a:tcPr anchor="ctr"/>
                </a:tc>
                <a:tc>
                  <a:txBody>
                    <a:bodyPr/>
                    <a:lstStyle/>
                    <a:p>
                      <a:pPr algn="ctr">
                        <a:lnSpc>
                          <a:spcPct val="100000"/>
                        </a:lnSpc>
                      </a:pPr>
                      <a:r>
                        <a:rPr lang="en-US" sz="1400" dirty="0" smtClean="0"/>
                        <a:t>Oct</a:t>
                      </a:r>
                      <a:r>
                        <a:rPr lang="en-US" sz="1400" baseline="0" dirty="0" smtClean="0"/>
                        <a:t> 2015</a:t>
                      </a:r>
                      <a:endParaRPr lang="en-US" sz="1400" dirty="0"/>
                    </a:p>
                  </a:txBody>
                  <a:tcPr anchor="ctr"/>
                </a:tc>
              </a:tr>
              <a:tr h="269522">
                <a:tc>
                  <a:txBody>
                    <a:bodyPr/>
                    <a:lstStyle/>
                    <a:p>
                      <a:pPr>
                        <a:lnSpc>
                          <a:spcPct val="100000"/>
                        </a:lnSpc>
                      </a:pPr>
                      <a:r>
                        <a:rPr lang="en-US" sz="1400" dirty="0" smtClean="0"/>
                        <a:t>Preliminary</a:t>
                      </a:r>
                      <a:r>
                        <a:rPr lang="en-US" sz="1400" baseline="0" dirty="0" smtClean="0"/>
                        <a:t> Design review</a:t>
                      </a:r>
                      <a:endParaRPr lang="en-US" sz="1400" dirty="0"/>
                    </a:p>
                  </a:txBody>
                  <a:tcPr/>
                </a:tc>
                <a:tc>
                  <a:txBody>
                    <a:bodyPr/>
                    <a:lstStyle/>
                    <a:p>
                      <a:pPr algn="ctr">
                        <a:lnSpc>
                          <a:spcPct val="100000"/>
                        </a:lnSpc>
                      </a:pPr>
                      <a:r>
                        <a:rPr lang="en-US" sz="1400" dirty="0" smtClean="0"/>
                        <a:t>6 mo</a:t>
                      </a:r>
                      <a:endParaRPr lang="en-US" sz="1400" dirty="0"/>
                    </a:p>
                  </a:txBody>
                  <a:tcPr anchor="ctr"/>
                </a:tc>
                <a:tc>
                  <a:txBody>
                    <a:bodyPr/>
                    <a:lstStyle/>
                    <a:p>
                      <a:pPr algn="ctr">
                        <a:lnSpc>
                          <a:spcPct val="100000"/>
                        </a:lnSpc>
                      </a:pPr>
                      <a:r>
                        <a:rPr lang="en-US" sz="1400" dirty="0" smtClean="0"/>
                        <a:t>Nov 2015</a:t>
                      </a:r>
                      <a:endParaRPr lang="en-US" sz="1400" dirty="0"/>
                    </a:p>
                  </a:txBody>
                  <a:tcPr anchor="ctr"/>
                </a:tc>
                <a:tc>
                  <a:txBody>
                    <a:bodyPr/>
                    <a:lstStyle/>
                    <a:p>
                      <a:pPr algn="ctr">
                        <a:lnSpc>
                          <a:spcPct val="100000"/>
                        </a:lnSpc>
                      </a:pPr>
                      <a:r>
                        <a:rPr lang="en-US" sz="1400" dirty="0" smtClean="0"/>
                        <a:t>Apr 2016</a:t>
                      </a:r>
                      <a:endParaRPr lang="en-US" sz="1400" dirty="0"/>
                    </a:p>
                  </a:txBody>
                  <a:tcPr anchor="ctr"/>
                </a:tc>
              </a:tr>
              <a:tr h="2695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Issue supplemental agreement</a:t>
                      </a:r>
                      <a:r>
                        <a:rPr lang="en-US" sz="1400" baseline="0" dirty="0" smtClean="0"/>
                        <a:t> for Final Design</a:t>
                      </a:r>
                      <a:endParaRPr lang="en-US" sz="1400" dirty="0" smtClean="0"/>
                    </a:p>
                  </a:txBody>
                  <a:tcPr/>
                </a:tc>
                <a:tc>
                  <a:txBody>
                    <a:bodyPr/>
                    <a:lstStyle/>
                    <a:p>
                      <a:pPr algn="ctr">
                        <a:lnSpc>
                          <a:spcPct val="100000"/>
                        </a:lnSpc>
                      </a:pPr>
                      <a:endParaRPr lang="en-US" sz="1400" dirty="0"/>
                    </a:p>
                  </a:txBody>
                  <a:tcPr anchor="ctr"/>
                </a:tc>
                <a:tc>
                  <a:txBody>
                    <a:bodyPr/>
                    <a:lstStyle/>
                    <a:p>
                      <a:pPr algn="ctr">
                        <a:lnSpc>
                          <a:spcPct val="100000"/>
                        </a:lnSpc>
                      </a:pPr>
                      <a:endParaRPr lang="en-US" sz="1400" dirty="0"/>
                    </a:p>
                  </a:txBody>
                  <a:tcPr anchor="ctr"/>
                </a:tc>
                <a:tc>
                  <a:txBody>
                    <a:bodyPr/>
                    <a:lstStyle/>
                    <a:p>
                      <a:pPr algn="ctr">
                        <a:lnSpc>
                          <a:spcPct val="100000"/>
                        </a:lnSpc>
                      </a:pPr>
                      <a:r>
                        <a:rPr lang="en-US" sz="1400" dirty="0" smtClean="0"/>
                        <a:t>Jun 2016</a:t>
                      </a:r>
                      <a:endParaRPr lang="en-US" sz="1400" dirty="0"/>
                    </a:p>
                  </a:txBody>
                  <a:tcPr anchor="ctr"/>
                </a:tc>
              </a:tr>
              <a:tr h="269522">
                <a:tc>
                  <a:txBody>
                    <a:bodyPr/>
                    <a:lstStyle/>
                    <a:p>
                      <a:pPr>
                        <a:lnSpc>
                          <a:spcPct val="100000"/>
                        </a:lnSpc>
                      </a:pPr>
                      <a:r>
                        <a:rPr lang="en-US" sz="1400" dirty="0" smtClean="0"/>
                        <a:t>Final Design</a:t>
                      </a:r>
                      <a:endParaRPr lang="en-US" sz="1400" dirty="0"/>
                    </a:p>
                  </a:txBody>
                  <a:tcPr/>
                </a:tc>
                <a:tc>
                  <a:txBody>
                    <a:bodyPr/>
                    <a:lstStyle/>
                    <a:p>
                      <a:pPr algn="ctr">
                        <a:lnSpc>
                          <a:spcPct val="100000"/>
                        </a:lnSpc>
                      </a:pPr>
                      <a:r>
                        <a:rPr lang="en-US" sz="1400" dirty="0" smtClean="0"/>
                        <a:t>14 mo</a:t>
                      </a:r>
                      <a:endParaRPr lang="en-US" sz="1400" dirty="0"/>
                    </a:p>
                  </a:txBody>
                  <a:tcPr anchor="ctr"/>
                </a:tc>
                <a:tc>
                  <a:txBody>
                    <a:bodyPr/>
                    <a:lstStyle/>
                    <a:p>
                      <a:pPr algn="ctr">
                        <a:lnSpc>
                          <a:spcPct val="100000"/>
                        </a:lnSpc>
                      </a:pPr>
                      <a:r>
                        <a:rPr lang="en-US" sz="1400" dirty="0" smtClean="0"/>
                        <a:t>Jul 2016</a:t>
                      </a:r>
                      <a:endParaRPr lang="en-US" sz="1400" dirty="0"/>
                    </a:p>
                  </a:txBody>
                  <a:tcPr anchor="ctr"/>
                </a:tc>
                <a:tc>
                  <a:txBody>
                    <a:bodyPr/>
                    <a:lstStyle/>
                    <a:p>
                      <a:pPr algn="ctr">
                        <a:lnSpc>
                          <a:spcPct val="100000"/>
                        </a:lnSpc>
                      </a:pPr>
                      <a:r>
                        <a:rPr lang="en-US" sz="1400" dirty="0" smtClean="0"/>
                        <a:t>Aug 2017</a:t>
                      </a:r>
                      <a:endParaRPr lang="en-US" sz="1400" dirty="0"/>
                    </a:p>
                  </a:txBody>
                  <a:tcPr anchor="ctr"/>
                </a:tc>
              </a:tr>
              <a:tr h="269522">
                <a:tc>
                  <a:txBody>
                    <a:bodyPr/>
                    <a:lstStyle/>
                    <a:p>
                      <a:pPr>
                        <a:lnSpc>
                          <a:spcPct val="100000"/>
                        </a:lnSpc>
                      </a:pPr>
                      <a:r>
                        <a:rPr lang="en-US" sz="1400" dirty="0" smtClean="0"/>
                        <a:t>Final Design review</a:t>
                      </a:r>
                      <a:endParaRPr lang="en-US" sz="1400" dirty="0"/>
                    </a:p>
                  </a:txBody>
                  <a:tcPr/>
                </a:tc>
                <a:tc>
                  <a:txBody>
                    <a:bodyPr/>
                    <a:lstStyle/>
                    <a:p>
                      <a:pPr algn="ctr">
                        <a:lnSpc>
                          <a:spcPct val="100000"/>
                        </a:lnSpc>
                      </a:pPr>
                      <a:r>
                        <a:rPr lang="en-US" sz="1400" dirty="0" smtClean="0"/>
                        <a:t>6 mo</a:t>
                      </a:r>
                      <a:endParaRPr lang="en-US" sz="1400" dirty="0"/>
                    </a:p>
                  </a:txBody>
                  <a:tcPr anchor="ctr"/>
                </a:tc>
                <a:tc>
                  <a:txBody>
                    <a:bodyPr/>
                    <a:lstStyle/>
                    <a:p>
                      <a:pPr algn="ctr">
                        <a:lnSpc>
                          <a:spcPct val="100000"/>
                        </a:lnSpc>
                      </a:pPr>
                      <a:r>
                        <a:rPr lang="en-US" sz="1400" dirty="0" smtClean="0"/>
                        <a:t>Sep 2017</a:t>
                      </a:r>
                      <a:endParaRPr lang="en-US" sz="1400" dirty="0"/>
                    </a:p>
                  </a:txBody>
                  <a:tcPr anchor="ctr"/>
                </a:tc>
                <a:tc>
                  <a:txBody>
                    <a:bodyPr/>
                    <a:lstStyle/>
                    <a:p>
                      <a:pPr algn="ctr">
                        <a:lnSpc>
                          <a:spcPct val="100000"/>
                        </a:lnSpc>
                      </a:pPr>
                      <a:r>
                        <a:rPr lang="en-US" sz="1400" dirty="0" smtClean="0"/>
                        <a:t>Feb 2018</a:t>
                      </a:r>
                      <a:endParaRPr lang="en-US" sz="1400" dirty="0"/>
                    </a:p>
                  </a:txBody>
                  <a:tcPr anchor="ctr"/>
                </a:tc>
              </a:tr>
              <a:tr h="269522">
                <a:tc>
                  <a:txBody>
                    <a:bodyPr/>
                    <a:lstStyle/>
                    <a:p>
                      <a:pPr>
                        <a:lnSpc>
                          <a:spcPct val="100000"/>
                        </a:lnSpc>
                      </a:pPr>
                      <a:r>
                        <a:rPr lang="en-US" sz="1400" dirty="0" smtClean="0"/>
                        <a:t>Issue supplemental agreement</a:t>
                      </a:r>
                      <a:r>
                        <a:rPr lang="en-US" sz="1400" baseline="0" dirty="0" smtClean="0"/>
                        <a:t> for Procurement of Materials</a:t>
                      </a:r>
                      <a:endParaRPr lang="en-US" sz="1400" dirty="0"/>
                    </a:p>
                  </a:txBody>
                  <a:tcPr/>
                </a:tc>
                <a:tc>
                  <a:txBody>
                    <a:bodyPr/>
                    <a:lstStyle/>
                    <a:p>
                      <a:pPr algn="ctr">
                        <a:lnSpc>
                          <a:spcPct val="100000"/>
                        </a:lnSpc>
                      </a:pPr>
                      <a:endParaRPr lang="en-US" sz="1400" dirty="0"/>
                    </a:p>
                  </a:txBody>
                  <a:tcPr anchor="ctr"/>
                </a:tc>
                <a:tc>
                  <a:txBody>
                    <a:bodyPr/>
                    <a:lstStyle/>
                    <a:p>
                      <a:pPr algn="ctr">
                        <a:lnSpc>
                          <a:spcPct val="100000"/>
                        </a:lnSpc>
                      </a:pPr>
                      <a:endParaRPr lang="en-US" sz="1400" dirty="0"/>
                    </a:p>
                  </a:txBody>
                  <a:tcPr anchor="ctr"/>
                </a:tc>
                <a:tc>
                  <a:txBody>
                    <a:bodyPr/>
                    <a:lstStyle/>
                    <a:p>
                      <a:pPr algn="ctr">
                        <a:lnSpc>
                          <a:spcPct val="100000"/>
                        </a:lnSpc>
                      </a:pPr>
                      <a:r>
                        <a:rPr lang="en-US" sz="1400" dirty="0" smtClean="0"/>
                        <a:t>Dec 2018</a:t>
                      </a:r>
                      <a:endParaRPr lang="en-US" sz="1400" dirty="0"/>
                    </a:p>
                  </a:txBody>
                  <a:tcPr anchor="ctr"/>
                </a:tc>
              </a:tr>
              <a:tr h="269522">
                <a:tc>
                  <a:txBody>
                    <a:bodyPr/>
                    <a:lstStyle/>
                    <a:p>
                      <a:pPr>
                        <a:lnSpc>
                          <a:spcPct val="100000"/>
                        </a:lnSpc>
                      </a:pPr>
                      <a:r>
                        <a:rPr lang="en-US" sz="1400" dirty="0" smtClean="0"/>
                        <a:t>Procurement of Materials</a:t>
                      </a:r>
                      <a:endParaRPr lang="en-US" sz="1400" dirty="0"/>
                    </a:p>
                  </a:txBody>
                  <a:tcPr/>
                </a:tc>
                <a:tc>
                  <a:txBody>
                    <a:bodyPr/>
                    <a:lstStyle/>
                    <a:p>
                      <a:pPr algn="ctr">
                        <a:lnSpc>
                          <a:spcPct val="100000"/>
                        </a:lnSpc>
                      </a:pPr>
                      <a:r>
                        <a:rPr lang="en-US" sz="1400" dirty="0" smtClean="0"/>
                        <a:t>14 mo</a:t>
                      </a:r>
                      <a:endParaRPr lang="en-US" sz="1400" dirty="0"/>
                    </a:p>
                  </a:txBody>
                  <a:tcPr anchor="ctr"/>
                </a:tc>
                <a:tc>
                  <a:txBody>
                    <a:bodyPr/>
                    <a:lstStyle/>
                    <a:p>
                      <a:pPr algn="ctr">
                        <a:lnSpc>
                          <a:spcPct val="100000"/>
                        </a:lnSpc>
                      </a:pPr>
                      <a:r>
                        <a:rPr lang="en-US" sz="1400" dirty="0" smtClean="0"/>
                        <a:t>Jan 2019</a:t>
                      </a:r>
                      <a:endParaRPr lang="en-US" sz="1400" dirty="0"/>
                    </a:p>
                  </a:txBody>
                  <a:tcPr anchor="ctr"/>
                </a:tc>
                <a:tc>
                  <a:txBody>
                    <a:bodyPr/>
                    <a:lstStyle/>
                    <a:p>
                      <a:pPr algn="ctr">
                        <a:lnSpc>
                          <a:spcPct val="100000"/>
                        </a:lnSpc>
                      </a:pPr>
                      <a:r>
                        <a:rPr lang="en-US" sz="1400" dirty="0" smtClean="0"/>
                        <a:t>Feb 2020</a:t>
                      </a:r>
                      <a:endParaRPr lang="en-US" sz="1400" dirty="0"/>
                    </a:p>
                  </a:txBody>
                  <a:tcPr anchor="ctr"/>
                </a:tc>
              </a:tr>
              <a:tr h="2695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Issue supplemental agreement</a:t>
                      </a:r>
                      <a:r>
                        <a:rPr lang="en-US" sz="1400" baseline="0" dirty="0" smtClean="0"/>
                        <a:t> for Technical supervision during the installation</a:t>
                      </a:r>
                      <a:endParaRPr lang="en-US" sz="1400" dirty="0" smtClean="0"/>
                    </a:p>
                  </a:txBody>
                  <a:tcPr/>
                </a:tc>
                <a:tc>
                  <a:txBody>
                    <a:bodyPr/>
                    <a:lstStyle/>
                    <a:p>
                      <a:pPr algn="ctr">
                        <a:lnSpc>
                          <a:spcPct val="100000"/>
                        </a:lnSpc>
                      </a:pPr>
                      <a:endParaRPr lang="en-US" sz="1400" dirty="0"/>
                    </a:p>
                  </a:txBody>
                  <a:tcPr anchor="ctr"/>
                </a:tc>
                <a:tc>
                  <a:txBody>
                    <a:bodyPr/>
                    <a:lstStyle/>
                    <a:p>
                      <a:pPr algn="ctr">
                        <a:lnSpc>
                          <a:spcPct val="100000"/>
                        </a:lnSpc>
                      </a:pPr>
                      <a:endParaRPr lang="en-US" sz="1400" dirty="0"/>
                    </a:p>
                  </a:txBody>
                  <a:tcPr anchor="ctr"/>
                </a:tc>
                <a:tc>
                  <a:txBody>
                    <a:bodyPr/>
                    <a:lstStyle/>
                    <a:p>
                      <a:pPr algn="ctr">
                        <a:lnSpc>
                          <a:spcPct val="100000"/>
                        </a:lnSpc>
                      </a:pPr>
                      <a:r>
                        <a:rPr lang="en-US" sz="1400" dirty="0" smtClean="0"/>
                        <a:t>Mar 2020</a:t>
                      </a:r>
                      <a:endParaRPr lang="en-US" sz="1400" dirty="0"/>
                    </a:p>
                  </a:txBody>
                  <a:tcPr anchor="ctr"/>
                </a:tc>
              </a:tr>
              <a:tr h="269522">
                <a:tc>
                  <a:txBody>
                    <a:bodyPr/>
                    <a:lstStyle/>
                    <a:p>
                      <a:pPr>
                        <a:lnSpc>
                          <a:spcPct val="100000"/>
                        </a:lnSpc>
                      </a:pPr>
                      <a:r>
                        <a:rPr lang="en-US" sz="1400" dirty="0" smtClean="0"/>
                        <a:t>Beneficial</a:t>
                      </a:r>
                      <a:r>
                        <a:rPr lang="en-US" sz="1400" baseline="0" dirty="0" smtClean="0"/>
                        <a:t> occupancy</a:t>
                      </a:r>
                      <a:endParaRPr lang="en-US" sz="1400" dirty="0"/>
                    </a:p>
                  </a:txBody>
                  <a:tcPr/>
                </a:tc>
                <a:tc>
                  <a:txBody>
                    <a:bodyPr/>
                    <a:lstStyle/>
                    <a:p>
                      <a:pPr algn="ctr">
                        <a:lnSpc>
                          <a:spcPct val="100000"/>
                        </a:lnSpc>
                      </a:pPr>
                      <a:endParaRPr lang="en-US" sz="1400"/>
                    </a:p>
                  </a:txBody>
                  <a:tcPr anchor="ctr"/>
                </a:tc>
                <a:tc>
                  <a:txBody>
                    <a:bodyPr/>
                    <a:lstStyle/>
                    <a:p>
                      <a:pPr algn="ctr">
                        <a:lnSpc>
                          <a:spcPct val="100000"/>
                        </a:lnSpc>
                      </a:pPr>
                      <a:r>
                        <a:rPr lang="en-US" sz="1400" dirty="0" smtClean="0"/>
                        <a:t>Apr 2020</a:t>
                      </a:r>
                      <a:endParaRPr lang="en-US" sz="1400" dirty="0"/>
                    </a:p>
                  </a:txBody>
                  <a:tcPr anchor="ctr"/>
                </a:tc>
                <a:tc>
                  <a:txBody>
                    <a:bodyPr/>
                    <a:lstStyle/>
                    <a:p>
                      <a:pPr algn="ctr">
                        <a:lnSpc>
                          <a:spcPct val="100000"/>
                        </a:lnSpc>
                      </a:pPr>
                      <a:endParaRPr lang="en-US" sz="1400" dirty="0"/>
                    </a:p>
                  </a:txBody>
                  <a:tcPr anchor="ctr"/>
                </a:tc>
              </a:tr>
              <a:tr h="270636">
                <a:tc>
                  <a:txBody>
                    <a:bodyPr/>
                    <a:lstStyle/>
                    <a:p>
                      <a:pPr>
                        <a:lnSpc>
                          <a:spcPct val="100000"/>
                        </a:lnSpc>
                      </a:pPr>
                      <a:r>
                        <a:rPr lang="en-US" sz="1400" dirty="0" smtClean="0"/>
                        <a:t>Construction and testing</a:t>
                      </a:r>
                      <a:endParaRPr lang="en-US" sz="1400" dirty="0"/>
                    </a:p>
                  </a:txBody>
                  <a:tcPr/>
                </a:tc>
                <a:tc>
                  <a:txBody>
                    <a:bodyPr/>
                    <a:lstStyle/>
                    <a:p>
                      <a:pPr algn="ctr">
                        <a:lnSpc>
                          <a:spcPct val="100000"/>
                        </a:lnSpc>
                      </a:pPr>
                      <a:r>
                        <a:rPr lang="en-US" sz="1400" dirty="0" smtClean="0"/>
                        <a:t>16 mo</a:t>
                      </a:r>
                      <a:endParaRPr lang="en-US" sz="1400" dirty="0"/>
                    </a:p>
                  </a:txBody>
                  <a:tcPr anchor="ctr"/>
                </a:tc>
                <a:tc>
                  <a:txBody>
                    <a:bodyPr/>
                    <a:lstStyle/>
                    <a:p>
                      <a:pPr algn="ctr">
                        <a:lnSpc>
                          <a:spcPct val="100000"/>
                        </a:lnSpc>
                      </a:pPr>
                      <a:r>
                        <a:rPr lang="en-US" sz="1400" dirty="0" smtClean="0"/>
                        <a:t>Apr 2020</a:t>
                      </a:r>
                      <a:endParaRPr lang="en-US" sz="1400" dirty="0"/>
                    </a:p>
                  </a:txBody>
                  <a:tcPr anchor="ctr"/>
                </a:tc>
                <a:tc>
                  <a:txBody>
                    <a:bodyPr/>
                    <a:lstStyle/>
                    <a:p>
                      <a:pPr algn="ctr">
                        <a:lnSpc>
                          <a:spcPct val="100000"/>
                        </a:lnSpc>
                      </a:pPr>
                      <a:r>
                        <a:rPr lang="en-US" sz="1400" dirty="0" smtClean="0"/>
                        <a:t>Aug 2021</a:t>
                      </a:r>
                      <a:endParaRPr lang="en-US" sz="1400" dirty="0"/>
                    </a:p>
                  </a:txBody>
                  <a:tcPr anchor="ctr"/>
                </a:tc>
              </a:tr>
            </a:tbl>
          </a:graphicData>
        </a:graphic>
      </p:graphicFrame>
    </p:spTree>
    <p:extLst>
      <p:ext uri="{BB962C8B-B14F-4D97-AF65-F5344CB8AC3E}">
        <p14:creationId xmlns:p14="http://schemas.microsoft.com/office/powerpoint/2010/main" val="21640546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71600" y="1066800"/>
            <a:ext cx="6324600" cy="3886200"/>
          </a:xfrm>
          <a:prstGeom prst="rect">
            <a:avLst/>
          </a:prstGeom>
          <a:noFill/>
          <a:ln>
            <a:noFill/>
          </a:ln>
        </p:spPr>
      </p:pic>
      <p:sp>
        <p:nvSpPr>
          <p:cNvPr id="5" name="Rectangle 4"/>
          <p:cNvSpPr/>
          <p:nvPr/>
        </p:nvSpPr>
        <p:spPr>
          <a:xfrm>
            <a:off x="609600" y="5149840"/>
            <a:ext cx="8229600" cy="1200329"/>
          </a:xfrm>
          <a:prstGeom prst="rect">
            <a:avLst/>
          </a:prstGeom>
        </p:spPr>
        <p:txBody>
          <a:bodyPr wrap="square">
            <a:spAutoFit/>
          </a:bodyPr>
          <a:lstStyle/>
          <a:p>
            <a:r>
              <a:rPr lang="en-US" cap="all" dirty="0">
                <a:solidFill>
                  <a:prstClr val="black"/>
                </a:solidFill>
              </a:rPr>
              <a:t>Figure 2.</a:t>
            </a:r>
            <a:r>
              <a:rPr lang="en-US" dirty="0">
                <a:solidFill>
                  <a:prstClr val="black"/>
                </a:solidFill>
              </a:rPr>
              <a:t> Membrane cryostat construction photos: (a) Membrane cryostat section, reprinted from IHI Corporation; (b) Membrane panel in angle with screw; (c) Inside of the tank after completion; (d) Membrane panel in corner with screw; (e) Three-way anchor; (f) One-way anchor, and (g) Flat membrane panel screw</a:t>
            </a:r>
          </a:p>
        </p:txBody>
      </p:sp>
    </p:spTree>
    <p:extLst>
      <p:ext uri="{BB962C8B-B14F-4D97-AF65-F5344CB8AC3E}">
        <p14:creationId xmlns:p14="http://schemas.microsoft.com/office/powerpoint/2010/main" val="189635207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Anchors</a:t>
            </a:r>
            <a:endParaRPr lang="en-US" dirty="0"/>
          </a:p>
        </p:txBody>
      </p:sp>
      <p:sp>
        <p:nvSpPr>
          <p:cNvPr id="5" name="Footer Placeholder 4"/>
          <p:cNvSpPr>
            <a:spLocks noGrp="1"/>
          </p:cNvSpPr>
          <p:nvPr>
            <p:ph type="ftr" sz="quarter" idx="11"/>
          </p:nvPr>
        </p:nvSpPr>
        <p:spPr/>
        <p:txBody>
          <a:bodyPr/>
          <a:lstStyle/>
          <a:p>
            <a:r>
              <a:rPr lang="en-US" dirty="0" smtClean="0"/>
              <a:t>Far Site Review, December 6-9, 2011</a:t>
            </a:r>
            <a:endParaRPr lang="en-US" dirty="0"/>
          </a:p>
        </p:txBody>
      </p:sp>
      <p:sp>
        <p:nvSpPr>
          <p:cNvPr id="6" name="Slide Number Placeholder 5"/>
          <p:cNvSpPr>
            <a:spLocks noGrp="1"/>
          </p:cNvSpPr>
          <p:nvPr>
            <p:ph type="sldNum" sz="quarter" idx="4294967295"/>
          </p:nvPr>
        </p:nvSpPr>
        <p:spPr>
          <a:xfrm>
            <a:off x="612648" y="6356350"/>
            <a:ext cx="1981200" cy="365760"/>
          </a:xfrm>
          <a:prstGeom prst="rect">
            <a:avLst/>
          </a:prstGeom>
        </p:spPr>
        <p:txBody>
          <a:bodyPr/>
          <a:lstStyle/>
          <a:p>
            <a:fld id="{B92C43FB-4015-4BCA-84FD-4E2C9BD579E4}" type="slidenum">
              <a:rPr lang="en-US" smtClean="0"/>
              <a:pPr/>
              <a:t>85</a:t>
            </a:fld>
            <a:endParaRPr lang="en-US"/>
          </a:p>
        </p:txBody>
      </p:sp>
      <p:sp>
        <p:nvSpPr>
          <p:cNvPr id="8" name="TextBox 7"/>
          <p:cNvSpPr txBox="1"/>
          <p:nvPr/>
        </p:nvSpPr>
        <p:spPr>
          <a:xfrm>
            <a:off x="7308304" y="6361583"/>
            <a:ext cx="1391276" cy="307777"/>
          </a:xfrm>
          <a:prstGeom prst="rect">
            <a:avLst/>
          </a:prstGeom>
          <a:noFill/>
        </p:spPr>
        <p:txBody>
          <a:bodyPr wrap="none" rtlCol="0">
            <a:spAutoFit/>
          </a:bodyPr>
          <a:lstStyle/>
          <a:p>
            <a:r>
              <a:rPr lang="en-US" sz="1400" dirty="0" smtClean="0">
                <a:solidFill>
                  <a:schemeClr val="tx2"/>
                </a:solidFill>
              </a:rPr>
              <a:t>David Montanari</a:t>
            </a:r>
          </a:p>
        </p:txBody>
      </p:sp>
      <p:pic>
        <p:nvPicPr>
          <p:cNvPr id="4" name="Picture 3"/>
          <p:cNvPicPr>
            <a:picLocks noChangeAspect="1"/>
          </p:cNvPicPr>
          <p:nvPr/>
        </p:nvPicPr>
        <p:blipFill>
          <a:blip r:embed="rId3"/>
          <a:stretch>
            <a:fillRect/>
          </a:stretch>
        </p:blipFill>
        <p:spPr>
          <a:xfrm>
            <a:off x="755576" y="1196752"/>
            <a:ext cx="7632848" cy="5093990"/>
          </a:xfrm>
          <a:prstGeom prst="rect">
            <a:avLst/>
          </a:prstGeom>
          <a:ln w="6350" cmpd="sng"/>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2592027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90000"/>
              </a:lnSpc>
            </a:pPr>
            <a:r>
              <a:rPr lang="en-US" cap="small" dirty="0" err="1" smtClean="0"/>
              <a:t>Majorana</a:t>
            </a:r>
            <a:r>
              <a:rPr lang="en-US" cap="small" dirty="0" smtClean="0"/>
              <a:t> Demonstrator </a:t>
            </a:r>
            <a:br>
              <a:rPr lang="en-US" cap="small" dirty="0" smtClean="0"/>
            </a:br>
            <a:r>
              <a:rPr lang="en-US" sz="2500" dirty="0"/>
              <a:t>Detector Shield Assembly</a:t>
            </a:r>
          </a:p>
        </p:txBody>
      </p:sp>
      <p:pic>
        <p:nvPicPr>
          <p:cNvPr id="3" name="Picture 2" descr="FL5A5051.jpeg"/>
          <p:cNvPicPr>
            <a:picLocks noChangeAspect="1"/>
          </p:cNvPicPr>
          <p:nvPr/>
        </p:nvPicPr>
        <p:blipFill rotWithShape="1">
          <a:blip r:embed="rId3" cstate="email">
            <a:extLst>
              <a:ext uri="{28A0092B-C50C-407E-A947-70E740481C1C}">
                <a14:useLocalDpi xmlns:a14="http://schemas.microsoft.com/office/drawing/2010/main" val="0"/>
              </a:ext>
            </a:extLst>
          </a:blip>
          <a:srcRect l="9469"/>
          <a:stretch/>
        </p:blipFill>
        <p:spPr>
          <a:xfrm>
            <a:off x="0" y="916775"/>
            <a:ext cx="9144000" cy="5567082"/>
          </a:xfrm>
          <a:prstGeom prst="rect">
            <a:avLst/>
          </a:prstGeom>
        </p:spPr>
      </p:pic>
      <p:sp>
        <p:nvSpPr>
          <p:cNvPr id="4" name="Footer Placeholder 3"/>
          <p:cNvSpPr>
            <a:spLocks noGrp="1"/>
          </p:cNvSpPr>
          <p:nvPr>
            <p:ph type="ftr" sz="quarter" idx="10"/>
          </p:nvPr>
        </p:nvSpPr>
        <p:spPr/>
        <p:txBody>
          <a:bodyPr/>
          <a:lstStyle/>
          <a:p>
            <a:pPr>
              <a:defRPr/>
            </a:pPr>
            <a:r>
              <a:rPr lang="en-US" smtClean="0"/>
              <a:t>J Stewart CERN April 2014</a:t>
            </a:r>
            <a:endParaRPr lang="en-US" dirty="0"/>
          </a:p>
        </p:txBody>
      </p:sp>
    </p:spTree>
    <p:extLst>
      <p:ext uri="{BB962C8B-B14F-4D97-AF65-F5344CB8AC3E}">
        <p14:creationId xmlns:p14="http://schemas.microsoft.com/office/powerpoint/2010/main" val="4138986390"/>
      </p:ext>
    </p:extLst>
  </p:cSld>
  <p:clrMapOvr>
    <a:masterClrMapping/>
  </p:clrMapOvr>
  <mc:AlternateContent xmlns:mc="http://schemas.openxmlformats.org/markup-compatibility/2006" xmlns:p14="http://schemas.microsoft.com/office/powerpoint/2010/main">
    <mc:Choice Requires="p14">
      <p:transition p14:dur="0"/>
    </mc:Choice>
    <mc:Fallback xmlns="" xmlns:mv="urn:schemas-microsoft-com:mac:vml">
      <p:transition/>
    </mc:Fallback>
  </mc:AlternateContent>
  <p:timing>
    <p:tnLst>
      <p:par>
        <p:cTn id="1" dur="indefinite" restart="never" nodeType="tmRoot"/>
      </p:par>
    </p:tnLst>
  </p:timing>
</p:sld>
</file>

<file path=ppt/theme/theme1.xml><?xml version="1.0" encoding="utf-8"?>
<a:theme xmlns:a="http://schemas.openxmlformats.org/drawingml/2006/main" name="LastName-CD1DirectorsReview-WBS130.xx.xx.x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LastName-CD1DirectorsReview-WBS130.xx.xx.xx</Template>
  <TotalTime>56927</TotalTime>
  <Words>4663</Words>
  <Application>Microsoft Office PowerPoint</Application>
  <PresentationFormat>On-screen Show (4:3)</PresentationFormat>
  <Paragraphs>890</Paragraphs>
  <Slides>85</Slides>
  <Notes>22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85</vt:i4>
      </vt:variant>
    </vt:vector>
  </HeadingPairs>
  <TitlesOfParts>
    <vt:vector size="88" baseType="lpstr">
      <vt:lpstr>LastName-CD1DirectorsReview-WBS130.xx.xx.xx</vt:lpstr>
      <vt:lpstr>Worksheet</vt:lpstr>
      <vt:lpstr>Document</vt:lpstr>
      <vt:lpstr>The Cryostat and Cryogenic System for the Far Detector of the Long Based Neutrino Experiment By Barry Norris, Fermilab </vt:lpstr>
      <vt:lpstr>LBNE Scientific Motivation</vt:lpstr>
      <vt:lpstr>PowerPoint Presentation</vt:lpstr>
      <vt:lpstr>LBNE is…</vt:lpstr>
      <vt:lpstr>LBNE Neutrino Beam</vt:lpstr>
      <vt:lpstr>Neutrino beamline</vt:lpstr>
      <vt:lpstr>SURF Chronology: 2007-2013</vt:lpstr>
      <vt:lpstr>SURF Current &amp; Future Science Program</vt:lpstr>
      <vt:lpstr>Majorana Demonstrator  Detector Shield Assembly</vt:lpstr>
      <vt:lpstr>Majorana Demonstrator  Construction and Commissioning Activities</vt:lpstr>
      <vt:lpstr>Transition Area After Construction</vt:lpstr>
      <vt:lpstr>Ross Shaft Rehabilitation Replacing aging steel to enhance future operations</vt:lpstr>
      <vt:lpstr>Ross Shaft Rehabilitation  800L Prior To Refurbishment</vt:lpstr>
      <vt:lpstr>Ross Shaft Rehabilitation  800L After Refurbishment</vt:lpstr>
      <vt:lpstr>Conventional Facilities Update – Far Site</vt:lpstr>
      <vt:lpstr>Conventional Facilities Update – Far Site</vt:lpstr>
      <vt:lpstr>Conventional Facilities Update – Far Site</vt:lpstr>
      <vt:lpstr>Renovated Ross Shaft – Typical Shaft Set </vt:lpstr>
      <vt:lpstr>Time Projection Chamber (TPC) Operation</vt:lpstr>
      <vt:lpstr>2*5kt Detector Design Beam’s Eye View</vt:lpstr>
      <vt:lpstr>Detector Design</vt:lpstr>
      <vt:lpstr>Paddle Design</vt:lpstr>
      <vt:lpstr>Plausible Schedule for International LBNE accelerated start of far detector cavern</vt:lpstr>
      <vt:lpstr>PowerPoint Presentation</vt:lpstr>
      <vt:lpstr>Overview of Long Baseline Neutrino  Experiment (LBNE) Cryostat Needs</vt:lpstr>
      <vt:lpstr>Process Flow Diagram for Far Detector</vt:lpstr>
      <vt:lpstr>3-D Drawing</vt:lpstr>
      <vt:lpstr>3-D Drawing</vt:lpstr>
      <vt:lpstr>PowerPoint Presentation</vt:lpstr>
      <vt:lpstr>Technology</vt:lpstr>
      <vt:lpstr>PowerPoint Presentation</vt:lpstr>
      <vt:lpstr>LAr pump (GTT tank)</vt:lpstr>
      <vt:lpstr>Membrane Cryostat Design</vt:lpstr>
      <vt:lpstr>PowerPoint Presentation</vt:lpstr>
      <vt:lpstr>We have begun the contractual strategy…</vt:lpstr>
      <vt:lpstr>PowerPoint Presentation</vt:lpstr>
      <vt:lpstr>Opening Assumption for 4850 Cryogenic System’s Design</vt:lpstr>
      <vt:lpstr>With the Opening Assumption in Mind…</vt:lpstr>
      <vt:lpstr>Basic Idea: Shown is Minimum Infrastructure for 9.8 metric ton total mass @ 4850’ level  (depth of 1.6 km)</vt:lpstr>
      <vt:lpstr>Future Expansion up to 34 kton Fiducial Mass</vt:lpstr>
      <vt:lpstr>Comment on Cold box Sizing</vt:lpstr>
      <vt:lpstr>Exploring LN2 Plant Options</vt:lpstr>
      <vt:lpstr>PowerPoint Presentation</vt:lpstr>
      <vt:lpstr>Representation of Future  Physical Arrangement</vt:lpstr>
      <vt:lpstr>PowerPoint Presentation</vt:lpstr>
      <vt:lpstr>Comment on 35 ton Cryogenic Papers</vt:lpstr>
      <vt:lpstr>Our Prototype Goals</vt:lpstr>
      <vt:lpstr>PowerPoint Presentation</vt:lpstr>
      <vt:lpstr>Original 3D Model </vt:lpstr>
      <vt:lpstr>Pictures from Membrane Construction</vt:lpstr>
      <vt:lpstr>Location of 35 ton Prototype (sharing  cryogenic services with Liquid Argon Purity Demonstrator LAPD)</vt:lpstr>
      <vt:lpstr>Model of Prototype and Piping Components On Vessel </vt:lpstr>
      <vt:lpstr>Pictures Internal to 35 ton Prototype</vt:lpstr>
      <vt:lpstr>Top Plate and Cryogenic Systems Equipment During Installation</vt:lpstr>
      <vt:lpstr>Process Flow Diagram of 35 ton</vt:lpstr>
      <vt:lpstr>Snapshot of  GE Fanuc ‘iFix’ Screen  </vt:lpstr>
      <vt:lpstr>Specialized Instrumentation  for LAr Requirements</vt:lpstr>
      <vt:lpstr>RTD Spooler and Purity Monitors</vt:lpstr>
      <vt:lpstr>Commissioning Steps</vt:lpstr>
      <vt:lpstr>PowerPoint Presentation</vt:lpstr>
      <vt:lpstr>PowerPoint Presentation</vt:lpstr>
      <vt:lpstr>Cool down and Fill Used Sprayers</vt:lpstr>
      <vt:lpstr>PowerPoint Presentation</vt:lpstr>
      <vt:lpstr>PowerPoint Presentation</vt:lpstr>
      <vt:lpstr>PowerPoint Presentation</vt:lpstr>
      <vt:lpstr>Statement on Cryostat Heat Leak</vt:lpstr>
      <vt:lpstr>Issues in Operations</vt:lpstr>
      <vt:lpstr>Conclusion on Cryogenics</vt:lpstr>
      <vt:lpstr>PowerPoint Presentation</vt:lpstr>
      <vt:lpstr>PowerPoint Presentation</vt:lpstr>
      <vt:lpstr>Impurity Profile</vt:lpstr>
      <vt:lpstr>Example of Cooling Power Requirements  for Two 9.8 kton Cryostats</vt:lpstr>
      <vt:lpstr>PowerPoint Presentation</vt:lpstr>
      <vt:lpstr>PowerPoint Presentation</vt:lpstr>
      <vt:lpstr>Primary Membrane Design Requirements (from RFP)</vt:lpstr>
      <vt:lpstr>Insulation Design Requirements (from RFP)</vt:lpstr>
      <vt:lpstr>Concrete and Vapor Barrier Design Requirements (from RFP)</vt:lpstr>
      <vt:lpstr>Cryostat Roof Design Requirements (from RFP)</vt:lpstr>
      <vt:lpstr>3 D Model for 10-kton Velocity &amp; Temperature Profile</vt:lpstr>
      <vt:lpstr>PowerPoint Presentation</vt:lpstr>
      <vt:lpstr>Timeline for 35 ton Phase I Commissioning/Operations</vt:lpstr>
      <vt:lpstr>PowerPoint Presentation</vt:lpstr>
      <vt:lpstr>PowerPoint Presentation</vt:lpstr>
      <vt:lpstr>PowerPoint Presentation</vt:lpstr>
      <vt:lpstr>Anchors</vt:lpstr>
    </vt:vector>
  </TitlesOfParts>
  <Company>Fermi National Accelerator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Elaine G. Mccluskey</dc:creator>
  <cp:lastModifiedBy>Evelyne Delucinge</cp:lastModifiedBy>
  <cp:revision>528</cp:revision>
  <cp:lastPrinted>2013-06-03T16:02:54Z</cp:lastPrinted>
  <dcterms:created xsi:type="dcterms:W3CDTF">2012-02-15T19:36:43Z</dcterms:created>
  <dcterms:modified xsi:type="dcterms:W3CDTF">2014-04-10T15:30:19Z</dcterms:modified>
</cp:coreProperties>
</file>