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2"/>
  </p:notesMasterIdLst>
  <p:handoutMasterIdLst>
    <p:handoutMasterId r:id="rId43"/>
  </p:handoutMasterIdLst>
  <p:sldIdLst>
    <p:sldId id="328" r:id="rId2"/>
    <p:sldId id="334" r:id="rId3"/>
    <p:sldId id="337" r:id="rId4"/>
    <p:sldId id="315" r:id="rId5"/>
    <p:sldId id="316" r:id="rId6"/>
    <p:sldId id="295" r:id="rId7"/>
    <p:sldId id="350" r:id="rId8"/>
    <p:sldId id="296" r:id="rId9"/>
    <p:sldId id="318" r:id="rId10"/>
    <p:sldId id="339" r:id="rId11"/>
    <p:sldId id="348" r:id="rId12"/>
    <p:sldId id="323" r:id="rId13"/>
    <p:sldId id="353" r:id="rId14"/>
    <p:sldId id="301" r:id="rId15"/>
    <p:sldId id="342" r:id="rId16"/>
    <p:sldId id="343" r:id="rId17"/>
    <p:sldId id="402" r:id="rId18"/>
    <p:sldId id="359" r:id="rId19"/>
    <p:sldId id="361" r:id="rId20"/>
    <p:sldId id="400" r:id="rId21"/>
    <p:sldId id="410" r:id="rId22"/>
    <p:sldId id="368" r:id="rId23"/>
    <p:sldId id="411" r:id="rId24"/>
    <p:sldId id="364" r:id="rId25"/>
    <p:sldId id="363" r:id="rId26"/>
    <p:sldId id="285" r:id="rId27"/>
    <p:sldId id="286" r:id="rId28"/>
    <p:sldId id="393" r:id="rId29"/>
    <p:sldId id="398" r:id="rId30"/>
    <p:sldId id="381" r:id="rId31"/>
    <p:sldId id="416" r:id="rId32"/>
    <p:sldId id="417" r:id="rId33"/>
    <p:sldId id="401" r:id="rId34"/>
    <p:sldId id="412" r:id="rId35"/>
    <p:sldId id="388" r:id="rId36"/>
    <p:sldId id="413" r:id="rId37"/>
    <p:sldId id="419" r:id="rId38"/>
    <p:sldId id="415" r:id="rId39"/>
    <p:sldId id="418" r:id="rId40"/>
    <p:sldId id="414" r:id="rId41"/>
  </p:sldIdLst>
  <p:sldSz cx="9906000" cy="6858000" type="A4"/>
  <p:notesSz cx="9939338" cy="6805613"/>
  <p:defaultTextStyle>
    <a:defPPr>
      <a:defRPr lang="ja-JP"/>
    </a:defPPr>
    <a:lvl1pPr algn="l" rtl="0" fontAlgn="base">
      <a:spcBef>
        <a:spcPct val="0"/>
      </a:spcBef>
      <a:spcAft>
        <a:spcPct val="0"/>
      </a:spcAft>
      <a:defRPr kumimoji="1" sz="2000" kern="1200">
        <a:solidFill>
          <a:schemeClr val="tx1"/>
        </a:solidFill>
        <a:latin typeface="Arial" charset="0"/>
        <a:ea typeface="ＭＳ Ｐゴシック" charset="-128"/>
        <a:cs typeface="+mn-cs"/>
      </a:defRPr>
    </a:lvl1pPr>
    <a:lvl2pPr marL="109745" indent="369144" algn="l" rtl="0" fontAlgn="base">
      <a:spcBef>
        <a:spcPct val="0"/>
      </a:spcBef>
      <a:spcAft>
        <a:spcPct val="0"/>
      </a:spcAft>
      <a:defRPr kumimoji="1" sz="2000" kern="1200">
        <a:solidFill>
          <a:schemeClr val="tx1"/>
        </a:solidFill>
        <a:latin typeface="Arial" charset="0"/>
        <a:ea typeface="ＭＳ Ｐゴシック" charset="-128"/>
        <a:cs typeface="+mn-cs"/>
      </a:defRPr>
    </a:lvl2pPr>
    <a:lvl3pPr marL="219491" indent="738287" algn="l" rtl="0" fontAlgn="base">
      <a:spcBef>
        <a:spcPct val="0"/>
      </a:spcBef>
      <a:spcAft>
        <a:spcPct val="0"/>
      </a:spcAft>
      <a:defRPr kumimoji="1" sz="2000" kern="1200">
        <a:solidFill>
          <a:schemeClr val="tx1"/>
        </a:solidFill>
        <a:latin typeface="Arial" charset="0"/>
        <a:ea typeface="ＭＳ Ｐゴシック" charset="-128"/>
        <a:cs typeface="+mn-cs"/>
      </a:defRPr>
    </a:lvl3pPr>
    <a:lvl4pPr marL="329236" indent="1107431" algn="l" rtl="0" fontAlgn="base">
      <a:spcBef>
        <a:spcPct val="0"/>
      </a:spcBef>
      <a:spcAft>
        <a:spcPct val="0"/>
      </a:spcAft>
      <a:defRPr kumimoji="1" sz="2000" kern="1200">
        <a:solidFill>
          <a:schemeClr val="tx1"/>
        </a:solidFill>
        <a:latin typeface="Arial" charset="0"/>
        <a:ea typeface="ＭＳ Ｐゴシック" charset="-128"/>
        <a:cs typeface="+mn-cs"/>
      </a:defRPr>
    </a:lvl4pPr>
    <a:lvl5pPr marL="438981" indent="1476575" algn="l" rtl="0" fontAlgn="base">
      <a:spcBef>
        <a:spcPct val="0"/>
      </a:spcBef>
      <a:spcAft>
        <a:spcPct val="0"/>
      </a:spcAft>
      <a:defRPr kumimoji="1" sz="2000" kern="1200">
        <a:solidFill>
          <a:schemeClr val="tx1"/>
        </a:solidFill>
        <a:latin typeface="Arial" charset="0"/>
        <a:ea typeface="ＭＳ Ｐゴシック" charset="-128"/>
        <a:cs typeface="+mn-cs"/>
      </a:defRPr>
    </a:lvl5pPr>
    <a:lvl6pPr marL="2394445" algn="l" defTabSz="957778" rtl="0" eaLnBrk="1" latinLnBrk="0" hangingPunct="1">
      <a:defRPr kumimoji="1" sz="2000" kern="1200">
        <a:solidFill>
          <a:schemeClr val="tx1"/>
        </a:solidFill>
        <a:latin typeface="Arial" charset="0"/>
        <a:ea typeface="ＭＳ Ｐゴシック" charset="-128"/>
        <a:cs typeface="+mn-cs"/>
      </a:defRPr>
    </a:lvl6pPr>
    <a:lvl7pPr marL="2873333" algn="l" defTabSz="957778" rtl="0" eaLnBrk="1" latinLnBrk="0" hangingPunct="1">
      <a:defRPr kumimoji="1" sz="2000" kern="1200">
        <a:solidFill>
          <a:schemeClr val="tx1"/>
        </a:solidFill>
        <a:latin typeface="Arial" charset="0"/>
        <a:ea typeface="ＭＳ Ｐゴシック" charset="-128"/>
        <a:cs typeface="+mn-cs"/>
      </a:defRPr>
    </a:lvl7pPr>
    <a:lvl8pPr marL="3352222" algn="l" defTabSz="957778" rtl="0" eaLnBrk="1" latinLnBrk="0" hangingPunct="1">
      <a:defRPr kumimoji="1" sz="2000" kern="1200">
        <a:solidFill>
          <a:schemeClr val="tx1"/>
        </a:solidFill>
        <a:latin typeface="Arial" charset="0"/>
        <a:ea typeface="ＭＳ Ｐゴシック" charset="-128"/>
        <a:cs typeface="+mn-cs"/>
      </a:defRPr>
    </a:lvl8pPr>
    <a:lvl9pPr marL="3831111" algn="l" defTabSz="957778" rtl="0" eaLnBrk="1" latinLnBrk="0" hangingPunct="1">
      <a:defRPr kumimoji="1" sz="20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 uri="{2D200454-40CA-4A62-9FC3-DE9A4176ACB9}">
      <p15:notesGuideLst xmlns:p15="http://schemas.microsoft.com/office/powerpoint/2012/main" xmlns="">
        <p15:guide id="1" orient="horz" pos="2121">
          <p15:clr>
            <a:srgbClr val="A4A3A4"/>
          </p15:clr>
        </p15:guide>
        <p15:guide id="2" pos="310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FF"/>
    <a:srgbClr val="000000"/>
    <a:srgbClr val="292399"/>
    <a:srgbClr val="1742BB"/>
    <a:srgbClr val="2352AF"/>
    <a:srgbClr val="00CC00"/>
    <a:srgbClr val="55B43D"/>
    <a:srgbClr val="B4DC8C"/>
    <a:srgbClr val="00A0E9"/>
    <a:srgbClr val="0125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68" autoAdjust="0"/>
    <p:restoredTop sz="94688" autoAdjust="0"/>
  </p:normalViewPr>
  <p:slideViewPr>
    <p:cSldViewPr>
      <p:cViewPr>
        <p:scale>
          <a:sx n="84" d="100"/>
          <a:sy n="84" d="100"/>
        </p:scale>
        <p:origin x="-96" y="288"/>
      </p:cViewPr>
      <p:guideLst>
        <p:guide orient="horz" pos="2160"/>
        <p:guide pos="3120"/>
      </p:guideLst>
    </p:cSldViewPr>
  </p:slideViewPr>
  <p:notesTextViewPr>
    <p:cViewPr>
      <p:scale>
        <a:sx n="1" d="1"/>
        <a:sy n="1" d="1"/>
      </p:scale>
      <p:origin x="0" y="0"/>
    </p:cViewPr>
  </p:notesTextViewPr>
  <p:notesViewPr>
    <p:cSldViewPr>
      <p:cViewPr varScale="1">
        <p:scale>
          <a:sx n="118" d="100"/>
          <a:sy n="118" d="100"/>
        </p:scale>
        <p:origin x="-102" y="-198"/>
      </p:cViewPr>
      <p:guideLst>
        <p:guide orient="horz" pos="2143"/>
        <p:guide pos="3130"/>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7.png"/></Relationships>
</file>

<file path=ppt/drawings/_rels/vmlDrawing7.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7.png"/></Relationships>
</file>

<file path=ppt/drawings/_rels/vmlDrawing9.v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image" Target="../media/image74.wmf"/><Relationship Id="rId7" Type="http://schemas.openxmlformats.org/officeDocument/2006/relationships/image" Target="../media/image78.wmf"/><Relationship Id="rId2" Type="http://schemas.openxmlformats.org/officeDocument/2006/relationships/image" Target="../media/image73.wmf"/><Relationship Id="rId1" Type="http://schemas.openxmlformats.org/officeDocument/2006/relationships/image" Target="../media/image72.wmf"/><Relationship Id="rId6" Type="http://schemas.openxmlformats.org/officeDocument/2006/relationships/image" Target="../media/image77.wmf"/><Relationship Id="rId5" Type="http://schemas.openxmlformats.org/officeDocument/2006/relationships/image" Target="../media/image76.wmf"/><Relationship Id="rId4" Type="http://schemas.openxmlformats.org/officeDocument/2006/relationships/image" Target="../media/image7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6780" cy="340040"/>
          </a:xfrm>
          <a:prstGeom prst="rect">
            <a:avLst/>
          </a:prstGeom>
        </p:spPr>
        <p:txBody>
          <a:bodyPr vert="horz" lIns="92226" tIns="46113" rIns="92226" bIns="46113" rtlCol="0"/>
          <a:lstStyle>
            <a:lvl1pPr algn="l">
              <a:defRPr sz="1200">
                <a:ea typeface="ＭＳ Ｐゴシック" pitchFamily="50" charset="-128"/>
              </a:defRPr>
            </a:lvl1pPr>
          </a:lstStyle>
          <a:p>
            <a:pPr>
              <a:defRPr/>
            </a:pPr>
            <a:endParaRPr lang="ja-JP" altLang="en-US"/>
          </a:p>
        </p:txBody>
      </p:sp>
      <p:sp>
        <p:nvSpPr>
          <p:cNvPr id="3" name="日付プレースホルダー 2"/>
          <p:cNvSpPr>
            <a:spLocks noGrp="1"/>
          </p:cNvSpPr>
          <p:nvPr>
            <p:ph type="dt" sz="quarter" idx="1"/>
          </p:nvPr>
        </p:nvSpPr>
        <p:spPr>
          <a:xfrm>
            <a:off x="5629360" y="0"/>
            <a:ext cx="4308379" cy="340040"/>
          </a:xfrm>
          <a:prstGeom prst="rect">
            <a:avLst/>
          </a:prstGeom>
        </p:spPr>
        <p:txBody>
          <a:bodyPr vert="horz" lIns="92226" tIns="46113" rIns="92226" bIns="46113" rtlCol="0"/>
          <a:lstStyle>
            <a:lvl1pPr algn="r">
              <a:defRPr sz="1200">
                <a:ea typeface="ＭＳ Ｐゴシック" pitchFamily="50" charset="-128"/>
              </a:defRPr>
            </a:lvl1pPr>
          </a:lstStyle>
          <a:p>
            <a:pPr>
              <a:defRPr/>
            </a:pPr>
            <a:fld id="{545C2A61-B246-45BD-88F3-F69CADD93547}" type="datetimeFigureOut">
              <a:rPr lang="ja-JP" altLang="en-US"/>
              <a:pPr>
                <a:defRPr/>
              </a:pPr>
              <a:t>2014/5/21</a:t>
            </a:fld>
            <a:endParaRPr lang="ja-JP" altLang="en-US"/>
          </a:p>
        </p:txBody>
      </p:sp>
      <p:sp>
        <p:nvSpPr>
          <p:cNvPr id="4" name="フッター プレースホルダー 3"/>
          <p:cNvSpPr>
            <a:spLocks noGrp="1"/>
          </p:cNvSpPr>
          <p:nvPr>
            <p:ph type="ftr" sz="quarter" idx="2"/>
          </p:nvPr>
        </p:nvSpPr>
        <p:spPr>
          <a:xfrm>
            <a:off x="0" y="6463969"/>
            <a:ext cx="4306780" cy="340040"/>
          </a:xfrm>
          <a:prstGeom prst="rect">
            <a:avLst/>
          </a:prstGeom>
        </p:spPr>
        <p:txBody>
          <a:bodyPr vert="horz" lIns="92226" tIns="46113" rIns="92226" bIns="46113" rtlCol="0" anchor="b"/>
          <a:lstStyle>
            <a:lvl1pPr algn="l">
              <a:defRPr sz="1200">
                <a:ea typeface="ＭＳ Ｐゴシック" pitchFamily="50" charset="-128"/>
              </a:defRPr>
            </a:lvl1pPr>
          </a:lstStyle>
          <a:p>
            <a:pPr>
              <a:defRPr/>
            </a:pPr>
            <a:endParaRPr lang="ja-JP" altLang="en-US"/>
          </a:p>
        </p:txBody>
      </p:sp>
      <p:sp>
        <p:nvSpPr>
          <p:cNvPr id="5" name="スライド番号プレースホルダー 4"/>
          <p:cNvSpPr>
            <a:spLocks noGrp="1"/>
          </p:cNvSpPr>
          <p:nvPr>
            <p:ph type="sldNum" sz="quarter" idx="3"/>
          </p:nvPr>
        </p:nvSpPr>
        <p:spPr>
          <a:xfrm>
            <a:off x="5629360" y="6463969"/>
            <a:ext cx="4308379" cy="340040"/>
          </a:xfrm>
          <a:prstGeom prst="rect">
            <a:avLst/>
          </a:prstGeom>
        </p:spPr>
        <p:txBody>
          <a:bodyPr vert="horz" lIns="92226" tIns="46113" rIns="92226" bIns="46113" rtlCol="0" anchor="b"/>
          <a:lstStyle>
            <a:lvl1pPr algn="r">
              <a:defRPr sz="1200">
                <a:ea typeface="ＭＳ Ｐゴシック" pitchFamily="50" charset="-128"/>
              </a:defRPr>
            </a:lvl1pPr>
          </a:lstStyle>
          <a:p>
            <a:pPr>
              <a:defRPr/>
            </a:pPr>
            <a:fld id="{2033A88A-C3A8-4E9A-849A-EAAB73EF2F62}" type="slidenum">
              <a:rPr lang="ja-JP" altLang="en-US"/>
              <a:pPr>
                <a:defRPr/>
              </a:pPr>
              <a:t>‹#›</a:t>
            </a:fld>
            <a:endParaRPr lang="ja-JP" altLang="en-US"/>
          </a:p>
        </p:txBody>
      </p:sp>
    </p:spTree>
    <p:extLst>
      <p:ext uri="{BB962C8B-B14F-4D97-AF65-F5344CB8AC3E}">
        <p14:creationId xmlns:p14="http://schemas.microsoft.com/office/powerpoint/2010/main" val="1180266240"/>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6780" cy="340040"/>
          </a:xfrm>
          <a:prstGeom prst="rect">
            <a:avLst/>
          </a:prstGeom>
        </p:spPr>
        <p:txBody>
          <a:bodyPr vert="horz" lIns="92226" tIns="46113" rIns="92226" bIns="46113" rtlCol="0"/>
          <a:lstStyle>
            <a:lvl1pPr algn="l">
              <a:defRPr sz="1200">
                <a:ea typeface="ＭＳ Ｐゴシック" pitchFamily="50" charset="-128"/>
              </a:defRPr>
            </a:lvl1pPr>
          </a:lstStyle>
          <a:p>
            <a:pPr>
              <a:defRPr/>
            </a:pPr>
            <a:endParaRPr lang="ja-JP" altLang="en-US"/>
          </a:p>
        </p:txBody>
      </p:sp>
      <p:sp>
        <p:nvSpPr>
          <p:cNvPr id="3" name="日付プレースホルダー 2"/>
          <p:cNvSpPr>
            <a:spLocks noGrp="1"/>
          </p:cNvSpPr>
          <p:nvPr>
            <p:ph type="dt" idx="1"/>
          </p:nvPr>
        </p:nvSpPr>
        <p:spPr>
          <a:xfrm>
            <a:off x="5629360" y="0"/>
            <a:ext cx="4308379" cy="340040"/>
          </a:xfrm>
          <a:prstGeom prst="rect">
            <a:avLst/>
          </a:prstGeom>
        </p:spPr>
        <p:txBody>
          <a:bodyPr vert="horz" lIns="92226" tIns="46113" rIns="92226" bIns="46113" rtlCol="0"/>
          <a:lstStyle>
            <a:lvl1pPr algn="r">
              <a:defRPr sz="1200">
                <a:ea typeface="ＭＳ Ｐゴシック" pitchFamily="50" charset="-128"/>
              </a:defRPr>
            </a:lvl1pPr>
          </a:lstStyle>
          <a:p>
            <a:pPr>
              <a:defRPr/>
            </a:pPr>
            <a:fld id="{3057DBC7-BA21-48A3-A46A-844BD328C330}" type="datetimeFigureOut">
              <a:rPr lang="ja-JP" altLang="en-US"/>
              <a:pPr>
                <a:defRPr/>
              </a:pPr>
              <a:t>2014/5/21</a:t>
            </a:fld>
            <a:endParaRPr lang="ja-JP" altLang="en-US"/>
          </a:p>
        </p:txBody>
      </p:sp>
      <p:sp>
        <p:nvSpPr>
          <p:cNvPr id="4" name="スライド イメージ プレースホルダー 3"/>
          <p:cNvSpPr>
            <a:spLocks noGrp="1" noRot="1" noChangeAspect="1"/>
          </p:cNvSpPr>
          <p:nvPr>
            <p:ph type="sldImg" idx="2"/>
          </p:nvPr>
        </p:nvSpPr>
        <p:spPr>
          <a:xfrm>
            <a:off x="3127375" y="509588"/>
            <a:ext cx="3686175" cy="2552700"/>
          </a:xfrm>
          <a:prstGeom prst="rect">
            <a:avLst/>
          </a:prstGeom>
          <a:noFill/>
          <a:ln w="12700">
            <a:solidFill>
              <a:prstClr val="black"/>
            </a:solidFill>
          </a:ln>
        </p:spPr>
        <p:txBody>
          <a:bodyPr vert="horz" lIns="92226" tIns="46113" rIns="92226" bIns="46113" rtlCol="0" anchor="ctr"/>
          <a:lstStyle/>
          <a:p>
            <a:pPr lvl="0"/>
            <a:endParaRPr lang="ja-JP" altLang="en-US" noProof="0"/>
          </a:p>
        </p:txBody>
      </p:sp>
      <p:sp>
        <p:nvSpPr>
          <p:cNvPr id="5" name="ノート プレースホルダー 4"/>
          <p:cNvSpPr>
            <a:spLocks noGrp="1"/>
          </p:cNvSpPr>
          <p:nvPr>
            <p:ph type="body" sz="quarter" idx="3"/>
          </p:nvPr>
        </p:nvSpPr>
        <p:spPr>
          <a:xfrm>
            <a:off x="994733" y="3231985"/>
            <a:ext cx="7951470" cy="3063568"/>
          </a:xfrm>
          <a:prstGeom prst="rect">
            <a:avLst/>
          </a:prstGeom>
        </p:spPr>
        <p:txBody>
          <a:bodyPr vert="horz" lIns="92226" tIns="46113" rIns="92226" bIns="46113" rtlCol="0"/>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ー 5"/>
          <p:cNvSpPr>
            <a:spLocks noGrp="1"/>
          </p:cNvSpPr>
          <p:nvPr>
            <p:ph type="ftr" sz="quarter" idx="4"/>
          </p:nvPr>
        </p:nvSpPr>
        <p:spPr>
          <a:xfrm>
            <a:off x="0" y="6463969"/>
            <a:ext cx="4306780" cy="340040"/>
          </a:xfrm>
          <a:prstGeom prst="rect">
            <a:avLst/>
          </a:prstGeom>
        </p:spPr>
        <p:txBody>
          <a:bodyPr vert="horz" lIns="92226" tIns="46113" rIns="92226" bIns="46113" rtlCol="0" anchor="b"/>
          <a:lstStyle>
            <a:lvl1pPr algn="l">
              <a:defRPr sz="1200">
                <a:ea typeface="ＭＳ Ｐゴシック" pitchFamily="50" charset="-128"/>
              </a:defRPr>
            </a:lvl1pPr>
          </a:lstStyle>
          <a:p>
            <a:pPr>
              <a:defRPr/>
            </a:pPr>
            <a:endParaRPr lang="ja-JP" altLang="en-US"/>
          </a:p>
        </p:txBody>
      </p:sp>
      <p:sp>
        <p:nvSpPr>
          <p:cNvPr id="7" name="スライド番号プレースホルダー 6"/>
          <p:cNvSpPr>
            <a:spLocks noGrp="1"/>
          </p:cNvSpPr>
          <p:nvPr>
            <p:ph type="sldNum" sz="quarter" idx="5"/>
          </p:nvPr>
        </p:nvSpPr>
        <p:spPr>
          <a:xfrm>
            <a:off x="5629360" y="6463969"/>
            <a:ext cx="4308379" cy="340040"/>
          </a:xfrm>
          <a:prstGeom prst="rect">
            <a:avLst/>
          </a:prstGeom>
        </p:spPr>
        <p:txBody>
          <a:bodyPr vert="horz" lIns="92226" tIns="46113" rIns="92226" bIns="46113" rtlCol="0" anchor="b"/>
          <a:lstStyle>
            <a:lvl1pPr algn="r">
              <a:defRPr sz="1200">
                <a:ea typeface="ＭＳ Ｐゴシック" pitchFamily="50" charset="-128"/>
              </a:defRPr>
            </a:lvl1pPr>
          </a:lstStyle>
          <a:p>
            <a:pPr>
              <a:defRPr/>
            </a:pPr>
            <a:fld id="{6E611872-8F77-4B62-B31E-E1DD5CBB71AF}" type="slidenum">
              <a:rPr lang="ja-JP" altLang="en-US"/>
              <a:pPr>
                <a:defRPr/>
              </a:pPr>
              <a:t>‹#›</a:t>
            </a:fld>
            <a:endParaRPr lang="ja-JP" altLang="en-US"/>
          </a:p>
        </p:txBody>
      </p:sp>
    </p:spTree>
    <p:extLst>
      <p:ext uri="{BB962C8B-B14F-4D97-AF65-F5344CB8AC3E}">
        <p14:creationId xmlns:p14="http://schemas.microsoft.com/office/powerpoint/2010/main" val="1830447037"/>
      </p:ext>
    </p:extLst>
  </p:cSld>
  <p:clrMap bg1="lt1" tx1="dk1" bg2="lt2" tx2="dk2" accent1="accent1" accent2="accent2" accent3="accent3" accent4="accent4" accent5="accent5" accent6="accent6" hlink="hlink" folHlink="folHlink"/>
  <p:hf sldNum="0" hdr="0" dt="0"/>
  <p:notesStyle>
    <a:lvl1pPr algn="l" rtl="0" eaLnBrk="0" fontAlgn="base" hangingPunct="0">
      <a:spcBef>
        <a:spcPct val="30000"/>
      </a:spcBef>
      <a:spcAft>
        <a:spcPct val="0"/>
      </a:spcAft>
      <a:defRPr kumimoji="1" sz="1300" kern="1200">
        <a:solidFill>
          <a:schemeClr val="tx1"/>
        </a:solidFill>
        <a:latin typeface="+mn-lt"/>
        <a:ea typeface="+mn-ea"/>
        <a:cs typeface="+mn-cs"/>
      </a:defRPr>
    </a:lvl1pPr>
    <a:lvl2pPr marL="478889" algn="l" rtl="0" eaLnBrk="0" fontAlgn="base" hangingPunct="0">
      <a:spcBef>
        <a:spcPct val="30000"/>
      </a:spcBef>
      <a:spcAft>
        <a:spcPct val="0"/>
      </a:spcAft>
      <a:defRPr kumimoji="1" sz="1300" kern="1200">
        <a:solidFill>
          <a:schemeClr val="tx1"/>
        </a:solidFill>
        <a:latin typeface="+mn-lt"/>
        <a:ea typeface="+mn-ea"/>
        <a:cs typeface="+mn-cs"/>
      </a:defRPr>
    </a:lvl2pPr>
    <a:lvl3pPr marL="957778" algn="l" rtl="0" eaLnBrk="0" fontAlgn="base" hangingPunct="0">
      <a:spcBef>
        <a:spcPct val="30000"/>
      </a:spcBef>
      <a:spcAft>
        <a:spcPct val="0"/>
      </a:spcAft>
      <a:defRPr kumimoji="1" sz="1300" kern="1200">
        <a:solidFill>
          <a:schemeClr val="tx1"/>
        </a:solidFill>
        <a:latin typeface="+mn-lt"/>
        <a:ea typeface="+mn-ea"/>
        <a:cs typeface="+mn-cs"/>
      </a:defRPr>
    </a:lvl3pPr>
    <a:lvl4pPr marL="1436667" algn="l" rtl="0" eaLnBrk="0" fontAlgn="base" hangingPunct="0">
      <a:spcBef>
        <a:spcPct val="30000"/>
      </a:spcBef>
      <a:spcAft>
        <a:spcPct val="0"/>
      </a:spcAft>
      <a:defRPr kumimoji="1" sz="1300" kern="1200">
        <a:solidFill>
          <a:schemeClr val="tx1"/>
        </a:solidFill>
        <a:latin typeface="+mn-lt"/>
        <a:ea typeface="+mn-ea"/>
        <a:cs typeface="+mn-cs"/>
      </a:defRPr>
    </a:lvl4pPr>
    <a:lvl5pPr marL="1915556" algn="l" rtl="0" eaLnBrk="0" fontAlgn="base" hangingPunct="0">
      <a:spcBef>
        <a:spcPct val="30000"/>
      </a:spcBef>
      <a:spcAft>
        <a:spcPct val="0"/>
      </a:spcAft>
      <a:defRPr kumimoji="1" sz="1300" kern="1200">
        <a:solidFill>
          <a:schemeClr val="tx1"/>
        </a:solidFill>
        <a:latin typeface="+mn-lt"/>
        <a:ea typeface="+mn-ea"/>
        <a:cs typeface="+mn-cs"/>
      </a:defRPr>
    </a:lvl5pPr>
    <a:lvl6pPr marL="2394445" algn="l" defTabSz="957778" rtl="0" eaLnBrk="1" latinLnBrk="0" hangingPunct="1">
      <a:defRPr kumimoji="1" sz="1300" kern="1200">
        <a:solidFill>
          <a:schemeClr val="tx1"/>
        </a:solidFill>
        <a:latin typeface="+mn-lt"/>
        <a:ea typeface="+mn-ea"/>
        <a:cs typeface="+mn-cs"/>
      </a:defRPr>
    </a:lvl6pPr>
    <a:lvl7pPr marL="2873333" algn="l" defTabSz="957778" rtl="0" eaLnBrk="1" latinLnBrk="0" hangingPunct="1">
      <a:defRPr kumimoji="1" sz="1300" kern="1200">
        <a:solidFill>
          <a:schemeClr val="tx1"/>
        </a:solidFill>
        <a:latin typeface="+mn-lt"/>
        <a:ea typeface="+mn-ea"/>
        <a:cs typeface="+mn-cs"/>
      </a:defRPr>
    </a:lvl7pPr>
    <a:lvl8pPr marL="3352222" algn="l" defTabSz="957778" rtl="0" eaLnBrk="1" latinLnBrk="0" hangingPunct="1">
      <a:defRPr kumimoji="1" sz="1300" kern="1200">
        <a:solidFill>
          <a:schemeClr val="tx1"/>
        </a:solidFill>
        <a:latin typeface="+mn-lt"/>
        <a:ea typeface="+mn-ea"/>
        <a:cs typeface="+mn-cs"/>
      </a:defRPr>
    </a:lvl8pPr>
    <a:lvl9pPr marL="3831111" algn="l" defTabSz="957778" rtl="0" eaLnBrk="1" latinLnBrk="0" hangingPunct="1">
      <a:defRPr kumimoji="1"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9520128E-3610-4868-A934-FD65952C7B8E}" type="slidenum">
              <a:rPr kumimoji="1" lang="ja-JP" altLang="en-US" smtClean="0"/>
              <a:pPr/>
              <a:t>3</a:t>
            </a:fld>
            <a:endParaRPr kumimoji="1" lang="ja-JP"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520128E-3610-4868-A934-FD65952C7B8E}" type="slidenum">
              <a:rPr kumimoji="1" lang="ja-JP" altLang="en-US" smtClean="0"/>
              <a:pPr/>
              <a:t>14</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520128E-3610-4868-A934-FD65952C7B8E}" type="slidenum">
              <a:rPr kumimoji="1" lang="ja-JP" altLang="en-US" smtClean="0"/>
              <a:pPr/>
              <a:t>15</a:t>
            </a:fld>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520128E-3610-4868-A934-FD65952C7B8E}" type="slidenum">
              <a:rPr kumimoji="1" lang="ja-JP" altLang="en-US" smtClean="0"/>
              <a:pPr/>
              <a:t>16</a:t>
            </a:fld>
            <a:endParaRPr kumimoji="1"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520128E-3610-4868-A934-FD65952C7B8E}" type="slidenum">
              <a:rPr kumimoji="1" lang="ja-JP" altLang="en-US" smtClean="0"/>
              <a:pPr/>
              <a:t>17</a:t>
            </a:fld>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9520128E-3610-4868-A934-FD65952C7B8E}" type="slidenum">
              <a:rPr kumimoji="1" lang="ja-JP" altLang="en-US" smtClean="0"/>
              <a:pPr/>
              <a:t>18</a:t>
            </a:fld>
            <a:endParaRPr kumimoji="1" lang="ja-JP"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83972" name="スライド番号プレースホルダ 3"/>
          <p:cNvSpPr txBox="1">
            <a:spLocks noGrp="1"/>
          </p:cNvSpPr>
          <p:nvPr/>
        </p:nvSpPr>
        <p:spPr bwMode="auto">
          <a:xfrm>
            <a:off x="5631599" y="6464301"/>
            <a:ext cx="4305422" cy="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31" tIns="46265" rIns="92531" bIns="46265" anchor="b"/>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algn="r" eaLnBrk="1" hangingPunct="1"/>
            <a:fld id="{D6DF33D0-06F5-4780-B2D1-41BFDF0FE4FF}" type="slidenum">
              <a:rPr lang="en-US" altLang="ja-JP" sz="1200" b="0">
                <a:latin typeface="Calibri" pitchFamily="34" charset="0"/>
              </a:rPr>
              <a:pPr algn="r" eaLnBrk="1" hangingPunct="1"/>
              <a:t>20</a:t>
            </a:fld>
            <a:endParaRPr lang="en-US" altLang="ja-JP" sz="1200" b="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6A764EB6-6D66-468C-95E4-FD2630625584}" type="slidenum">
              <a:rPr lang="ja-JP" altLang="en-US" smtClean="0"/>
              <a:pPr>
                <a:defRPr/>
              </a:pPr>
              <a:t>21</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227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ea typeface="ＭＳ Ｐ明朝" pitchFamily="18" charset="-128"/>
            </a:endParaRPr>
          </a:p>
        </p:txBody>
      </p:sp>
      <p:sp>
        <p:nvSpPr>
          <p:cNvPr id="211971"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882171">
              <a:defRPr/>
            </a:pPr>
            <a:fld id="{035128C1-3EED-40F9-B1D3-38494E7BA946}" type="slidenum">
              <a:rPr lang="en-US" altLang="ja-JP">
                <a:latin typeface="Arial" charset="0"/>
              </a:rPr>
              <a:pPr defTabSz="882171">
                <a:defRPr/>
              </a:pPr>
              <a:t>22</a:t>
            </a:fld>
            <a:endParaRPr lang="en-US" altLang="ja-JP">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27375" y="509588"/>
            <a:ext cx="3686175" cy="2552700"/>
          </a:xfrm>
        </p:spPr>
      </p:sp>
      <p:sp>
        <p:nvSpPr>
          <p:cNvPr id="3" name="Notes Placeholder 2"/>
          <p:cNvSpPr>
            <a:spLocks noGrp="1"/>
          </p:cNvSpPr>
          <p:nvPr>
            <p:ph type="body" idx="1"/>
          </p:nvPr>
        </p:nvSpPr>
        <p:spPr/>
        <p:txBody>
          <a:bodyPr/>
          <a:lstStyle/>
          <a:p>
            <a:r>
              <a:rPr kumimoji="1" lang="en-US" altLang="ja-JP" baseline="0" dirty="0" smtClean="0"/>
              <a:t>We installed the REBCO coil in the conventional LTS NMR at the inner most part. The configuration of the REBCO coil is nearly equal to the Bi2223 innermost coil developed and tested in 2008. The magnet was operated in driven mode with a highly stabilized DC power supply. We have a 4K pulse tube </a:t>
            </a:r>
            <a:r>
              <a:rPr kumimoji="1" lang="en-US" altLang="ja-JP" baseline="0" dirty="0" err="1" smtClean="0"/>
              <a:t>cryocooler</a:t>
            </a:r>
            <a:r>
              <a:rPr kumimoji="1" lang="en-US" altLang="ja-JP" baseline="0" dirty="0" smtClean="0"/>
              <a:t> on the top flange of the magnet. The evaporated liquid helium due to heat leak was </a:t>
            </a:r>
            <a:r>
              <a:rPr kumimoji="1" lang="en-US" altLang="ja-JP" baseline="0" dirty="0" err="1" smtClean="0"/>
              <a:t>recondensed</a:t>
            </a:r>
            <a:r>
              <a:rPr kumimoji="1" lang="en-US" altLang="ja-JP" baseline="0" dirty="0" smtClean="0"/>
              <a:t> using pulse-tube cryocooler for helium refill free continuous operation.</a:t>
            </a:r>
            <a:endParaRPr kumimoji="1" lang="ja-JP" altLang="en-US" dirty="0"/>
          </a:p>
        </p:txBody>
      </p:sp>
      <p:sp>
        <p:nvSpPr>
          <p:cNvPr id="4" name="Slide Number Placeholder 3"/>
          <p:cNvSpPr>
            <a:spLocks noGrp="1"/>
          </p:cNvSpPr>
          <p:nvPr>
            <p:ph type="sldNum" sz="quarter" idx="10"/>
          </p:nvPr>
        </p:nvSpPr>
        <p:spPr/>
        <p:txBody>
          <a:bodyPr/>
          <a:lstStyle/>
          <a:p>
            <a:pPr>
              <a:defRPr/>
            </a:pPr>
            <a:fld id="{35549FBA-2486-4AAE-A294-C6CB34AA8795}" type="slidenum">
              <a:rPr lang="ja-JP" altLang="en-US" smtClean="0"/>
              <a:pPr>
                <a:defRPr/>
              </a:pPr>
              <a:t>25</a:t>
            </a:fld>
            <a:endParaRPr lang="ja-JP" altLang="en-US"/>
          </a:p>
        </p:txBody>
      </p:sp>
    </p:spTree>
    <p:extLst>
      <p:ext uri="{BB962C8B-B14F-4D97-AF65-F5344CB8AC3E}">
        <p14:creationId xmlns:p14="http://schemas.microsoft.com/office/powerpoint/2010/main" val="1107560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I</a:t>
            </a:r>
            <a:r>
              <a:rPr kumimoji="1" lang="en-US" altLang="ja-JP" baseline="0" dirty="0" smtClean="0"/>
              <a:t> am going to show the magnetic field drift with time after magnet charging due to the relaxation of the screening current. For Bi2223 NMR, the drift is not so large and it took 20 days to obtain 0.01ppm/h which is the required stability of NMR magnets. So we just waited for 20 days. On the other hand, for the REBCO NMR, the drift was substantial. It is estimated that we require 600 days to get the rate of 0.01ppm/h. This is impractical time interval. We used current sweep reversal operation with about 10% overshooting to suppress the drift and obtained the stable magnetic field.</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35549FBA-2486-4AAE-A294-C6CB34AA8795}" type="slidenum">
              <a:rPr lang="ja-JP" altLang="en-US" smtClean="0"/>
              <a:pPr>
                <a:defRPr/>
              </a:pPr>
              <a:t>26</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 イメージ プレースホルダ 1"/>
          <p:cNvSpPr>
            <a:spLocks noGrp="1" noRot="1" noChangeAspect="1" noTextEdit="1"/>
          </p:cNvSpPr>
          <p:nvPr>
            <p:ph type="sldImg"/>
          </p:nvPr>
        </p:nvSpPr>
        <p:spPr bwMode="auto">
          <a:xfrm>
            <a:off x="3127375" y="509588"/>
            <a:ext cx="3686175" cy="2552700"/>
          </a:xfrm>
          <a:noFill/>
          <a:ln>
            <a:solidFill>
              <a:srgbClr val="000000"/>
            </a:solidFill>
            <a:miter lim="800000"/>
            <a:headEnd/>
            <a:tailEnd/>
          </a:ln>
        </p:spPr>
      </p:sp>
      <p:sp>
        <p:nvSpPr>
          <p:cNvPr id="17410"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ja-JP" altLang="en-US" smtClean="0">
              <a:ea typeface="ＭＳ Ｐ明朝" pitchFamily="18" charset="-128"/>
            </a:endParaRPr>
          </a:p>
        </p:txBody>
      </p:sp>
      <p:sp>
        <p:nvSpPr>
          <p:cNvPr id="17411" name="スライド番号プレースホルダ 3"/>
          <p:cNvSpPr txBox="1">
            <a:spLocks noGrp="1"/>
          </p:cNvSpPr>
          <p:nvPr/>
        </p:nvSpPr>
        <p:spPr bwMode="auto">
          <a:xfrm>
            <a:off x="5630809" y="6464184"/>
            <a:ext cx="4306188" cy="340335"/>
          </a:xfrm>
          <a:prstGeom prst="rect">
            <a:avLst/>
          </a:prstGeom>
          <a:noFill/>
          <a:ln w="9525">
            <a:noFill/>
            <a:miter lim="800000"/>
            <a:headEnd/>
            <a:tailEnd/>
          </a:ln>
        </p:spPr>
        <p:txBody>
          <a:bodyPr lIns="92226" tIns="46113" rIns="92226" bIns="46113" anchor="b"/>
          <a:lstStyle/>
          <a:p>
            <a:pPr algn="r" defTabSz="912657" eaLnBrk="0" hangingPunct="0"/>
            <a:fld id="{B8D9E31B-C0F4-4214-BBC6-78B5456A0973}" type="slidenum">
              <a:rPr kumimoji="0" lang="ja-JP" altLang="en-US" sz="1200"/>
              <a:pPr algn="r" defTabSz="912657" eaLnBrk="0" hangingPunct="0"/>
              <a:t>4</a:t>
            </a:fld>
            <a:endParaRPr kumimoji="0" lang="en-US" altLang="ja-JP"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Next,</a:t>
            </a:r>
            <a:r>
              <a:rPr kumimoji="1" lang="en-US" altLang="ja-JP" baseline="0" dirty="0" smtClean="0"/>
              <a:t> I am going to talk about the magnetic field distribution. This is magnetic field versus coil axial position for Bi2223 NMR. There is not notable field </a:t>
            </a:r>
            <a:r>
              <a:rPr kumimoji="1" lang="en-US" altLang="ja-JP" baseline="0" dirty="0" err="1" smtClean="0"/>
              <a:t>inhomogeneity</a:t>
            </a:r>
            <a:r>
              <a:rPr kumimoji="1" lang="en-US" altLang="ja-JP" baseline="0" dirty="0" smtClean="0"/>
              <a:t> and we corrected the field error harmonics using SC shim and RT shim. On the other hand, for REBCO NMR, we found the remarkable </a:t>
            </a:r>
            <a:r>
              <a:rPr kumimoji="1" lang="en-US" altLang="ja-JP" baseline="0" dirty="0" err="1" smtClean="0"/>
              <a:t>inhomogeneity</a:t>
            </a:r>
            <a:r>
              <a:rPr kumimoji="1" lang="en-US" altLang="ja-JP" baseline="0" dirty="0" smtClean="0"/>
              <a:t>. Here you can see the notable Z2 error harmonics. This is </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35549FBA-2486-4AAE-A294-C6CB34AA8795}" type="slidenum">
              <a:rPr lang="ja-JP" altLang="en-US" smtClean="0"/>
              <a:pPr>
                <a:defRPr/>
              </a:pPr>
              <a:t>27</a:t>
            </a:fld>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Radial</a:t>
            </a:r>
            <a:r>
              <a:rPr kumimoji="1" lang="en-US" altLang="ja-JP" baseline="0" dirty="0" smtClean="0"/>
              <a:t> shims coils generate transverse magnetic field like this. So the shim coil field is effectively shielded by the screening current. That’s why we could not correct the residual radial field error harmonics.</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35549FBA-2486-4AAE-A294-C6CB34AA8795}" type="slidenum">
              <a:rPr lang="ja-JP" altLang="en-US" smtClean="0"/>
              <a:pPr>
                <a:defRPr/>
              </a:pPr>
              <a:t>28</a:t>
            </a:fld>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3127375" y="509588"/>
            <a:ext cx="3686175" cy="2552700"/>
          </a:xfrm>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35549FBA-2486-4AAE-A294-C6CB34AA8795}" type="slidenum">
              <a:rPr lang="ja-JP" altLang="en-US" smtClean="0"/>
              <a:pPr>
                <a:defRPr/>
              </a:pPr>
              <a:t>31</a:t>
            </a:fld>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スライド イメージ プレースホルダ 1"/>
          <p:cNvSpPr>
            <a:spLocks noGrp="1" noRot="1" noChangeAspect="1"/>
          </p:cNvSpPr>
          <p:nvPr>
            <p:ph type="sldImg"/>
          </p:nvPr>
        </p:nvSpPr>
        <p:spPr bwMode="auto">
          <a:xfrm>
            <a:off x="3127375" y="509588"/>
            <a:ext cx="3686175" cy="2552700"/>
          </a:xfrm>
          <a:noFill/>
          <a:ln>
            <a:solidFill>
              <a:srgbClr val="000000"/>
            </a:solidFill>
            <a:miter lim="800000"/>
            <a:headEnd/>
            <a:tailEnd/>
          </a:ln>
        </p:spPr>
      </p:sp>
      <p:sp>
        <p:nvSpPr>
          <p:cNvPr id="57346"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189443"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8E5D77-1842-4E02-865A-01B48AC8F3A9}" type="slidenum">
              <a:rPr lang="ja-JP" altLang="en-US"/>
              <a:pPr fontAlgn="base">
                <a:spcBef>
                  <a:spcPct val="0"/>
                </a:spcBef>
                <a:spcAft>
                  <a:spcPct val="0"/>
                </a:spcAft>
                <a:defRPr/>
              </a:pPr>
              <a:t>37</a:t>
            </a:fld>
            <a:endParaRPr lang="en-US" altLang="ja-JP"/>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18618E-1CD7-4005-8E18-CC6585C0C8D6}" type="slidenum">
              <a:rPr lang="ja-JP" altLang="en-US"/>
              <a:pPr fontAlgn="base">
                <a:spcBef>
                  <a:spcPct val="0"/>
                </a:spcBef>
                <a:spcAft>
                  <a:spcPct val="0"/>
                </a:spcAft>
                <a:defRPr/>
              </a:pPr>
              <a:t>38</a:t>
            </a:fld>
            <a:endParaRPr lang="en-US" altLang="ja-JP"/>
          </a:p>
        </p:txBody>
      </p:sp>
      <p:sp>
        <p:nvSpPr>
          <p:cNvPr id="111618" name="Rectangle 2"/>
          <p:cNvSpPr>
            <a:spLocks noGrp="1" noRot="1" noChangeAspect="1" noChangeArrowheads="1" noTextEdit="1"/>
          </p:cNvSpPr>
          <p:nvPr>
            <p:ph type="sldImg"/>
          </p:nvPr>
        </p:nvSpPr>
        <p:spPr bwMode="auto">
          <a:xfrm>
            <a:off x="3127375" y="509588"/>
            <a:ext cx="3686175" cy="2552700"/>
          </a:xfrm>
          <a:noFill/>
          <a:ln>
            <a:solidFill>
              <a:srgbClr val="000000"/>
            </a:solidFill>
            <a:miter lim="800000"/>
            <a:headEnd/>
            <a:tailEnd/>
          </a:ln>
        </p:spPr>
      </p:sp>
      <p:sp>
        <p:nvSpPr>
          <p:cNvPr id="1116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ja-JP" smtClean="0">
                <a:ea typeface="ＭＳ Ｐ明朝" pitchFamily="18" charset="-128"/>
              </a:rPr>
              <a:t>Here, we have numerical simulation method for calculating the screening field. The detail of the method is described in our previous paper, so I will skip the detail and show simulation result in the next slide.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US" altLang="ja-JP" dirty="0" smtClean="0"/>
              <a:t>By using this kind of technology, we want</a:t>
            </a:r>
            <a:r>
              <a:rPr kumimoji="1" lang="en-US" altLang="ja-JP" baseline="0" dirty="0" smtClean="0"/>
              <a:t> to make this kind of  paradigm shift for NMR magnets. We are thinking about the 1.1GHz NMR magnet with the size of 700MHz magnet.</a:t>
            </a:r>
            <a:endParaRPr kumimoji="1" lang="ja-JP" altLang="en-US" dirty="0"/>
          </a:p>
        </p:txBody>
      </p:sp>
      <p:sp>
        <p:nvSpPr>
          <p:cNvPr id="4" name="Slide Number Placeholder 3"/>
          <p:cNvSpPr>
            <a:spLocks noGrp="1"/>
          </p:cNvSpPr>
          <p:nvPr>
            <p:ph type="sldNum" sz="quarter" idx="10"/>
          </p:nvPr>
        </p:nvSpPr>
        <p:spPr/>
        <p:txBody>
          <a:bodyPr/>
          <a:lstStyle/>
          <a:p>
            <a:pPr>
              <a:defRPr/>
            </a:pPr>
            <a:fld id="{9138ED0A-21C7-4642-B586-CA9769103266}" type="slidenum">
              <a:rPr lang="en-US" altLang="ja-JP" smtClean="0"/>
              <a:pPr>
                <a:defRPr/>
              </a:pPr>
              <a:t>39</a:t>
            </a:fld>
            <a:endParaRPr lang="en-US" altLang="ja-JP"/>
          </a:p>
        </p:txBody>
      </p:sp>
    </p:spTree>
    <p:extLst>
      <p:ext uri="{BB962C8B-B14F-4D97-AF65-F5344CB8AC3E}">
        <p14:creationId xmlns:p14="http://schemas.microsoft.com/office/powerpoint/2010/main" val="20406989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スライド イメージ プレースホルダー 1"/>
          <p:cNvSpPr>
            <a:spLocks noGrp="1" noRot="1" noChangeAspect="1"/>
          </p:cNvSpPr>
          <p:nvPr>
            <p:ph type="sldImg"/>
          </p:nvPr>
        </p:nvSpPr>
        <p:spPr bwMode="auto">
          <a:noFill/>
          <a:ln>
            <a:solidFill>
              <a:srgbClr val="000000"/>
            </a:solidFill>
            <a:miter lim="800000"/>
            <a:headEnd/>
            <a:tailEnd/>
          </a:ln>
        </p:spPr>
      </p:sp>
      <p:sp>
        <p:nvSpPr>
          <p:cNvPr id="187394"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ー 3"/>
          <p:cNvSpPr>
            <a:spLocks noGrp="1"/>
          </p:cNvSpPr>
          <p:nvPr>
            <p:ph type="sldNum" sz="quarter" idx="5"/>
          </p:nvPr>
        </p:nvSpPr>
        <p:spPr/>
        <p:txBody>
          <a:bodyPr/>
          <a:lstStyle/>
          <a:p>
            <a:pPr>
              <a:defRPr/>
            </a:pPr>
            <a:fld id="{01211DCE-9971-43A5-833B-27268247E1E9}" type="slidenum">
              <a:rPr lang="ja-JP" altLang="en-US" smtClean="0"/>
              <a:pPr>
                <a:defRPr/>
              </a:pPr>
              <a:t>40</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 イメージ プレースホルダ 1"/>
          <p:cNvSpPr>
            <a:spLocks noGrp="1" noRot="1" noChangeAspect="1" noTextEdit="1"/>
          </p:cNvSpPr>
          <p:nvPr>
            <p:ph type="sldImg"/>
          </p:nvPr>
        </p:nvSpPr>
        <p:spPr bwMode="auto">
          <a:xfrm>
            <a:off x="3127375" y="509588"/>
            <a:ext cx="3686175" cy="2552700"/>
          </a:xfrm>
          <a:noFill/>
          <a:ln>
            <a:solidFill>
              <a:srgbClr val="000000"/>
            </a:solidFill>
            <a:miter lim="800000"/>
            <a:headEnd/>
            <a:tailEnd/>
          </a:ln>
        </p:spPr>
      </p:sp>
      <p:sp>
        <p:nvSpPr>
          <p:cNvPr id="19458"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ea typeface="ＭＳ Ｐ明朝" pitchFamily="18" charset="-128"/>
            </a:endParaRPr>
          </a:p>
        </p:txBody>
      </p:sp>
      <p:sp>
        <p:nvSpPr>
          <p:cNvPr id="19459"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657" eaLnBrk="0" hangingPunct="0">
              <a:defRPr/>
            </a:pPr>
            <a:fld id="{8FF76B11-9045-4351-9423-E49A14D383A8}" type="slidenum">
              <a:rPr kumimoji="0" lang="ja-JP" altLang="en-US">
                <a:latin typeface="Arial" charset="0"/>
              </a:rPr>
              <a:pPr defTabSz="912657" eaLnBrk="0" hangingPunct="0">
                <a:defRPr/>
              </a:pPr>
              <a:t>5</a:t>
            </a:fld>
            <a:endParaRPr kumimoji="0" lang="en-US" altLang="ja-JP">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9520128E-3610-4868-A934-FD65952C7B8E}" type="slidenum">
              <a:rPr kumimoji="1" lang="ja-JP" altLang="en-US" smtClean="0"/>
              <a:pPr/>
              <a:t>6</a:t>
            </a:fld>
            <a:endParaRPr kumimoji="1" lang="ja-JP"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9520128E-3610-4868-A934-FD65952C7B8E}" type="slidenum">
              <a:rPr kumimoji="1" lang="ja-JP" altLang="en-US" smtClean="0"/>
              <a:pPr/>
              <a:t>8</a:t>
            </a:fld>
            <a:endParaRPr kumimoji="1" lang="ja-JP"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スライド イメージ プレースホルダ 1"/>
          <p:cNvSpPr>
            <a:spLocks noGrp="1" noRot="1" noChangeAspect="1" noTextEdit="1"/>
          </p:cNvSpPr>
          <p:nvPr>
            <p:ph type="sldImg"/>
          </p:nvPr>
        </p:nvSpPr>
        <p:spPr bwMode="auto">
          <a:xfrm>
            <a:off x="3127375" y="509588"/>
            <a:ext cx="3686175" cy="2552700"/>
          </a:xfrm>
          <a:noFill/>
          <a:ln>
            <a:solidFill>
              <a:srgbClr val="000000"/>
            </a:solidFill>
            <a:miter lim="800000"/>
            <a:headEnd/>
            <a:tailEnd/>
          </a:ln>
        </p:spPr>
      </p:sp>
      <p:sp>
        <p:nvSpPr>
          <p:cNvPr id="10547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ja-JP" smtClean="0"/>
              <a:t>In this slide, I want to explain the mechanism of the screening field. This is a schematic of a YBCO circular coil. During charging of the coil, radial component of the magnetic field is applied to the YBCO conductor surface and this field induces the screening current in the YBCO layer as excluding magnetic flux from superconductor. The screening current generates a screening field in the coil center in the opposite direction to the coil field. Therefore, the apparent field is composed of the coil field and screening field. Furthermore, the screening current decreases with time resulting in the long term field drift. So, the major problems for YBCO coil are reduction in the central field and field drift with time. In the following slides, I will show experimental data of screening field.</a:t>
            </a:r>
            <a:endParaRPr lang="ja-JP" altLang="en-US" smtClean="0"/>
          </a:p>
        </p:txBody>
      </p:sp>
      <p:sp>
        <p:nvSpPr>
          <p:cNvPr id="65539"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464A50-FCB5-404C-BEBC-FFA43AEA73F8}" type="slidenum">
              <a:rPr lang="ja-JP" altLang="en-US"/>
              <a:pPr fontAlgn="base">
                <a:spcBef>
                  <a:spcPct val="0"/>
                </a:spcBef>
                <a:spcAft>
                  <a:spcPct val="0"/>
                </a:spcAft>
                <a:defRPr/>
              </a:pPr>
              <a:t>9</a:t>
            </a:fld>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802012-15AA-4EDE-B351-5150C20D4487}" type="slidenum">
              <a:rPr lang="ja-JP" altLang="en-US"/>
              <a:pPr fontAlgn="base">
                <a:spcBef>
                  <a:spcPct val="0"/>
                </a:spcBef>
                <a:spcAft>
                  <a:spcPct val="0"/>
                </a:spcAft>
                <a:defRPr/>
              </a:pPr>
              <a:t>10</a:t>
            </a:fld>
            <a:endParaRPr lang="en-US" altLang="ja-JP"/>
          </a:p>
        </p:txBody>
      </p:sp>
      <p:sp>
        <p:nvSpPr>
          <p:cNvPr id="1095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95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ja-JP" smtClean="0">
                <a:ea typeface="ＭＳ Ｐ明朝" pitchFamily="18" charset="-128"/>
              </a:rPr>
              <a:t>Here you can see the central magnetic field for a small YBCO solenoid as a function of coil current. During charging and discharging process the values of the field dose not coincide. This nonlinear effect is due to screening field. You can extract the screening field from the measured data and this is the screening field as a function of coil current. For the virgin ramp the screening field decreases with coil current. Then, the field saturates,  and starts to decrease in its absolute value. After that the field shows the general type of hysteresis for magnetization. </a:t>
            </a:r>
            <a:r>
              <a:rPr lang="en-US" altLang="ja-JP" smtClean="0">
                <a:solidFill>
                  <a:srgbClr val="FF0000"/>
                </a:solidFill>
                <a:ea typeface="ＭＳ Ｐ明朝" pitchFamily="18" charset="-128"/>
              </a:rPr>
              <a:t>The important point here is that the screening field reduces the central field. For example, when the coil current is 100 A, the central field is 1.1 T while the screening field is minus 0.17T. So the field reduction rate is as large as 15%, which is very large rate. Dashed line in both graph shows a numerical simulation result. The detail of the numerical method is described in our previous paper. So I will skip the explanation of the method and move on to the simulation results for various coils.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99047476-F4B9-47F2-9600-4990337BA37B}" type="slidenum">
              <a:rPr lang="en-US" altLang="ja-JP" smtClean="0"/>
              <a:pPr/>
              <a:t>11</a:t>
            </a:fld>
            <a:endParaRPr lang="en-US"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スライド イメージ プレースホルダ 1"/>
          <p:cNvSpPr>
            <a:spLocks noGrp="1" noRot="1" noChangeAspect="1" noTextEdit="1"/>
          </p:cNvSpPr>
          <p:nvPr>
            <p:ph type="sldImg"/>
          </p:nvPr>
        </p:nvSpPr>
        <p:spPr bwMode="auto">
          <a:xfrm>
            <a:off x="3127375" y="509588"/>
            <a:ext cx="3686175" cy="2552700"/>
          </a:xfrm>
          <a:noFill/>
          <a:ln>
            <a:solidFill>
              <a:srgbClr val="000000"/>
            </a:solidFill>
            <a:miter lim="800000"/>
            <a:headEnd/>
            <a:tailEnd/>
          </a:ln>
        </p:spPr>
      </p:sp>
      <p:sp>
        <p:nvSpPr>
          <p:cNvPr id="11571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ja-JP" smtClean="0"/>
              <a:t>Here we have hysteresis loops of screening field for the coils. Vertical axis shows screening field while horizontal axis shows coil current normalized by the critical current of the coil. This is a long and thin coil while this is a disk shape coil and this is minimum volume coil. What is interesting here is that the minimum volume designed coil shows the most apparent screening field. Let me compare the field reduction rates for these coils. For the long and thin coil, the coil field is 1.58T while the screening field is -0.0363T at this point. The field reduction rate is as small as 2.3%. For the disk shape coil, the rate is also as small as 3.1%. But, for the minimum volume coil, the field reduction rate is as large as 16%. The most important point here is that the field reduction rate shows maximum when the coil is minimum volume configuration. In other words, the minimum volume coil is effective for generating not only central field but also screening field. This rate is large problem for the practical superconducting coil. However, in the present case, the inner diameter of the coils are as small as 18mm. So we have to investigate the screening field for much larger coils.</a:t>
            </a:r>
            <a:endParaRPr lang="ja-JP" altLang="en-US" smtClean="0"/>
          </a:p>
        </p:txBody>
      </p:sp>
      <p:sp>
        <p:nvSpPr>
          <p:cNvPr id="73731"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6E03EE-AD20-43E7-8F11-33225D42FB60}" type="slidenum">
              <a:rPr lang="ja-JP" altLang="en-US"/>
              <a:pPr fontAlgn="base">
                <a:spcBef>
                  <a:spcPct val="0"/>
                </a:spcBef>
                <a:spcAft>
                  <a:spcPct val="0"/>
                </a:spcAft>
                <a:defRPr/>
              </a:pPr>
              <a:t>12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3.wmf"/><Relationship Id="rId2" Type="http://schemas.openxmlformats.org/officeDocument/2006/relationships/image" Target="../media/image4.wmf"/><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5" name="正方形/長方形 4"/>
          <p:cNvSpPr/>
          <p:nvPr userDrawn="1"/>
        </p:nvSpPr>
        <p:spPr>
          <a:xfrm>
            <a:off x="8788582" y="-2768"/>
            <a:ext cx="1119999" cy="1430982"/>
          </a:xfrm>
          <a:prstGeom prst="rect">
            <a:avLst/>
          </a:prstGeom>
          <a:solidFill>
            <a:schemeClr val="bg1">
              <a:lumMod val="95000"/>
            </a:schemeClr>
          </a:solidFill>
          <a:ln w="12700">
            <a:noFill/>
          </a:ln>
        </p:spPr>
        <p:txBody>
          <a:bodyPr lIns="83964" tIns="41982" rIns="83964" bIns="41982" rtlCol="0" anchor="ctr"/>
          <a:lstStyle/>
          <a:p>
            <a:pPr algn="ctr"/>
            <a:endParaRPr kumimoji="1" lang="ja-JP" altLang="en-US"/>
          </a:p>
        </p:txBody>
      </p:sp>
      <p:grpSp>
        <p:nvGrpSpPr>
          <p:cNvPr id="21" name="グループ化 20"/>
          <p:cNvGrpSpPr/>
          <p:nvPr userDrawn="1"/>
        </p:nvGrpSpPr>
        <p:grpSpPr>
          <a:xfrm>
            <a:off x="-10800" y="905"/>
            <a:ext cx="9918000" cy="6856903"/>
            <a:chOff x="-11660" y="998"/>
            <a:chExt cx="10706353" cy="7560053"/>
          </a:xfrm>
        </p:grpSpPr>
        <p:sp>
          <p:nvSpPr>
            <p:cNvPr id="11" name="正方形/長方形 10"/>
            <p:cNvSpPr/>
            <p:nvPr userDrawn="1"/>
          </p:nvSpPr>
          <p:spPr>
            <a:xfrm>
              <a:off x="-8896" y="1620391"/>
              <a:ext cx="10692000" cy="5564819"/>
            </a:xfrm>
            <a:prstGeom prst="rect">
              <a:avLst/>
            </a:prstGeom>
            <a:gradFill flip="none" rotWithShape="1">
              <a:gsLst>
                <a:gs pos="0">
                  <a:srgbClr val="1742BB"/>
                </a:gs>
                <a:gs pos="100000">
                  <a:srgbClr val="203B68"/>
                </a:gs>
                <a:gs pos="100000">
                  <a:schemeClr val="accent1">
                    <a:tint val="23500"/>
                    <a:satMod val="160000"/>
                  </a:schemeClr>
                </a:gs>
              </a:gsLst>
              <a:path path="circle">
                <a:fillToRect l="50000" t="50000" r="50000" b="50000"/>
              </a:path>
              <a:tileRect/>
            </a:gradFill>
            <a:ln w="12700">
              <a:solidFill>
                <a:schemeClr val="tx1"/>
              </a:solidFill>
            </a:ln>
          </p:spPr>
          <p:txBody>
            <a:bodyPr rtlCol="0" anchor="ctr"/>
            <a:lstStyle/>
            <a:p>
              <a:pPr algn="ctr"/>
              <a:endParaRPr kumimoji="1" lang="ja-JP" altLang="en-US"/>
            </a:p>
          </p:txBody>
        </p:sp>
        <p:sp>
          <p:nvSpPr>
            <p:cNvPr id="4" name="正方形/長方形 3"/>
            <p:cNvSpPr/>
            <p:nvPr userDrawn="1"/>
          </p:nvSpPr>
          <p:spPr>
            <a:xfrm>
              <a:off x="-11660" y="7114890"/>
              <a:ext cx="10706353" cy="446161"/>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lIns="104287" tIns="52144" rIns="104287" bIns="52144" rtlCol="0" anchor="ctr"/>
            <a:lstStyle/>
            <a:p>
              <a:pPr algn="ctr" defTabSz="957609" fontAlgn="auto">
                <a:spcBef>
                  <a:spcPts val="0"/>
                </a:spcBef>
                <a:spcAft>
                  <a:spcPts val="0"/>
                </a:spcAft>
              </a:pPr>
              <a:endParaRPr lang="ja-JP" altLang="en-US" sz="1900" dirty="0">
                <a:solidFill>
                  <a:prstClr val="white"/>
                </a:solidFill>
                <a:latin typeface="Rockwell"/>
                <a:ea typeface="ＭＳ 明朝"/>
              </a:endParaRPr>
            </a:p>
          </p:txBody>
        </p:sp>
        <p:pic>
          <p:nvPicPr>
            <p:cNvPr id="7" name="図 6"/>
            <p:cNvPicPr>
              <a:picLocks/>
            </p:cNvPicPr>
            <p:nvPr userDrawn="1"/>
          </p:nvPicPr>
          <p:blipFill rotWithShape="1">
            <a:blip r:embed="rId2" cstate="print">
              <a:extLst>
                <a:ext uri="{28A0092B-C50C-407E-A947-70E740481C1C}">
                  <a14:useLocalDpi xmlns:a14="http://schemas.microsoft.com/office/drawing/2010/main"/>
                </a:ext>
              </a:extLst>
            </a:blip>
            <a:srcRect l="37052" t="42802" b="4449"/>
            <a:stretch/>
          </p:blipFill>
          <p:spPr>
            <a:xfrm>
              <a:off x="1460113" y="1683780"/>
              <a:ext cx="8793399" cy="5438039"/>
            </a:xfrm>
            <a:prstGeom prst="rect">
              <a:avLst/>
            </a:prstGeom>
            <a:effectLst>
              <a:outerShdw blurRad="215900" dist="101600" dir="4800000" algn="tl" rotWithShape="0">
                <a:srgbClr val="4B53EF">
                  <a:alpha val="40000"/>
                </a:srgbClr>
              </a:outerShdw>
            </a:effectLst>
          </p:spPr>
        </p:pic>
        <p:sp>
          <p:nvSpPr>
            <p:cNvPr id="8" name="円/楕円 7"/>
            <p:cNvSpPr>
              <a:spLocks/>
            </p:cNvSpPr>
            <p:nvPr userDrawn="1"/>
          </p:nvSpPr>
          <p:spPr bwMode="auto">
            <a:xfrm>
              <a:off x="7129105" y="4422194"/>
              <a:ext cx="180672" cy="182880"/>
            </a:xfrm>
            <a:prstGeom prst="ellipse">
              <a:avLst/>
            </a:prstGeom>
            <a:solidFill>
              <a:srgbClr val="FFC000"/>
            </a:solidFill>
            <a:ln w="9525" cap="flat" cmpd="sng" algn="ctr">
              <a:noFill/>
              <a:prstDash val="solid"/>
              <a:round/>
              <a:headEnd type="none" w="med" len="med"/>
              <a:tailEnd type="none" w="med" len="med"/>
            </a:ln>
            <a:effectLst>
              <a:glow rad="38100">
                <a:srgbClr val="FFFF00">
                  <a:alpha val="40000"/>
                </a:srgbClr>
              </a:glow>
              <a:softEdge rad="12700"/>
            </a:effectLst>
          </p:spPr>
          <p:txBody>
            <a:bodyPr vert="horz" wrap="square" lIns="91440" tIns="45720" rIns="91440" bIns="45720" numCol="1" rtlCol="0" anchor="t" anchorCtr="0" compatLnSpc="1">
              <a:prstTxWarp prst="textNoShape">
                <a:avLst/>
              </a:prstTxWarp>
            </a:bodyPr>
            <a:lstStyle/>
            <a:p>
              <a:pPr marL="0" marR="0" indent="0" algn="l" defTabSz="3835234" rtl="0" eaLnBrk="1" fontAlgn="base" latinLnBrk="0" hangingPunct="1">
                <a:lnSpc>
                  <a:spcPct val="100000"/>
                </a:lnSpc>
                <a:spcBef>
                  <a:spcPct val="0"/>
                </a:spcBef>
                <a:spcAft>
                  <a:spcPct val="0"/>
                </a:spcAft>
                <a:buClrTx/>
                <a:buSzTx/>
                <a:buFontTx/>
                <a:buNone/>
                <a:tabLst/>
              </a:pPr>
              <a:endParaRPr kumimoji="1" lang="ja-JP" altLang="en-US" sz="7500" b="0" i="0" u="none" strike="noStrike" cap="none" normalizeH="0" baseline="0" smtClean="0">
                <a:ln>
                  <a:noFill/>
                </a:ln>
                <a:solidFill>
                  <a:schemeClr val="tx1"/>
                </a:solidFill>
                <a:effectLst/>
                <a:latin typeface="Arial" charset="0"/>
                <a:ea typeface="ＭＳ Ｐゴシック" pitchFamily="50" charset="-128"/>
              </a:endParaRPr>
            </a:p>
          </p:txBody>
        </p:sp>
        <p:sp>
          <p:nvSpPr>
            <p:cNvPr id="9" name="円/楕円 8"/>
            <p:cNvSpPr>
              <a:spLocks/>
            </p:cNvSpPr>
            <p:nvPr userDrawn="1"/>
          </p:nvSpPr>
          <p:spPr bwMode="auto">
            <a:xfrm>
              <a:off x="4726721" y="5027414"/>
              <a:ext cx="180672" cy="169384"/>
            </a:xfrm>
            <a:prstGeom prst="ellipse">
              <a:avLst/>
            </a:prstGeom>
            <a:solidFill>
              <a:srgbClr val="FFC000"/>
            </a:solidFill>
            <a:ln w="9525" cap="flat" cmpd="sng" algn="ctr">
              <a:noFill/>
              <a:prstDash val="solid"/>
              <a:round/>
              <a:headEnd type="none" w="med" len="med"/>
              <a:tailEnd type="none" w="med" len="med"/>
            </a:ln>
            <a:effectLst>
              <a:glow rad="38100">
                <a:srgbClr val="FFFF00">
                  <a:alpha val="40000"/>
                </a:srgbClr>
              </a:glow>
              <a:softEdge rad="12700"/>
            </a:effectLst>
          </p:spPr>
          <p:txBody>
            <a:bodyPr vert="horz" wrap="square" lIns="91440" tIns="45720" rIns="91440" bIns="45720" numCol="1" rtlCol="0" anchor="t" anchorCtr="0" compatLnSpc="1">
              <a:prstTxWarp prst="textNoShape">
                <a:avLst/>
              </a:prstTxWarp>
            </a:bodyPr>
            <a:lstStyle/>
            <a:p>
              <a:pPr marL="0" marR="0" indent="0" algn="l" defTabSz="3835234" rtl="0" eaLnBrk="1" fontAlgn="base" latinLnBrk="0" hangingPunct="1">
                <a:lnSpc>
                  <a:spcPct val="100000"/>
                </a:lnSpc>
                <a:spcBef>
                  <a:spcPct val="0"/>
                </a:spcBef>
                <a:spcAft>
                  <a:spcPct val="0"/>
                </a:spcAft>
                <a:buClrTx/>
                <a:buSzTx/>
                <a:buFontTx/>
                <a:buNone/>
                <a:tabLst/>
              </a:pPr>
              <a:endParaRPr kumimoji="1" lang="ja-JP" altLang="en-US" sz="7500" b="0" i="0" u="none" strike="noStrike" cap="none" normalizeH="0" baseline="0" smtClean="0">
                <a:ln>
                  <a:noFill/>
                </a:ln>
                <a:solidFill>
                  <a:schemeClr val="tx1"/>
                </a:solidFill>
                <a:effectLst/>
                <a:latin typeface="Arial" charset="0"/>
                <a:ea typeface="ＭＳ Ｐゴシック" pitchFamily="50" charset="-128"/>
              </a:endParaRPr>
            </a:p>
          </p:txBody>
        </p:sp>
        <p:sp>
          <p:nvSpPr>
            <p:cNvPr id="19" name="正方形/長方形 18"/>
            <p:cNvSpPr/>
            <p:nvPr userDrawn="1"/>
          </p:nvSpPr>
          <p:spPr>
            <a:xfrm>
              <a:off x="-11477" y="1574672"/>
              <a:ext cx="10692000" cy="4571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04287" tIns="52144" rIns="104287" bIns="52144" rtlCol="0" anchor="ctr"/>
            <a:lstStyle/>
            <a:p>
              <a:pPr algn="ctr" defTabSz="957609" fontAlgn="auto">
                <a:spcBef>
                  <a:spcPts val="0"/>
                </a:spcBef>
                <a:spcAft>
                  <a:spcPts val="0"/>
                </a:spcAft>
              </a:pPr>
              <a:endParaRPr lang="ja-JP" altLang="en-US" sz="1900" dirty="0">
                <a:solidFill>
                  <a:prstClr val="white"/>
                </a:solidFill>
                <a:latin typeface="Rockwell"/>
                <a:ea typeface="ＭＳ 明朝"/>
              </a:endParaRPr>
            </a:p>
          </p:txBody>
        </p:sp>
        <p:sp>
          <p:nvSpPr>
            <p:cNvPr id="12" name="正方形/長方形 11"/>
            <p:cNvSpPr/>
            <p:nvPr userDrawn="1"/>
          </p:nvSpPr>
          <p:spPr>
            <a:xfrm>
              <a:off x="-11659" y="998"/>
              <a:ext cx="9498819" cy="1619393"/>
            </a:xfrm>
            <a:prstGeom prst="rect">
              <a:avLst/>
            </a:prstGeom>
            <a:gradFill flip="none" rotWithShape="1">
              <a:gsLst>
                <a:gs pos="0">
                  <a:schemeClr val="bg1"/>
                </a:gs>
                <a:gs pos="100000">
                  <a:srgbClr val="012541"/>
                </a:gs>
                <a:gs pos="0">
                  <a:schemeClr val="bg1"/>
                </a:gs>
                <a:gs pos="0">
                  <a:srgbClr val="012541"/>
                </a:gs>
              </a:gsLst>
              <a:path path="circle">
                <a:fillToRect l="100000" t="100000"/>
              </a:path>
              <a:tileRect r="-100000" b="-100000"/>
            </a:gradFill>
            <a:ln>
              <a:noFill/>
            </a:ln>
            <a:effectLst>
              <a:outerShdw blurRad="38100" dist="254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ctr"/>
            <a:lstStyle/>
            <a:p>
              <a:pPr algn="ctr" defTabSz="957609" fontAlgn="auto">
                <a:spcBef>
                  <a:spcPts val="0"/>
                </a:spcBef>
                <a:spcAft>
                  <a:spcPts val="0"/>
                </a:spcAft>
              </a:pPr>
              <a:endParaRPr lang="ja-JP" altLang="en-US" sz="1900" dirty="0">
                <a:solidFill>
                  <a:prstClr val="white"/>
                </a:solidFill>
                <a:latin typeface="Rockwell"/>
                <a:ea typeface="ＭＳ 明朝"/>
              </a:endParaRPr>
            </a:p>
          </p:txBody>
        </p:sp>
        <p:sp>
          <p:nvSpPr>
            <p:cNvPr id="22" name="円/楕円 21"/>
            <p:cNvSpPr>
              <a:spLocks/>
            </p:cNvSpPr>
            <p:nvPr userDrawn="1"/>
          </p:nvSpPr>
          <p:spPr bwMode="auto">
            <a:xfrm>
              <a:off x="7374719" y="4308265"/>
              <a:ext cx="144538" cy="135507"/>
            </a:xfrm>
            <a:prstGeom prst="ellipse">
              <a:avLst/>
            </a:prstGeom>
            <a:solidFill>
              <a:srgbClr val="FFC000"/>
            </a:solidFill>
            <a:ln w="9525" cap="flat" cmpd="sng" algn="ctr">
              <a:noFill/>
              <a:prstDash val="solid"/>
              <a:round/>
              <a:headEnd type="none" w="med" len="med"/>
              <a:tailEnd type="none" w="med" len="med"/>
            </a:ln>
            <a:effectLst>
              <a:glow rad="38100">
                <a:srgbClr val="FFFF00">
                  <a:alpha val="40000"/>
                </a:srgbClr>
              </a:glow>
              <a:softEdge rad="12700"/>
            </a:effectLst>
          </p:spPr>
          <p:txBody>
            <a:bodyPr vert="horz" wrap="square" lIns="91440" tIns="45720" rIns="91440" bIns="45720" numCol="1" rtlCol="0" anchor="t" anchorCtr="0" compatLnSpc="1">
              <a:prstTxWarp prst="textNoShape">
                <a:avLst/>
              </a:prstTxWarp>
            </a:bodyPr>
            <a:lstStyle/>
            <a:p>
              <a:pPr marL="0" marR="0" indent="0" algn="l" defTabSz="3835234" rtl="0" eaLnBrk="1" fontAlgn="base" latinLnBrk="0" hangingPunct="1">
                <a:lnSpc>
                  <a:spcPct val="100000"/>
                </a:lnSpc>
                <a:spcBef>
                  <a:spcPct val="0"/>
                </a:spcBef>
                <a:spcAft>
                  <a:spcPct val="0"/>
                </a:spcAft>
                <a:buClrTx/>
                <a:buSzTx/>
                <a:buFontTx/>
                <a:buNone/>
                <a:tabLst/>
              </a:pPr>
              <a:endParaRPr kumimoji="1" lang="ja-JP" altLang="en-US" sz="7500" b="0" i="0" u="none" strike="noStrike" cap="none" normalizeH="0" baseline="0" smtClean="0">
                <a:ln>
                  <a:noFill/>
                </a:ln>
                <a:solidFill>
                  <a:schemeClr val="tx1"/>
                </a:solidFill>
                <a:effectLst/>
                <a:latin typeface="Arial" charset="0"/>
                <a:ea typeface="ＭＳ Ｐゴシック" pitchFamily="50" charset="-128"/>
              </a:endParaRPr>
            </a:p>
          </p:txBody>
        </p:sp>
      </p:grpSp>
      <p:sp>
        <p:nvSpPr>
          <p:cNvPr id="3" name="サブタイトル 2"/>
          <p:cNvSpPr>
            <a:spLocks noGrp="1"/>
          </p:cNvSpPr>
          <p:nvPr userDrawn="1">
            <p:ph type="subTitle" idx="1"/>
          </p:nvPr>
        </p:nvSpPr>
        <p:spPr>
          <a:xfrm>
            <a:off x="742199" y="1796235"/>
            <a:ext cx="6494386" cy="775563"/>
          </a:xfrm>
          <a:prstGeom prst="rect">
            <a:avLst/>
          </a:prstGeom>
        </p:spPr>
        <p:txBody>
          <a:bodyPr lIns="21962" tIns="10981" rIns="21962" bIns="10981"/>
          <a:lstStyle>
            <a:lvl1pPr marL="0" indent="0" algn="ctr">
              <a:buNone/>
              <a:defRPr sz="2900">
                <a:solidFill>
                  <a:schemeClr val="bg1"/>
                </a:solidFill>
              </a:defRPr>
            </a:lvl1pPr>
            <a:lvl2pPr marL="109809" indent="0" algn="ctr">
              <a:buNone/>
              <a:defRPr/>
            </a:lvl2pPr>
            <a:lvl3pPr marL="219619" indent="0" algn="ctr">
              <a:buNone/>
              <a:defRPr/>
            </a:lvl3pPr>
            <a:lvl4pPr marL="329427" indent="0" algn="ctr">
              <a:buNone/>
              <a:defRPr/>
            </a:lvl4pPr>
            <a:lvl5pPr marL="439238" indent="0" algn="ctr">
              <a:buNone/>
              <a:defRPr/>
            </a:lvl5pPr>
            <a:lvl6pPr marL="549046" indent="0" algn="ctr">
              <a:buNone/>
              <a:defRPr/>
            </a:lvl6pPr>
            <a:lvl7pPr marL="658856" indent="0" algn="ctr">
              <a:buNone/>
              <a:defRPr/>
            </a:lvl7pPr>
            <a:lvl8pPr marL="768666" indent="0" algn="ctr">
              <a:buNone/>
              <a:defRPr/>
            </a:lvl8pPr>
            <a:lvl9pPr marL="878473" indent="0" algn="ctr">
              <a:buNone/>
              <a:defRPr/>
            </a:lvl9pPr>
          </a:lstStyle>
          <a:p>
            <a:r>
              <a:rPr lang="ja-JP" altLang="en-US" dirty="0" smtClean="0"/>
              <a:t>マスター サブタイトルの書式設定</a:t>
            </a:r>
            <a:endParaRPr lang="ja-JP" altLang="en-US" dirty="0"/>
          </a:p>
        </p:txBody>
      </p:sp>
      <p:sp>
        <p:nvSpPr>
          <p:cNvPr id="2" name="タイトル 1"/>
          <p:cNvSpPr>
            <a:spLocks noGrp="1"/>
          </p:cNvSpPr>
          <p:nvPr userDrawn="1">
            <p:ph type="ctrTitle"/>
          </p:nvPr>
        </p:nvSpPr>
        <p:spPr>
          <a:xfrm>
            <a:off x="125171" y="285476"/>
            <a:ext cx="8338219" cy="1163304"/>
          </a:xfrm>
          <a:prstGeom prst="rect">
            <a:avLst/>
          </a:prstGeom>
        </p:spPr>
        <p:txBody>
          <a:bodyPr lIns="21962" tIns="10981" rIns="21962" bIns="10981"/>
          <a:lstStyle>
            <a:lvl1pPr>
              <a:defRPr sz="4600" u="sng" baseline="0">
                <a:solidFill>
                  <a:srgbClr val="55B43D"/>
                </a:solidFill>
                <a:effectLst>
                  <a:outerShdw blurRad="38100" dist="38100" dir="2700000" algn="tl">
                    <a:srgbClr val="000000">
                      <a:alpha val="43137"/>
                    </a:srgbClr>
                  </a:outerShdw>
                </a:effectLst>
              </a:defRPr>
            </a:lvl1pPr>
          </a:lstStyle>
          <a:p>
            <a:r>
              <a:rPr lang="ja-JP" altLang="en-US" dirty="0" smtClean="0"/>
              <a:t>マスター タイトルの書式設定</a:t>
            </a:r>
            <a:endParaRPr lang="ja-JP" altLang="en-US" dirty="0"/>
          </a:p>
        </p:txBody>
      </p:sp>
      <p:pic>
        <p:nvPicPr>
          <p:cNvPr id="16" name="図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71322" y="441801"/>
            <a:ext cx="504000" cy="621699"/>
          </a:xfrm>
          <a:prstGeom prst="rect">
            <a:avLst/>
          </a:prstGeom>
          <a:effectLst/>
        </p:spPr>
      </p:pic>
      <p:pic>
        <p:nvPicPr>
          <p:cNvPr id="17" name="図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913440" y="409522"/>
            <a:ext cx="395605" cy="672465"/>
          </a:xfrm>
          <a:prstGeom prst="rect">
            <a:avLst/>
          </a:prstGeom>
          <a:effectLst/>
        </p:spPr>
      </p:pic>
      <p:pic>
        <p:nvPicPr>
          <p:cNvPr id="23" name="図 22"/>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30582" y="2780928"/>
            <a:ext cx="2485433" cy="1574800"/>
          </a:xfrm>
          <a:prstGeom prst="rect">
            <a:avLst/>
          </a:prstGeom>
        </p:spPr>
      </p:pic>
      <p:pic>
        <p:nvPicPr>
          <p:cNvPr id="24" name="図 23"/>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7074036" y="4636636"/>
            <a:ext cx="2662964" cy="1765300"/>
          </a:xfrm>
          <a:prstGeom prst="rect">
            <a:avLst/>
          </a:prstGeom>
        </p:spPr>
      </p:pic>
      <p:pic>
        <p:nvPicPr>
          <p:cNvPr id="6" name="図 5"/>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021086" y="6508285"/>
            <a:ext cx="5805297" cy="306324"/>
          </a:xfrm>
          <a:prstGeom prst="rect">
            <a:avLst/>
          </a:prstGeom>
        </p:spPr>
      </p:pic>
    </p:spTree>
    <p:extLst>
      <p:ext uri="{BB962C8B-B14F-4D97-AF65-F5344CB8AC3E}">
        <p14:creationId xmlns:p14="http://schemas.microsoft.com/office/powerpoint/2010/main" val="197154804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95300" y="1600201"/>
            <a:ext cx="8915400" cy="4525963"/>
          </a:xfrm>
          <a:prstGeom prst="rect">
            <a:avLst/>
          </a:prstGeo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95300" y="6356351"/>
            <a:ext cx="2311400" cy="365125"/>
          </a:xfrm>
          <a:prstGeom prst="rect">
            <a:avLst/>
          </a:prstGeom>
        </p:spPr>
        <p:txBody>
          <a:bodyPr/>
          <a:lstStyle/>
          <a:p>
            <a:fld id="{047F8474-DA12-49AC-B29E-0C820E8865B5}" type="datetime1">
              <a:rPr kumimoji="1" lang="ja-JP" altLang="en-US" smtClean="0"/>
              <a:t>2014/5/21</a:t>
            </a:fld>
            <a:endParaRPr kumimoji="1" lang="ja-JP" altLang="en-US"/>
          </a:p>
        </p:txBody>
      </p:sp>
      <p:sp>
        <p:nvSpPr>
          <p:cNvPr id="5" name="フッター プレースホルダー 4"/>
          <p:cNvSpPr>
            <a:spLocks noGrp="1"/>
          </p:cNvSpPr>
          <p:nvPr>
            <p:ph type="ftr" sz="quarter" idx="11"/>
          </p:nvPr>
        </p:nvSpPr>
        <p:spPr>
          <a:xfrm>
            <a:off x="3384550" y="6356351"/>
            <a:ext cx="31369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2DB89E3-F211-4276-BBBC-7F24F8B28690}" type="slidenum">
              <a:rPr kumimoji="1" lang="ja-JP" altLang="en-US" smtClean="0"/>
              <a:t>‹#›</a:t>
            </a:fld>
            <a:endParaRPr kumimoji="1" lang="ja-JP" altLang="en-US"/>
          </a:p>
        </p:txBody>
      </p:sp>
    </p:spTree>
    <p:extLst>
      <p:ext uri="{BB962C8B-B14F-4D97-AF65-F5344CB8AC3E}">
        <p14:creationId xmlns:p14="http://schemas.microsoft.com/office/powerpoint/2010/main" val="168856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3" name="スライド番号プレースホルダー 5"/>
          <p:cNvSpPr>
            <a:spLocks noGrp="1"/>
          </p:cNvSpPr>
          <p:nvPr>
            <p:ph type="sldNum" sz="quarter" idx="10"/>
          </p:nvPr>
        </p:nvSpPr>
        <p:spPr/>
        <p:txBody>
          <a:bodyPr/>
          <a:lstStyle>
            <a:lvl1pPr>
              <a:defRPr/>
            </a:lvl1pPr>
          </a:lstStyle>
          <a:p>
            <a:pPr>
              <a:defRPr/>
            </a:pPr>
            <a:fld id="{F2310DC3-0E85-48DD-910D-ADCA20675EE2}" type="slidenum">
              <a:rPr lang="ja-JP" altLang="en-US"/>
              <a:pPr>
                <a:defRPr/>
              </a:pPr>
              <a:t>‹#›</a:t>
            </a:fld>
            <a:endParaRPr lang="ja-JP" altLang="en-US"/>
          </a:p>
        </p:txBody>
      </p:sp>
      <p:sp>
        <p:nvSpPr>
          <p:cNvPr id="4" name="タイトル 1"/>
          <p:cNvSpPr txBox="1">
            <a:spLocks/>
          </p:cNvSpPr>
          <p:nvPr userDrawn="1"/>
        </p:nvSpPr>
        <p:spPr>
          <a:xfrm>
            <a:off x="150544" y="116512"/>
            <a:ext cx="8763110" cy="597697"/>
          </a:xfrm>
          <a:prstGeom prst="rect">
            <a:avLst/>
          </a:prstGeom>
        </p:spPr>
        <p:txBody>
          <a:bodyPr lIns="95778" tIns="47889" rIns="95778" bIns="47889"/>
          <a:lstStyle>
            <a:lvl1pPr algn="l" defTabSz="1091950" rtl="0" eaLnBrk="1" fontAlgn="base" hangingPunct="1">
              <a:spcBef>
                <a:spcPct val="0"/>
              </a:spcBef>
              <a:spcAft>
                <a:spcPct val="0"/>
              </a:spcAft>
              <a:defRPr kumimoji="1" sz="3600">
                <a:solidFill>
                  <a:schemeClr val="bg1"/>
                </a:solidFill>
                <a:latin typeface="+mj-lt"/>
                <a:ea typeface="+mj-ea"/>
                <a:cs typeface="+mj-cs"/>
              </a:defRPr>
            </a:lvl1pPr>
            <a:lvl2pPr algn="ctr" defTabSz="1091950" rtl="0" eaLnBrk="1" fontAlgn="base" hangingPunct="1">
              <a:spcBef>
                <a:spcPct val="0"/>
              </a:spcBef>
              <a:spcAft>
                <a:spcPct val="0"/>
              </a:spcAft>
              <a:defRPr kumimoji="1" sz="5200">
                <a:solidFill>
                  <a:schemeClr val="tx2"/>
                </a:solidFill>
                <a:latin typeface="Arial" charset="0"/>
                <a:ea typeface="ＭＳ Ｐゴシック" pitchFamily="50" charset="-128"/>
              </a:defRPr>
            </a:lvl2pPr>
            <a:lvl3pPr algn="ctr" defTabSz="1091950" rtl="0" eaLnBrk="1" fontAlgn="base" hangingPunct="1">
              <a:spcBef>
                <a:spcPct val="0"/>
              </a:spcBef>
              <a:spcAft>
                <a:spcPct val="0"/>
              </a:spcAft>
              <a:defRPr kumimoji="1" sz="5200">
                <a:solidFill>
                  <a:schemeClr val="tx2"/>
                </a:solidFill>
                <a:latin typeface="Arial" charset="0"/>
                <a:ea typeface="ＭＳ Ｐゴシック" pitchFamily="50" charset="-128"/>
              </a:defRPr>
            </a:lvl3pPr>
            <a:lvl4pPr algn="ctr" defTabSz="1091950" rtl="0" eaLnBrk="1" fontAlgn="base" hangingPunct="1">
              <a:spcBef>
                <a:spcPct val="0"/>
              </a:spcBef>
              <a:spcAft>
                <a:spcPct val="0"/>
              </a:spcAft>
              <a:defRPr kumimoji="1" sz="5200">
                <a:solidFill>
                  <a:schemeClr val="tx2"/>
                </a:solidFill>
                <a:latin typeface="Arial" charset="0"/>
                <a:ea typeface="ＭＳ Ｐゴシック" pitchFamily="50" charset="-128"/>
              </a:defRPr>
            </a:lvl4pPr>
            <a:lvl5pPr algn="ctr" defTabSz="1091950" rtl="0" eaLnBrk="1" fontAlgn="base" hangingPunct="1">
              <a:spcBef>
                <a:spcPct val="0"/>
              </a:spcBef>
              <a:spcAft>
                <a:spcPct val="0"/>
              </a:spcAft>
              <a:defRPr kumimoji="1" sz="5200">
                <a:solidFill>
                  <a:schemeClr val="tx2"/>
                </a:solidFill>
                <a:latin typeface="Arial" charset="0"/>
                <a:ea typeface="ＭＳ Ｐゴシック" pitchFamily="50" charset="-128"/>
              </a:defRPr>
            </a:lvl5pPr>
            <a:lvl6pPr marL="119586" algn="ctr" defTabSz="1092471" rtl="0" eaLnBrk="1" fontAlgn="base" hangingPunct="1">
              <a:spcBef>
                <a:spcPct val="0"/>
              </a:spcBef>
              <a:spcAft>
                <a:spcPct val="0"/>
              </a:spcAft>
              <a:defRPr kumimoji="1" sz="5200">
                <a:solidFill>
                  <a:schemeClr val="tx2"/>
                </a:solidFill>
                <a:latin typeface="Arial" charset="0"/>
                <a:ea typeface="ＭＳ Ｐゴシック" pitchFamily="50" charset="-128"/>
              </a:defRPr>
            </a:lvl6pPr>
            <a:lvl7pPr marL="239173" algn="ctr" defTabSz="1092471" rtl="0" eaLnBrk="1" fontAlgn="base" hangingPunct="1">
              <a:spcBef>
                <a:spcPct val="0"/>
              </a:spcBef>
              <a:spcAft>
                <a:spcPct val="0"/>
              </a:spcAft>
              <a:defRPr kumimoji="1" sz="5200">
                <a:solidFill>
                  <a:schemeClr val="tx2"/>
                </a:solidFill>
                <a:latin typeface="Arial" charset="0"/>
                <a:ea typeface="ＭＳ Ｐゴシック" pitchFamily="50" charset="-128"/>
              </a:defRPr>
            </a:lvl7pPr>
            <a:lvl8pPr marL="358759" algn="ctr" defTabSz="1092471" rtl="0" eaLnBrk="1" fontAlgn="base" hangingPunct="1">
              <a:spcBef>
                <a:spcPct val="0"/>
              </a:spcBef>
              <a:spcAft>
                <a:spcPct val="0"/>
              </a:spcAft>
              <a:defRPr kumimoji="1" sz="5200">
                <a:solidFill>
                  <a:schemeClr val="tx2"/>
                </a:solidFill>
                <a:latin typeface="Arial" charset="0"/>
                <a:ea typeface="ＭＳ Ｐゴシック" pitchFamily="50" charset="-128"/>
              </a:defRPr>
            </a:lvl8pPr>
            <a:lvl9pPr marL="478346" algn="ctr" defTabSz="1092471" rtl="0" eaLnBrk="1" fontAlgn="base" hangingPunct="1">
              <a:spcBef>
                <a:spcPct val="0"/>
              </a:spcBef>
              <a:spcAft>
                <a:spcPct val="0"/>
              </a:spcAft>
              <a:defRPr kumimoji="1" sz="5200">
                <a:solidFill>
                  <a:schemeClr val="tx2"/>
                </a:solidFill>
                <a:latin typeface="Arial" charset="0"/>
                <a:ea typeface="ＭＳ Ｐゴシック" pitchFamily="50" charset="-128"/>
              </a:defRPr>
            </a:lvl9pPr>
          </a:lstStyle>
          <a:p>
            <a:r>
              <a:rPr lang="ja-JP" altLang="en-US" kern="0" dirty="0" smtClean="0"/>
              <a:t>マスター タイトルの書式設定</a:t>
            </a:r>
            <a:endParaRPr lang="ja-JP" altLang="en-US" kern="0" dirty="0"/>
          </a:p>
        </p:txBody>
      </p:sp>
    </p:spTree>
    <p:extLst>
      <p:ext uri="{BB962C8B-B14F-4D97-AF65-F5344CB8AC3E}">
        <p14:creationId xmlns:p14="http://schemas.microsoft.com/office/powerpoint/2010/main" val="37942557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408672" y="122649"/>
            <a:ext cx="7475047" cy="540060"/>
          </a:xfrm>
          <a:prstGeom prst="rect">
            <a:avLst/>
          </a:prstGeom>
        </p:spPr>
        <p:txBody>
          <a:bodyPr lIns="21962" tIns="10981" rIns="21962" bIns="10981" anchor="t"/>
          <a:lstStyle>
            <a:lvl1pPr algn="l">
              <a:defRPr sz="3800" b="0" cap="all">
                <a:solidFill>
                  <a:schemeClr val="tx1"/>
                </a:solidFill>
              </a:defRPr>
            </a:lvl1pPr>
          </a:lstStyle>
          <a:p>
            <a:r>
              <a:rPr lang="ja-JP" altLang="en-US" dirty="0" smtClean="0"/>
              <a:t>マスター タイトルの書式設定</a:t>
            </a:r>
            <a:endParaRPr lang="ja-JP" altLang="en-US" dirty="0"/>
          </a:p>
        </p:txBody>
      </p:sp>
      <p:sp>
        <p:nvSpPr>
          <p:cNvPr id="3" name="テキスト プレースホルダ 2"/>
          <p:cNvSpPr>
            <a:spLocks noGrp="1"/>
          </p:cNvSpPr>
          <p:nvPr>
            <p:ph type="body" idx="1"/>
          </p:nvPr>
        </p:nvSpPr>
        <p:spPr>
          <a:xfrm>
            <a:off x="782654" y="1155770"/>
            <a:ext cx="8420152" cy="5130570"/>
          </a:xfrm>
          <a:prstGeom prst="rect">
            <a:avLst/>
          </a:prstGeom>
        </p:spPr>
        <p:txBody>
          <a:bodyPr lIns="113124" tIns="75415" rIns="21962" bIns="10981" anchor="t" anchorCtr="0">
            <a:normAutofit/>
          </a:bodyPr>
          <a:lstStyle>
            <a:lvl1pPr marL="0" indent="0">
              <a:buNone/>
              <a:defRPr sz="2900"/>
            </a:lvl1pPr>
            <a:lvl2pPr marL="468976" indent="-359166">
              <a:buFont typeface="Wingdings" pitchFamily="2" charset="2"/>
              <a:buChar char="Ø"/>
              <a:defRPr sz="2500"/>
            </a:lvl2pPr>
            <a:lvl3pPr marL="578785" indent="-359166">
              <a:buFont typeface="Wingdings" pitchFamily="2" charset="2"/>
              <a:buChar char="Ø"/>
              <a:defRPr sz="2500"/>
            </a:lvl3pPr>
            <a:lvl4pPr marL="688595" indent="-359166">
              <a:buFont typeface="Wingdings" pitchFamily="2" charset="2"/>
              <a:buChar char="l"/>
              <a:defRPr sz="2100"/>
            </a:lvl4pPr>
            <a:lvl5pPr marL="798405" indent="-359166">
              <a:buFont typeface="Arial" pitchFamily="34" charset="0"/>
              <a:buChar char="•"/>
              <a:defRPr sz="2100"/>
            </a:lvl5pPr>
            <a:lvl6pPr marL="549046" indent="0">
              <a:buNone/>
              <a:defRPr sz="300"/>
            </a:lvl6pPr>
            <a:lvl7pPr marL="658856" indent="0">
              <a:buNone/>
              <a:defRPr sz="300"/>
            </a:lvl7pPr>
            <a:lvl8pPr marL="768666" indent="0">
              <a:buNone/>
              <a:defRPr sz="300"/>
            </a:lvl8pPr>
            <a:lvl9pPr marL="878473" indent="0">
              <a:buNone/>
              <a:defRPr sz="3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smtClean="0"/>
          </a:p>
        </p:txBody>
      </p:sp>
      <p:sp>
        <p:nvSpPr>
          <p:cNvPr id="4" name="スライド番号プレースホルダー 5"/>
          <p:cNvSpPr>
            <a:spLocks noGrp="1"/>
          </p:cNvSpPr>
          <p:nvPr>
            <p:ph type="sldNum" sz="quarter" idx="10"/>
          </p:nvPr>
        </p:nvSpPr>
        <p:spPr/>
        <p:txBody>
          <a:bodyPr/>
          <a:lstStyle>
            <a:lvl1pPr>
              <a:defRPr/>
            </a:lvl1pPr>
          </a:lstStyle>
          <a:p>
            <a:pPr>
              <a:defRPr/>
            </a:pPr>
            <a:fld id="{A92C42B5-9B0F-4514-A2DE-8457D534F7A8}" type="slidenum">
              <a:rPr lang="ja-JP" altLang="en-US"/>
              <a:pPr>
                <a:defRPr/>
              </a:pPr>
              <a:t>‹#›</a:t>
            </a:fld>
            <a:endParaRPr lang="ja-JP" altLang="en-US"/>
          </a:p>
        </p:txBody>
      </p:sp>
    </p:spTree>
    <p:extLst>
      <p:ext uri="{BB962C8B-B14F-4D97-AF65-F5344CB8AC3E}">
        <p14:creationId xmlns:p14="http://schemas.microsoft.com/office/powerpoint/2010/main" val="17479522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25289" y="17606"/>
            <a:ext cx="8915088" cy="664364"/>
          </a:xfrm>
          <a:prstGeom prst="rect">
            <a:avLst/>
          </a:prstGeom>
        </p:spPr>
        <p:txBody>
          <a:bodyPr lIns="21962" tIns="10981" rIns="21962" bIns="10981"/>
          <a:lstStyle>
            <a:lvl1pPr>
              <a:defRPr sz="4000">
                <a:solidFill>
                  <a:schemeClr val="tx1"/>
                </a:solidFill>
              </a:defRPr>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495456" y="1306404"/>
            <a:ext cx="4376526" cy="827724"/>
          </a:xfrm>
          <a:prstGeom prst="rect">
            <a:avLst/>
          </a:prstGeom>
        </p:spPr>
        <p:txBody>
          <a:bodyPr lIns="21962" tIns="10981" rIns="21962" bIns="10981" anchor="b"/>
          <a:lstStyle>
            <a:lvl1pPr marL="0" indent="0">
              <a:buNone/>
              <a:defRPr sz="2900" b="1"/>
            </a:lvl1pPr>
            <a:lvl2pPr marL="109809" indent="0">
              <a:buNone/>
              <a:defRPr sz="600" b="1"/>
            </a:lvl2pPr>
            <a:lvl3pPr marL="219619" indent="0">
              <a:buNone/>
              <a:defRPr sz="500" b="1"/>
            </a:lvl3pPr>
            <a:lvl4pPr marL="329427" indent="0">
              <a:buNone/>
              <a:defRPr sz="500" b="1"/>
            </a:lvl4pPr>
            <a:lvl5pPr marL="439238" indent="0">
              <a:buNone/>
              <a:defRPr sz="500" b="1"/>
            </a:lvl5pPr>
            <a:lvl6pPr marL="549046" indent="0">
              <a:buNone/>
              <a:defRPr sz="500" b="1"/>
            </a:lvl6pPr>
            <a:lvl7pPr marL="658856" indent="0">
              <a:buNone/>
              <a:defRPr sz="500" b="1"/>
            </a:lvl7pPr>
            <a:lvl8pPr marL="768666" indent="0">
              <a:buNone/>
              <a:defRPr sz="500" b="1"/>
            </a:lvl8pPr>
            <a:lvl9pPr marL="878473" indent="0">
              <a:buNone/>
              <a:defRPr sz="500" b="1"/>
            </a:lvl9pPr>
          </a:lstStyle>
          <a:p>
            <a:pPr lvl="0"/>
            <a:r>
              <a:rPr lang="ja-JP" altLang="en-US" dirty="0" smtClean="0"/>
              <a:t>マスター テキストの書式設定</a:t>
            </a:r>
          </a:p>
        </p:txBody>
      </p:sp>
      <p:sp>
        <p:nvSpPr>
          <p:cNvPr id="4" name="コンテンツ プレースホルダ 3"/>
          <p:cNvSpPr>
            <a:spLocks noGrp="1"/>
          </p:cNvSpPr>
          <p:nvPr>
            <p:ph sz="half" idx="2"/>
          </p:nvPr>
        </p:nvSpPr>
        <p:spPr>
          <a:xfrm>
            <a:off x="495456" y="2134130"/>
            <a:ext cx="4376526" cy="4193029"/>
          </a:xfrm>
          <a:prstGeom prst="rect">
            <a:avLst/>
          </a:prstGeom>
        </p:spPr>
        <p:txBody>
          <a:bodyPr lIns="21962" tIns="10981" rIns="21962" bIns="10981"/>
          <a:lstStyle>
            <a:lvl1pPr>
              <a:defRPr sz="2900"/>
            </a:lvl1pPr>
            <a:lvl2pPr>
              <a:defRPr sz="2500"/>
            </a:lvl2pPr>
            <a:lvl3pPr>
              <a:defRPr sz="2100"/>
            </a:lvl3pPr>
            <a:lvl4pPr>
              <a:defRPr sz="2100"/>
            </a:lvl4pPr>
            <a:lvl5pPr>
              <a:defRPr sz="2100"/>
            </a:lvl5pPr>
            <a:lvl6pPr>
              <a:defRPr sz="500"/>
            </a:lvl6pPr>
            <a:lvl7pPr>
              <a:defRPr sz="500"/>
            </a:lvl7pPr>
            <a:lvl8pPr>
              <a:defRPr sz="500"/>
            </a:lvl8pPr>
            <a:lvl9pPr>
              <a:defRPr sz="5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5" name="テキスト プレースホルダ 4"/>
          <p:cNvSpPr>
            <a:spLocks noGrp="1"/>
          </p:cNvSpPr>
          <p:nvPr>
            <p:ph type="body" sz="quarter" idx="3"/>
          </p:nvPr>
        </p:nvSpPr>
        <p:spPr>
          <a:xfrm>
            <a:off x="5031943" y="1306404"/>
            <a:ext cx="4378604" cy="827724"/>
          </a:xfrm>
          <a:prstGeom prst="rect">
            <a:avLst/>
          </a:prstGeom>
        </p:spPr>
        <p:txBody>
          <a:bodyPr lIns="21962" tIns="10981" rIns="21962" bIns="10981" anchor="b"/>
          <a:lstStyle>
            <a:lvl1pPr marL="0" indent="0">
              <a:buNone/>
              <a:defRPr sz="2900" b="1"/>
            </a:lvl1pPr>
            <a:lvl2pPr marL="109809" indent="0">
              <a:buNone/>
              <a:defRPr sz="600" b="1"/>
            </a:lvl2pPr>
            <a:lvl3pPr marL="219619" indent="0">
              <a:buNone/>
              <a:defRPr sz="500" b="1"/>
            </a:lvl3pPr>
            <a:lvl4pPr marL="329427" indent="0">
              <a:buNone/>
              <a:defRPr sz="500" b="1"/>
            </a:lvl4pPr>
            <a:lvl5pPr marL="439238" indent="0">
              <a:buNone/>
              <a:defRPr sz="500" b="1"/>
            </a:lvl5pPr>
            <a:lvl6pPr marL="549046" indent="0">
              <a:buNone/>
              <a:defRPr sz="500" b="1"/>
            </a:lvl6pPr>
            <a:lvl7pPr marL="658856" indent="0">
              <a:buNone/>
              <a:defRPr sz="500" b="1"/>
            </a:lvl7pPr>
            <a:lvl8pPr marL="768666" indent="0">
              <a:buNone/>
              <a:defRPr sz="500" b="1"/>
            </a:lvl8pPr>
            <a:lvl9pPr marL="878473" indent="0">
              <a:buNone/>
              <a:defRPr sz="500" b="1"/>
            </a:lvl9pPr>
          </a:lstStyle>
          <a:p>
            <a:pPr lvl="0"/>
            <a:r>
              <a:rPr lang="ja-JP" altLang="en-US" dirty="0" smtClean="0"/>
              <a:t>マスター テキストの書式設定</a:t>
            </a:r>
          </a:p>
        </p:txBody>
      </p:sp>
      <p:sp>
        <p:nvSpPr>
          <p:cNvPr id="6" name="コンテンツ プレースホルダ 5"/>
          <p:cNvSpPr>
            <a:spLocks noGrp="1"/>
          </p:cNvSpPr>
          <p:nvPr>
            <p:ph sz="quarter" idx="4"/>
          </p:nvPr>
        </p:nvSpPr>
        <p:spPr>
          <a:xfrm>
            <a:off x="5031943" y="2134130"/>
            <a:ext cx="4378604" cy="4193029"/>
          </a:xfrm>
          <a:prstGeom prst="rect">
            <a:avLst/>
          </a:prstGeom>
        </p:spPr>
        <p:txBody>
          <a:bodyPr lIns="21962" tIns="10981" rIns="21962" bIns="10981"/>
          <a:lstStyle>
            <a:lvl1pPr>
              <a:defRPr sz="2900"/>
            </a:lvl1pPr>
            <a:lvl2pPr>
              <a:defRPr sz="2500"/>
            </a:lvl2pPr>
            <a:lvl3pPr>
              <a:defRPr sz="2100"/>
            </a:lvl3pPr>
            <a:lvl4pPr>
              <a:defRPr sz="2100"/>
            </a:lvl4pPr>
            <a:lvl5pPr>
              <a:defRPr sz="2100"/>
            </a:lvl5pPr>
            <a:lvl6pPr>
              <a:defRPr sz="500"/>
            </a:lvl6pPr>
            <a:lvl7pPr>
              <a:defRPr sz="500"/>
            </a:lvl7pPr>
            <a:lvl8pPr>
              <a:defRPr sz="500"/>
            </a:lvl8pPr>
            <a:lvl9pPr>
              <a:defRPr sz="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7" name="スライド番号プレースホルダー 5"/>
          <p:cNvSpPr>
            <a:spLocks noGrp="1"/>
          </p:cNvSpPr>
          <p:nvPr>
            <p:ph type="sldNum" sz="quarter" idx="10"/>
          </p:nvPr>
        </p:nvSpPr>
        <p:spPr/>
        <p:txBody>
          <a:bodyPr/>
          <a:lstStyle>
            <a:lvl1pPr>
              <a:defRPr/>
            </a:lvl1pPr>
          </a:lstStyle>
          <a:p>
            <a:pPr>
              <a:defRPr/>
            </a:pPr>
            <a:fld id="{DDED8592-1EA5-4389-A021-3B3E65B98A39}" type="slidenum">
              <a:rPr lang="ja-JP" altLang="en-US"/>
              <a:pPr>
                <a:defRPr/>
              </a:pPr>
              <a:t>‹#›</a:t>
            </a:fld>
            <a:endParaRPr lang="ja-JP" altLang="en-US"/>
          </a:p>
        </p:txBody>
      </p:sp>
    </p:spTree>
    <p:extLst>
      <p:ext uri="{BB962C8B-B14F-4D97-AF65-F5344CB8AC3E}">
        <p14:creationId xmlns:p14="http://schemas.microsoft.com/office/powerpoint/2010/main" val="4993977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5"/>
          <p:cNvSpPr>
            <a:spLocks noGrp="1"/>
          </p:cNvSpPr>
          <p:nvPr>
            <p:ph type="sldNum" sz="quarter" idx="10"/>
          </p:nvPr>
        </p:nvSpPr>
        <p:spPr/>
        <p:txBody>
          <a:bodyPr/>
          <a:lstStyle>
            <a:lvl1pPr>
              <a:defRPr/>
            </a:lvl1pPr>
          </a:lstStyle>
          <a:p>
            <a:pPr>
              <a:defRPr/>
            </a:pPr>
            <a:fld id="{93FE26C3-FC2E-4F94-B349-6F92D90FCB0B}" type="slidenum">
              <a:rPr lang="ja-JP" altLang="en-US"/>
              <a:pPr>
                <a:defRPr/>
              </a:pPr>
              <a:t>‹#›</a:t>
            </a:fld>
            <a:endParaRPr lang="ja-JP" altLang="en-US"/>
          </a:p>
        </p:txBody>
      </p:sp>
    </p:spTree>
    <p:extLst>
      <p:ext uri="{BB962C8B-B14F-4D97-AF65-F5344CB8AC3E}">
        <p14:creationId xmlns:p14="http://schemas.microsoft.com/office/powerpoint/2010/main" val="389155480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08671" y="204287"/>
            <a:ext cx="3335287" cy="577737"/>
          </a:xfrm>
          <a:prstGeom prst="rect">
            <a:avLst/>
          </a:prstGeom>
        </p:spPr>
        <p:txBody>
          <a:bodyPr lIns="21962" tIns="10981" rIns="21962" bIns="10981" anchor="b"/>
          <a:lstStyle>
            <a:lvl1pPr algn="l">
              <a:defRPr sz="2100" b="1">
                <a:solidFill>
                  <a:schemeClr val="tx1"/>
                </a:solidFill>
              </a:defRPr>
            </a:lvl1pPr>
          </a:lstStyle>
          <a:p>
            <a:r>
              <a:rPr lang="ja-JP" altLang="en-US" smtClean="0"/>
              <a:t>マスター タイトルの書式設定</a:t>
            </a:r>
            <a:endParaRPr lang="ja-JP" altLang="en-US" dirty="0"/>
          </a:p>
        </p:txBody>
      </p:sp>
      <p:sp>
        <p:nvSpPr>
          <p:cNvPr id="3" name="コンテンツ プレースホルダ 2"/>
          <p:cNvSpPr>
            <a:spLocks noGrp="1"/>
          </p:cNvSpPr>
          <p:nvPr>
            <p:ph idx="1"/>
          </p:nvPr>
        </p:nvSpPr>
        <p:spPr>
          <a:xfrm>
            <a:off x="3872762" y="1265586"/>
            <a:ext cx="5537783" cy="4860480"/>
          </a:xfrm>
          <a:prstGeom prst="rect">
            <a:avLst/>
          </a:prstGeom>
        </p:spPr>
        <p:txBody>
          <a:bodyPr lIns="21962" tIns="10981" rIns="21962" bIns="10981"/>
          <a:lstStyle>
            <a:lvl1pPr>
              <a:defRPr sz="2500"/>
            </a:lvl1pPr>
            <a:lvl2pPr>
              <a:defRPr sz="2100"/>
            </a:lvl2pPr>
            <a:lvl3pPr>
              <a:defRPr sz="2100"/>
            </a:lvl3pPr>
            <a:lvl4pPr>
              <a:defRPr sz="1900"/>
            </a:lvl4pPr>
            <a:lvl5pPr>
              <a:defRPr sz="1900"/>
            </a:lvl5pPr>
            <a:lvl6pPr>
              <a:defRPr sz="600"/>
            </a:lvl6pPr>
            <a:lvl7pPr>
              <a:defRPr sz="600"/>
            </a:lvl7pPr>
            <a:lvl8pPr>
              <a:defRPr sz="600"/>
            </a:lvl8pPr>
            <a:lvl9pPr>
              <a:defRPr sz="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4" name="テキスト プレースホルダ 3"/>
          <p:cNvSpPr>
            <a:spLocks noGrp="1"/>
          </p:cNvSpPr>
          <p:nvPr>
            <p:ph type="body" sz="half" idx="2"/>
          </p:nvPr>
        </p:nvSpPr>
        <p:spPr>
          <a:xfrm>
            <a:off x="495456" y="1265586"/>
            <a:ext cx="3258894" cy="4860483"/>
          </a:xfrm>
          <a:prstGeom prst="rect">
            <a:avLst/>
          </a:prstGeom>
        </p:spPr>
        <p:txBody>
          <a:bodyPr lIns="21962" tIns="10981" rIns="21962" bIns="10981"/>
          <a:lstStyle>
            <a:lvl1pPr marL="0" indent="0">
              <a:buNone/>
              <a:defRPr sz="1700"/>
            </a:lvl1pPr>
            <a:lvl2pPr marL="109809" indent="0">
              <a:buNone/>
              <a:defRPr sz="300"/>
            </a:lvl2pPr>
            <a:lvl3pPr marL="219619" indent="0">
              <a:buNone/>
              <a:defRPr sz="200"/>
            </a:lvl3pPr>
            <a:lvl4pPr marL="329427" indent="0">
              <a:buNone/>
              <a:defRPr sz="200"/>
            </a:lvl4pPr>
            <a:lvl5pPr marL="439238" indent="0">
              <a:buNone/>
              <a:defRPr sz="200"/>
            </a:lvl5pPr>
            <a:lvl6pPr marL="549046" indent="0">
              <a:buNone/>
              <a:defRPr sz="200"/>
            </a:lvl6pPr>
            <a:lvl7pPr marL="658856" indent="0">
              <a:buNone/>
              <a:defRPr sz="200"/>
            </a:lvl7pPr>
            <a:lvl8pPr marL="768666" indent="0">
              <a:buNone/>
              <a:defRPr sz="200"/>
            </a:lvl8pPr>
            <a:lvl9pPr marL="878473" indent="0">
              <a:buNone/>
              <a:defRPr sz="200"/>
            </a:lvl9pPr>
          </a:lstStyle>
          <a:p>
            <a:pPr lvl="0"/>
            <a:r>
              <a:rPr lang="ja-JP" altLang="en-US" smtClean="0"/>
              <a:t>マスター テキストの書式設定</a:t>
            </a:r>
          </a:p>
        </p:txBody>
      </p:sp>
      <p:sp>
        <p:nvSpPr>
          <p:cNvPr id="5" name="スライド番号プレースホルダー 5"/>
          <p:cNvSpPr>
            <a:spLocks noGrp="1"/>
          </p:cNvSpPr>
          <p:nvPr>
            <p:ph type="sldNum" sz="quarter" idx="10"/>
          </p:nvPr>
        </p:nvSpPr>
        <p:spPr/>
        <p:txBody>
          <a:bodyPr/>
          <a:lstStyle>
            <a:lvl1pPr>
              <a:defRPr/>
            </a:lvl1pPr>
          </a:lstStyle>
          <a:p>
            <a:pPr>
              <a:defRPr/>
            </a:pPr>
            <a:fld id="{7AF25DBB-79C5-46DE-B118-52F40363972B}" type="slidenum">
              <a:rPr lang="ja-JP" altLang="en-US"/>
              <a:pPr>
                <a:defRPr/>
              </a:pPr>
              <a:t>‹#›</a:t>
            </a:fld>
            <a:endParaRPr lang="ja-JP" altLang="en-US"/>
          </a:p>
        </p:txBody>
      </p:sp>
    </p:spTree>
    <p:extLst>
      <p:ext uri="{BB962C8B-B14F-4D97-AF65-F5344CB8AC3E}">
        <p14:creationId xmlns:p14="http://schemas.microsoft.com/office/powerpoint/2010/main" val="9712961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834" y="4800549"/>
            <a:ext cx="5943392" cy="566880"/>
          </a:xfrm>
          <a:prstGeom prst="rect">
            <a:avLst/>
          </a:prstGeom>
        </p:spPr>
        <p:txBody>
          <a:bodyPr lIns="21962" tIns="10981" rIns="21962" bIns="10981" anchor="b"/>
          <a:lstStyle>
            <a:lvl1pPr algn="l">
              <a:defRPr sz="3400" b="1"/>
            </a:lvl1pPr>
          </a:lstStyle>
          <a:p>
            <a:r>
              <a:rPr lang="ja-JP" altLang="en-US" smtClean="0"/>
              <a:t>マスター タイトルの書式設定</a:t>
            </a:r>
            <a:endParaRPr lang="ja-JP" altLang="en-US" dirty="0"/>
          </a:p>
        </p:txBody>
      </p:sp>
      <p:sp>
        <p:nvSpPr>
          <p:cNvPr id="3" name="図プレースホルダ 2"/>
          <p:cNvSpPr>
            <a:spLocks noGrp="1"/>
          </p:cNvSpPr>
          <p:nvPr>
            <p:ph type="pic" idx="1"/>
          </p:nvPr>
        </p:nvSpPr>
        <p:spPr>
          <a:xfrm>
            <a:off x="1941834" y="1143127"/>
            <a:ext cx="5943392" cy="3584432"/>
          </a:xfrm>
          <a:prstGeom prst="rect">
            <a:avLst/>
          </a:prstGeom>
        </p:spPr>
        <p:txBody>
          <a:bodyPr lIns="21962" tIns="10981" rIns="21962" bIns="10981"/>
          <a:lstStyle>
            <a:lvl1pPr marL="0" indent="0">
              <a:buNone/>
              <a:defRPr sz="700"/>
            </a:lvl1pPr>
            <a:lvl2pPr marL="109809" indent="0">
              <a:buNone/>
              <a:defRPr sz="600"/>
            </a:lvl2pPr>
            <a:lvl3pPr marL="219619" indent="0">
              <a:buNone/>
              <a:defRPr sz="600"/>
            </a:lvl3pPr>
            <a:lvl4pPr marL="329427" indent="0">
              <a:buNone/>
              <a:defRPr sz="600"/>
            </a:lvl4pPr>
            <a:lvl5pPr marL="439238" indent="0">
              <a:buNone/>
              <a:defRPr sz="600"/>
            </a:lvl5pPr>
            <a:lvl6pPr marL="549046" indent="0">
              <a:buNone/>
              <a:defRPr sz="600"/>
            </a:lvl6pPr>
            <a:lvl7pPr marL="658856" indent="0">
              <a:buNone/>
              <a:defRPr sz="600"/>
            </a:lvl7pPr>
            <a:lvl8pPr marL="768666" indent="0">
              <a:buNone/>
              <a:defRPr sz="600"/>
            </a:lvl8pPr>
            <a:lvl9pPr marL="878473" indent="0">
              <a:buNone/>
              <a:defRPr sz="600"/>
            </a:lvl9pPr>
          </a:lstStyle>
          <a:p>
            <a:pPr lvl="0"/>
            <a:r>
              <a:rPr lang="ja-JP" altLang="en-US" noProof="0" smtClean="0"/>
              <a:t>アイコンをクリックして図を追加</a:t>
            </a:r>
            <a:endParaRPr lang="ja-JP" altLang="en-US" noProof="0" dirty="0" smtClean="0"/>
          </a:p>
        </p:txBody>
      </p:sp>
      <p:sp>
        <p:nvSpPr>
          <p:cNvPr id="4" name="テキスト プレースホルダ 3"/>
          <p:cNvSpPr>
            <a:spLocks noGrp="1"/>
          </p:cNvSpPr>
          <p:nvPr>
            <p:ph type="body" sz="half" idx="2"/>
          </p:nvPr>
        </p:nvSpPr>
        <p:spPr>
          <a:xfrm>
            <a:off x="1941834" y="5367432"/>
            <a:ext cx="5943392" cy="804669"/>
          </a:xfrm>
          <a:prstGeom prst="rect">
            <a:avLst/>
          </a:prstGeom>
        </p:spPr>
        <p:txBody>
          <a:bodyPr lIns="21962" tIns="10981" rIns="21962" bIns="10981"/>
          <a:lstStyle>
            <a:lvl1pPr marL="0" indent="0">
              <a:buNone/>
              <a:defRPr sz="1000"/>
            </a:lvl1pPr>
            <a:lvl2pPr marL="109809" indent="0">
              <a:buNone/>
              <a:defRPr sz="300"/>
            </a:lvl2pPr>
            <a:lvl3pPr marL="219619" indent="0">
              <a:buNone/>
              <a:defRPr sz="200"/>
            </a:lvl3pPr>
            <a:lvl4pPr marL="329427" indent="0">
              <a:buNone/>
              <a:defRPr sz="200"/>
            </a:lvl4pPr>
            <a:lvl5pPr marL="439238" indent="0">
              <a:buNone/>
              <a:defRPr sz="200"/>
            </a:lvl5pPr>
            <a:lvl6pPr marL="549046" indent="0">
              <a:buNone/>
              <a:defRPr sz="200"/>
            </a:lvl6pPr>
            <a:lvl7pPr marL="658856" indent="0">
              <a:buNone/>
              <a:defRPr sz="200"/>
            </a:lvl7pPr>
            <a:lvl8pPr marL="768666" indent="0">
              <a:buNone/>
              <a:defRPr sz="200"/>
            </a:lvl8pPr>
            <a:lvl9pPr marL="878473" indent="0">
              <a:buNone/>
              <a:defRPr sz="200"/>
            </a:lvl9pPr>
          </a:lstStyle>
          <a:p>
            <a:pPr lvl="0"/>
            <a:r>
              <a:rPr lang="ja-JP" altLang="en-US" smtClean="0"/>
              <a:t>マスター テキストの書式設定</a:t>
            </a:r>
          </a:p>
        </p:txBody>
      </p:sp>
      <p:sp>
        <p:nvSpPr>
          <p:cNvPr id="5" name="スライド番号プレースホルダー 5"/>
          <p:cNvSpPr>
            <a:spLocks noGrp="1"/>
          </p:cNvSpPr>
          <p:nvPr>
            <p:ph type="sldNum" sz="quarter" idx="10"/>
          </p:nvPr>
        </p:nvSpPr>
        <p:spPr/>
        <p:txBody>
          <a:bodyPr/>
          <a:lstStyle>
            <a:lvl1pPr>
              <a:defRPr/>
            </a:lvl1pPr>
          </a:lstStyle>
          <a:p>
            <a:pPr>
              <a:defRPr/>
            </a:pPr>
            <a:fld id="{696EF6AA-D351-449D-BB7F-52303AC0EE46}" type="slidenum">
              <a:rPr lang="ja-JP" altLang="en-US"/>
              <a:pPr>
                <a:defRPr/>
              </a:pPr>
              <a:t>‹#›</a:t>
            </a:fld>
            <a:endParaRPr lang="ja-JP" altLang="en-US"/>
          </a:p>
        </p:txBody>
      </p:sp>
    </p:spTree>
    <p:extLst>
      <p:ext uri="{BB962C8B-B14F-4D97-AF65-F5344CB8AC3E}">
        <p14:creationId xmlns:p14="http://schemas.microsoft.com/office/powerpoint/2010/main" val="21427657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95458" y="41010"/>
            <a:ext cx="8915088" cy="582726"/>
          </a:xfrm>
          <a:prstGeom prst="rect">
            <a:avLst/>
          </a:prstGeom>
        </p:spPr>
        <p:txBody>
          <a:bodyPr lIns="21962" tIns="10981" rIns="21962" bIns="10981"/>
          <a:lstStyle>
            <a:lvl1pPr>
              <a:defRPr sz="4000">
                <a:solidFill>
                  <a:schemeClr val="tx1"/>
                </a:solidFill>
              </a:defRPr>
            </a:lvl1pPr>
          </a:lstStyle>
          <a:p>
            <a:r>
              <a:rPr lang="ja-JP" altLang="en-US" smtClean="0"/>
              <a:t>マスター タイトルの書式設定</a:t>
            </a:r>
            <a:endParaRPr lang="ja-JP" altLang="en-US"/>
          </a:p>
        </p:txBody>
      </p:sp>
      <p:sp>
        <p:nvSpPr>
          <p:cNvPr id="3" name="縦書きテキスト プレースホルダ 2"/>
          <p:cNvSpPr>
            <a:spLocks noGrp="1"/>
          </p:cNvSpPr>
          <p:nvPr>
            <p:ph type="body" orient="vert" idx="1"/>
          </p:nvPr>
        </p:nvSpPr>
        <p:spPr>
          <a:xfrm>
            <a:off x="495458" y="1306404"/>
            <a:ext cx="8915088" cy="4819664"/>
          </a:xfrm>
          <a:prstGeom prst="rect">
            <a:avLst/>
          </a:prstGeom>
        </p:spPr>
        <p:txBody>
          <a:bodyPr vert="eaVert" lIns="21962" tIns="10981" rIns="21962" bIns="10981"/>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5"/>
          <p:cNvSpPr>
            <a:spLocks noGrp="1"/>
          </p:cNvSpPr>
          <p:nvPr>
            <p:ph type="sldNum" sz="quarter" idx="10"/>
          </p:nvPr>
        </p:nvSpPr>
        <p:spPr/>
        <p:txBody>
          <a:bodyPr/>
          <a:lstStyle>
            <a:lvl1pPr>
              <a:defRPr/>
            </a:lvl1pPr>
          </a:lstStyle>
          <a:p>
            <a:pPr>
              <a:defRPr/>
            </a:pPr>
            <a:fld id="{D1E2DD90-ABE0-4452-91D5-F201B9A899D5}" type="slidenum">
              <a:rPr lang="ja-JP" altLang="en-US"/>
              <a:pPr>
                <a:defRPr/>
              </a:pPr>
              <a:t>‹#›</a:t>
            </a:fld>
            <a:endParaRPr lang="ja-JP" altLang="en-US"/>
          </a:p>
        </p:txBody>
      </p:sp>
    </p:spTree>
    <p:extLst>
      <p:ext uri="{BB962C8B-B14F-4D97-AF65-F5344CB8AC3E}">
        <p14:creationId xmlns:p14="http://schemas.microsoft.com/office/powerpoint/2010/main" val="88692911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2032" y="775755"/>
            <a:ext cx="2228512" cy="5350311"/>
          </a:xfrm>
          <a:prstGeom prst="rect">
            <a:avLst/>
          </a:prstGeom>
        </p:spPr>
        <p:txBody>
          <a:bodyPr vert="eaVert" lIns="21962" tIns="10981" rIns="21962" bIns="10981"/>
          <a:lstStyle/>
          <a:p>
            <a:r>
              <a:rPr lang="ja-JP" altLang="en-US" smtClean="0"/>
              <a:t>マスター タイトルの書式設定</a:t>
            </a:r>
            <a:endParaRPr lang="ja-JP" altLang="en-US" dirty="0"/>
          </a:p>
        </p:txBody>
      </p:sp>
      <p:sp>
        <p:nvSpPr>
          <p:cNvPr id="3" name="縦書きテキスト プレースホルダ 2"/>
          <p:cNvSpPr>
            <a:spLocks noGrp="1"/>
          </p:cNvSpPr>
          <p:nvPr>
            <p:ph type="body" orient="vert" idx="1"/>
          </p:nvPr>
        </p:nvSpPr>
        <p:spPr>
          <a:xfrm>
            <a:off x="495459" y="979852"/>
            <a:ext cx="6636719" cy="5146215"/>
          </a:xfrm>
          <a:prstGeom prst="rect">
            <a:avLst/>
          </a:prstGeom>
        </p:spPr>
        <p:txBody>
          <a:bodyPr vert="eaVert" lIns="21962" tIns="10981" rIns="21962" bIns="10981"/>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5"/>
          <p:cNvSpPr>
            <a:spLocks noGrp="1"/>
          </p:cNvSpPr>
          <p:nvPr>
            <p:ph type="sldNum" sz="quarter" idx="10"/>
          </p:nvPr>
        </p:nvSpPr>
        <p:spPr/>
        <p:txBody>
          <a:bodyPr/>
          <a:lstStyle>
            <a:lvl1pPr>
              <a:defRPr/>
            </a:lvl1pPr>
          </a:lstStyle>
          <a:p>
            <a:pPr>
              <a:defRPr/>
            </a:pPr>
            <a:fld id="{8606E069-C607-4383-AF99-B36704556EBF}" type="slidenum">
              <a:rPr lang="ja-JP" altLang="en-US"/>
              <a:pPr>
                <a:defRPr/>
              </a:pPr>
              <a:t>‹#›</a:t>
            </a:fld>
            <a:endParaRPr lang="ja-JP" altLang="en-US"/>
          </a:p>
        </p:txBody>
      </p:sp>
    </p:spTree>
    <p:extLst>
      <p:ext uri="{BB962C8B-B14F-4D97-AF65-F5344CB8AC3E}">
        <p14:creationId xmlns:p14="http://schemas.microsoft.com/office/powerpoint/2010/main" val="3013454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正方形/長方形 10"/>
          <p:cNvSpPr/>
          <p:nvPr/>
        </p:nvSpPr>
        <p:spPr>
          <a:xfrm>
            <a:off x="8919536" y="-2767"/>
            <a:ext cx="984960" cy="900981"/>
          </a:xfrm>
          <a:prstGeom prst="rect">
            <a:avLst/>
          </a:prstGeom>
          <a:solidFill>
            <a:schemeClr val="bg1">
              <a:lumMod val="95000"/>
            </a:schemeClr>
          </a:solidFill>
          <a:ln w="12700">
            <a:noFill/>
          </a:ln>
          <a:effectLst/>
        </p:spPr>
        <p:txBody>
          <a:bodyPr lIns="83964" tIns="41982" rIns="83964" bIns="41982" rtlCol="0" anchor="ctr"/>
          <a:lstStyle/>
          <a:p>
            <a:pPr algn="ctr"/>
            <a:endParaRPr kumimoji="1" lang="ja-JP" altLang="en-US"/>
          </a:p>
        </p:txBody>
      </p:sp>
      <p:sp>
        <p:nvSpPr>
          <p:cNvPr id="15" name="正方形/長方形 14"/>
          <p:cNvSpPr/>
          <p:nvPr/>
        </p:nvSpPr>
        <p:spPr>
          <a:xfrm>
            <a:off x="1656" y="6596595"/>
            <a:ext cx="9904703" cy="261214"/>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lIns="95761" tIns="47881" rIns="95761" bIns="47881" rtlCol="0" anchor="ctr"/>
          <a:lstStyle/>
          <a:p>
            <a:pPr algn="ctr" defTabSz="957609" fontAlgn="auto">
              <a:spcBef>
                <a:spcPts val="0"/>
              </a:spcBef>
              <a:spcAft>
                <a:spcPts val="0"/>
              </a:spcAft>
            </a:pPr>
            <a:endParaRPr lang="ja-JP" altLang="en-US" sz="1900" dirty="0">
              <a:solidFill>
                <a:prstClr val="white"/>
              </a:solidFill>
              <a:latin typeface="Rockwell"/>
              <a:ea typeface="ＭＳ 明朝"/>
            </a:endParaRPr>
          </a:p>
        </p:txBody>
      </p:sp>
      <p:sp>
        <p:nvSpPr>
          <p:cNvPr id="8" name="スライド番号プレースホルダー 5"/>
          <p:cNvSpPr>
            <a:spLocks noGrp="1"/>
          </p:cNvSpPr>
          <p:nvPr>
            <p:ph type="sldNum" sz="quarter" idx="4"/>
          </p:nvPr>
        </p:nvSpPr>
        <p:spPr>
          <a:xfrm>
            <a:off x="9365377" y="6587454"/>
            <a:ext cx="417799" cy="255055"/>
          </a:xfrm>
          <a:prstGeom prst="rect">
            <a:avLst/>
          </a:prstGeom>
        </p:spPr>
        <p:txBody>
          <a:bodyPr lIns="0" tIns="0" rIns="0" bIns="0"/>
          <a:lstStyle>
            <a:lvl1pPr algn="r">
              <a:defRPr sz="1100" b="1">
                <a:solidFill>
                  <a:schemeClr val="bg1"/>
                </a:solidFill>
                <a:ea typeface="ＭＳ Ｐゴシック" pitchFamily="50" charset="-128"/>
              </a:defRPr>
            </a:lvl1pPr>
          </a:lstStyle>
          <a:p>
            <a:pPr>
              <a:defRPr/>
            </a:pPr>
            <a:fld id="{3D0B193D-4D20-4F91-9D0A-D6A9CBCC3021}" type="slidenum">
              <a:rPr lang="ja-JP" altLang="en-US" smtClean="0"/>
              <a:pPr>
                <a:defRPr/>
              </a:pPr>
              <a:t>‹#›</a:t>
            </a:fld>
            <a:endParaRPr lang="ja-JP" altLang="en-US"/>
          </a:p>
        </p:txBody>
      </p:sp>
      <p:sp>
        <p:nvSpPr>
          <p:cNvPr id="19" name="正方形/長方形 18"/>
          <p:cNvSpPr/>
          <p:nvPr/>
        </p:nvSpPr>
        <p:spPr>
          <a:xfrm>
            <a:off x="9081406" y="122649"/>
            <a:ext cx="688737" cy="439418"/>
          </a:xfrm>
          <a:prstGeom prst="rect">
            <a:avLst/>
          </a:prstGeom>
          <a:solidFill>
            <a:schemeClr val="bg1"/>
          </a:solidFill>
          <a:ln w="12700">
            <a:noFill/>
          </a:ln>
          <a:effectLst>
            <a:glow rad="254000">
              <a:schemeClr val="bg1"/>
            </a:glow>
          </a:effectLst>
        </p:spPr>
        <p:txBody>
          <a:bodyPr lIns="83964" tIns="41982" rIns="83964" bIns="41982" rtlCol="0" anchor="ctr"/>
          <a:lstStyle/>
          <a:p>
            <a:pPr algn="ctr"/>
            <a:endParaRPr kumimoji="1" lang="ja-JP" altLang="en-US"/>
          </a:p>
        </p:txBody>
      </p:sp>
      <p:pic>
        <p:nvPicPr>
          <p:cNvPr id="5" name="図 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079076" y="206181"/>
            <a:ext cx="276924" cy="470726"/>
          </a:xfrm>
          <a:prstGeom prst="rect">
            <a:avLst/>
          </a:prstGeom>
        </p:spPr>
      </p:pic>
      <p:pic>
        <p:nvPicPr>
          <p:cNvPr id="7" name="図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438862" y="231748"/>
            <a:ext cx="355664" cy="438722"/>
          </a:xfrm>
          <a:prstGeom prst="rect">
            <a:avLst/>
          </a:prstGeom>
        </p:spPr>
      </p:pic>
      <p:pic>
        <p:nvPicPr>
          <p:cNvPr id="12" name="図 11"/>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938279" y="6622587"/>
            <a:ext cx="4031456" cy="212725"/>
          </a:xfrm>
          <a:prstGeom prst="rect">
            <a:avLst/>
          </a:prstGeom>
        </p:spPr>
      </p:pic>
      <p:cxnSp>
        <p:nvCxnSpPr>
          <p:cNvPr id="3" name="直線コネクタ 2"/>
          <p:cNvCxnSpPr/>
          <p:nvPr userDrawn="1"/>
        </p:nvCxnSpPr>
        <p:spPr bwMode="auto">
          <a:xfrm>
            <a:off x="-207" y="903329"/>
            <a:ext cx="9904703" cy="0"/>
          </a:xfrm>
          <a:prstGeom prst="line">
            <a:avLst/>
          </a:prstGeom>
          <a:noFill/>
          <a:ln w="25400" cap="flat" cmpd="sng" algn="ctr">
            <a:solidFill>
              <a:schemeClr val="tx1"/>
            </a:solidFill>
            <a:prstDash val="solid"/>
            <a:round/>
            <a:headEnd type="none" w="med" len="med"/>
            <a:tailEnd type="none"/>
          </a:ln>
          <a:effectLst/>
        </p:spPr>
      </p:cxnSp>
    </p:spTree>
  </p:cSld>
  <p:clrMap bg1="lt1" tx1="dk1" bg2="lt2" tx2="dk2" accent1="accent1" accent2="accent2" accent3="accent3" accent4="accent4" accent5="accent5" accent6="accent6" hlink="hlink" folHlink="folHlink"/>
  <p:sldLayoutIdLst>
    <p:sldLayoutId id="2147483688"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9" r:id="rId10"/>
  </p:sldLayoutIdLst>
  <p:timing>
    <p:tnLst>
      <p:par>
        <p:cTn id="1" dur="indefinite" restart="never" nodeType="tmRoot"/>
      </p:par>
    </p:tnLst>
  </p:timing>
  <p:hf hdr="0" ftr="0" dt="0"/>
  <p:txStyles>
    <p:titleStyle>
      <a:lvl1pPr algn="ctr" defTabSz="1002674" rtl="0" eaLnBrk="1" fontAlgn="base" hangingPunct="1">
        <a:spcBef>
          <a:spcPct val="0"/>
        </a:spcBef>
        <a:spcAft>
          <a:spcPct val="0"/>
        </a:spcAft>
        <a:defRPr kumimoji="1" sz="4800">
          <a:solidFill>
            <a:schemeClr val="tx2"/>
          </a:solidFill>
          <a:latin typeface="+mj-lt"/>
          <a:ea typeface="+mj-ea"/>
          <a:cs typeface="+mj-cs"/>
        </a:defRPr>
      </a:lvl1pPr>
      <a:lvl2pPr algn="ctr" defTabSz="1002674" rtl="0" eaLnBrk="1" fontAlgn="base" hangingPunct="1">
        <a:spcBef>
          <a:spcPct val="0"/>
        </a:spcBef>
        <a:spcAft>
          <a:spcPct val="0"/>
        </a:spcAft>
        <a:defRPr kumimoji="1" sz="4800">
          <a:solidFill>
            <a:schemeClr val="tx2"/>
          </a:solidFill>
          <a:latin typeface="Arial" charset="0"/>
          <a:ea typeface="ＭＳ Ｐゴシック" pitchFamily="50" charset="-128"/>
        </a:defRPr>
      </a:lvl2pPr>
      <a:lvl3pPr algn="ctr" defTabSz="1002674" rtl="0" eaLnBrk="1" fontAlgn="base" hangingPunct="1">
        <a:spcBef>
          <a:spcPct val="0"/>
        </a:spcBef>
        <a:spcAft>
          <a:spcPct val="0"/>
        </a:spcAft>
        <a:defRPr kumimoji="1" sz="4800">
          <a:solidFill>
            <a:schemeClr val="tx2"/>
          </a:solidFill>
          <a:latin typeface="Arial" charset="0"/>
          <a:ea typeface="ＭＳ Ｐゴシック" pitchFamily="50" charset="-128"/>
        </a:defRPr>
      </a:lvl3pPr>
      <a:lvl4pPr algn="ctr" defTabSz="1002674" rtl="0" eaLnBrk="1" fontAlgn="base" hangingPunct="1">
        <a:spcBef>
          <a:spcPct val="0"/>
        </a:spcBef>
        <a:spcAft>
          <a:spcPct val="0"/>
        </a:spcAft>
        <a:defRPr kumimoji="1" sz="4800">
          <a:solidFill>
            <a:schemeClr val="tx2"/>
          </a:solidFill>
          <a:latin typeface="Arial" charset="0"/>
          <a:ea typeface="ＭＳ Ｐゴシック" pitchFamily="50" charset="-128"/>
        </a:defRPr>
      </a:lvl4pPr>
      <a:lvl5pPr algn="ctr" defTabSz="1002674" rtl="0" eaLnBrk="1" fontAlgn="base" hangingPunct="1">
        <a:spcBef>
          <a:spcPct val="0"/>
        </a:spcBef>
        <a:spcAft>
          <a:spcPct val="0"/>
        </a:spcAft>
        <a:defRPr kumimoji="1" sz="4800">
          <a:solidFill>
            <a:schemeClr val="tx2"/>
          </a:solidFill>
          <a:latin typeface="Arial" charset="0"/>
          <a:ea typeface="ＭＳ Ｐゴシック" pitchFamily="50" charset="-128"/>
        </a:defRPr>
      </a:lvl5pPr>
      <a:lvl6pPr marL="109809" algn="ctr" defTabSz="1003153" rtl="0" eaLnBrk="1" fontAlgn="base" hangingPunct="1">
        <a:spcBef>
          <a:spcPct val="0"/>
        </a:spcBef>
        <a:spcAft>
          <a:spcPct val="0"/>
        </a:spcAft>
        <a:defRPr kumimoji="1" sz="4800">
          <a:solidFill>
            <a:schemeClr val="tx2"/>
          </a:solidFill>
          <a:latin typeface="Arial" charset="0"/>
          <a:ea typeface="ＭＳ Ｐゴシック" pitchFamily="50" charset="-128"/>
        </a:defRPr>
      </a:lvl6pPr>
      <a:lvl7pPr marL="219619" algn="ctr" defTabSz="1003153" rtl="0" eaLnBrk="1" fontAlgn="base" hangingPunct="1">
        <a:spcBef>
          <a:spcPct val="0"/>
        </a:spcBef>
        <a:spcAft>
          <a:spcPct val="0"/>
        </a:spcAft>
        <a:defRPr kumimoji="1" sz="4800">
          <a:solidFill>
            <a:schemeClr val="tx2"/>
          </a:solidFill>
          <a:latin typeface="Arial" charset="0"/>
          <a:ea typeface="ＭＳ Ｐゴシック" pitchFamily="50" charset="-128"/>
        </a:defRPr>
      </a:lvl7pPr>
      <a:lvl8pPr marL="329427" algn="ctr" defTabSz="1003153" rtl="0" eaLnBrk="1" fontAlgn="base" hangingPunct="1">
        <a:spcBef>
          <a:spcPct val="0"/>
        </a:spcBef>
        <a:spcAft>
          <a:spcPct val="0"/>
        </a:spcAft>
        <a:defRPr kumimoji="1" sz="4800">
          <a:solidFill>
            <a:schemeClr val="tx2"/>
          </a:solidFill>
          <a:latin typeface="Arial" charset="0"/>
          <a:ea typeface="ＭＳ Ｐゴシック" pitchFamily="50" charset="-128"/>
        </a:defRPr>
      </a:lvl8pPr>
      <a:lvl9pPr marL="439238" algn="ctr" defTabSz="1003153" rtl="0" eaLnBrk="1" fontAlgn="base" hangingPunct="1">
        <a:spcBef>
          <a:spcPct val="0"/>
        </a:spcBef>
        <a:spcAft>
          <a:spcPct val="0"/>
        </a:spcAft>
        <a:defRPr kumimoji="1" sz="4800">
          <a:solidFill>
            <a:schemeClr val="tx2"/>
          </a:solidFill>
          <a:latin typeface="Arial" charset="0"/>
          <a:ea typeface="ＭＳ Ｐゴシック" pitchFamily="50" charset="-128"/>
        </a:defRPr>
      </a:lvl9pPr>
    </p:titleStyle>
    <p:bodyStyle>
      <a:lvl1pPr marL="375795" indent="-375795" algn="l" defTabSz="1002674" rtl="0" eaLnBrk="1" fontAlgn="base" hangingPunct="1">
        <a:spcBef>
          <a:spcPct val="20000"/>
        </a:spcBef>
        <a:spcAft>
          <a:spcPct val="0"/>
        </a:spcAft>
        <a:buChar char="•"/>
        <a:defRPr kumimoji="1" sz="3500">
          <a:solidFill>
            <a:schemeClr val="tx1"/>
          </a:solidFill>
          <a:latin typeface="+mn-lt"/>
          <a:ea typeface="+mn-ea"/>
          <a:cs typeface="+mn-cs"/>
        </a:defRPr>
      </a:lvl1pPr>
      <a:lvl2pPr marL="814776" indent="-312609" algn="l" defTabSz="1002674" rtl="0" eaLnBrk="1" fontAlgn="base" hangingPunct="1">
        <a:spcBef>
          <a:spcPct val="20000"/>
        </a:spcBef>
        <a:spcAft>
          <a:spcPct val="0"/>
        </a:spcAft>
        <a:buChar char="–"/>
        <a:defRPr kumimoji="1" sz="3000">
          <a:solidFill>
            <a:schemeClr val="tx1"/>
          </a:solidFill>
          <a:latin typeface="+mn-lt"/>
          <a:ea typeface="+mn-ea"/>
        </a:defRPr>
      </a:lvl2pPr>
      <a:lvl3pPr marL="1253758" indent="-249421" algn="l" defTabSz="1002674" rtl="0" eaLnBrk="1" fontAlgn="base" hangingPunct="1">
        <a:spcBef>
          <a:spcPct val="20000"/>
        </a:spcBef>
        <a:spcAft>
          <a:spcPct val="0"/>
        </a:spcAft>
        <a:buChar char="•"/>
        <a:defRPr kumimoji="1" sz="2700">
          <a:solidFill>
            <a:schemeClr val="tx1"/>
          </a:solidFill>
          <a:latin typeface="+mn-lt"/>
          <a:ea typeface="+mn-ea"/>
        </a:defRPr>
      </a:lvl3pPr>
      <a:lvl4pPr marL="1754263" indent="-249421" algn="l" defTabSz="1002674" rtl="0" eaLnBrk="1" fontAlgn="base" hangingPunct="1">
        <a:spcBef>
          <a:spcPct val="20000"/>
        </a:spcBef>
        <a:spcAft>
          <a:spcPct val="0"/>
        </a:spcAft>
        <a:buChar char="–"/>
        <a:defRPr kumimoji="1" sz="2200">
          <a:solidFill>
            <a:schemeClr val="tx1"/>
          </a:solidFill>
          <a:latin typeface="+mn-lt"/>
          <a:ea typeface="+mn-ea"/>
        </a:defRPr>
      </a:lvl4pPr>
      <a:lvl5pPr marL="2256431" indent="-249421" algn="l" defTabSz="1002674" rtl="0" eaLnBrk="1" fontAlgn="base" hangingPunct="1">
        <a:spcBef>
          <a:spcPct val="20000"/>
        </a:spcBef>
        <a:spcAft>
          <a:spcPct val="0"/>
        </a:spcAft>
        <a:buChar char="»"/>
        <a:defRPr kumimoji="1" sz="2200">
          <a:solidFill>
            <a:schemeClr val="tx1"/>
          </a:solidFill>
          <a:latin typeface="+mn-lt"/>
          <a:ea typeface="+mn-ea"/>
        </a:defRPr>
      </a:lvl5pPr>
      <a:lvl6pPr marL="2366618" indent="-250502" algn="l" defTabSz="1003153" rtl="0" eaLnBrk="1" fontAlgn="base" hangingPunct="1">
        <a:spcBef>
          <a:spcPct val="20000"/>
        </a:spcBef>
        <a:spcAft>
          <a:spcPct val="0"/>
        </a:spcAft>
        <a:buChar char="»"/>
        <a:defRPr kumimoji="1" sz="2200">
          <a:solidFill>
            <a:schemeClr val="tx1"/>
          </a:solidFill>
          <a:latin typeface="+mn-lt"/>
          <a:ea typeface="+mn-ea"/>
        </a:defRPr>
      </a:lvl6pPr>
      <a:lvl7pPr marL="2476426" indent="-250502" algn="l" defTabSz="1003153" rtl="0" eaLnBrk="1" fontAlgn="base" hangingPunct="1">
        <a:spcBef>
          <a:spcPct val="20000"/>
        </a:spcBef>
        <a:spcAft>
          <a:spcPct val="0"/>
        </a:spcAft>
        <a:buChar char="»"/>
        <a:defRPr kumimoji="1" sz="2200">
          <a:solidFill>
            <a:schemeClr val="tx1"/>
          </a:solidFill>
          <a:latin typeface="+mn-lt"/>
          <a:ea typeface="+mn-ea"/>
        </a:defRPr>
      </a:lvl7pPr>
      <a:lvl8pPr marL="2586236" indent="-250502" algn="l" defTabSz="1003153" rtl="0" eaLnBrk="1" fontAlgn="base" hangingPunct="1">
        <a:spcBef>
          <a:spcPct val="20000"/>
        </a:spcBef>
        <a:spcAft>
          <a:spcPct val="0"/>
        </a:spcAft>
        <a:buChar char="»"/>
        <a:defRPr kumimoji="1" sz="2200">
          <a:solidFill>
            <a:schemeClr val="tx1"/>
          </a:solidFill>
          <a:latin typeface="+mn-lt"/>
          <a:ea typeface="+mn-ea"/>
        </a:defRPr>
      </a:lvl8pPr>
      <a:lvl9pPr marL="2696045" indent="-250502" algn="l" defTabSz="1003153" rtl="0" eaLnBrk="1" fontAlgn="base" hangingPunct="1">
        <a:spcBef>
          <a:spcPct val="20000"/>
        </a:spcBef>
        <a:spcAft>
          <a:spcPct val="0"/>
        </a:spcAft>
        <a:buChar char="»"/>
        <a:defRPr kumimoji="1" sz="2200">
          <a:solidFill>
            <a:schemeClr val="tx1"/>
          </a:solidFill>
          <a:latin typeface="+mn-lt"/>
          <a:ea typeface="+mn-ea"/>
        </a:defRPr>
      </a:lvl9pPr>
    </p:bodyStyle>
    <p:otherStyle>
      <a:defPPr>
        <a:defRPr lang="ja-JP"/>
      </a:defPPr>
      <a:lvl1pPr marL="0" algn="l" defTabSz="219619" rtl="0" eaLnBrk="1" latinLnBrk="0" hangingPunct="1">
        <a:defRPr kumimoji="1" sz="500" kern="1200">
          <a:solidFill>
            <a:schemeClr val="tx1"/>
          </a:solidFill>
          <a:latin typeface="+mn-lt"/>
          <a:ea typeface="+mn-ea"/>
          <a:cs typeface="+mn-cs"/>
        </a:defRPr>
      </a:lvl1pPr>
      <a:lvl2pPr marL="109809" algn="l" defTabSz="219619" rtl="0" eaLnBrk="1" latinLnBrk="0" hangingPunct="1">
        <a:defRPr kumimoji="1" sz="500" kern="1200">
          <a:solidFill>
            <a:schemeClr val="tx1"/>
          </a:solidFill>
          <a:latin typeface="+mn-lt"/>
          <a:ea typeface="+mn-ea"/>
          <a:cs typeface="+mn-cs"/>
        </a:defRPr>
      </a:lvl2pPr>
      <a:lvl3pPr marL="219619" algn="l" defTabSz="219619" rtl="0" eaLnBrk="1" latinLnBrk="0" hangingPunct="1">
        <a:defRPr kumimoji="1" sz="500" kern="1200">
          <a:solidFill>
            <a:schemeClr val="tx1"/>
          </a:solidFill>
          <a:latin typeface="+mn-lt"/>
          <a:ea typeface="+mn-ea"/>
          <a:cs typeface="+mn-cs"/>
        </a:defRPr>
      </a:lvl3pPr>
      <a:lvl4pPr marL="329427" algn="l" defTabSz="219619" rtl="0" eaLnBrk="1" latinLnBrk="0" hangingPunct="1">
        <a:defRPr kumimoji="1" sz="500" kern="1200">
          <a:solidFill>
            <a:schemeClr val="tx1"/>
          </a:solidFill>
          <a:latin typeface="+mn-lt"/>
          <a:ea typeface="+mn-ea"/>
          <a:cs typeface="+mn-cs"/>
        </a:defRPr>
      </a:lvl4pPr>
      <a:lvl5pPr marL="439238" algn="l" defTabSz="219619" rtl="0" eaLnBrk="1" latinLnBrk="0" hangingPunct="1">
        <a:defRPr kumimoji="1" sz="500" kern="1200">
          <a:solidFill>
            <a:schemeClr val="tx1"/>
          </a:solidFill>
          <a:latin typeface="+mn-lt"/>
          <a:ea typeface="+mn-ea"/>
          <a:cs typeface="+mn-cs"/>
        </a:defRPr>
      </a:lvl5pPr>
      <a:lvl6pPr marL="549046" algn="l" defTabSz="219619" rtl="0" eaLnBrk="1" latinLnBrk="0" hangingPunct="1">
        <a:defRPr kumimoji="1" sz="500" kern="1200">
          <a:solidFill>
            <a:schemeClr val="tx1"/>
          </a:solidFill>
          <a:latin typeface="+mn-lt"/>
          <a:ea typeface="+mn-ea"/>
          <a:cs typeface="+mn-cs"/>
        </a:defRPr>
      </a:lvl6pPr>
      <a:lvl7pPr marL="658856" algn="l" defTabSz="219619" rtl="0" eaLnBrk="1" latinLnBrk="0" hangingPunct="1">
        <a:defRPr kumimoji="1" sz="500" kern="1200">
          <a:solidFill>
            <a:schemeClr val="tx1"/>
          </a:solidFill>
          <a:latin typeface="+mn-lt"/>
          <a:ea typeface="+mn-ea"/>
          <a:cs typeface="+mn-cs"/>
        </a:defRPr>
      </a:lvl7pPr>
      <a:lvl8pPr marL="768666" algn="l" defTabSz="219619" rtl="0" eaLnBrk="1" latinLnBrk="0" hangingPunct="1">
        <a:defRPr kumimoji="1" sz="500" kern="1200">
          <a:solidFill>
            <a:schemeClr val="tx1"/>
          </a:solidFill>
          <a:latin typeface="+mn-lt"/>
          <a:ea typeface="+mn-ea"/>
          <a:cs typeface="+mn-cs"/>
        </a:defRPr>
      </a:lvl8pPr>
      <a:lvl9pPr marL="878473" algn="l" defTabSz="219619" rtl="0" eaLnBrk="1" latinLnBrk="0" hangingPunct="1">
        <a:defRPr kumimoji="1" sz="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21.wmf"/><Relationship Id="rId5" Type="http://schemas.openxmlformats.org/officeDocument/2006/relationships/oleObject" Target="../embeddings/oleObject2.bin"/><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10.xml"/><Relationship Id="rId7" Type="http://schemas.openxmlformats.org/officeDocument/2006/relationships/image" Target="../media/image23.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26.png"/><Relationship Id="rId10" Type="http://schemas.openxmlformats.org/officeDocument/2006/relationships/image" Target="../media/image24.wmf"/><Relationship Id="rId4" Type="http://schemas.openxmlformats.org/officeDocument/2006/relationships/image" Target="../media/image25.png"/><Relationship Id="rId9"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emf"/><Relationship Id="rId4" Type="http://schemas.openxmlformats.org/officeDocument/2006/relationships/image" Target="../media/image30.emf"/></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vmlDrawing" Target="../drawings/vmlDrawing4.vml"/><Relationship Id="rId5" Type="http://schemas.openxmlformats.org/officeDocument/2006/relationships/image" Target="../media/image36.wmf"/><Relationship Id="rId4" Type="http://schemas.openxmlformats.org/officeDocument/2006/relationships/oleObject" Target="../embeddings/oleObject5.bin"/></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40.jpeg"/><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46.png"/><Relationship Id="rId7" Type="http://schemas.openxmlformats.org/officeDocument/2006/relationships/image" Target="../media/image44.wmf"/><Relationship Id="rId2" Type="http://schemas.openxmlformats.org/officeDocument/2006/relationships/slideLayout" Target="../slideLayouts/slideLayout5.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image" Target="../media/image43.wmf"/><Relationship Id="rId4" Type="http://schemas.openxmlformats.org/officeDocument/2006/relationships/oleObject" Target="../embeddings/oleObject6.bin"/><Relationship Id="rId9" Type="http://schemas.openxmlformats.org/officeDocument/2006/relationships/image" Target="../media/image45.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notesSlide" Target="../notesSlides/notesSlide18.xml"/><Relationship Id="rId7" Type="http://schemas.openxmlformats.org/officeDocument/2006/relationships/oleObject" Target="../embeddings/oleObject9.bin"/><Relationship Id="rId2" Type="http://schemas.openxmlformats.org/officeDocument/2006/relationships/slideLayout" Target="../slideLayouts/slideLayout5.xml"/><Relationship Id="rId1" Type="http://schemas.openxmlformats.org/officeDocument/2006/relationships/vmlDrawing" Target="../drawings/vmlDrawing6.vml"/><Relationship Id="rId6" Type="http://schemas.openxmlformats.org/officeDocument/2006/relationships/image" Target="../media/image49.wmf"/><Relationship Id="rId5" Type="http://schemas.openxmlformats.org/officeDocument/2006/relationships/image" Target="../media/image48.jpeg"/><Relationship Id="rId4" Type="http://schemas.openxmlformats.org/officeDocument/2006/relationships/image" Target="../media/image17.jpeg"/><Relationship Id="rId9" Type="http://schemas.openxmlformats.org/officeDocument/2006/relationships/image" Target="../media/image15.jpe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notesSlide" Target="../notesSlides/notesSlide20.xml"/><Relationship Id="rId7" Type="http://schemas.openxmlformats.org/officeDocument/2006/relationships/oleObject" Target="../embeddings/oleObject10.bin"/><Relationship Id="rId12" Type="http://schemas.openxmlformats.org/officeDocument/2006/relationships/image" Target="../media/image54.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57.emf"/><Relationship Id="rId11" Type="http://schemas.openxmlformats.org/officeDocument/2006/relationships/oleObject" Target="../embeddings/oleObject12.bin"/><Relationship Id="rId5" Type="http://schemas.openxmlformats.org/officeDocument/2006/relationships/image" Target="../media/image56.emf"/><Relationship Id="rId10" Type="http://schemas.openxmlformats.org/officeDocument/2006/relationships/image" Target="../media/image53.wmf"/><Relationship Id="rId4" Type="http://schemas.openxmlformats.org/officeDocument/2006/relationships/image" Target="../media/image55.png"/><Relationship Id="rId9" Type="http://schemas.openxmlformats.org/officeDocument/2006/relationships/oleObject" Target="../embeddings/oleObject11.bin"/></Relationships>
</file>

<file path=ppt/slides/_rels/slide28.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1.jpeg"/></Relationships>
</file>

<file path=ppt/slides/_rels/slide3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notesSlide" Target="../notesSlides/notesSlide22.xml"/><Relationship Id="rId7" Type="http://schemas.openxmlformats.org/officeDocument/2006/relationships/image" Target="../media/image47.png"/><Relationship Id="rId2" Type="http://schemas.openxmlformats.org/officeDocument/2006/relationships/slideLayout" Target="../slideLayouts/slideLayout10.xml"/><Relationship Id="rId1" Type="http://schemas.openxmlformats.org/officeDocument/2006/relationships/vmlDrawing" Target="../drawings/vmlDrawing8.vml"/><Relationship Id="rId6" Type="http://schemas.openxmlformats.org/officeDocument/2006/relationships/oleObject" Target="../embeddings/oleObject13.bin"/><Relationship Id="rId5" Type="http://schemas.openxmlformats.org/officeDocument/2006/relationships/image" Target="../media/image49.wmf"/><Relationship Id="rId4" Type="http://schemas.openxmlformats.org/officeDocument/2006/relationships/image" Target="../media/image48.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68.jpeg"/><Relationship Id="rId3" Type="http://schemas.openxmlformats.org/officeDocument/2006/relationships/image" Target="../media/image63.gif"/><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10.xml"/><Relationship Id="rId6" Type="http://schemas.openxmlformats.org/officeDocument/2006/relationships/image" Target="../media/image66.gif"/><Relationship Id="rId5" Type="http://schemas.openxmlformats.org/officeDocument/2006/relationships/image" Target="../media/image65.gif"/><Relationship Id="rId4" Type="http://schemas.openxmlformats.org/officeDocument/2006/relationships/image" Target="../media/image64.jpeg"/></Relationships>
</file>

<file path=ppt/slides/_rels/slide35.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41.jpeg"/><Relationship Id="rId5" Type="http://schemas.openxmlformats.org/officeDocument/2006/relationships/image" Target="../media/image42.png"/><Relationship Id="rId4" Type="http://schemas.openxmlformats.org/officeDocument/2006/relationships/image" Target="../media/image71.png"/></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76.wmf"/><Relationship Id="rId18" Type="http://schemas.openxmlformats.org/officeDocument/2006/relationships/oleObject" Target="../embeddings/oleObject21.bin"/><Relationship Id="rId3" Type="http://schemas.openxmlformats.org/officeDocument/2006/relationships/notesSlide" Target="../notesSlides/notesSlide24.xml"/><Relationship Id="rId21" Type="http://schemas.openxmlformats.org/officeDocument/2006/relationships/image" Target="../media/image80.emf"/><Relationship Id="rId7" Type="http://schemas.openxmlformats.org/officeDocument/2006/relationships/image" Target="../media/image73.wmf"/><Relationship Id="rId12" Type="http://schemas.openxmlformats.org/officeDocument/2006/relationships/oleObject" Target="../embeddings/oleObject18.bin"/><Relationship Id="rId17" Type="http://schemas.openxmlformats.org/officeDocument/2006/relationships/image" Target="../media/image78.wmf"/><Relationship Id="rId2" Type="http://schemas.openxmlformats.org/officeDocument/2006/relationships/slideLayout" Target="../slideLayouts/slideLayout5.xml"/><Relationship Id="rId16" Type="http://schemas.openxmlformats.org/officeDocument/2006/relationships/oleObject" Target="../embeddings/oleObject20.bin"/><Relationship Id="rId20" Type="http://schemas.openxmlformats.org/officeDocument/2006/relationships/image" Target="../media/image79.wmf"/><Relationship Id="rId1" Type="http://schemas.openxmlformats.org/officeDocument/2006/relationships/vmlDrawing" Target="../drawings/vmlDrawing9.vml"/><Relationship Id="rId6" Type="http://schemas.openxmlformats.org/officeDocument/2006/relationships/oleObject" Target="../embeddings/oleObject15.bin"/><Relationship Id="rId11" Type="http://schemas.openxmlformats.org/officeDocument/2006/relationships/image" Target="../media/image75.wmf"/><Relationship Id="rId5" Type="http://schemas.openxmlformats.org/officeDocument/2006/relationships/image" Target="../media/image72.wmf"/><Relationship Id="rId15" Type="http://schemas.openxmlformats.org/officeDocument/2006/relationships/image" Target="../media/image77.wmf"/><Relationship Id="rId10" Type="http://schemas.openxmlformats.org/officeDocument/2006/relationships/oleObject" Target="../embeddings/oleObject17.bin"/><Relationship Id="rId19" Type="http://schemas.openxmlformats.org/officeDocument/2006/relationships/oleObject" Target="../embeddings/oleObject22.bin"/><Relationship Id="rId4" Type="http://schemas.openxmlformats.org/officeDocument/2006/relationships/oleObject" Target="../embeddings/oleObject14.bin"/><Relationship Id="rId9" Type="http://schemas.openxmlformats.org/officeDocument/2006/relationships/image" Target="../media/image74.wmf"/><Relationship Id="rId14" Type="http://schemas.openxmlformats.org/officeDocument/2006/relationships/oleObject" Target="../embeddings/oleObject19.bin"/><Relationship Id="rId22" Type="http://schemas.openxmlformats.org/officeDocument/2006/relationships/oleObject" Target="../embeddings/oleObject23.bin"/></Relationships>
</file>

<file path=ppt/slides/_rels/slide39.xml.rels><?xml version="1.0" encoding="UTF-8" standalone="yes"?>
<Relationships xmlns="http://schemas.openxmlformats.org/package/2006/relationships"><Relationship Id="rId8" Type="http://schemas.openxmlformats.org/officeDocument/2006/relationships/image" Target="../media/image86.emf"/><Relationship Id="rId3" Type="http://schemas.openxmlformats.org/officeDocument/2006/relationships/image" Target="../media/image81.jpeg"/><Relationship Id="rId7" Type="http://schemas.openxmlformats.org/officeDocument/2006/relationships/image" Target="../media/image85.emf"/><Relationship Id="rId2" Type="http://schemas.openxmlformats.org/officeDocument/2006/relationships/notesSlide" Target="../notesSlides/notesSlide25.xml"/><Relationship Id="rId1" Type="http://schemas.openxmlformats.org/officeDocument/2006/relationships/slideLayout" Target="../slideLayouts/slideLayout10.xml"/><Relationship Id="rId6" Type="http://schemas.openxmlformats.org/officeDocument/2006/relationships/image" Target="../media/image84.emf"/><Relationship Id="rId5" Type="http://schemas.openxmlformats.org/officeDocument/2006/relationships/image" Target="../media/image83.emf"/><Relationship Id="rId4" Type="http://schemas.openxmlformats.org/officeDocument/2006/relationships/image" Target="../media/image82.emf"/></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2.xml"/><Relationship Id="rId7"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41.jpeg"/><Relationship Id="rId4" Type="http://schemas.openxmlformats.org/officeDocument/2006/relationships/image" Target="../media/image49.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ctrTitle"/>
          </p:nvPr>
        </p:nvSpPr>
        <p:spPr bwMode="auto">
          <a:xfrm>
            <a:off x="200215" y="98630"/>
            <a:ext cx="8420100" cy="126539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US" altLang="ja-JP" sz="4400" u="none" dirty="0">
                <a:solidFill>
                  <a:schemeClr val="bg1"/>
                </a:solidFill>
                <a:effectLst/>
              </a:rPr>
              <a:t>Outstanding Issues of HTS for High Quality Magnets</a:t>
            </a:r>
            <a:endParaRPr lang="ja-JP" altLang="en-US" sz="4400" u="none" dirty="0">
              <a:solidFill>
                <a:schemeClr val="bg1"/>
              </a:solidFill>
            </a:endParaRPr>
          </a:p>
        </p:txBody>
      </p:sp>
      <p:sp>
        <p:nvSpPr>
          <p:cNvPr id="3075" name="サブタイトル 2"/>
          <p:cNvSpPr>
            <a:spLocks noGrp="1"/>
          </p:cNvSpPr>
          <p:nvPr>
            <p:ph type="subTitle" idx="1"/>
          </p:nvPr>
        </p:nvSpPr>
        <p:spPr bwMode="auto">
          <a:xfrm>
            <a:off x="3152799" y="2798930"/>
            <a:ext cx="6536759" cy="16655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US" altLang="ja-JP" sz="2800" b="1" u="sng" dirty="0" smtClean="0"/>
              <a:t>H. Maeda</a:t>
            </a:r>
            <a:r>
              <a:rPr lang="ja-JP" altLang="en-US" sz="2800" b="1" dirty="0"/>
              <a:t> </a:t>
            </a:r>
            <a:r>
              <a:rPr lang="en-US" altLang="ja-JP" sz="2800" b="1" dirty="0" smtClean="0"/>
              <a:t>and Y. Yanagisawa</a:t>
            </a:r>
          </a:p>
          <a:p>
            <a:r>
              <a:rPr lang="en-US" altLang="ja-JP" sz="2800" b="1" dirty="0" smtClean="0"/>
              <a:t>RIKEN, Yokohama, Japan</a:t>
            </a:r>
            <a:endParaRPr lang="ja-JP" altLang="en-US" sz="2800" b="1"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3230" y="4816845"/>
            <a:ext cx="2645369" cy="153748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テキスト ボックス 1"/>
          <p:cNvSpPr txBox="1"/>
          <p:nvPr/>
        </p:nvSpPr>
        <p:spPr>
          <a:xfrm>
            <a:off x="7025680" y="1629846"/>
            <a:ext cx="2880320" cy="719034"/>
          </a:xfrm>
          <a:prstGeom prst="rect">
            <a:avLst/>
          </a:prstGeom>
          <a:noFill/>
        </p:spPr>
        <p:txBody>
          <a:bodyPr wrap="square" lIns="36000" tIns="36000" rIns="36000" bIns="36000" rtlCol="0">
            <a:spAutoFit/>
          </a:bodyPr>
          <a:lstStyle/>
          <a:p>
            <a:r>
              <a:rPr kumimoji="1" lang="en-US" altLang="ja-JP" sz="1400" dirty="0" smtClean="0">
                <a:solidFill>
                  <a:schemeClr val="bg1"/>
                </a:solidFill>
              </a:rPr>
              <a:t>May 21-23, 2014</a:t>
            </a:r>
          </a:p>
          <a:p>
            <a:r>
              <a:rPr lang="en-US" altLang="ja-JP" sz="1400" dirty="0" smtClean="0">
                <a:solidFill>
                  <a:schemeClr val="bg1"/>
                </a:solidFill>
              </a:rPr>
              <a:t>1</a:t>
            </a:r>
            <a:r>
              <a:rPr lang="en-US" altLang="ja-JP" sz="1400" baseline="30000" dirty="0" smtClean="0">
                <a:solidFill>
                  <a:schemeClr val="bg1"/>
                </a:solidFill>
              </a:rPr>
              <a:t>st</a:t>
            </a:r>
            <a:r>
              <a:rPr lang="ja-JP" altLang="en-US" sz="1400" dirty="0" smtClean="0">
                <a:solidFill>
                  <a:schemeClr val="bg1"/>
                </a:solidFill>
              </a:rPr>
              <a:t>　</a:t>
            </a:r>
            <a:r>
              <a:rPr lang="en-US" altLang="ja-JP" sz="1400" dirty="0" smtClean="0">
                <a:solidFill>
                  <a:schemeClr val="bg1"/>
                </a:solidFill>
              </a:rPr>
              <a:t>workshop on Accelerator  magnets  in HTS at DESY</a:t>
            </a:r>
            <a:endParaRPr kumimoji="1" lang="ja-JP" altLang="en-US" sz="1400" dirty="0" smtClean="0">
              <a:solidFill>
                <a:schemeClr val="bg1"/>
              </a:solidFill>
            </a:endParaRPr>
          </a:p>
        </p:txBody>
      </p:sp>
      <p:sp>
        <p:nvSpPr>
          <p:cNvPr id="6" name="スライド番号プレースホルダー 1"/>
          <p:cNvSpPr txBox="1">
            <a:spLocks/>
          </p:cNvSpPr>
          <p:nvPr/>
        </p:nvSpPr>
        <p:spPr>
          <a:xfrm>
            <a:off x="9459699" y="6583608"/>
            <a:ext cx="417799" cy="255055"/>
          </a:xfrm>
          <a:prstGeom prst="rect">
            <a:avLst/>
          </a:prstGeom>
        </p:spPr>
        <p:txBody>
          <a:bodyPr/>
          <a:lstStyle>
            <a:defPPr>
              <a:defRPr lang="ja-JP"/>
            </a:defPPr>
            <a:lvl1pPr algn="l" rtl="0" fontAlgn="base">
              <a:spcBef>
                <a:spcPct val="0"/>
              </a:spcBef>
              <a:spcAft>
                <a:spcPct val="0"/>
              </a:spcAft>
              <a:defRPr kumimoji="1" sz="2000" kern="1200">
                <a:solidFill>
                  <a:schemeClr val="tx1"/>
                </a:solidFill>
                <a:latin typeface="Arial" charset="0"/>
                <a:ea typeface="ＭＳ Ｐゴシック" charset="-128"/>
                <a:cs typeface="+mn-cs"/>
              </a:defRPr>
            </a:lvl1pPr>
            <a:lvl2pPr marL="109745" indent="369144" algn="l" rtl="0" fontAlgn="base">
              <a:spcBef>
                <a:spcPct val="0"/>
              </a:spcBef>
              <a:spcAft>
                <a:spcPct val="0"/>
              </a:spcAft>
              <a:defRPr kumimoji="1" sz="2000" kern="1200">
                <a:solidFill>
                  <a:schemeClr val="tx1"/>
                </a:solidFill>
                <a:latin typeface="Arial" charset="0"/>
                <a:ea typeface="ＭＳ Ｐゴシック" charset="-128"/>
                <a:cs typeface="+mn-cs"/>
              </a:defRPr>
            </a:lvl2pPr>
            <a:lvl3pPr marL="219491" indent="738287" algn="l" rtl="0" fontAlgn="base">
              <a:spcBef>
                <a:spcPct val="0"/>
              </a:spcBef>
              <a:spcAft>
                <a:spcPct val="0"/>
              </a:spcAft>
              <a:defRPr kumimoji="1" sz="2000" kern="1200">
                <a:solidFill>
                  <a:schemeClr val="tx1"/>
                </a:solidFill>
                <a:latin typeface="Arial" charset="0"/>
                <a:ea typeface="ＭＳ Ｐゴシック" charset="-128"/>
                <a:cs typeface="+mn-cs"/>
              </a:defRPr>
            </a:lvl3pPr>
            <a:lvl4pPr marL="329236" indent="1107431" algn="l" rtl="0" fontAlgn="base">
              <a:spcBef>
                <a:spcPct val="0"/>
              </a:spcBef>
              <a:spcAft>
                <a:spcPct val="0"/>
              </a:spcAft>
              <a:defRPr kumimoji="1" sz="2000" kern="1200">
                <a:solidFill>
                  <a:schemeClr val="tx1"/>
                </a:solidFill>
                <a:latin typeface="Arial" charset="0"/>
                <a:ea typeface="ＭＳ Ｐゴシック" charset="-128"/>
                <a:cs typeface="+mn-cs"/>
              </a:defRPr>
            </a:lvl4pPr>
            <a:lvl5pPr marL="438981" indent="1476575" algn="l" rtl="0" fontAlgn="base">
              <a:spcBef>
                <a:spcPct val="0"/>
              </a:spcBef>
              <a:spcAft>
                <a:spcPct val="0"/>
              </a:spcAft>
              <a:defRPr kumimoji="1" sz="2000" kern="1200">
                <a:solidFill>
                  <a:schemeClr val="tx1"/>
                </a:solidFill>
                <a:latin typeface="Arial" charset="0"/>
                <a:ea typeface="ＭＳ Ｐゴシック" charset="-128"/>
                <a:cs typeface="+mn-cs"/>
              </a:defRPr>
            </a:lvl5pPr>
            <a:lvl6pPr marL="2394445" algn="l" defTabSz="957778" rtl="0" eaLnBrk="1" latinLnBrk="0" hangingPunct="1">
              <a:defRPr kumimoji="1" sz="2000" kern="1200">
                <a:solidFill>
                  <a:schemeClr val="tx1"/>
                </a:solidFill>
                <a:latin typeface="Arial" charset="0"/>
                <a:ea typeface="ＭＳ Ｐゴシック" charset="-128"/>
                <a:cs typeface="+mn-cs"/>
              </a:defRPr>
            </a:lvl6pPr>
            <a:lvl7pPr marL="2873333" algn="l" defTabSz="957778" rtl="0" eaLnBrk="1" latinLnBrk="0" hangingPunct="1">
              <a:defRPr kumimoji="1" sz="2000" kern="1200">
                <a:solidFill>
                  <a:schemeClr val="tx1"/>
                </a:solidFill>
                <a:latin typeface="Arial" charset="0"/>
                <a:ea typeface="ＭＳ Ｐゴシック" charset="-128"/>
                <a:cs typeface="+mn-cs"/>
              </a:defRPr>
            </a:lvl7pPr>
            <a:lvl8pPr marL="3352222" algn="l" defTabSz="957778" rtl="0" eaLnBrk="1" latinLnBrk="0" hangingPunct="1">
              <a:defRPr kumimoji="1" sz="2000" kern="1200">
                <a:solidFill>
                  <a:schemeClr val="tx1"/>
                </a:solidFill>
                <a:latin typeface="Arial" charset="0"/>
                <a:ea typeface="ＭＳ Ｐゴシック" charset="-128"/>
                <a:cs typeface="+mn-cs"/>
              </a:defRPr>
            </a:lvl8pPr>
            <a:lvl9pPr marL="3831111" algn="l" defTabSz="957778" rtl="0" eaLnBrk="1" latinLnBrk="0" hangingPunct="1">
              <a:defRPr kumimoji="1" sz="2000" kern="1200">
                <a:solidFill>
                  <a:schemeClr val="tx1"/>
                </a:solidFill>
                <a:latin typeface="Arial" charset="0"/>
                <a:ea typeface="ＭＳ Ｐゴシック" charset="-128"/>
                <a:cs typeface="+mn-cs"/>
              </a:defRPr>
            </a:lvl9pPr>
          </a:lstStyle>
          <a:p>
            <a:pPr>
              <a:defRPr/>
            </a:pPr>
            <a:fld id="{F2310DC3-0E85-48DD-910D-ADCA20675EE2}" type="slidenum">
              <a:rPr lang="ja-JP" altLang="en-US" sz="1100" smtClean="0">
                <a:solidFill>
                  <a:schemeClr val="bg1"/>
                </a:solidFill>
              </a:rPr>
              <a:pPr>
                <a:defRPr/>
              </a:pPr>
              <a:t>1</a:t>
            </a:fld>
            <a:endParaRPr lang="ja-JP" altLang="en-US" sz="1100" dirty="0">
              <a:solidFill>
                <a:schemeClr val="bg1"/>
              </a:solidFill>
            </a:endParaRPr>
          </a:p>
        </p:txBody>
      </p:sp>
      <p:sp>
        <p:nvSpPr>
          <p:cNvPr id="3" name="テキスト ボックス 2"/>
          <p:cNvSpPr txBox="1"/>
          <p:nvPr/>
        </p:nvSpPr>
        <p:spPr>
          <a:xfrm>
            <a:off x="7736405" y="4430700"/>
            <a:ext cx="1932193" cy="318924"/>
          </a:xfrm>
          <a:prstGeom prst="rect">
            <a:avLst/>
          </a:prstGeom>
          <a:noFill/>
        </p:spPr>
        <p:txBody>
          <a:bodyPr wrap="square" lIns="36000" tIns="36000" rIns="36000" bIns="36000" rtlCol="0">
            <a:spAutoFit/>
          </a:bodyPr>
          <a:lstStyle/>
          <a:p>
            <a:pPr algn="r"/>
            <a:r>
              <a:rPr kumimoji="1" lang="en-US" altLang="ja-JP" sz="1600" dirty="0" smtClean="0">
                <a:solidFill>
                  <a:schemeClr val="bg1"/>
                </a:solidFill>
              </a:rPr>
              <a:t>NMR Facility</a:t>
            </a:r>
            <a:endParaRPr kumimoji="1" lang="ja-JP" altLang="en-US" sz="1600" dirty="0" smtClean="0">
              <a:solidFill>
                <a:schemeClr val="bg1"/>
              </a:solidFill>
            </a:endParaRPr>
          </a:p>
        </p:txBody>
      </p:sp>
    </p:spTree>
    <p:extLst>
      <p:ext uri="{BB962C8B-B14F-4D97-AF65-F5344CB8AC3E}">
        <p14:creationId xmlns:p14="http://schemas.microsoft.com/office/powerpoint/2010/main" val="474856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p:cNvGrpSpPr/>
          <p:nvPr/>
        </p:nvGrpSpPr>
        <p:grpSpPr>
          <a:xfrm>
            <a:off x="4543210" y="940692"/>
            <a:ext cx="3785165" cy="4803308"/>
            <a:chOff x="4543210" y="940692"/>
            <a:chExt cx="3785165" cy="4803308"/>
          </a:xfrm>
        </p:grpSpPr>
        <p:pic>
          <p:nvPicPr>
            <p:cNvPr id="1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376"/>
            <a:stretch/>
          </p:blipFill>
          <p:spPr bwMode="auto">
            <a:xfrm>
              <a:off x="4543210" y="940692"/>
              <a:ext cx="3785165" cy="4803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正方形/長方形 4"/>
            <p:cNvSpPr/>
            <p:nvPr/>
          </p:nvSpPr>
          <p:spPr>
            <a:xfrm>
              <a:off x="7608295" y="5319210"/>
              <a:ext cx="495055" cy="315035"/>
            </a:xfrm>
            <a:prstGeom prst="rect">
              <a:avLst/>
            </a:prstGeom>
            <a:solidFill>
              <a:schemeClr val="bg1"/>
            </a:solidFill>
            <a:ln w="12700">
              <a:noFill/>
            </a:ln>
          </p:spPr>
          <p:txBody>
            <a:bodyPr rtlCol="0" anchor="ctr"/>
            <a:lstStyle/>
            <a:p>
              <a:pPr algn="ctr"/>
              <a:endParaRPr kumimoji="1" lang="ja-JP" altLang="en-US"/>
            </a:p>
          </p:txBody>
        </p:sp>
      </p:grpSp>
      <p:pic>
        <p:nvPicPr>
          <p:cNvPr id="1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57" r="47042" b="-657"/>
          <a:stretch/>
        </p:blipFill>
        <p:spPr bwMode="auto">
          <a:xfrm>
            <a:off x="113776" y="972260"/>
            <a:ext cx="4209154" cy="4803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テキスト ボックス 82"/>
          <p:cNvSpPr txBox="1">
            <a:spLocks noChangeArrowheads="1"/>
          </p:cNvSpPr>
          <p:nvPr/>
        </p:nvSpPr>
        <p:spPr bwMode="auto">
          <a:xfrm>
            <a:off x="272480" y="4869160"/>
            <a:ext cx="4623382" cy="1569660"/>
          </a:xfrm>
          <a:prstGeom prst="rect">
            <a:avLst/>
          </a:prstGeom>
          <a:noFill/>
          <a:ln w="9525">
            <a:solidFill>
              <a:schemeClr val="accent1">
                <a:shade val="95000"/>
                <a:satMod val="105000"/>
              </a:schemeClr>
            </a:solidFill>
            <a:prstDash val="dash"/>
            <a:miter lim="800000"/>
            <a:headEnd/>
            <a:tailEnd/>
          </a:ln>
        </p:spPr>
        <p:txBody>
          <a:bodyPr wrap="none">
            <a:spAutoFit/>
          </a:bodyPr>
          <a:lstStyle/>
          <a:p>
            <a:r>
              <a:rPr lang="en-US" altLang="ja-JP" sz="2400" dirty="0" smtClean="0">
                <a:latin typeface="Arial" pitchFamily="34" charset="0"/>
                <a:cs typeface="Arial" pitchFamily="34" charset="0"/>
              </a:rPr>
              <a:t>Major problems:</a:t>
            </a:r>
            <a:endParaRPr lang="en-US" altLang="ja-JP" sz="2400" dirty="0">
              <a:latin typeface="Arial" pitchFamily="34" charset="0"/>
              <a:cs typeface="Arial" pitchFamily="34" charset="0"/>
            </a:endParaRPr>
          </a:p>
          <a:p>
            <a:pPr marL="342900" indent="-342900">
              <a:buFont typeface="Wingdings" panose="05000000000000000000" pitchFamily="2" charset="2"/>
              <a:buChar char="l"/>
            </a:pPr>
            <a:r>
              <a:rPr lang="ja-JP" altLang="en-US" sz="2400" dirty="0" smtClean="0">
                <a:latin typeface="Arial" pitchFamily="34" charset="0"/>
                <a:cs typeface="Arial" pitchFamily="34" charset="0"/>
              </a:rPr>
              <a:t>　</a:t>
            </a:r>
            <a:r>
              <a:rPr lang="en-US" altLang="ja-JP" sz="2400" dirty="0" smtClean="0">
                <a:latin typeface="Arial" pitchFamily="34" charset="0"/>
                <a:cs typeface="Arial" pitchFamily="34" charset="0"/>
              </a:rPr>
              <a:t>Hysteresis </a:t>
            </a:r>
            <a:r>
              <a:rPr lang="en-US" altLang="ja-JP" sz="2400" dirty="0">
                <a:latin typeface="Arial" pitchFamily="34" charset="0"/>
                <a:cs typeface="Arial" pitchFamily="34" charset="0"/>
              </a:rPr>
              <a:t>effect</a:t>
            </a:r>
          </a:p>
          <a:p>
            <a:pPr marL="342900" indent="-342900">
              <a:buFont typeface="Wingdings" panose="05000000000000000000" pitchFamily="2" charset="2"/>
              <a:buChar char="l"/>
            </a:pPr>
            <a:r>
              <a:rPr lang="ja-JP" altLang="en-US" sz="2400" dirty="0" smtClean="0">
                <a:latin typeface="Arial" pitchFamily="34" charset="0"/>
                <a:cs typeface="Arial" pitchFamily="34" charset="0"/>
              </a:rPr>
              <a:t>　</a:t>
            </a:r>
            <a:r>
              <a:rPr lang="en-US" altLang="ja-JP" sz="2400" dirty="0" smtClean="0">
                <a:latin typeface="Arial" pitchFamily="34" charset="0"/>
                <a:cs typeface="Arial" pitchFamily="34" charset="0"/>
              </a:rPr>
              <a:t>Reduction </a:t>
            </a:r>
            <a:r>
              <a:rPr lang="en-US" altLang="ja-JP" sz="2400" dirty="0">
                <a:latin typeface="Arial" pitchFamily="34" charset="0"/>
                <a:cs typeface="Arial" pitchFamily="34" charset="0"/>
              </a:rPr>
              <a:t>in the central field</a:t>
            </a:r>
          </a:p>
          <a:p>
            <a:pPr marL="342900" indent="-342900">
              <a:buFont typeface="Wingdings" panose="05000000000000000000" pitchFamily="2" charset="2"/>
              <a:buChar char="l"/>
            </a:pPr>
            <a:r>
              <a:rPr lang="ja-JP" altLang="en-US" sz="2400" dirty="0" smtClean="0">
                <a:latin typeface="Arial" pitchFamily="34" charset="0"/>
                <a:cs typeface="Arial" pitchFamily="34" charset="0"/>
              </a:rPr>
              <a:t>　</a:t>
            </a:r>
            <a:r>
              <a:rPr lang="en-US" altLang="ja-JP" sz="2400" dirty="0" smtClean="0">
                <a:latin typeface="Arial" pitchFamily="34" charset="0"/>
                <a:cs typeface="Arial" pitchFamily="34" charset="0"/>
              </a:rPr>
              <a:t>Field </a:t>
            </a:r>
            <a:r>
              <a:rPr lang="en-US" altLang="ja-JP" sz="2400" dirty="0">
                <a:latin typeface="Arial" pitchFamily="34" charset="0"/>
                <a:cs typeface="Arial" pitchFamily="34" charset="0"/>
              </a:rPr>
              <a:t>drift with time</a:t>
            </a:r>
            <a:endParaRPr lang="ja-JP" altLang="en-US" sz="2400" dirty="0">
              <a:latin typeface="Arial" pitchFamily="34" charset="0"/>
              <a:cs typeface="Arial" pitchFamily="34" charset="0"/>
            </a:endParaRPr>
          </a:p>
        </p:txBody>
      </p:sp>
      <p:sp>
        <p:nvSpPr>
          <p:cNvPr id="10" name="スライド番号プレースホルダー 9"/>
          <p:cNvSpPr>
            <a:spLocks noGrp="1"/>
          </p:cNvSpPr>
          <p:nvPr>
            <p:ph type="sldNum" sz="quarter" idx="10"/>
          </p:nvPr>
        </p:nvSpPr>
        <p:spPr/>
        <p:txBody>
          <a:bodyPr/>
          <a:lstStyle/>
          <a:p>
            <a:fld id="{6895B4F0-0804-490A-800A-B296D25CADEA}" type="slidenum">
              <a:rPr kumimoji="1" lang="ja-JP" altLang="en-US" smtClean="0"/>
              <a:pPr/>
              <a:t>10</a:t>
            </a:fld>
            <a:endParaRPr kumimoji="1" lang="ja-JP" altLang="en-US"/>
          </a:p>
        </p:txBody>
      </p:sp>
      <p:pic>
        <p:nvPicPr>
          <p:cNvPr id="27" name="Picture 34"/>
          <p:cNvPicPr>
            <a:picLocks noChangeAspect="1" noChangeArrowheads="1"/>
          </p:cNvPicPr>
          <p:nvPr/>
        </p:nvPicPr>
        <p:blipFill>
          <a:blip r:embed="rId4" cstate="print"/>
          <a:srcRect/>
          <a:stretch>
            <a:fillRect/>
          </a:stretch>
        </p:blipFill>
        <p:spPr bwMode="auto">
          <a:xfrm>
            <a:off x="8324926" y="1684036"/>
            <a:ext cx="1369866" cy="1205302"/>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1" name="テキスト ボックス 10"/>
          <p:cNvSpPr txBox="1"/>
          <p:nvPr/>
        </p:nvSpPr>
        <p:spPr>
          <a:xfrm>
            <a:off x="8343140" y="2935431"/>
            <a:ext cx="1351652" cy="1323439"/>
          </a:xfrm>
          <a:prstGeom prst="rect">
            <a:avLst/>
          </a:prstGeom>
          <a:noFill/>
        </p:spPr>
        <p:txBody>
          <a:bodyPr wrap="none" rtlCol="0">
            <a:spAutoFit/>
          </a:bodyPr>
          <a:lstStyle/>
          <a:p>
            <a:r>
              <a:rPr kumimoji="1" lang="en-US" altLang="ja-JP" dirty="0" smtClean="0"/>
              <a:t>ID 18</a:t>
            </a:r>
            <a:r>
              <a:rPr lang="en-US" altLang="ja-JP" dirty="0" smtClean="0"/>
              <a:t>mm</a:t>
            </a:r>
          </a:p>
          <a:p>
            <a:r>
              <a:rPr kumimoji="1" lang="en-US" altLang="ja-JP" dirty="0" smtClean="0"/>
              <a:t>OD 45mm</a:t>
            </a:r>
          </a:p>
          <a:p>
            <a:r>
              <a:rPr lang="en-US" altLang="ja-JP" dirty="0" smtClean="0"/>
              <a:t>L    25mm</a:t>
            </a:r>
          </a:p>
          <a:p>
            <a:r>
              <a:rPr kumimoji="1" lang="en-US" altLang="ja-JP" dirty="0" smtClean="0"/>
              <a:t>Solenoid</a:t>
            </a:r>
          </a:p>
        </p:txBody>
      </p:sp>
      <p:sp>
        <p:nvSpPr>
          <p:cNvPr id="9" name="テキスト ボックス 8"/>
          <p:cNvSpPr txBox="1"/>
          <p:nvPr/>
        </p:nvSpPr>
        <p:spPr>
          <a:xfrm>
            <a:off x="5508062" y="5814265"/>
            <a:ext cx="3900433" cy="523220"/>
          </a:xfrm>
          <a:prstGeom prst="rect">
            <a:avLst/>
          </a:prstGeom>
          <a:noFill/>
        </p:spPr>
        <p:txBody>
          <a:bodyPr wrap="square" rtlCol="0">
            <a:spAutoFit/>
          </a:bodyPr>
          <a:lstStyle/>
          <a:p>
            <a:r>
              <a:rPr lang="en-US" altLang="ja-JP" sz="1400" b="1" u="sng" dirty="0" smtClean="0">
                <a:latin typeface="Arial" pitchFamily="34" charset="0"/>
                <a:cs typeface="Arial" pitchFamily="34" charset="0"/>
              </a:rPr>
              <a:t>Y. Yanagisawa et al.</a:t>
            </a:r>
            <a:r>
              <a:rPr lang="en-US" altLang="ja-JP" sz="1400" dirty="0" smtClean="0">
                <a:latin typeface="Arial" pitchFamily="34" charset="0"/>
                <a:cs typeface="Arial" pitchFamily="34" charset="0"/>
              </a:rPr>
              <a:t>, IEEE Trans. Appl. </a:t>
            </a:r>
            <a:r>
              <a:rPr lang="en-US" altLang="ja-JP" sz="1400" dirty="0" err="1" smtClean="0">
                <a:latin typeface="Arial" pitchFamily="34" charset="0"/>
                <a:cs typeface="Arial" pitchFamily="34" charset="0"/>
              </a:rPr>
              <a:t>Supercond</a:t>
            </a:r>
            <a:r>
              <a:rPr lang="en-US" altLang="ja-JP" sz="1400" dirty="0" smtClean="0">
                <a:latin typeface="Arial" pitchFamily="34" charset="0"/>
                <a:cs typeface="Arial" pitchFamily="34" charset="0"/>
              </a:rPr>
              <a:t>. </a:t>
            </a:r>
            <a:r>
              <a:rPr lang="en-US" altLang="ja-JP" sz="1400" b="1" dirty="0" smtClean="0">
                <a:latin typeface="Arial" pitchFamily="34" charset="0"/>
                <a:cs typeface="Arial" pitchFamily="34" charset="0"/>
              </a:rPr>
              <a:t>20</a:t>
            </a:r>
            <a:r>
              <a:rPr lang="en-US" altLang="ja-JP" sz="1400" dirty="0" smtClean="0">
                <a:latin typeface="Arial" pitchFamily="34" charset="0"/>
                <a:cs typeface="Arial" pitchFamily="34" charset="0"/>
              </a:rPr>
              <a:t>, 744-747(2013) </a:t>
            </a:r>
            <a:endParaRPr kumimoji="1" lang="ja-JP" altLang="en-US" sz="1400" dirty="0">
              <a:latin typeface="Arial" pitchFamily="34" charset="0"/>
              <a:cs typeface="Arial" pitchFamily="34" charset="0"/>
            </a:endParaRPr>
          </a:p>
        </p:txBody>
      </p:sp>
      <p:cxnSp>
        <p:nvCxnSpPr>
          <p:cNvPr id="4" name="直線矢印コネクタ 3"/>
          <p:cNvCxnSpPr/>
          <p:nvPr/>
        </p:nvCxnSpPr>
        <p:spPr>
          <a:xfrm flipV="1">
            <a:off x="6948937" y="2893526"/>
            <a:ext cx="0" cy="265444"/>
          </a:xfrm>
          <a:prstGeom prst="straightConnector1">
            <a:avLst/>
          </a:prstGeom>
          <a:ln w="47625">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a:off x="6905026" y="2020247"/>
            <a:ext cx="0" cy="266440"/>
          </a:xfrm>
          <a:prstGeom prst="straightConnector1">
            <a:avLst/>
          </a:prstGeom>
          <a:ln w="47625">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8298544" y="1126109"/>
            <a:ext cx="1311706" cy="442035"/>
          </a:xfrm>
          <a:prstGeom prst="rect">
            <a:avLst/>
          </a:prstGeom>
          <a:noFill/>
        </p:spPr>
        <p:txBody>
          <a:bodyPr wrap="square" lIns="36000" tIns="36000" rIns="36000" bIns="36000" rtlCol="0">
            <a:spAutoFit/>
          </a:bodyPr>
          <a:lstStyle/>
          <a:p>
            <a:r>
              <a:rPr kumimoji="1" lang="en-US" altLang="ja-JP" sz="2400" b="1" dirty="0" smtClean="0"/>
              <a:t>@4.2K</a:t>
            </a:r>
            <a:endParaRPr kumimoji="1" lang="ja-JP" altLang="en-US" sz="2400" b="1" dirty="0" smtClean="0"/>
          </a:p>
        </p:txBody>
      </p:sp>
      <p:sp>
        <p:nvSpPr>
          <p:cNvPr id="6" name="テキスト ボックス 5"/>
          <p:cNvSpPr txBox="1"/>
          <p:nvPr/>
        </p:nvSpPr>
        <p:spPr>
          <a:xfrm>
            <a:off x="587515" y="-42308"/>
            <a:ext cx="8505945" cy="996033"/>
          </a:xfrm>
          <a:prstGeom prst="rect">
            <a:avLst/>
          </a:prstGeom>
          <a:noFill/>
        </p:spPr>
        <p:txBody>
          <a:bodyPr wrap="square" lIns="36000" tIns="36000" rIns="36000" bIns="36000" rtlCol="0">
            <a:spAutoFit/>
          </a:bodyPr>
          <a:lstStyle/>
          <a:p>
            <a:r>
              <a:rPr lang="en-US" altLang="ja-JP" sz="3000" b="1" dirty="0">
                <a:solidFill>
                  <a:srgbClr val="292399"/>
                </a:solidFill>
                <a:latin typeface="Arial" pitchFamily="34" charset="0"/>
                <a:cs typeface="Arial" pitchFamily="34" charset="0"/>
              </a:rPr>
              <a:t>Hysteresis </a:t>
            </a:r>
            <a:r>
              <a:rPr lang="en-US" altLang="ja-JP" sz="3000" b="1" dirty="0" smtClean="0">
                <a:solidFill>
                  <a:srgbClr val="292399"/>
                </a:solidFill>
                <a:latin typeface="Arial" pitchFamily="34" charset="0"/>
                <a:cs typeface="Arial" pitchFamily="34" charset="0"/>
              </a:rPr>
              <a:t>effect </a:t>
            </a:r>
            <a:r>
              <a:rPr lang="en-US" altLang="ja-JP" sz="3000" b="1" dirty="0">
                <a:solidFill>
                  <a:srgbClr val="292399"/>
                </a:solidFill>
                <a:latin typeface="Arial" pitchFamily="34" charset="0"/>
                <a:cs typeface="Arial" pitchFamily="34" charset="0"/>
              </a:rPr>
              <a:t>of the screening </a:t>
            </a:r>
            <a:r>
              <a:rPr lang="en-US" altLang="ja-JP" sz="3000" b="1" dirty="0" smtClean="0">
                <a:solidFill>
                  <a:srgbClr val="292399"/>
                </a:solidFill>
                <a:latin typeface="Arial" pitchFamily="34" charset="0"/>
                <a:cs typeface="Arial" pitchFamily="34" charset="0"/>
              </a:rPr>
              <a:t>current-induced magnetic field </a:t>
            </a:r>
            <a:r>
              <a:rPr lang="en-US" altLang="ja-JP" sz="3000" b="1" dirty="0">
                <a:solidFill>
                  <a:srgbClr val="292399"/>
                </a:solidFill>
                <a:latin typeface="Arial" pitchFamily="34" charset="0"/>
                <a:cs typeface="Arial" pitchFamily="34" charset="0"/>
              </a:rPr>
              <a:t>for a REBCO magnet</a:t>
            </a:r>
            <a:endParaRPr lang="ja-JP" altLang="en-US" sz="3000" b="1" dirty="0">
              <a:solidFill>
                <a:srgbClr val="292399"/>
              </a:solidFill>
              <a:latin typeface="Arial" pitchFamily="34" charset="0"/>
              <a:cs typeface="Arial" pitchFamily="34" charset="0"/>
            </a:endParaRPr>
          </a:p>
        </p:txBody>
      </p:sp>
      <p:sp>
        <p:nvSpPr>
          <p:cNvPr id="12" name="正方形/長方形 11"/>
          <p:cNvSpPr/>
          <p:nvPr/>
        </p:nvSpPr>
        <p:spPr>
          <a:xfrm>
            <a:off x="4232920" y="1763815"/>
            <a:ext cx="180020" cy="855095"/>
          </a:xfrm>
          <a:prstGeom prst="rect">
            <a:avLst/>
          </a:prstGeom>
          <a:solidFill>
            <a:schemeClr val="bg1"/>
          </a:solidFill>
          <a:ln w="12700">
            <a:noFill/>
          </a:ln>
        </p:spPr>
        <p:txBody>
          <a:bodyPr rtlCol="0" anchor="ctr"/>
          <a:lstStyle/>
          <a:p>
            <a:pPr algn="ctr"/>
            <a:endParaRPr kumimoji="1" lang="ja-JP" altLang="en-US"/>
          </a:p>
        </p:txBody>
      </p:sp>
    </p:spTree>
    <p:extLst>
      <p:ext uri="{BB962C8B-B14F-4D97-AF65-F5344CB8AC3E}">
        <p14:creationId xmlns:p14="http://schemas.microsoft.com/office/powerpoint/2010/main" val="2136715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2"/>
          <p:cNvSpPr txBox="1"/>
          <p:nvPr/>
        </p:nvSpPr>
        <p:spPr>
          <a:xfrm>
            <a:off x="2746718" y="1014206"/>
            <a:ext cx="1792478" cy="461665"/>
          </a:xfrm>
          <a:prstGeom prst="rect">
            <a:avLst/>
          </a:prstGeom>
          <a:noFill/>
        </p:spPr>
        <p:txBody>
          <a:bodyPr wrap="none" rtlCol="0">
            <a:spAutoFit/>
          </a:bodyPr>
          <a:lstStyle/>
          <a:p>
            <a:r>
              <a:rPr kumimoji="1" lang="en-US" altLang="ja-JP" sz="2400" b="1" u="sng" dirty="0" smtClean="0">
                <a:latin typeface="Arial" pitchFamily="34" charset="0"/>
                <a:cs typeface="Arial" pitchFamily="34" charset="0"/>
              </a:rPr>
              <a:t>Bi2223</a:t>
            </a:r>
            <a:r>
              <a:rPr kumimoji="1" lang="ja-JP" altLang="en-US" sz="2400" b="1" u="sng" dirty="0" smtClean="0">
                <a:latin typeface="Arial" pitchFamily="34" charset="0"/>
                <a:cs typeface="Arial" pitchFamily="34" charset="0"/>
              </a:rPr>
              <a:t> </a:t>
            </a:r>
            <a:r>
              <a:rPr kumimoji="1" lang="en-US" altLang="ja-JP" sz="2400" b="1" u="sng" dirty="0" smtClean="0">
                <a:latin typeface="Arial" pitchFamily="34" charset="0"/>
                <a:cs typeface="Arial" pitchFamily="34" charset="0"/>
              </a:rPr>
              <a:t>coil</a:t>
            </a:r>
            <a:endParaRPr kumimoji="1" lang="ja-JP" altLang="en-US" sz="2400" b="1" u="sng" dirty="0">
              <a:latin typeface="Arial" pitchFamily="34" charset="0"/>
              <a:cs typeface="Arial" pitchFamily="34" charset="0"/>
            </a:endParaRPr>
          </a:p>
        </p:txBody>
      </p:sp>
      <p:sp>
        <p:nvSpPr>
          <p:cNvPr id="9" name="テキスト ボックス 2"/>
          <p:cNvSpPr txBox="1"/>
          <p:nvPr/>
        </p:nvSpPr>
        <p:spPr>
          <a:xfrm>
            <a:off x="6722106" y="1014206"/>
            <a:ext cx="1911101" cy="461665"/>
          </a:xfrm>
          <a:prstGeom prst="rect">
            <a:avLst/>
          </a:prstGeom>
          <a:noFill/>
        </p:spPr>
        <p:txBody>
          <a:bodyPr wrap="none" rtlCol="0">
            <a:spAutoFit/>
          </a:bodyPr>
          <a:lstStyle/>
          <a:p>
            <a:r>
              <a:rPr kumimoji="1" lang="en-US" altLang="ja-JP" sz="2400" b="1" u="sng" dirty="0" smtClean="0">
                <a:latin typeface="Arial" pitchFamily="34" charset="0"/>
                <a:cs typeface="Arial" pitchFamily="34" charset="0"/>
              </a:rPr>
              <a:t>REBCO coil</a:t>
            </a:r>
            <a:endParaRPr kumimoji="1" lang="ja-JP" altLang="en-US" sz="2400" b="1" u="sng" dirty="0">
              <a:latin typeface="Arial" pitchFamily="34" charset="0"/>
              <a:cs typeface="Arial" pitchFamily="34" charset="0"/>
            </a:endParaRPr>
          </a:p>
        </p:txBody>
      </p:sp>
      <p:sp>
        <p:nvSpPr>
          <p:cNvPr id="10" name="テキスト ボックス 2"/>
          <p:cNvSpPr txBox="1"/>
          <p:nvPr/>
        </p:nvSpPr>
        <p:spPr>
          <a:xfrm>
            <a:off x="514788" y="278940"/>
            <a:ext cx="9073727" cy="584775"/>
          </a:xfrm>
          <a:prstGeom prst="rect">
            <a:avLst/>
          </a:prstGeom>
          <a:noFill/>
        </p:spPr>
        <p:txBody>
          <a:bodyPr wrap="square" rtlCol="0">
            <a:spAutoFit/>
          </a:bodyPr>
          <a:lstStyle/>
          <a:p>
            <a:r>
              <a:rPr kumimoji="1" lang="en-US" altLang="ja-JP" sz="3200" b="1" dirty="0" smtClean="0">
                <a:solidFill>
                  <a:schemeClr val="tx2"/>
                </a:solidFill>
                <a:latin typeface="Arial" pitchFamily="34" charset="0"/>
                <a:cs typeface="Arial" pitchFamily="34" charset="0"/>
              </a:rPr>
              <a:t>Comparison between Bi2223 and REBCO</a:t>
            </a:r>
            <a:endParaRPr kumimoji="1" lang="ja-JP" altLang="en-US" sz="3200" b="1" dirty="0">
              <a:solidFill>
                <a:schemeClr val="tx2"/>
              </a:solidFill>
              <a:latin typeface="Arial" pitchFamily="34" charset="0"/>
              <a:cs typeface="Arial" pitchFamily="34" charset="0"/>
            </a:endParaRPr>
          </a:p>
        </p:txBody>
      </p:sp>
      <p:sp>
        <p:nvSpPr>
          <p:cNvPr id="23" name="スライド番号プレースホルダー 22"/>
          <p:cNvSpPr>
            <a:spLocks noGrp="1"/>
          </p:cNvSpPr>
          <p:nvPr>
            <p:ph type="sldNum" sz="quarter" idx="10"/>
          </p:nvPr>
        </p:nvSpPr>
        <p:spPr/>
        <p:txBody>
          <a:bodyPr/>
          <a:lstStyle/>
          <a:p>
            <a:fld id="{6895B4F0-0804-490A-800A-B296D25CADEA}" type="slidenum">
              <a:rPr kumimoji="1" lang="ja-JP" altLang="en-US" smtClean="0"/>
              <a:pPr/>
              <a:t>11</a:t>
            </a:fld>
            <a:endParaRPr kumimoji="1" lang="ja-JP" altLang="en-US"/>
          </a:p>
        </p:txBody>
      </p:sp>
      <p:pic>
        <p:nvPicPr>
          <p:cNvPr id="26" name="Picture 8" descr="イメージ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037" y="2213865"/>
            <a:ext cx="707050" cy="142169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グループ化 3"/>
          <p:cNvGrpSpPr/>
          <p:nvPr/>
        </p:nvGrpSpPr>
        <p:grpSpPr>
          <a:xfrm>
            <a:off x="1168300" y="1772402"/>
            <a:ext cx="3893286" cy="3279508"/>
            <a:chOff x="1168300" y="1772402"/>
            <a:chExt cx="3893286" cy="3279508"/>
          </a:xfrm>
        </p:grpSpPr>
        <p:pic>
          <p:nvPicPr>
            <p:cNvPr id="371719" name="Picture 7"/>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12" t="4265" b="6907"/>
            <a:stretch/>
          </p:blipFill>
          <p:spPr bwMode="auto">
            <a:xfrm>
              <a:off x="1168300" y="1772402"/>
              <a:ext cx="3893286" cy="3279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テキスト ボックス 2"/>
            <p:cNvSpPr txBox="1"/>
            <p:nvPr/>
          </p:nvSpPr>
          <p:spPr>
            <a:xfrm>
              <a:off x="3822588" y="2492492"/>
              <a:ext cx="1091966" cy="461665"/>
            </a:xfrm>
            <a:prstGeom prst="rect">
              <a:avLst/>
            </a:prstGeom>
            <a:noFill/>
          </p:spPr>
          <p:txBody>
            <a:bodyPr wrap="none" rtlCol="0">
              <a:spAutoFit/>
            </a:bodyPr>
            <a:lstStyle/>
            <a:p>
              <a:r>
                <a:rPr kumimoji="1" lang="en-US" altLang="ja-JP" sz="2400" b="1" dirty="0" smtClean="0">
                  <a:latin typeface="Arial" pitchFamily="34" charset="0"/>
                  <a:cs typeface="Arial" pitchFamily="34" charset="0"/>
                </a:rPr>
                <a:t>-29mT</a:t>
              </a:r>
              <a:endParaRPr kumimoji="1" lang="ja-JP" altLang="en-US" sz="2400" b="1" dirty="0">
                <a:latin typeface="Arial" pitchFamily="34" charset="0"/>
                <a:cs typeface="Arial" pitchFamily="34" charset="0"/>
              </a:endParaRPr>
            </a:p>
          </p:txBody>
        </p:sp>
        <p:sp>
          <p:nvSpPr>
            <p:cNvPr id="3" name="テキスト ボックス 2"/>
            <p:cNvSpPr txBox="1"/>
            <p:nvPr/>
          </p:nvSpPr>
          <p:spPr>
            <a:xfrm>
              <a:off x="3238507" y="3674881"/>
              <a:ext cx="1725942" cy="461665"/>
            </a:xfrm>
            <a:prstGeom prst="rect">
              <a:avLst/>
            </a:prstGeom>
            <a:noFill/>
          </p:spPr>
          <p:txBody>
            <a:bodyPr wrap="square" rtlCol="0">
              <a:spAutoFit/>
            </a:bodyPr>
            <a:lstStyle/>
            <a:p>
              <a:r>
                <a:rPr kumimoji="1" lang="en-US" altLang="ja-JP" sz="2400" dirty="0" smtClean="0">
                  <a:latin typeface="Arial" pitchFamily="34" charset="0"/>
                  <a:ea typeface="ＭＳ ゴシック" pitchFamily="49" charset="-128"/>
                  <a:cs typeface="Arial" pitchFamily="34" charset="0"/>
                </a:rPr>
                <a:t>Saturation</a:t>
              </a:r>
              <a:endParaRPr kumimoji="1" lang="ja-JP" altLang="en-US" sz="2400" dirty="0">
                <a:latin typeface="Arial" pitchFamily="34" charset="0"/>
                <a:ea typeface="ＭＳ ゴシック" pitchFamily="49" charset="-128"/>
                <a:cs typeface="Arial" pitchFamily="34" charset="0"/>
              </a:endParaRPr>
            </a:p>
          </p:txBody>
        </p:sp>
        <p:cxnSp>
          <p:nvCxnSpPr>
            <p:cNvPr id="7" name="直線矢印コネクタ 6"/>
            <p:cNvCxnSpPr/>
            <p:nvPr/>
          </p:nvCxnSpPr>
          <p:spPr>
            <a:xfrm flipH="1" flipV="1">
              <a:off x="3717644" y="3463155"/>
              <a:ext cx="110231" cy="3111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418550" y="1891173"/>
              <a:ext cx="22923" cy="25959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flipV="1">
              <a:off x="1978390" y="3243245"/>
              <a:ext cx="2899749" cy="5735"/>
            </a:xfrm>
            <a:prstGeom prst="line">
              <a:avLst/>
            </a:prstGeom>
          </p:spPr>
          <p:style>
            <a:lnRef idx="1">
              <a:schemeClr val="accent1"/>
            </a:lnRef>
            <a:fillRef idx="0">
              <a:schemeClr val="accent1"/>
            </a:fillRef>
            <a:effectRef idx="0">
              <a:schemeClr val="accent1"/>
            </a:effectRef>
            <a:fontRef idx="minor">
              <a:schemeClr val="tx1"/>
            </a:fontRef>
          </p:style>
        </p:cxnSp>
      </p:grpSp>
      <p:sp>
        <p:nvSpPr>
          <p:cNvPr id="18" name="テキスト ボックス 17"/>
          <p:cNvSpPr txBox="1"/>
          <p:nvPr/>
        </p:nvSpPr>
        <p:spPr>
          <a:xfrm>
            <a:off x="832275" y="5433318"/>
            <a:ext cx="8171175" cy="830997"/>
          </a:xfrm>
          <a:prstGeom prst="rect">
            <a:avLst/>
          </a:prstGeom>
          <a:noFill/>
          <a:ln>
            <a:solidFill>
              <a:schemeClr val="accent1">
                <a:shade val="95000"/>
                <a:satMod val="105000"/>
              </a:schemeClr>
            </a:solidFill>
            <a:prstDash val="dash"/>
          </a:ln>
        </p:spPr>
        <p:txBody>
          <a:bodyPr wrap="square" rtlCol="0">
            <a:spAutoFit/>
          </a:bodyPr>
          <a:lstStyle/>
          <a:p>
            <a:r>
              <a:rPr kumimoji="1" lang="en-US" altLang="ja-JP" sz="2400" dirty="0" smtClean="0">
                <a:latin typeface="Arial" pitchFamily="34" charset="0"/>
                <a:ea typeface="ＭＳ ゴシック" pitchFamily="49" charset="-128"/>
                <a:cs typeface="Arial" pitchFamily="34" charset="0"/>
              </a:rPr>
              <a:t>Screening current-induced magnet field for a REBCO coil is 5-fold </a:t>
            </a:r>
            <a:r>
              <a:rPr lang="en-US" altLang="ja-JP" sz="2400" dirty="0" smtClean="0">
                <a:latin typeface="Arial" pitchFamily="34" charset="0"/>
                <a:ea typeface="ＭＳ ゴシック" pitchFamily="49" charset="-128"/>
                <a:cs typeface="Arial" pitchFamily="34" charset="0"/>
              </a:rPr>
              <a:t>larger than that for a Bi2223 coil</a:t>
            </a:r>
            <a:endParaRPr kumimoji="1" lang="ja-JP" altLang="en-US" sz="2400" dirty="0">
              <a:latin typeface="Arial" pitchFamily="34" charset="0"/>
              <a:ea typeface="ＭＳ ゴシック" pitchFamily="49" charset="-128"/>
              <a:cs typeface="Arial" pitchFamily="34" charset="0"/>
            </a:endParaRPr>
          </a:p>
        </p:txBody>
      </p:sp>
      <p:pic>
        <p:nvPicPr>
          <p:cNvPr id="27" name="Picture 1" descr="WS000302"/>
          <p:cNvPicPr>
            <a:picLocks noChangeAspect="1" noChangeArrowheads="1"/>
          </p:cNvPicPr>
          <p:nvPr/>
        </p:nvPicPr>
        <p:blipFill>
          <a:blip r:embed="rId5" cstate="print"/>
          <a:srcRect/>
          <a:stretch>
            <a:fillRect/>
          </a:stretch>
        </p:blipFill>
        <p:spPr bwMode="auto">
          <a:xfrm>
            <a:off x="8929174" y="2213865"/>
            <a:ext cx="855572" cy="1560488"/>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12" name="直線コネクタ 13"/>
          <p:cNvCxnSpPr/>
          <p:nvPr/>
        </p:nvCxnSpPr>
        <p:spPr bwMode="auto">
          <a:xfrm>
            <a:off x="5043010" y="1176020"/>
            <a:ext cx="0" cy="4053180"/>
          </a:xfrm>
          <a:prstGeom prst="line">
            <a:avLst/>
          </a:prstGeom>
          <a:solidFill>
            <a:schemeClr val="accent1"/>
          </a:solidFill>
          <a:ln w="9525" cap="flat" cmpd="sng" algn="ctr">
            <a:solidFill>
              <a:schemeClr val="tx2"/>
            </a:solidFill>
            <a:prstDash val="dash"/>
            <a:round/>
            <a:headEnd type="none" w="med" len="med"/>
            <a:tailEnd type="none" w="med" len="med"/>
          </a:ln>
          <a:effectLst/>
        </p:spPr>
      </p:cxnSp>
      <p:sp>
        <p:nvSpPr>
          <p:cNvPr id="28" name="テキスト ボックス 27"/>
          <p:cNvSpPr txBox="1"/>
          <p:nvPr/>
        </p:nvSpPr>
        <p:spPr>
          <a:xfrm>
            <a:off x="8890100" y="4117758"/>
            <a:ext cx="1553510" cy="738664"/>
          </a:xfrm>
          <a:prstGeom prst="rect">
            <a:avLst/>
          </a:prstGeom>
          <a:noFill/>
        </p:spPr>
        <p:txBody>
          <a:bodyPr wrap="square" rtlCol="0">
            <a:spAutoFit/>
          </a:bodyPr>
          <a:lstStyle/>
          <a:p>
            <a:r>
              <a:rPr kumimoji="1" lang="en-US" altLang="ja-JP" sz="1400" b="1" dirty="0" smtClean="0"/>
              <a:t>Id 81mm</a:t>
            </a:r>
          </a:p>
          <a:p>
            <a:r>
              <a:rPr lang="en-US" altLang="ja-JP" sz="1400" b="1" dirty="0" smtClean="0"/>
              <a:t>Od 119mm</a:t>
            </a:r>
          </a:p>
          <a:p>
            <a:r>
              <a:rPr lang="en-US" altLang="ja-JP" sz="1400" b="1" dirty="0" smtClean="0"/>
              <a:t>L  400mm</a:t>
            </a:r>
            <a:endParaRPr kumimoji="1" lang="ja-JP" altLang="en-US" sz="1400" b="1" dirty="0"/>
          </a:p>
        </p:txBody>
      </p:sp>
      <p:grpSp>
        <p:nvGrpSpPr>
          <p:cNvPr id="2" name="グループ化 1"/>
          <p:cNvGrpSpPr/>
          <p:nvPr/>
        </p:nvGrpSpPr>
        <p:grpSpPr>
          <a:xfrm>
            <a:off x="5173745" y="1846961"/>
            <a:ext cx="3750432" cy="3201920"/>
            <a:chOff x="5173745" y="1846961"/>
            <a:chExt cx="3750432" cy="3201920"/>
          </a:xfrm>
        </p:grpSpPr>
        <p:pic>
          <p:nvPicPr>
            <p:cNvPr id="371717" name="Picture 5"/>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252" t="5758" r="4992" b="6873"/>
            <a:stretch/>
          </p:blipFill>
          <p:spPr bwMode="auto">
            <a:xfrm>
              <a:off x="5173745" y="1846961"/>
              <a:ext cx="3750432" cy="3201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テキスト ボックス 2"/>
            <p:cNvSpPr txBox="1"/>
            <p:nvPr/>
          </p:nvSpPr>
          <p:spPr>
            <a:xfrm>
              <a:off x="6616308" y="3979123"/>
              <a:ext cx="2016899" cy="461665"/>
            </a:xfrm>
            <a:prstGeom prst="rect">
              <a:avLst/>
            </a:prstGeom>
            <a:noFill/>
          </p:spPr>
          <p:txBody>
            <a:bodyPr wrap="none" rtlCol="0">
              <a:spAutoFit/>
            </a:bodyPr>
            <a:lstStyle/>
            <a:p>
              <a:r>
                <a:rPr lang="en-US" altLang="ja-JP" sz="2400" dirty="0" smtClean="0">
                  <a:latin typeface="Arial" pitchFamily="34" charset="0"/>
                  <a:cs typeface="Arial" pitchFamily="34" charset="0"/>
                </a:rPr>
                <a:t>Unsaturation </a:t>
              </a:r>
            </a:p>
          </p:txBody>
        </p:sp>
        <p:cxnSp>
          <p:nvCxnSpPr>
            <p:cNvPr id="30" name="直線コネクタ 29"/>
            <p:cNvCxnSpPr/>
            <p:nvPr/>
          </p:nvCxnSpPr>
          <p:spPr>
            <a:xfrm>
              <a:off x="7495362" y="1913203"/>
              <a:ext cx="22923" cy="2595917"/>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6006524" y="3113965"/>
              <a:ext cx="2852348" cy="15498"/>
            </a:xfrm>
            <a:prstGeom prst="line">
              <a:avLst/>
            </a:prstGeom>
          </p:spPr>
          <p:style>
            <a:lnRef idx="1">
              <a:schemeClr val="accent1"/>
            </a:lnRef>
            <a:fillRef idx="0">
              <a:schemeClr val="accent1"/>
            </a:fillRef>
            <a:effectRef idx="0">
              <a:schemeClr val="accent1"/>
            </a:effectRef>
            <a:fontRef idx="minor">
              <a:schemeClr val="tx1"/>
            </a:fontRef>
          </p:style>
        </p:cxnSp>
      </p:grpSp>
      <p:sp>
        <p:nvSpPr>
          <p:cNvPr id="32" name="テキスト ボックス 31"/>
          <p:cNvSpPr txBox="1"/>
          <p:nvPr/>
        </p:nvSpPr>
        <p:spPr>
          <a:xfrm>
            <a:off x="17787" y="955040"/>
            <a:ext cx="1311706" cy="380480"/>
          </a:xfrm>
          <a:prstGeom prst="rect">
            <a:avLst/>
          </a:prstGeom>
          <a:noFill/>
        </p:spPr>
        <p:txBody>
          <a:bodyPr wrap="square" lIns="36000" tIns="36000" rIns="36000" bIns="36000" rtlCol="0">
            <a:spAutoFit/>
          </a:bodyPr>
          <a:lstStyle/>
          <a:p>
            <a:pPr algn="r"/>
            <a:r>
              <a:rPr kumimoji="1" lang="en-US" altLang="ja-JP" dirty="0" smtClean="0"/>
              <a:t>@4.2K</a:t>
            </a:r>
            <a:endParaRPr kumimoji="1" lang="ja-JP" altLang="en-US" dirty="0" smtClean="0"/>
          </a:p>
        </p:txBody>
      </p:sp>
      <p:pic>
        <p:nvPicPr>
          <p:cNvPr id="33"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2399"/>
          <a:stretch/>
        </p:blipFill>
        <p:spPr bwMode="auto">
          <a:xfrm>
            <a:off x="1289321" y="1783427"/>
            <a:ext cx="3438654" cy="2925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5228"/>
          <a:stretch/>
        </p:blipFill>
        <p:spPr bwMode="auto">
          <a:xfrm>
            <a:off x="5366784" y="1879835"/>
            <a:ext cx="3364354" cy="297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正方形/長方形 5"/>
          <p:cNvSpPr/>
          <p:nvPr/>
        </p:nvSpPr>
        <p:spPr>
          <a:xfrm>
            <a:off x="7901598" y="3067183"/>
            <a:ext cx="1082348" cy="400110"/>
          </a:xfrm>
          <a:prstGeom prst="rect">
            <a:avLst/>
          </a:prstGeom>
        </p:spPr>
        <p:txBody>
          <a:bodyPr wrap="none">
            <a:spAutoFit/>
          </a:bodyPr>
          <a:lstStyle/>
          <a:p>
            <a:r>
              <a:rPr lang="en-US" altLang="ja-JP" b="1" dirty="0">
                <a:latin typeface="Arial" pitchFamily="34" charset="0"/>
                <a:cs typeface="Arial" pitchFamily="34" charset="0"/>
              </a:rPr>
              <a:t>-155mT</a:t>
            </a:r>
            <a:endParaRPr lang="ja-JP" altLang="en-US" b="1" dirty="0">
              <a:latin typeface="Arial" pitchFamily="34" charset="0"/>
              <a:cs typeface="Arial" pitchFamily="34" charset="0"/>
            </a:endParaRPr>
          </a:p>
        </p:txBody>
      </p:sp>
      <p:cxnSp>
        <p:nvCxnSpPr>
          <p:cNvPr id="14" name="直線矢印コネクタ 13"/>
          <p:cNvCxnSpPr/>
          <p:nvPr/>
        </p:nvCxnSpPr>
        <p:spPr bwMode="auto">
          <a:xfrm>
            <a:off x="8553400" y="3412156"/>
            <a:ext cx="79807" cy="362197"/>
          </a:xfrm>
          <a:prstGeom prst="straightConnector1">
            <a:avLst/>
          </a:prstGeom>
          <a:noFill/>
          <a:ln w="12700" cap="flat" cmpd="sng" algn="ctr">
            <a:solidFill>
              <a:schemeClr val="tx1"/>
            </a:solidFill>
            <a:prstDash val="solid"/>
            <a:round/>
            <a:headEnd type="none" w="med" len="med"/>
            <a:tailEnd type="arrow"/>
          </a:ln>
          <a:effectLst/>
        </p:spPr>
      </p:cxnSp>
      <p:sp>
        <p:nvSpPr>
          <p:cNvPr id="24" name="テキスト ボックス 23"/>
          <p:cNvSpPr txBox="1"/>
          <p:nvPr/>
        </p:nvSpPr>
        <p:spPr>
          <a:xfrm>
            <a:off x="17787" y="4146928"/>
            <a:ext cx="1469828" cy="923330"/>
          </a:xfrm>
          <a:prstGeom prst="rect">
            <a:avLst/>
          </a:prstGeom>
          <a:noFill/>
        </p:spPr>
        <p:txBody>
          <a:bodyPr wrap="square" rtlCol="0">
            <a:spAutoFit/>
          </a:bodyPr>
          <a:lstStyle/>
          <a:p>
            <a:r>
              <a:rPr kumimoji="1" lang="en-US" altLang="ja-JP" sz="1800" b="1" dirty="0" smtClean="0"/>
              <a:t>Id 81mm</a:t>
            </a:r>
          </a:p>
          <a:p>
            <a:r>
              <a:rPr lang="en-US" altLang="ja-JP" sz="1800" b="1" dirty="0" smtClean="0"/>
              <a:t>Od 121mm</a:t>
            </a:r>
          </a:p>
          <a:p>
            <a:r>
              <a:rPr lang="en-US" altLang="ja-JP" sz="1800" b="1" dirty="0" smtClean="0"/>
              <a:t>L  375mm</a:t>
            </a:r>
            <a:endParaRPr kumimoji="1" lang="ja-JP" altLang="en-US" sz="1800" b="1" dirty="0"/>
          </a:p>
        </p:txBody>
      </p:sp>
    </p:spTree>
    <p:extLst>
      <p:ext uri="{BB962C8B-B14F-4D97-AF65-F5344CB8AC3E}">
        <p14:creationId xmlns:p14="http://schemas.microsoft.com/office/powerpoint/2010/main" val="2626890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par>
                                <p:cTn id="36" presetID="10" presetClass="exit" presetSubtype="0" fill="hold" nodeType="withEffect">
                                  <p:stCondLst>
                                    <p:cond delay="0"/>
                                  </p:stCondLst>
                                  <p:childTnLst>
                                    <p:animEffect transition="out" filter="fade">
                                      <p:cBhvr>
                                        <p:cTn id="37" dur="500"/>
                                        <p:tgtEl>
                                          <p:spTgt spid="4"/>
                                        </p:tgtEl>
                                      </p:cBhvr>
                                    </p:animEffect>
                                    <p:set>
                                      <p:cBhvr>
                                        <p:cTn id="38" dur="1" fill="hold">
                                          <p:stCondLst>
                                            <p:cond delay="499"/>
                                          </p:stCondLst>
                                        </p:cTn>
                                        <p:tgtEl>
                                          <p:spTgt spid="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par>
                                <p:cTn id="44" presetID="10" presetClass="exit" presetSubtype="0" fill="hold" nodeType="withEffect">
                                  <p:stCondLst>
                                    <p:cond delay="0"/>
                                  </p:stCondLst>
                                  <p:childTnLst>
                                    <p:animEffect transition="out" filter="fade">
                                      <p:cBhvr>
                                        <p:cTn id="45" dur="500"/>
                                        <p:tgtEl>
                                          <p:spTgt spid="2"/>
                                        </p:tgtEl>
                                      </p:cBhvr>
                                    </p:animEffect>
                                    <p:set>
                                      <p:cBhvr>
                                        <p:cTn id="46" dur="1" fill="hold">
                                          <p:stCondLst>
                                            <p:cond delay="499"/>
                                          </p:stCondLst>
                                        </p:cTn>
                                        <p:tgtEl>
                                          <p:spTgt spid="2"/>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6"/>
                                        </p:tgtEl>
                                      </p:cBhvr>
                                    </p:animEffect>
                                    <p:set>
                                      <p:cBhvr>
                                        <p:cTn id="49" dur="1" fill="hold">
                                          <p:stCondLst>
                                            <p:cond delay="499"/>
                                          </p:stCondLst>
                                        </p:cTn>
                                        <p:tgtEl>
                                          <p:spTgt spid="6"/>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14"/>
                                        </p:tgtEl>
                                      </p:cBhvr>
                                    </p:animEffect>
                                    <p:set>
                                      <p:cBhvr>
                                        <p:cTn id="52"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animBg="1"/>
      <p:bldP spid="28" grpId="0"/>
      <p:bldP spid="6" grpId="0"/>
      <p:bldP spid="6"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55" name="Picture 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8259" y="3068961"/>
            <a:ext cx="6521784" cy="3304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スライド番号プレースホルダ 22"/>
          <p:cNvSpPr>
            <a:spLocks noGrp="1"/>
          </p:cNvSpPr>
          <p:nvPr>
            <p:ph type="sldNum" sz="quarter" idx="10"/>
          </p:nvPr>
        </p:nvSpPr>
        <p:spPr/>
        <p:txBody>
          <a:bodyPr/>
          <a:lstStyle/>
          <a:p>
            <a:pPr>
              <a:defRPr/>
            </a:pPr>
            <a:fld id="{4572D674-CDBA-453C-999A-E45997993FDE}" type="slidenum">
              <a:rPr lang="ja-JP" altLang="en-US"/>
              <a:pPr>
                <a:defRPr/>
              </a:pPr>
              <a:t>12</a:t>
            </a:fld>
            <a:endParaRPr lang="ja-JP" altLang="en-US"/>
          </a:p>
        </p:txBody>
      </p:sp>
      <p:sp>
        <p:nvSpPr>
          <p:cNvPr id="49175" name="タイトル 1"/>
          <p:cNvSpPr>
            <a:spLocks noGrp="1"/>
          </p:cNvSpPr>
          <p:nvPr>
            <p:ph type="title" idx="4294967295"/>
          </p:nvPr>
        </p:nvSpPr>
        <p:spPr>
          <a:xfrm>
            <a:off x="497505" y="323655"/>
            <a:ext cx="9091010" cy="900100"/>
          </a:xfrm>
          <a:prstGeom prst="rect">
            <a:avLst/>
          </a:prstGeom>
        </p:spPr>
        <p:txBody>
          <a:bodyPr/>
          <a:lstStyle/>
          <a:p>
            <a:pPr algn="l" eaLnBrk="1" hangingPunct="1"/>
            <a:r>
              <a:rPr lang="en-US" altLang="ja-JP" sz="3000" b="1" dirty="0">
                <a:solidFill>
                  <a:srgbClr val="292399"/>
                </a:solidFill>
                <a:latin typeface="Arial" charset="0"/>
                <a:cs typeface="Arial" charset="0"/>
              </a:rPr>
              <a:t>D</a:t>
            </a:r>
            <a:r>
              <a:rPr lang="en-US" altLang="ja-JP" sz="3000" b="1" dirty="0" smtClean="0">
                <a:solidFill>
                  <a:srgbClr val="292399"/>
                </a:solidFill>
                <a:latin typeface="Arial" charset="0"/>
                <a:cs typeface="Arial" charset="0"/>
              </a:rPr>
              <a:t>ependence of hysteresis on the coil shape</a:t>
            </a:r>
            <a:endParaRPr lang="ja-JP" altLang="en-US" sz="3000" b="1" i="1" baseline="-25000" dirty="0" smtClean="0">
              <a:solidFill>
                <a:srgbClr val="292399"/>
              </a:solidFill>
              <a:latin typeface="Arial" charset="0"/>
              <a:cs typeface="Arial" charset="0"/>
            </a:endParaRPr>
          </a:p>
        </p:txBody>
      </p:sp>
      <p:graphicFrame>
        <p:nvGraphicFramePr>
          <p:cNvPr id="49174" name="Object 22"/>
          <p:cNvGraphicFramePr>
            <a:graphicFrameLocks noChangeAspect="1"/>
          </p:cNvGraphicFramePr>
          <p:nvPr>
            <p:extLst>
              <p:ext uri="{D42A27DB-BD31-4B8C-83A1-F6EECF244321}">
                <p14:modId xmlns:p14="http://schemas.microsoft.com/office/powerpoint/2010/main" val="3695376926"/>
              </p:ext>
            </p:extLst>
          </p:nvPr>
        </p:nvGraphicFramePr>
        <p:xfrm>
          <a:off x="1427163" y="1185863"/>
          <a:ext cx="3021012" cy="795337"/>
        </p:xfrm>
        <a:graphic>
          <a:graphicData uri="http://schemas.openxmlformats.org/presentationml/2006/ole">
            <mc:AlternateContent xmlns:mc="http://schemas.openxmlformats.org/markup-compatibility/2006">
              <mc:Choice xmlns:v="urn:schemas-microsoft-com:vml" Requires="v">
                <p:oleObj spid="_x0000_s4256" name="数式" r:id="rId5" imgW="1600200" imgH="457200" progId="Equation.3">
                  <p:embed/>
                </p:oleObj>
              </mc:Choice>
              <mc:Fallback>
                <p:oleObj name="数式" r:id="rId5" imgW="1600200" imgH="457200" progId="Equation.3">
                  <p:embed/>
                  <p:pic>
                    <p:nvPicPr>
                      <p:cNvPr id="0" name=""/>
                      <p:cNvPicPr>
                        <a:picLocks noChangeAspect="1" noChangeArrowheads="1"/>
                      </p:cNvPicPr>
                      <p:nvPr/>
                    </p:nvPicPr>
                    <p:blipFill>
                      <a:blip r:embed="rId6"/>
                      <a:srcRect/>
                      <a:stretch>
                        <a:fillRect/>
                      </a:stretch>
                    </p:blipFill>
                    <p:spPr bwMode="auto">
                      <a:xfrm>
                        <a:off x="1427163" y="1185863"/>
                        <a:ext cx="3021012" cy="795337"/>
                      </a:xfrm>
                      <a:prstGeom prst="rect">
                        <a:avLst/>
                      </a:prstGeom>
                      <a:noFill/>
                      <a:extLst/>
                    </p:spPr>
                  </p:pic>
                </p:oleObj>
              </mc:Fallback>
            </mc:AlternateContent>
          </a:graphicData>
        </a:graphic>
      </p:graphicFrame>
      <p:sp>
        <p:nvSpPr>
          <p:cNvPr id="49180" name="Text Box 47"/>
          <p:cNvSpPr txBox="1">
            <a:spLocks noChangeArrowheads="1"/>
          </p:cNvSpPr>
          <p:nvPr/>
        </p:nvSpPr>
        <p:spPr bwMode="auto">
          <a:xfrm>
            <a:off x="4498587" y="1583795"/>
            <a:ext cx="3900488" cy="400110"/>
          </a:xfrm>
          <a:prstGeom prst="rect">
            <a:avLst/>
          </a:prstGeom>
          <a:noFill/>
          <a:ln w="9525">
            <a:noFill/>
            <a:miter lim="800000"/>
            <a:headEnd/>
            <a:tailEnd/>
          </a:ln>
        </p:spPr>
        <p:txBody>
          <a:bodyPr>
            <a:spAutoFit/>
          </a:bodyPr>
          <a:lstStyle/>
          <a:p>
            <a:pPr>
              <a:spcBef>
                <a:spcPct val="50000"/>
              </a:spcBef>
            </a:pPr>
            <a:r>
              <a:rPr lang="en-US" altLang="ja-JP" dirty="0"/>
              <a:t>: Shape factor of the </a:t>
            </a:r>
            <a:r>
              <a:rPr lang="en-US" altLang="ja-JP" dirty="0" smtClean="0"/>
              <a:t>solenoid</a:t>
            </a:r>
            <a:endParaRPr lang="en-US" altLang="ja-JP" dirty="0"/>
          </a:p>
        </p:txBody>
      </p:sp>
      <p:sp>
        <p:nvSpPr>
          <p:cNvPr id="8" name="テキスト ボックス 7"/>
          <p:cNvSpPr txBox="1"/>
          <p:nvPr/>
        </p:nvSpPr>
        <p:spPr>
          <a:xfrm>
            <a:off x="7773281" y="4169521"/>
            <a:ext cx="1311706" cy="380480"/>
          </a:xfrm>
          <a:prstGeom prst="rect">
            <a:avLst/>
          </a:prstGeom>
          <a:noFill/>
        </p:spPr>
        <p:txBody>
          <a:bodyPr wrap="square" lIns="36000" tIns="36000" rIns="36000" bIns="36000" rtlCol="0">
            <a:spAutoFit/>
          </a:bodyPr>
          <a:lstStyle/>
          <a:p>
            <a:r>
              <a:rPr kumimoji="1" lang="en-US" altLang="ja-JP" dirty="0" smtClean="0"/>
              <a:t>@4.2K</a:t>
            </a:r>
            <a:endParaRPr kumimoji="1" lang="ja-JP" altLang="en-US" dirty="0" smtClean="0"/>
          </a:p>
        </p:txBody>
      </p:sp>
      <p:sp>
        <p:nvSpPr>
          <p:cNvPr id="2" name="テキスト ボックス 1"/>
          <p:cNvSpPr txBox="1"/>
          <p:nvPr/>
        </p:nvSpPr>
        <p:spPr>
          <a:xfrm>
            <a:off x="1262590" y="2752814"/>
            <a:ext cx="1845205" cy="349702"/>
          </a:xfrm>
          <a:prstGeom prst="rect">
            <a:avLst/>
          </a:prstGeom>
          <a:noFill/>
        </p:spPr>
        <p:txBody>
          <a:bodyPr wrap="square" lIns="36000" tIns="36000" rIns="36000" bIns="36000" rtlCol="0">
            <a:spAutoFit/>
          </a:bodyPr>
          <a:lstStyle/>
          <a:p>
            <a:pPr algn="ctr"/>
            <a:r>
              <a:rPr kumimoji="1" lang="en-US" altLang="ja-JP" sz="1800" b="1" dirty="0" smtClean="0">
                <a:solidFill>
                  <a:schemeClr val="accent6">
                    <a:lumMod val="75000"/>
                  </a:schemeClr>
                </a:solidFill>
              </a:rPr>
              <a:t>Thin cylinder</a:t>
            </a:r>
            <a:endParaRPr kumimoji="1" lang="ja-JP" altLang="en-US" sz="1800" b="1" dirty="0" smtClean="0">
              <a:solidFill>
                <a:schemeClr val="accent6">
                  <a:lumMod val="75000"/>
                </a:schemeClr>
              </a:solidFill>
            </a:endParaRPr>
          </a:p>
        </p:txBody>
      </p:sp>
      <p:sp>
        <p:nvSpPr>
          <p:cNvPr id="10" name="テキスト ボックス 9"/>
          <p:cNvSpPr txBox="1"/>
          <p:nvPr/>
        </p:nvSpPr>
        <p:spPr>
          <a:xfrm>
            <a:off x="6534486" y="2987929"/>
            <a:ext cx="1395155" cy="349702"/>
          </a:xfrm>
          <a:prstGeom prst="rect">
            <a:avLst/>
          </a:prstGeom>
          <a:noFill/>
        </p:spPr>
        <p:txBody>
          <a:bodyPr wrap="square" lIns="36000" tIns="36000" rIns="36000" bIns="36000" rtlCol="0">
            <a:spAutoFit/>
          </a:bodyPr>
          <a:lstStyle/>
          <a:p>
            <a:pPr algn="ctr"/>
            <a:r>
              <a:rPr kumimoji="1" lang="en-US" altLang="ja-JP" sz="1800" b="1" dirty="0" smtClean="0"/>
              <a:t>Disk</a:t>
            </a:r>
            <a:endParaRPr kumimoji="1" lang="ja-JP" altLang="en-US" sz="1800" b="1" dirty="0" smtClean="0"/>
          </a:p>
        </p:txBody>
      </p:sp>
      <p:sp>
        <p:nvSpPr>
          <p:cNvPr id="4" name="テキスト ボックス 3"/>
          <p:cNvSpPr txBox="1"/>
          <p:nvPr/>
        </p:nvSpPr>
        <p:spPr>
          <a:xfrm>
            <a:off x="4509151" y="2813078"/>
            <a:ext cx="2004695" cy="626701"/>
          </a:xfrm>
          <a:prstGeom prst="rect">
            <a:avLst/>
          </a:prstGeom>
          <a:noFill/>
        </p:spPr>
        <p:txBody>
          <a:bodyPr wrap="square" lIns="36000" tIns="36000" rIns="36000" bIns="36000" rtlCol="0">
            <a:spAutoFit/>
          </a:bodyPr>
          <a:lstStyle/>
          <a:p>
            <a:r>
              <a:rPr kumimoji="1" lang="en-US" altLang="ja-JP" sz="1800" b="1" dirty="0" smtClean="0">
                <a:solidFill>
                  <a:srgbClr val="FF0000"/>
                </a:solidFill>
              </a:rPr>
              <a:t>Min. volume design</a:t>
            </a:r>
            <a:endParaRPr kumimoji="1" lang="ja-JP" altLang="en-US" sz="1800" b="1" dirty="0" smtClean="0">
              <a:solidFill>
                <a:srgbClr val="FF0000"/>
              </a:solidFill>
            </a:endParaRPr>
          </a:p>
        </p:txBody>
      </p:sp>
      <p:sp>
        <p:nvSpPr>
          <p:cNvPr id="3" name="テキスト ボックス 2"/>
          <p:cNvSpPr txBox="1"/>
          <p:nvPr/>
        </p:nvSpPr>
        <p:spPr>
          <a:xfrm>
            <a:off x="7833320" y="2758388"/>
            <a:ext cx="1409026" cy="996033"/>
          </a:xfrm>
          <a:prstGeom prst="rect">
            <a:avLst/>
          </a:prstGeom>
          <a:noFill/>
        </p:spPr>
        <p:txBody>
          <a:bodyPr wrap="square" lIns="36000" tIns="36000" rIns="36000" bIns="36000" rtlCol="0">
            <a:spAutoFit/>
          </a:bodyPr>
          <a:lstStyle/>
          <a:p>
            <a:r>
              <a:rPr kumimoji="1" lang="en-US" altLang="ja-JP" u="sng" dirty="0" smtClean="0"/>
              <a:t>Numerical simulation for REBCO</a:t>
            </a:r>
            <a:endParaRPr kumimoji="1" lang="ja-JP" altLang="en-US" u="sng" dirty="0" smtClean="0"/>
          </a:p>
        </p:txBody>
      </p:sp>
      <p:sp>
        <p:nvSpPr>
          <p:cNvPr id="9" name="正方形/長方形 8"/>
          <p:cNvSpPr/>
          <p:nvPr/>
        </p:nvSpPr>
        <p:spPr>
          <a:xfrm>
            <a:off x="812540" y="2618910"/>
            <a:ext cx="8350254" cy="3823971"/>
          </a:xfrm>
          <a:prstGeom prst="rect">
            <a:avLst/>
          </a:prstGeom>
          <a:ln w="12700">
            <a:solidFill>
              <a:schemeClr val="tx1"/>
            </a:solidFill>
          </a:ln>
          <a:effectLst>
            <a:outerShdw blurRad="50800" dist="38100" dir="2700000" algn="tl" rotWithShape="0">
              <a:prstClr val="black">
                <a:alpha val="40000"/>
              </a:prstClr>
            </a:outerShdw>
          </a:effectLst>
        </p:spPr>
        <p:txBody>
          <a:bodyPr rtlCol="0" anchor="ctr"/>
          <a:lstStyle/>
          <a:p>
            <a:pPr algn="ctr"/>
            <a:endParaRPr kumimoji="1" lang="ja-JP" altLang="en-US"/>
          </a:p>
        </p:txBody>
      </p:sp>
      <p:sp>
        <p:nvSpPr>
          <p:cNvPr id="12" name="テキスト ボックス 11"/>
          <p:cNvSpPr txBox="1"/>
          <p:nvPr/>
        </p:nvSpPr>
        <p:spPr>
          <a:xfrm>
            <a:off x="137465" y="2123855"/>
            <a:ext cx="9586065" cy="380480"/>
          </a:xfrm>
          <a:prstGeom prst="rect">
            <a:avLst/>
          </a:prstGeom>
          <a:noFill/>
        </p:spPr>
        <p:txBody>
          <a:bodyPr wrap="square" lIns="36000" tIns="36000" rIns="36000" bIns="36000" rtlCol="0">
            <a:spAutoFit/>
          </a:bodyPr>
          <a:lstStyle/>
          <a:p>
            <a:pPr algn="ctr"/>
            <a:r>
              <a:rPr kumimoji="1" lang="en-US" altLang="ja-JP" b="1" u="sng" dirty="0" smtClean="0"/>
              <a:t>The central magnetic field is the same, while the shape is different </a:t>
            </a:r>
            <a:endParaRPr kumimoji="1" lang="ja-JP" altLang="en-US" b="1" u="sng" dirty="0" smtClean="0"/>
          </a:p>
        </p:txBody>
      </p:sp>
    </p:spTree>
    <p:extLst>
      <p:ext uri="{BB962C8B-B14F-4D97-AF65-F5344CB8AC3E}">
        <p14:creationId xmlns:p14="http://schemas.microsoft.com/office/powerpoint/2010/main" val="19653160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F2310DC3-0E85-48DD-910D-ADCA20675EE2}" type="slidenum">
              <a:rPr lang="ja-JP" altLang="en-US" smtClean="0"/>
              <a:pPr>
                <a:defRPr/>
              </a:pPr>
              <a:t>13</a:t>
            </a:fld>
            <a:endParaRPr lang="ja-JP" altLang="en-US"/>
          </a:p>
        </p:txBody>
      </p:sp>
      <p:sp>
        <p:nvSpPr>
          <p:cNvPr id="3" name="テキスト ボックス 2"/>
          <p:cNvSpPr txBox="1"/>
          <p:nvPr/>
        </p:nvSpPr>
        <p:spPr>
          <a:xfrm>
            <a:off x="556289" y="4869160"/>
            <a:ext cx="9181020" cy="1180699"/>
          </a:xfrm>
          <a:prstGeom prst="rect">
            <a:avLst/>
          </a:prstGeom>
          <a:noFill/>
        </p:spPr>
        <p:txBody>
          <a:bodyPr wrap="square" lIns="36000" tIns="36000" rIns="36000" bIns="36000" rtlCol="0">
            <a:spAutoFit/>
          </a:bodyPr>
          <a:lstStyle/>
          <a:p>
            <a:pPr marL="742950" indent="-742950">
              <a:buFont typeface="+mj-lt"/>
              <a:buAutoNum type="alphaLcPeriod" startAt="2"/>
            </a:pPr>
            <a:r>
              <a:rPr kumimoji="1" lang="en-US" altLang="ja-JP" sz="3600" b="1" dirty="0" smtClean="0">
                <a:solidFill>
                  <a:schemeClr val="tx2"/>
                </a:solidFill>
              </a:rPr>
              <a:t>Remedies for the screening current-induced magnetic field</a:t>
            </a:r>
            <a:endParaRPr kumimoji="1" lang="ja-JP" altLang="en-US" sz="3600" b="1" dirty="0" smtClean="0">
              <a:solidFill>
                <a:schemeClr val="tx2"/>
              </a:solidFill>
            </a:endParaRPr>
          </a:p>
        </p:txBody>
      </p:sp>
    </p:spTree>
    <p:extLst>
      <p:ext uri="{BB962C8B-B14F-4D97-AF65-F5344CB8AC3E}">
        <p14:creationId xmlns:p14="http://schemas.microsoft.com/office/powerpoint/2010/main" val="16285957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fld id="{6895B4F0-0804-490A-800A-B296D25CADEA}" type="slidenum">
              <a:rPr kumimoji="1" lang="ja-JP" altLang="en-US" smtClean="0"/>
              <a:pPr/>
              <a:t>14</a:t>
            </a:fld>
            <a:endParaRPr kumimoji="1" lang="ja-JP" altLang="en-US"/>
          </a:p>
        </p:txBody>
      </p:sp>
      <p:sp>
        <p:nvSpPr>
          <p:cNvPr id="2" name="タイトル 1"/>
          <p:cNvSpPr>
            <a:spLocks noGrp="1"/>
          </p:cNvSpPr>
          <p:nvPr>
            <p:ph type="title" idx="4294967295"/>
          </p:nvPr>
        </p:nvSpPr>
        <p:spPr>
          <a:xfrm>
            <a:off x="486813" y="323655"/>
            <a:ext cx="7076477" cy="503675"/>
          </a:xfrm>
          <a:prstGeom prst="rect">
            <a:avLst/>
          </a:prstGeom>
        </p:spPr>
        <p:txBody>
          <a:bodyPr>
            <a:noAutofit/>
          </a:bodyPr>
          <a:lstStyle/>
          <a:p>
            <a:pPr algn="l"/>
            <a:r>
              <a:rPr lang="en-US" altLang="ja-JP" sz="3000" b="1" dirty="0" smtClean="0">
                <a:solidFill>
                  <a:schemeClr val="tx2"/>
                </a:solidFill>
                <a:cs typeface="Arial" pitchFamily="34" charset="0"/>
              </a:rPr>
              <a:t>Current sweep reversal method</a:t>
            </a:r>
            <a:endParaRPr kumimoji="1" lang="ja-JP" altLang="en-US" sz="3000" b="1" dirty="0">
              <a:solidFill>
                <a:schemeClr val="tx2"/>
              </a:solidFill>
              <a:cs typeface="Arial" pitchFamily="34" charset="0"/>
            </a:endParaRPr>
          </a:p>
        </p:txBody>
      </p:sp>
      <p:pic>
        <p:nvPicPr>
          <p:cNvPr id="12595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1009" y="1573136"/>
            <a:ext cx="5103884" cy="3164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テキスト ボックス 36"/>
          <p:cNvSpPr txBox="1"/>
          <p:nvPr/>
        </p:nvSpPr>
        <p:spPr>
          <a:xfrm>
            <a:off x="6739176" y="5890579"/>
            <a:ext cx="2962227" cy="523220"/>
          </a:xfrm>
          <a:prstGeom prst="rect">
            <a:avLst/>
          </a:prstGeom>
          <a:noFill/>
        </p:spPr>
        <p:txBody>
          <a:bodyPr wrap="square" rtlCol="0">
            <a:spAutoFit/>
          </a:bodyPr>
          <a:lstStyle/>
          <a:p>
            <a:r>
              <a:rPr kumimoji="1" lang="en-US" altLang="ja-JP" sz="1400" b="1" u="sng" dirty="0" smtClean="0"/>
              <a:t>Y. Yanagisawa </a:t>
            </a:r>
            <a:r>
              <a:rPr kumimoji="1" lang="en-US" altLang="ja-JP" sz="1400" dirty="0" smtClean="0"/>
              <a:t>et al., Physica C 469, 1996-1999(2009)</a:t>
            </a:r>
            <a:endParaRPr kumimoji="1" lang="ja-JP" altLang="en-US" sz="1400" dirty="0"/>
          </a:p>
        </p:txBody>
      </p:sp>
      <p:cxnSp>
        <p:nvCxnSpPr>
          <p:cNvPr id="5" name="直線矢印コネクタ 4"/>
          <p:cNvCxnSpPr/>
          <p:nvPr/>
        </p:nvCxnSpPr>
        <p:spPr bwMode="auto">
          <a:xfrm flipV="1">
            <a:off x="619354" y="2960899"/>
            <a:ext cx="0" cy="1059223"/>
          </a:xfrm>
          <a:prstGeom prst="straightConnector1">
            <a:avLst/>
          </a:prstGeom>
          <a:noFill/>
          <a:ln w="12700" cap="flat" cmpd="sng" algn="ctr">
            <a:solidFill>
              <a:schemeClr val="tx1"/>
            </a:solidFill>
            <a:prstDash val="solid"/>
            <a:round/>
            <a:headEnd type="none" w="med" len="med"/>
            <a:tailEnd type="arrow"/>
          </a:ln>
          <a:effectLst/>
        </p:spPr>
      </p:cxnSp>
      <p:sp>
        <p:nvSpPr>
          <p:cNvPr id="8" name="テキスト ボックス 7"/>
          <p:cNvSpPr txBox="1"/>
          <p:nvPr/>
        </p:nvSpPr>
        <p:spPr>
          <a:xfrm>
            <a:off x="296531" y="2858998"/>
            <a:ext cx="360040" cy="442035"/>
          </a:xfrm>
          <a:prstGeom prst="rect">
            <a:avLst/>
          </a:prstGeom>
          <a:noFill/>
        </p:spPr>
        <p:txBody>
          <a:bodyPr wrap="square" lIns="36000" tIns="36000" rIns="36000" bIns="36000" rtlCol="0">
            <a:spAutoFit/>
          </a:bodyPr>
          <a:lstStyle/>
          <a:p>
            <a:r>
              <a:rPr kumimoji="1" lang="en-US" altLang="ja-JP" sz="2400" i="1" dirty="0" smtClean="0"/>
              <a:t>z</a:t>
            </a:r>
            <a:endParaRPr kumimoji="1" lang="ja-JP" altLang="en-US" sz="2400" i="1" dirty="0" smtClean="0"/>
          </a:p>
        </p:txBody>
      </p:sp>
      <p:sp>
        <p:nvSpPr>
          <p:cNvPr id="3" name="テキスト ボックス 2"/>
          <p:cNvSpPr txBox="1"/>
          <p:nvPr/>
        </p:nvSpPr>
        <p:spPr>
          <a:xfrm>
            <a:off x="4705061" y="1413482"/>
            <a:ext cx="876049" cy="349702"/>
          </a:xfrm>
          <a:prstGeom prst="rect">
            <a:avLst/>
          </a:prstGeom>
          <a:noFill/>
        </p:spPr>
        <p:txBody>
          <a:bodyPr wrap="square" lIns="36000" tIns="36000" rIns="36000" bIns="36000" rtlCol="0">
            <a:spAutoFit/>
          </a:bodyPr>
          <a:lstStyle/>
          <a:p>
            <a:r>
              <a:rPr kumimoji="1" lang="en-US" altLang="ja-JP" sz="1800" dirty="0" smtClean="0"/>
              <a:t>@4.2K</a:t>
            </a:r>
            <a:endParaRPr kumimoji="1" lang="ja-JP" altLang="en-US" sz="1800" dirty="0" smtClean="0"/>
          </a:p>
        </p:txBody>
      </p:sp>
      <p:cxnSp>
        <p:nvCxnSpPr>
          <p:cNvPr id="36" name="直線矢印コネクタ 35"/>
          <p:cNvCxnSpPr/>
          <p:nvPr/>
        </p:nvCxnSpPr>
        <p:spPr bwMode="auto">
          <a:xfrm>
            <a:off x="4705061" y="2909174"/>
            <a:ext cx="1170130" cy="0"/>
          </a:xfrm>
          <a:prstGeom prst="straightConnector1">
            <a:avLst/>
          </a:prstGeom>
          <a:noFill/>
          <a:ln w="31750" cap="flat" cmpd="sng" algn="ctr">
            <a:solidFill>
              <a:schemeClr val="tx1"/>
            </a:solidFill>
            <a:prstDash val="solid"/>
            <a:round/>
            <a:headEnd type="none" w="med" len="med"/>
            <a:tailEnd type="triangle"/>
          </a:ln>
          <a:effectLst/>
        </p:spPr>
      </p:cxnSp>
      <p:cxnSp>
        <p:nvCxnSpPr>
          <p:cNvPr id="17" name="直線矢印コネクタ 16"/>
          <p:cNvCxnSpPr/>
          <p:nvPr/>
        </p:nvCxnSpPr>
        <p:spPr bwMode="auto">
          <a:xfrm flipV="1">
            <a:off x="4748108" y="3879049"/>
            <a:ext cx="1149997" cy="1"/>
          </a:xfrm>
          <a:prstGeom prst="straightConnector1">
            <a:avLst/>
          </a:prstGeom>
          <a:noFill/>
          <a:ln w="31750" cap="flat" cmpd="sng" algn="ctr">
            <a:solidFill>
              <a:srgbClr val="FF0000"/>
            </a:solidFill>
            <a:prstDash val="solid"/>
            <a:round/>
            <a:headEnd type="none" w="med" len="med"/>
            <a:tailEnd type="triangle"/>
          </a:ln>
          <a:effectLst/>
        </p:spPr>
      </p:cxnSp>
      <p:grpSp>
        <p:nvGrpSpPr>
          <p:cNvPr id="7" name="グループ化 6"/>
          <p:cNvGrpSpPr/>
          <p:nvPr/>
        </p:nvGrpSpPr>
        <p:grpSpPr>
          <a:xfrm>
            <a:off x="5960494" y="1341181"/>
            <a:ext cx="3228975" cy="3581400"/>
            <a:chOff x="1622630" y="1413482"/>
            <a:chExt cx="3228975" cy="3581400"/>
          </a:xfrm>
        </p:grpSpPr>
        <p:grpSp>
          <p:nvGrpSpPr>
            <p:cNvPr id="30" name="グループ化 29"/>
            <p:cNvGrpSpPr/>
            <p:nvPr/>
          </p:nvGrpSpPr>
          <p:grpSpPr>
            <a:xfrm>
              <a:off x="1622630" y="1413482"/>
              <a:ext cx="3228975" cy="3581400"/>
              <a:chOff x="3338513" y="1638300"/>
              <a:chExt cx="3228975" cy="3581400"/>
            </a:xfrm>
            <a:solidFill>
              <a:srgbClr val="FF0000">
                <a:alpha val="48000"/>
              </a:srgbClr>
            </a:solidFill>
          </p:grpSpPr>
          <p:pic>
            <p:nvPicPr>
              <p:cNvPr id="31"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8513" y="1638300"/>
                <a:ext cx="3228975" cy="3581400"/>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左中かっこ 31"/>
              <p:cNvSpPr/>
              <p:nvPr/>
            </p:nvSpPr>
            <p:spPr bwMode="auto">
              <a:xfrm>
                <a:off x="4287755" y="2103754"/>
                <a:ext cx="135015" cy="763008"/>
              </a:xfrm>
              <a:prstGeom prst="leftBrace">
                <a:avLst/>
              </a:prstGeom>
              <a:noFill/>
              <a:ln w="12700" cap="flat" cmpd="sng" algn="ctr">
                <a:solidFill>
                  <a:schemeClr val="tx1"/>
                </a:solidFill>
                <a:prstDash val="solid"/>
                <a:round/>
                <a:headEnd type="none" w="med" len="med"/>
                <a:tailEnd type="none"/>
              </a:ln>
              <a:effectLst/>
            </p:spPr>
            <p:txBody>
              <a:bodyPr rtlCol="0" anchor="ctr"/>
              <a:lstStyle/>
              <a:p>
                <a:pPr algn="ctr"/>
                <a:endParaRPr kumimoji="1" lang="ja-JP" altLang="en-US"/>
              </a:p>
            </p:txBody>
          </p:sp>
          <p:graphicFrame>
            <p:nvGraphicFramePr>
              <p:cNvPr id="33" name="オブジェクト 32"/>
              <p:cNvGraphicFramePr>
                <a:graphicFrameLocks noChangeAspect="1"/>
              </p:cNvGraphicFramePr>
              <p:nvPr>
                <p:extLst>
                  <p:ext uri="{D42A27DB-BD31-4B8C-83A1-F6EECF244321}">
                    <p14:modId xmlns:p14="http://schemas.microsoft.com/office/powerpoint/2010/main" val="3036084626"/>
                  </p:ext>
                </p:extLst>
              </p:nvPr>
            </p:nvGraphicFramePr>
            <p:xfrm>
              <a:off x="4502950" y="2140062"/>
              <a:ext cx="1306512" cy="708025"/>
            </p:xfrm>
            <a:graphic>
              <a:graphicData uri="http://schemas.openxmlformats.org/presentationml/2006/ole">
                <mc:AlternateContent xmlns:mc="http://schemas.openxmlformats.org/markup-compatibility/2006">
                  <mc:Choice xmlns:v="urn:schemas-microsoft-com:vml" Requires="v">
                    <p:oleObj spid="_x0000_s25752" name="数式" r:id="rId6" imgW="749160" imgH="406080" progId="Equation.3">
                      <p:embed/>
                    </p:oleObj>
                  </mc:Choice>
                  <mc:Fallback>
                    <p:oleObj name="数式" r:id="rId6" imgW="749160" imgH="4060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02950" y="2140062"/>
                            <a:ext cx="13065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42" name="フリーフォーム 41"/>
            <p:cNvSpPr/>
            <p:nvPr/>
          </p:nvSpPr>
          <p:spPr>
            <a:xfrm>
              <a:off x="2277997" y="3346194"/>
              <a:ext cx="1859677" cy="852176"/>
            </a:xfrm>
            <a:custGeom>
              <a:avLst/>
              <a:gdLst>
                <a:gd name="connsiteX0" fmla="*/ 0 w 1682803"/>
                <a:gd name="connsiteY0" fmla="*/ 837560 h 875980"/>
                <a:gd name="connsiteX1" fmla="*/ 0 w 1682803"/>
                <a:gd name="connsiteY1" fmla="*/ 207469 h 875980"/>
                <a:gd name="connsiteX2" fmla="*/ 69156 w 1682803"/>
                <a:gd name="connsiteY2" fmla="*/ 0 h 875980"/>
                <a:gd name="connsiteX3" fmla="*/ 207469 w 1682803"/>
                <a:gd name="connsiteY3" fmla="*/ 115261 h 875980"/>
                <a:gd name="connsiteX4" fmla="*/ 368834 w 1682803"/>
                <a:gd name="connsiteY4" fmla="*/ 169049 h 875980"/>
                <a:gd name="connsiteX5" fmla="*/ 637775 w 1682803"/>
                <a:gd name="connsiteY5" fmla="*/ 215153 h 875980"/>
                <a:gd name="connsiteX6" fmla="*/ 960504 w 1682803"/>
                <a:gd name="connsiteY6" fmla="*/ 330414 h 875980"/>
                <a:gd name="connsiteX7" fmla="*/ 1098817 w 1682803"/>
                <a:gd name="connsiteY7" fmla="*/ 384202 h 875980"/>
                <a:gd name="connsiteX8" fmla="*/ 1214077 w 1682803"/>
                <a:gd name="connsiteY8" fmla="*/ 453358 h 875980"/>
                <a:gd name="connsiteX9" fmla="*/ 1313970 w 1682803"/>
                <a:gd name="connsiteY9" fmla="*/ 622407 h 875980"/>
                <a:gd name="connsiteX10" fmla="*/ 1398494 w 1682803"/>
                <a:gd name="connsiteY10" fmla="*/ 399570 h 875980"/>
                <a:gd name="connsiteX11" fmla="*/ 1506071 w 1682803"/>
                <a:gd name="connsiteY11" fmla="*/ 322730 h 875980"/>
                <a:gd name="connsiteX12" fmla="*/ 1567543 w 1682803"/>
                <a:gd name="connsiteY12" fmla="*/ 253573 h 875980"/>
                <a:gd name="connsiteX13" fmla="*/ 1629015 w 1682803"/>
                <a:gd name="connsiteY13" fmla="*/ 192101 h 875980"/>
                <a:gd name="connsiteX14" fmla="*/ 1682803 w 1682803"/>
                <a:gd name="connsiteY14" fmla="*/ 268941 h 875980"/>
                <a:gd name="connsiteX15" fmla="*/ 1667435 w 1682803"/>
                <a:gd name="connsiteY15" fmla="*/ 875980 h 875980"/>
                <a:gd name="connsiteX16" fmla="*/ 0 w 1682803"/>
                <a:gd name="connsiteY16" fmla="*/ 837560 h 875980"/>
                <a:gd name="connsiteX0" fmla="*/ 0 w 1684926"/>
                <a:gd name="connsiteY0" fmla="*/ 837560 h 875980"/>
                <a:gd name="connsiteX1" fmla="*/ 0 w 1684926"/>
                <a:gd name="connsiteY1" fmla="*/ 207469 h 875980"/>
                <a:gd name="connsiteX2" fmla="*/ 69156 w 1684926"/>
                <a:gd name="connsiteY2" fmla="*/ 0 h 875980"/>
                <a:gd name="connsiteX3" fmla="*/ 207469 w 1684926"/>
                <a:gd name="connsiteY3" fmla="*/ 115261 h 875980"/>
                <a:gd name="connsiteX4" fmla="*/ 368834 w 1684926"/>
                <a:gd name="connsiteY4" fmla="*/ 169049 h 875980"/>
                <a:gd name="connsiteX5" fmla="*/ 637775 w 1684926"/>
                <a:gd name="connsiteY5" fmla="*/ 215153 h 875980"/>
                <a:gd name="connsiteX6" fmla="*/ 960504 w 1684926"/>
                <a:gd name="connsiteY6" fmla="*/ 330414 h 875980"/>
                <a:gd name="connsiteX7" fmla="*/ 1098817 w 1684926"/>
                <a:gd name="connsiteY7" fmla="*/ 384202 h 875980"/>
                <a:gd name="connsiteX8" fmla="*/ 1214077 w 1684926"/>
                <a:gd name="connsiteY8" fmla="*/ 453358 h 875980"/>
                <a:gd name="connsiteX9" fmla="*/ 1313970 w 1684926"/>
                <a:gd name="connsiteY9" fmla="*/ 622407 h 875980"/>
                <a:gd name="connsiteX10" fmla="*/ 1398494 w 1684926"/>
                <a:gd name="connsiteY10" fmla="*/ 399570 h 875980"/>
                <a:gd name="connsiteX11" fmla="*/ 1506071 w 1684926"/>
                <a:gd name="connsiteY11" fmla="*/ 322730 h 875980"/>
                <a:gd name="connsiteX12" fmla="*/ 1567543 w 1684926"/>
                <a:gd name="connsiteY12" fmla="*/ 253573 h 875980"/>
                <a:gd name="connsiteX13" fmla="*/ 1629015 w 1684926"/>
                <a:gd name="connsiteY13" fmla="*/ 192101 h 875980"/>
                <a:gd name="connsiteX14" fmla="*/ 1682803 w 1684926"/>
                <a:gd name="connsiteY14" fmla="*/ 268941 h 875980"/>
                <a:gd name="connsiteX15" fmla="*/ 1684926 w 1684926"/>
                <a:gd name="connsiteY15" fmla="*/ 342329 h 875980"/>
                <a:gd name="connsiteX16" fmla="*/ 1667435 w 1684926"/>
                <a:gd name="connsiteY16" fmla="*/ 875980 h 875980"/>
                <a:gd name="connsiteX17" fmla="*/ 0 w 1684926"/>
                <a:gd name="connsiteY17" fmla="*/ 837560 h 875980"/>
                <a:gd name="connsiteX0" fmla="*/ 0 w 1684926"/>
                <a:gd name="connsiteY0" fmla="*/ 837560 h 875980"/>
                <a:gd name="connsiteX1" fmla="*/ 0 w 1684926"/>
                <a:gd name="connsiteY1" fmla="*/ 207469 h 875980"/>
                <a:gd name="connsiteX2" fmla="*/ 69156 w 1684926"/>
                <a:gd name="connsiteY2" fmla="*/ 0 h 875980"/>
                <a:gd name="connsiteX3" fmla="*/ 207469 w 1684926"/>
                <a:gd name="connsiteY3" fmla="*/ 115261 h 875980"/>
                <a:gd name="connsiteX4" fmla="*/ 368834 w 1684926"/>
                <a:gd name="connsiteY4" fmla="*/ 169049 h 875980"/>
                <a:gd name="connsiteX5" fmla="*/ 637775 w 1684926"/>
                <a:gd name="connsiteY5" fmla="*/ 215153 h 875980"/>
                <a:gd name="connsiteX6" fmla="*/ 960504 w 1684926"/>
                <a:gd name="connsiteY6" fmla="*/ 330414 h 875980"/>
                <a:gd name="connsiteX7" fmla="*/ 1098817 w 1684926"/>
                <a:gd name="connsiteY7" fmla="*/ 384202 h 875980"/>
                <a:gd name="connsiteX8" fmla="*/ 1214077 w 1684926"/>
                <a:gd name="connsiteY8" fmla="*/ 453358 h 875980"/>
                <a:gd name="connsiteX9" fmla="*/ 1313970 w 1684926"/>
                <a:gd name="connsiteY9" fmla="*/ 622407 h 875980"/>
                <a:gd name="connsiteX10" fmla="*/ 1398494 w 1684926"/>
                <a:gd name="connsiteY10" fmla="*/ 399570 h 875980"/>
                <a:gd name="connsiteX11" fmla="*/ 1506071 w 1684926"/>
                <a:gd name="connsiteY11" fmla="*/ 322730 h 875980"/>
                <a:gd name="connsiteX12" fmla="*/ 1567543 w 1684926"/>
                <a:gd name="connsiteY12" fmla="*/ 253573 h 875980"/>
                <a:gd name="connsiteX13" fmla="*/ 1629015 w 1684926"/>
                <a:gd name="connsiteY13" fmla="*/ 192101 h 875980"/>
                <a:gd name="connsiteX14" fmla="*/ 1682803 w 1684926"/>
                <a:gd name="connsiteY14" fmla="*/ 268941 h 875980"/>
                <a:gd name="connsiteX15" fmla="*/ 1684926 w 1684926"/>
                <a:gd name="connsiteY15" fmla="*/ 342329 h 875980"/>
                <a:gd name="connsiteX16" fmla="*/ 1673841 w 1684926"/>
                <a:gd name="connsiteY16" fmla="*/ 791216 h 875980"/>
                <a:gd name="connsiteX17" fmla="*/ 1667435 w 1684926"/>
                <a:gd name="connsiteY17" fmla="*/ 875980 h 875980"/>
                <a:gd name="connsiteX18" fmla="*/ 0 w 1684926"/>
                <a:gd name="connsiteY18" fmla="*/ 837560 h 875980"/>
                <a:gd name="connsiteX0" fmla="*/ 0 w 1712635"/>
                <a:gd name="connsiteY0" fmla="*/ 837560 h 875980"/>
                <a:gd name="connsiteX1" fmla="*/ 0 w 1712635"/>
                <a:gd name="connsiteY1" fmla="*/ 207469 h 875980"/>
                <a:gd name="connsiteX2" fmla="*/ 69156 w 1712635"/>
                <a:gd name="connsiteY2" fmla="*/ 0 h 875980"/>
                <a:gd name="connsiteX3" fmla="*/ 207469 w 1712635"/>
                <a:gd name="connsiteY3" fmla="*/ 115261 h 875980"/>
                <a:gd name="connsiteX4" fmla="*/ 368834 w 1712635"/>
                <a:gd name="connsiteY4" fmla="*/ 169049 h 875980"/>
                <a:gd name="connsiteX5" fmla="*/ 637775 w 1712635"/>
                <a:gd name="connsiteY5" fmla="*/ 215153 h 875980"/>
                <a:gd name="connsiteX6" fmla="*/ 960504 w 1712635"/>
                <a:gd name="connsiteY6" fmla="*/ 330414 h 875980"/>
                <a:gd name="connsiteX7" fmla="*/ 1098817 w 1712635"/>
                <a:gd name="connsiteY7" fmla="*/ 384202 h 875980"/>
                <a:gd name="connsiteX8" fmla="*/ 1214077 w 1712635"/>
                <a:gd name="connsiteY8" fmla="*/ 453358 h 875980"/>
                <a:gd name="connsiteX9" fmla="*/ 1313970 w 1712635"/>
                <a:gd name="connsiteY9" fmla="*/ 622407 h 875980"/>
                <a:gd name="connsiteX10" fmla="*/ 1398494 w 1712635"/>
                <a:gd name="connsiteY10" fmla="*/ 399570 h 875980"/>
                <a:gd name="connsiteX11" fmla="*/ 1506071 w 1712635"/>
                <a:gd name="connsiteY11" fmla="*/ 322730 h 875980"/>
                <a:gd name="connsiteX12" fmla="*/ 1567543 w 1712635"/>
                <a:gd name="connsiteY12" fmla="*/ 253573 h 875980"/>
                <a:gd name="connsiteX13" fmla="*/ 1629015 w 1712635"/>
                <a:gd name="connsiteY13" fmla="*/ 192101 h 875980"/>
                <a:gd name="connsiteX14" fmla="*/ 1682803 w 1712635"/>
                <a:gd name="connsiteY14" fmla="*/ 268941 h 875980"/>
                <a:gd name="connsiteX15" fmla="*/ 1712635 w 1712635"/>
                <a:gd name="connsiteY15" fmla="*/ 275827 h 875980"/>
                <a:gd name="connsiteX16" fmla="*/ 1673841 w 1712635"/>
                <a:gd name="connsiteY16" fmla="*/ 791216 h 875980"/>
                <a:gd name="connsiteX17" fmla="*/ 1667435 w 1712635"/>
                <a:gd name="connsiteY17" fmla="*/ 875980 h 875980"/>
                <a:gd name="connsiteX18" fmla="*/ 0 w 1712635"/>
                <a:gd name="connsiteY18" fmla="*/ 837560 h 875980"/>
                <a:gd name="connsiteX0" fmla="*/ 0 w 1718175"/>
                <a:gd name="connsiteY0" fmla="*/ 837560 h 875980"/>
                <a:gd name="connsiteX1" fmla="*/ 0 w 1718175"/>
                <a:gd name="connsiteY1" fmla="*/ 207469 h 875980"/>
                <a:gd name="connsiteX2" fmla="*/ 69156 w 1718175"/>
                <a:gd name="connsiteY2" fmla="*/ 0 h 875980"/>
                <a:gd name="connsiteX3" fmla="*/ 207469 w 1718175"/>
                <a:gd name="connsiteY3" fmla="*/ 115261 h 875980"/>
                <a:gd name="connsiteX4" fmla="*/ 368834 w 1718175"/>
                <a:gd name="connsiteY4" fmla="*/ 169049 h 875980"/>
                <a:gd name="connsiteX5" fmla="*/ 637775 w 1718175"/>
                <a:gd name="connsiteY5" fmla="*/ 215153 h 875980"/>
                <a:gd name="connsiteX6" fmla="*/ 960504 w 1718175"/>
                <a:gd name="connsiteY6" fmla="*/ 330414 h 875980"/>
                <a:gd name="connsiteX7" fmla="*/ 1098817 w 1718175"/>
                <a:gd name="connsiteY7" fmla="*/ 384202 h 875980"/>
                <a:gd name="connsiteX8" fmla="*/ 1214077 w 1718175"/>
                <a:gd name="connsiteY8" fmla="*/ 453358 h 875980"/>
                <a:gd name="connsiteX9" fmla="*/ 1313970 w 1718175"/>
                <a:gd name="connsiteY9" fmla="*/ 622407 h 875980"/>
                <a:gd name="connsiteX10" fmla="*/ 1398494 w 1718175"/>
                <a:gd name="connsiteY10" fmla="*/ 399570 h 875980"/>
                <a:gd name="connsiteX11" fmla="*/ 1506071 w 1718175"/>
                <a:gd name="connsiteY11" fmla="*/ 322730 h 875980"/>
                <a:gd name="connsiteX12" fmla="*/ 1567543 w 1718175"/>
                <a:gd name="connsiteY12" fmla="*/ 253573 h 875980"/>
                <a:gd name="connsiteX13" fmla="*/ 1629015 w 1718175"/>
                <a:gd name="connsiteY13" fmla="*/ 192101 h 875980"/>
                <a:gd name="connsiteX14" fmla="*/ 1682803 w 1718175"/>
                <a:gd name="connsiteY14" fmla="*/ 268941 h 875980"/>
                <a:gd name="connsiteX15" fmla="*/ 1712635 w 1718175"/>
                <a:gd name="connsiteY15" fmla="*/ 275827 h 875980"/>
                <a:gd name="connsiteX16" fmla="*/ 1718175 w 1718175"/>
                <a:gd name="connsiteY16" fmla="*/ 852176 h 875980"/>
                <a:gd name="connsiteX17" fmla="*/ 1667435 w 1718175"/>
                <a:gd name="connsiteY17" fmla="*/ 875980 h 875980"/>
                <a:gd name="connsiteX18" fmla="*/ 0 w 1718175"/>
                <a:gd name="connsiteY18" fmla="*/ 837560 h 875980"/>
                <a:gd name="connsiteX0" fmla="*/ 0 w 1718175"/>
                <a:gd name="connsiteY0" fmla="*/ 837560 h 852176"/>
                <a:gd name="connsiteX1" fmla="*/ 0 w 1718175"/>
                <a:gd name="connsiteY1" fmla="*/ 207469 h 852176"/>
                <a:gd name="connsiteX2" fmla="*/ 69156 w 1718175"/>
                <a:gd name="connsiteY2" fmla="*/ 0 h 852176"/>
                <a:gd name="connsiteX3" fmla="*/ 207469 w 1718175"/>
                <a:gd name="connsiteY3" fmla="*/ 115261 h 852176"/>
                <a:gd name="connsiteX4" fmla="*/ 368834 w 1718175"/>
                <a:gd name="connsiteY4" fmla="*/ 169049 h 852176"/>
                <a:gd name="connsiteX5" fmla="*/ 637775 w 1718175"/>
                <a:gd name="connsiteY5" fmla="*/ 215153 h 852176"/>
                <a:gd name="connsiteX6" fmla="*/ 960504 w 1718175"/>
                <a:gd name="connsiteY6" fmla="*/ 330414 h 852176"/>
                <a:gd name="connsiteX7" fmla="*/ 1098817 w 1718175"/>
                <a:gd name="connsiteY7" fmla="*/ 384202 h 852176"/>
                <a:gd name="connsiteX8" fmla="*/ 1214077 w 1718175"/>
                <a:gd name="connsiteY8" fmla="*/ 453358 h 852176"/>
                <a:gd name="connsiteX9" fmla="*/ 1313970 w 1718175"/>
                <a:gd name="connsiteY9" fmla="*/ 622407 h 852176"/>
                <a:gd name="connsiteX10" fmla="*/ 1398494 w 1718175"/>
                <a:gd name="connsiteY10" fmla="*/ 399570 h 852176"/>
                <a:gd name="connsiteX11" fmla="*/ 1506071 w 1718175"/>
                <a:gd name="connsiteY11" fmla="*/ 322730 h 852176"/>
                <a:gd name="connsiteX12" fmla="*/ 1567543 w 1718175"/>
                <a:gd name="connsiteY12" fmla="*/ 253573 h 852176"/>
                <a:gd name="connsiteX13" fmla="*/ 1629015 w 1718175"/>
                <a:gd name="connsiteY13" fmla="*/ 192101 h 852176"/>
                <a:gd name="connsiteX14" fmla="*/ 1682803 w 1718175"/>
                <a:gd name="connsiteY14" fmla="*/ 268941 h 852176"/>
                <a:gd name="connsiteX15" fmla="*/ 1712635 w 1718175"/>
                <a:gd name="connsiteY15" fmla="*/ 275827 h 852176"/>
                <a:gd name="connsiteX16" fmla="*/ 1718175 w 1718175"/>
                <a:gd name="connsiteY16" fmla="*/ 852176 h 852176"/>
                <a:gd name="connsiteX17" fmla="*/ 1667435 w 1718175"/>
                <a:gd name="connsiteY17" fmla="*/ 848271 h 852176"/>
                <a:gd name="connsiteX18" fmla="*/ 0 w 1718175"/>
                <a:gd name="connsiteY18" fmla="*/ 837560 h 852176"/>
                <a:gd name="connsiteX0" fmla="*/ 0 w 1718175"/>
                <a:gd name="connsiteY0" fmla="*/ 837560 h 852176"/>
                <a:gd name="connsiteX1" fmla="*/ 212 w 1718175"/>
                <a:gd name="connsiteY1" fmla="*/ 286911 h 852176"/>
                <a:gd name="connsiteX2" fmla="*/ 0 w 1718175"/>
                <a:gd name="connsiteY2" fmla="*/ 207469 h 852176"/>
                <a:gd name="connsiteX3" fmla="*/ 69156 w 1718175"/>
                <a:gd name="connsiteY3" fmla="*/ 0 h 852176"/>
                <a:gd name="connsiteX4" fmla="*/ 207469 w 1718175"/>
                <a:gd name="connsiteY4" fmla="*/ 115261 h 852176"/>
                <a:gd name="connsiteX5" fmla="*/ 368834 w 1718175"/>
                <a:gd name="connsiteY5" fmla="*/ 169049 h 852176"/>
                <a:gd name="connsiteX6" fmla="*/ 637775 w 1718175"/>
                <a:gd name="connsiteY6" fmla="*/ 215153 h 852176"/>
                <a:gd name="connsiteX7" fmla="*/ 960504 w 1718175"/>
                <a:gd name="connsiteY7" fmla="*/ 330414 h 852176"/>
                <a:gd name="connsiteX8" fmla="*/ 1098817 w 1718175"/>
                <a:gd name="connsiteY8" fmla="*/ 384202 h 852176"/>
                <a:gd name="connsiteX9" fmla="*/ 1214077 w 1718175"/>
                <a:gd name="connsiteY9" fmla="*/ 453358 h 852176"/>
                <a:gd name="connsiteX10" fmla="*/ 1313970 w 1718175"/>
                <a:gd name="connsiteY10" fmla="*/ 622407 h 852176"/>
                <a:gd name="connsiteX11" fmla="*/ 1398494 w 1718175"/>
                <a:gd name="connsiteY11" fmla="*/ 399570 h 852176"/>
                <a:gd name="connsiteX12" fmla="*/ 1506071 w 1718175"/>
                <a:gd name="connsiteY12" fmla="*/ 322730 h 852176"/>
                <a:gd name="connsiteX13" fmla="*/ 1567543 w 1718175"/>
                <a:gd name="connsiteY13" fmla="*/ 253573 h 852176"/>
                <a:gd name="connsiteX14" fmla="*/ 1629015 w 1718175"/>
                <a:gd name="connsiteY14" fmla="*/ 192101 h 852176"/>
                <a:gd name="connsiteX15" fmla="*/ 1682803 w 1718175"/>
                <a:gd name="connsiteY15" fmla="*/ 268941 h 852176"/>
                <a:gd name="connsiteX16" fmla="*/ 1712635 w 1718175"/>
                <a:gd name="connsiteY16" fmla="*/ 275827 h 852176"/>
                <a:gd name="connsiteX17" fmla="*/ 1718175 w 1718175"/>
                <a:gd name="connsiteY17" fmla="*/ 852176 h 852176"/>
                <a:gd name="connsiteX18" fmla="*/ 1667435 w 1718175"/>
                <a:gd name="connsiteY18" fmla="*/ 848271 h 852176"/>
                <a:gd name="connsiteX19" fmla="*/ 0 w 1718175"/>
                <a:gd name="connsiteY19" fmla="*/ 837560 h 852176"/>
                <a:gd name="connsiteX0" fmla="*/ 125313 w 1843488"/>
                <a:gd name="connsiteY0" fmla="*/ 837560 h 852176"/>
                <a:gd name="connsiteX1" fmla="*/ 119983 w 1843488"/>
                <a:gd name="connsiteY1" fmla="*/ 774591 h 852176"/>
                <a:gd name="connsiteX2" fmla="*/ 125525 w 1843488"/>
                <a:gd name="connsiteY2" fmla="*/ 286911 h 852176"/>
                <a:gd name="connsiteX3" fmla="*/ 125313 w 1843488"/>
                <a:gd name="connsiteY3" fmla="*/ 207469 h 852176"/>
                <a:gd name="connsiteX4" fmla="*/ 194469 w 1843488"/>
                <a:gd name="connsiteY4" fmla="*/ 0 h 852176"/>
                <a:gd name="connsiteX5" fmla="*/ 332782 w 1843488"/>
                <a:gd name="connsiteY5" fmla="*/ 115261 h 852176"/>
                <a:gd name="connsiteX6" fmla="*/ 494147 w 1843488"/>
                <a:gd name="connsiteY6" fmla="*/ 169049 h 852176"/>
                <a:gd name="connsiteX7" fmla="*/ 763088 w 1843488"/>
                <a:gd name="connsiteY7" fmla="*/ 215153 h 852176"/>
                <a:gd name="connsiteX8" fmla="*/ 1085817 w 1843488"/>
                <a:gd name="connsiteY8" fmla="*/ 330414 h 852176"/>
                <a:gd name="connsiteX9" fmla="*/ 1224130 w 1843488"/>
                <a:gd name="connsiteY9" fmla="*/ 384202 h 852176"/>
                <a:gd name="connsiteX10" fmla="*/ 1339390 w 1843488"/>
                <a:gd name="connsiteY10" fmla="*/ 453358 h 852176"/>
                <a:gd name="connsiteX11" fmla="*/ 1439283 w 1843488"/>
                <a:gd name="connsiteY11" fmla="*/ 622407 h 852176"/>
                <a:gd name="connsiteX12" fmla="*/ 1523807 w 1843488"/>
                <a:gd name="connsiteY12" fmla="*/ 399570 h 852176"/>
                <a:gd name="connsiteX13" fmla="*/ 1631384 w 1843488"/>
                <a:gd name="connsiteY13" fmla="*/ 322730 h 852176"/>
                <a:gd name="connsiteX14" fmla="*/ 1692856 w 1843488"/>
                <a:gd name="connsiteY14" fmla="*/ 253573 h 852176"/>
                <a:gd name="connsiteX15" fmla="*/ 1754328 w 1843488"/>
                <a:gd name="connsiteY15" fmla="*/ 192101 h 852176"/>
                <a:gd name="connsiteX16" fmla="*/ 1808116 w 1843488"/>
                <a:gd name="connsiteY16" fmla="*/ 268941 h 852176"/>
                <a:gd name="connsiteX17" fmla="*/ 1837948 w 1843488"/>
                <a:gd name="connsiteY17" fmla="*/ 275827 h 852176"/>
                <a:gd name="connsiteX18" fmla="*/ 1843488 w 1843488"/>
                <a:gd name="connsiteY18" fmla="*/ 852176 h 852176"/>
                <a:gd name="connsiteX19" fmla="*/ 1792748 w 1843488"/>
                <a:gd name="connsiteY19" fmla="*/ 848271 h 852176"/>
                <a:gd name="connsiteX20" fmla="*/ 125313 w 1843488"/>
                <a:gd name="connsiteY20" fmla="*/ 837560 h 852176"/>
                <a:gd name="connsiteX0" fmla="*/ 125313 w 1843488"/>
                <a:gd name="connsiteY0" fmla="*/ 837560 h 852176"/>
                <a:gd name="connsiteX1" fmla="*/ 119983 w 1843488"/>
                <a:gd name="connsiteY1" fmla="*/ 774591 h 852176"/>
                <a:gd name="connsiteX2" fmla="*/ 125525 w 1843488"/>
                <a:gd name="connsiteY2" fmla="*/ 286911 h 852176"/>
                <a:gd name="connsiteX3" fmla="*/ 132747 w 1843488"/>
                <a:gd name="connsiteY3" fmla="*/ 170298 h 852176"/>
                <a:gd name="connsiteX4" fmla="*/ 194469 w 1843488"/>
                <a:gd name="connsiteY4" fmla="*/ 0 h 852176"/>
                <a:gd name="connsiteX5" fmla="*/ 332782 w 1843488"/>
                <a:gd name="connsiteY5" fmla="*/ 115261 h 852176"/>
                <a:gd name="connsiteX6" fmla="*/ 494147 w 1843488"/>
                <a:gd name="connsiteY6" fmla="*/ 169049 h 852176"/>
                <a:gd name="connsiteX7" fmla="*/ 763088 w 1843488"/>
                <a:gd name="connsiteY7" fmla="*/ 215153 h 852176"/>
                <a:gd name="connsiteX8" fmla="*/ 1085817 w 1843488"/>
                <a:gd name="connsiteY8" fmla="*/ 330414 h 852176"/>
                <a:gd name="connsiteX9" fmla="*/ 1224130 w 1843488"/>
                <a:gd name="connsiteY9" fmla="*/ 384202 h 852176"/>
                <a:gd name="connsiteX10" fmla="*/ 1339390 w 1843488"/>
                <a:gd name="connsiteY10" fmla="*/ 453358 h 852176"/>
                <a:gd name="connsiteX11" fmla="*/ 1439283 w 1843488"/>
                <a:gd name="connsiteY11" fmla="*/ 622407 h 852176"/>
                <a:gd name="connsiteX12" fmla="*/ 1523807 w 1843488"/>
                <a:gd name="connsiteY12" fmla="*/ 399570 h 852176"/>
                <a:gd name="connsiteX13" fmla="*/ 1631384 w 1843488"/>
                <a:gd name="connsiteY13" fmla="*/ 322730 h 852176"/>
                <a:gd name="connsiteX14" fmla="*/ 1692856 w 1843488"/>
                <a:gd name="connsiteY14" fmla="*/ 253573 h 852176"/>
                <a:gd name="connsiteX15" fmla="*/ 1754328 w 1843488"/>
                <a:gd name="connsiteY15" fmla="*/ 192101 h 852176"/>
                <a:gd name="connsiteX16" fmla="*/ 1808116 w 1843488"/>
                <a:gd name="connsiteY16" fmla="*/ 268941 h 852176"/>
                <a:gd name="connsiteX17" fmla="*/ 1837948 w 1843488"/>
                <a:gd name="connsiteY17" fmla="*/ 275827 h 852176"/>
                <a:gd name="connsiteX18" fmla="*/ 1843488 w 1843488"/>
                <a:gd name="connsiteY18" fmla="*/ 852176 h 852176"/>
                <a:gd name="connsiteX19" fmla="*/ 1792748 w 1843488"/>
                <a:gd name="connsiteY19" fmla="*/ 848271 h 852176"/>
                <a:gd name="connsiteX20" fmla="*/ 125313 w 1843488"/>
                <a:gd name="connsiteY20" fmla="*/ 837560 h 852176"/>
                <a:gd name="connsiteX0" fmla="*/ 125313 w 1843488"/>
                <a:gd name="connsiteY0" fmla="*/ 837560 h 852176"/>
                <a:gd name="connsiteX1" fmla="*/ 119983 w 1843488"/>
                <a:gd name="connsiteY1" fmla="*/ 774591 h 852176"/>
                <a:gd name="connsiteX2" fmla="*/ 106940 w 1843488"/>
                <a:gd name="connsiteY2" fmla="*/ 179116 h 852176"/>
                <a:gd name="connsiteX3" fmla="*/ 132747 w 1843488"/>
                <a:gd name="connsiteY3" fmla="*/ 170298 h 852176"/>
                <a:gd name="connsiteX4" fmla="*/ 194469 w 1843488"/>
                <a:gd name="connsiteY4" fmla="*/ 0 h 852176"/>
                <a:gd name="connsiteX5" fmla="*/ 332782 w 1843488"/>
                <a:gd name="connsiteY5" fmla="*/ 115261 h 852176"/>
                <a:gd name="connsiteX6" fmla="*/ 494147 w 1843488"/>
                <a:gd name="connsiteY6" fmla="*/ 169049 h 852176"/>
                <a:gd name="connsiteX7" fmla="*/ 763088 w 1843488"/>
                <a:gd name="connsiteY7" fmla="*/ 215153 h 852176"/>
                <a:gd name="connsiteX8" fmla="*/ 1085817 w 1843488"/>
                <a:gd name="connsiteY8" fmla="*/ 330414 h 852176"/>
                <a:gd name="connsiteX9" fmla="*/ 1224130 w 1843488"/>
                <a:gd name="connsiteY9" fmla="*/ 384202 h 852176"/>
                <a:gd name="connsiteX10" fmla="*/ 1339390 w 1843488"/>
                <a:gd name="connsiteY10" fmla="*/ 453358 h 852176"/>
                <a:gd name="connsiteX11" fmla="*/ 1439283 w 1843488"/>
                <a:gd name="connsiteY11" fmla="*/ 622407 h 852176"/>
                <a:gd name="connsiteX12" fmla="*/ 1523807 w 1843488"/>
                <a:gd name="connsiteY12" fmla="*/ 399570 h 852176"/>
                <a:gd name="connsiteX13" fmla="*/ 1631384 w 1843488"/>
                <a:gd name="connsiteY13" fmla="*/ 322730 h 852176"/>
                <a:gd name="connsiteX14" fmla="*/ 1692856 w 1843488"/>
                <a:gd name="connsiteY14" fmla="*/ 253573 h 852176"/>
                <a:gd name="connsiteX15" fmla="*/ 1754328 w 1843488"/>
                <a:gd name="connsiteY15" fmla="*/ 192101 h 852176"/>
                <a:gd name="connsiteX16" fmla="*/ 1808116 w 1843488"/>
                <a:gd name="connsiteY16" fmla="*/ 268941 h 852176"/>
                <a:gd name="connsiteX17" fmla="*/ 1837948 w 1843488"/>
                <a:gd name="connsiteY17" fmla="*/ 275827 h 852176"/>
                <a:gd name="connsiteX18" fmla="*/ 1843488 w 1843488"/>
                <a:gd name="connsiteY18" fmla="*/ 852176 h 852176"/>
                <a:gd name="connsiteX19" fmla="*/ 1792748 w 1843488"/>
                <a:gd name="connsiteY19" fmla="*/ 848271 h 852176"/>
                <a:gd name="connsiteX20" fmla="*/ 125313 w 1843488"/>
                <a:gd name="connsiteY20" fmla="*/ 837560 h 852176"/>
                <a:gd name="connsiteX0" fmla="*/ 129379 w 1847554"/>
                <a:gd name="connsiteY0" fmla="*/ 837560 h 873082"/>
                <a:gd name="connsiteX1" fmla="*/ 109180 w 1847554"/>
                <a:gd name="connsiteY1" fmla="*/ 834064 h 873082"/>
                <a:gd name="connsiteX2" fmla="*/ 111006 w 1847554"/>
                <a:gd name="connsiteY2" fmla="*/ 179116 h 873082"/>
                <a:gd name="connsiteX3" fmla="*/ 136813 w 1847554"/>
                <a:gd name="connsiteY3" fmla="*/ 170298 h 873082"/>
                <a:gd name="connsiteX4" fmla="*/ 198535 w 1847554"/>
                <a:gd name="connsiteY4" fmla="*/ 0 h 873082"/>
                <a:gd name="connsiteX5" fmla="*/ 336848 w 1847554"/>
                <a:gd name="connsiteY5" fmla="*/ 115261 h 873082"/>
                <a:gd name="connsiteX6" fmla="*/ 498213 w 1847554"/>
                <a:gd name="connsiteY6" fmla="*/ 169049 h 873082"/>
                <a:gd name="connsiteX7" fmla="*/ 767154 w 1847554"/>
                <a:gd name="connsiteY7" fmla="*/ 215153 h 873082"/>
                <a:gd name="connsiteX8" fmla="*/ 1089883 w 1847554"/>
                <a:gd name="connsiteY8" fmla="*/ 330414 h 873082"/>
                <a:gd name="connsiteX9" fmla="*/ 1228196 w 1847554"/>
                <a:gd name="connsiteY9" fmla="*/ 384202 h 873082"/>
                <a:gd name="connsiteX10" fmla="*/ 1343456 w 1847554"/>
                <a:gd name="connsiteY10" fmla="*/ 453358 h 873082"/>
                <a:gd name="connsiteX11" fmla="*/ 1443349 w 1847554"/>
                <a:gd name="connsiteY11" fmla="*/ 622407 h 873082"/>
                <a:gd name="connsiteX12" fmla="*/ 1527873 w 1847554"/>
                <a:gd name="connsiteY12" fmla="*/ 399570 h 873082"/>
                <a:gd name="connsiteX13" fmla="*/ 1635450 w 1847554"/>
                <a:gd name="connsiteY13" fmla="*/ 322730 h 873082"/>
                <a:gd name="connsiteX14" fmla="*/ 1696922 w 1847554"/>
                <a:gd name="connsiteY14" fmla="*/ 253573 h 873082"/>
                <a:gd name="connsiteX15" fmla="*/ 1758394 w 1847554"/>
                <a:gd name="connsiteY15" fmla="*/ 192101 h 873082"/>
                <a:gd name="connsiteX16" fmla="*/ 1812182 w 1847554"/>
                <a:gd name="connsiteY16" fmla="*/ 268941 h 873082"/>
                <a:gd name="connsiteX17" fmla="*/ 1842014 w 1847554"/>
                <a:gd name="connsiteY17" fmla="*/ 275827 h 873082"/>
                <a:gd name="connsiteX18" fmla="*/ 1847554 w 1847554"/>
                <a:gd name="connsiteY18" fmla="*/ 852176 h 873082"/>
                <a:gd name="connsiteX19" fmla="*/ 1796814 w 1847554"/>
                <a:gd name="connsiteY19" fmla="*/ 848271 h 873082"/>
                <a:gd name="connsiteX20" fmla="*/ 129379 w 1847554"/>
                <a:gd name="connsiteY20" fmla="*/ 837560 h 873082"/>
                <a:gd name="connsiteX0" fmla="*/ 130117 w 1848292"/>
                <a:gd name="connsiteY0" fmla="*/ 837560 h 852176"/>
                <a:gd name="connsiteX1" fmla="*/ 111744 w 1848292"/>
                <a:gd name="connsiteY1" fmla="*/ 179116 h 852176"/>
                <a:gd name="connsiteX2" fmla="*/ 137551 w 1848292"/>
                <a:gd name="connsiteY2" fmla="*/ 170298 h 852176"/>
                <a:gd name="connsiteX3" fmla="*/ 199273 w 1848292"/>
                <a:gd name="connsiteY3" fmla="*/ 0 h 852176"/>
                <a:gd name="connsiteX4" fmla="*/ 337586 w 1848292"/>
                <a:gd name="connsiteY4" fmla="*/ 115261 h 852176"/>
                <a:gd name="connsiteX5" fmla="*/ 498951 w 1848292"/>
                <a:gd name="connsiteY5" fmla="*/ 169049 h 852176"/>
                <a:gd name="connsiteX6" fmla="*/ 767892 w 1848292"/>
                <a:gd name="connsiteY6" fmla="*/ 215153 h 852176"/>
                <a:gd name="connsiteX7" fmla="*/ 1090621 w 1848292"/>
                <a:gd name="connsiteY7" fmla="*/ 330414 h 852176"/>
                <a:gd name="connsiteX8" fmla="*/ 1228934 w 1848292"/>
                <a:gd name="connsiteY8" fmla="*/ 384202 h 852176"/>
                <a:gd name="connsiteX9" fmla="*/ 1344194 w 1848292"/>
                <a:gd name="connsiteY9" fmla="*/ 453358 h 852176"/>
                <a:gd name="connsiteX10" fmla="*/ 1444087 w 1848292"/>
                <a:gd name="connsiteY10" fmla="*/ 622407 h 852176"/>
                <a:gd name="connsiteX11" fmla="*/ 1528611 w 1848292"/>
                <a:gd name="connsiteY11" fmla="*/ 399570 h 852176"/>
                <a:gd name="connsiteX12" fmla="*/ 1636188 w 1848292"/>
                <a:gd name="connsiteY12" fmla="*/ 322730 h 852176"/>
                <a:gd name="connsiteX13" fmla="*/ 1697660 w 1848292"/>
                <a:gd name="connsiteY13" fmla="*/ 253573 h 852176"/>
                <a:gd name="connsiteX14" fmla="*/ 1759132 w 1848292"/>
                <a:gd name="connsiteY14" fmla="*/ 192101 h 852176"/>
                <a:gd name="connsiteX15" fmla="*/ 1812920 w 1848292"/>
                <a:gd name="connsiteY15" fmla="*/ 268941 h 852176"/>
                <a:gd name="connsiteX16" fmla="*/ 1842752 w 1848292"/>
                <a:gd name="connsiteY16" fmla="*/ 275827 h 852176"/>
                <a:gd name="connsiteX17" fmla="*/ 1848292 w 1848292"/>
                <a:gd name="connsiteY17" fmla="*/ 852176 h 852176"/>
                <a:gd name="connsiteX18" fmla="*/ 1797552 w 1848292"/>
                <a:gd name="connsiteY18" fmla="*/ 848271 h 852176"/>
                <a:gd name="connsiteX19" fmla="*/ 130117 w 1848292"/>
                <a:gd name="connsiteY19" fmla="*/ 837560 h 852176"/>
                <a:gd name="connsiteX0" fmla="*/ 178788 w 1896963"/>
                <a:gd name="connsiteY0" fmla="*/ 837560 h 852176"/>
                <a:gd name="connsiteX1" fmla="*/ 44847 w 1896963"/>
                <a:gd name="connsiteY1" fmla="*/ 659970 h 852176"/>
                <a:gd name="connsiteX2" fmla="*/ 160415 w 1896963"/>
                <a:gd name="connsiteY2" fmla="*/ 179116 h 852176"/>
                <a:gd name="connsiteX3" fmla="*/ 186222 w 1896963"/>
                <a:gd name="connsiteY3" fmla="*/ 170298 h 852176"/>
                <a:gd name="connsiteX4" fmla="*/ 247944 w 1896963"/>
                <a:gd name="connsiteY4" fmla="*/ 0 h 852176"/>
                <a:gd name="connsiteX5" fmla="*/ 386257 w 1896963"/>
                <a:gd name="connsiteY5" fmla="*/ 115261 h 852176"/>
                <a:gd name="connsiteX6" fmla="*/ 547622 w 1896963"/>
                <a:gd name="connsiteY6" fmla="*/ 169049 h 852176"/>
                <a:gd name="connsiteX7" fmla="*/ 816563 w 1896963"/>
                <a:gd name="connsiteY7" fmla="*/ 215153 h 852176"/>
                <a:gd name="connsiteX8" fmla="*/ 1139292 w 1896963"/>
                <a:gd name="connsiteY8" fmla="*/ 330414 h 852176"/>
                <a:gd name="connsiteX9" fmla="*/ 1277605 w 1896963"/>
                <a:gd name="connsiteY9" fmla="*/ 384202 h 852176"/>
                <a:gd name="connsiteX10" fmla="*/ 1392865 w 1896963"/>
                <a:gd name="connsiteY10" fmla="*/ 453358 h 852176"/>
                <a:gd name="connsiteX11" fmla="*/ 1492758 w 1896963"/>
                <a:gd name="connsiteY11" fmla="*/ 622407 h 852176"/>
                <a:gd name="connsiteX12" fmla="*/ 1577282 w 1896963"/>
                <a:gd name="connsiteY12" fmla="*/ 399570 h 852176"/>
                <a:gd name="connsiteX13" fmla="*/ 1684859 w 1896963"/>
                <a:gd name="connsiteY13" fmla="*/ 322730 h 852176"/>
                <a:gd name="connsiteX14" fmla="*/ 1746331 w 1896963"/>
                <a:gd name="connsiteY14" fmla="*/ 253573 h 852176"/>
                <a:gd name="connsiteX15" fmla="*/ 1807803 w 1896963"/>
                <a:gd name="connsiteY15" fmla="*/ 192101 h 852176"/>
                <a:gd name="connsiteX16" fmla="*/ 1861591 w 1896963"/>
                <a:gd name="connsiteY16" fmla="*/ 268941 h 852176"/>
                <a:gd name="connsiteX17" fmla="*/ 1891423 w 1896963"/>
                <a:gd name="connsiteY17" fmla="*/ 275827 h 852176"/>
                <a:gd name="connsiteX18" fmla="*/ 1896963 w 1896963"/>
                <a:gd name="connsiteY18" fmla="*/ 852176 h 852176"/>
                <a:gd name="connsiteX19" fmla="*/ 1846223 w 1896963"/>
                <a:gd name="connsiteY19" fmla="*/ 848271 h 852176"/>
                <a:gd name="connsiteX20" fmla="*/ 178788 w 1896963"/>
                <a:gd name="connsiteY20" fmla="*/ 837560 h 852176"/>
                <a:gd name="connsiteX0" fmla="*/ 140894 w 1859069"/>
                <a:gd name="connsiteY0" fmla="*/ 837560 h 852176"/>
                <a:gd name="connsiteX1" fmla="*/ 111031 w 1859069"/>
                <a:gd name="connsiteY1" fmla="*/ 674838 h 852176"/>
                <a:gd name="connsiteX2" fmla="*/ 122521 w 1859069"/>
                <a:gd name="connsiteY2" fmla="*/ 179116 h 852176"/>
                <a:gd name="connsiteX3" fmla="*/ 148328 w 1859069"/>
                <a:gd name="connsiteY3" fmla="*/ 170298 h 852176"/>
                <a:gd name="connsiteX4" fmla="*/ 210050 w 1859069"/>
                <a:gd name="connsiteY4" fmla="*/ 0 h 852176"/>
                <a:gd name="connsiteX5" fmla="*/ 348363 w 1859069"/>
                <a:gd name="connsiteY5" fmla="*/ 115261 h 852176"/>
                <a:gd name="connsiteX6" fmla="*/ 509728 w 1859069"/>
                <a:gd name="connsiteY6" fmla="*/ 169049 h 852176"/>
                <a:gd name="connsiteX7" fmla="*/ 778669 w 1859069"/>
                <a:gd name="connsiteY7" fmla="*/ 215153 h 852176"/>
                <a:gd name="connsiteX8" fmla="*/ 1101398 w 1859069"/>
                <a:gd name="connsiteY8" fmla="*/ 330414 h 852176"/>
                <a:gd name="connsiteX9" fmla="*/ 1239711 w 1859069"/>
                <a:gd name="connsiteY9" fmla="*/ 384202 h 852176"/>
                <a:gd name="connsiteX10" fmla="*/ 1354971 w 1859069"/>
                <a:gd name="connsiteY10" fmla="*/ 453358 h 852176"/>
                <a:gd name="connsiteX11" fmla="*/ 1454864 w 1859069"/>
                <a:gd name="connsiteY11" fmla="*/ 622407 h 852176"/>
                <a:gd name="connsiteX12" fmla="*/ 1539388 w 1859069"/>
                <a:gd name="connsiteY12" fmla="*/ 399570 h 852176"/>
                <a:gd name="connsiteX13" fmla="*/ 1646965 w 1859069"/>
                <a:gd name="connsiteY13" fmla="*/ 322730 h 852176"/>
                <a:gd name="connsiteX14" fmla="*/ 1708437 w 1859069"/>
                <a:gd name="connsiteY14" fmla="*/ 253573 h 852176"/>
                <a:gd name="connsiteX15" fmla="*/ 1769909 w 1859069"/>
                <a:gd name="connsiteY15" fmla="*/ 192101 h 852176"/>
                <a:gd name="connsiteX16" fmla="*/ 1823697 w 1859069"/>
                <a:gd name="connsiteY16" fmla="*/ 268941 h 852176"/>
                <a:gd name="connsiteX17" fmla="*/ 1853529 w 1859069"/>
                <a:gd name="connsiteY17" fmla="*/ 275827 h 852176"/>
                <a:gd name="connsiteX18" fmla="*/ 1859069 w 1859069"/>
                <a:gd name="connsiteY18" fmla="*/ 852176 h 852176"/>
                <a:gd name="connsiteX19" fmla="*/ 1808329 w 1859069"/>
                <a:gd name="connsiteY19" fmla="*/ 848271 h 852176"/>
                <a:gd name="connsiteX20" fmla="*/ 140894 w 1859069"/>
                <a:gd name="connsiteY20" fmla="*/ 837560 h 852176"/>
                <a:gd name="connsiteX0" fmla="*/ 176188 w 1894363"/>
                <a:gd name="connsiteY0" fmla="*/ 837560 h 852176"/>
                <a:gd name="connsiteX1" fmla="*/ 45965 w 1894363"/>
                <a:gd name="connsiteY1" fmla="*/ 808653 h 852176"/>
                <a:gd name="connsiteX2" fmla="*/ 146325 w 1894363"/>
                <a:gd name="connsiteY2" fmla="*/ 674838 h 852176"/>
                <a:gd name="connsiteX3" fmla="*/ 157815 w 1894363"/>
                <a:gd name="connsiteY3" fmla="*/ 179116 h 852176"/>
                <a:gd name="connsiteX4" fmla="*/ 183622 w 1894363"/>
                <a:gd name="connsiteY4" fmla="*/ 170298 h 852176"/>
                <a:gd name="connsiteX5" fmla="*/ 245344 w 1894363"/>
                <a:gd name="connsiteY5" fmla="*/ 0 h 852176"/>
                <a:gd name="connsiteX6" fmla="*/ 383657 w 1894363"/>
                <a:gd name="connsiteY6" fmla="*/ 115261 h 852176"/>
                <a:gd name="connsiteX7" fmla="*/ 545022 w 1894363"/>
                <a:gd name="connsiteY7" fmla="*/ 169049 h 852176"/>
                <a:gd name="connsiteX8" fmla="*/ 813963 w 1894363"/>
                <a:gd name="connsiteY8" fmla="*/ 215153 h 852176"/>
                <a:gd name="connsiteX9" fmla="*/ 1136692 w 1894363"/>
                <a:gd name="connsiteY9" fmla="*/ 330414 h 852176"/>
                <a:gd name="connsiteX10" fmla="*/ 1275005 w 1894363"/>
                <a:gd name="connsiteY10" fmla="*/ 384202 h 852176"/>
                <a:gd name="connsiteX11" fmla="*/ 1390265 w 1894363"/>
                <a:gd name="connsiteY11" fmla="*/ 453358 h 852176"/>
                <a:gd name="connsiteX12" fmla="*/ 1490158 w 1894363"/>
                <a:gd name="connsiteY12" fmla="*/ 622407 h 852176"/>
                <a:gd name="connsiteX13" fmla="*/ 1574682 w 1894363"/>
                <a:gd name="connsiteY13" fmla="*/ 399570 h 852176"/>
                <a:gd name="connsiteX14" fmla="*/ 1682259 w 1894363"/>
                <a:gd name="connsiteY14" fmla="*/ 322730 h 852176"/>
                <a:gd name="connsiteX15" fmla="*/ 1743731 w 1894363"/>
                <a:gd name="connsiteY15" fmla="*/ 253573 h 852176"/>
                <a:gd name="connsiteX16" fmla="*/ 1805203 w 1894363"/>
                <a:gd name="connsiteY16" fmla="*/ 192101 h 852176"/>
                <a:gd name="connsiteX17" fmla="*/ 1858991 w 1894363"/>
                <a:gd name="connsiteY17" fmla="*/ 268941 h 852176"/>
                <a:gd name="connsiteX18" fmla="*/ 1888823 w 1894363"/>
                <a:gd name="connsiteY18" fmla="*/ 275827 h 852176"/>
                <a:gd name="connsiteX19" fmla="*/ 1894363 w 1894363"/>
                <a:gd name="connsiteY19" fmla="*/ 852176 h 852176"/>
                <a:gd name="connsiteX20" fmla="*/ 1843623 w 1894363"/>
                <a:gd name="connsiteY20" fmla="*/ 848271 h 852176"/>
                <a:gd name="connsiteX21" fmla="*/ 176188 w 1894363"/>
                <a:gd name="connsiteY21" fmla="*/ 837560 h 852176"/>
                <a:gd name="connsiteX0" fmla="*/ 140153 w 1858328"/>
                <a:gd name="connsiteY0" fmla="*/ 837560 h 852176"/>
                <a:gd name="connsiteX1" fmla="*/ 110291 w 1858328"/>
                <a:gd name="connsiteY1" fmla="*/ 808653 h 852176"/>
                <a:gd name="connsiteX2" fmla="*/ 110290 w 1858328"/>
                <a:gd name="connsiteY2" fmla="*/ 674838 h 852176"/>
                <a:gd name="connsiteX3" fmla="*/ 121780 w 1858328"/>
                <a:gd name="connsiteY3" fmla="*/ 179116 h 852176"/>
                <a:gd name="connsiteX4" fmla="*/ 147587 w 1858328"/>
                <a:gd name="connsiteY4" fmla="*/ 170298 h 852176"/>
                <a:gd name="connsiteX5" fmla="*/ 209309 w 1858328"/>
                <a:gd name="connsiteY5" fmla="*/ 0 h 852176"/>
                <a:gd name="connsiteX6" fmla="*/ 347622 w 1858328"/>
                <a:gd name="connsiteY6" fmla="*/ 115261 h 852176"/>
                <a:gd name="connsiteX7" fmla="*/ 508987 w 1858328"/>
                <a:gd name="connsiteY7" fmla="*/ 169049 h 852176"/>
                <a:gd name="connsiteX8" fmla="*/ 777928 w 1858328"/>
                <a:gd name="connsiteY8" fmla="*/ 215153 h 852176"/>
                <a:gd name="connsiteX9" fmla="*/ 1100657 w 1858328"/>
                <a:gd name="connsiteY9" fmla="*/ 330414 h 852176"/>
                <a:gd name="connsiteX10" fmla="*/ 1238970 w 1858328"/>
                <a:gd name="connsiteY10" fmla="*/ 384202 h 852176"/>
                <a:gd name="connsiteX11" fmla="*/ 1354230 w 1858328"/>
                <a:gd name="connsiteY11" fmla="*/ 453358 h 852176"/>
                <a:gd name="connsiteX12" fmla="*/ 1454123 w 1858328"/>
                <a:gd name="connsiteY12" fmla="*/ 622407 h 852176"/>
                <a:gd name="connsiteX13" fmla="*/ 1538647 w 1858328"/>
                <a:gd name="connsiteY13" fmla="*/ 399570 h 852176"/>
                <a:gd name="connsiteX14" fmla="*/ 1646224 w 1858328"/>
                <a:gd name="connsiteY14" fmla="*/ 322730 h 852176"/>
                <a:gd name="connsiteX15" fmla="*/ 1707696 w 1858328"/>
                <a:gd name="connsiteY15" fmla="*/ 253573 h 852176"/>
                <a:gd name="connsiteX16" fmla="*/ 1769168 w 1858328"/>
                <a:gd name="connsiteY16" fmla="*/ 192101 h 852176"/>
                <a:gd name="connsiteX17" fmla="*/ 1822956 w 1858328"/>
                <a:gd name="connsiteY17" fmla="*/ 268941 h 852176"/>
                <a:gd name="connsiteX18" fmla="*/ 1852788 w 1858328"/>
                <a:gd name="connsiteY18" fmla="*/ 275827 h 852176"/>
                <a:gd name="connsiteX19" fmla="*/ 1858328 w 1858328"/>
                <a:gd name="connsiteY19" fmla="*/ 852176 h 852176"/>
                <a:gd name="connsiteX20" fmla="*/ 1807588 w 1858328"/>
                <a:gd name="connsiteY20" fmla="*/ 848271 h 852176"/>
                <a:gd name="connsiteX21" fmla="*/ 140153 w 1858328"/>
                <a:gd name="connsiteY21" fmla="*/ 837560 h 852176"/>
                <a:gd name="connsiteX0" fmla="*/ 141502 w 1859677"/>
                <a:gd name="connsiteY0" fmla="*/ 837560 h 852176"/>
                <a:gd name="connsiteX1" fmla="*/ 107922 w 1859677"/>
                <a:gd name="connsiteY1" fmla="*/ 830955 h 852176"/>
                <a:gd name="connsiteX2" fmla="*/ 111640 w 1859677"/>
                <a:gd name="connsiteY2" fmla="*/ 808653 h 852176"/>
                <a:gd name="connsiteX3" fmla="*/ 111639 w 1859677"/>
                <a:gd name="connsiteY3" fmla="*/ 674838 h 852176"/>
                <a:gd name="connsiteX4" fmla="*/ 123129 w 1859677"/>
                <a:gd name="connsiteY4" fmla="*/ 179116 h 852176"/>
                <a:gd name="connsiteX5" fmla="*/ 148936 w 1859677"/>
                <a:gd name="connsiteY5" fmla="*/ 170298 h 852176"/>
                <a:gd name="connsiteX6" fmla="*/ 210658 w 1859677"/>
                <a:gd name="connsiteY6" fmla="*/ 0 h 852176"/>
                <a:gd name="connsiteX7" fmla="*/ 348971 w 1859677"/>
                <a:gd name="connsiteY7" fmla="*/ 115261 h 852176"/>
                <a:gd name="connsiteX8" fmla="*/ 510336 w 1859677"/>
                <a:gd name="connsiteY8" fmla="*/ 169049 h 852176"/>
                <a:gd name="connsiteX9" fmla="*/ 779277 w 1859677"/>
                <a:gd name="connsiteY9" fmla="*/ 215153 h 852176"/>
                <a:gd name="connsiteX10" fmla="*/ 1102006 w 1859677"/>
                <a:gd name="connsiteY10" fmla="*/ 330414 h 852176"/>
                <a:gd name="connsiteX11" fmla="*/ 1240319 w 1859677"/>
                <a:gd name="connsiteY11" fmla="*/ 384202 h 852176"/>
                <a:gd name="connsiteX12" fmla="*/ 1355579 w 1859677"/>
                <a:gd name="connsiteY12" fmla="*/ 453358 h 852176"/>
                <a:gd name="connsiteX13" fmla="*/ 1455472 w 1859677"/>
                <a:gd name="connsiteY13" fmla="*/ 622407 h 852176"/>
                <a:gd name="connsiteX14" fmla="*/ 1539996 w 1859677"/>
                <a:gd name="connsiteY14" fmla="*/ 399570 h 852176"/>
                <a:gd name="connsiteX15" fmla="*/ 1647573 w 1859677"/>
                <a:gd name="connsiteY15" fmla="*/ 322730 h 852176"/>
                <a:gd name="connsiteX16" fmla="*/ 1709045 w 1859677"/>
                <a:gd name="connsiteY16" fmla="*/ 253573 h 852176"/>
                <a:gd name="connsiteX17" fmla="*/ 1770517 w 1859677"/>
                <a:gd name="connsiteY17" fmla="*/ 192101 h 852176"/>
                <a:gd name="connsiteX18" fmla="*/ 1824305 w 1859677"/>
                <a:gd name="connsiteY18" fmla="*/ 268941 h 852176"/>
                <a:gd name="connsiteX19" fmla="*/ 1854137 w 1859677"/>
                <a:gd name="connsiteY19" fmla="*/ 275827 h 852176"/>
                <a:gd name="connsiteX20" fmla="*/ 1859677 w 1859677"/>
                <a:gd name="connsiteY20" fmla="*/ 852176 h 852176"/>
                <a:gd name="connsiteX21" fmla="*/ 1808937 w 1859677"/>
                <a:gd name="connsiteY21" fmla="*/ 848271 h 852176"/>
                <a:gd name="connsiteX22" fmla="*/ 141502 w 1859677"/>
                <a:gd name="connsiteY22" fmla="*/ 837560 h 85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59677" h="852176">
                  <a:moveTo>
                    <a:pt x="141502" y="837560"/>
                  </a:moveTo>
                  <a:cubicBezTo>
                    <a:pt x="-158727" y="834674"/>
                    <a:pt x="112899" y="835773"/>
                    <a:pt x="107922" y="830955"/>
                  </a:cubicBezTo>
                  <a:cubicBezTo>
                    <a:pt x="102945" y="826137"/>
                    <a:pt x="94294" y="834672"/>
                    <a:pt x="111640" y="808653"/>
                  </a:cubicBezTo>
                  <a:cubicBezTo>
                    <a:pt x="128986" y="782634"/>
                    <a:pt x="92997" y="779761"/>
                    <a:pt x="111639" y="674838"/>
                  </a:cubicBezTo>
                  <a:cubicBezTo>
                    <a:pt x="130281" y="569915"/>
                    <a:pt x="99567" y="260728"/>
                    <a:pt x="123129" y="179116"/>
                  </a:cubicBezTo>
                  <a:cubicBezTo>
                    <a:pt x="123058" y="152635"/>
                    <a:pt x="149007" y="196779"/>
                    <a:pt x="148936" y="170298"/>
                  </a:cubicBezTo>
                  <a:lnTo>
                    <a:pt x="210658" y="0"/>
                  </a:lnTo>
                  <a:lnTo>
                    <a:pt x="348971" y="115261"/>
                  </a:lnTo>
                  <a:lnTo>
                    <a:pt x="510336" y="169049"/>
                  </a:lnTo>
                  <a:lnTo>
                    <a:pt x="779277" y="215153"/>
                  </a:lnTo>
                  <a:lnTo>
                    <a:pt x="1102006" y="330414"/>
                  </a:lnTo>
                  <a:lnTo>
                    <a:pt x="1240319" y="384202"/>
                  </a:lnTo>
                  <a:lnTo>
                    <a:pt x="1355579" y="453358"/>
                  </a:lnTo>
                  <a:lnTo>
                    <a:pt x="1455472" y="622407"/>
                  </a:lnTo>
                  <a:lnTo>
                    <a:pt x="1539996" y="399570"/>
                  </a:lnTo>
                  <a:lnTo>
                    <a:pt x="1647573" y="322730"/>
                  </a:lnTo>
                  <a:lnTo>
                    <a:pt x="1709045" y="253573"/>
                  </a:lnTo>
                  <a:lnTo>
                    <a:pt x="1770517" y="192101"/>
                  </a:lnTo>
                  <a:lnTo>
                    <a:pt x="1824305" y="268941"/>
                  </a:lnTo>
                  <a:cubicBezTo>
                    <a:pt x="1825013" y="293404"/>
                    <a:pt x="1853429" y="251364"/>
                    <a:pt x="1854137" y="275827"/>
                  </a:cubicBezTo>
                  <a:cubicBezTo>
                    <a:pt x="1855984" y="467943"/>
                    <a:pt x="1857830" y="660060"/>
                    <a:pt x="1859677" y="852176"/>
                  </a:cubicBezTo>
                  <a:lnTo>
                    <a:pt x="1808937" y="848271"/>
                  </a:lnTo>
                  <a:lnTo>
                    <a:pt x="141502" y="837560"/>
                  </a:lnTo>
                  <a:close/>
                </a:path>
              </a:pathLst>
            </a:custGeom>
            <a:solidFill>
              <a:srgbClr val="FF0000">
                <a:alpha val="52000"/>
              </a:srgbClr>
            </a:solidFill>
            <a:ln w="12700">
              <a:noFill/>
            </a:ln>
          </p:spPr>
          <p:txBody>
            <a:bodyPr rtlCol="0" anchor="ctr"/>
            <a:lstStyle/>
            <a:p>
              <a:pPr algn="ctr"/>
              <a:endParaRPr kumimoji="1" lang="ja-JP" altLang="en-US"/>
            </a:p>
          </p:txBody>
        </p:sp>
        <p:cxnSp>
          <p:nvCxnSpPr>
            <p:cNvPr id="48" name="直線矢印コネクタ 47"/>
            <p:cNvCxnSpPr/>
            <p:nvPr/>
          </p:nvCxnSpPr>
          <p:spPr bwMode="auto">
            <a:xfrm flipH="1">
              <a:off x="2539038" y="3144174"/>
              <a:ext cx="316215" cy="144222"/>
            </a:xfrm>
            <a:prstGeom prst="straightConnector1">
              <a:avLst/>
            </a:prstGeom>
            <a:noFill/>
            <a:ln w="12700" cap="flat" cmpd="sng" algn="ctr">
              <a:solidFill>
                <a:srgbClr val="FF0000"/>
              </a:solidFill>
              <a:prstDash val="solid"/>
              <a:round/>
              <a:headEnd type="none" w="med" len="med"/>
              <a:tailEnd type="arrow"/>
            </a:ln>
            <a:effectLst/>
          </p:spPr>
        </p:cxnSp>
        <p:cxnSp>
          <p:nvCxnSpPr>
            <p:cNvPr id="44" name="直線矢印コネクタ 43"/>
            <p:cNvCxnSpPr/>
            <p:nvPr/>
          </p:nvCxnSpPr>
          <p:spPr bwMode="auto">
            <a:xfrm>
              <a:off x="3692860" y="3179571"/>
              <a:ext cx="296959" cy="242924"/>
            </a:xfrm>
            <a:prstGeom prst="straightConnector1">
              <a:avLst/>
            </a:prstGeom>
            <a:noFill/>
            <a:ln w="12700" cap="flat" cmpd="sng" algn="ctr">
              <a:solidFill>
                <a:srgbClr val="FF0000"/>
              </a:solidFill>
              <a:prstDash val="solid"/>
              <a:round/>
              <a:headEnd type="none" w="med" len="med"/>
              <a:tailEnd type="arrow"/>
            </a:ln>
            <a:effectLst/>
          </p:spPr>
        </p:cxnSp>
        <p:sp>
          <p:nvSpPr>
            <p:cNvPr id="46" name="角丸四角形 45"/>
            <p:cNvSpPr/>
            <p:nvPr/>
          </p:nvSpPr>
          <p:spPr>
            <a:xfrm>
              <a:off x="2737737" y="1980383"/>
              <a:ext cx="758994" cy="207614"/>
            </a:xfrm>
            <a:prstGeom prst="roundRect">
              <a:avLst/>
            </a:prstGeom>
            <a:solidFill>
              <a:srgbClr val="FF0000">
                <a:alpha val="34000"/>
              </a:srgbClr>
            </a:solidFill>
            <a:ln w="12700">
              <a:noFill/>
            </a:ln>
          </p:spPr>
          <p:txBody>
            <a:bodyPr rtlCol="0" anchor="ctr"/>
            <a:lstStyle/>
            <a:p>
              <a:pPr algn="ctr"/>
              <a:endParaRPr kumimoji="1" lang="ja-JP" altLang="en-US"/>
            </a:p>
          </p:txBody>
        </p:sp>
      </p:grpSp>
      <p:grpSp>
        <p:nvGrpSpPr>
          <p:cNvPr id="12" name="グループ化 11"/>
          <p:cNvGrpSpPr/>
          <p:nvPr/>
        </p:nvGrpSpPr>
        <p:grpSpPr>
          <a:xfrm>
            <a:off x="6179382" y="1172195"/>
            <a:ext cx="3539202" cy="4257675"/>
            <a:chOff x="6067179" y="1267048"/>
            <a:chExt cx="3539202" cy="4257675"/>
          </a:xfrm>
        </p:grpSpPr>
        <p:grpSp>
          <p:nvGrpSpPr>
            <p:cNvPr id="11" name="グループ化 10"/>
            <p:cNvGrpSpPr/>
            <p:nvPr/>
          </p:nvGrpSpPr>
          <p:grpSpPr>
            <a:xfrm>
              <a:off x="6067179" y="1267048"/>
              <a:ext cx="3192875" cy="4257675"/>
              <a:chOff x="6067179" y="1267048"/>
              <a:chExt cx="3192875" cy="4257675"/>
            </a:xfrm>
          </p:grpSpPr>
          <p:pic>
            <p:nvPicPr>
              <p:cNvPr id="25603"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67179" y="1267048"/>
                <a:ext cx="3095625" cy="425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テキスト ボックス 38"/>
              <p:cNvSpPr txBox="1"/>
              <p:nvPr/>
            </p:nvSpPr>
            <p:spPr>
              <a:xfrm>
                <a:off x="9048455" y="4734145"/>
                <a:ext cx="211599" cy="442035"/>
              </a:xfrm>
              <a:prstGeom prst="rect">
                <a:avLst/>
              </a:prstGeom>
              <a:noFill/>
            </p:spPr>
            <p:txBody>
              <a:bodyPr wrap="square" lIns="36000" tIns="36000" rIns="36000" bIns="36000" rtlCol="0">
                <a:spAutoFit/>
              </a:bodyPr>
              <a:lstStyle/>
              <a:p>
                <a:r>
                  <a:rPr kumimoji="1" lang="en-US" altLang="ja-JP" sz="2400" i="1" dirty="0" smtClean="0"/>
                  <a:t>z</a:t>
                </a:r>
                <a:endParaRPr kumimoji="1" lang="ja-JP" altLang="en-US" sz="2400" i="1" dirty="0" smtClean="0"/>
              </a:p>
            </p:txBody>
          </p:sp>
          <p:sp>
            <p:nvSpPr>
              <p:cNvPr id="9" name="右矢印 8"/>
              <p:cNvSpPr/>
              <p:nvPr/>
            </p:nvSpPr>
            <p:spPr>
              <a:xfrm>
                <a:off x="6501645" y="3553534"/>
                <a:ext cx="362400" cy="221018"/>
              </a:xfrm>
              <a:prstGeom prst="rightArrow">
                <a:avLst/>
              </a:prstGeom>
              <a:solidFill>
                <a:srgbClr val="FF0000"/>
              </a:solidFill>
              <a:ln w="12700">
                <a:noFill/>
              </a:ln>
            </p:spPr>
            <p:txBody>
              <a:bodyPr rtlCol="0" anchor="ctr"/>
              <a:lstStyle/>
              <a:p>
                <a:pPr algn="ctr"/>
                <a:endParaRPr kumimoji="1" lang="ja-JP" altLang="en-US"/>
              </a:p>
            </p:txBody>
          </p:sp>
          <p:sp>
            <p:nvSpPr>
              <p:cNvPr id="34" name="右矢印 33"/>
              <p:cNvSpPr/>
              <p:nvPr/>
            </p:nvSpPr>
            <p:spPr>
              <a:xfrm rot="10593215">
                <a:off x="8250238" y="3660711"/>
                <a:ext cx="362400" cy="221018"/>
              </a:xfrm>
              <a:prstGeom prst="rightArrow">
                <a:avLst/>
              </a:prstGeom>
              <a:solidFill>
                <a:srgbClr val="FF0000"/>
              </a:solidFill>
              <a:ln w="12700">
                <a:noFill/>
              </a:ln>
            </p:spPr>
            <p:txBody>
              <a:bodyPr rtlCol="0" anchor="ctr"/>
              <a:lstStyle/>
              <a:p>
                <a:pPr algn="ctr"/>
                <a:endParaRPr kumimoji="1" lang="ja-JP" altLang="en-US"/>
              </a:p>
            </p:txBody>
          </p:sp>
          <p:sp>
            <p:nvSpPr>
              <p:cNvPr id="38" name="テキスト ボックス 37"/>
              <p:cNvSpPr txBox="1"/>
              <p:nvPr/>
            </p:nvSpPr>
            <p:spPr>
              <a:xfrm>
                <a:off x="6754003" y="3145550"/>
                <a:ext cx="705889" cy="380480"/>
              </a:xfrm>
              <a:prstGeom prst="rect">
                <a:avLst/>
              </a:prstGeom>
              <a:noFill/>
            </p:spPr>
            <p:txBody>
              <a:bodyPr wrap="square" lIns="36000" tIns="36000" rIns="36000" bIns="36000" rtlCol="0">
                <a:spAutoFit/>
              </a:bodyPr>
              <a:lstStyle/>
              <a:p>
                <a:r>
                  <a:rPr kumimoji="1" lang="en-US" altLang="ja-JP" b="1" dirty="0" smtClean="0">
                    <a:solidFill>
                      <a:srgbClr val="FF0000"/>
                    </a:solidFill>
                  </a:rPr>
                  <a:t>Flux</a:t>
                </a:r>
                <a:endParaRPr kumimoji="1" lang="ja-JP" altLang="en-US" b="1" dirty="0" smtClean="0">
                  <a:solidFill>
                    <a:srgbClr val="FF0000"/>
                  </a:solidFill>
                </a:endParaRPr>
              </a:p>
            </p:txBody>
          </p:sp>
          <p:graphicFrame>
            <p:nvGraphicFramePr>
              <p:cNvPr id="35" name="オブジェクト 34"/>
              <p:cNvGraphicFramePr>
                <a:graphicFrameLocks noChangeAspect="1"/>
              </p:cNvGraphicFramePr>
              <p:nvPr>
                <p:extLst>
                  <p:ext uri="{D42A27DB-BD31-4B8C-83A1-F6EECF244321}">
                    <p14:modId xmlns:p14="http://schemas.microsoft.com/office/powerpoint/2010/main" val="2510326860"/>
                  </p:ext>
                </p:extLst>
              </p:nvPr>
            </p:nvGraphicFramePr>
            <p:xfrm>
              <a:off x="6937410" y="1870000"/>
              <a:ext cx="1306512" cy="708025"/>
            </p:xfrm>
            <a:graphic>
              <a:graphicData uri="http://schemas.openxmlformats.org/presentationml/2006/ole">
                <mc:AlternateContent xmlns:mc="http://schemas.openxmlformats.org/markup-compatibility/2006">
                  <mc:Choice xmlns:v="urn:schemas-microsoft-com:vml" Requires="v">
                    <p:oleObj spid="_x0000_s25753" name="数式" r:id="rId9" imgW="749160" imgH="406080" progId="Equation.3">
                      <p:embed/>
                    </p:oleObj>
                  </mc:Choice>
                  <mc:Fallback>
                    <p:oleObj name="数式" r:id="rId9" imgW="749160" imgH="406080" progId="Equation.3">
                      <p:embed/>
                      <p:pic>
                        <p:nvPicPr>
                          <p:cNvPr id="0" name=""/>
                          <p:cNvPicPr/>
                          <p:nvPr/>
                        </p:nvPicPr>
                        <p:blipFill>
                          <a:blip r:embed="rId10"/>
                          <a:stretch>
                            <a:fillRect/>
                          </a:stretch>
                        </p:blipFill>
                        <p:spPr>
                          <a:xfrm>
                            <a:off x="6937410" y="1870000"/>
                            <a:ext cx="1306512" cy="708025"/>
                          </a:xfrm>
                          <a:prstGeom prst="rect">
                            <a:avLst/>
                          </a:prstGeom>
                        </p:spPr>
                      </p:pic>
                    </p:oleObj>
                  </mc:Fallback>
                </mc:AlternateContent>
              </a:graphicData>
            </a:graphic>
          </p:graphicFrame>
          <p:sp>
            <p:nvSpPr>
              <p:cNvPr id="40" name="左中かっこ 39"/>
              <p:cNvSpPr/>
              <p:nvPr/>
            </p:nvSpPr>
            <p:spPr bwMode="auto">
              <a:xfrm>
                <a:off x="6796538" y="1866344"/>
                <a:ext cx="135015" cy="763008"/>
              </a:xfrm>
              <a:prstGeom prst="leftBrace">
                <a:avLst/>
              </a:prstGeom>
              <a:noFill/>
              <a:ln w="12700" cap="flat" cmpd="sng" algn="ctr">
                <a:solidFill>
                  <a:schemeClr val="tx1"/>
                </a:solidFill>
                <a:prstDash val="solid"/>
                <a:round/>
                <a:headEnd type="none" w="med" len="med"/>
                <a:tailEnd type="none"/>
              </a:ln>
              <a:effectLst/>
            </p:spPr>
            <p:txBody>
              <a:bodyPr rtlCol="0" anchor="ctr"/>
              <a:lstStyle/>
              <a:p>
                <a:pPr algn="ctr"/>
                <a:endParaRPr kumimoji="1" lang="ja-JP" altLang="en-US"/>
              </a:p>
            </p:txBody>
          </p:sp>
          <p:sp>
            <p:nvSpPr>
              <p:cNvPr id="54" name="角丸四角形 53"/>
              <p:cNvSpPr/>
              <p:nvPr/>
            </p:nvSpPr>
            <p:spPr>
              <a:xfrm>
                <a:off x="6934023" y="1904316"/>
                <a:ext cx="758994" cy="207614"/>
              </a:xfrm>
              <a:prstGeom prst="roundRect">
                <a:avLst/>
              </a:prstGeom>
              <a:solidFill>
                <a:srgbClr val="FF0000">
                  <a:alpha val="34000"/>
                </a:srgbClr>
              </a:solidFill>
              <a:ln w="12700">
                <a:noFill/>
              </a:ln>
            </p:spPr>
            <p:txBody>
              <a:bodyPr rtlCol="0" anchor="ctr"/>
              <a:lstStyle/>
              <a:p>
                <a:pPr algn="ctr"/>
                <a:endParaRPr kumimoji="1" lang="ja-JP" altLang="en-US"/>
              </a:p>
            </p:txBody>
          </p:sp>
          <p:sp>
            <p:nvSpPr>
              <p:cNvPr id="6" name="正方形/長方形 5"/>
              <p:cNvSpPr/>
              <p:nvPr/>
            </p:nvSpPr>
            <p:spPr>
              <a:xfrm>
                <a:off x="8431438" y="4020122"/>
                <a:ext cx="113657" cy="551878"/>
              </a:xfrm>
              <a:prstGeom prst="rect">
                <a:avLst/>
              </a:prstGeom>
              <a:solidFill>
                <a:srgbClr val="FF0000">
                  <a:alpha val="50000"/>
                </a:srgbClr>
              </a:solidFill>
              <a:ln w="12700">
                <a:noFill/>
              </a:ln>
            </p:spPr>
            <p:txBody>
              <a:bodyPr rtlCol="0" anchor="ctr"/>
              <a:lstStyle/>
              <a:p>
                <a:pPr algn="ctr"/>
                <a:endParaRPr kumimoji="1" lang="ja-JP" altLang="en-US"/>
              </a:p>
            </p:txBody>
          </p:sp>
          <p:sp>
            <p:nvSpPr>
              <p:cNvPr id="45" name="正方形/長方形 44"/>
              <p:cNvSpPr/>
              <p:nvPr/>
            </p:nvSpPr>
            <p:spPr>
              <a:xfrm>
                <a:off x="6758669" y="3844270"/>
                <a:ext cx="48531" cy="727180"/>
              </a:xfrm>
              <a:prstGeom prst="rect">
                <a:avLst/>
              </a:prstGeom>
              <a:solidFill>
                <a:srgbClr val="FF0000">
                  <a:alpha val="50000"/>
                </a:srgbClr>
              </a:solidFill>
              <a:ln w="12700">
                <a:noFill/>
              </a:ln>
            </p:spPr>
            <p:txBody>
              <a:bodyPr rtlCol="0" anchor="ctr"/>
              <a:lstStyle/>
              <a:p>
                <a:pPr algn="ctr"/>
                <a:endParaRPr kumimoji="1" lang="ja-JP" altLang="en-US"/>
              </a:p>
            </p:txBody>
          </p:sp>
        </p:grpSp>
        <p:sp>
          <p:nvSpPr>
            <p:cNvPr id="10" name="テキスト ボックス 9"/>
            <p:cNvSpPr txBox="1"/>
            <p:nvPr/>
          </p:nvSpPr>
          <p:spPr>
            <a:xfrm>
              <a:off x="8744851" y="3286830"/>
              <a:ext cx="861530" cy="380480"/>
            </a:xfrm>
            <a:prstGeom prst="rect">
              <a:avLst/>
            </a:prstGeom>
            <a:noFill/>
          </p:spPr>
          <p:txBody>
            <a:bodyPr wrap="square" lIns="36000" tIns="36000" rIns="36000" bIns="36000" rtlCol="0">
              <a:spAutoFit/>
            </a:bodyPr>
            <a:lstStyle/>
            <a:p>
              <a:r>
                <a:rPr kumimoji="1" lang="en-US" altLang="ja-JP" b="1" dirty="0" smtClean="0">
                  <a:solidFill>
                    <a:srgbClr val="FF0000"/>
                  </a:solidFill>
                </a:rPr>
                <a:t>Flux</a:t>
              </a:r>
              <a:endParaRPr kumimoji="1" lang="ja-JP" altLang="en-US" b="1" dirty="0" smtClean="0">
                <a:solidFill>
                  <a:srgbClr val="FF0000"/>
                </a:solidFill>
              </a:endParaRPr>
            </a:p>
          </p:txBody>
        </p:sp>
      </p:grpSp>
      <p:sp>
        <p:nvSpPr>
          <p:cNvPr id="16" name="テキスト ボックス 15"/>
          <p:cNvSpPr txBox="1"/>
          <p:nvPr/>
        </p:nvSpPr>
        <p:spPr>
          <a:xfrm>
            <a:off x="8823430" y="1398891"/>
            <a:ext cx="1311706" cy="349702"/>
          </a:xfrm>
          <a:prstGeom prst="rect">
            <a:avLst/>
          </a:prstGeom>
          <a:noFill/>
        </p:spPr>
        <p:txBody>
          <a:bodyPr wrap="square" lIns="36000" tIns="36000" rIns="36000" bIns="36000" rtlCol="0">
            <a:spAutoFit/>
          </a:bodyPr>
          <a:lstStyle/>
          <a:p>
            <a:r>
              <a:rPr kumimoji="1" lang="en-US" altLang="ja-JP" sz="1800" dirty="0" smtClean="0"/>
              <a:t>@77K</a:t>
            </a:r>
            <a:endParaRPr kumimoji="1" lang="ja-JP" altLang="en-US" sz="1800" dirty="0" smtClean="0"/>
          </a:p>
        </p:txBody>
      </p:sp>
      <p:sp>
        <p:nvSpPr>
          <p:cNvPr id="15" name="テキスト ボックス 14"/>
          <p:cNvSpPr txBox="1"/>
          <p:nvPr/>
        </p:nvSpPr>
        <p:spPr>
          <a:xfrm>
            <a:off x="292680" y="5094185"/>
            <a:ext cx="6278140" cy="1303809"/>
          </a:xfrm>
          <a:prstGeom prst="rect">
            <a:avLst/>
          </a:prstGeom>
          <a:noFill/>
          <a:ln>
            <a:solidFill>
              <a:schemeClr val="tx1"/>
            </a:solidFill>
            <a:prstDash val="dash"/>
          </a:ln>
        </p:spPr>
        <p:txBody>
          <a:bodyPr wrap="square" lIns="36000" tIns="36000" rIns="36000" bIns="36000" rtlCol="0">
            <a:spAutoFit/>
          </a:bodyPr>
          <a:lstStyle/>
          <a:p>
            <a:pPr marL="285750" indent="-285750">
              <a:buFont typeface="Wingdings" pitchFamily="2" charset="2"/>
              <a:buChar char="l"/>
            </a:pPr>
            <a:r>
              <a:rPr kumimoji="1" lang="en-US" altLang="ja-JP" dirty="0" smtClean="0"/>
              <a:t>Several % of current sweep reversal is necessary for HTS magnets, while 0.2-0.5%  for LTS magnets.</a:t>
            </a:r>
          </a:p>
          <a:p>
            <a:pPr marL="285750" indent="-285750">
              <a:buFont typeface="Wingdings" pitchFamily="2" charset="2"/>
              <a:buChar char="l"/>
            </a:pPr>
            <a:r>
              <a:rPr lang="en-US" altLang="ja-JP" dirty="0" smtClean="0"/>
              <a:t>The magnet should endure a current of 105% of the operation current</a:t>
            </a:r>
            <a:endParaRPr lang="en-US" altLang="ja-JP" dirty="0"/>
          </a:p>
        </p:txBody>
      </p:sp>
      <p:sp>
        <p:nvSpPr>
          <p:cNvPr id="13" name="テキスト ボックス 12"/>
          <p:cNvSpPr txBox="1"/>
          <p:nvPr/>
        </p:nvSpPr>
        <p:spPr>
          <a:xfrm>
            <a:off x="271009" y="4477147"/>
            <a:ext cx="1216606" cy="318924"/>
          </a:xfrm>
          <a:prstGeom prst="rect">
            <a:avLst/>
          </a:prstGeom>
          <a:noFill/>
        </p:spPr>
        <p:txBody>
          <a:bodyPr wrap="square" lIns="36000" tIns="36000" rIns="36000" bIns="36000" rtlCol="0">
            <a:spAutoFit/>
          </a:bodyPr>
          <a:lstStyle/>
          <a:p>
            <a:r>
              <a:rPr kumimoji="1" lang="en-US" altLang="ja-JP" sz="1600" dirty="0" smtClean="0"/>
              <a:t>REBCO coil</a:t>
            </a:r>
            <a:endParaRPr kumimoji="1" lang="ja-JP" altLang="en-US" sz="1600" dirty="0" smtClean="0"/>
          </a:p>
        </p:txBody>
      </p:sp>
    </p:spTree>
    <p:extLst>
      <p:ext uri="{BB962C8B-B14F-4D97-AF65-F5344CB8AC3E}">
        <p14:creationId xmlns:p14="http://schemas.microsoft.com/office/powerpoint/2010/main" val="3876800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xit" presetSubtype="0" fill="hold" nodeType="withEffect">
                                  <p:stCondLst>
                                    <p:cond delay="0"/>
                                  </p:stCondLst>
                                  <p:childTnLst>
                                    <p:animEffect transition="out" filter="fade">
                                      <p:cBhvr>
                                        <p:cTn id="9" dur="500"/>
                                        <p:tgtEl>
                                          <p:spTgt spid="36"/>
                                        </p:tgtEl>
                                      </p:cBhvr>
                                    </p:animEffect>
                                    <p:set>
                                      <p:cBhvr>
                                        <p:cTn id="10" dur="1" fill="hold">
                                          <p:stCondLst>
                                            <p:cond delay="499"/>
                                          </p:stCondLst>
                                        </p:cTn>
                                        <p:tgtEl>
                                          <p:spTgt spid="36"/>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xit" presetSubtype="0" fill="hold" nodeType="withEffect">
                                  <p:stCondLst>
                                    <p:cond delay="0"/>
                                  </p:stCondLst>
                                  <p:childTnLst>
                                    <p:animEffect transition="out" filter="fade">
                                      <p:cBhvr>
                                        <p:cTn id="15" dur="500"/>
                                        <p:tgtEl>
                                          <p:spTgt spid="12"/>
                                        </p:tgtEl>
                                      </p:cBhvr>
                                    </p:animEffect>
                                    <p:set>
                                      <p:cBhvr>
                                        <p:cTn id="16" dur="1" fill="hold">
                                          <p:stCondLst>
                                            <p:cond delay="499"/>
                                          </p:stCondLst>
                                        </p:cTn>
                                        <p:tgtEl>
                                          <p:spTgt spid="12"/>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fld id="{6895B4F0-0804-490A-800A-B296D25CADEA}" type="slidenum">
              <a:rPr kumimoji="1" lang="ja-JP" altLang="en-US" smtClean="0"/>
              <a:pPr/>
              <a:t>15</a:t>
            </a:fld>
            <a:endParaRPr kumimoji="1" lang="ja-JP" altLang="en-US"/>
          </a:p>
        </p:txBody>
      </p:sp>
      <p:sp>
        <p:nvSpPr>
          <p:cNvPr id="2" name="タイトル 1"/>
          <p:cNvSpPr>
            <a:spLocks noGrp="1"/>
          </p:cNvSpPr>
          <p:nvPr>
            <p:ph type="title" idx="4294967295"/>
          </p:nvPr>
        </p:nvSpPr>
        <p:spPr>
          <a:xfrm>
            <a:off x="520932" y="270030"/>
            <a:ext cx="9472628" cy="638690"/>
          </a:xfrm>
          <a:prstGeom prst="rect">
            <a:avLst/>
          </a:prstGeom>
        </p:spPr>
        <p:txBody>
          <a:bodyPr>
            <a:noAutofit/>
          </a:bodyPr>
          <a:lstStyle/>
          <a:p>
            <a:pPr algn="l"/>
            <a:r>
              <a:rPr kumimoji="1" lang="en-US" altLang="ja-JP" sz="3200" b="1" dirty="0" smtClean="0">
                <a:solidFill>
                  <a:schemeClr val="tx2"/>
                </a:solidFill>
                <a:latin typeface="Arial" pitchFamily="34" charset="0"/>
                <a:cs typeface="Arial" pitchFamily="34" charset="0"/>
              </a:rPr>
              <a:t>Temperature change</a:t>
            </a:r>
            <a:endParaRPr kumimoji="1" lang="ja-JP" altLang="en-US" sz="3200" b="1" dirty="0">
              <a:solidFill>
                <a:schemeClr val="tx2"/>
              </a:solidFill>
              <a:latin typeface="Arial" pitchFamily="34" charset="0"/>
              <a:cs typeface="Arial" pitchFamily="34" charset="0"/>
            </a:endParaRPr>
          </a:p>
        </p:txBody>
      </p:sp>
      <p:sp>
        <p:nvSpPr>
          <p:cNvPr id="46" name="テキスト ボックス 45"/>
          <p:cNvSpPr txBox="1"/>
          <p:nvPr/>
        </p:nvSpPr>
        <p:spPr>
          <a:xfrm>
            <a:off x="4007712" y="6122021"/>
            <a:ext cx="5403581" cy="307777"/>
          </a:xfrm>
          <a:prstGeom prst="rect">
            <a:avLst/>
          </a:prstGeom>
          <a:noFill/>
        </p:spPr>
        <p:txBody>
          <a:bodyPr wrap="square" rtlCol="0">
            <a:spAutoFit/>
          </a:bodyPr>
          <a:lstStyle/>
          <a:p>
            <a:r>
              <a:rPr kumimoji="1" lang="en-US" altLang="ja-JP" sz="1400" b="1" u="sng" dirty="0" smtClean="0"/>
              <a:t>Y. Yanagisawa </a:t>
            </a:r>
            <a:r>
              <a:rPr kumimoji="1" lang="en-US" altLang="ja-JP" sz="1400" dirty="0" smtClean="0"/>
              <a:t>et al., Adv. </a:t>
            </a:r>
            <a:r>
              <a:rPr kumimoji="1" lang="en-US" altLang="ja-JP" sz="1400" dirty="0" err="1" smtClean="0"/>
              <a:t>Cryo</a:t>
            </a:r>
            <a:r>
              <a:rPr kumimoji="1" lang="en-US" altLang="ja-JP" sz="1400" dirty="0" smtClean="0"/>
              <a:t>. Eng. 1434, 1373-1380 (2012)</a:t>
            </a:r>
            <a:endParaRPr kumimoji="1" lang="ja-JP" altLang="en-US" sz="1400"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2559" y="1403775"/>
            <a:ext cx="7706007" cy="450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テキスト ボックス 2"/>
          <p:cNvSpPr txBox="1"/>
          <p:nvPr/>
        </p:nvSpPr>
        <p:spPr>
          <a:xfrm>
            <a:off x="3422830" y="2623240"/>
            <a:ext cx="1174418" cy="318924"/>
          </a:xfrm>
          <a:prstGeom prst="rect">
            <a:avLst/>
          </a:prstGeom>
          <a:solidFill>
            <a:schemeClr val="bg1"/>
          </a:solidFill>
        </p:spPr>
        <p:txBody>
          <a:bodyPr wrap="square" lIns="36000" tIns="36000" rIns="36000" bIns="36000" rtlCol="0">
            <a:spAutoFit/>
          </a:bodyPr>
          <a:lstStyle/>
          <a:p>
            <a:r>
              <a:rPr kumimoji="1" lang="en-US" altLang="ja-JP" sz="1600" dirty="0" smtClean="0"/>
              <a:t>Lowered</a:t>
            </a:r>
            <a:endParaRPr kumimoji="1" lang="ja-JP" altLang="en-US" sz="1600" dirty="0" smtClean="0"/>
          </a:p>
        </p:txBody>
      </p:sp>
      <p:sp>
        <p:nvSpPr>
          <p:cNvPr id="5" name="テキスト ボックス 4"/>
          <p:cNvSpPr txBox="1"/>
          <p:nvPr/>
        </p:nvSpPr>
        <p:spPr>
          <a:xfrm>
            <a:off x="5223029" y="1583795"/>
            <a:ext cx="4365485" cy="1550031"/>
          </a:xfrm>
          <a:prstGeom prst="rect">
            <a:avLst/>
          </a:prstGeom>
          <a:solidFill>
            <a:schemeClr val="bg1"/>
          </a:solidFill>
          <a:ln>
            <a:solidFill>
              <a:schemeClr val="accent1"/>
            </a:solidFill>
            <a:prstDash val="dash"/>
          </a:ln>
        </p:spPr>
        <p:txBody>
          <a:bodyPr wrap="square" lIns="36000" tIns="36000" rIns="36000" bIns="36000" rtlCol="0">
            <a:spAutoFit/>
          </a:bodyPr>
          <a:lstStyle/>
          <a:p>
            <a:r>
              <a:rPr kumimoji="1" lang="en-US" altLang="ja-JP" sz="2400" dirty="0" smtClean="0"/>
              <a:t>If the coil temperature is lowered, the critical current density is enhanced, thus flux creep is suppressed</a:t>
            </a:r>
          </a:p>
        </p:txBody>
      </p:sp>
      <p:sp>
        <p:nvSpPr>
          <p:cNvPr id="6" name="テキスト ボックス 5"/>
          <p:cNvSpPr txBox="1"/>
          <p:nvPr/>
        </p:nvSpPr>
        <p:spPr>
          <a:xfrm>
            <a:off x="7068235" y="5634245"/>
            <a:ext cx="2205245" cy="318924"/>
          </a:xfrm>
          <a:prstGeom prst="rect">
            <a:avLst/>
          </a:prstGeom>
          <a:noFill/>
        </p:spPr>
        <p:txBody>
          <a:bodyPr wrap="square" lIns="36000" tIns="36000" rIns="36000" bIns="36000" rtlCol="0">
            <a:spAutoFit/>
          </a:bodyPr>
          <a:lstStyle/>
          <a:p>
            <a:pPr algn="ctr"/>
            <a:r>
              <a:rPr kumimoji="1" lang="en-US" altLang="ja-JP" sz="1600" dirty="0" smtClean="0"/>
              <a:t>REBCO coil</a:t>
            </a:r>
            <a:endParaRPr kumimoji="1" lang="ja-JP" altLang="en-US" sz="1600" dirty="0" smtClean="0"/>
          </a:p>
        </p:txBody>
      </p:sp>
    </p:spTree>
    <p:extLst>
      <p:ext uri="{BB962C8B-B14F-4D97-AF65-F5344CB8AC3E}">
        <p14:creationId xmlns:p14="http://schemas.microsoft.com/office/powerpoint/2010/main" val="26046047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fld id="{6895B4F0-0804-490A-800A-B296D25CADEA}" type="slidenum">
              <a:rPr kumimoji="1" lang="ja-JP" altLang="en-US" smtClean="0"/>
              <a:pPr/>
              <a:t>16</a:t>
            </a:fld>
            <a:endParaRPr kumimoji="1" lang="ja-JP" altLang="en-US"/>
          </a:p>
        </p:txBody>
      </p:sp>
      <p:sp>
        <p:nvSpPr>
          <p:cNvPr id="2" name="タイトル 1"/>
          <p:cNvSpPr>
            <a:spLocks noGrp="1"/>
          </p:cNvSpPr>
          <p:nvPr>
            <p:ph type="title" idx="4294967295"/>
          </p:nvPr>
        </p:nvSpPr>
        <p:spPr>
          <a:xfrm>
            <a:off x="267635" y="304413"/>
            <a:ext cx="9517633" cy="638690"/>
          </a:xfrm>
          <a:prstGeom prst="rect">
            <a:avLst/>
          </a:prstGeom>
        </p:spPr>
        <p:txBody>
          <a:bodyPr>
            <a:noAutofit/>
          </a:bodyPr>
          <a:lstStyle/>
          <a:p>
            <a:pPr algn="l"/>
            <a:r>
              <a:rPr kumimoji="1" lang="en-US" altLang="ja-JP" sz="3200" b="1" dirty="0" smtClean="0">
                <a:solidFill>
                  <a:schemeClr val="tx2"/>
                </a:solidFill>
                <a:latin typeface="Arial" pitchFamily="34" charset="0"/>
                <a:cs typeface="Arial" pitchFamily="34" charset="0"/>
              </a:rPr>
              <a:t>Scribed multi-filamentary REBCO conductor</a:t>
            </a:r>
            <a:endParaRPr kumimoji="1" lang="ja-JP" altLang="en-US" sz="3200" b="1" dirty="0">
              <a:solidFill>
                <a:schemeClr val="tx2"/>
              </a:solidFill>
              <a:latin typeface="Arial" pitchFamily="34" charset="0"/>
              <a:cs typeface="Arial" pitchFamily="34" charset="0"/>
            </a:endParaRPr>
          </a:p>
        </p:txBody>
      </p:sp>
      <p:pic>
        <p:nvPicPr>
          <p:cNvPr id="22" name="Picture 2" descr="C:\Users\tian-tian\Desktop\キャプチャ.PNG"/>
          <p:cNvPicPr>
            <a:picLocks noChangeAspect="1" noChangeArrowheads="1"/>
          </p:cNvPicPr>
          <p:nvPr/>
        </p:nvPicPr>
        <p:blipFill>
          <a:blip r:embed="rId3" cstate="print">
            <a:extLst>
              <a:ext uri="{28A0092B-C50C-407E-A947-70E740481C1C}">
                <a14:useLocalDpi xmlns:a14="http://schemas.microsoft.com/office/drawing/2010/main" val="0"/>
              </a:ext>
            </a:extLst>
          </a:blip>
          <a:srcRect t="10105" b="9056"/>
          <a:stretch>
            <a:fillRect/>
          </a:stretch>
        </p:blipFill>
        <p:spPr bwMode="auto">
          <a:xfrm>
            <a:off x="7608295" y="1088740"/>
            <a:ext cx="1823166" cy="113121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4998005" y="1088740"/>
            <a:ext cx="2700301" cy="996033"/>
          </a:xfrm>
          <a:prstGeom prst="rect">
            <a:avLst/>
          </a:prstGeom>
          <a:noFill/>
        </p:spPr>
        <p:txBody>
          <a:bodyPr wrap="square" lIns="36000" tIns="36000" rIns="36000" bIns="36000" rtlCol="0">
            <a:spAutoFit/>
          </a:bodyPr>
          <a:lstStyle/>
          <a:p>
            <a:r>
              <a:rPr kumimoji="1" lang="en-US" altLang="ja-JP" dirty="0" smtClean="0"/>
              <a:t>Mechanically scribed 3-filasment REBCO conductor</a:t>
            </a:r>
            <a:endParaRPr kumimoji="1" lang="ja-JP" altLang="en-US" dirty="0" smtClean="0"/>
          </a:p>
        </p:txBody>
      </p:sp>
      <p:grpSp>
        <p:nvGrpSpPr>
          <p:cNvPr id="9" name="グループ化 8"/>
          <p:cNvGrpSpPr/>
          <p:nvPr/>
        </p:nvGrpSpPr>
        <p:grpSpPr>
          <a:xfrm>
            <a:off x="4727975" y="2168860"/>
            <a:ext cx="3735415" cy="3430363"/>
            <a:chOff x="4727975" y="2168860"/>
            <a:chExt cx="3735415" cy="3430363"/>
          </a:xfrm>
        </p:grpSpPr>
        <p:pic>
          <p:nvPicPr>
            <p:cNvPr id="21"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21" t="4481" r="11133" b="8962"/>
            <a:stretch/>
          </p:blipFill>
          <p:spPr bwMode="auto">
            <a:xfrm>
              <a:off x="4727975" y="2168860"/>
              <a:ext cx="3735415" cy="343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直線コネクタ 5"/>
            <p:cNvCxnSpPr/>
            <p:nvPr/>
          </p:nvCxnSpPr>
          <p:spPr bwMode="auto">
            <a:xfrm>
              <a:off x="5538065" y="3682529"/>
              <a:ext cx="2835315" cy="0"/>
            </a:xfrm>
            <a:prstGeom prst="line">
              <a:avLst/>
            </a:prstGeom>
            <a:noFill/>
            <a:ln w="12700" cap="flat" cmpd="sng" algn="ctr">
              <a:solidFill>
                <a:schemeClr val="tx1"/>
              </a:solidFill>
              <a:prstDash val="dash"/>
              <a:round/>
              <a:headEnd type="none" w="med" len="med"/>
              <a:tailEnd type="none"/>
            </a:ln>
            <a:effectLst/>
          </p:spPr>
        </p:cxnSp>
        <p:cxnSp>
          <p:nvCxnSpPr>
            <p:cNvPr id="8" name="直線コネクタ 7"/>
            <p:cNvCxnSpPr/>
            <p:nvPr/>
          </p:nvCxnSpPr>
          <p:spPr bwMode="auto">
            <a:xfrm>
              <a:off x="6955722" y="2467394"/>
              <a:ext cx="0" cy="2520280"/>
            </a:xfrm>
            <a:prstGeom prst="line">
              <a:avLst/>
            </a:prstGeom>
            <a:noFill/>
            <a:ln w="12700" cap="flat" cmpd="sng" algn="ctr">
              <a:solidFill>
                <a:schemeClr val="tx1"/>
              </a:solidFill>
              <a:prstDash val="dash"/>
              <a:round/>
              <a:headEnd type="none" w="med" len="med"/>
              <a:tailEnd type="none"/>
            </a:ln>
            <a:effectLst/>
          </p:spPr>
        </p:cxnSp>
      </p:grpSp>
      <p:grpSp>
        <p:nvGrpSpPr>
          <p:cNvPr id="7" name="グループ化 6"/>
          <p:cNvGrpSpPr/>
          <p:nvPr/>
        </p:nvGrpSpPr>
        <p:grpSpPr>
          <a:xfrm>
            <a:off x="452500" y="2137036"/>
            <a:ext cx="3857890" cy="3456556"/>
            <a:chOff x="452500" y="2137036"/>
            <a:chExt cx="3857890" cy="3456556"/>
          </a:xfrm>
        </p:grpSpPr>
        <p:pic>
          <p:nvPicPr>
            <p:cNvPr id="20" name="Picture 2"/>
            <p:cNvPicPr>
              <a:picLocks noChangeAspect="1" noChangeArrowheads="1"/>
            </p:cNvPicPr>
            <p:nvPr/>
          </p:nvPicPr>
          <p:blipFill rotWithShape="1">
            <a:blip r:embed="rId5" cstate="print"/>
            <a:srcRect l="5998" t="6103" r="4923" b="6103"/>
            <a:stretch/>
          </p:blipFill>
          <p:spPr bwMode="auto">
            <a:xfrm>
              <a:off x="452500" y="2137036"/>
              <a:ext cx="3857890" cy="3456556"/>
            </a:xfrm>
            <a:prstGeom prst="rect">
              <a:avLst/>
            </a:prstGeom>
            <a:noFill/>
            <a:ln w="9525">
              <a:noFill/>
              <a:miter lim="800000"/>
              <a:headEnd/>
              <a:tailEnd/>
            </a:ln>
            <a:effectLst/>
          </p:spPr>
        </p:pic>
        <p:cxnSp>
          <p:nvCxnSpPr>
            <p:cNvPr id="10" name="直線コネクタ 9"/>
            <p:cNvCxnSpPr/>
            <p:nvPr/>
          </p:nvCxnSpPr>
          <p:spPr bwMode="auto">
            <a:xfrm>
              <a:off x="1385065" y="3701253"/>
              <a:ext cx="2925325" cy="0"/>
            </a:xfrm>
            <a:prstGeom prst="line">
              <a:avLst/>
            </a:prstGeom>
            <a:noFill/>
            <a:ln w="12700" cap="flat" cmpd="sng" algn="ctr">
              <a:solidFill>
                <a:schemeClr val="tx1"/>
              </a:solidFill>
              <a:prstDash val="dash"/>
              <a:round/>
              <a:headEnd type="none" w="med" len="med"/>
              <a:tailEnd type="none"/>
            </a:ln>
            <a:effectLst/>
          </p:spPr>
        </p:cxnSp>
        <p:cxnSp>
          <p:nvCxnSpPr>
            <p:cNvPr id="12" name="直線コネクタ 11"/>
            <p:cNvCxnSpPr/>
            <p:nvPr/>
          </p:nvCxnSpPr>
          <p:spPr bwMode="auto">
            <a:xfrm>
              <a:off x="2755111" y="2377384"/>
              <a:ext cx="0" cy="2610290"/>
            </a:xfrm>
            <a:prstGeom prst="line">
              <a:avLst/>
            </a:prstGeom>
            <a:noFill/>
            <a:ln w="12700" cap="flat" cmpd="sng" algn="ctr">
              <a:solidFill>
                <a:schemeClr val="tx1"/>
              </a:solidFill>
              <a:prstDash val="dash"/>
              <a:round/>
              <a:headEnd type="none" w="med" len="med"/>
              <a:tailEnd type="none"/>
            </a:ln>
            <a:effectLst/>
          </p:spPr>
        </p:cxnSp>
      </p:grpSp>
      <p:sp>
        <p:nvSpPr>
          <p:cNvPr id="13" name="テキスト ボックス 12"/>
          <p:cNvSpPr txBox="1"/>
          <p:nvPr/>
        </p:nvSpPr>
        <p:spPr>
          <a:xfrm>
            <a:off x="8519878" y="2605672"/>
            <a:ext cx="1311706" cy="380480"/>
          </a:xfrm>
          <a:prstGeom prst="rect">
            <a:avLst/>
          </a:prstGeom>
          <a:noFill/>
        </p:spPr>
        <p:txBody>
          <a:bodyPr wrap="square" lIns="36000" tIns="36000" rIns="36000" bIns="36000" rtlCol="0">
            <a:spAutoFit/>
          </a:bodyPr>
          <a:lstStyle/>
          <a:p>
            <a:r>
              <a:rPr kumimoji="1" lang="en-US" altLang="ja-JP" dirty="0" smtClean="0"/>
              <a:t>@77K</a:t>
            </a:r>
            <a:endParaRPr kumimoji="1" lang="ja-JP" altLang="en-US" dirty="0" smtClean="0"/>
          </a:p>
        </p:txBody>
      </p:sp>
      <p:sp>
        <p:nvSpPr>
          <p:cNvPr id="3" name="テキスト ボックス 2"/>
          <p:cNvSpPr txBox="1"/>
          <p:nvPr/>
        </p:nvSpPr>
        <p:spPr>
          <a:xfrm>
            <a:off x="92460" y="1124793"/>
            <a:ext cx="2356408" cy="688256"/>
          </a:xfrm>
          <a:prstGeom prst="rect">
            <a:avLst/>
          </a:prstGeom>
          <a:noFill/>
        </p:spPr>
        <p:txBody>
          <a:bodyPr wrap="square" lIns="36000" tIns="36000" rIns="36000" bIns="36000" rtlCol="0">
            <a:spAutoFit/>
          </a:bodyPr>
          <a:lstStyle/>
          <a:p>
            <a:pPr algn="ctr"/>
            <a:r>
              <a:rPr lang="en-US" altLang="ja-JP" dirty="0" smtClean="0"/>
              <a:t>Usual REBCO conductor</a:t>
            </a:r>
            <a:endParaRPr kumimoji="1" lang="ja-JP" altLang="en-US" dirty="0" smtClean="0"/>
          </a:p>
        </p:txBody>
      </p:sp>
      <p:sp>
        <p:nvSpPr>
          <p:cNvPr id="11" name="テキスト ボックス 10"/>
          <p:cNvSpPr txBox="1"/>
          <p:nvPr/>
        </p:nvSpPr>
        <p:spPr>
          <a:xfrm>
            <a:off x="1307595" y="5632968"/>
            <a:ext cx="8123866" cy="811367"/>
          </a:xfrm>
          <a:prstGeom prst="rect">
            <a:avLst/>
          </a:prstGeom>
          <a:noFill/>
          <a:ln>
            <a:solidFill>
              <a:schemeClr val="tx1"/>
            </a:solidFill>
            <a:prstDash val="dash"/>
          </a:ln>
        </p:spPr>
        <p:txBody>
          <a:bodyPr wrap="square" lIns="36000" tIns="36000" rIns="36000" bIns="36000" rtlCol="0">
            <a:spAutoFit/>
          </a:bodyPr>
          <a:lstStyle/>
          <a:p>
            <a:r>
              <a:rPr kumimoji="1" lang="en-US" altLang="ja-JP" sz="2400" dirty="0" smtClean="0"/>
              <a:t>The screening current-induced field is remarkably reduced, if a scribed REBCO conductor is used </a:t>
            </a:r>
            <a:endParaRPr kumimoji="1" lang="ja-JP" altLang="en-US" sz="2400" dirty="0" smtClean="0"/>
          </a:p>
        </p:txBody>
      </p:sp>
      <p:pic>
        <p:nvPicPr>
          <p:cNvPr id="266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42710" y="1124793"/>
            <a:ext cx="1952625" cy="9239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5" name="直線矢印コネクタ 14"/>
          <p:cNvCxnSpPr>
            <a:stCxn id="26626" idx="0"/>
          </p:cNvCxnSpPr>
          <p:nvPr/>
        </p:nvCxnSpPr>
        <p:spPr bwMode="auto">
          <a:xfrm>
            <a:off x="3319023" y="1124793"/>
            <a:ext cx="141456" cy="344128"/>
          </a:xfrm>
          <a:prstGeom prst="straightConnector1">
            <a:avLst/>
          </a:prstGeom>
          <a:noFill/>
          <a:ln w="12700" cap="flat" cmpd="sng" algn="ctr">
            <a:solidFill>
              <a:schemeClr val="tx1"/>
            </a:solidFill>
            <a:prstDash val="solid"/>
            <a:round/>
            <a:headEnd type="none" w="med" len="med"/>
            <a:tailEnd type="arrow"/>
          </a:ln>
          <a:effectLst/>
        </p:spPr>
      </p:cxnSp>
      <p:cxnSp>
        <p:nvCxnSpPr>
          <p:cNvPr id="17" name="直線矢印コネクタ 16"/>
          <p:cNvCxnSpPr/>
          <p:nvPr/>
        </p:nvCxnSpPr>
        <p:spPr bwMode="auto">
          <a:xfrm flipH="1" flipV="1">
            <a:off x="3550489" y="1718810"/>
            <a:ext cx="135015" cy="270030"/>
          </a:xfrm>
          <a:prstGeom prst="straightConnector1">
            <a:avLst/>
          </a:prstGeom>
          <a:noFill/>
          <a:ln w="12700" cap="flat" cmpd="sng" algn="ctr">
            <a:solidFill>
              <a:schemeClr val="tx1"/>
            </a:solidFill>
            <a:prstDash val="solid"/>
            <a:round/>
            <a:headEnd type="none" w="med" len="med"/>
            <a:tailEnd type="arrow"/>
          </a:ln>
          <a:effectLst/>
        </p:spPr>
      </p:cxnSp>
      <p:sp>
        <p:nvSpPr>
          <p:cNvPr id="18" name="テキスト ボックス 17"/>
          <p:cNvSpPr txBox="1"/>
          <p:nvPr/>
        </p:nvSpPr>
        <p:spPr>
          <a:xfrm>
            <a:off x="3167946" y="1420525"/>
            <a:ext cx="765085" cy="318924"/>
          </a:xfrm>
          <a:prstGeom prst="rect">
            <a:avLst/>
          </a:prstGeom>
          <a:noFill/>
        </p:spPr>
        <p:txBody>
          <a:bodyPr wrap="square" lIns="36000" tIns="36000" rIns="36000" bIns="36000" rtlCol="0">
            <a:spAutoFit/>
          </a:bodyPr>
          <a:lstStyle/>
          <a:p>
            <a:r>
              <a:rPr kumimoji="1" lang="en-US" altLang="ja-JP" sz="1600" dirty="0" smtClean="0">
                <a:solidFill>
                  <a:schemeClr val="bg1"/>
                </a:solidFill>
              </a:rPr>
              <a:t>4mm</a:t>
            </a:r>
            <a:endParaRPr kumimoji="1" lang="ja-JP" altLang="en-US" sz="1600" dirty="0" smtClean="0">
              <a:solidFill>
                <a:schemeClr val="bg1"/>
              </a:solidFill>
            </a:endParaRPr>
          </a:p>
        </p:txBody>
      </p:sp>
      <p:sp>
        <p:nvSpPr>
          <p:cNvPr id="19" name="テキスト ボックス 18"/>
          <p:cNvSpPr txBox="1"/>
          <p:nvPr/>
        </p:nvSpPr>
        <p:spPr>
          <a:xfrm>
            <a:off x="8752483" y="1506569"/>
            <a:ext cx="798607" cy="318924"/>
          </a:xfrm>
          <a:prstGeom prst="rect">
            <a:avLst/>
          </a:prstGeom>
          <a:noFill/>
        </p:spPr>
        <p:txBody>
          <a:bodyPr wrap="square" lIns="36000" tIns="36000" rIns="36000" bIns="36000" rtlCol="0">
            <a:spAutoFit/>
          </a:bodyPr>
          <a:lstStyle/>
          <a:p>
            <a:r>
              <a:rPr kumimoji="1" lang="en-US" altLang="ja-JP" sz="1600" dirty="0" smtClean="0">
                <a:solidFill>
                  <a:schemeClr val="bg1"/>
                </a:solidFill>
              </a:rPr>
              <a:t>4mm</a:t>
            </a:r>
            <a:endParaRPr kumimoji="1" lang="ja-JP" altLang="en-US" sz="1600" dirty="0" smtClean="0">
              <a:solidFill>
                <a:schemeClr val="bg1"/>
              </a:solidFill>
            </a:endParaRPr>
          </a:p>
        </p:txBody>
      </p:sp>
      <p:cxnSp>
        <p:nvCxnSpPr>
          <p:cNvPr id="24" name="直線矢印コネクタ 23"/>
          <p:cNvCxnSpPr/>
          <p:nvPr/>
        </p:nvCxnSpPr>
        <p:spPr bwMode="auto">
          <a:xfrm>
            <a:off x="9003450" y="1178750"/>
            <a:ext cx="0" cy="241775"/>
          </a:xfrm>
          <a:prstGeom prst="straightConnector1">
            <a:avLst/>
          </a:prstGeom>
          <a:noFill/>
          <a:ln w="12700" cap="flat" cmpd="sng" algn="ctr">
            <a:solidFill>
              <a:schemeClr val="tx1"/>
            </a:solidFill>
            <a:prstDash val="solid"/>
            <a:round/>
            <a:headEnd type="none" w="med" len="med"/>
            <a:tailEnd type="arrow"/>
          </a:ln>
          <a:effectLst/>
        </p:spPr>
      </p:cxnSp>
      <p:cxnSp>
        <p:nvCxnSpPr>
          <p:cNvPr id="26" name="直線矢印コネクタ 25"/>
          <p:cNvCxnSpPr/>
          <p:nvPr/>
        </p:nvCxnSpPr>
        <p:spPr bwMode="auto">
          <a:xfrm flipV="1">
            <a:off x="9003450" y="1853825"/>
            <a:ext cx="0" cy="315035"/>
          </a:xfrm>
          <a:prstGeom prst="straightConnector1">
            <a:avLst/>
          </a:prstGeom>
          <a:noFill/>
          <a:ln w="12700" cap="flat" cmpd="sng" algn="ctr">
            <a:solidFill>
              <a:schemeClr val="tx1"/>
            </a:solidFill>
            <a:prstDash val="solid"/>
            <a:round/>
            <a:headEnd type="none" w="med" len="med"/>
            <a:tailEnd type="arrow"/>
          </a:ln>
          <a:effectLst/>
        </p:spPr>
      </p:cxnSp>
      <p:pic>
        <p:nvPicPr>
          <p:cNvPr id="25" name="Picture 12" descr="R0011683"/>
          <p:cNvPicPr>
            <a:picLocks noChangeAspect="1" noChangeArrowheads="1"/>
          </p:cNvPicPr>
          <p:nvPr/>
        </p:nvPicPr>
        <p:blipFill>
          <a:blip r:embed="rId7" cstate="print">
            <a:lum contrast="36000"/>
            <a:extLst>
              <a:ext uri="{28A0092B-C50C-407E-A947-70E740481C1C}">
                <a14:useLocalDpi xmlns:a14="http://schemas.microsoft.com/office/drawing/2010/main" val="0"/>
              </a:ext>
            </a:extLst>
          </a:blip>
          <a:srcRect l="17163" t="2350" r="20662" b="45650"/>
          <a:stretch>
            <a:fillRect/>
          </a:stretch>
        </p:blipFill>
        <p:spPr bwMode="auto">
          <a:xfrm>
            <a:off x="8486132" y="3682529"/>
            <a:ext cx="1331308" cy="835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46047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fld id="{6895B4F0-0804-490A-800A-B296D25CADEA}" type="slidenum">
              <a:rPr kumimoji="1" lang="ja-JP" altLang="en-US" smtClean="0"/>
              <a:pPr/>
              <a:t>17</a:t>
            </a:fld>
            <a:endParaRPr kumimoji="1" lang="ja-JP" altLang="en-US"/>
          </a:p>
        </p:txBody>
      </p:sp>
      <p:sp>
        <p:nvSpPr>
          <p:cNvPr id="2" name="タイトル 1"/>
          <p:cNvSpPr>
            <a:spLocks noGrp="1"/>
          </p:cNvSpPr>
          <p:nvPr>
            <p:ph type="title" idx="4294967295"/>
          </p:nvPr>
        </p:nvSpPr>
        <p:spPr>
          <a:xfrm>
            <a:off x="520929" y="270030"/>
            <a:ext cx="9112591" cy="638690"/>
          </a:xfrm>
          <a:prstGeom prst="rect">
            <a:avLst/>
          </a:prstGeom>
        </p:spPr>
        <p:txBody>
          <a:bodyPr>
            <a:noAutofit/>
          </a:bodyPr>
          <a:lstStyle/>
          <a:p>
            <a:pPr algn="l"/>
            <a:r>
              <a:rPr kumimoji="1" lang="en-US" altLang="ja-JP" sz="3200" b="1" dirty="0" smtClean="0">
                <a:solidFill>
                  <a:schemeClr val="tx2"/>
                </a:solidFill>
                <a:latin typeface="Arial" pitchFamily="34" charset="0"/>
                <a:cs typeface="Arial" pitchFamily="34" charset="0"/>
              </a:rPr>
              <a:t>Bi2212 multi-filamentary round conductor</a:t>
            </a:r>
            <a:endParaRPr kumimoji="1" lang="ja-JP" altLang="en-US" sz="3200" b="1" dirty="0">
              <a:solidFill>
                <a:schemeClr val="tx2"/>
              </a:solidFill>
              <a:latin typeface="Arial" pitchFamily="34" charset="0"/>
              <a:cs typeface="Arial" pitchFamily="34" charset="0"/>
            </a:endParaRP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62690" y="1295798"/>
            <a:ext cx="2520280" cy="236795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テキスト ボックス 2"/>
          <p:cNvSpPr txBox="1"/>
          <p:nvPr/>
        </p:nvSpPr>
        <p:spPr>
          <a:xfrm>
            <a:off x="1352601" y="4329100"/>
            <a:ext cx="7110790" cy="1180699"/>
          </a:xfrm>
          <a:prstGeom prst="rect">
            <a:avLst/>
          </a:prstGeom>
          <a:noFill/>
        </p:spPr>
        <p:txBody>
          <a:bodyPr wrap="square" lIns="36000" tIns="36000" rIns="36000" bIns="36000" rtlCol="0">
            <a:spAutoFit/>
          </a:bodyPr>
          <a:lstStyle/>
          <a:p>
            <a:r>
              <a:rPr lang="en-US" altLang="ja-JP" sz="2400" dirty="0" smtClean="0"/>
              <a:t>If multi-filamentary</a:t>
            </a:r>
            <a:r>
              <a:rPr lang="en-US" altLang="ja-JP" sz="2400" dirty="0"/>
              <a:t>/ twisted Bi2212 round </a:t>
            </a:r>
            <a:r>
              <a:rPr lang="en-US" altLang="ja-JP" sz="2400" dirty="0" smtClean="0"/>
              <a:t>conductor is used, </a:t>
            </a:r>
            <a:r>
              <a:rPr lang="en-US" altLang="ja-JP" sz="2400" u="sng" dirty="0" smtClean="0"/>
              <a:t>the</a:t>
            </a:r>
            <a:r>
              <a:rPr kumimoji="1" lang="en-US" altLang="ja-JP" sz="2400" u="sng" dirty="0" smtClean="0"/>
              <a:t> screening current-induced magnetic field will be negligible </a:t>
            </a:r>
            <a:r>
              <a:rPr kumimoji="1" lang="en-US" altLang="ja-JP" sz="2400" dirty="0" smtClean="0"/>
              <a:t>as for LTS coils</a:t>
            </a:r>
            <a:r>
              <a:rPr lang="en-US" altLang="ja-JP" sz="2400" dirty="0" smtClean="0"/>
              <a:t>. </a:t>
            </a:r>
            <a:endParaRPr kumimoji="1" lang="ja-JP" altLang="en-US" sz="2400" dirty="0" smtClean="0"/>
          </a:p>
        </p:txBody>
      </p:sp>
      <p:sp>
        <p:nvSpPr>
          <p:cNvPr id="7" name="テキスト ボックス 6"/>
          <p:cNvSpPr txBox="1"/>
          <p:nvPr/>
        </p:nvSpPr>
        <p:spPr>
          <a:xfrm>
            <a:off x="1081215" y="5679250"/>
            <a:ext cx="8064896" cy="584775"/>
          </a:xfrm>
          <a:prstGeom prst="rect">
            <a:avLst/>
          </a:prstGeom>
          <a:noFill/>
        </p:spPr>
        <p:txBody>
          <a:bodyPr wrap="square" rtlCol="0">
            <a:spAutoFit/>
          </a:bodyPr>
          <a:lstStyle/>
          <a:p>
            <a:r>
              <a:rPr kumimoji="1" lang="en-US" altLang="ja-JP" sz="1600" b="1" u="sng" dirty="0" smtClean="0">
                <a:latin typeface="Arial" pitchFamily="34" charset="0"/>
                <a:cs typeface="Arial" pitchFamily="34" charset="0"/>
              </a:rPr>
              <a:t>U. P. </a:t>
            </a:r>
            <a:r>
              <a:rPr kumimoji="1" lang="en-US" altLang="ja-JP" sz="1600" b="1" u="sng" dirty="0" err="1" smtClean="0">
                <a:latin typeface="Arial" pitchFamily="34" charset="0"/>
                <a:cs typeface="Arial" pitchFamily="34" charset="0"/>
              </a:rPr>
              <a:t>Trociewitz</a:t>
            </a:r>
            <a:r>
              <a:rPr kumimoji="1" lang="en-US" altLang="ja-JP" sz="1600" dirty="0" smtClean="0">
                <a:latin typeface="Arial" pitchFamily="34" charset="0"/>
                <a:cs typeface="Arial" pitchFamily="34" charset="0"/>
              </a:rPr>
              <a:t>, et al. </a:t>
            </a:r>
            <a:r>
              <a:rPr kumimoji="1" lang="en-US" altLang="ja-JP" sz="1600" i="1" dirty="0" smtClean="0">
                <a:latin typeface="Arial" pitchFamily="34" charset="0"/>
                <a:cs typeface="Arial" pitchFamily="34" charset="0"/>
              </a:rPr>
              <a:t>Appl. Phys. </a:t>
            </a:r>
            <a:r>
              <a:rPr kumimoji="1" lang="en-US" altLang="ja-JP" sz="1600" i="1" dirty="0" err="1" smtClean="0">
                <a:latin typeface="Arial" pitchFamily="34" charset="0"/>
                <a:cs typeface="Arial" pitchFamily="34" charset="0"/>
              </a:rPr>
              <a:t>Lett</a:t>
            </a:r>
            <a:r>
              <a:rPr kumimoji="1" lang="en-US" altLang="ja-JP" sz="1600" i="1" dirty="0" smtClean="0">
                <a:latin typeface="Arial" pitchFamily="34" charset="0"/>
                <a:cs typeface="Arial" pitchFamily="34" charset="0"/>
              </a:rPr>
              <a:t>. </a:t>
            </a:r>
            <a:r>
              <a:rPr kumimoji="1" lang="en-US" altLang="ja-JP" sz="1600" dirty="0" smtClean="0">
                <a:latin typeface="Arial" pitchFamily="34" charset="0"/>
                <a:cs typeface="Arial" pitchFamily="34" charset="0"/>
              </a:rPr>
              <a:t>99, 202506(2011)</a:t>
            </a:r>
          </a:p>
          <a:p>
            <a:r>
              <a:rPr lang="en-US" altLang="ja-JP" sz="1600" b="1" u="sng" dirty="0" smtClean="0">
                <a:latin typeface="Arial" pitchFamily="34" charset="0"/>
                <a:cs typeface="Arial" pitchFamily="34" charset="0"/>
              </a:rPr>
              <a:t>D. C. </a:t>
            </a:r>
            <a:r>
              <a:rPr lang="en-US" altLang="ja-JP" sz="1600" b="1" u="sng" dirty="0" err="1" smtClean="0">
                <a:latin typeface="Arial" pitchFamily="34" charset="0"/>
                <a:cs typeface="Arial" pitchFamily="34" charset="0"/>
              </a:rPr>
              <a:t>Larbalestier</a:t>
            </a:r>
            <a:r>
              <a:rPr lang="en-US" altLang="ja-JP" sz="1600" b="1" u="sng" dirty="0" smtClean="0">
                <a:latin typeface="Arial" pitchFamily="34" charset="0"/>
                <a:cs typeface="Arial" pitchFamily="34" charset="0"/>
              </a:rPr>
              <a:t> </a:t>
            </a:r>
            <a:r>
              <a:rPr lang="en-US" altLang="ja-JP" sz="1600" dirty="0" smtClean="0">
                <a:latin typeface="Arial" pitchFamily="34" charset="0"/>
                <a:cs typeface="Arial" pitchFamily="34" charset="0"/>
              </a:rPr>
              <a:t>et al., “ A transformative superconducting magnet technology, 2013.</a:t>
            </a:r>
            <a:endParaRPr kumimoji="1" lang="ja-JP" altLang="en-US" sz="1600" dirty="0">
              <a:latin typeface="Arial" pitchFamily="34" charset="0"/>
              <a:cs typeface="Arial" pitchFamily="34" charset="0"/>
            </a:endParaRPr>
          </a:p>
        </p:txBody>
      </p:sp>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4799569" y="1809270"/>
            <a:ext cx="2602119" cy="157517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テキスト ボックス 5"/>
          <p:cNvSpPr txBox="1"/>
          <p:nvPr/>
        </p:nvSpPr>
        <p:spPr>
          <a:xfrm>
            <a:off x="7308812" y="1789008"/>
            <a:ext cx="1890210" cy="1180699"/>
          </a:xfrm>
          <a:prstGeom prst="rect">
            <a:avLst/>
          </a:prstGeom>
          <a:noFill/>
        </p:spPr>
        <p:txBody>
          <a:bodyPr wrap="square" lIns="36000" tIns="36000" rIns="36000" bIns="36000" rtlCol="0">
            <a:spAutoFit/>
          </a:bodyPr>
          <a:lstStyle/>
          <a:p>
            <a:r>
              <a:rPr kumimoji="1" lang="en-US" altLang="ja-JP" sz="2400" b="1" dirty="0" smtClean="0"/>
              <a:t>33.8T</a:t>
            </a:r>
            <a:r>
              <a:rPr lang="ja-JP" altLang="en-US" sz="2400" b="1" dirty="0" smtClean="0"/>
              <a:t> </a:t>
            </a:r>
            <a:r>
              <a:rPr lang="en-US" altLang="ja-JP" sz="2400" b="1" dirty="0" smtClean="0"/>
              <a:t>coil, developed in NHMFL</a:t>
            </a:r>
            <a:endParaRPr kumimoji="1" lang="en-US" altLang="ja-JP" sz="2400" b="1" dirty="0" smtClean="0"/>
          </a:p>
        </p:txBody>
      </p:sp>
      <p:sp>
        <p:nvSpPr>
          <p:cNvPr id="9" name="テキスト ボックス 8"/>
          <p:cNvSpPr txBox="1"/>
          <p:nvPr/>
        </p:nvSpPr>
        <p:spPr>
          <a:xfrm>
            <a:off x="224895" y="1789008"/>
            <a:ext cx="1712639" cy="1180699"/>
          </a:xfrm>
          <a:prstGeom prst="rect">
            <a:avLst/>
          </a:prstGeom>
          <a:noFill/>
        </p:spPr>
        <p:txBody>
          <a:bodyPr wrap="square" lIns="36000" tIns="36000" rIns="36000" bIns="36000" rtlCol="0">
            <a:spAutoFit/>
          </a:bodyPr>
          <a:lstStyle/>
          <a:p>
            <a:r>
              <a:rPr kumimoji="1" lang="en-US" altLang="ja-JP" sz="2400" b="1" dirty="0" smtClean="0"/>
              <a:t>Bi2212 round conductor</a:t>
            </a:r>
            <a:endParaRPr kumimoji="1" lang="ja-JP" altLang="en-US" sz="2400" b="1" dirty="0" smtClean="0"/>
          </a:p>
        </p:txBody>
      </p:sp>
    </p:spTree>
    <p:extLst>
      <p:ext uri="{BB962C8B-B14F-4D97-AF65-F5344CB8AC3E}">
        <p14:creationId xmlns:p14="http://schemas.microsoft.com/office/powerpoint/2010/main" val="6523402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0"/>
          </p:nvPr>
        </p:nvSpPr>
        <p:spPr/>
        <p:txBody>
          <a:bodyPr/>
          <a:lstStyle/>
          <a:p>
            <a:fld id="{6895B4F0-0804-490A-800A-B296D25CADEA}" type="slidenum">
              <a:rPr lang="ja-JP" altLang="en-US" smtClean="0"/>
              <a:pPr/>
              <a:t>18</a:t>
            </a:fld>
            <a:endParaRPr lang="ja-JP" altLang="en-US" dirty="0"/>
          </a:p>
        </p:txBody>
      </p:sp>
      <p:sp>
        <p:nvSpPr>
          <p:cNvPr id="2" name="タイトル 1"/>
          <p:cNvSpPr>
            <a:spLocks noGrp="1"/>
          </p:cNvSpPr>
          <p:nvPr>
            <p:ph type="title" idx="4294967295"/>
          </p:nvPr>
        </p:nvSpPr>
        <p:spPr>
          <a:xfrm>
            <a:off x="812540" y="2690400"/>
            <a:ext cx="8505945" cy="1863725"/>
          </a:xfrm>
          <a:prstGeom prst="rect">
            <a:avLst/>
          </a:prstGeom>
        </p:spPr>
        <p:txBody>
          <a:bodyPr>
            <a:noAutofit/>
          </a:bodyPr>
          <a:lstStyle/>
          <a:p>
            <a:pPr marL="514350" indent="-514350"/>
            <a:r>
              <a:rPr lang="en-US" altLang="ja-JP" sz="4000" b="1" dirty="0"/>
              <a:t>Effect of screening current on the characteristic of </a:t>
            </a:r>
            <a:r>
              <a:rPr lang="en-US" altLang="ja-JP" sz="4000" b="1" dirty="0" smtClean="0"/>
              <a:t>LTS/Bi2223 </a:t>
            </a:r>
            <a:r>
              <a:rPr lang="en-US" altLang="ja-JP" sz="4000" b="1" dirty="0"/>
              <a:t>NMR and LTS/REBCO NMR</a:t>
            </a:r>
          </a:p>
        </p:txBody>
      </p:sp>
    </p:spTree>
    <p:extLst>
      <p:ext uri="{BB962C8B-B14F-4D97-AF65-F5344CB8AC3E}">
        <p14:creationId xmlns:p14="http://schemas.microsoft.com/office/powerpoint/2010/main" val="27113607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F2310DC3-0E85-48DD-910D-ADCA20675EE2}" type="slidenum">
              <a:rPr lang="ja-JP" altLang="en-US" smtClean="0"/>
              <a:pPr>
                <a:defRPr/>
              </a:pPr>
              <a:t>19</a:t>
            </a:fld>
            <a:endParaRPr lang="ja-JP" altLang="en-US"/>
          </a:p>
        </p:txBody>
      </p:sp>
      <p:sp>
        <p:nvSpPr>
          <p:cNvPr id="3" name="テキスト ボックス 2"/>
          <p:cNvSpPr txBox="1"/>
          <p:nvPr/>
        </p:nvSpPr>
        <p:spPr>
          <a:xfrm>
            <a:off x="617374" y="4846687"/>
            <a:ext cx="8386076" cy="1057588"/>
          </a:xfrm>
          <a:prstGeom prst="rect">
            <a:avLst/>
          </a:prstGeom>
          <a:noFill/>
        </p:spPr>
        <p:txBody>
          <a:bodyPr wrap="square" lIns="36000" tIns="36000" rIns="36000" bIns="36000" rtlCol="0">
            <a:spAutoFit/>
          </a:bodyPr>
          <a:lstStyle/>
          <a:p>
            <a:pPr marL="742950" indent="-742950">
              <a:buFont typeface="+mj-lt"/>
              <a:buAutoNum type="alphaLcPeriod"/>
            </a:pPr>
            <a:r>
              <a:rPr lang="en-US" altLang="ja-JP" sz="3200" b="1" dirty="0" smtClean="0">
                <a:solidFill>
                  <a:srgbClr val="292399"/>
                </a:solidFill>
              </a:rPr>
              <a:t>Necessity of the LTS/ HTS </a:t>
            </a:r>
            <a:r>
              <a:rPr kumimoji="1" lang="en-US" altLang="ja-JP" sz="3200" b="1" dirty="0" smtClean="0">
                <a:solidFill>
                  <a:srgbClr val="292399"/>
                </a:solidFill>
              </a:rPr>
              <a:t>NMR magnet</a:t>
            </a:r>
            <a:endParaRPr kumimoji="1" lang="ja-JP" altLang="en-US" sz="3600" b="1" dirty="0" smtClean="0">
              <a:solidFill>
                <a:srgbClr val="292399"/>
              </a:solidFill>
            </a:endParaRPr>
          </a:p>
        </p:txBody>
      </p:sp>
    </p:spTree>
    <p:extLst>
      <p:ext uri="{BB962C8B-B14F-4D97-AF65-F5344CB8AC3E}">
        <p14:creationId xmlns:p14="http://schemas.microsoft.com/office/powerpoint/2010/main" val="40976692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idx="1"/>
          </p:nvPr>
        </p:nvSpPr>
        <p:spPr>
          <a:xfrm>
            <a:off x="992560" y="1313765"/>
            <a:ext cx="7920880" cy="4073430"/>
          </a:xfrm>
        </p:spPr>
        <p:txBody>
          <a:bodyPr>
            <a:noAutofit/>
          </a:bodyPr>
          <a:lstStyle/>
          <a:p>
            <a:pPr marL="514350" indent="-514350">
              <a:buFont typeface="+mj-lt"/>
              <a:buAutoNum type="arabicPeriod"/>
            </a:pPr>
            <a:r>
              <a:rPr lang="en-US" altLang="ja-JP" sz="3600" b="1" dirty="0" smtClean="0">
                <a:solidFill>
                  <a:schemeClr val="tx2"/>
                </a:solidFill>
              </a:rPr>
              <a:t>Introduction</a:t>
            </a:r>
          </a:p>
          <a:p>
            <a:pPr marL="514350" indent="-514350">
              <a:buFont typeface="+mj-lt"/>
              <a:buAutoNum type="arabicPeriod"/>
            </a:pPr>
            <a:r>
              <a:rPr lang="en-US" altLang="ja-JP" sz="3600" b="1" dirty="0" smtClean="0">
                <a:solidFill>
                  <a:schemeClr val="tx2"/>
                </a:solidFill>
              </a:rPr>
              <a:t>Magnetic field distortion and temporal magnetic field drift due to the screening current</a:t>
            </a:r>
          </a:p>
          <a:p>
            <a:pPr marL="514350" indent="-514350">
              <a:buFont typeface="+mj-lt"/>
              <a:buAutoNum type="arabicPeriod"/>
            </a:pPr>
            <a:r>
              <a:rPr lang="en-US" altLang="ja-JP" sz="3600" b="1" dirty="0" smtClean="0">
                <a:solidFill>
                  <a:schemeClr val="tx2"/>
                </a:solidFill>
              </a:rPr>
              <a:t>Effect of screening current on the characteristic of LTS/Bi2223 NMR and LTS/REBCO NMR   </a:t>
            </a:r>
            <a:endParaRPr lang="en-US" altLang="ja-JP" sz="3600" b="1" dirty="0">
              <a:solidFill>
                <a:schemeClr val="tx2"/>
              </a:solidFill>
            </a:endParaRPr>
          </a:p>
        </p:txBody>
      </p:sp>
      <p:sp>
        <p:nvSpPr>
          <p:cNvPr id="2" name="スライド番号プレースホルダー 1"/>
          <p:cNvSpPr>
            <a:spLocks noGrp="1"/>
          </p:cNvSpPr>
          <p:nvPr>
            <p:ph type="sldNum" sz="quarter" idx="10"/>
          </p:nvPr>
        </p:nvSpPr>
        <p:spPr/>
        <p:txBody>
          <a:bodyPr/>
          <a:lstStyle/>
          <a:p>
            <a:pPr>
              <a:defRPr/>
            </a:pPr>
            <a:fld id="{F2310DC3-0E85-48DD-910D-ADCA20675EE2}" type="slidenum">
              <a:rPr lang="ja-JP" altLang="en-US" smtClean="0"/>
              <a:pPr>
                <a:defRPr/>
              </a:pPr>
              <a:t>2</a:t>
            </a:fld>
            <a:endParaRPr lang="ja-JP" altLang="en-US" dirty="0"/>
          </a:p>
        </p:txBody>
      </p:sp>
      <p:sp>
        <p:nvSpPr>
          <p:cNvPr id="3" name="テキスト ボックス 2"/>
          <p:cNvSpPr txBox="1"/>
          <p:nvPr/>
        </p:nvSpPr>
        <p:spPr>
          <a:xfrm>
            <a:off x="560713" y="143635"/>
            <a:ext cx="7470830" cy="749812"/>
          </a:xfrm>
          <a:prstGeom prst="rect">
            <a:avLst/>
          </a:prstGeom>
          <a:noFill/>
        </p:spPr>
        <p:txBody>
          <a:bodyPr wrap="square" lIns="36000" tIns="36000" rIns="36000" bIns="36000" rtlCol="0">
            <a:spAutoFit/>
          </a:bodyPr>
          <a:lstStyle/>
          <a:p>
            <a:r>
              <a:rPr kumimoji="1" lang="en-US" altLang="ja-JP" sz="4400" b="1" dirty="0" smtClean="0">
                <a:solidFill>
                  <a:schemeClr val="tx2"/>
                </a:solidFill>
              </a:rPr>
              <a:t>CONTENTS</a:t>
            </a:r>
            <a:endParaRPr kumimoji="1" lang="ja-JP" altLang="en-US" sz="4400" b="1" dirty="0" smtClean="0">
              <a:solidFill>
                <a:schemeClr val="tx2"/>
              </a:solidFill>
            </a:endParaRPr>
          </a:p>
        </p:txBody>
      </p:sp>
    </p:spTree>
    <p:extLst>
      <p:ext uri="{BB962C8B-B14F-4D97-AF65-F5344CB8AC3E}">
        <p14:creationId xmlns:p14="http://schemas.microsoft.com/office/powerpoint/2010/main" val="34088386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1" name="Object 2"/>
          <p:cNvGraphicFramePr>
            <a:graphicFrameLocks noChangeAspect="1"/>
          </p:cNvGraphicFramePr>
          <p:nvPr>
            <p:extLst>
              <p:ext uri="{D42A27DB-BD31-4B8C-83A1-F6EECF244321}">
                <p14:modId xmlns:p14="http://schemas.microsoft.com/office/powerpoint/2010/main" val="2445202744"/>
              </p:ext>
            </p:extLst>
          </p:nvPr>
        </p:nvGraphicFramePr>
        <p:xfrm>
          <a:off x="-222575" y="1623587"/>
          <a:ext cx="7422621" cy="4987925"/>
        </p:xfrm>
        <a:graphic>
          <a:graphicData uri="http://schemas.openxmlformats.org/presentationml/2006/ole">
            <mc:AlternateContent xmlns:mc="http://schemas.openxmlformats.org/markup-compatibility/2006">
              <mc:Choice xmlns:v="urn:schemas-microsoft-com:vml" Requires="v">
                <p:oleObj spid="_x0000_s21611" name="ｸﾞﾗﾌ" r:id="rId4" imgW="4170883" imgH="3141878" progId="Origin50.Graph">
                  <p:embed/>
                </p:oleObj>
              </mc:Choice>
              <mc:Fallback>
                <p:oleObj name="ｸﾞﾗﾌ" r:id="rId4" imgW="4170883" imgH="3141878" progId="Origin50.Grap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2575" y="1623587"/>
                        <a:ext cx="7422621" cy="498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2" name="Text Box 2"/>
          <p:cNvSpPr txBox="1">
            <a:spLocks noChangeArrowheads="1"/>
          </p:cNvSpPr>
          <p:nvPr/>
        </p:nvSpPr>
        <p:spPr bwMode="auto">
          <a:xfrm>
            <a:off x="542510" y="323945"/>
            <a:ext cx="76508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spcBef>
                <a:spcPct val="50000"/>
              </a:spcBef>
            </a:pPr>
            <a:r>
              <a:rPr lang="en-US" altLang="ja-JP" sz="3200" dirty="0">
                <a:solidFill>
                  <a:schemeClr val="tx2">
                    <a:lumMod val="75000"/>
                  </a:schemeClr>
                </a:solidFill>
                <a:cs typeface="Arial" pitchFamily="34" charset="0"/>
              </a:rPr>
              <a:t>History of the NMR magnetic field</a:t>
            </a:r>
            <a:endParaRPr lang="ja-JP" altLang="en-US" sz="3200" dirty="0">
              <a:solidFill>
                <a:schemeClr val="tx2">
                  <a:lumMod val="75000"/>
                </a:schemeClr>
              </a:solidFill>
              <a:cs typeface="Arial" pitchFamily="34" charset="0"/>
            </a:endParaRPr>
          </a:p>
        </p:txBody>
      </p:sp>
      <p:sp>
        <p:nvSpPr>
          <p:cNvPr id="11269" name="テキスト ボックス 9"/>
          <p:cNvSpPr txBox="1">
            <a:spLocks noChangeArrowheads="1"/>
          </p:cNvSpPr>
          <p:nvPr/>
        </p:nvSpPr>
        <p:spPr bwMode="auto">
          <a:xfrm>
            <a:off x="6648335" y="2219088"/>
            <a:ext cx="290300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sz="2400" u="sng" dirty="0">
                <a:solidFill>
                  <a:srgbClr val="FF0000"/>
                </a:solidFill>
                <a:latin typeface="Calibri" pitchFamily="34" charset="0"/>
                <a:cs typeface="Arial" pitchFamily="34" charset="0"/>
              </a:rPr>
              <a:t>H</a:t>
            </a:r>
            <a:r>
              <a:rPr lang="en-US" altLang="ja-JP" sz="2400" dirty="0">
                <a:solidFill>
                  <a:srgbClr val="FF0000"/>
                </a:solidFill>
                <a:latin typeface="Calibri" pitchFamily="34" charset="0"/>
                <a:cs typeface="Arial" pitchFamily="34" charset="0"/>
              </a:rPr>
              <a:t>igh </a:t>
            </a:r>
            <a:r>
              <a:rPr lang="en-US" altLang="ja-JP" sz="2400" u="sng" dirty="0">
                <a:solidFill>
                  <a:srgbClr val="FF0000"/>
                </a:solidFill>
                <a:latin typeface="Calibri" pitchFamily="34" charset="0"/>
                <a:cs typeface="Arial" pitchFamily="34" charset="0"/>
              </a:rPr>
              <a:t>T</a:t>
            </a:r>
            <a:r>
              <a:rPr lang="en-US" altLang="ja-JP" sz="2400" dirty="0">
                <a:solidFill>
                  <a:srgbClr val="FF0000"/>
                </a:solidFill>
                <a:latin typeface="Calibri" pitchFamily="34" charset="0"/>
                <a:cs typeface="Arial" pitchFamily="34" charset="0"/>
              </a:rPr>
              <a:t>emperature </a:t>
            </a:r>
            <a:r>
              <a:rPr lang="en-US" altLang="ja-JP" sz="2400" u="sng" dirty="0">
                <a:solidFill>
                  <a:srgbClr val="FF0000"/>
                </a:solidFill>
                <a:latin typeface="Calibri" pitchFamily="34" charset="0"/>
                <a:cs typeface="Arial" pitchFamily="34" charset="0"/>
              </a:rPr>
              <a:t>S</a:t>
            </a:r>
            <a:r>
              <a:rPr lang="en-US" altLang="ja-JP" sz="2400" dirty="0">
                <a:solidFill>
                  <a:srgbClr val="FF0000"/>
                </a:solidFill>
                <a:latin typeface="Calibri" pitchFamily="34" charset="0"/>
                <a:cs typeface="Arial" pitchFamily="34" charset="0"/>
              </a:rPr>
              <a:t>uperconducting (HTS) </a:t>
            </a:r>
            <a:r>
              <a:rPr lang="en-US" altLang="ja-JP" sz="2400" dirty="0" smtClean="0">
                <a:solidFill>
                  <a:srgbClr val="FF0000"/>
                </a:solidFill>
                <a:latin typeface="Calibri" pitchFamily="34" charset="0"/>
                <a:cs typeface="Arial" pitchFamily="34" charset="0"/>
              </a:rPr>
              <a:t>Magnets.</a:t>
            </a:r>
            <a:endParaRPr lang="en-US" altLang="ja-JP" sz="2400" dirty="0">
              <a:solidFill>
                <a:srgbClr val="FF0000"/>
              </a:solidFill>
              <a:latin typeface="Calibri" pitchFamily="34" charset="0"/>
              <a:cs typeface="Arial" pitchFamily="34" charset="0"/>
            </a:endParaRPr>
          </a:p>
          <a:p>
            <a:pPr eaLnBrk="1" hangingPunct="1">
              <a:buFontTx/>
              <a:buChar char="•"/>
            </a:pPr>
            <a:r>
              <a:rPr lang="en-US" altLang="ja-JP" sz="2400" i="1" dirty="0" smtClean="0">
                <a:solidFill>
                  <a:srgbClr val="FF0000"/>
                </a:solidFill>
                <a:latin typeface="Calibri" pitchFamily="34" charset="0"/>
                <a:cs typeface="Arial" pitchFamily="34" charset="0"/>
              </a:rPr>
              <a:t>H</a:t>
            </a:r>
            <a:r>
              <a:rPr lang="en-US" altLang="ja-JP" sz="2400" baseline="-25000" dirty="0" smtClean="0">
                <a:solidFill>
                  <a:srgbClr val="FF0000"/>
                </a:solidFill>
                <a:latin typeface="Calibri" pitchFamily="34" charset="0"/>
                <a:cs typeface="Arial" pitchFamily="34" charset="0"/>
              </a:rPr>
              <a:t>c2</a:t>
            </a:r>
            <a:r>
              <a:rPr lang="en-US" altLang="ja-JP" sz="2400" dirty="0" smtClean="0">
                <a:solidFill>
                  <a:srgbClr val="FF0000"/>
                </a:solidFill>
                <a:latin typeface="Calibri" pitchFamily="34" charset="0"/>
                <a:cs typeface="Arial" pitchFamily="34" charset="0"/>
              </a:rPr>
              <a:t>&gt;50 T</a:t>
            </a:r>
            <a:endParaRPr lang="en-US" altLang="ja-JP" sz="2400" dirty="0">
              <a:solidFill>
                <a:srgbClr val="FF0000"/>
              </a:solidFill>
              <a:latin typeface="Calibri" pitchFamily="34" charset="0"/>
              <a:cs typeface="Arial" pitchFamily="34" charset="0"/>
            </a:endParaRPr>
          </a:p>
        </p:txBody>
      </p:sp>
      <p:sp>
        <p:nvSpPr>
          <p:cNvPr id="7174" name="テキスト ボックス 11"/>
          <p:cNvSpPr txBox="1">
            <a:spLocks noChangeArrowheads="1"/>
          </p:cNvSpPr>
          <p:nvPr/>
        </p:nvSpPr>
        <p:spPr bwMode="auto">
          <a:xfrm>
            <a:off x="6774259" y="3904279"/>
            <a:ext cx="304403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sz="2400" u="sng" dirty="0">
                <a:solidFill>
                  <a:srgbClr val="272292"/>
                </a:solidFill>
                <a:latin typeface="Calibri" pitchFamily="34" charset="0"/>
                <a:cs typeface="Arial" pitchFamily="34" charset="0"/>
              </a:rPr>
              <a:t>L</a:t>
            </a:r>
            <a:r>
              <a:rPr lang="en-US" altLang="ja-JP" sz="2400" dirty="0">
                <a:solidFill>
                  <a:srgbClr val="272292"/>
                </a:solidFill>
                <a:latin typeface="Calibri" pitchFamily="34" charset="0"/>
                <a:cs typeface="Arial" pitchFamily="34" charset="0"/>
              </a:rPr>
              <a:t>ow </a:t>
            </a:r>
            <a:r>
              <a:rPr lang="en-US" altLang="ja-JP" sz="2400" u="sng" dirty="0">
                <a:solidFill>
                  <a:srgbClr val="272292"/>
                </a:solidFill>
                <a:latin typeface="Calibri" pitchFamily="34" charset="0"/>
                <a:cs typeface="Arial" pitchFamily="34" charset="0"/>
              </a:rPr>
              <a:t>T</a:t>
            </a:r>
            <a:r>
              <a:rPr lang="en-US" altLang="ja-JP" sz="2400" dirty="0">
                <a:solidFill>
                  <a:srgbClr val="272292"/>
                </a:solidFill>
                <a:latin typeface="Calibri" pitchFamily="34" charset="0"/>
                <a:cs typeface="Arial" pitchFamily="34" charset="0"/>
              </a:rPr>
              <a:t>emperature </a:t>
            </a:r>
            <a:r>
              <a:rPr lang="en-US" altLang="ja-JP" sz="2400" u="sng" dirty="0">
                <a:solidFill>
                  <a:srgbClr val="272292"/>
                </a:solidFill>
                <a:latin typeface="Calibri" pitchFamily="34" charset="0"/>
                <a:cs typeface="Arial" pitchFamily="34" charset="0"/>
              </a:rPr>
              <a:t>S</a:t>
            </a:r>
            <a:r>
              <a:rPr lang="en-US" altLang="ja-JP" sz="2400" dirty="0">
                <a:solidFill>
                  <a:srgbClr val="272292"/>
                </a:solidFill>
                <a:latin typeface="Calibri" pitchFamily="34" charset="0"/>
                <a:cs typeface="Arial" pitchFamily="34" charset="0"/>
              </a:rPr>
              <a:t>uperconducting (LTS) </a:t>
            </a:r>
            <a:r>
              <a:rPr lang="en-US" altLang="ja-JP" sz="2400" dirty="0" smtClean="0">
                <a:solidFill>
                  <a:srgbClr val="272292"/>
                </a:solidFill>
                <a:latin typeface="Calibri" pitchFamily="34" charset="0"/>
                <a:cs typeface="Arial" pitchFamily="34" charset="0"/>
              </a:rPr>
              <a:t>Magnets.</a:t>
            </a:r>
            <a:endParaRPr lang="en-US" altLang="ja-JP" sz="2400" dirty="0">
              <a:solidFill>
                <a:srgbClr val="272292"/>
              </a:solidFill>
              <a:latin typeface="Calibri" pitchFamily="34" charset="0"/>
              <a:cs typeface="Arial" pitchFamily="34" charset="0"/>
            </a:endParaRPr>
          </a:p>
          <a:p>
            <a:pPr eaLnBrk="1" hangingPunct="1">
              <a:buFontTx/>
              <a:buChar char="•"/>
            </a:pPr>
            <a:r>
              <a:rPr lang="en-US" altLang="ja-JP" sz="2400" i="1" dirty="0" smtClean="0">
                <a:solidFill>
                  <a:srgbClr val="272292"/>
                </a:solidFill>
                <a:latin typeface="Calibri" pitchFamily="34" charset="0"/>
                <a:cs typeface="Arial" pitchFamily="34" charset="0"/>
              </a:rPr>
              <a:t>H</a:t>
            </a:r>
            <a:r>
              <a:rPr lang="en-US" altLang="ja-JP" sz="2400" baseline="-25000" dirty="0" smtClean="0">
                <a:solidFill>
                  <a:srgbClr val="272292"/>
                </a:solidFill>
                <a:latin typeface="Calibri" pitchFamily="34" charset="0"/>
                <a:cs typeface="Arial" pitchFamily="34" charset="0"/>
              </a:rPr>
              <a:t>c2</a:t>
            </a:r>
            <a:r>
              <a:rPr lang="en-US" altLang="ja-JP" sz="2400" dirty="0">
                <a:solidFill>
                  <a:srgbClr val="272292"/>
                </a:solidFill>
                <a:latin typeface="Calibri" pitchFamily="34" charset="0"/>
                <a:cs typeface="Arial" pitchFamily="34" charset="0"/>
              </a:rPr>
              <a:t>&lt; </a:t>
            </a:r>
            <a:r>
              <a:rPr lang="en-US" altLang="ja-JP" sz="2400" dirty="0" smtClean="0">
                <a:solidFill>
                  <a:srgbClr val="272292"/>
                </a:solidFill>
                <a:latin typeface="Calibri" pitchFamily="34" charset="0"/>
                <a:cs typeface="Arial" pitchFamily="34" charset="0"/>
              </a:rPr>
              <a:t>25 T</a:t>
            </a:r>
            <a:endParaRPr lang="en-US" altLang="ja-JP" sz="2400" dirty="0">
              <a:solidFill>
                <a:srgbClr val="272292"/>
              </a:solidFill>
              <a:latin typeface="Calibri" pitchFamily="34" charset="0"/>
              <a:cs typeface="Arial" pitchFamily="34" charset="0"/>
            </a:endParaRPr>
          </a:p>
        </p:txBody>
      </p:sp>
      <p:sp>
        <p:nvSpPr>
          <p:cNvPr id="7175" name="Text Box 8"/>
          <p:cNvSpPr txBox="1">
            <a:spLocks noChangeArrowheads="1"/>
          </p:cNvSpPr>
          <p:nvPr/>
        </p:nvSpPr>
        <p:spPr bwMode="auto">
          <a:xfrm>
            <a:off x="4536089" y="2344312"/>
            <a:ext cx="13259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spcBef>
                <a:spcPct val="50000"/>
              </a:spcBef>
            </a:pPr>
            <a:endParaRPr lang="ja-JP" altLang="en-US" b="0">
              <a:latin typeface="Calibri" pitchFamily="34" charset="0"/>
              <a:cs typeface="Arial" pitchFamily="34" charset="0"/>
            </a:endParaRPr>
          </a:p>
        </p:txBody>
      </p:sp>
      <p:sp>
        <p:nvSpPr>
          <p:cNvPr id="7176" name="Line 4"/>
          <p:cNvSpPr>
            <a:spLocks noChangeShapeType="1"/>
          </p:cNvSpPr>
          <p:nvPr/>
        </p:nvSpPr>
        <p:spPr bwMode="auto">
          <a:xfrm>
            <a:off x="5316874" y="3509536"/>
            <a:ext cx="825500" cy="7938"/>
          </a:xfrm>
          <a:prstGeom prst="line">
            <a:avLst/>
          </a:prstGeom>
          <a:noFill/>
          <a:ln w="50800">
            <a:solidFill>
              <a:srgbClr val="000080"/>
            </a:solidFill>
            <a:round/>
            <a:headEnd/>
            <a:tailEnd type="triangle" w="med" len="med"/>
          </a:ln>
          <a:extLst>
            <a:ext uri="{909E8E84-426E-40DD-AFC4-6F175D3DCCD1}">
              <a14:hiddenFill xmlns:a14="http://schemas.microsoft.com/office/drawing/2010/main">
                <a:noFill/>
              </a14:hiddenFill>
            </a:ext>
          </a:extLst>
        </p:spPr>
        <p:txBody>
          <a:bodyPr wrap="none"/>
          <a:lstStyle/>
          <a:p>
            <a:endParaRPr lang="ja-JP" altLang="en-US"/>
          </a:p>
        </p:txBody>
      </p:sp>
      <p:sp>
        <p:nvSpPr>
          <p:cNvPr id="7177" name="Text Box 5"/>
          <p:cNvSpPr txBox="1">
            <a:spLocks noChangeArrowheads="1"/>
          </p:cNvSpPr>
          <p:nvPr/>
        </p:nvSpPr>
        <p:spPr bwMode="auto">
          <a:xfrm>
            <a:off x="1983918" y="3068211"/>
            <a:ext cx="2352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spcBef>
                <a:spcPct val="50000"/>
              </a:spcBef>
            </a:pPr>
            <a:r>
              <a:rPr lang="en-US" altLang="ja-JP" sz="2400" b="0" dirty="0" smtClean="0">
                <a:latin typeface="Calibri" pitchFamily="34" charset="0"/>
                <a:cs typeface="Arial" pitchFamily="34" charset="0"/>
              </a:rPr>
              <a:t>1 GHz</a:t>
            </a:r>
            <a:r>
              <a:rPr lang="en-US" altLang="ja-JP" sz="2400" b="0" dirty="0">
                <a:latin typeface="Calibri" pitchFamily="34" charset="0"/>
                <a:cs typeface="Arial" pitchFamily="34" charset="0"/>
              </a:rPr>
              <a:t>, </a:t>
            </a:r>
            <a:r>
              <a:rPr lang="en-US" altLang="ja-JP" sz="2400" b="0" dirty="0" smtClean="0">
                <a:latin typeface="Calibri" pitchFamily="34" charset="0"/>
                <a:cs typeface="Arial" pitchFamily="34" charset="0"/>
              </a:rPr>
              <a:t>23.5 T</a:t>
            </a:r>
            <a:endParaRPr lang="en-US" altLang="ja-JP" sz="2400" b="0" dirty="0">
              <a:latin typeface="Calibri" pitchFamily="34" charset="0"/>
              <a:cs typeface="Arial" pitchFamily="34" charset="0"/>
            </a:endParaRPr>
          </a:p>
        </p:txBody>
      </p:sp>
      <p:sp>
        <p:nvSpPr>
          <p:cNvPr id="11274" name="AutoShape 6"/>
          <p:cNvSpPr>
            <a:spLocks noChangeArrowheads="1"/>
          </p:cNvSpPr>
          <p:nvPr/>
        </p:nvSpPr>
        <p:spPr bwMode="auto">
          <a:xfrm rot="-2820028">
            <a:off x="5060162" y="2810441"/>
            <a:ext cx="1268413" cy="386954"/>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endParaRPr lang="ja-JP" altLang="en-US"/>
          </a:p>
        </p:txBody>
      </p:sp>
      <p:sp>
        <p:nvSpPr>
          <p:cNvPr id="7182" name="Text Box 16"/>
          <p:cNvSpPr txBox="1">
            <a:spLocks noChangeArrowheads="1"/>
          </p:cNvSpPr>
          <p:nvPr/>
        </p:nvSpPr>
        <p:spPr bwMode="auto">
          <a:xfrm>
            <a:off x="4849091" y="4073099"/>
            <a:ext cx="17937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spcBef>
                <a:spcPct val="50000"/>
              </a:spcBef>
            </a:pPr>
            <a:r>
              <a:rPr lang="en-US" altLang="ja-JP" b="0" dirty="0" smtClean="0">
                <a:solidFill>
                  <a:srgbClr val="272292"/>
                </a:solidFill>
                <a:cs typeface="Arial" pitchFamily="34" charset="0"/>
              </a:rPr>
              <a:t>1 GHz NMR</a:t>
            </a:r>
            <a:endParaRPr lang="en-US" altLang="ja-JP" b="0" dirty="0">
              <a:solidFill>
                <a:srgbClr val="272292"/>
              </a:solidFill>
              <a:cs typeface="Arial" pitchFamily="34" charset="0"/>
            </a:endParaRPr>
          </a:p>
        </p:txBody>
      </p:sp>
      <p:sp>
        <p:nvSpPr>
          <p:cNvPr id="7183" name="Line 17"/>
          <p:cNvSpPr>
            <a:spLocks noChangeShapeType="1"/>
          </p:cNvSpPr>
          <p:nvPr/>
        </p:nvSpPr>
        <p:spPr bwMode="auto">
          <a:xfrm flipH="1" flipV="1">
            <a:off x="5160373" y="3639711"/>
            <a:ext cx="233892" cy="431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7185" name="Text Box 24"/>
          <p:cNvSpPr txBox="1">
            <a:spLocks noChangeArrowheads="1"/>
          </p:cNvSpPr>
          <p:nvPr/>
        </p:nvSpPr>
        <p:spPr bwMode="auto">
          <a:xfrm>
            <a:off x="3523131" y="4334035"/>
            <a:ext cx="186621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b="0" u="sng" dirty="0" smtClean="0">
                <a:solidFill>
                  <a:srgbClr val="272292"/>
                </a:solidFill>
              </a:rPr>
              <a:t>920 MHz NMR</a:t>
            </a:r>
            <a:endParaRPr lang="en-US" altLang="ja-JP" b="0" u="sng" dirty="0">
              <a:solidFill>
                <a:srgbClr val="272292"/>
              </a:solidFill>
            </a:endParaRPr>
          </a:p>
        </p:txBody>
      </p:sp>
      <p:sp>
        <p:nvSpPr>
          <p:cNvPr id="7186" name="Line 26"/>
          <p:cNvSpPr>
            <a:spLocks noChangeShapeType="1"/>
          </p:cNvSpPr>
          <p:nvPr/>
        </p:nvSpPr>
        <p:spPr bwMode="auto">
          <a:xfrm flipV="1">
            <a:off x="3939321" y="3746074"/>
            <a:ext cx="311283" cy="5762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7187" name="Line 18"/>
          <p:cNvSpPr>
            <a:spLocks noChangeShapeType="1"/>
          </p:cNvSpPr>
          <p:nvPr/>
        </p:nvSpPr>
        <p:spPr bwMode="auto">
          <a:xfrm>
            <a:off x="1182495" y="3520649"/>
            <a:ext cx="5069946"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 name="スライド番号プレースホルダー 1"/>
          <p:cNvSpPr>
            <a:spLocks noGrp="1"/>
          </p:cNvSpPr>
          <p:nvPr>
            <p:ph type="sldNum" sz="quarter" idx="10"/>
          </p:nvPr>
        </p:nvSpPr>
        <p:spPr>
          <a:xfrm>
            <a:off x="9365377" y="6587454"/>
            <a:ext cx="417799" cy="255055"/>
          </a:xfrm>
          <a:prstGeom prst="rect">
            <a:avLst/>
          </a:prstGeom>
        </p:spPr>
        <p:txBody>
          <a:bodyPr/>
          <a:lstStyle/>
          <a:p>
            <a:fld id="{E2DB89E3-F211-4276-BBBC-7F24F8B28690}" type="slidenum">
              <a:rPr kumimoji="1" lang="ja-JP" altLang="en-US" smtClean="0"/>
              <a:t>20</a:t>
            </a:fld>
            <a:endParaRPr kumimoji="1" lang="ja-JP" altLang="en-US"/>
          </a:p>
        </p:txBody>
      </p:sp>
      <p:sp>
        <p:nvSpPr>
          <p:cNvPr id="2" name="テキスト ボックス 1"/>
          <p:cNvSpPr txBox="1"/>
          <p:nvPr/>
        </p:nvSpPr>
        <p:spPr>
          <a:xfrm>
            <a:off x="1485946" y="2200239"/>
            <a:ext cx="4007114" cy="811367"/>
          </a:xfrm>
          <a:prstGeom prst="rect">
            <a:avLst/>
          </a:prstGeom>
          <a:noFill/>
        </p:spPr>
        <p:txBody>
          <a:bodyPr wrap="square" lIns="36000" tIns="36000" rIns="36000" bIns="36000" rtlCol="0">
            <a:spAutoFit/>
          </a:bodyPr>
          <a:lstStyle/>
          <a:p>
            <a:r>
              <a:rPr kumimoji="1" lang="en-US" altLang="ja-JP" sz="2400" dirty="0" smtClean="0">
                <a:solidFill>
                  <a:srgbClr val="FF0000"/>
                </a:solidFill>
              </a:rPr>
              <a:t>RIKEN started to develop super-high field NMRs </a:t>
            </a:r>
            <a:endParaRPr kumimoji="1" lang="ja-JP" altLang="en-US" sz="2400" dirty="0" smtClean="0">
              <a:solidFill>
                <a:srgbClr val="FF0000"/>
              </a:solidFill>
            </a:endParaRPr>
          </a:p>
        </p:txBody>
      </p:sp>
    </p:spTree>
    <p:extLst>
      <p:ext uri="{BB962C8B-B14F-4D97-AF65-F5344CB8AC3E}">
        <p14:creationId xmlns:p14="http://schemas.microsoft.com/office/powerpoint/2010/main" val="4851827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fade">
                                      <p:cBhvr>
                                        <p:cTn id="7" dur="500"/>
                                        <p:tgtEl>
                                          <p:spTgt spid="1126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274"/>
                                        </p:tgtEl>
                                        <p:attrNameLst>
                                          <p:attrName>style.visibility</p:attrName>
                                        </p:attrNameLst>
                                      </p:cBhvr>
                                      <p:to>
                                        <p:strVal val="visible"/>
                                      </p:to>
                                    </p:set>
                                    <p:animEffect transition="in" filter="fade">
                                      <p:cBhvr>
                                        <p:cTn id="10" dur="500"/>
                                        <p:tgtEl>
                                          <p:spTgt spid="1127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p:bldP spid="11274" grpId="0" animBg="1"/>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8465" y="2422526"/>
            <a:ext cx="2706003" cy="2382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7" name="テキスト ボックス 4"/>
          <p:cNvSpPr txBox="1">
            <a:spLocks noChangeArrowheads="1"/>
          </p:cNvSpPr>
          <p:nvPr/>
        </p:nvSpPr>
        <p:spPr bwMode="auto">
          <a:xfrm>
            <a:off x="1290704" y="4510183"/>
            <a:ext cx="9940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dirty="0" smtClean="0"/>
              <a:t>4 mm</a:t>
            </a:r>
            <a:endParaRPr lang="ja-JP" altLang="en-US" dirty="0"/>
          </a:p>
        </p:txBody>
      </p:sp>
      <p:sp>
        <p:nvSpPr>
          <p:cNvPr id="18439" name="テキスト ボックス 6"/>
          <p:cNvSpPr txBox="1">
            <a:spLocks noChangeArrowheads="1"/>
          </p:cNvSpPr>
          <p:nvPr/>
        </p:nvSpPr>
        <p:spPr bwMode="auto">
          <a:xfrm>
            <a:off x="266569" y="3379788"/>
            <a:ext cx="43263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algn="ctr" eaLnBrk="1" hangingPunct="1"/>
            <a:r>
              <a:rPr lang="en-US" altLang="ja-JP" dirty="0">
                <a:solidFill>
                  <a:srgbClr val="FF0000"/>
                </a:solidFill>
              </a:rPr>
              <a:t>Superconducting </a:t>
            </a:r>
            <a:r>
              <a:rPr lang="en-US" altLang="ja-JP" dirty="0" smtClean="0">
                <a:solidFill>
                  <a:srgbClr val="FF0000"/>
                </a:solidFill>
              </a:rPr>
              <a:t>multi-filaments</a:t>
            </a:r>
            <a:endParaRPr lang="ja-JP" altLang="en-US" dirty="0">
              <a:solidFill>
                <a:srgbClr val="FF0000"/>
              </a:solidFill>
            </a:endParaRPr>
          </a:p>
        </p:txBody>
      </p:sp>
      <p:sp>
        <p:nvSpPr>
          <p:cNvPr id="18442" name="テキスト ボックス 10"/>
          <p:cNvSpPr txBox="1">
            <a:spLocks noChangeArrowheads="1"/>
          </p:cNvSpPr>
          <p:nvPr/>
        </p:nvSpPr>
        <p:spPr bwMode="auto">
          <a:xfrm>
            <a:off x="527178" y="323945"/>
            <a:ext cx="81162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sz="3200" dirty="0">
                <a:solidFill>
                  <a:schemeClr val="tx2">
                    <a:lumMod val="75000"/>
                  </a:schemeClr>
                </a:solidFill>
              </a:rPr>
              <a:t>Two </a:t>
            </a:r>
            <a:r>
              <a:rPr lang="en-US" altLang="ja-JP" sz="3200" dirty="0" smtClean="0">
                <a:solidFill>
                  <a:schemeClr val="tx2">
                    <a:lumMod val="75000"/>
                  </a:schemeClr>
                </a:solidFill>
              </a:rPr>
              <a:t>available HTS conductors</a:t>
            </a:r>
            <a:endParaRPr lang="ja-JP" altLang="en-US" sz="3200" dirty="0">
              <a:solidFill>
                <a:schemeClr val="tx2">
                  <a:lumMod val="75000"/>
                </a:schemeClr>
              </a:solidFill>
            </a:endParaRPr>
          </a:p>
        </p:txBody>
      </p:sp>
      <p:sp>
        <p:nvSpPr>
          <p:cNvPr id="18444" name="テキスト ボックス 11"/>
          <p:cNvSpPr txBox="1">
            <a:spLocks noChangeArrowheads="1"/>
          </p:cNvSpPr>
          <p:nvPr/>
        </p:nvSpPr>
        <p:spPr bwMode="auto">
          <a:xfrm>
            <a:off x="3133461" y="1925639"/>
            <a:ext cx="22821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a:t>Silver matrix</a:t>
            </a:r>
            <a:endParaRPr lang="ja-JP" altLang="en-US"/>
          </a:p>
        </p:txBody>
      </p:sp>
      <p:cxnSp>
        <p:nvCxnSpPr>
          <p:cNvPr id="15" name="直線コネクタ 14"/>
          <p:cNvCxnSpPr/>
          <p:nvPr/>
        </p:nvCxnSpPr>
        <p:spPr>
          <a:xfrm flipH="1">
            <a:off x="3243528" y="2203451"/>
            <a:ext cx="624285" cy="576263"/>
          </a:xfrm>
          <a:prstGeom prst="line">
            <a:avLst/>
          </a:prstGeom>
        </p:spPr>
        <p:style>
          <a:lnRef idx="1">
            <a:schemeClr val="accent1"/>
          </a:lnRef>
          <a:fillRef idx="0">
            <a:schemeClr val="accent1"/>
          </a:fillRef>
          <a:effectRef idx="0">
            <a:schemeClr val="accent1"/>
          </a:effectRef>
          <a:fontRef idx="minor">
            <a:schemeClr val="tx1"/>
          </a:fontRef>
        </p:style>
      </p:cxnSp>
      <p:sp>
        <p:nvSpPr>
          <p:cNvPr id="18446" name="テキスト ボックス 18"/>
          <p:cNvSpPr txBox="1">
            <a:spLocks noChangeArrowheads="1"/>
          </p:cNvSpPr>
          <p:nvPr/>
        </p:nvSpPr>
        <p:spPr bwMode="auto">
          <a:xfrm>
            <a:off x="2547518" y="3932377"/>
            <a:ext cx="18654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dirty="0" smtClean="0"/>
              <a:t>0.3-0.5 mm</a:t>
            </a:r>
            <a:endParaRPr lang="ja-JP" altLang="en-US" dirty="0"/>
          </a:p>
        </p:txBody>
      </p:sp>
      <p:grpSp>
        <p:nvGrpSpPr>
          <p:cNvPr id="4" name="グループ化 3"/>
          <p:cNvGrpSpPr/>
          <p:nvPr/>
        </p:nvGrpSpPr>
        <p:grpSpPr>
          <a:xfrm>
            <a:off x="5041857" y="1718810"/>
            <a:ext cx="4743204" cy="3101718"/>
            <a:chOff x="5041857" y="2033845"/>
            <a:chExt cx="4743204" cy="3101718"/>
          </a:xfrm>
        </p:grpSpPr>
        <p:pic>
          <p:nvPicPr>
            <p:cNvPr id="18434" name="Picture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44864" y="2311346"/>
              <a:ext cx="2627842" cy="2579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8" name="テキスト ボックス 5"/>
            <p:cNvSpPr txBox="1">
              <a:spLocks noChangeArrowheads="1"/>
            </p:cNvSpPr>
            <p:nvPr/>
          </p:nvSpPr>
          <p:spPr bwMode="auto">
            <a:xfrm>
              <a:off x="5041857" y="4735453"/>
              <a:ext cx="21428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dirty="0" smtClean="0"/>
                <a:t>4-12 mm</a:t>
              </a:r>
              <a:endParaRPr lang="ja-JP" altLang="en-US" dirty="0"/>
            </a:p>
          </p:txBody>
        </p:sp>
        <p:sp>
          <p:nvSpPr>
            <p:cNvPr id="18447" name="テキスト ボックス 19"/>
            <p:cNvSpPr txBox="1">
              <a:spLocks noChangeArrowheads="1"/>
            </p:cNvSpPr>
            <p:nvPr/>
          </p:nvSpPr>
          <p:spPr bwMode="auto">
            <a:xfrm>
              <a:off x="6680542" y="4437319"/>
              <a:ext cx="15220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a:t>Hastelloy</a:t>
              </a:r>
              <a:endParaRPr lang="ja-JP" altLang="en-US"/>
            </a:p>
          </p:txBody>
        </p:sp>
        <p:sp>
          <p:nvSpPr>
            <p:cNvPr id="18448" name="テキスト ボックス 20"/>
            <p:cNvSpPr txBox="1">
              <a:spLocks noChangeArrowheads="1"/>
            </p:cNvSpPr>
            <p:nvPr/>
          </p:nvSpPr>
          <p:spPr bwMode="auto">
            <a:xfrm>
              <a:off x="7248254" y="3749932"/>
              <a:ext cx="253680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dirty="0">
                  <a:solidFill>
                    <a:srgbClr val="FF0000"/>
                  </a:solidFill>
                </a:rPr>
                <a:t>Superconducting </a:t>
              </a:r>
              <a:r>
                <a:rPr lang="en-US" altLang="ja-JP" dirty="0" smtClean="0">
                  <a:solidFill>
                    <a:srgbClr val="FF0000"/>
                  </a:solidFill>
                </a:rPr>
                <a:t>thin layer(1-2 </a:t>
              </a:r>
              <a:r>
                <a:rPr lang="en-US" altLang="ja-JP" dirty="0" err="1" smtClean="0">
                  <a:solidFill>
                    <a:srgbClr val="FF0000"/>
                  </a:solidFill>
                </a:rPr>
                <a:t>μm</a:t>
              </a:r>
              <a:r>
                <a:rPr lang="ja-JP" altLang="en-US" dirty="0">
                  <a:solidFill>
                    <a:srgbClr val="FF0000"/>
                  </a:solidFill>
                </a:rPr>
                <a:t>）</a:t>
              </a:r>
              <a:endParaRPr lang="en-US" altLang="ja-JP" dirty="0">
                <a:solidFill>
                  <a:srgbClr val="FF0000"/>
                </a:solidFill>
              </a:endParaRPr>
            </a:p>
          </p:txBody>
        </p:sp>
        <p:sp>
          <p:nvSpPr>
            <p:cNvPr id="18449" name="テキスト ボックス 21"/>
            <p:cNvSpPr txBox="1">
              <a:spLocks noChangeArrowheads="1"/>
            </p:cNvSpPr>
            <p:nvPr/>
          </p:nvSpPr>
          <p:spPr bwMode="auto">
            <a:xfrm>
              <a:off x="5825806" y="2033845"/>
              <a:ext cx="11402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dirty="0"/>
                <a:t>Copper</a:t>
              </a:r>
              <a:endParaRPr lang="ja-JP" altLang="en-US" dirty="0"/>
            </a:p>
          </p:txBody>
        </p:sp>
        <p:cxnSp>
          <p:nvCxnSpPr>
            <p:cNvPr id="24" name="直線コネクタ 23"/>
            <p:cNvCxnSpPr/>
            <p:nvPr/>
          </p:nvCxnSpPr>
          <p:spPr>
            <a:xfrm>
              <a:off x="6395057" y="2405320"/>
              <a:ext cx="570971" cy="492125"/>
            </a:xfrm>
            <a:prstGeom prst="line">
              <a:avLst/>
            </a:prstGeom>
          </p:spPr>
          <p:style>
            <a:lnRef idx="1">
              <a:schemeClr val="accent1"/>
            </a:lnRef>
            <a:fillRef idx="0">
              <a:schemeClr val="accent1"/>
            </a:fillRef>
            <a:effectRef idx="0">
              <a:schemeClr val="accent1"/>
            </a:effectRef>
            <a:fontRef idx="minor">
              <a:schemeClr val="tx1"/>
            </a:fontRef>
          </p:style>
        </p:cxnSp>
        <p:sp>
          <p:nvSpPr>
            <p:cNvPr id="18451" name="テキスト ボックス 24"/>
            <p:cNvSpPr txBox="1">
              <a:spLocks noChangeArrowheads="1"/>
            </p:cNvSpPr>
            <p:nvPr/>
          </p:nvSpPr>
          <p:spPr bwMode="auto">
            <a:xfrm>
              <a:off x="5088015" y="3253044"/>
              <a:ext cx="93728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algn="ctr" eaLnBrk="1" hangingPunct="1"/>
              <a:r>
                <a:rPr lang="en-US" altLang="ja-JP"/>
                <a:t>Buffer layer</a:t>
              </a:r>
              <a:endParaRPr lang="ja-JP" altLang="en-US"/>
            </a:p>
          </p:txBody>
        </p:sp>
        <p:cxnSp>
          <p:nvCxnSpPr>
            <p:cNvPr id="27" name="直線コネクタ 26"/>
            <p:cNvCxnSpPr/>
            <p:nvPr/>
          </p:nvCxnSpPr>
          <p:spPr>
            <a:xfrm>
              <a:off x="5289231" y="3907094"/>
              <a:ext cx="536575" cy="165100"/>
            </a:xfrm>
            <a:prstGeom prst="line">
              <a:avLst/>
            </a:prstGeom>
          </p:spPr>
          <p:style>
            <a:lnRef idx="1">
              <a:schemeClr val="accent1"/>
            </a:lnRef>
            <a:fillRef idx="0">
              <a:schemeClr val="accent1"/>
            </a:fillRef>
            <a:effectRef idx="0">
              <a:schemeClr val="accent1"/>
            </a:effectRef>
            <a:fontRef idx="minor">
              <a:schemeClr val="tx1"/>
            </a:fontRef>
          </p:style>
        </p:cxnSp>
        <p:sp>
          <p:nvSpPr>
            <p:cNvPr id="18454" name="テキスト ボックス 30"/>
            <p:cNvSpPr txBox="1">
              <a:spLocks noChangeArrowheads="1"/>
            </p:cNvSpPr>
            <p:nvPr/>
          </p:nvSpPr>
          <p:spPr bwMode="auto">
            <a:xfrm>
              <a:off x="8013381" y="2405320"/>
              <a:ext cx="166514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Arial" pitchFamily="34" charset="0"/>
                  <a:ea typeface="ＭＳ Ｐゴシック" pitchFamily="50" charset="-128"/>
                </a:defRPr>
              </a:lvl1pPr>
              <a:lvl2pPr marL="742950" indent="-285750" eaLnBrk="0" hangingPunct="0">
                <a:defRPr kumimoji="1" b="1">
                  <a:solidFill>
                    <a:schemeClr val="tx1"/>
                  </a:solidFill>
                  <a:latin typeface="Arial" pitchFamily="34" charset="0"/>
                  <a:ea typeface="ＭＳ Ｐゴシック" pitchFamily="50" charset="-128"/>
                </a:defRPr>
              </a:lvl2pPr>
              <a:lvl3pPr marL="1143000" indent="-228600" eaLnBrk="0" hangingPunct="0">
                <a:defRPr kumimoji="1" b="1">
                  <a:solidFill>
                    <a:schemeClr val="tx1"/>
                  </a:solidFill>
                  <a:latin typeface="Arial" pitchFamily="34" charset="0"/>
                  <a:ea typeface="ＭＳ Ｐゴシック" pitchFamily="50" charset="-128"/>
                </a:defRPr>
              </a:lvl3pPr>
              <a:lvl4pPr marL="1600200" indent="-228600" eaLnBrk="0" hangingPunct="0">
                <a:defRPr kumimoji="1" b="1">
                  <a:solidFill>
                    <a:schemeClr val="tx1"/>
                  </a:solidFill>
                  <a:latin typeface="Arial" pitchFamily="34" charset="0"/>
                  <a:ea typeface="ＭＳ Ｐゴシック" pitchFamily="50" charset="-128"/>
                </a:defRPr>
              </a:lvl4pPr>
              <a:lvl5pPr marL="2057400" indent="-228600" eaLnBrk="0" hangingPunct="0">
                <a:defRPr kumimoji="1" b="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r>
                <a:rPr lang="en-US" altLang="ja-JP" dirty="0" smtClean="0"/>
                <a:t>0.1-0.15 mm</a:t>
              </a:r>
              <a:endParaRPr lang="ja-JP" altLang="en-US" dirty="0"/>
            </a:p>
          </p:txBody>
        </p:sp>
      </p:grpSp>
      <p:cxnSp>
        <p:nvCxnSpPr>
          <p:cNvPr id="6" name="直線コネクタ 5"/>
          <p:cNvCxnSpPr/>
          <p:nvPr/>
        </p:nvCxnSpPr>
        <p:spPr>
          <a:xfrm>
            <a:off x="4927204" y="1196975"/>
            <a:ext cx="0" cy="5184775"/>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sp>
        <p:nvSpPr>
          <p:cNvPr id="28" name="スライド番号プレースホルダー 1"/>
          <p:cNvSpPr>
            <a:spLocks noGrp="1"/>
          </p:cNvSpPr>
          <p:nvPr>
            <p:ph type="sldNum" sz="quarter" idx="10"/>
          </p:nvPr>
        </p:nvSpPr>
        <p:spPr>
          <a:xfrm>
            <a:off x="9365377" y="6587454"/>
            <a:ext cx="417799" cy="255055"/>
          </a:xfrm>
          <a:prstGeom prst="rect">
            <a:avLst/>
          </a:prstGeom>
        </p:spPr>
        <p:txBody>
          <a:bodyPr/>
          <a:lstStyle/>
          <a:p>
            <a:fld id="{E2DB89E3-F211-4276-BBBC-7F24F8B28690}" type="slidenum">
              <a:rPr kumimoji="1" lang="ja-JP" altLang="en-US" smtClean="0"/>
              <a:t>21</a:t>
            </a:fld>
            <a:endParaRPr kumimoji="1" lang="ja-JP" altLang="en-US"/>
          </a:p>
        </p:txBody>
      </p:sp>
      <p:pic>
        <p:nvPicPr>
          <p:cNvPr id="26" name="図 25"/>
          <p:cNvPicPr>
            <a:picLocks noChangeAspect="1"/>
          </p:cNvPicPr>
          <p:nvPr/>
        </p:nvPicPr>
        <p:blipFill rotWithShape="1">
          <a:blip r:embed="rId5"/>
          <a:srcRect r="50553" b="51266"/>
          <a:stretch/>
        </p:blipFill>
        <p:spPr>
          <a:xfrm>
            <a:off x="274079" y="1661010"/>
            <a:ext cx="1257262" cy="929367"/>
          </a:xfrm>
          <a:prstGeom prst="rect">
            <a:avLst/>
          </a:prstGeom>
          <a:effectLst>
            <a:outerShdw blurRad="50800" dist="38100" dir="2700000" algn="tl" rotWithShape="0">
              <a:prstClr val="black">
                <a:alpha val="40000"/>
              </a:prstClr>
            </a:outerShdw>
          </a:effectLst>
        </p:spPr>
      </p:pic>
      <p:pic>
        <p:nvPicPr>
          <p:cNvPr id="29" name="Picture 47" descr="コピー ～ コピー ～ IMG_3326"/>
          <p:cNvPicPr>
            <a:picLocks noChangeAspect="1" noChangeArrowheads="1"/>
          </p:cNvPicPr>
          <p:nvPr/>
        </p:nvPicPr>
        <p:blipFill>
          <a:blip r:embed="rId6" cstate="print"/>
          <a:srcRect t="10629" b="8800"/>
          <a:stretch>
            <a:fillRect/>
          </a:stretch>
        </p:blipFill>
        <p:spPr bwMode="auto">
          <a:xfrm>
            <a:off x="8494651" y="1196975"/>
            <a:ext cx="1285614" cy="777582"/>
          </a:xfrm>
          <a:prstGeom prst="rect">
            <a:avLst/>
          </a:prstGeom>
          <a:noFill/>
          <a:ln w="38100">
            <a:noFill/>
            <a:miter lim="800000"/>
            <a:headEnd/>
            <a:tailEnd/>
          </a:ln>
          <a:effectLst>
            <a:outerShdw blurRad="50800" dist="38100" dir="2700000" algn="tl" rotWithShape="0">
              <a:prstClr val="black">
                <a:alpha val="40000"/>
              </a:prstClr>
            </a:outerShdw>
          </a:effectLst>
        </p:spPr>
      </p:pic>
      <p:sp>
        <p:nvSpPr>
          <p:cNvPr id="2" name="正方形/長方形 1"/>
          <p:cNvSpPr/>
          <p:nvPr/>
        </p:nvSpPr>
        <p:spPr>
          <a:xfrm>
            <a:off x="1078205" y="1158452"/>
            <a:ext cx="2938625" cy="461665"/>
          </a:xfrm>
          <a:prstGeom prst="rect">
            <a:avLst/>
          </a:prstGeom>
        </p:spPr>
        <p:txBody>
          <a:bodyPr wrap="none">
            <a:spAutoFit/>
          </a:bodyPr>
          <a:lstStyle/>
          <a:p>
            <a:pPr eaLnBrk="1" hangingPunct="1"/>
            <a:r>
              <a:rPr lang="en-US" altLang="ja-JP" sz="2400" b="1" u="sng" dirty="0" smtClean="0"/>
              <a:t>Bi2223 </a:t>
            </a:r>
            <a:r>
              <a:rPr lang="en-US" altLang="ja-JP" sz="2400" b="1" u="sng" dirty="0"/>
              <a:t>conductors</a:t>
            </a:r>
          </a:p>
        </p:txBody>
      </p:sp>
      <p:sp>
        <p:nvSpPr>
          <p:cNvPr id="3" name="正方形/長方形 2"/>
          <p:cNvSpPr/>
          <p:nvPr/>
        </p:nvSpPr>
        <p:spPr>
          <a:xfrm>
            <a:off x="5437404" y="1174898"/>
            <a:ext cx="3057247" cy="461665"/>
          </a:xfrm>
          <a:prstGeom prst="rect">
            <a:avLst/>
          </a:prstGeom>
        </p:spPr>
        <p:txBody>
          <a:bodyPr wrap="none">
            <a:spAutoFit/>
          </a:bodyPr>
          <a:lstStyle/>
          <a:p>
            <a:pPr eaLnBrk="1" hangingPunct="1"/>
            <a:r>
              <a:rPr lang="en-US" altLang="ja-JP" sz="2400" b="1" u="sng" dirty="0"/>
              <a:t>REBCO conductors</a:t>
            </a:r>
          </a:p>
        </p:txBody>
      </p:sp>
      <p:sp>
        <p:nvSpPr>
          <p:cNvPr id="5" name="テキスト ボックス 4"/>
          <p:cNvSpPr txBox="1"/>
          <p:nvPr/>
        </p:nvSpPr>
        <p:spPr>
          <a:xfrm>
            <a:off x="364627" y="4876394"/>
            <a:ext cx="4327550" cy="1550031"/>
          </a:xfrm>
          <a:prstGeom prst="rect">
            <a:avLst/>
          </a:prstGeom>
          <a:noFill/>
          <a:ln>
            <a:solidFill>
              <a:schemeClr val="tx1"/>
            </a:solidFill>
            <a:prstDash val="dash"/>
          </a:ln>
        </p:spPr>
        <p:txBody>
          <a:bodyPr wrap="square" lIns="36000" tIns="36000" rIns="36000" bIns="36000" rtlCol="0">
            <a:spAutoFit/>
          </a:bodyPr>
          <a:lstStyle/>
          <a:p>
            <a:pPr marL="285750" indent="-285750">
              <a:buFont typeface="Arial" pitchFamily="34" charset="0"/>
              <a:buChar char="•"/>
            </a:pPr>
            <a:r>
              <a:rPr lang="en-US" altLang="ja-JP" sz="2400" dirty="0" smtClean="0"/>
              <a:t>A: Long conductor 1 km</a:t>
            </a:r>
          </a:p>
          <a:p>
            <a:pPr marL="285750" indent="-285750">
              <a:buFont typeface="Arial" pitchFamily="34" charset="0"/>
              <a:buChar char="•"/>
            </a:pPr>
            <a:r>
              <a:rPr lang="en-US" altLang="ja-JP" sz="2400" dirty="0" smtClean="0"/>
              <a:t>D: Low mechanical strength  </a:t>
            </a:r>
            <a:r>
              <a:rPr lang="en-US" altLang="ja-JP" sz="2400" dirty="0" smtClean="0">
                <a:sym typeface="Wingdings" pitchFamily="2" charset="2"/>
              </a:rPr>
              <a:t></a:t>
            </a:r>
            <a:r>
              <a:rPr kumimoji="1" lang="en-US" altLang="ja-JP" sz="2400" dirty="0" smtClean="0"/>
              <a:t>Lower current density          </a:t>
            </a:r>
            <a:r>
              <a:rPr kumimoji="1" lang="en-US" altLang="ja-JP" sz="2400" dirty="0" smtClean="0">
                <a:sym typeface="Wingdings" pitchFamily="2" charset="2"/>
              </a:rPr>
              <a:t> larger magnet</a:t>
            </a:r>
            <a:endParaRPr kumimoji="1" lang="ja-JP" altLang="en-US" sz="2400" dirty="0" smtClean="0"/>
          </a:p>
        </p:txBody>
      </p:sp>
      <p:sp>
        <p:nvSpPr>
          <p:cNvPr id="30" name="テキスト ボックス 29"/>
          <p:cNvSpPr txBox="1"/>
          <p:nvPr/>
        </p:nvSpPr>
        <p:spPr>
          <a:xfrm>
            <a:off x="5304457" y="4923239"/>
            <a:ext cx="4327550" cy="1550031"/>
          </a:xfrm>
          <a:prstGeom prst="rect">
            <a:avLst/>
          </a:prstGeom>
          <a:noFill/>
          <a:ln>
            <a:solidFill>
              <a:schemeClr val="tx1"/>
            </a:solidFill>
            <a:prstDash val="dash"/>
          </a:ln>
        </p:spPr>
        <p:txBody>
          <a:bodyPr wrap="square" lIns="36000" tIns="36000" rIns="36000" bIns="36000" rtlCol="0">
            <a:spAutoFit/>
          </a:bodyPr>
          <a:lstStyle/>
          <a:p>
            <a:pPr marL="285750" indent="-285750">
              <a:buFont typeface="Arial" pitchFamily="34" charset="0"/>
              <a:buChar char="•"/>
            </a:pPr>
            <a:r>
              <a:rPr lang="en-US" altLang="ja-JP" sz="2400" dirty="0" smtClean="0"/>
              <a:t>A: High </a:t>
            </a:r>
            <a:r>
              <a:rPr lang="en-US" altLang="ja-JP" sz="2400" dirty="0"/>
              <a:t>mechanical strength</a:t>
            </a:r>
          </a:p>
          <a:p>
            <a:r>
              <a:rPr lang="en-US" altLang="ja-JP" sz="2400" dirty="0">
                <a:sym typeface="Wingdings" panose="05000000000000000000" pitchFamily="2" charset="2"/>
              </a:rPr>
              <a:t>   </a:t>
            </a:r>
            <a:r>
              <a:rPr lang="en-US" altLang="ja-JP" sz="2400" dirty="0"/>
              <a:t>High current density </a:t>
            </a:r>
          </a:p>
          <a:p>
            <a:r>
              <a:rPr lang="en-US" altLang="ja-JP" sz="2400" dirty="0">
                <a:sym typeface="Wingdings" pitchFamily="2" charset="2"/>
              </a:rPr>
              <a:t>    compact size magnet</a:t>
            </a:r>
            <a:endParaRPr lang="ja-JP" altLang="en-US" sz="2400" dirty="0"/>
          </a:p>
          <a:p>
            <a:pPr marL="285750" indent="-285750">
              <a:buFont typeface="Arial" pitchFamily="34" charset="0"/>
              <a:buChar char="•"/>
            </a:pPr>
            <a:r>
              <a:rPr lang="en-US" altLang="ja-JP" sz="2400" dirty="0" smtClean="0"/>
              <a:t>D: Shorter length 100-200m</a:t>
            </a:r>
          </a:p>
        </p:txBody>
      </p:sp>
    </p:spTree>
    <p:extLst>
      <p:ext uri="{BB962C8B-B14F-4D97-AF65-F5344CB8AC3E}">
        <p14:creationId xmlns:p14="http://schemas.microsoft.com/office/powerpoint/2010/main" val="325023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Rectangle 6"/>
          <p:cNvSpPr>
            <a:spLocks noGrp="1" noChangeArrowheads="1"/>
          </p:cNvSpPr>
          <p:nvPr>
            <p:ph type="sldNum"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C6F3BC-84DF-48D0-A83D-C14E8078E215}" type="slidenum">
              <a:rPr lang="en-US" altLang="ja-JP" sz="1400">
                <a:solidFill>
                  <a:schemeClr val="tx1"/>
                </a:solidFill>
                <a:latin typeface="Arial" charset="0"/>
              </a:rPr>
              <a:pPr fontAlgn="base">
                <a:spcBef>
                  <a:spcPct val="0"/>
                </a:spcBef>
                <a:spcAft>
                  <a:spcPct val="0"/>
                </a:spcAft>
                <a:defRPr/>
              </a:pPr>
              <a:t>22</a:t>
            </a:fld>
            <a:endParaRPr lang="en-US" altLang="ja-JP" sz="1400">
              <a:solidFill>
                <a:schemeClr val="tx1"/>
              </a:solidFill>
              <a:latin typeface="Arial" charset="0"/>
            </a:endParaRPr>
          </a:p>
        </p:txBody>
      </p:sp>
      <p:sp>
        <p:nvSpPr>
          <p:cNvPr id="181250" name="Rectangle 2"/>
          <p:cNvSpPr>
            <a:spLocks noGrp="1" noChangeArrowheads="1"/>
          </p:cNvSpPr>
          <p:nvPr>
            <p:ph type="title" idx="4294967295"/>
          </p:nvPr>
        </p:nvSpPr>
        <p:spPr>
          <a:xfrm>
            <a:off x="495545" y="278650"/>
            <a:ext cx="8282880" cy="665163"/>
          </a:xfrm>
          <a:prstGeom prst="rect">
            <a:avLst/>
          </a:prstGeom>
        </p:spPr>
        <p:txBody>
          <a:bodyPr/>
          <a:lstStyle/>
          <a:p>
            <a:pPr algn="l" eaLnBrk="1" hangingPunct="1"/>
            <a:r>
              <a:rPr lang="en-US" altLang="ja-JP" sz="3200" b="1" dirty="0" smtClean="0">
                <a:solidFill>
                  <a:srgbClr val="292399"/>
                </a:solidFill>
              </a:rPr>
              <a:t>Technical problems for an NMR magnet</a:t>
            </a:r>
            <a:endParaRPr lang="ja-JP" altLang="en-US" sz="3200" b="1" dirty="0" smtClean="0">
              <a:solidFill>
                <a:srgbClr val="292399"/>
              </a:solidFill>
            </a:endParaRPr>
          </a:p>
        </p:txBody>
      </p:sp>
      <p:sp>
        <p:nvSpPr>
          <p:cNvPr id="181251" name="Rectangle 3"/>
          <p:cNvSpPr>
            <a:spLocks noGrp="1" noChangeArrowheads="1"/>
          </p:cNvSpPr>
          <p:nvPr>
            <p:ph type="body" idx="4294967295"/>
          </p:nvPr>
        </p:nvSpPr>
        <p:spPr>
          <a:xfrm>
            <a:off x="317485" y="1678082"/>
            <a:ext cx="5051425" cy="576262"/>
          </a:xfrm>
          <a:prstGeom prst="rect">
            <a:avLst/>
          </a:prstGeom>
        </p:spPr>
        <p:txBody>
          <a:bodyPr/>
          <a:lstStyle/>
          <a:p>
            <a:pPr eaLnBrk="1" hangingPunct="1">
              <a:buFont typeface="Wingdings" pitchFamily="2" charset="2"/>
              <a:buChar char="n"/>
            </a:pPr>
            <a:r>
              <a:rPr lang="en-US" altLang="ja-JP" sz="2800" b="1" dirty="0" smtClean="0"/>
              <a:t>Strong magnetic field intensity</a:t>
            </a:r>
            <a:endParaRPr lang="en-US" altLang="ja-JP" sz="2800" b="1" dirty="0"/>
          </a:p>
          <a:p>
            <a:pPr eaLnBrk="1" hangingPunct="1">
              <a:buFont typeface="Arial" charset="0"/>
              <a:buNone/>
            </a:pPr>
            <a:endParaRPr lang="ja-JP" altLang="en-US" sz="2800" dirty="0" smtClean="0">
              <a:latin typeface="+mj-lt"/>
            </a:endParaRPr>
          </a:p>
        </p:txBody>
      </p:sp>
      <p:sp>
        <p:nvSpPr>
          <p:cNvPr id="8" name="正方形/長方形 7"/>
          <p:cNvSpPr>
            <a:spLocks noChangeArrowheads="1"/>
          </p:cNvSpPr>
          <p:nvPr/>
        </p:nvSpPr>
        <p:spPr bwMode="auto">
          <a:xfrm>
            <a:off x="287186" y="2778875"/>
            <a:ext cx="6753622" cy="954107"/>
          </a:xfrm>
          <a:prstGeom prst="rect">
            <a:avLst/>
          </a:prstGeom>
          <a:noFill/>
          <a:ln w="9525">
            <a:noFill/>
            <a:miter lim="800000"/>
            <a:headEnd/>
            <a:tailEnd/>
          </a:ln>
        </p:spPr>
        <p:txBody>
          <a:bodyPr>
            <a:spAutoFit/>
          </a:bodyPr>
          <a:lstStyle/>
          <a:p>
            <a:pPr marL="457200" indent="-457200">
              <a:buFont typeface="Wingdings" pitchFamily="2" charset="2"/>
              <a:buChar char="n"/>
            </a:pPr>
            <a:r>
              <a:rPr lang="en-US" altLang="ja-JP" sz="2800" b="1" dirty="0" smtClean="0">
                <a:latin typeface="+mj-lt"/>
              </a:rPr>
              <a:t>Spatial field homogeneity</a:t>
            </a:r>
            <a:r>
              <a:rPr lang="ja-JP" altLang="en-US" sz="2800" b="1" dirty="0">
                <a:latin typeface="+mj-lt"/>
              </a:rPr>
              <a:t>　</a:t>
            </a:r>
            <a:endParaRPr lang="en-US" altLang="ja-JP" sz="2800" b="1" dirty="0">
              <a:latin typeface="+mj-lt"/>
            </a:endParaRPr>
          </a:p>
          <a:p>
            <a:pPr marL="457200" indent="-457200"/>
            <a:r>
              <a:rPr lang="ja-JP" altLang="en-US" sz="2800" b="1" dirty="0">
                <a:latin typeface="+mj-lt"/>
              </a:rPr>
              <a:t>　　　</a:t>
            </a:r>
            <a:r>
              <a:rPr lang="en-US" altLang="ja-JP" sz="2800" b="1" dirty="0" smtClean="0">
                <a:latin typeface="+mj-lt"/>
              </a:rPr>
              <a:t>1ppb</a:t>
            </a:r>
            <a:r>
              <a:rPr lang="ja-JP" altLang="en-US" sz="2800" b="1" dirty="0" smtClean="0">
                <a:latin typeface="+mj-lt"/>
              </a:rPr>
              <a:t>／</a:t>
            </a:r>
            <a:r>
              <a:rPr lang="en-US" altLang="ja-JP" sz="2800" b="1" dirty="0" smtClean="0">
                <a:latin typeface="+mj-lt"/>
              </a:rPr>
              <a:t>5mm dia.</a:t>
            </a:r>
            <a:r>
              <a:rPr lang="ja-JP" altLang="en-US" sz="2800" b="1" dirty="0" smtClean="0">
                <a:latin typeface="+mj-lt"/>
              </a:rPr>
              <a:t>　</a:t>
            </a:r>
            <a:r>
              <a:rPr lang="en-US" altLang="ja-JP" sz="2800" b="1" dirty="0" smtClean="0">
                <a:latin typeface="+mj-lt"/>
              </a:rPr>
              <a:t>cylinder</a:t>
            </a:r>
            <a:endParaRPr lang="ja-JP" altLang="en-US" sz="3200" b="1" dirty="0">
              <a:latin typeface="+mj-lt"/>
            </a:endParaRPr>
          </a:p>
        </p:txBody>
      </p:sp>
      <p:sp>
        <p:nvSpPr>
          <p:cNvPr id="9" name="正方形/長方形 8"/>
          <p:cNvSpPr>
            <a:spLocks noChangeArrowheads="1"/>
          </p:cNvSpPr>
          <p:nvPr/>
        </p:nvSpPr>
        <p:spPr bwMode="auto">
          <a:xfrm>
            <a:off x="287186" y="4099978"/>
            <a:ext cx="4486064" cy="1384995"/>
          </a:xfrm>
          <a:prstGeom prst="rect">
            <a:avLst/>
          </a:prstGeom>
          <a:noFill/>
          <a:ln w="9525">
            <a:noFill/>
            <a:miter lim="800000"/>
            <a:headEnd/>
            <a:tailEnd/>
          </a:ln>
        </p:spPr>
        <p:txBody>
          <a:bodyPr wrap="square">
            <a:spAutoFit/>
          </a:bodyPr>
          <a:lstStyle/>
          <a:p>
            <a:pPr marL="342900" indent="-342900">
              <a:buFont typeface="Wingdings" pitchFamily="2" charset="2"/>
              <a:buChar char="n"/>
            </a:pPr>
            <a:r>
              <a:rPr lang="en-US" altLang="ja-JP" sz="2800" b="1" dirty="0" smtClean="0">
                <a:latin typeface="+mj-lt"/>
              </a:rPr>
              <a:t>Temporal field stability</a:t>
            </a:r>
          </a:p>
          <a:p>
            <a:pPr marL="457200" indent="-457200">
              <a:buFont typeface="Arial" charset="0"/>
              <a:buNone/>
            </a:pPr>
            <a:r>
              <a:rPr lang="en-US" altLang="ja-JP" sz="2800" b="1" dirty="0" smtClean="0">
                <a:latin typeface="+mj-lt"/>
              </a:rPr>
              <a:t>         0.1ppb</a:t>
            </a:r>
            <a:endParaRPr lang="en-US" altLang="ja-JP" sz="2800" b="1" baseline="30000" dirty="0">
              <a:latin typeface="+mj-lt"/>
            </a:endParaRPr>
          </a:p>
          <a:p>
            <a:pPr marL="457200" indent="-457200"/>
            <a:r>
              <a:rPr lang="ja-JP" altLang="en-US" sz="2800" dirty="0">
                <a:latin typeface="+mj-lt"/>
              </a:rPr>
              <a:t>　　　</a:t>
            </a:r>
          </a:p>
        </p:txBody>
      </p:sp>
      <p:pic>
        <p:nvPicPr>
          <p:cNvPr id="14" name="Picture 10" descr="DSC01529"/>
          <p:cNvPicPr>
            <a:picLocks noChangeAspect="1" noChangeArrowheads="1"/>
          </p:cNvPicPr>
          <p:nvPr/>
        </p:nvPicPr>
        <p:blipFill>
          <a:blip r:embed="rId3"/>
          <a:srcRect/>
          <a:stretch>
            <a:fillRect/>
          </a:stretch>
        </p:blipFill>
        <p:spPr bwMode="auto">
          <a:xfrm>
            <a:off x="5978556" y="2650057"/>
            <a:ext cx="1859094" cy="128746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 name="Picture 10" descr="5"/>
          <p:cNvPicPr>
            <a:picLocks noChangeAspect="1" noChangeArrowheads="1"/>
          </p:cNvPicPr>
          <p:nvPr/>
        </p:nvPicPr>
        <p:blipFill>
          <a:blip r:embed="rId4"/>
          <a:srcRect/>
          <a:stretch>
            <a:fillRect/>
          </a:stretch>
        </p:blipFill>
        <p:spPr bwMode="auto">
          <a:xfrm>
            <a:off x="7968335" y="2494722"/>
            <a:ext cx="1716352" cy="1522412"/>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5" name="直線矢印コネクタ 4"/>
          <p:cNvCxnSpPr/>
          <p:nvPr/>
        </p:nvCxnSpPr>
        <p:spPr bwMode="auto">
          <a:xfrm flipV="1">
            <a:off x="5808095" y="3618082"/>
            <a:ext cx="790972" cy="6950"/>
          </a:xfrm>
          <a:prstGeom prst="straightConnector1">
            <a:avLst/>
          </a:prstGeom>
          <a:noFill/>
          <a:ln w="12700" cap="flat" cmpd="sng" algn="ctr">
            <a:solidFill>
              <a:schemeClr val="tx1"/>
            </a:solidFill>
            <a:prstDash val="dash"/>
            <a:round/>
            <a:headEnd type="none" w="med" len="med"/>
            <a:tailEnd type="triangle"/>
          </a:ln>
          <a:effectLst/>
        </p:spPr>
      </p:cxnSp>
      <p:sp>
        <p:nvSpPr>
          <p:cNvPr id="181262" name="Oval 14"/>
          <p:cNvSpPr>
            <a:spLocks noChangeArrowheads="1"/>
          </p:cNvSpPr>
          <p:nvPr/>
        </p:nvSpPr>
        <p:spPr bwMode="auto">
          <a:xfrm>
            <a:off x="6625217" y="3517082"/>
            <a:ext cx="233892" cy="215900"/>
          </a:xfrm>
          <a:prstGeom prst="ellipse">
            <a:avLst/>
          </a:prstGeom>
          <a:noFill/>
          <a:ln w="9525">
            <a:solidFill>
              <a:schemeClr val="tx1"/>
            </a:solidFill>
            <a:prstDash val="sysDot"/>
            <a:round/>
            <a:headEnd/>
            <a:tailEnd/>
          </a:ln>
        </p:spPr>
        <p:txBody>
          <a:bodyPr wrap="none" anchor="ctr"/>
          <a:lstStyle/>
          <a:p>
            <a:endParaRPr lang="ja-JP" altLang="en-US"/>
          </a:p>
        </p:txBody>
      </p:sp>
      <p:sp>
        <p:nvSpPr>
          <p:cNvPr id="18" name="右矢印 17"/>
          <p:cNvSpPr/>
          <p:nvPr/>
        </p:nvSpPr>
        <p:spPr>
          <a:xfrm>
            <a:off x="7134361" y="3293788"/>
            <a:ext cx="1898911" cy="159127"/>
          </a:xfrm>
          <a:prstGeom prst="rightArrow">
            <a:avLst/>
          </a:prstGeom>
          <a:solidFill>
            <a:schemeClr val="tx2">
              <a:lumMod val="60000"/>
              <a:lumOff val="40000"/>
            </a:schemeClr>
          </a:solidFill>
          <a:ln w="12700">
            <a:noFill/>
          </a:ln>
        </p:spPr>
        <p:txBody>
          <a:bodyPr rtlCol="0" anchor="ctr"/>
          <a:lstStyle/>
          <a:p>
            <a:pPr algn="ctr"/>
            <a:endParaRPr kumimoji="1" lang="ja-JP" altLang="en-US"/>
          </a:p>
        </p:txBody>
      </p:sp>
      <p:sp>
        <p:nvSpPr>
          <p:cNvPr id="20" name="テキスト ボックス 19"/>
          <p:cNvSpPr txBox="1"/>
          <p:nvPr/>
        </p:nvSpPr>
        <p:spPr>
          <a:xfrm>
            <a:off x="5978556" y="3937520"/>
            <a:ext cx="1859094" cy="380480"/>
          </a:xfrm>
          <a:prstGeom prst="rect">
            <a:avLst/>
          </a:prstGeom>
          <a:noFill/>
        </p:spPr>
        <p:txBody>
          <a:bodyPr wrap="square" lIns="36000" tIns="36000" rIns="36000" bIns="36000" rtlCol="0">
            <a:spAutoFit/>
          </a:bodyPr>
          <a:lstStyle/>
          <a:p>
            <a:pPr algn="ctr"/>
            <a:r>
              <a:rPr kumimoji="1" lang="en-US" altLang="ja-JP" dirty="0" smtClean="0"/>
              <a:t>NMR sample</a:t>
            </a:r>
            <a:endParaRPr kumimoji="1" lang="ja-JP" altLang="en-US" dirty="0" smtClean="0"/>
          </a:p>
        </p:txBody>
      </p:sp>
      <p:sp>
        <p:nvSpPr>
          <p:cNvPr id="39" name="テキスト ボックス 38"/>
          <p:cNvSpPr txBox="1"/>
          <p:nvPr/>
        </p:nvSpPr>
        <p:spPr>
          <a:xfrm>
            <a:off x="7968334" y="4009269"/>
            <a:ext cx="1704119" cy="380480"/>
          </a:xfrm>
          <a:prstGeom prst="rect">
            <a:avLst/>
          </a:prstGeom>
          <a:noFill/>
        </p:spPr>
        <p:txBody>
          <a:bodyPr wrap="square" lIns="36000" tIns="36000" rIns="36000" bIns="36000" rtlCol="0">
            <a:spAutoFit/>
          </a:bodyPr>
          <a:lstStyle/>
          <a:p>
            <a:r>
              <a:rPr kumimoji="1" lang="en-US" altLang="ja-JP" dirty="0" smtClean="0"/>
              <a:t>NMR magnet</a:t>
            </a:r>
            <a:endParaRPr kumimoji="1" lang="ja-JP" altLang="en-US" dirty="0" smtClean="0"/>
          </a:p>
        </p:txBody>
      </p:sp>
      <p:sp>
        <p:nvSpPr>
          <p:cNvPr id="23" name="右中かっこ 22"/>
          <p:cNvSpPr/>
          <p:nvPr/>
        </p:nvSpPr>
        <p:spPr bwMode="auto">
          <a:xfrm>
            <a:off x="5538065" y="3044586"/>
            <a:ext cx="154948" cy="1688098"/>
          </a:xfrm>
          <a:prstGeom prst="rightBrace">
            <a:avLst>
              <a:gd name="adj1" fmla="val 8333"/>
              <a:gd name="adj2" fmla="val 35833"/>
            </a:avLst>
          </a:prstGeom>
          <a:noFill/>
          <a:ln w="12700" cap="flat" cmpd="sng" algn="ctr">
            <a:solidFill>
              <a:schemeClr val="tx1"/>
            </a:solidFill>
            <a:prstDash val="solid"/>
            <a:round/>
            <a:headEnd type="none" w="med" len="med"/>
            <a:tailEnd type="none"/>
          </a:ln>
          <a:effectLst/>
        </p:spPr>
        <p:txBody>
          <a:bodyPr rtlCol="0" anchor="ctr"/>
          <a:lstStyle/>
          <a:p>
            <a:pPr algn="ctr"/>
            <a:endParaRPr kumimoji="1" lang="ja-JP" altLang="en-US"/>
          </a:p>
        </p:txBody>
      </p:sp>
      <p:sp>
        <p:nvSpPr>
          <p:cNvPr id="29" name="スライド番号プレースホルダー 1"/>
          <p:cNvSpPr txBox="1">
            <a:spLocks/>
          </p:cNvSpPr>
          <p:nvPr/>
        </p:nvSpPr>
        <p:spPr>
          <a:xfrm>
            <a:off x="9308877" y="6612326"/>
            <a:ext cx="417799" cy="255055"/>
          </a:xfrm>
          <a:prstGeom prst="rect">
            <a:avLst/>
          </a:prstGeom>
        </p:spPr>
        <p:txBody>
          <a:bodyPr lIns="0" tIns="0" rIns="0" bIns="0"/>
          <a:lstStyle>
            <a:defPPr>
              <a:defRPr lang="ja-JP"/>
            </a:defPPr>
            <a:lvl1pPr algn="r" rtl="0" fontAlgn="base">
              <a:spcBef>
                <a:spcPct val="0"/>
              </a:spcBef>
              <a:spcAft>
                <a:spcPct val="0"/>
              </a:spcAft>
              <a:defRPr kumimoji="1" sz="1100" b="1" kern="1200">
                <a:solidFill>
                  <a:schemeClr val="bg1"/>
                </a:solidFill>
                <a:latin typeface="Arial" charset="0"/>
                <a:ea typeface="ＭＳ Ｐゴシック" pitchFamily="50" charset="-128"/>
                <a:cs typeface="+mn-cs"/>
              </a:defRPr>
            </a:lvl1pPr>
            <a:lvl2pPr marL="109745" indent="369144" algn="l" rtl="0" fontAlgn="base">
              <a:spcBef>
                <a:spcPct val="0"/>
              </a:spcBef>
              <a:spcAft>
                <a:spcPct val="0"/>
              </a:spcAft>
              <a:defRPr kumimoji="1" sz="2000" kern="1200">
                <a:solidFill>
                  <a:schemeClr val="tx1"/>
                </a:solidFill>
                <a:latin typeface="Arial" charset="0"/>
                <a:ea typeface="ＭＳ Ｐゴシック" charset="-128"/>
                <a:cs typeface="+mn-cs"/>
              </a:defRPr>
            </a:lvl2pPr>
            <a:lvl3pPr marL="219491" indent="738287" algn="l" rtl="0" fontAlgn="base">
              <a:spcBef>
                <a:spcPct val="0"/>
              </a:spcBef>
              <a:spcAft>
                <a:spcPct val="0"/>
              </a:spcAft>
              <a:defRPr kumimoji="1" sz="2000" kern="1200">
                <a:solidFill>
                  <a:schemeClr val="tx1"/>
                </a:solidFill>
                <a:latin typeface="Arial" charset="0"/>
                <a:ea typeface="ＭＳ Ｐゴシック" charset="-128"/>
                <a:cs typeface="+mn-cs"/>
              </a:defRPr>
            </a:lvl3pPr>
            <a:lvl4pPr marL="329236" indent="1107431" algn="l" rtl="0" fontAlgn="base">
              <a:spcBef>
                <a:spcPct val="0"/>
              </a:spcBef>
              <a:spcAft>
                <a:spcPct val="0"/>
              </a:spcAft>
              <a:defRPr kumimoji="1" sz="2000" kern="1200">
                <a:solidFill>
                  <a:schemeClr val="tx1"/>
                </a:solidFill>
                <a:latin typeface="Arial" charset="0"/>
                <a:ea typeface="ＭＳ Ｐゴシック" charset="-128"/>
                <a:cs typeface="+mn-cs"/>
              </a:defRPr>
            </a:lvl4pPr>
            <a:lvl5pPr marL="438981" indent="1476575" algn="l" rtl="0" fontAlgn="base">
              <a:spcBef>
                <a:spcPct val="0"/>
              </a:spcBef>
              <a:spcAft>
                <a:spcPct val="0"/>
              </a:spcAft>
              <a:defRPr kumimoji="1" sz="2000" kern="1200">
                <a:solidFill>
                  <a:schemeClr val="tx1"/>
                </a:solidFill>
                <a:latin typeface="Arial" charset="0"/>
                <a:ea typeface="ＭＳ Ｐゴシック" charset="-128"/>
                <a:cs typeface="+mn-cs"/>
              </a:defRPr>
            </a:lvl5pPr>
            <a:lvl6pPr marL="2394445" algn="l" defTabSz="957778" rtl="0" eaLnBrk="1" latinLnBrk="0" hangingPunct="1">
              <a:defRPr kumimoji="1" sz="2000" kern="1200">
                <a:solidFill>
                  <a:schemeClr val="tx1"/>
                </a:solidFill>
                <a:latin typeface="Arial" charset="0"/>
                <a:ea typeface="ＭＳ Ｐゴシック" charset="-128"/>
                <a:cs typeface="+mn-cs"/>
              </a:defRPr>
            </a:lvl6pPr>
            <a:lvl7pPr marL="2873333" algn="l" defTabSz="957778" rtl="0" eaLnBrk="1" latinLnBrk="0" hangingPunct="1">
              <a:defRPr kumimoji="1" sz="2000" kern="1200">
                <a:solidFill>
                  <a:schemeClr val="tx1"/>
                </a:solidFill>
                <a:latin typeface="Arial" charset="0"/>
                <a:ea typeface="ＭＳ Ｐゴシック" charset="-128"/>
                <a:cs typeface="+mn-cs"/>
              </a:defRPr>
            </a:lvl7pPr>
            <a:lvl8pPr marL="3352222" algn="l" defTabSz="957778" rtl="0" eaLnBrk="1" latinLnBrk="0" hangingPunct="1">
              <a:defRPr kumimoji="1" sz="2000" kern="1200">
                <a:solidFill>
                  <a:schemeClr val="tx1"/>
                </a:solidFill>
                <a:latin typeface="Arial" charset="0"/>
                <a:ea typeface="ＭＳ Ｐゴシック" charset="-128"/>
                <a:cs typeface="+mn-cs"/>
              </a:defRPr>
            </a:lvl8pPr>
            <a:lvl9pPr marL="3831111" algn="l" defTabSz="957778" rtl="0" eaLnBrk="1" latinLnBrk="0" hangingPunct="1">
              <a:defRPr kumimoji="1" sz="2000" kern="1200">
                <a:solidFill>
                  <a:schemeClr val="tx1"/>
                </a:solidFill>
                <a:latin typeface="Arial" charset="0"/>
                <a:ea typeface="ＭＳ Ｐゴシック" charset="-128"/>
                <a:cs typeface="+mn-cs"/>
              </a:defRPr>
            </a:lvl9pPr>
          </a:lstStyle>
          <a:p>
            <a:fld id="{E2DB89E3-F211-4276-BBBC-7F24F8B28690}" type="slidenum">
              <a:rPr lang="ja-JP" altLang="en-US" smtClean="0"/>
              <a:pPr/>
              <a:t>22</a:t>
            </a:fld>
            <a:endParaRPr lang="ja-JP" altLang="en-US" dirty="0"/>
          </a:p>
        </p:txBody>
      </p:sp>
    </p:spTree>
    <p:extLst>
      <p:ext uri="{BB962C8B-B14F-4D97-AF65-F5344CB8AC3E}">
        <p14:creationId xmlns:p14="http://schemas.microsoft.com/office/powerpoint/2010/main" val="363087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1262"/>
                                        </p:tgtEl>
                                        <p:attrNameLst>
                                          <p:attrName>style.visibility</p:attrName>
                                        </p:attrNameLst>
                                      </p:cBhvr>
                                      <p:to>
                                        <p:strVal val="visible"/>
                                      </p:to>
                                    </p:set>
                                    <p:animEffect transition="in" filter="blinds(horizontal)">
                                      <p:cBhvr>
                                        <p:cTn id="10" dur="500"/>
                                        <p:tgtEl>
                                          <p:spTgt spid="18126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8126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35" name="Picture 5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6488" y="3068960"/>
            <a:ext cx="2066925" cy="318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0"/>
          </p:nvPr>
        </p:nvSpPr>
        <p:spPr/>
        <p:txBody>
          <a:bodyPr/>
          <a:lstStyle/>
          <a:p>
            <a:pPr>
              <a:defRPr/>
            </a:pPr>
            <a:fld id="{93FE26C3-FC2E-4F94-B349-6F92D90FCB0B}" type="slidenum">
              <a:rPr lang="ja-JP" altLang="en-US" smtClean="0"/>
              <a:pPr>
                <a:defRPr/>
              </a:pPr>
              <a:t>23</a:t>
            </a:fld>
            <a:endParaRPr lang="ja-JP" altLang="en-US"/>
          </a:p>
        </p:txBody>
      </p:sp>
      <p:graphicFrame>
        <p:nvGraphicFramePr>
          <p:cNvPr id="3" name="オブジェクト 2"/>
          <p:cNvGraphicFramePr>
            <a:graphicFrameLocks noChangeAspect="1"/>
          </p:cNvGraphicFramePr>
          <p:nvPr>
            <p:extLst>
              <p:ext uri="{D42A27DB-BD31-4B8C-83A1-F6EECF244321}">
                <p14:modId xmlns:p14="http://schemas.microsoft.com/office/powerpoint/2010/main" val="2907153580"/>
              </p:ext>
            </p:extLst>
          </p:nvPr>
        </p:nvGraphicFramePr>
        <p:xfrm>
          <a:off x="243370" y="1404790"/>
          <a:ext cx="7091004" cy="1439497"/>
        </p:xfrm>
        <a:graphic>
          <a:graphicData uri="http://schemas.openxmlformats.org/presentationml/2006/ole">
            <mc:AlternateContent xmlns:mc="http://schemas.openxmlformats.org/markup-compatibility/2006">
              <mc:Choice xmlns:v="urn:schemas-microsoft-com:vml" Requires="v">
                <p:oleObj spid="_x0000_s24822" name="数式" r:id="rId4" imgW="3568680" imgH="723600" progId="Equation.3">
                  <p:embed/>
                </p:oleObj>
              </mc:Choice>
              <mc:Fallback>
                <p:oleObj name="数式" r:id="rId4" imgW="3568680" imgH="723600" progId="Equation.3">
                  <p:embed/>
                  <p:pic>
                    <p:nvPicPr>
                      <p:cNvPr id="0" name=""/>
                      <p:cNvPicPr/>
                      <p:nvPr/>
                    </p:nvPicPr>
                    <p:blipFill>
                      <a:blip r:embed="rId5"/>
                      <a:stretch>
                        <a:fillRect/>
                      </a:stretch>
                    </p:blipFill>
                    <p:spPr>
                      <a:xfrm>
                        <a:off x="243370" y="1404790"/>
                        <a:ext cx="7091004" cy="1439497"/>
                      </a:xfrm>
                      <a:prstGeom prst="rect">
                        <a:avLst/>
                      </a:prstGeom>
                    </p:spPr>
                  </p:pic>
                </p:oleObj>
              </mc:Fallback>
            </mc:AlternateContent>
          </a:graphicData>
        </a:graphic>
      </p:graphicFrame>
      <p:sp>
        <p:nvSpPr>
          <p:cNvPr id="5" name="テキスト ボックス 4"/>
          <p:cNvSpPr txBox="1"/>
          <p:nvPr/>
        </p:nvSpPr>
        <p:spPr>
          <a:xfrm>
            <a:off x="5763090" y="1403775"/>
            <a:ext cx="3287875" cy="442035"/>
          </a:xfrm>
          <a:prstGeom prst="rect">
            <a:avLst/>
          </a:prstGeom>
          <a:noFill/>
        </p:spPr>
        <p:txBody>
          <a:bodyPr wrap="square" lIns="36000" tIns="36000" rIns="36000" bIns="36000" rtlCol="0">
            <a:spAutoFit/>
          </a:bodyPr>
          <a:lstStyle/>
          <a:p>
            <a:r>
              <a:rPr kumimoji="1" lang="en-US" altLang="ja-JP" sz="2400" dirty="0" smtClean="0"/>
              <a:t>Axial error component</a:t>
            </a:r>
            <a:endParaRPr kumimoji="1" lang="ja-JP" altLang="en-US" sz="2400" dirty="0" smtClean="0"/>
          </a:p>
        </p:txBody>
      </p:sp>
      <p:sp>
        <p:nvSpPr>
          <p:cNvPr id="6" name="テキスト ボックス 5"/>
          <p:cNvSpPr txBox="1"/>
          <p:nvPr/>
        </p:nvSpPr>
        <p:spPr>
          <a:xfrm>
            <a:off x="7473280" y="1943835"/>
            <a:ext cx="2083087" cy="811367"/>
          </a:xfrm>
          <a:prstGeom prst="rect">
            <a:avLst/>
          </a:prstGeom>
          <a:solidFill>
            <a:schemeClr val="bg1"/>
          </a:solidFill>
        </p:spPr>
        <p:txBody>
          <a:bodyPr wrap="square" lIns="36000" tIns="36000" rIns="36000" bIns="36000" rtlCol="0">
            <a:spAutoFit/>
          </a:bodyPr>
          <a:lstStyle/>
          <a:p>
            <a:r>
              <a:rPr lang="en-US" altLang="ja-JP" sz="2400" dirty="0" smtClean="0"/>
              <a:t>Radial error component</a:t>
            </a:r>
            <a:endParaRPr kumimoji="1" lang="ja-JP" altLang="en-US" sz="2400" dirty="0" smtClean="0"/>
          </a:p>
        </p:txBody>
      </p:sp>
      <p:sp>
        <p:nvSpPr>
          <p:cNvPr id="8" name="テキスト ボックス 7"/>
          <p:cNvSpPr txBox="1"/>
          <p:nvPr/>
        </p:nvSpPr>
        <p:spPr>
          <a:xfrm>
            <a:off x="550895" y="327618"/>
            <a:ext cx="8317540" cy="565146"/>
          </a:xfrm>
          <a:prstGeom prst="rect">
            <a:avLst/>
          </a:prstGeom>
          <a:noFill/>
        </p:spPr>
        <p:txBody>
          <a:bodyPr wrap="square" lIns="36000" tIns="36000" rIns="36000" bIns="36000" rtlCol="0">
            <a:spAutoFit/>
          </a:bodyPr>
          <a:lstStyle/>
          <a:p>
            <a:r>
              <a:rPr kumimoji="1" lang="en-US" altLang="ja-JP" sz="3200" b="1" dirty="0" smtClean="0">
                <a:solidFill>
                  <a:srgbClr val="292399"/>
                </a:solidFill>
              </a:rPr>
              <a:t>Spatial homogeneity of the magnetic field</a:t>
            </a:r>
            <a:endParaRPr kumimoji="1" lang="ja-JP" altLang="en-US" sz="3200" b="1" dirty="0" smtClean="0">
              <a:solidFill>
                <a:srgbClr val="292399"/>
              </a:solidFill>
            </a:endParaRPr>
          </a:p>
        </p:txBody>
      </p:sp>
      <p:cxnSp>
        <p:nvCxnSpPr>
          <p:cNvPr id="93" name="直線コネクタ 92"/>
          <p:cNvCxnSpPr/>
          <p:nvPr/>
        </p:nvCxnSpPr>
        <p:spPr bwMode="auto">
          <a:xfrm>
            <a:off x="5023172" y="3338255"/>
            <a:ext cx="0" cy="2656757"/>
          </a:xfrm>
          <a:prstGeom prst="line">
            <a:avLst/>
          </a:prstGeom>
          <a:noFill/>
          <a:ln w="31750" cap="flat" cmpd="sng" algn="ctr">
            <a:solidFill>
              <a:schemeClr val="accent6">
                <a:lumMod val="50000"/>
              </a:schemeClr>
            </a:solidFill>
            <a:prstDash val="solid"/>
            <a:round/>
            <a:headEnd type="none" w="med" len="med"/>
            <a:tailEnd type="none"/>
          </a:ln>
          <a:effectLst/>
        </p:spPr>
      </p:cxnSp>
      <p:cxnSp>
        <p:nvCxnSpPr>
          <p:cNvPr id="94" name="直線コネクタ 93"/>
          <p:cNvCxnSpPr/>
          <p:nvPr/>
        </p:nvCxnSpPr>
        <p:spPr bwMode="auto">
          <a:xfrm>
            <a:off x="3009313" y="3331736"/>
            <a:ext cx="0" cy="2656757"/>
          </a:xfrm>
          <a:prstGeom prst="line">
            <a:avLst/>
          </a:prstGeom>
          <a:noFill/>
          <a:ln w="31750" cap="flat" cmpd="sng" algn="ctr">
            <a:solidFill>
              <a:schemeClr val="accent6">
                <a:lumMod val="50000"/>
              </a:schemeClr>
            </a:solidFill>
            <a:prstDash val="solid"/>
            <a:round/>
            <a:headEnd type="none" w="med" len="med"/>
            <a:tailEnd type="none"/>
          </a:ln>
          <a:effectLst/>
        </p:spPr>
      </p:cxnSp>
      <p:cxnSp>
        <p:nvCxnSpPr>
          <p:cNvPr id="96" name="直線コネクタ 95"/>
          <p:cNvCxnSpPr/>
          <p:nvPr/>
        </p:nvCxnSpPr>
        <p:spPr bwMode="auto">
          <a:xfrm>
            <a:off x="3872880" y="3743677"/>
            <a:ext cx="0" cy="1842002"/>
          </a:xfrm>
          <a:prstGeom prst="line">
            <a:avLst/>
          </a:prstGeom>
          <a:noFill/>
          <a:ln w="31750" cap="flat" cmpd="sng" algn="ctr">
            <a:solidFill>
              <a:schemeClr val="tx1"/>
            </a:solidFill>
            <a:prstDash val="solid"/>
            <a:round/>
            <a:headEnd type="none" w="med" len="med"/>
            <a:tailEnd type="none"/>
          </a:ln>
          <a:effectLst/>
        </p:spPr>
      </p:cxnSp>
      <p:cxnSp>
        <p:nvCxnSpPr>
          <p:cNvPr id="97" name="直線コネクタ 96"/>
          <p:cNvCxnSpPr/>
          <p:nvPr/>
        </p:nvCxnSpPr>
        <p:spPr bwMode="auto">
          <a:xfrm>
            <a:off x="4142910" y="3744035"/>
            <a:ext cx="0" cy="1842002"/>
          </a:xfrm>
          <a:prstGeom prst="line">
            <a:avLst/>
          </a:prstGeom>
          <a:noFill/>
          <a:ln w="31750" cap="flat" cmpd="sng" algn="ctr">
            <a:solidFill>
              <a:schemeClr val="tx1"/>
            </a:solidFill>
            <a:prstDash val="solid"/>
            <a:round/>
            <a:headEnd type="none" w="med" len="med"/>
            <a:tailEnd type="none"/>
          </a:ln>
          <a:effectLst/>
        </p:spPr>
      </p:cxnSp>
      <p:sp>
        <p:nvSpPr>
          <p:cNvPr id="98" name="テキスト ボックス 97"/>
          <p:cNvSpPr txBox="1"/>
          <p:nvPr/>
        </p:nvSpPr>
        <p:spPr>
          <a:xfrm>
            <a:off x="6168134" y="3520760"/>
            <a:ext cx="3555396" cy="1180699"/>
          </a:xfrm>
          <a:prstGeom prst="rect">
            <a:avLst/>
          </a:prstGeom>
          <a:noFill/>
          <a:ln>
            <a:noFill/>
          </a:ln>
        </p:spPr>
        <p:txBody>
          <a:bodyPr wrap="square" lIns="36000" tIns="36000" rIns="36000" bIns="36000" rtlCol="0">
            <a:spAutoFit/>
          </a:bodyPr>
          <a:lstStyle/>
          <a:p>
            <a:r>
              <a:rPr kumimoji="1" lang="en-US" altLang="ja-JP" sz="2400" b="1" dirty="0" smtClean="0">
                <a:solidFill>
                  <a:schemeClr val="accent6">
                    <a:lumMod val="75000"/>
                  </a:schemeClr>
                </a:solidFill>
              </a:rPr>
              <a:t>Superconducting shim coils(</a:t>
            </a:r>
            <a:r>
              <a:rPr kumimoji="1" lang="en-US" altLang="ja-JP" sz="2400" b="1" i="1" dirty="0" smtClean="0">
                <a:solidFill>
                  <a:schemeClr val="accent6">
                    <a:lumMod val="75000"/>
                  </a:schemeClr>
                </a:solidFill>
              </a:rPr>
              <a:t>z</a:t>
            </a:r>
            <a:r>
              <a:rPr kumimoji="1" lang="en-US" altLang="ja-JP" sz="2400" b="1" dirty="0" smtClean="0">
                <a:solidFill>
                  <a:schemeClr val="accent6">
                    <a:lumMod val="75000"/>
                  </a:schemeClr>
                </a:solidFill>
              </a:rPr>
              <a:t>,</a:t>
            </a:r>
            <a:r>
              <a:rPr kumimoji="1" lang="en-US" altLang="ja-JP" sz="2400" b="1" i="1" dirty="0" smtClean="0">
                <a:solidFill>
                  <a:schemeClr val="accent6">
                    <a:lumMod val="75000"/>
                  </a:schemeClr>
                </a:solidFill>
              </a:rPr>
              <a:t>z</a:t>
            </a:r>
            <a:r>
              <a:rPr kumimoji="1" lang="en-US" altLang="ja-JP" sz="2400" b="1" baseline="30000" dirty="0" smtClean="0">
                <a:solidFill>
                  <a:schemeClr val="accent6">
                    <a:lumMod val="75000"/>
                  </a:schemeClr>
                </a:solidFill>
              </a:rPr>
              <a:t>2</a:t>
            </a:r>
            <a:r>
              <a:rPr kumimoji="1" lang="en-US" altLang="ja-JP" sz="2400" b="1" dirty="0" smtClean="0">
                <a:solidFill>
                  <a:schemeClr val="accent6">
                    <a:lumMod val="75000"/>
                  </a:schemeClr>
                </a:solidFill>
              </a:rPr>
              <a:t>,</a:t>
            </a:r>
            <a:r>
              <a:rPr kumimoji="1" lang="en-US" altLang="ja-JP" sz="2400" b="1" i="1" dirty="0" smtClean="0">
                <a:solidFill>
                  <a:schemeClr val="accent6">
                    <a:lumMod val="75000"/>
                  </a:schemeClr>
                </a:solidFill>
              </a:rPr>
              <a:t>x</a:t>
            </a:r>
            <a:r>
              <a:rPr kumimoji="1" lang="en-US" altLang="ja-JP" sz="2400" b="1" dirty="0" smtClean="0">
                <a:solidFill>
                  <a:schemeClr val="accent6">
                    <a:lumMod val="75000"/>
                  </a:schemeClr>
                </a:solidFill>
              </a:rPr>
              <a:t>,</a:t>
            </a:r>
            <a:r>
              <a:rPr kumimoji="1" lang="en-US" altLang="ja-JP" sz="2400" b="1" i="1" dirty="0" smtClean="0">
                <a:solidFill>
                  <a:schemeClr val="accent6">
                    <a:lumMod val="75000"/>
                  </a:schemeClr>
                </a:solidFill>
              </a:rPr>
              <a:t>y</a:t>
            </a:r>
            <a:r>
              <a:rPr kumimoji="1" lang="en-US" altLang="ja-JP" sz="2400" b="1" dirty="0" smtClean="0">
                <a:solidFill>
                  <a:schemeClr val="accent6">
                    <a:lumMod val="75000"/>
                  </a:schemeClr>
                </a:solidFill>
              </a:rPr>
              <a:t>, </a:t>
            </a:r>
            <a:r>
              <a:rPr kumimoji="1" lang="en-US" altLang="ja-JP" sz="2400" b="1" i="1" dirty="0" err="1" smtClean="0">
                <a:solidFill>
                  <a:schemeClr val="accent6">
                    <a:lumMod val="75000"/>
                  </a:schemeClr>
                </a:solidFill>
              </a:rPr>
              <a:t>zx</a:t>
            </a:r>
            <a:r>
              <a:rPr kumimoji="1" lang="en-US" altLang="ja-JP" sz="2400" b="1" dirty="0" smtClean="0">
                <a:solidFill>
                  <a:schemeClr val="accent6">
                    <a:lumMod val="75000"/>
                  </a:schemeClr>
                </a:solidFill>
              </a:rPr>
              <a:t>, </a:t>
            </a:r>
            <a:r>
              <a:rPr kumimoji="1" lang="en-US" altLang="ja-JP" sz="2400" b="1" i="1" dirty="0" err="1" smtClean="0">
                <a:solidFill>
                  <a:schemeClr val="accent6">
                    <a:lumMod val="75000"/>
                  </a:schemeClr>
                </a:solidFill>
              </a:rPr>
              <a:t>zy</a:t>
            </a:r>
            <a:r>
              <a:rPr kumimoji="1" lang="en-US" altLang="ja-JP" sz="2400" b="1" dirty="0" smtClean="0">
                <a:solidFill>
                  <a:schemeClr val="accent6">
                    <a:lumMod val="75000"/>
                  </a:schemeClr>
                </a:solidFill>
              </a:rPr>
              <a:t>, </a:t>
            </a:r>
            <a:r>
              <a:rPr kumimoji="1" lang="en-US" altLang="ja-JP" sz="2400" b="1" i="1" dirty="0" smtClean="0">
                <a:solidFill>
                  <a:schemeClr val="accent6">
                    <a:lumMod val="75000"/>
                  </a:schemeClr>
                </a:solidFill>
              </a:rPr>
              <a:t>xy</a:t>
            </a:r>
            <a:r>
              <a:rPr kumimoji="1" lang="en-US" altLang="ja-JP" sz="2400" b="1" dirty="0" smtClean="0">
                <a:solidFill>
                  <a:schemeClr val="accent6">
                    <a:lumMod val="75000"/>
                  </a:schemeClr>
                </a:solidFill>
              </a:rPr>
              <a:t>,</a:t>
            </a:r>
            <a:r>
              <a:rPr kumimoji="1" lang="en-US" altLang="ja-JP" sz="2400" b="1" i="1" dirty="0" smtClean="0">
                <a:solidFill>
                  <a:schemeClr val="accent6">
                    <a:lumMod val="75000"/>
                  </a:schemeClr>
                </a:solidFill>
              </a:rPr>
              <a:t>x</a:t>
            </a:r>
            <a:r>
              <a:rPr kumimoji="1" lang="en-US" altLang="ja-JP" sz="2400" b="1" baseline="30000" dirty="0" smtClean="0">
                <a:solidFill>
                  <a:schemeClr val="accent6">
                    <a:lumMod val="75000"/>
                  </a:schemeClr>
                </a:solidFill>
              </a:rPr>
              <a:t>2</a:t>
            </a:r>
            <a:r>
              <a:rPr kumimoji="1" lang="en-US" altLang="ja-JP" sz="2400" b="1" dirty="0" smtClean="0">
                <a:solidFill>
                  <a:schemeClr val="accent6">
                    <a:lumMod val="75000"/>
                  </a:schemeClr>
                </a:solidFill>
              </a:rPr>
              <a:t>-</a:t>
            </a:r>
            <a:r>
              <a:rPr kumimoji="1" lang="en-US" altLang="ja-JP" sz="2400" b="1" i="1" dirty="0" smtClean="0">
                <a:solidFill>
                  <a:schemeClr val="accent6">
                    <a:lumMod val="75000"/>
                  </a:schemeClr>
                </a:solidFill>
              </a:rPr>
              <a:t>y</a:t>
            </a:r>
            <a:r>
              <a:rPr kumimoji="1" lang="en-US" altLang="ja-JP" sz="2400" b="1" baseline="30000" dirty="0" smtClean="0">
                <a:solidFill>
                  <a:schemeClr val="accent6">
                    <a:lumMod val="75000"/>
                  </a:schemeClr>
                </a:solidFill>
              </a:rPr>
              <a:t>2</a:t>
            </a:r>
            <a:r>
              <a:rPr kumimoji="1" lang="en-US" altLang="ja-JP" sz="2400" b="1" dirty="0" smtClean="0">
                <a:solidFill>
                  <a:schemeClr val="accent6">
                    <a:lumMod val="75000"/>
                  </a:schemeClr>
                </a:solidFill>
              </a:rPr>
              <a:t>)  &lt; 10 ppm</a:t>
            </a:r>
            <a:endParaRPr kumimoji="1" lang="ja-JP" altLang="en-US" sz="2400" b="1" dirty="0" smtClean="0">
              <a:solidFill>
                <a:schemeClr val="accent6">
                  <a:lumMod val="75000"/>
                </a:schemeClr>
              </a:solidFill>
            </a:endParaRPr>
          </a:p>
        </p:txBody>
      </p:sp>
      <p:sp>
        <p:nvSpPr>
          <p:cNvPr id="99" name="テキスト ボックス 98"/>
          <p:cNvSpPr txBox="1"/>
          <p:nvPr/>
        </p:nvSpPr>
        <p:spPr>
          <a:xfrm>
            <a:off x="5808096" y="5037140"/>
            <a:ext cx="3915434" cy="1180699"/>
          </a:xfrm>
          <a:prstGeom prst="rect">
            <a:avLst/>
          </a:prstGeom>
          <a:noFill/>
        </p:spPr>
        <p:txBody>
          <a:bodyPr wrap="square" lIns="36000" tIns="36000" rIns="36000" bIns="36000" rtlCol="0">
            <a:spAutoFit/>
          </a:bodyPr>
          <a:lstStyle/>
          <a:p>
            <a:r>
              <a:rPr kumimoji="1" lang="ja-JP" altLang="en-US" sz="2400" b="1" dirty="0" smtClean="0">
                <a:solidFill>
                  <a:schemeClr val="tx2">
                    <a:lumMod val="60000"/>
                    <a:lumOff val="40000"/>
                  </a:schemeClr>
                </a:solidFill>
              </a:rPr>
              <a:t>　</a:t>
            </a:r>
            <a:r>
              <a:rPr kumimoji="1" lang="en-US" altLang="ja-JP" sz="2400" b="1" dirty="0" smtClean="0">
                <a:solidFill>
                  <a:schemeClr val="tx2">
                    <a:lumMod val="60000"/>
                    <a:lumOff val="40000"/>
                  </a:schemeClr>
                </a:solidFill>
              </a:rPr>
              <a:t>Field correction coils</a:t>
            </a:r>
          </a:p>
          <a:p>
            <a:r>
              <a:rPr lang="ja-JP" altLang="en-US" sz="2400" b="1" dirty="0" smtClean="0">
                <a:solidFill>
                  <a:schemeClr val="tx2">
                    <a:lumMod val="60000"/>
                    <a:lumOff val="40000"/>
                  </a:schemeClr>
                </a:solidFill>
              </a:rPr>
              <a:t>（</a:t>
            </a:r>
            <a:r>
              <a:rPr lang="en-US" altLang="ja-JP" sz="2400" b="1" i="1" dirty="0" smtClean="0">
                <a:solidFill>
                  <a:schemeClr val="tx2">
                    <a:lumMod val="60000"/>
                    <a:lumOff val="40000"/>
                  </a:schemeClr>
                </a:solidFill>
              </a:rPr>
              <a:t>z</a:t>
            </a:r>
            <a:r>
              <a:rPr lang="en-US" altLang="ja-JP" sz="2400" b="1" baseline="30000" dirty="0" smtClean="0">
                <a:solidFill>
                  <a:schemeClr val="tx2">
                    <a:lumMod val="60000"/>
                    <a:lumOff val="40000"/>
                  </a:schemeClr>
                </a:solidFill>
              </a:rPr>
              <a:t>2</a:t>
            </a:r>
            <a:r>
              <a:rPr lang="en-US" altLang="ja-JP" sz="2400" b="1" dirty="0" smtClean="0">
                <a:solidFill>
                  <a:schemeClr val="tx2">
                    <a:lumMod val="60000"/>
                    <a:lumOff val="40000"/>
                  </a:schemeClr>
                </a:solidFill>
              </a:rPr>
              <a:t> and </a:t>
            </a:r>
            <a:r>
              <a:rPr lang="en-US" altLang="ja-JP" sz="2400" b="1" i="1" dirty="0" smtClean="0">
                <a:solidFill>
                  <a:schemeClr val="tx2">
                    <a:lumMod val="60000"/>
                    <a:lumOff val="40000"/>
                  </a:schemeClr>
                </a:solidFill>
              </a:rPr>
              <a:t>z</a:t>
            </a:r>
            <a:r>
              <a:rPr lang="en-US" altLang="ja-JP" sz="2400" b="1" baseline="30000" dirty="0" smtClean="0">
                <a:solidFill>
                  <a:schemeClr val="tx2">
                    <a:lumMod val="60000"/>
                    <a:lumOff val="40000"/>
                  </a:schemeClr>
                </a:solidFill>
              </a:rPr>
              <a:t>4</a:t>
            </a:r>
            <a:r>
              <a:rPr lang="en-US" altLang="ja-JP" sz="2400" b="1" dirty="0" smtClean="0">
                <a:solidFill>
                  <a:schemeClr val="tx2">
                    <a:lumMod val="60000"/>
                    <a:lumOff val="40000"/>
                  </a:schemeClr>
                </a:solidFill>
              </a:rPr>
              <a:t> are canceled</a:t>
            </a:r>
            <a:r>
              <a:rPr lang="ja-JP" altLang="en-US" sz="2400" b="1" dirty="0" smtClean="0">
                <a:solidFill>
                  <a:schemeClr val="tx2">
                    <a:lumMod val="60000"/>
                    <a:lumOff val="40000"/>
                  </a:schemeClr>
                </a:solidFill>
              </a:rPr>
              <a:t>）</a:t>
            </a:r>
            <a:endParaRPr lang="en-US" altLang="ja-JP" sz="2400" b="1" dirty="0" smtClean="0">
              <a:solidFill>
                <a:schemeClr val="tx2">
                  <a:lumMod val="60000"/>
                  <a:lumOff val="40000"/>
                </a:schemeClr>
              </a:solidFill>
            </a:endParaRPr>
          </a:p>
          <a:p>
            <a:r>
              <a:rPr kumimoji="1" lang="en-US" altLang="ja-JP" sz="2400" b="1" dirty="0">
                <a:solidFill>
                  <a:schemeClr val="tx2">
                    <a:lumMod val="60000"/>
                    <a:lumOff val="40000"/>
                  </a:schemeClr>
                </a:solidFill>
              </a:rPr>
              <a:t> </a:t>
            </a:r>
            <a:r>
              <a:rPr kumimoji="1" lang="en-US" altLang="ja-JP" sz="2400" b="1" dirty="0" smtClean="0">
                <a:solidFill>
                  <a:schemeClr val="tx2">
                    <a:lumMod val="60000"/>
                    <a:lumOff val="40000"/>
                  </a:schemeClr>
                </a:solidFill>
              </a:rPr>
              <a:t> &lt; 500ppm</a:t>
            </a:r>
            <a:endParaRPr kumimoji="1" lang="ja-JP" altLang="en-US" sz="2400" b="1" dirty="0" smtClean="0">
              <a:solidFill>
                <a:schemeClr val="tx2">
                  <a:lumMod val="60000"/>
                  <a:lumOff val="40000"/>
                </a:schemeClr>
              </a:solidFill>
            </a:endParaRPr>
          </a:p>
        </p:txBody>
      </p:sp>
      <p:sp>
        <p:nvSpPr>
          <p:cNvPr id="100" name="テキスト ボックス 99"/>
          <p:cNvSpPr txBox="1"/>
          <p:nvPr/>
        </p:nvSpPr>
        <p:spPr>
          <a:xfrm>
            <a:off x="227476" y="3695445"/>
            <a:ext cx="1980220" cy="1919363"/>
          </a:xfrm>
          <a:prstGeom prst="rect">
            <a:avLst/>
          </a:prstGeom>
          <a:noFill/>
        </p:spPr>
        <p:txBody>
          <a:bodyPr wrap="square" lIns="36000" tIns="36000" rIns="36000" bIns="36000" rtlCol="0">
            <a:spAutoFit/>
          </a:bodyPr>
          <a:lstStyle/>
          <a:p>
            <a:r>
              <a:rPr kumimoji="1" lang="en-US" altLang="ja-JP" sz="2400" b="1" dirty="0" smtClean="0"/>
              <a:t>Room temperature shim coils &amp; iron shims &lt;1ppb</a:t>
            </a:r>
            <a:endParaRPr kumimoji="1" lang="ja-JP" altLang="en-US" sz="2400" b="1" dirty="0" smtClean="0"/>
          </a:p>
        </p:txBody>
      </p:sp>
      <p:cxnSp>
        <p:nvCxnSpPr>
          <p:cNvPr id="102" name="直線矢印コネクタ 101"/>
          <p:cNvCxnSpPr/>
          <p:nvPr/>
        </p:nvCxnSpPr>
        <p:spPr bwMode="auto">
          <a:xfrm flipH="1">
            <a:off x="5023172" y="3744035"/>
            <a:ext cx="1144963" cy="222559"/>
          </a:xfrm>
          <a:prstGeom prst="straightConnector1">
            <a:avLst/>
          </a:prstGeom>
          <a:noFill/>
          <a:ln w="12700" cap="flat" cmpd="sng" algn="ctr">
            <a:solidFill>
              <a:schemeClr val="accent6">
                <a:lumMod val="75000"/>
              </a:schemeClr>
            </a:solidFill>
            <a:prstDash val="solid"/>
            <a:round/>
            <a:headEnd type="none" w="med" len="med"/>
            <a:tailEnd type="arrow"/>
          </a:ln>
          <a:effectLst/>
        </p:spPr>
      </p:cxnSp>
      <p:cxnSp>
        <p:nvCxnSpPr>
          <p:cNvPr id="104" name="直線矢印コネクタ 103"/>
          <p:cNvCxnSpPr>
            <a:endCxn id="37" idx="3"/>
          </p:cNvCxnSpPr>
          <p:nvPr/>
        </p:nvCxnSpPr>
        <p:spPr bwMode="auto">
          <a:xfrm flipH="1">
            <a:off x="4913018" y="5358851"/>
            <a:ext cx="895078" cy="226828"/>
          </a:xfrm>
          <a:prstGeom prst="straightConnector1">
            <a:avLst/>
          </a:prstGeom>
          <a:noFill/>
          <a:ln w="12700" cap="flat" cmpd="sng" algn="ctr">
            <a:solidFill>
              <a:schemeClr val="tx2"/>
            </a:solidFill>
            <a:prstDash val="solid"/>
            <a:round/>
            <a:headEnd type="none" w="med" len="med"/>
            <a:tailEnd type="arrow"/>
          </a:ln>
          <a:effectLst/>
        </p:spPr>
      </p:cxnSp>
      <p:cxnSp>
        <p:nvCxnSpPr>
          <p:cNvPr id="106" name="直線矢印コネクタ 105"/>
          <p:cNvCxnSpPr/>
          <p:nvPr/>
        </p:nvCxnSpPr>
        <p:spPr bwMode="auto">
          <a:xfrm>
            <a:off x="2297705" y="4240353"/>
            <a:ext cx="1575175" cy="0"/>
          </a:xfrm>
          <a:prstGeom prst="straightConnector1">
            <a:avLst/>
          </a:prstGeom>
          <a:noFill/>
          <a:ln w="12700" cap="flat" cmpd="sng" algn="ctr">
            <a:solidFill>
              <a:schemeClr val="tx1"/>
            </a:solidFill>
            <a:prstDash val="solid"/>
            <a:round/>
            <a:headEnd type="none" w="med" len="med"/>
            <a:tailEnd type="arrow"/>
          </a:ln>
          <a:effectLst/>
        </p:spPr>
      </p:cxnSp>
      <p:graphicFrame>
        <p:nvGraphicFramePr>
          <p:cNvPr id="101" name="オブジェクト 100"/>
          <p:cNvGraphicFramePr>
            <a:graphicFrameLocks noChangeAspect="1"/>
          </p:cNvGraphicFramePr>
          <p:nvPr>
            <p:extLst>
              <p:ext uri="{D42A27DB-BD31-4B8C-83A1-F6EECF244321}">
                <p14:modId xmlns:p14="http://schemas.microsoft.com/office/powerpoint/2010/main" val="3325748551"/>
              </p:ext>
            </p:extLst>
          </p:nvPr>
        </p:nvGraphicFramePr>
        <p:xfrm>
          <a:off x="4177578" y="2923609"/>
          <a:ext cx="280367" cy="280366"/>
        </p:xfrm>
        <a:graphic>
          <a:graphicData uri="http://schemas.openxmlformats.org/presentationml/2006/ole">
            <mc:AlternateContent xmlns:mc="http://schemas.openxmlformats.org/markup-compatibility/2006">
              <mc:Choice xmlns:v="urn:schemas-microsoft-com:vml" Requires="v">
                <p:oleObj spid="_x0000_s24823" name="数式" r:id="rId6" imgW="126720" imgH="126720" progId="Equation.3">
                  <p:embed/>
                </p:oleObj>
              </mc:Choice>
              <mc:Fallback>
                <p:oleObj name="数式" r:id="rId6" imgW="126720" imgH="126720" progId="Equation.3">
                  <p:embed/>
                  <p:pic>
                    <p:nvPicPr>
                      <p:cNvPr id="0" name=""/>
                      <p:cNvPicPr>
                        <a:picLocks noChangeAspect="1" noChangeArrowheads="1"/>
                      </p:cNvPicPr>
                      <p:nvPr/>
                    </p:nvPicPr>
                    <p:blipFill>
                      <a:blip r:embed="rId7"/>
                      <a:srcRect/>
                      <a:stretch>
                        <a:fillRect/>
                      </a:stretch>
                    </p:blipFill>
                    <p:spPr bwMode="auto">
                      <a:xfrm>
                        <a:off x="4177578" y="2923609"/>
                        <a:ext cx="280367" cy="280366"/>
                      </a:xfrm>
                      <a:prstGeom prst="rect">
                        <a:avLst/>
                      </a:prstGeom>
                      <a:noFill/>
                      <a:ln>
                        <a:noFill/>
                      </a:ln>
                    </p:spPr>
                  </p:pic>
                </p:oleObj>
              </mc:Fallback>
            </mc:AlternateContent>
          </a:graphicData>
        </a:graphic>
      </p:graphicFrame>
      <p:graphicFrame>
        <p:nvGraphicFramePr>
          <p:cNvPr id="103" name="オブジェクト 102"/>
          <p:cNvGraphicFramePr>
            <a:graphicFrameLocks noChangeAspect="1"/>
          </p:cNvGraphicFramePr>
          <p:nvPr>
            <p:extLst>
              <p:ext uri="{D42A27DB-BD31-4B8C-83A1-F6EECF244321}">
                <p14:modId xmlns:p14="http://schemas.microsoft.com/office/powerpoint/2010/main" val="3357705838"/>
              </p:ext>
            </p:extLst>
          </p:nvPr>
        </p:nvGraphicFramePr>
        <p:xfrm>
          <a:off x="5205413" y="4503738"/>
          <a:ext cx="585787" cy="363537"/>
        </p:xfrm>
        <a:graphic>
          <a:graphicData uri="http://schemas.openxmlformats.org/presentationml/2006/ole">
            <mc:AlternateContent xmlns:mc="http://schemas.openxmlformats.org/markup-compatibility/2006">
              <mc:Choice xmlns:v="urn:schemas-microsoft-com:vml" Requires="v">
                <p:oleObj spid="_x0000_s24824" name="数式" r:id="rId8" imgW="266400" imgH="164880" progId="Equation.3">
                  <p:embed/>
                </p:oleObj>
              </mc:Choice>
              <mc:Fallback>
                <p:oleObj name="数式" r:id="rId8" imgW="266400" imgH="164880" progId="Equation.3">
                  <p:embed/>
                  <p:pic>
                    <p:nvPicPr>
                      <p:cNvPr id="0" name=""/>
                      <p:cNvPicPr>
                        <a:picLocks noChangeAspect="1" noChangeArrowheads="1"/>
                      </p:cNvPicPr>
                      <p:nvPr/>
                    </p:nvPicPr>
                    <p:blipFill>
                      <a:blip r:embed="rId9"/>
                      <a:srcRect/>
                      <a:stretch>
                        <a:fillRect/>
                      </a:stretch>
                    </p:blipFill>
                    <p:spPr bwMode="auto">
                      <a:xfrm>
                        <a:off x="5205413" y="4503738"/>
                        <a:ext cx="585787" cy="363537"/>
                      </a:xfrm>
                      <a:prstGeom prst="rect">
                        <a:avLst/>
                      </a:prstGeom>
                      <a:noFill/>
                      <a:ln>
                        <a:noFill/>
                      </a:ln>
                    </p:spPr>
                  </p:pic>
                </p:oleObj>
              </mc:Fallback>
            </mc:AlternateContent>
          </a:graphicData>
        </a:graphic>
      </p:graphicFrame>
      <p:sp>
        <p:nvSpPr>
          <p:cNvPr id="105" name="テキスト ボックス 104"/>
          <p:cNvSpPr txBox="1"/>
          <p:nvPr/>
        </p:nvSpPr>
        <p:spPr>
          <a:xfrm>
            <a:off x="331730" y="968928"/>
            <a:ext cx="3759567" cy="442035"/>
          </a:xfrm>
          <a:prstGeom prst="rect">
            <a:avLst/>
          </a:prstGeom>
          <a:noFill/>
        </p:spPr>
        <p:txBody>
          <a:bodyPr wrap="square" lIns="36000" tIns="36000" rIns="36000" bIns="36000" rtlCol="0">
            <a:spAutoFit/>
          </a:bodyPr>
          <a:lstStyle/>
          <a:p>
            <a:r>
              <a:rPr kumimoji="1" lang="en-US" altLang="ja-JP" sz="2400" u="sng" dirty="0" smtClean="0"/>
              <a:t>Legendre Polynomials</a:t>
            </a:r>
            <a:endParaRPr kumimoji="1" lang="ja-JP" altLang="en-US" sz="2400" u="sng" dirty="0" smtClean="0"/>
          </a:p>
        </p:txBody>
      </p:sp>
      <p:sp>
        <p:nvSpPr>
          <p:cNvPr id="7" name="円/楕円 6"/>
          <p:cNvSpPr/>
          <p:nvPr/>
        </p:nvSpPr>
        <p:spPr>
          <a:xfrm>
            <a:off x="3963970" y="4543720"/>
            <a:ext cx="117835" cy="216816"/>
          </a:xfrm>
          <a:prstGeom prst="ellipse">
            <a:avLst/>
          </a:prstGeom>
          <a:solidFill>
            <a:srgbClr val="FF0000">
              <a:alpha val="50000"/>
            </a:srgbClr>
          </a:solidFill>
          <a:ln w="12700">
            <a:noFill/>
          </a:ln>
        </p:spPr>
        <p:txBody>
          <a:bodyPr rtlCol="0" anchor="ctr"/>
          <a:lstStyle/>
          <a:p>
            <a:pPr algn="ctr"/>
            <a:endParaRPr kumimoji="1" lang="ja-JP" altLang="en-US"/>
          </a:p>
        </p:txBody>
      </p:sp>
      <p:sp>
        <p:nvSpPr>
          <p:cNvPr id="95" name="正方形/長方形 94"/>
          <p:cNvSpPr/>
          <p:nvPr/>
        </p:nvSpPr>
        <p:spPr>
          <a:xfrm>
            <a:off x="227476" y="968928"/>
            <a:ext cx="9181019" cy="1920012"/>
          </a:xfrm>
          <a:prstGeom prst="rect">
            <a:avLst/>
          </a:prstGeom>
          <a:ln w="12700">
            <a:solidFill>
              <a:srgbClr val="FF0000"/>
            </a:solidFill>
          </a:ln>
        </p:spPr>
        <p:txBody>
          <a:bodyPr rtlCol="0" anchor="ctr"/>
          <a:lstStyle/>
          <a:p>
            <a:pPr algn="ctr"/>
            <a:endParaRPr kumimoji="1" lang="ja-JP" altLang="en-US"/>
          </a:p>
        </p:txBody>
      </p:sp>
      <p:cxnSp>
        <p:nvCxnSpPr>
          <p:cNvPr id="108" name="直線矢印コネクタ 107"/>
          <p:cNvCxnSpPr/>
          <p:nvPr/>
        </p:nvCxnSpPr>
        <p:spPr bwMode="auto">
          <a:xfrm>
            <a:off x="3872880" y="2888940"/>
            <a:ext cx="91090" cy="1581520"/>
          </a:xfrm>
          <a:prstGeom prst="straightConnector1">
            <a:avLst/>
          </a:prstGeom>
          <a:noFill/>
          <a:ln w="12700" cap="flat" cmpd="sng" algn="ctr">
            <a:solidFill>
              <a:srgbClr val="FF0000"/>
            </a:solidFill>
            <a:prstDash val="solid"/>
            <a:round/>
            <a:headEnd type="none" w="med" len="med"/>
            <a:tailEnd type="triangle" w="sm" len="med"/>
          </a:ln>
          <a:effectLst/>
        </p:spPr>
      </p:cxnSp>
      <p:sp>
        <p:nvSpPr>
          <p:cNvPr id="4" name="テキスト ボックス 3"/>
          <p:cNvSpPr txBox="1"/>
          <p:nvPr/>
        </p:nvSpPr>
        <p:spPr>
          <a:xfrm>
            <a:off x="7531142" y="2978950"/>
            <a:ext cx="2025225" cy="442035"/>
          </a:xfrm>
          <a:prstGeom prst="rect">
            <a:avLst/>
          </a:prstGeom>
          <a:noFill/>
        </p:spPr>
        <p:txBody>
          <a:bodyPr wrap="square" lIns="36000" tIns="36000" rIns="36000" bIns="36000" rtlCol="0">
            <a:spAutoFit/>
          </a:bodyPr>
          <a:lstStyle/>
          <a:p>
            <a:r>
              <a:rPr kumimoji="1" lang="en-US" altLang="ja-JP" sz="2400" u="sng" dirty="0" smtClean="0"/>
              <a:t>Target: 1ppb</a:t>
            </a:r>
            <a:endParaRPr kumimoji="1" lang="ja-JP" altLang="en-US" sz="2400" u="sng" dirty="0" smtClean="0"/>
          </a:p>
        </p:txBody>
      </p:sp>
    </p:spTree>
    <p:extLst>
      <p:ext uri="{BB962C8B-B14F-4D97-AF65-F5344CB8AC3E}">
        <p14:creationId xmlns:p14="http://schemas.microsoft.com/office/powerpoint/2010/main" val="1359693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fade">
                                      <p:cBhvr>
                                        <p:cTn id="7" dur="500"/>
                                        <p:tgtEl>
                                          <p:spTgt spid="10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9"/>
                                        </p:tgtEl>
                                        <p:attrNameLst>
                                          <p:attrName>style.visibility</p:attrName>
                                        </p:attrNameLst>
                                      </p:cBhvr>
                                      <p:to>
                                        <p:strVal val="visible"/>
                                      </p:to>
                                    </p:set>
                                    <p:animEffect transition="in" filter="fade">
                                      <p:cBhvr>
                                        <p:cTn id="10" dur="500"/>
                                        <p:tgtEl>
                                          <p:spTgt spid="9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3"/>
                                        </p:tgtEl>
                                        <p:attrNameLst>
                                          <p:attrName>style.visibility</p:attrName>
                                        </p:attrNameLst>
                                      </p:cBhvr>
                                      <p:to>
                                        <p:strVal val="visible"/>
                                      </p:to>
                                    </p:set>
                                    <p:animEffect transition="in" filter="fade">
                                      <p:cBhvr>
                                        <p:cTn id="15" dur="500"/>
                                        <p:tgtEl>
                                          <p:spTgt spid="93"/>
                                        </p:tgtEl>
                                      </p:cBhvr>
                                    </p:animEffect>
                                  </p:childTnLst>
                                </p:cTn>
                              </p:par>
                              <p:par>
                                <p:cTn id="16" presetID="10" presetClass="entr" presetSubtype="0" fill="hold" nodeType="withEffect">
                                  <p:stCondLst>
                                    <p:cond delay="0"/>
                                  </p:stCondLst>
                                  <p:childTnLst>
                                    <p:set>
                                      <p:cBhvr>
                                        <p:cTn id="17" dur="1" fill="hold">
                                          <p:stCondLst>
                                            <p:cond delay="0"/>
                                          </p:stCondLst>
                                        </p:cTn>
                                        <p:tgtEl>
                                          <p:spTgt spid="102"/>
                                        </p:tgtEl>
                                        <p:attrNameLst>
                                          <p:attrName>style.visibility</p:attrName>
                                        </p:attrNameLst>
                                      </p:cBhvr>
                                      <p:to>
                                        <p:strVal val="visible"/>
                                      </p:to>
                                    </p:set>
                                    <p:animEffect transition="in" filter="fade">
                                      <p:cBhvr>
                                        <p:cTn id="18" dur="500"/>
                                        <p:tgtEl>
                                          <p:spTgt spid="102"/>
                                        </p:tgtEl>
                                      </p:cBhvr>
                                    </p:animEffect>
                                  </p:childTnLst>
                                </p:cTn>
                              </p:par>
                              <p:par>
                                <p:cTn id="19" presetID="10" presetClass="entr" presetSubtype="0" fill="hold" nodeType="with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fade">
                                      <p:cBhvr>
                                        <p:cTn id="21" dur="500"/>
                                        <p:tgtEl>
                                          <p:spTgt spid="9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8"/>
                                        </p:tgtEl>
                                        <p:attrNameLst>
                                          <p:attrName>style.visibility</p:attrName>
                                        </p:attrNameLst>
                                      </p:cBhvr>
                                      <p:to>
                                        <p:strVal val="visible"/>
                                      </p:to>
                                    </p:set>
                                    <p:animEffect transition="in" filter="fade">
                                      <p:cBhvr>
                                        <p:cTn id="24" dur="500"/>
                                        <p:tgtEl>
                                          <p:spTgt spid="9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6"/>
                                        </p:tgtEl>
                                        <p:attrNameLst>
                                          <p:attrName>style.visibility</p:attrName>
                                        </p:attrNameLst>
                                      </p:cBhvr>
                                      <p:to>
                                        <p:strVal val="visible"/>
                                      </p:to>
                                    </p:set>
                                    <p:animEffect transition="in" filter="fade">
                                      <p:cBhvr>
                                        <p:cTn id="29" dur="500"/>
                                        <p:tgtEl>
                                          <p:spTgt spid="10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500"/>
                                        <p:tgtEl>
                                          <p:spTgt spid="100"/>
                                        </p:tgtEl>
                                      </p:cBhvr>
                                    </p:animEffect>
                                  </p:childTnLst>
                                </p:cTn>
                              </p:par>
                              <p:par>
                                <p:cTn id="33" presetID="10" presetClass="entr" presetSubtype="0" fill="hold" nodeType="withEffect">
                                  <p:stCondLst>
                                    <p:cond delay="0"/>
                                  </p:stCondLst>
                                  <p:childTnLst>
                                    <p:set>
                                      <p:cBhvr>
                                        <p:cTn id="34" dur="1" fill="hold">
                                          <p:stCondLst>
                                            <p:cond delay="0"/>
                                          </p:stCondLst>
                                        </p:cTn>
                                        <p:tgtEl>
                                          <p:spTgt spid="96"/>
                                        </p:tgtEl>
                                        <p:attrNameLst>
                                          <p:attrName>style.visibility</p:attrName>
                                        </p:attrNameLst>
                                      </p:cBhvr>
                                      <p:to>
                                        <p:strVal val="visible"/>
                                      </p:to>
                                    </p:set>
                                    <p:animEffect transition="in" filter="fade">
                                      <p:cBhvr>
                                        <p:cTn id="35" dur="500"/>
                                        <p:tgtEl>
                                          <p:spTgt spid="96"/>
                                        </p:tgtEl>
                                      </p:cBhvr>
                                    </p:animEffect>
                                  </p:childTnLst>
                                </p:cTn>
                              </p:par>
                              <p:par>
                                <p:cTn id="36" presetID="10" presetClass="entr" presetSubtype="0" fill="hold" nodeType="withEffect">
                                  <p:stCondLst>
                                    <p:cond delay="0"/>
                                  </p:stCondLst>
                                  <p:childTnLst>
                                    <p:set>
                                      <p:cBhvr>
                                        <p:cTn id="37" dur="1" fill="hold">
                                          <p:stCondLst>
                                            <p:cond delay="0"/>
                                          </p:stCondLst>
                                        </p:cTn>
                                        <p:tgtEl>
                                          <p:spTgt spid="97"/>
                                        </p:tgtEl>
                                        <p:attrNameLst>
                                          <p:attrName>style.visibility</p:attrName>
                                        </p:attrNameLst>
                                      </p:cBhvr>
                                      <p:to>
                                        <p:strVal val="visible"/>
                                      </p:to>
                                    </p:set>
                                    <p:animEffect transition="in" filter="fade">
                                      <p:cBhvr>
                                        <p:cTn id="3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99" grpId="0"/>
      <p:bldP spid="10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F2310DC3-0E85-48DD-910D-ADCA20675EE2}" type="slidenum">
              <a:rPr lang="ja-JP" altLang="en-US" smtClean="0"/>
              <a:pPr>
                <a:defRPr/>
              </a:pPr>
              <a:t>24</a:t>
            </a:fld>
            <a:endParaRPr lang="ja-JP" altLang="en-US"/>
          </a:p>
        </p:txBody>
      </p:sp>
      <p:sp>
        <p:nvSpPr>
          <p:cNvPr id="3" name="テキスト ボックス 2"/>
          <p:cNvSpPr txBox="1"/>
          <p:nvPr/>
        </p:nvSpPr>
        <p:spPr>
          <a:xfrm>
            <a:off x="572369" y="4869160"/>
            <a:ext cx="9181020" cy="1057588"/>
          </a:xfrm>
          <a:prstGeom prst="rect">
            <a:avLst/>
          </a:prstGeom>
          <a:noFill/>
        </p:spPr>
        <p:txBody>
          <a:bodyPr wrap="square" lIns="36000" tIns="36000" rIns="36000" bIns="36000" rtlCol="0">
            <a:spAutoFit/>
          </a:bodyPr>
          <a:lstStyle/>
          <a:p>
            <a:pPr marL="742950" indent="-742950">
              <a:buFont typeface="+mj-lt"/>
              <a:buAutoNum type="alphaLcPeriod" startAt="2"/>
            </a:pPr>
            <a:r>
              <a:rPr lang="en-US" altLang="ja-JP" sz="3200" b="1" dirty="0" smtClean="0">
                <a:solidFill>
                  <a:schemeClr val="tx2"/>
                </a:solidFill>
              </a:rPr>
              <a:t>Comparison between LTS/ Bi2223 NMR magnet and LTS/REBCO NMR magnet</a:t>
            </a:r>
            <a:endParaRPr kumimoji="1" lang="ja-JP" altLang="en-US" sz="3200" b="1" dirty="0" smtClean="0">
              <a:solidFill>
                <a:schemeClr val="tx2"/>
              </a:solidFill>
            </a:endParaRPr>
          </a:p>
        </p:txBody>
      </p:sp>
    </p:spTree>
    <p:extLst>
      <p:ext uri="{BB962C8B-B14F-4D97-AF65-F5344CB8AC3E}">
        <p14:creationId xmlns:p14="http://schemas.microsoft.com/office/powerpoint/2010/main" val="29464163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 name="Picture 1" descr="WS000302"/>
          <p:cNvPicPr>
            <a:picLocks noChangeAspect="1" noChangeArrowheads="1"/>
          </p:cNvPicPr>
          <p:nvPr/>
        </p:nvPicPr>
        <p:blipFill>
          <a:blip r:embed="rId4" cstate="print"/>
          <a:srcRect/>
          <a:stretch>
            <a:fillRect/>
          </a:stretch>
        </p:blipFill>
        <p:spPr bwMode="auto">
          <a:xfrm>
            <a:off x="2273153" y="1851118"/>
            <a:ext cx="1261326" cy="2300547"/>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7" name="Group 25"/>
          <p:cNvGrpSpPr/>
          <p:nvPr/>
        </p:nvGrpSpPr>
        <p:grpSpPr>
          <a:xfrm>
            <a:off x="3771044" y="1753056"/>
            <a:ext cx="1566634" cy="2481095"/>
            <a:chOff x="12927013" y="32262763"/>
            <a:chExt cx="1133475" cy="1944687"/>
          </a:xfrm>
        </p:grpSpPr>
        <p:sp>
          <p:nvSpPr>
            <p:cNvPr id="27" name="AutoShape 3"/>
            <p:cNvSpPr>
              <a:spLocks noChangeAspect="1" noChangeArrowheads="1" noTextEdit="1"/>
            </p:cNvSpPr>
            <p:nvPr/>
          </p:nvSpPr>
          <p:spPr bwMode="auto">
            <a:xfrm>
              <a:off x="12927013" y="32262763"/>
              <a:ext cx="1133475"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30" name="Freeform 5"/>
            <p:cNvSpPr>
              <a:spLocks noEditPoints="1"/>
            </p:cNvSpPr>
            <p:nvPr/>
          </p:nvSpPr>
          <p:spPr bwMode="auto">
            <a:xfrm>
              <a:off x="13492163" y="32264350"/>
              <a:ext cx="7938" cy="1933575"/>
            </a:xfrm>
            <a:custGeom>
              <a:avLst/>
              <a:gdLst>
                <a:gd name="T0" fmla="*/ 0 w 5"/>
                <a:gd name="T1" fmla="*/ 43 h 1218"/>
                <a:gd name="T2" fmla="*/ 5 w 5"/>
                <a:gd name="T3" fmla="*/ 58 h 1218"/>
                <a:gd name="T4" fmla="*/ 0 w 5"/>
                <a:gd name="T5" fmla="*/ 58 h 1218"/>
                <a:gd name="T6" fmla="*/ 5 w 5"/>
                <a:gd name="T7" fmla="*/ 121 h 1218"/>
                <a:gd name="T8" fmla="*/ 5 w 5"/>
                <a:gd name="T9" fmla="*/ 79 h 1218"/>
                <a:gd name="T10" fmla="*/ 0 w 5"/>
                <a:gd name="T11" fmla="*/ 142 h 1218"/>
                <a:gd name="T12" fmla="*/ 5 w 5"/>
                <a:gd name="T13" fmla="*/ 157 h 1218"/>
                <a:gd name="T14" fmla="*/ 0 w 5"/>
                <a:gd name="T15" fmla="*/ 157 h 1218"/>
                <a:gd name="T16" fmla="*/ 5 w 5"/>
                <a:gd name="T17" fmla="*/ 220 h 1218"/>
                <a:gd name="T18" fmla="*/ 5 w 5"/>
                <a:gd name="T19" fmla="*/ 215 h 1218"/>
                <a:gd name="T20" fmla="*/ 0 w 5"/>
                <a:gd name="T21" fmla="*/ 278 h 1218"/>
                <a:gd name="T22" fmla="*/ 5 w 5"/>
                <a:gd name="T23" fmla="*/ 293 h 1218"/>
                <a:gd name="T24" fmla="*/ 0 w 5"/>
                <a:gd name="T25" fmla="*/ 293 h 1218"/>
                <a:gd name="T26" fmla="*/ 5 w 5"/>
                <a:gd name="T27" fmla="*/ 356 h 1218"/>
                <a:gd name="T28" fmla="*/ 5 w 5"/>
                <a:gd name="T29" fmla="*/ 314 h 1218"/>
                <a:gd name="T30" fmla="*/ 0 w 5"/>
                <a:gd name="T31" fmla="*/ 377 h 1218"/>
                <a:gd name="T32" fmla="*/ 5 w 5"/>
                <a:gd name="T33" fmla="*/ 392 h 1218"/>
                <a:gd name="T34" fmla="*/ 0 w 5"/>
                <a:gd name="T35" fmla="*/ 392 h 1218"/>
                <a:gd name="T36" fmla="*/ 5 w 5"/>
                <a:gd name="T37" fmla="*/ 455 h 1218"/>
                <a:gd name="T38" fmla="*/ 5 w 5"/>
                <a:gd name="T39" fmla="*/ 450 h 1218"/>
                <a:gd name="T40" fmla="*/ 0 w 5"/>
                <a:gd name="T41" fmla="*/ 513 h 1218"/>
                <a:gd name="T42" fmla="*/ 5 w 5"/>
                <a:gd name="T43" fmla="*/ 528 h 1218"/>
                <a:gd name="T44" fmla="*/ 0 w 5"/>
                <a:gd name="T45" fmla="*/ 528 h 1218"/>
                <a:gd name="T46" fmla="*/ 5 w 5"/>
                <a:gd name="T47" fmla="*/ 591 h 1218"/>
                <a:gd name="T48" fmla="*/ 5 w 5"/>
                <a:gd name="T49" fmla="*/ 549 h 1218"/>
                <a:gd name="T50" fmla="*/ 0 w 5"/>
                <a:gd name="T51" fmla="*/ 612 h 1218"/>
                <a:gd name="T52" fmla="*/ 5 w 5"/>
                <a:gd name="T53" fmla="*/ 627 h 1218"/>
                <a:gd name="T54" fmla="*/ 0 w 5"/>
                <a:gd name="T55" fmla="*/ 627 h 1218"/>
                <a:gd name="T56" fmla="*/ 5 w 5"/>
                <a:gd name="T57" fmla="*/ 690 h 1218"/>
                <a:gd name="T58" fmla="*/ 5 w 5"/>
                <a:gd name="T59" fmla="*/ 685 h 1218"/>
                <a:gd name="T60" fmla="*/ 0 w 5"/>
                <a:gd name="T61" fmla="*/ 748 h 1218"/>
                <a:gd name="T62" fmla="*/ 5 w 5"/>
                <a:gd name="T63" fmla="*/ 764 h 1218"/>
                <a:gd name="T64" fmla="*/ 0 w 5"/>
                <a:gd name="T65" fmla="*/ 764 h 1218"/>
                <a:gd name="T66" fmla="*/ 5 w 5"/>
                <a:gd name="T67" fmla="*/ 826 h 1218"/>
                <a:gd name="T68" fmla="*/ 5 w 5"/>
                <a:gd name="T69" fmla="*/ 784 h 1218"/>
                <a:gd name="T70" fmla="*/ 0 w 5"/>
                <a:gd name="T71" fmla="*/ 847 h 1218"/>
                <a:gd name="T72" fmla="*/ 5 w 5"/>
                <a:gd name="T73" fmla="*/ 863 h 1218"/>
                <a:gd name="T74" fmla="*/ 0 w 5"/>
                <a:gd name="T75" fmla="*/ 863 h 1218"/>
                <a:gd name="T76" fmla="*/ 5 w 5"/>
                <a:gd name="T77" fmla="*/ 925 h 1218"/>
                <a:gd name="T78" fmla="*/ 5 w 5"/>
                <a:gd name="T79" fmla="*/ 920 h 1218"/>
                <a:gd name="T80" fmla="*/ 0 w 5"/>
                <a:gd name="T81" fmla="*/ 983 h 1218"/>
                <a:gd name="T82" fmla="*/ 5 w 5"/>
                <a:gd name="T83" fmla="*/ 999 h 1218"/>
                <a:gd name="T84" fmla="*/ 0 w 5"/>
                <a:gd name="T85" fmla="*/ 999 h 1218"/>
                <a:gd name="T86" fmla="*/ 5 w 5"/>
                <a:gd name="T87" fmla="*/ 1061 h 1218"/>
                <a:gd name="T88" fmla="*/ 5 w 5"/>
                <a:gd name="T89" fmla="*/ 1019 h 1218"/>
                <a:gd name="T90" fmla="*/ 0 w 5"/>
                <a:gd name="T91" fmla="*/ 1082 h 1218"/>
                <a:gd name="T92" fmla="*/ 5 w 5"/>
                <a:gd name="T93" fmla="*/ 1098 h 1218"/>
                <a:gd name="T94" fmla="*/ 0 w 5"/>
                <a:gd name="T95" fmla="*/ 1098 h 1218"/>
                <a:gd name="T96" fmla="*/ 5 w 5"/>
                <a:gd name="T97" fmla="*/ 1161 h 1218"/>
                <a:gd name="T98" fmla="*/ 5 w 5"/>
                <a:gd name="T99" fmla="*/ 1155 h 1218"/>
                <a:gd name="T100" fmla="*/ 0 w 5"/>
                <a:gd name="T101"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 h="1218">
                  <a:moveTo>
                    <a:pt x="5" y="0"/>
                  </a:moveTo>
                  <a:lnTo>
                    <a:pt x="5" y="43"/>
                  </a:lnTo>
                  <a:lnTo>
                    <a:pt x="0" y="43"/>
                  </a:lnTo>
                  <a:lnTo>
                    <a:pt x="0" y="0"/>
                  </a:lnTo>
                  <a:lnTo>
                    <a:pt x="5" y="0"/>
                  </a:lnTo>
                  <a:close/>
                  <a:moveTo>
                    <a:pt x="5" y="58"/>
                  </a:moveTo>
                  <a:lnTo>
                    <a:pt x="5" y="63"/>
                  </a:lnTo>
                  <a:lnTo>
                    <a:pt x="0" y="63"/>
                  </a:lnTo>
                  <a:lnTo>
                    <a:pt x="0" y="58"/>
                  </a:lnTo>
                  <a:lnTo>
                    <a:pt x="5" y="58"/>
                  </a:lnTo>
                  <a:close/>
                  <a:moveTo>
                    <a:pt x="5" y="79"/>
                  </a:moveTo>
                  <a:lnTo>
                    <a:pt x="5" y="121"/>
                  </a:lnTo>
                  <a:lnTo>
                    <a:pt x="0" y="121"/>
                  </a:lnTo>
                  <a:lnTo>
                    <a:pt x="0" y="79"/>
                  </a:lnTo>
                  <a:lnTo>
                    <a:pt x="5" y="79"/>
                  </a:lnTo>
                  <a:close/>
                  <a:moveTo>
                    <a:pt x="5" y="137"/>
                  </a:moveTo>
                  <a:lnTo>
                    <a:pt x="5" y="142"/>
                  </a:lnTo>
                  <a:lnTo>
                    <a:pt x="0" y="142"/>
                  </a:lnTo>
                  <a:lnTo>
                    <a:pt x="0" y="137"/>
                  </a:lnTo>
                  <a:lnTo>
                    <a:pt x="5" y="137"/>
                  </a:lnTo>
                  <a:close/>
                  <a:moveTo>
                    <a:pt x="5" y="157"/>
                  </a:moveTo>
                  <a:lnTo>
                    <a:pt x="5" y="199"/>
                  </a:lnTo>
                  <a:lnTo>
                    <a:pt x="0" y="199"/>
                  </a:lnTo>
                  <a:lnTo>
                    <a:pt x="0" y="157"/>
                  </a:lnTo>
                  <a:lnTo>
                    <a:pt x="5" y="157"/>
                  </a:lnTo>
                  <a:close/>
                  <a:moveTo>
                    <a:pt x="5" y="215"/>
                  </a:moveTo>
                  <a:lnTo>
                    <a:pt x="5" y="220"/>
                  </a:lnTo>
                  <a:lnTo>
                    <a:pt x="0" y="220"/>
                  </a:lnTo>
                  <a:lnTo>
                    <a:pt x="0" y="215"/>
                  </a:lnTo>
                  <a:lnTo>
                    <a:pt x="5" y="215"/>
                  </a:lnTo>
                  <a:close/>
                  <a:moveTo>
                    <a:pt x="5" y="236"/>
                  </a:moveTo>
                  <a:lnTo>
                    <a:pt x="5" y="278"/>
                  </a:lnTo>
                  <a:lnTo>
                    <a:pt x="0" y="278"/>
                  </a:lnTo>
                  <a:lnTo>
                    <a:pt x="0" y="236"/>
                  </a:lnTo>
                  <a:lnTo>
                    <a:pt x="5" y="236"/>
                  </a:lnTo>
                  <a:close/>
                  <a:moveTo>
                    <a:pt x="5" y="293"/>
                  </a:moveTo>
                  <a:lnTo>
                    <a:pt x="5" y="298"/>
                  </a:lnTo>
                  <a:lnTo>
                    <a:pt x="0" y="298"/>
                  </a:lnTo>
                  <a:lnTo>
                    <a:pt x="0" y="293"/>
                  </a:lnTo>
                  <a:lnTo>
                    <a:pt x="5" y="293"/>
                  </a:lnTo>
                  <a:close/>
                  <a:moveTo>
                    <a:pt x="5" y="314"/>
                  </a:moveTo>
                  <a:lnTo>
                    <a:pt x="5" y="356"/>
                  </a:lnTo>
                  <a:lnTo>
                    <a:pt x="0" y="356"/>
                  </a:lnTo>
                  <a:lnTo>
                    <a:pt x="0" y="314"/>
                  </a:lnTo>
                  <a:lnTo>
                    <a:pt x="5" y="314"/>
                  </a:lnTo>
                  <a:close/>
                  <a:moveTo>
                    <a:pt x="5" y="372"/>
                  </a:moveTo>
                  <a:lnTo>
                    <a:pt x="5" y="377"/>
                  </a:lnTo>
                  <a:lnTo>
                    <a:pt x="0" y="377"/>
                  </a:lnTo>
                  <a:lnTo>
                    <a:pt x="0" y="372"/>
                  </a:lnTo>
                  <a:lnTo>
                    <a:pt x="5" y="372"/>
                  </a:lnTo>
                  <a:close/>
                  <a:moveTo>
                    <a:pt x="5" y="392"/>
                  </a:moveTo>
                  <a:lnTo>
                    <a:pt x="5" y="434"/>
                  </a:lnTo>
                  <a:lnTo>
                    <a:pt x="0" y="434"/>
                  </a:lnTo>
                  <a:lnTo>
                    <a:pt x="0" y="392"/>
                  </a:lnTo>
                  <a:lnTo>
                    <a:pt x="5" y="392"/>
                  </a:lnTo>
                  <a:close/>
                  <a:moveTo>
                    <a:pt x="5" y="450"/>
                  </a:moveTo>
                  <a:lnTo>
                    <a:pt x="5" y="455"/>
                  </a:lnTo>
                  <a:lnTo>
                    <a:pt x="0" y="455"/>
                  </a:lnTo>
                  <a:lnTo>
                    <a:pt x="0" y="450"/>
                  </a:lnTo>
                  <a:lnTo>
                    <a:pt x="5" y="450"/>
                  </a:lnTo>
                  <a:close/>
                  <a:moveTo>
                    <a:pt x="5" y="471"/>
                  </a:moveTo>
                  <a:lnTo>
                    <a:pt x="5" y="513"/>
                  </a:lnTo>
                  <a:lnTo>
                    <a:pt x="0" y="513"/>
                  </a:lnTo>
                  <a:lnTo>
                    <a:pt x="0" y="471"/>
                  </a:lnTo>
                  <a:lnTo>
                    <a:pt x="5" y="471"/>
                  </a:lnTo>
                  <a:close/>
                  <a:moveTo>
                    <a:pt x="5" y="528"/>
                  </a:moveTo>
                  <a:lnTo>
                    <a:pt x="5" y="534"/>
                  </a:lnTo>
                  <a:lnTo>
                    <a:pt x="0" y="534"/>
                  </a:lnTo>
                  <a:lnTo>
                    <a:pt x="0" y="528"/>
                  </a:lnTo>
                  <a:lnTo>
                    <a:pt x="5" y="528"/>
                  </a:lnTo>
                  <a:close/>
                  <a:moveTo>
                    <a:pt x="5" y="549"/>
                  </a:moveTo>
                  <a:lnTo>
                    <a:pt x="5" y="591"/>
                  </a:lnTo>
                  <a:lnTo>
                    <a:pt x="0" y="591"/>
                  </a:lnTo>
                  <a:lnTo>
                    <a:pt x="0" y="549"/>
                  </a:lnTo>
                  <a:lnTo>
                    <a:pt x="5" y="549"/>
                  </a:lnTo>
                  <a:close/>
                  <a:moveTo>
                    <a:pt x="5" y="607"/>
                  </a:moveTo>
                  <a:lnTo>
                    <a:pt x="5" y="612"/>
                  </a:lnTo>
                  <a:lnTo>
                    <a:pt x="0" y="612"/>
                  </a:lnTo>
                  <a:lnTo>
                    <a:pt x="0" y="607"/>
                  </a:lnTo>
                  <a:lnTo>
                    <a:pt x="5" y="607"/>
                  </a:lnTo>
                  <a:close/>
                  <a:moveTo>
                    <a:pt x="5" y="627"/>
                  </a:moveTo>
                  <a:lnTo>
                    <a:pt x="5" y="670"/>
                  </a:lnTo>
                  <a:lnTo>
                    <a:pt x="0" y="670"/>
                  </a:lnTo>
                  <a:lnTo>
                    <a:pt x="0" y="627"/>
                  </a:lnTo>
                  <a:lnTo>
                    <a:pt x="5" y="627"/>
                  </a:lnTo>
                  <a:close/>
                  <a:moveTo>
                    <a:pt x="5" y="685"/>
                  </a:moveTo>
                  <a:lnTo>
                    <a:pt x="5" y="690"/>
                  </a:lnTo>
                  <a:lnTo>
                    <a:pt x="0" y="690"/>
                  </a:lnTo>
                  <a:lnTo>
                    <a:pt x="0" y="685"/>
                  </a:lnTo>
                  <a:lnTo>
                    <a:pt x="5" y="685"/>
                  </a:lnTo>
                  <a:close/>
                  <a:moveTo>
                    <a:pt x="5" y="706"/>
                  </a:moveTo>
                  <a:lnTo>
                    <a:pt x="5" y="748"/>
                  </a:lnTo>
                  <a:lnTo>
                    <a:pt x="0" y="748"/>
                  </a:lnTo>
                  <a:lnTo>
                    <a:pt x="0" y="706"/>
                  </a:lnTo>
                  <a:lnTo>
                    <a:pt x="5" y="706"/>
                  </a:lnTo>
                  <a:close/>
                  <a:moveTo>
                    <a:pt x="5" y="764"/>
                  </a:moveTo>
                  <a:lnTo>
                    <a:pt x="5" y="769"/>
                  </a:lnTo>
                  <a:lnTo>
                    <a:pt x="0" y="769"/>
                  </a:lnTo>
                  <a:lnTo>
                    <a:pt x="0" y="764"/>
                  </a:lnTo>
                  <a:lnTo>
                    <a:pt x="5" y="764"/>
                  </a:lnTo>
                  <a:close/>
                  <a:moveTo>
                    <a:pt x="5" y="784"/>
                  </a:moveTo>
                  <a:lnTo>
                    <a:pt x="5" y="826"/>
                  </a:lnTo>
                  <a:lnTo>
                    <a:pt x="0" y="826"/>
                  </a:lnTo>
                  <a:lnTo>
                    <a:pt x="0" y="784"/>
                  </a:lnTo>
                  <a:lnTo>
                    <a:pt x="5" y="784"/>
                  </a:lnTo>
                  <a:close/>
                  <a:moveTo>
                    <a:pt x="5" y="842"/>
                  </a:moveTo>
                  <a:lnTo>
                    <a:pt x="5" y="847"/>
                  </a:lnTo>
                  <a:lnTo>
                    <a:pt x="0" y="847"/>
                  </a:lnTo>
                  <a:lnTo>
                    <a:pt x="0" y="842"/>
                  </a:lnTo>
                  <a:lnTo>
                    <a:pt x="5" y="842"/>
                  </a:lnTo>
                  <a:close/>
                  <a:moveTo>
                    <a:pt x="5" y="863"/>
                  </a:moveTo>
                  <a:lnTo>
                    <a:pt x="5" y="905"/>
                  </a:lnTo>
                  <a:lnTo>
                    <a:pt x="0" y="905"/>
                  </a:lnTo>
                  <a:lnTo>
                    <a:pt x="0" y="863"/>
                  </a:lnTo>
                  <a:lnTo>
                    <a:pt x="5" y="863"/>
                  </a:lnTo>
                  <a:close/>
                  <a:moveTo>
                    <a:pt x="5" y="920"/>
                  </a:moveTo>
                  <a:lnTo>
                    <a:pt x="5" y="925"/>
                  </a:lnTo>
                  <a:lnTo>
                    <a:pt x="0" y="925"/>
                  </a:lnTo>
                  <a:lnTo>
                    <a:pt x="0" y="920"/>
                  </a:lnTo>
                  <a:lnTo>
                    <a:pt x="5" y="920"/>
                  </a:lnTo>
                  <a:close/>
                  <a:moveTo>
                    <a:pt x="5" y="941"/>
                  </a:moveTo>
                  <a:lnTo>
                    <a:pt x="5" y="983"/>
                  </a:lnTo>
                  <a:lnTo>
                    <a:pt x="0" y="983"/>
                  </a:lnTo>
                  <a:lnTo>
                    <a:pt x="0" y="941"/>
                  </a:lnTo>
                  <a:lnTo>
                    <a:pt x="5" y="941"/>
                  </a:lnTo>
                  <a:close/>
                  <a:moveTo>
                    <a:pt x="5" y="999"/>
                  </a:moveTo>
                  <a:lnTo>
                    <a:pt x="5" y="1004"/>
                  </a:lnTo>
                  <a:lnTo>
                    <a:pt x="0" y="1004"/>
                  </a:lnTo>
                  <a:lnTo>
                    <a:pt x="0" y="999"/>
                  </a:lnTo>
                  <a:lnTo>
                    <a:pt x="5" y="999"/>
                  </a:lnTo>
                  <a:close/>
                  <a:moveTo>
                    <a:pt x="5" y="1019"/>
                  </a:moveTo>
                  <a:lnTo>
                    <a:pt x="5" y="1061"/>
                  </a:lnTo>
                  <a:lnTo>
                    <a:pt x="0" y="1061"/>
                  </a:lnTo>
                  <a:lnTo>
                    <a:pt x="0" y="1019"/>
                  </a:lnTo>
                  <a:lnTo>
                    <a:pt x="5" y="1019"/>
                  </a:lnTo>
                  <a:close/>
                  <a:moveTo>
                    <a:pt x="5" y="1077"/>
                  </a:moveTo>
                  <a:lnTo>
                    <a:pt x="5" y="1082"/>
                  </a:lnTo>
                  <a:lnTo>
                    <a:pt x="0" y="1082"/>
                  </a:lnTo>
                  <a:lnTo>
                    <a:pt x="0" y="1077"/>
                  </a:lnTo>
                  <a:lnTo>
                    <a:pt x="5" y="1077"/>
                  </a:lnTo>
                  <a:close/>
                  <a:moveTo>
                    <a:pt x="5" y="1098"/>
                  </a:moveTo>
                  <a:lnTo>
                    <a:pt x="5" y="1140"/>
                  </a:lnTo>
                  <a:lnTo>
                    <a:pt x="0" y="1140"/>
                  </a:lnTo>
                  <a:lnTo>
                    <a:pt x="0" y="1098"/>
                  </a:lnTo>
                  <a:lnTo>
                    <a:pt x="5" y="1098"/>
                  </a:lnTo>
                  <a:close/>
                  <a:moveTo>
                    <a:pt x="5" y="1155"/>
                  </a:moveTo>
                  <a:lnTo>
                    <a:pt x="5" y="1161"/>
                  </a:lnTo>
                  <a:lnTo>
                    <a:pt x="0" y="1161"/>
                  </a:lnTo>
                  <a:lnTo>
                    <a:pt x="0" y="1155"/>
                  </a:lnTo>
                  <a:lnTo>
                    <a:pt x="5" y="1155"/>
                  </a:lnTo>
                  <a:close/>
                  <a:moveTo>
                    <a:pt x="5" y="1176"/>
                  </a:moveTo>
                  <a:lnTo>
                    <a:pt x="5" y="1218"/>
                  </a:lnTo>
                  <a:lnTo>
                    <a:pt x="0" y="1218"/>
                  </a:lnTo>
                  <a:lnTo>
                    <a:pt x="0" y="1176"/>
                  </a:lnTo>
                  <a:lnTo>
                    <a:pt x="5" y="117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31" name="Freeform 6"/>
            <p:cNvSpPr>
              <a:spLocks noEditPoints="1"/>
            </p:cNvSpPr>
            <p:nvPr/>
          </p:nvSpPr>
          <p:spPr bwMode="auto">
            <a:xfrm>
              <a:off x="12928601" y="33232725"/>
              <a:ext cx="1125538" cy="9525"/>
            </a:xfrm>
            <a:custGeom>
              <a:avLst/>
              <a:gdLst>
                <a:gd name="T0" fmla="*/ 43 w 709"/>
                <a:gd name="T1" fmla="*/ 0 h 6"/>
                <a:gd name="T2" fmla="*/ 0 w 709"/>
                <a:gd name="T3" fmla="*/ 6 h 6"/>
                <a:gd name="T4" fmla="*/ 58 w 709"/>
                <a:gd name="T5" fmla="*/ 0 h 6"/>
                <a:gd name="T6" fmla="*/ 63 w 709"/>
                <a:gd name="T7" fmla="*/ 6 h 6"/>
                <a:gd name="T8" fmla="*/ 58 w 709"/>
                <a:gd name="T9" fmla="*/ 0 h 6"/>
                <a:gd name="T10" fmla="*/ 121 w 709"/>
                <a:gd name="T11" fmla="*/ 0 h 6"/>
                <a:gd name="T12" fmla="*/ 79 w 709"/>
                <a:gd name="T13" fmla="*/ 6 h 6"/>
                <a:gd name="T14" fmla="*/ 137 w 709"/>
                <a:gd name="T15" fmla="*/ 0 h 6"/>
                <a:gd name="T16" fmla="*/ 142 w 709"/>
                <a:gd name="T17" fmla="*/ 6 h 6"/>
                <a:gd name="T18" fmla="*/ 137 w 709"/>
                <a:gd name="T19" fmla="*/ 0 h 6"/>
                <a:gd name="T20" fmla="*/ 199 w 709"/>
                <a:gd name="T21" fmla="*/ 0 h 6"/>
                <a:gd name="T22" fmla="*/ 157 w 709"/>
                <a:gd name="T23" fmla="*/ 6 h 6"/>
                <a:gd name="T24" fmla="*/ 215 w 709"/>
                <a:gd name="T25" fmla="*/ 0 h 6"/>
                <a:gd name="T26" fmla="*/ 220 w 709"/>
                <a:gd name="T27" fmla="*/ 6 h 6"/>
                <a:gd name="T28" fmla="*/ 215 w 709"/>
                <a:gd name="T29" fmla="*/ 0 h 6"/>
                <a:gd name="T30" fmla="*/ 278 w 709"/>
                <a:gd name="T31" fmla="*/ 0 h 6"/>
                <a:gd name="T32" fmla="*/ 236 w 709"/>
                <a:gd name="T33" fmla="*/ 6 h 6"/>
                <a:gd name="T34" fmla="*/ 293 w 709"/>
                <a:gd name="T35" fmla="*/ 0 h 6"/>
                <a:gd name="T36" fmla="*/ 298 w 709"/>
                <a:gd name="T37" fmla="*/ 6 h 6"/>
                <a:gd name="T38" fmla="*/ 293 w 709"/>
                <a:gd name="T39" fmla="*/ 0 h 6"/>
                <a:gd name="T40" fmla="*/ 356 w 709"/>
                <a:gd name="T41" fmla="*/ 0 h 6"/>
                <a:gd name="T42" fmla="*/ 314 w 709"/>
                <a:gd name="T43" fmla="*/ 6 h 6"/>
                <a:gd name="T44" fmla="*/ 372 w 709"/>
                <a:gd name="T45" fmla="*/ 0 h 6"/>
                <a:gd name="T46" fmla="*/ 377 w 709"/>
                <a:gd name="T47" fmla="*/ 6 h 6"/>
                <a:gd name="T48" fmla="*/ 372 w 709"/>
                <a:gd name="T49" fmla="*/ 0 h 6"/>
                <a:gd name="T50" fmla="*/ 434 w 709"/>
                <a:gd name="T51" fmla="*/ 0 h 6"/>
                <a:gd name="T52" fmla="*/ 392 w 709"/>
                <a:gd name="T53" fmla="*/ 6 h 6"/>
                <a:gd name="T54" fmla="*/ 450 w 709"/>
                <a:gd name="T55" fmla="*/ 0 h 6"/>
                <a:gd name="T56" fmla="*/ 455 w 709"/>
                <a:gd name="T57" fmla="*/ 6 h 6"/>
                <a:gd name="T58" fmla="*/ 450 w 709"/>
                <a:gd name="T59" fmla="*/ 0 h 6"/>
                <a:gd name="T60" fmla="*/ 513 w 709"/>
                <a:gd name="T61" fmla="*/ 0 h 6"/>
                <a:gd name="T62" fmla="*/ 471 w 709"/>
                <a:gd name="T63" fmla="*/ 6 h 6"/>
                <a:gd name="T64" fmla="*/ 528 w 709"/>
                <a:gd name="T65" fmla="*/ 0 h 6"/>
                <a:gd name="T66" fmla="*/ 533 w 709"/>
                <a:gd name="T67" fmla="*/ 6 h 6"/>
                <a:gd name="T68" fmla="*/ 528 w 709"/>
                <a:gd name="T69" fmla="*/ 0 h 6"/>
                <a:gd name="T70" fmla="*/ 591 w 709"/>
                <a:gd name="T71" fmla="*/ 0 h 6"/>
                <a:gd name="T72" fmla="*/ 549 w 709"/>
                <a:gd name="T73" fmla="*/ 6 h 6"/>
                <a:gd name="T74" fmla="*/ 607 w 709"/>
                <a:gd name="T75" fmla="*/ 0 h 6"/>
                <a:gd name="T76" fmla="*/ 612 w 709"/>
                <a:gd name="T77" fmla="*/ 6 h 6"/>
                <a:gd name="T78" fmla="*/ 607 w 709"/>
                <a:gd name="T79" fmla="*/ 0 h 6"/>
                <a:gd name="T80" fmla="*/ 670 w 709"/>
                <a:gd name="T81" fmla="*/ 0 h 6"/>
                <a:gd name="T82" fmla="*/ 627 w 709"/>
                <a:gd name="T83" fmla="*/ 6 h 6"/>
                <a:gd name="T84" fmla="*/ 685 w 709"/>
                <a:gd name="T85" fmla="*/ 0 h 6"/>
                <a:gd name="T86" fmla="*/ 690 w 709"/>
                <a:gd name="T87" fmla="*/ 6 h 6"/>
                <a:gd name="T88" fmla="*/ 685 w 709"/>
                <a:gd name="T89" fmla="*/ 0 h 6"/>
                <a:gd name="T90" fmla="*/ 709 w 709"/>
                <a:gd name="T91" fmla="*/ 0 h 6"/>
                <a:gd name="T92" fmla="*/ 706 w 709"/>
                <a:gd name="T9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9" h="6">
                  <a:moveTo>
                    <a:pt x="0" y="0"/>
                  </a:moveTo>
                  <a:lnTo>
                    <a:pt x="43" y="0"/>
                  </a:lnTo>
                  <a:lnTo>
                    <a:pt x="43" y="6"/>
                  </a:lnTo>
                  <a:lnTo>
                    <a:pt x="0" y="6"/>
                  </a:lnTo>
                  <a:lnTo>
                    <a:pt x="0" y="0"/>
                  </a:lnTo>
                  <a:close/>
                  <a:moveTo>
                    <a:pt x="58" y="0"/>
                  </a:moveTo>
                  <a:lnTo>
                    <a:pt x="63" y="0"/>
                  </a:lnTo>
                  <a:lnTo>
                    <a:pt x="63" y="6"/>
                  </a:lnTo>
                  <a:lnTo>
                    <a:pt x="58" y="6"/>
                  </a:lnTo>
                  <a:lnTo>
                    <a:pt x="58" y="0"/>
                  </a:lnTo>
                  <a:close/>
                  <a:moveTo>
                    <a:pt x="79" y="0"/>
                  </a:moveTo>
                  <a:lnTo>
                    <a:pt x="121" y="0"/>
                  </a:lnTo>
                  <a:lnTo>
                    <a:pt x="121" y="6"/>
                  </a:lnTo>
                  <a:lnTo>
                    <a:pt x="79" y="6"/>
                  </a:lnTo>
                  <a:lnTo>
                    <a:pt x="79" y="0"/>
                  </a:lnTo>
                  <a:close/>
                  <a:moveTo>
                    <a:pt x="137" y="0"/>
                  </a:moveTo>
                  <a:lnTo>
                    <a:pt x="142" y="0"/>
                  </a:lnTo>
                  <a:lnTo>
                    <a:pt x="142" y="6"/>
                  </a:lnTo>
                  <a:lnTo>
                    <a:pt x="137" y="6"/>
                  </a:lnTo>
                  <a:lnTo>
                    <a:pt x="137" y="0"/>
                  </a:lnTo>
                  <a:close/>
                  <a:moveTo>
                    <a:pt x="157" y="0"/>
                  </a:moveTo>
                  <a:lnTo>
                    <a:pt x="199" y="0"/>
                  </a:lnTo>
                  <a:lnTo>
                    <a:pt x="199" y="6"/>
                  </a:lnTo>
                  <a:lnTo>
                    <a:pt x="157" y="6"/>
                  </a:lnTo>
                  <a:lnTo>
                    <a:pt x="157" y="0"/>
                  </a:lnTo>
                  <a:close/>
                  <a:moveTo>
                    <a:pt x="215" y="0"/>
                  </a:moveTo>
                  <a:lnTo>
                    <a:pt x="220" y="0"/>
                  </a:lnTo>
                  <a:lnTo>
                    <a:pt x="220" y="6"/>
                  </a:lnTo>
                  <a:lnTo>
                    <a:pt x="215" y="6"/>
                  </a:lnTo>
                  <a:lnTo>
                    <a:pt x="215" y="0"/>
                  </a:lnTo>
                  <a:close/>
                  <a:moveTo>
                    <a:pt x="236" y="0"/>
                  </a:moveTo>
                  <a:lnTo>
                    <a:pt x="278" y="0"/>
                  </a:lnTo>
                  <a:lnTo>
                    <a:pt x="278" y="6"/>
                  </a:lnTo>
                  <a:lnTo>
                    <a:pt x="236" y="6"/>
                  </a:lnTo>
                  <a:lnTo>
                    <a:pt x="236" y="0"/>
                  </a:lnTo>
                  <a:close/>
                  <a:moveTo>
                    <a:pt x="293" y="0"/>
                  </a:moveTo>
                  <a:lnTo>
                    <a:pt x="298" y="0"/>
                  </a:lnTo>
                  <a:lnTo>
                    <a:pt x="298" y="6"/>
                  </a:lnTo>
                  <a:lnTo>
                    <a:pt x="293" y="6"/>
                  </a:lnTo>
                  <a:lnTo>
                    <a:pt x="293" y="0"/>
                  </a:lnTo>
                  <a:close/>
                  <a:moveTo>
                    <a:pt x="314" y="0"/>
                  </a:moveTo>
                  <a:lnTo>
                    <a:pt x="356" y="0"/>
                  </a:lnTo>
                  <a:lnTo>
                    <a:pt x="356" y="6"/>
                  </a:lnTo>
                  <a:lnTo>
                    <a:pt x="314" y="6"/>
                  </a:lnTo>
                  <a:lnTo>
                    <a:pt x="314" y="0"/>
                  </a:lnTo>
                  <a:close/>
                  <a:moveTo>
                    <a:pt x="372" y="0"/>
                  </a:moveTo>
                  <a:lnTo>
                    <a:pt x="377" y="0"/>
                  </a:lnTo>
                  <a:lnTo>
                    <a:pt x="377" y="6"/>
                  </a:lnTo>
                  <a:lnTo>
                    <a:pt x="372" y="6"/>
                  </a:lnTo>
                  <a:lnTo>
                    <a:pt x="372" y="0"/>
                  </a:lnTo>
                  <a:close/>
                  <a:moveTo>
                    <a:pt x="392" y="0"/>
                  </a:moveTo>
                  <a:lnTo>
                    <a:pt x="434" y="0"/>
                  </a:lnTo>
                  <a:lnTo>
                    <a:pt x="434" y="6"/>
                  </a:lnTo>
                  <a:lnTo>
                    <a:pt x="392" y="6"/>
                  </a:lnTo>
                  <a:lnTo>
                    <a:pt x="392" y="0"/>
                  </a:lnTo>
                  <a:close/>
                  <a:moveTo>
                    <a:pt x="450" y="0"/>
                  </a:moveTo>
                  <a:lnTo>
                    <a:pt x="455" y="0"/>
                  </a:lnTo>
                  <a:lnTo>
                    <a:pt x="455" y="6"/>
                  </a:lnTo>
                  <a:lnTo>
                    <a:pt x="450" y="6"/>
                  </a:lnTo>
                  <a:lnTo>
                    <a:pt x="450" y="0"/>
                  </a:lnTo>
                  <a:close/>
                  <a:moveTo>
                    <a:pt x="471" y="0"/>
                  </a:moveTo>
                  <a:lnTo>
                    <a:pt x="513" y="0"/>
                  </a:lnTo>
                  <a:lnTo>
                    <a:pt x="513" y="6"/>
                  </a:lnTo>
                  <a:lnTo>
                    <a:pt x="471" y="6"/>
                  </a:lnTo>
                  <a:lnTo>
                    <a:pt x="471" y="0"/>
                  </a:lnTo>
                  <a:close/>
                  <a:moveTo>
                    <a:pt x="528" y="0"/>
                  </a:moveTo>
                  <a:lnTo>
                    <a:pt x="533" y="0"/>
                  </a:lnTo>
                  <a:lnTo>
                    <a:pt x="533" y="6"/>
                  </a:lnTo>
                  <a:lnTo>
                    <a:pt x="528" y="6"/>
                  </a:lnTo>
                  <a:lnTo>
                    <a:pt x="528" y="0"/>
                  </a:lnTo>
                  <a:close/>
                  <a:moveTo>
                    <a:pt x="549" y="0"/>
                  </a:moveTo>
                  <a:lnTo>
                    <a:pt x="591" y="0"/>
                  </a:lnTo>
                  <a:lnTo>
                    <a:pt x="591" y="6"/>
                  </a:lnTo>
                  <a:lnTo>
                    <a:pt x="549" y="6"/>
                  </a:lnTo>
                  <a:lnTo>
                    <a:pt x="549" y="0"/>
                  </a:lnTo>
                  <a:close/>
                  <a:moveTo>
                    <a:pt x="607" y="0"/>
                  </a:moveTo>
                  <a:lnTo>
                    <a:pt x="612" y="0"/>
                  </a:lnTo>
                  <a:lnTo>
                    <a:pt x="612" y="6"/>
                  </a:lnTo>
                  <a:lnTo>
                    <a:pt x="607" y="6"/>
                  </a:lnTo>
                  <a:lnTo>
                    <a:pt x="607" y="0"/>
                  </a:lnTo>
                  <a:close/>
                  <a:moveTo>
                    <a:pt x="627" y="0"/>
                  </a:moveTo>
                  <a:lnTo>
                    <a:pt x="670" y="0"/>
                  </a:lnTo>
                  <a:lnTo>
                    <a:pt x="670" y="6"/>
                  </a:lnTo>
                  <a:lnTo>
                    <a:pt x="627" y="6"/>
                  </a:lnTo>
                  <a:lnTo>
                    <a:pt x="627" y="0"/>
                  </a:lnTo>
                  <a:close/>
                  <a:moveTo>
                    <a:pt x="685" y="0"/>
                  </a:moveTo>
                  <a:lnTo>
                    <a:pt x="690" y="0"/>
                  </a:lnTo>
                  <a:lnTo>
                    <a:pt x="690" y="6"/>
                  </a:lnTo>
                  <a:lnTo>
                    <a:pt x="685" y="6"/>
                  </a:lnTo>
                  <a:lnTo>
                    <a:pt x="685" y="0"/>
                  </a:lnTo>
                  <a:close/>
                  <a:moveTo>
                    <a:pt x="706" y="0"/>
                  </a:moveTo>
                  <a:lnTo>
                    <a:pt x="709" y="0"/>
                  </a:lnTo>
                  <a:lnTo>
                    <a:pt x="709" y="6"/>
                  </a:lnTo>
                  <a:lnTo>
                    <a:pt x="706" y="6"/>
                  </a:lnTo>
                  <a:lnTo>
                    <a:pt x="706" y="0"/>
                  </a:lnTo>
                  <a:close/>
                </a:path>
              </a:pathLst>
            </a:custGeom>
            <a:solidFill>
              <a:srgbClr val="000000"/>
            </a:solidFill>
            <a:ln w="3175" cap="flat">
              <a:solidFill>
                <a:schemeClr val="tx1"/>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32" name="Rectangle 7"/>
            <p:cNvSpPr>
              <a:spLocks noChangeArrowheads="1"/>
            </p:cNvSpPr>
            <p:nvPr/>
          </p:nvSpPr>
          <p:spPr bwMode="auto">
            <a:xfrm>
              <a:off x="13615988" y="32651700"/>
              <a:ext cx="55563" cy="1166812"/>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33" name="Rectangle 8"/>
            <p:cNvSpPr>
              <a:spLocks noChangeArrowheads="1"/>
            </p:cNvSpPr>
            <p:nvPr/>
          </p:nvSpPr>
          <p:spPr bwMode="auto">
            <a:xfrm>
              <a:off x="13615988" y="32651700"/>
              <a:ext cx="55563" cy="1166812"/>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34" name="Rectangle 10"/>
            <p:cNvSpPr>
              <a:spLocks noChangeArrowheads="1"/>
            </p:cNvSpPr>
            <p:nvPr/>
          </p:nvSpPr>
          <p:spPr bwMode="auto">
            <a:xfrm>
              <a:off x="13615988" y="32651700"/>
              <a:ext cx="55563" cy="1166812"/>
            </a:xfrm>
            <a:prstGeom prst="rect">
              <a:avLst/>
            </a:prstGeom>
            <a:solidFill>
              <a:srgbClr val="FF0000"/>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35" name="Rectangle 11"/>
            <p:cNvSpPr>
              <a:spLocks noChangeArrowheads="1"/>
            </p:cNvSpPr>
            <p:nvPr/>
          </p:nvSpPr>
          <p:spPr bwMode="auto">
            <a:xfrm>
              <a:off x="13615988" y="32651700"/>
              <a:ext cx="55563" cy="1166812"/>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36" name="Rectangle 13"/>
            <p:cNvSpPr>
              <a:spLocks noChangeArrowheads="1"/>
            </p:cNvSpPr>
            <p:nvPr/>
          </p:nvSpPr>
          <p:spPr bwMode="auto">
            <a:xfrm>
              <a:off x="13698538" y="32643763"/>
              <a:ext cx="65088" cy="1187450"/>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37" name="Rectangle 14"/>
            <p:cNvSpPr>
              <a:spLocks noChangeArrowheads="1"/>
            </p:cNvSpPr>
            <p:nvPr/>
          </p:nvSpPr>
          <p:spPr bwMode="auto">
            <a:xfrm>
              <a:off x="13698538" y="32643763"/>
              <a:ext cx="65088" cy="1187450"/>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38" name="Rectangle 19"/>
            <p:cNvSpPr>
              <a:spLocks noChangeArrowheads="1"/>
            </p:cNvSpPr>
            <p:nvPr/>
          </p:nvSpPr>
          <p:spPr bwMode="auto">
            <a:xfrm>
              <a:off x="13781088" y="32426275"/>
              <a:ext cx="95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39" name="Rectangle 20"/>
            <p:cNvSpPr>
              <a:spLocks noChangeArrowheads="1"/>
            </p:cNvSpPr>
            <p:nvPr/>
          </p:nvSpPr>
          <p:spPr bwMode="auto">
            <a:xfrm>
              <a:off x="13781088" y="32426275"/>
              <a:ext cx="95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40" name="Rectangle 22"/>
            <p:cNvSpPr>
              <a:spLocks noChangeArrowheads="1"/>
            </p:cNvSpPr>
            <p:nvPr/>
          </p:nvSpPr>
          <p:spPr bwMode="auto">
            <a:xfrm>
              <a:off x="13781088" y="32426275"/>
              <a:ext cx="95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41" name="Rectangle 23"/>
            <p:cNvSpPr>
              <a:spLocks noChangeArrowheads="1"/>
            </p:cNvSpPr>
            <p:nvPr/>
          </p:nvSpPr>
          <p:spPr bwMode="auto">
            <a:xfrm>
              <a:off x="13781088" y="32426275"/>
              <a:ext cx="95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42" name="Rectangle 25"/>
            <p:cNvSpPr>
              <a:spLocks noChangeArrowheads="1"/>
            </p:cNvSpPr>
            <p:nvPr/>
          </p:nvSpPr>
          <p:spPr bwMode="auto">
            <a:xfrm>
              <a:off x="13790613" y="32426275"/>
              <a:ext cx="55563"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43" name="Rectangle 26"/>
            <p:cNvSpPr>
              <a:spLocks noChangeArrowheads="1"/>
            </p:cNvSpPr>
            <p:nvPr/>
          </p:nvSpPr>
          <p:spPr bwMode="auto">
            <a:xfrm>
              <a:off x="13790613" y="32426275"/>
              <a:ext cx="55563"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44" name="Rectangle 28"/>
            <p:cNvSpPr>
              <a:spLocks noChangeArrowheads="1"/>
            </p:cNvSpPr>
            <p:nvPr/>
          </p:nvSpPr>
          <p:spPr bwMode="auto">
            <a:xfrm>
              <a:off x="13790613" y="32426275"/>
              <a:ext cx="55563"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45" name="Rectangle 29"/>
            <p:cNvSpPr>
              <a:spLocks noChangeArrowheads="1"/>
            </p:cNvSpPr>
            <p:nvPr/>
          </p:nvSpPr>
          <p:spPr bwMode="auto">
            <a:xfrm>
              <a:off x="13790613" y="32426275"/>
              <a:ext cx="55563"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46" name="Rectangle 31"/>
            <p:cNvSpPr>
              <a:spLocks noChangeArrowheads="1"/>
            </p:cNvSpPr>
            <p:nvPr/>
          </p:nvSpPr>
          <p:spPr bwMode="auto">
            <a:xfrm>
              <a:off x="13865226" y="32426275"/>
              <a:ext cx="222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47" name="Rectangle 32"/>
            <p:cNvSpPr>
              <a:spLocks noChangeArrowheads="1"/>
            </p:cNvSpPr>
            <p:nvPr/>
          </p:nvSpPr>
          <p:spPr bwMode="auto">
            <a:xfrm>
              <a:off x="13865226" y="32426275"/>
              <a:ext cx="222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48" name="Rectangle 34"/>
            <p:cNvSpPr>
              <a:spLocks noChangeArrowheads="1"/>
            </p:cNvSpPr>
            <p:nvPr/>
          </p:nvSpPr>
          <p:spPr bwMode="auto">
            <a:xfrm>
              <a:off x="13865226" y="32426275"/>
              <a:ext cx="222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49" name="Rectangle 35"/>
            <p:cNvSpPr>
              <a:spLocks noChangeArrowheads="1"/>
            </p:cNvSpPr>
            <p:nvPr/>
          </p:nvSpPr>
          <p:spPr bwMode="auto">
            <a:xfrm>
              <a:off x="13865226" y="32426275"/>
              <a:ext cx="222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50" name="Rectangle 37"/>
            <p:cNvSpPr>
              <a:spLocks noChangeArrowheads="1"/>
            </p:cNvSpPr>
            <p:nvPr/>
          </p:nvSpPr>
          <p:spPr bwMode="auto">
            <a:xfrm>
              <a:off x="13887451" y="32426275"/>
              <a:ext cx="50800"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51" name="Rectangle 38"/>
            <p:cNvSpPr>
              <a:spLocks noChangeArrowheads="1"/>
            </p:cNvSpPr>
            <p:nvPr/>
          </p:nvSpPr>
          <p:spPr bwMode="auto">
            <a:xfrm>
              <a:off x="13887451" y="32426275"/>
              <a:ext cx="50800"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52" name="Rectangle 40"/>
            <p:cNvSpPr>
              <a:spLocks noChangeArrowheads="1"/>
            </p:cNvSpPr>
            <p:nvPr/>
          </p:nvSpPr>
          <p:spPr bwMode="auto">
            <a:xfrm>
              <a:off x="13887451" y="32426275"/>
              <a:ext cx="50800"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53" name="Rectangle 41"/>
            <p:cNvSpPr>
              <a:spLocks noChangeArrowheads="1"/>
            </p:cNvSpPr>
            <p:nvPr/>
          </p:nvSpPr>
          <p:spPr bwMode="auto">
            <a:xfrm>
              <a:off x="13887451" y="32426275"/>
              <a:ext cx="50800"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54" name="Rectangle 43"/>
            <p:cNvSpPr>
              <a:spLocks noChangeArrowheads="1"/>
            </p:cNvSpPr>
            <p:nvPr/>
          </p:nvSpPr>
          <p:spPr bwMode="auto">
            <a:xfrm>
              <a:off x="13957301" y="32537400"/>
              <a:ext cx="41275" cy="2714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55" name="Rectangle 44"/>
            <p:cNvSpPr>
              <a:spLocks noChangeArrowheads="1"/>
            </p:cNvSpPr>
            <p:nvPr/>
          </p:nvSpPr>
          <p:spPr bwMode="auto">
            <a:xfrm>
              <a:off x="13957301" y="32537400"/>
              <a:ext cx="41275" cy="2714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56" name="Rectangle 46"/>
            <p:cNvSpPr>
              <a:spLocks noChangeArrowheads="1"/>
            </p:cNvSpPr>
            <p:nvPr/>
          </p:nvSpPr>
          <p:spPr bwMode="auto">
            <a:xfrm>
              <a:off x="13957301" y="33656588"/>
              <a:ext cx="41275" cy="276225"/>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57" name="Rectangle 47"/>
            <p:cNvSpPr>
              <a:spLocks noChangeArrowheads="1"/>
            </p:cNvSpPr>
            <p:nvPr/>
          </p:nvSpPr>
          <p:spPr bwMode="auto">
            <a:xfrm>
              <a:off x="13957301" y="33656588"/>
              <a:ext cx="41275" cy="276225"/>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58" name="Rectangle 49"/>
            <p:cNvSpPr>
              <a:spLocks noChangeArrowheads="1"/>
            </p:cNvSpPr>
            <p:nvPr/>
          </p:nvSpPr>
          <p:spPr bwMode="auto">
            <a:xfrm>
              <a:off x="13957301" y="33656588"/>
              <a:ext cx="41275" cy="276225"/>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59" name="Rectangle 50"/>
            <p:cNvSpPr>
              <a:spLocks noChangeArrowheads="1"/>
            </p:cNvSpPr>
            <p:nvPr/>
          </p:nvSpPr>
          <p:spPr bwMode="auto">
            <a:xfrm>
              <a:off x="13957301" y="33656588"/>
              <a:ext cx="41275" cy="276225"/>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60" name="Rectangle 52"/>
            <p:cNvSpPr>
              <a:spLocks noChangeArrowheads="1"/>
            </p:cNvSpPr>
            <p:nvPr/>
          </p:nvSpPr>
          <p:spPr bwMode="auto">
            <a:xfrm>
              <a:off x="13957301" y="32537400"/>
              <a:ext cx="41275" cy="2714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61" name="Rectangle 53"/>
            <p:cNvSpPr>
              <a:spLocks noChangeArrowheads="1"/>
            </p:cNvSpPr>
            <p:nvPr/>
          </p:nvSpPr>
          <p:spPr bwMode="auto">
            <a:xfrm>
              <a:off x="13957301" y="32537400"/>
              <a:ext cx="41275" cy="2714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62" name="Rectangle 55"/>
            <p:cNvSpPr>
              <a:spLocks noChangeArrowheads="1"/>
            </p:cNvSpPr>
            <p:nvPr/>
          </p:nvSpPr>
          <p:spPr bwMode="auto">
            <a:xfrm>
              <a:off x="13957301" y="32975550"/>
              <a:ext cx="41275" cy="13811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63" name="Rectangle 56"/>
            <p:cNvSpPr>
              <a:spLocks noChangeArrowheads="1"/>
            </p:cNvSpPr>
            <p:nvPr/>
          </p:nvSpPr>
          <p:spPr bwMode="auto">
            <a:xfrm>
              <a:off x="13957301" y="32975550"/>
              <a:ext cx="41275" cy="13811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64" name="Rectangle 58"/>
            <p:cNvSpPr>
              <a:spLocks noChangeArrowheads="1"/>
            </p:cNvSpPr>
            <p:nvPr/>
          </p:nvSpPr>
          <p:spPr bwMode="auto">
            <a:xfrm>
              <a:off x="13957301" y="33356550"/>
              <a:ext cx="41275" cy="134937"/>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65" name="Rectangle 59"/>
            <p:cNvSpPr>
              <a:spLocks noChangeArrowheads="1"/>
            </p:cNvSpPr>
            <p:nvPr/>
          </p:nvSpPr>
          <p:spPr bwMode="auto">
            <a:xfrm>
              <a:off x="13957301" y="33356550"/>
              <a:ext cx="41275" cy="134937"/>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66" name="Rectangle 61"/>
            <p:cNvSpPr>
              <a:spLocks noChangeArrowheads="1"/>
            </p:cNvSpPr>
            <p:nvPr/>
          </p:nvSpPr>
          <p:spPr bwMode="auto">
            <a:xfrm>
              <a:off x="13957301" y="33356550"/>
              <a:ext cx="41275" cy="134937"/>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67" name="Rectangle 62"/>
            <p:cNvSpPr>
              <a:spLocks noChangeArrowheads="1"/>
            </p:cNvSpPr>
            <p:nvPr/>
          </p:nvSpPr>
          <p:spPr bwMode="auto">
            <a:xfrm>
              <a:off x="13957301" y="33356550"/>
              <a:ext cx="41275" cy="134937"/>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68" name="Rectangle 64"/>
            <p:cNvSpPr>
              <a:spLocks noChangeArrowheads="1"/>
            </p:cNvSpPr>
            <p:nvPr/>
          </p:nvSpPr>
          <p:spPr bwMode="auto">
            <a:xfrm>
              <a:off x="13957301" y="32975550"/>
              <a:ext cx="41275" cy="13811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69" name="Rectangle 65"/>
            <p:cNvSpPr>
              <a:spLocks noChangeArrowheads="1"/>
            </p:cNvSpPr>
            <p:nvPr/>
          </p:nvSpPr>
          <p:spPr bwMode="auto">
            <a:xfrm>
              <a:off x="13957301" y="32975550"/>
              <a:ext cx="41275" cy="13811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70" name="Rectangle 67"/>
            <p:cNvSpPr>
              <a:spLocks noChangeArrowheads="1"/>
            </p:cNvSpPr>
            <p:nvPr/>
          </p:nvSpPr>
          <p:spPr bwMode="auto">
            <a:xfrm>
              <a:off x="13311188" y="32651700"/>
              <a:ext cx="55563" cy="1166812"/>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71" name="Rectangle 68"/>
            <p:cNvSpPr>
              <a:spLocks noChangeArrowheads="1"/>
            </p:cNvSpPr>
            <p:nvPr/>
          </p:nvSpPr>
          <p:spPr bwMode="auto">
            <a:xfrm>
              <a:off x="13311188" y="32651700"/>
              <a:ext cx="55563" cy="1166812"/>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72" name="Rectangle 70"/>
            <p:cNvSpPr>
              <a:spLocks noChangeArrowheads="1"/>
            </p:cNvSpPr>
            <p:nvPr/>
          </p:nvSpPr>
          <p:spPr bwMode="auto">
            <a:xfrm>
              <a:off x="13311188" y="32651700"/>
              <a:ext cx="55563" cy="1166812"/>
            </a:xfrm>
            <a:prstGeom prst="rect">
              <a:avLst/>
            </a:prstGeom>
            <a:solidFill>
              <a:srgbClr val="FF0000"/>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73" name="Rectangle 71"/>
            <p:cNvSpPr>
              <a:spLocks noChangeArrowheads="1"/>
            </p:cNvSpPr>
            <p:nvPr/>
          </p:nvSpPr>
          <p:spPr bwMode="auto">
            <a:xfrm>
              <a:off x="13311188" y="32651700"/>
              <a:ext cx="55563" cy="1166812"/>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74" name="Rectangle 73"/>
            <p:cNvSpPr>
              <a:spLocks noChangeArrowheads="1"/>
            </p:cNvSpPr>
            <p:nvPr/>
          </p:nvSpPr>
          <p:spPr bwMode="auto">
            <a:xfrm>
              <a:off x="13219113" y="32643763"/>
              <a:ext cx="65088" cy="1187450"/>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75" name="Rectangle 74"/>
            <p:cNvSpPr>
              <a:spLocks noChangeArrowheads="1"/>
            </p:cNvSpPr>
            <p:nvPr/>
          </p:nvSpPr>
          <p:spPr bwMode="auto">
            <a:xfrm>
              <a:off x="13219113" y="32643763"/>
              <a:ext cx="65088" cy="1187450"/>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76" name="Rectangle 76"/>
            <p:cNvSpPr>
              <a:spLocks noChangeArrowheads="1"/>
            </p:cNvSpPr>
            <p:nvPr/>
          </p:nvSpPr>
          <p:spPr bwMode="auto">
            <a:xfrm>
              <a:off x="13219113" y="32643763"/>
              <a:ext cx="65088" cy="1187450"/>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77" name="Rectangle 77"/>
            <p:cNvSpPr>
              <a:spLocks noChangeArrowheads="1"/>
            </p:cNvSpPr>
            <p:nvPr/>
          </p:nvSpPr>
          <p:spPr bwMode="auto">
            <a:xfrm>
              <a:off x="13219113" y="32643763"/>
              <a:ext cx="65088" cy="1187450"/>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78" name="Rectangle 79"/>
            <p:cNvSpPr>
              <a:spLocks noChangeArrowheads="1"/>
            </p:cNvSpPr>
            <p:nvPr/>
          </p:nvSpPr>
          <p:spPr bwMode="auto">
            <a:xfrm>
              <a:off x="13192126" y="32426275"/>
              <a:ext cx="95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79" name="Rectangle 80"/>
            <p:cNvSpPr>
              <a:spLocks noChangeArrowheads="1"/>
            </p:cNvSpPr>
            <p:nvPr/>
          </p:nvSpPr>
          <p:spPr bwMode="auto">
            <a:xfrm>
              <a:off x="13192126" y="32426275"/>
              <a:ext cx="95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80" name="Rectangle 82"/>
            <p:cNvSpPr>
              <a:spLocks noChangeArrowheads="1"/>
            </p:cNvSpPr>
            <p:nvPr/>
          </p:nvSpPr>
          <p:spPr bwMode="auto">
            <a:xfrm>
              <a:off x="13192126" y="32426275"/>
              <a:ext cx="95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81" name="Rectangle 83"/>
            <p:cNvSpPr>
              <a:spLocks noChangeArrowheads="1"/>
            </p:cNvSpPr>
            <p:nvPr/>
          </p:nvSpPr>
          <p:spPr bwMode="auto">
            <a:xfrm>
              <a:off x="13192126" y="32426275"/>
              <a:ext cx="95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82" name="Rectangle 85"/>
            <p:cNvSpPr>
              <a:spLocks noChangeArrowheads="1"/>
            </p:cNvSpPr>
            <p:nvPr/>
          </p:nvSpPr>
          <p:spPr bwMode="auto">
            <a:xfrm>
              <a:off x="13136563" y="32426275"/>
              <a:ext cx="55563"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83" name="Rectangle 86"/>
            <p:cNvSpPr>
              <a:spLocks noChangeArrowheads="1"/>
            </p:cNvSpPr>
            <p:nvPr/>
          </p:nvSpPr>
          <p:spPr bwMode="auto">
            <a:xfrm>
              <a:off x="13136563" y="32426275"/>
              <a:ext cx="55563"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84" name="Rectangle 88"/>
            <p:cNvSpPr>
              <a:spLocks noChangeArrowheads="1"/>
            </p:cNvSpPr>
            <p:nvPr/>
          </p:nvSpPr>
          <p:spPr bwMode="auto">
            <a:xfrm>
              <a:off x="13136563" y="32426275"/>
              <a:ext cx="55563"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85" name="Rectangle 89"/>
            <p:cNvSpPr>
              <a:spLocks noChangeArrowheads="1"/>
            </p:cNvSpPr>
            <p:nvPr/>
          </p:nvSpPr>
          <p:spPr bwMode="auto">
            <a:xfrm>
              <a:off x="13136563" y="32426275"/>
              <a:ext cx="55563"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86" name="Rectangle 91"/>
            <p:cNvSpPr>
              <a:spLocks noChangeArrowheads="1"/>
            </p:cNvSpPr>
            <p:nvPr/>
          </p:nvSpPr>
          <p:spPr bwMode="auto">
            <a:xfrm>
              <a:off x="13095288" y="32426275"/>
              <a:ext cx="222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87" name="Rectangle 92"/>
            <p:cNvSpPr>
              <a:spLocks noChangeArrowheads="1"/>
            </p:cNvSpPr>
            <p:nvPr/>
          </p:nvSpPr>
          <p:spPr bwMode="auto">
            <a:xfrm>
              <a:off x="13095288" y="32426275"/>
              <a:ext cx="222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88" name="Rectangle 94"/>
            <p:cNvSpPr>
              <a:spLocks noChangeArrowheads="1"/>
            </p:cNvSpPr>
            <p:nvPr/>
          </p:nvSpPr>
          <p:spPr bwMode="auto">
            <a:xfrm>
              <a:off x="13095288" y="32426275"/>
              <a:ext cx="222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89" name="Rectangle 95"/>
            <p:cNvSpPr>
              <a:spLocks noChangeArrowheads="1"/>
            </p:cNvSpPr>
            <p:nvPr/>
          </p:nvSpPr>
          <p:spPr bwMode="auto">
            <a:xfrm>
              <a:off x="13095288" y="32426275"/>
              <a:ext cx="222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90" name="Rectangle 97"/>
            <p:cNvSpPr>
              <a:spLocks noChangeArrowheads="1"/>
            </p:cNvSpPr>
            <p:nvPr/>
          </p:nvSpPr>
          <p:spPr bwMode="auto">
            <a:xfrm>
              <a:off x="13044488" y="32426275"/>
              <a:ext cx="50800"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91" name="Rectangle 98"/>
            <p:cNvSpPr>
              <a:spLocks noChangeArrowheads="1"/>
            </p:cNvSpPr>
            <p:nvPr/>
          </p:nvSpPr>
          <p:spPr bwMode="auto">
            <a:xfrm>
              <a:off x="13044488" y="32426275"/>
              <a:ext cx="50800"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92" name="Rectangle 100"/>
            <p:cNvSpPr>
              <a:spLocks noChangeArrowheads="1"/>
            </p:cNvSpPr>
            <p:nvPr/>
          </p:nvSpPr>
          <p:spPr bwMode="auto">
            <a:xfrm>
              <a:off x="13044488" y="32426275"/>
              <a:ext cx="50800"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93" name="Rectangle 101"/>
            <p:cNvSpPr>
              <a:spLocks noChangeArrowheads="1"/>
            </p:cNvSpPr>
            <p:nvPr/>
          </p:nvSpPr>
          <p:spPr bwMode="auto">
            <a:xfrm>
              <a:off x="13044488" y="32426275"/>
              <a:ext cx="50800"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94" name="Rectangle 103"/>
            <p:cNvSpPr>
              <a:spLocks noChangeArrowheads="1"/>
            </p:cNvSpPr>
            <p:nvPr/>
          </p:nvSpPr>
          <p:spPr bwMode="auto">
            <a:xfrm>
              <a:off x="12984163" y="32537400"/>
              <a:ext cx="41275" cy="2714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95" name="Rectangle 104"/>
            <p:cNvSpPr>
              <a:spLocks noChangeArrowheads="1"/>
            </p:cNvSpPr>
            <p:nvPr/>
          </p:nvSpPr>
          <p:spPr bwMode="auto">
            <a:xfrm>
              <a:off x="12984163" y="32537400"/>
              <a:ext cx="41275" cy="2714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96" name="Rectangle 106"/>
            <p:cNvSpPr>
              <a:spLocks noChangeArrowheads="1"/>
            </p:cNvSpPr>
            <p:nvPr/>
          </p:nvSpPr>
          <p:spPr bwMode="auto">
            <a:xfrm>
              <a:off x="12984163" y="33656588"/>
              <a:ext cx="41275" cy="276225"/>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97" name="Rectangle 107"/>
            <p:cNvSpPr>
              <a:spLocks noChangeArrowheads="1"/>
            </p:cNvSpPr>
            <p:nvPr/>
          </p:nvSpPr>
          <p:spPr bwMode="auto">
            <a:xfrm>
              <a:off x="12984163" y="33656588"/>
              <a:ext cx="41275" cy="276225"/>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98" name="Rectangle 109"/>
            <p:cNvSpPr>
              <a:spLocks noChangeArrowheads="1"/>
            </p:cNvSpPr>
            <p:nvPr/>
          </p:nvSpPr>
          <p:spPr bwMode="auto">
            <a:xfrm>
              <a:off x="12984163" y="33656588"/>
              <a:ext cx="41275" cy="276225"/>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99" name="Rectangle 110"/>
            <p:cNvSpPr>
              <a:spLocks noChangeArrowheads="1"/>
            </p:cNvSpPr>
            <p:nvPr/>
          </p:nvSpPr>
          <p:spPr bwMode="auto">
            <a:xfrm>
              <a:off x="12984163" y="33656588"/>
              <a:ext cx="41275" cy="276225"/>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0" name="Rectangle 112"/>
            <p:cNvSpPr>
              <a:spLocks noChangeArrowheads="1"/>
            </p:cNvSpPr>
            <p:nvPr/>
          </p:nvSpPr>
          <p:spPr bwMode="auto">
            <a:xfrm>
              <a:off x="12984163" y="32537400"/>
              <a:ext cx="41275" cy="2714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1" name="Rectangle 113"/>
            <p:cNvSpPr>
              <a:spLocks noChangeArrowheads="1"/>
            </p:cNvSpPr>
            <p:nvPr/>
          </p:nvSpPr>
          <p:spPr bwMode="auto">
            <a:xfrm>
              <a:off x="12984163" y="32537400"/>
              <a:ext cx="41275" cy="2714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2" name="Rectangle 115"/>
            <p:cNvSpPr>
              <a:spLocks noChangeArrowheads="1"/>
            </p:cNvSpPr>
            <p:nvPr/>
          </p:nvSpPr>
          <p:spPr bwMode="auto">
            <a:xfrm>
              <a:off x="12984163" y="32975550"/>
              <a:ext cx="41275" cy="13811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3" name="Rectangle 116"/>
            <p:cNvSpPr>
              <a:spLocks noChangeArrowheads="1"/>
            </p:cNvSpPr>
            <p:nvPr/>
          </p:nvSpPr>
          <p:spPr bwMode="auto">
            <a:xfrm>
              <a:off x="12984163" y="32975550"/>
              <a:ext cx="41275" cy="13811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4" name="Rectangle 118"/>
            <p:cNvSpPr>
              <a:spLocks noChangeArrowheads="1"/>
            </p:cNvSpPr>
            <p:nvPr/>
          </p:nvSpPr>
          <p:spPr bwMode="auto">
            <a:xfrm>
              <a:off x="12984163" y="33356550"/>
              <a:ext cx="41275" cy="134937"/>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5" name="Rectangle 119"/>
            <p:cNvSpPr>
              <a:spLocks noChangeArrowheads="1"/>
            </p:cNvSpPr>
            <p:nvPr/>
          </p:nvSpPr>
          <p:spPr bwMode="auto">
            <a:xfrm>
              <a:off x="12984163" y="33356550"/>
              <a:ext cx="41275" cy="134937"/>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6" name="Rectangle 121"/>
            <p:cNvSpPr>
              <a:spLocks noChangeArrowheads="1"/>
            </p:cNvSpPr>
            <p:nvPr/>
          </p:nvSpPr>
          <p:spPr bwMode="auto">
            <a:xfrm>
              <a:off x="12984163" y="33356550"/>
              <a:ext cx="41275" cy="134937"/>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7" name="Rectangle 122"/>
            <p:cNvSpPr>
              <a:spLocks noChangeArrowheads="1"/>
            </p:cNvSpPr>
            <p:nvPr/>
          </p:nvSpPr>
          <p:spPr bwMode="auto">
            <a:xfrm>
              <a:off x="12984163" y="33356550"/>
              <a:ext cx="41275" cy="134937"/>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8" name="Rectangle 124"/>
            <p:cNvSpPr>
              <a:spLocks noChangeArrowheads="1"/>
            </p:cNvSpPr>
            <p:nvPr/>
          </p:nvSpPr>
          <p:spPr bwMode="auto">
            <a:xfrm>
              <a:off x="12984163" y="32975550"/>
              <a:ext cx="41275" cy="13811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9" name="Rectangle 125"/>
            <p:cNvSpPr>
              <a:spLocks noChangeArrowheads="1"/>
            </p:cNvSpPr>
            <p:nvPr/>
          </p:nvSpPr>
          <p:spPr bwMode="auto">
            <a:xfrm>
              <a:off x="12984163" y="32975550"/>
              <a:ext cx="41275" cy="13811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0" name="Rectangle 16"/>
            <p:cNvSpPr>
              <a:spLocks noChangeArrowheads="1"/>
            </p:cNvSpPr>
            <p:nvPr/>
          </p:nvSpPr>
          <p:spPr bwMode="auto">
            <a:xfrm>
              <a:off x="13698538" y="32643763"/>
              <a:ext cx="65088" cy="1187450"/>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1" name="Rectangle 17"/>
            <p:cNvSpPr>
              <a:spLocks noChangeArrowheads="1"/>
            </p:cNvSpPr>
            <p:nvPr/>
          </p:nvSpPr>
          <p:spPr bwMode="auto">
            <a:xfrm>
              <a:off x="13698538" y="32643763"/>
              <a:ext cx="65088" cy="1187450"/>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grpSp>
      <p:pic>
        <p:nvPicPr>
          <p:cNvPr id="6" name="Picture 1" descr="D:\Users\anna\Pictures\2011-08-17\R1045270.JPG"/>
          <p:cNvPicPr>
            <a:picLocks noChangeAspect="1" noChangeArrowheads="1"/>
          </p:cNvPicPr>
          <p:nvPr/>
        </p:nvPicPr>
        <p:blipFill>
          <a:blip r:embed="rId5" cstate="screen">
            <a:lum bright="20000" contrast="40000"/>
            <a:extLst>
              <a:ext uri="{28A0092B-C50C-407E-A947-70E740481C1C}">
                <a14:useLocalDpi xmlns:a14="http://schemas.microsoft.com/office/drawing/2010/main"/>
              </a:ext>
            </a:extLst>
          </a:blip>
          <a:srcRect/>
          <a:stretch>
            <a:fillRect/>
          </a:stretch>
        </p:blipFill>
        <p:spPr bwMode="auto">
          <a:xfrm>
            <a:off x="5705848" y="1609697"/>
            <a:ext cx="1994958" cy="396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AutoShape 6"/>
          <p:cNvCxnSpPr>
            <a:cxnSpLocks noChangeShapeType="1"/>
          </p:cNvCxnSpPr>
          <p:nvPr/>
        </p:nvCxnSpPr>
        <p:spPr bwMode="auto">
          <a:xfrm rot="5400000" flipH="1" flipV="1">
            <a:off x="7363463" y="4338477"/>
            <a:ext cx="674688" cy="1757627"/>
          </a:xfrm>
          <a:prstGeom prst="bentConnector3">
            <a:avLst>
              <a:gd name="adj1" fmla="val -41648"/>
            </a:avLst>
          </a:prstGeom>
          <a:noFill/>
          <a:ln w="57150">
            <a:solidFill>
              <a:srgbClr val="000000"/>
            </a:solidFill>
            <a:miter lim="800000"/>
            <a:headEnd type="triangle" w="med" len="med"/>
            <a:tailEnd/>
          </a:ln>
          <a:extLst>
            <a:ext uri="{909E8E84-426E-40DD-AFC4-6F175D3DCCD1}">
              <a14:hiddenFill xmlns:a14="http://schemas.microsoft.com/office/drawing/2010/main">
                <a:noFill/>
              </a14:hiddenFill>
            </a:ext>
          </a:extLst>
        </p:spPr>
      </p:cxnSp>
      <p:sp>
        <p:nvSpPr>
          <p:cNvPr id="11" name="Text Box 2"/>
          <p:cNvSpPr txBox="1">
            <a:spLocks noChangeArrowheads="1"/>
          </p:cNvSpPr>
          <p:nvPr/>
        </p:nvSpPr>
        <p:spPr bwMode="auto">
          <a:xfrm>
            <a:off x="2090858" y="1171162"/>
            <a:ext cx="1680186"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8522" tIns="29261" rIns="58522" bIns="29261"/>
          <a:lstStyle>
            <a:lvl1pPr eaLnBrk="0" hangingPunct="0">
              <a:defRPr kumimoji="1" b="1">
                <a:solidFill>
                  <a:schemeClr val="tx1"/>
                </a:solidFill>
                <a:latin typeface="Arial" charset="0"/>
                <a:ea typeface="ＭＳ Ｐゴシック" pitchFamily="50" charset="-128"/>
              </a:defRPr>
            </a:lvl1pPr>
            <a:lvl2pPr marL="742950" indent="-285750" eaLnBrk="0" hangingPunct="0">
              <a:defRPr kumimoji="1" b="1">
                <a:solidFill>
                  <a:schemeClr val="tx1"/>
                </a:solidFill>
                <a:latin typeface="Arial" charset="0"/>
                <a:ea typeface="ＭＳ Ｐゴシック" pitchFamily="50" charset="-128"/>
              </a:defRPr>
            </a:lvl2pPr>
            <a:lvl3pPr marL="1143000" indent="-228600" eaLnBrk="0" hangingPunct="0">
              <a:defRPr kumimoji="1" b="1">
                <a:solidFill>
                  <a:schemeClr val="tx1"/>
                </a:solidFill>
                <a:latin typeface="Arial" charset="0"/>
                <a:ea typeface="ＭＳ Ｐゴシック" pitchFamily="50" charset="-128"/>
              </a:defRPr>
            </a:lvl3pPr>
            <a:lvl4pPr marL="1600200" indent="-228600" eaLnBrk="0" hangingPunct="0">
              <a:defRPr kumimoji="1" b="1">
                <a:solidFill>
                  <a:schemeClr val="tx1"/>
                </a:solidFill>
                <a:latin typeface="Arial" charset="0"/>
                <a:ea typeface="ＭＳ Ｐゴシック" pitchFamily="50" charset="-128"/>
              </a:defRPr>
            </a:lvl4pPr>
            <a:lvl5pPr marL="2057400" indent="-228600" eaLnBrk="0" hangingPunct="0">
              <a:defRPr kumimoji="1" b="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charset="0"/>
                <a:ea typeface="ＭＳ Ｐゴシック" pitchFamily="50" charset="-128"/>
              </a:defRPr>
            </a:lvl9pPr>
          </a:lstStyle>
          <a:p>
            <a:pPr algn="ctr">
              <a:defRPr/>
            </a:pPr>
            <a:r>
              <a:rPr lang="en-US" altLang="ja-JP" dirty="0" smtClean="0">
                <a:solidFill>
                  <a:schemeClr val="tx2"/>
                </a:solidFill>
                <a:latin typeface="+mj-lt"/>
                <a:ea typeface="Osaka"/>
                <a:cs typeface="Arial" pitchFamily="34" charset="0"/>
              </a:rPr>
              <a:t>REBCO inner coil</a:t>
            </a:r>
          </a:p>
        </p:txBody>
      </p:sp>
      <p:sp>
        <p:nvSpPr>
          <p:cNvPr id="13" name="Freeform 24"/>
          <p:cNvSpPr>
            <a:spLocks/>
          </p:cNvSpPr>
          <p:nvPr/>
        </p:nvSpPr>
        <p:spPr bwMode="auto">
          <a:xfrm>
            <a:off x="5127998" y="4362421"/>
            <a:ext cx="1209014" cy="774700"/>
          </a:xfrm>
          <a:custGeom>
            <a:avLst/>
            <a:gdLst>
              <a:gd name="T0" fmla="*/ 0 w 363"/>
              <a:gd name="T1" fmla="*/ 2147483647 h 318"/>
              <a:gd name="T2" fmla="*/ 2147483647 w 363"/>
              <a:gd name="T3" fmla="*/ 2147483647 h 318"/>
              <a:gd name="T4" fmla="*/ 2147483647 w 363"/>
              <a:gd name="T5" fmla="*/ 0 h 318"/>
              <a:gd name="T6" fmla="*/ 0 60000 65536"/>
              <a:gd name="T7" fmla="*/ 0 60000 65536"/>
              <a:gd name="T8" fmla="*/ 0 60000 65536"/>
              <a:gd name="T9" fmla="*/ 0 w 363"/>
              <a:gd name="T10" fmla="*/ 0 h 318"/>
              <a:gd name="T11" fmla="*/ 363 w 363"/>
              <a:gd name="T12" fmla="*/ 318 h 318"/>
            </a:gdLst>
            <a:ahLst/>
            <a:cxnLst>
              <a:cxn ang="T6">
                <a:pos x="T0" y="T1"/>
              </a:cxn>
              <a:cxn ang="T7">
                <a:pos x="T2" y="T3"/>
              </a:cxn>
              <a:cxn ang="T8">
                <a:pos x="T4" y="T5"/>
              </a:cxn>
            </a:cxnLst>
            <a:rect l="T9" t="T10" r="T11" b="T12"/>
            <a:pathLst>
              <a:path w="363" h="318">
                <a:moveTo>
                  <a:pt x="0" y="318"/>
                </a:moveTo>
                <a:lnTo>
                  <a:pt x="363" y="318"/>
                </a:lnTo>
                <a:lnTo>
                  <a:pt x="363" y="0"/>
                </a:lnTo>
              </a:path>
            </a:pathLst>
          </a:custGeom>
          <a:noFill/>
          <a:ln w="50800">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pPr>
              <a:defRPr/>
            </a:pPr>
            <a:endParaRPr lang="ja-JP" altLang="en-US">
              <a:latin typeface="+mj-lt"/>
              <a:ea typeface="ＭＳ Ｐゴシック" pitchFamily="50" charset="-128"/>
            </a:endParaRPr>
          </a:p>
        </p:txBody>
      </p:sp>
      <p:sp>
        <p:nvSpPr>
          <p:cNvPr id="14" name="Text Box 25"/>
          <p:cNvSpPr txBox="1">
            <a:spLocks noChangeArrowheads="1"/>
          </p:cNvSpPr>
          <p:nvPr/>
        </p:nvSpPr>
        <p:spPr bwMode="auto">
          <a:xfrm>
            <a:off x="4384659" y="5724255"/>
            <a:ext cx="1734894"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Arial" charset="0"/>
                <a:ea typeface="ＭＳ Ｐゴシック" pitchFamily="50" charset="-128"/>
              </a:defRPr>
            </a:lvl1pPr>
            <a:lvl2pPr marL="742950" indent="-285750" eaLnBrk="0" hangingPunct="0">
              <a:defRPr kumimoji="1" b="1">
                <a:solidFill>
                  <a:schemeClr val="tx1"/>
                </a:solidFill>
                <a:latin typeface="Arial" charset="0"/>
                <a:ea typeface="ＭＳ Ｐゴシック" pitchFamily="50" charset="-128"/>
              </a:defRPr>
            </a:lvl2pPr>
            <a:lvl3pPr marL="1143000" indent="-228600" eaLnBrk="0" hangingPunct="0">
              <a:defRPr kumimoji="1" b="1">
                <a:solidFill>
                  <a:schemeClr val="tx1"/>
                </a:solidFill>
                <a:latin typeface="Arial" charset="0"/>
                <a:ea typeface="ＭＳ Ｐゴシック" pitchFamily="50" charset="-128"/>
              </a:defRPr>
            </a:lvl3pPr>
            <a:lvl4pPr marL="1600200" indent="-228600" eaLnBrk="0" hangingPunct="0">
              <a:defRPr kumimoji="1" b="1">
                <a:solidFill>
                  <a:schemeClr val="tx1"/>
                </a:solidFill>
                <a:latin typeface="Arial" charset="0"/>
                <a:ea typeface="ＭＳ Ｐゴシック" pitchFamily="50" charset="-128"/>
              </a:defRPr>
            </a:lvl4pPr>
            <a:lvl5pPr marL="2057400" indent="-228600" eaLnBrk="0" hangingPunct="0">
              <a:defRPr kumimoji="1" b="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charset="0"/>
                <a:ea typeface="ＭＳ Ｐゴシック" pitchFamily="50" charset="-128"/>
              </a:defRPr>
            </a:lvl9pPr>
          </a:lstStyle>
          <a:p>
            <a:pPr eaLnBrk="1" hangingPunct="1">
              <a:spcBef>
                <a:spcPct val="50000"/>
              </a:spcBef>
              <a:defRPr/>
            </a:pPr>
            <a:r>
              <a:rPr lang="en-US" altLang="ja-JP" sz="2000" dirty="0" smtClean="0">
                <a:latin typeface="+mj-lt"/>
                <a:ea typeface="Osaka"/>
                <a:cs typeface="Arial" pitchFamily="34" charset="0"/>
              </a:rPr>
              <a:t>NMR</a:t>
            </a:r>
            <a:r>
              <a:rPr lang="ja-JP" altLang="en-US" sz="2000" dirty="0" smtClean="0">
                <a:latin typeface="+mj-lt"/>
                <a:ea typeface="Osaka"/>
                <a:cs typeface="Arial" pitchFamily="34" charset="0"/>
              </a:rPr>
              <a:t> </a:t>
            </a:r>
            <a:r>
              <a:rPr lang="en-US" altLang="ja-JP" sz="2000" dirty="0" smtClean="0">
                <a:latin typeface="+mj-lt"/>
                <a:ea typeface="Osaka"/>
                <a:cs typeface="Arial" pitchFamily="34" charset="0"/>
              </a:rPr>
              <a:t>probe</a:t>
            </a:r>
          </a:p>
          <a:p>
            <a:pPr eaLnBrk="1" hangingPunct="1">
              <a:spcBef>
                <a:spcPct val="50000"/>
              </a:spcBef>
              <a:defRPr/>
            </a:pPr>
            <a:r>
              <a:rPr lang="en-US" altLang="ja-JP" sz="2000" dirty="0" smtClean="0">
                <a:latin typeface="+mj-lt"/>
                <a:ea typeface="Osaka"/>
                <a:cs typeface="Arial" pitchFamily="34" charset="0"/>
              </a:rPr>
              <a:t>(</a:t>
            </a:r>
            <a:r>
              <a:rPr lang="en-US" altLang="ja-JP" sz="2000" baseline="30000" dirty="0" smtClean="0">
                <a:latin typeface="+mj-lt"/>
                <a:ea typeface="Osaka"/>
                <a:cs typeface="Arial" pitchFamily="34" charset="0"/>
              </a:rPr>
              <a:t>1</a:t>
            </a:r>
            <a:r>
              <a:rPr lang="en-US" altLang="ja-JP" sz="2000" dirty="0" smtClean="0">
                <a:latin typeface="+mj-lt"/>
                <a:ea typeface="Osaka"/>
                <a:cs typeface="Arial" pitchFamily="34" charset="0"/>
              </a:rPr>
              <a:t>H</a:t>
            </a:r>
            <a:r>
              <a:rPr lang="en-US" altLang="ja-JP" sz="2000" dirty="0">
                <a:latin typeface="+mj-lt"/>
                <a:ea typeface="Osaka"/>
                <a:cs typeface="Arial" pitchFamily="34" charset="0"/>
              </a:rPr>
              <a:t>, </a:t>
            </a:r>
            <a:r>
              <a:rPr lang="en-US" altLang="ja-JP" sz="2000" baseline="30000" dirty="0">
                <a:latin typeface="+mj-lt"/>
                <a:ea typeface="Osaka"/>
                <a:cs typeface="Arial" pitchFamily="34" charset="0"/>
              </a:rPr>
              <a:t>13</a:t>
            </a:r>
            <a:r>
              <a:rPr lang="en-US" altLang="ja-JP" sz="2000" dirty="0">
                <a:latin typeface="+mj-lt"/>
                <a:ea typeface="Osaka"/>
                <a:cs typeface="Arial" pitchFamily="34" charset="0"/>
              </a:rPr>
              <a:t>C, </a:t>
            </a:r>
            <a:r>
              <a:rPr lang="en-US" altLang="ja-JP" sz="2000" baseline="30000" dirty="0">
                <a:latin typeface="+mj-lt"/>
                <a:ea typeface="Osaka"/>
                <a:cs typeface="Arial" pitchFamily="34" charset="0"/>
              </a:rPr>
              <a:t>15</a:t>
            </a:r>
            <a:r>
              <a:rPr lang="en-US" altLang="ja-JP" sz="2000" dirty="0">
                <a:latin typeface="+mj-lt"/>
                <a:ea typeface="Osaka"/>
                <a:cs typeface="Arial" pitchFamily="34" charset="0"/>
              </a:rPr>
              <a:t>N </a:t>
            </a:r>
            <a:r>
              <a:rPr lang="en-US" altLang="ja-JP" sz="2000" dirty="0" smtClean="0">
                <a:latin typeface="+mj-lt"/>
                <a:ea typeface="Osaka"/>
                <a:cs typeface="Arial" pitchFamily="34" charset="0"/>
              </a:rPr>
              <a:t>)</a:t>
            </a:r>
            <a:endParaRPr lang="en-US" altLang="ja-JP" sz="2000" dirty="0">
              <a:latin typeface="+mj-lt"/>
              <a:ea typeface="Osaka"/>
              <a:cs typeface="Arial" pitchFamily="34" charset="0"/>
            </a:endParaRPr>
          </a:p>
        </p:txBody>
      </p:sp>
      <p:cxnSp>
        <p:nvCxnSpPr>
          <p:cNvPr id="15" name="直線矢印コネクタ 28"/>
          <p:cNvCxnSpPr/>
          <p:nvPr/>
        </p:nvCxnSpPr>
        <p:spPr>
          <a:xfrm>
            <a:off x="6723803" y="1404488"/>
            <a:ext cx="0" cy="427513"/>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Line 36"/>
          <p:cNvSpPr>
            <a:spLocks noChangeShapeType="1"/>
          </p:cNvSpPr>
          <p:nvPr/>
        </p:nvSpPr>
        <p:spPr bwMode="auto">
          <a:xfrm>
            <a:off x="5469377" y="3001845"/>
            <a:ext cx="650176" cy="0"/>
          </a:xfrm>
          <a:prstGeom prst="line">
            <a:avLst/>
          </a:prstGeom>
          <a:noFill/>
          <a:ln w="508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ja-JP" altLang="en-US">
              <a:latin typeface="+mj-lt"/>
              <a:ea typeface="ＭＳ Ｐゴシック" pitchFamily="50" charset="-128"/>
            </a:endParaRPr>
          </a:p>
        </p:txBody>
      </p:sp>
      <p:sp>
        <p:nvSpPr>
          <p:cNvPr id="29" name="テキスト ボックス 3"/>
          <p:cNvSpPr txBox="1"/>
          <p:nvPr/>
        </p:nvSpPr>
        <p:spPr>
          <a:xfrm>
            <a:off x="570400" y="-81390"/>
            <a:ext cx="7802980" cy="1015663"/>
          </a:xfrm>
          <a:prstGeom prst="rect">
            <a:avLst/>
          </a:prstGeom>
          <a:noFill/>
        </p:spPr>
        <p:txBody>
          <a:bodyPr wrap="square" rtlCol="0">
            <a:spAutoFit/>
          </a:bodyPr>
          <a:lstStyle/>
          <a:p>
            <a:r>
              <a:rPr kumimoji="1" lang="en-US" altLang="ja-JP" sz="3000" b="1" dirty="0" smtClean="0">
                <a:solidFill>
                  <a:srgbClr val="292399"/>
                </a:solidFill>
                <a:latin typeface="+mj-lt"/>
                <a:ea typeface="Osaka"/>
                <a:cs typeface="Arial" pitchFamily="34" charset="0"/>
              </a:rPr>
              <a:t>World’s first LTS/Bi2223 NMR magnet and LTS/REBCO NMR magnet(400-500MHz)</a:t>
            </a:r>
            <a:endParaRPr kumimoji="1" lang="ja-JP" altLang="en-US" sz="3000" b="1" dirty="0">
              <a:solidFill>
                <a:srgbClr val="292399"/>
              </a:solidFill>
              <a:latin typeface="+mj-lt"/>
              <a:ea typeface="Osaka"/>
              <a:cs typeface="Arial" pitchFamily="34" charset="0"/>
            </a:endParaRPr>
          </a:p>
        </p:txBody>
      </p:sp>
      <p:pic>
        <p:nvPicPr>
          <p:cNvPr id="5"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l="18363" r="21602"/>
          <a:stretch>
            <a:fillRect/>
          </a:stretch>
        </p:blipFill>
        <p:spPr bwMode="auto">
          <a:xfrm>
            <a:off x="7815924" y="2434874"/>
            <a:ext cx="1404156" cy="330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0"/>
          </p:nvPr>
        </p:nvSpPr>
        <p:spPr/>
        <p:txBody>
          <a:bodyPr/>
          <a:lstStyle/>
          <a:p>
            <a:pPr>
              <a:defRPr/>
            </a:pPr>
            <a:fld id="{9C279604-2732-40A4-8C9A-DD20E8E4D00F}" type="slidenum">
              <a:rPr lang="ja-JP" altLang="en-US" smtClean="0">
                <a:latin typeface="+mj-lt"/>
              </a:rPr>
              <a:pPr>
                <a:defRPr/>
              </a:pPr>
              <a:t>25</a:t>
            </a:fld>
            <a:endParaRPr lang="ja-JP" altLang="en-US">
              <a:latin typeface="+mj-lt"/>
            </a:endParaRPr>
          </a:p>
        </p:txBody>
      </p:sp>
      <p:graphicFrame>
        <p:nvGraphicFramePr>
          <p:cNvPr id="12" name="Object 6"/>
          <p:cNvGraphicFramePr>
            <a:graphicFrameLocks noChangeAspect="1"/>
          </p:cNvGraphicFramePr>
          <p:nvPr>
            <p:extLst>
              <p:ext uri="{D42A27DB-BD31-4B8C-83A1-F6EECF244321}">
                <p14:modId xmlns:p14="http://schemas.microsoft.com/office/powerpoint/2010/main" val="351658930"/>
              </p:ext>
            </p:extLst>
          </p:nvPr>
        </p:nvGraphicFramePr>
        <p:xfrm>
          <a:off x="4695578" y="4194085"/>
          <a:ext cx="878813" cy="1571625"/>
        </p:xfrm>
        <a:graphic>
          <a:graphicData uri="http://schemas.openxmlformats.org/presentationml/2006/ole">
            <mc:AlternateContent xmlns:mc="http://schemas.openxmlformats.org/markup-compatibility/2006">
              <mc:Choice xmlns:v="urn:schemas-microsoft-com:vml" Requires="v">
                <p:oleObj spid="_x0000_s15515" name="Image" r:id="rId7" imgW="9853968" imgH="19047619" progId="">
                  <p:embed/>
                </p:oleObj>
              </mc:Choice>
              <mc:Fallback>
                <p:oleObj name="Image" r:id="rId7" imgW="9853968" imgH="19047619" progId="">
                  <p:embed/>
                  <p:pic>
                    <p:nvPicPr>
                      <p:cNvPr id="0" name=""/>
                      <p:cNvPicPr>
                        <a:picLocks noChangeAspect="1" noChangeArrowheads="1"/>
                      </p:cNvPicPr>
                      <p:nvPr/>
                    </p:nvPicPr>
                    <p:blipFill>
                      <a:blip r:embed="rId8">
                        <a:lum bright="24000" contrast="36000"/>
                        <a:extLst>
                          <a:ext uri="{28A0092B-C50C-407E-A947-70E740481C1C}">
                            <a14:useLocalDpi xmlns:a14="http://schemas.microsoft.com/office/drawing/2010/main" val="0"/>
                          </a:ext>
                        </a:extLst>
                      </a:blip>
                      <a:srcRect/>
                      <a:stretch>
                        <a:fillRect/>
                      </a:stretch>
                    </p:blipFill>
                    <p:spPr bwMode="auto">
                      <a:xfrm>
                        <a:off x="4695578" y="4194085"/>
                        <a:ext cx="878813" cy="157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TextBox 3"/>
          <p:cNvSpPr txBox="1"/>
          <p:nvPr/>
        </p:nvSpPr>
        <p:spPr>
          <a:xfrm>
            <a:off x="7743743" y="1268761"/>
            <a:ext cx="2082621" cy="923330"/>
          </a:xfrm>
          <a:prstGeom prst="rect">
            <a:avLst/>
          </a:prstGeom>
          <a:noFill/>
        </p:spPr>
        <p:txBody>
          <a:bodyPr wrap="none" rtlCol="0">
            <a:spAutoFit/>
          </a:bodyPr>
          <a:lstStyle/>
          <a:p>
            <a:r>
              <a:rPr kumimoji="1" lang="en-US" altLang="ja-JP" sz="1800" b="1" dirty="0" smtClean="0">
                <a:latin typeface="+mj-lt"/>
              </a:rPr>
              <a:t>Ultra-stabilized</a:t>
            </a:r>
          </a:p>
          <a:p>
            <a:r>
              <a:rPr lang="en-US" altLang="ja-JP" sz="1800" b="1" dirty="0" smtClean="0">
                <a:latin typeface="+mj-lt"/>
              </a:rPr>
              <a:t>DC-power supply</a:t>
            </a:r>
          </a:p>
          <a:p>
            <a:r>
              <a:rPr lang="en-US" altLang="ja-JP" sz="1800" b="1" dirty="0" smtClean="0">
                <a:latin typeface="+mj-lt"/>
              </a:rPr>
              <a:t>&lt; 1ppm</a:t>
            </a:r>
            <a:endParaRPr kumimoji="1" lang="ja-JP" altLang="en-US" sz="1800" b="1" dirty="0">
              <a:latin typeface="+mj-lt"/>
            </a:endParaRPr>
          </a:p>
        </p:txBody>
      </p:sp>
      <p:pic>
        <p:nvPicPr>
          <p:cNvPr id="113" name="Picture 8" descr="イメージ 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7942" y="1883354"/>
            <a:ext cx="1122861" cy="225777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Text Box 2"/>
          <p:cNvSpPr txBox="1">
            <a:spLocks noChangeArrowheads="1"/>
          </p:cNvSpPr>
          <p:nvPr/>
        </p:nvSpPr>
        <p:spPr bwMode="auto">
          <a:xfrm>
            <a:off x="294820" y="1145429"/>
            <a:ext cx="1514437" cy="63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8522" tIns="29261" rIns="58522" bIns="29261"/>
          <a:lstStyle>
            <a:lvl1pPr eaLnBrk="0" hangingPunct="0">
              <a:defRPr kumimoji="1" b="1">
                <a:solidFill>
                  <a:schemeClr val="tx1"/>
                </a:solidFill>
                <a:latin typeface="Arial" charset="0"/>
                <a:ea typeface="ＭＳ Ｐゴシック" pitchFamily="50" charset="-128"/>
              </a:defRPr>
            </a:lvl1pPr>
            <a:lvl2pPr marL="742950" indent="-285750" eaLnBrk="0" hangingPunct="0">
              <a:defRPr kumimoji="1" b="1">
                <a:solidFill>
                  <a:schemeClr val="tx1"/>
                </a:solidFill>
                <a:latin typeface="Arial" charset="0"/>
                <a:ea typeface="ＭＳ Ｐゴシック" pitchFamily="50" charset="-128"/>
              </a:defRPr>
            </a:lvl2pPr>
            <a:lvl3pPr marL="1143000" indent="-228600" eaLnBrk="0" hangingPunct="0">
              <a:defRPr kumimoji="1" b="1">
                <a:solidFill>
                  <a:schemeClr val="tx1"/>
                </a:solidFill>
                <a:latin typeface="Arial" charset="0"/>
                <a:ea typeface="ＭＳ Ｐゴシック" pitchFamily="50" charset="-128"/>
              </a:defRPr>
            </a:lvl3pPr>
            <a:lvl4pPr marL="1600200" indent="-228600" eaLnBrk="0" hangingPunct="0">
              <a:defRPr kumimoji="1" b="1">
                <a:solidFill>
                  <a:schemeClr val="tx1"/>
                </a:solidFill>
                <a:latin typeface="Arial" charset="0"/>
                <a:ea typeface="ＭＳ Ｐゴシック" pitchFamily="50" charset="-128"/>
              </a:defRPr>
            </a:lvl4pPr>
            <a:lvl5pPr marL="2057400" indent="-228600" eaLnBrk="0" hangingPunct="0">
              <a:defRPr kumimoji="1" b="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charset="0"/>
                <a:ea typeface="ＭＳ Ｐゴシック" pitchFamily="50" charset="-128"/>
              </a:defRPr>
            </a:lvl9pPr>
          </a:lstStyle>
          <a:p>
            <a:pPr algn="ctr">
              <a:defRPr/>
            </a:pPr>
            <a:r>
              <a:rPr lang="en-US" altLang="ja-JP" sz="2000" dirty="0" smtClean="0">
                <a:solidFill>
                  <a:srgbClr val="FF0000"/>
                </a:solidFill>
                <a:latin typeface="+mj-lt"/>
                <a:ea typeface="+mn-ea"/>
                <a:cs typeface="Arial" panose="020B0604020202020204" pitchFamily="34" charset="0"/>
              </a:rPr>
              <a:t>Bi2223 inner coil</a:t>
            </a:r>
          </a:p>
          <a:p>
            <a:pPr algn="ctr">
              <a:defRPr/>
            </a:pPr>
            <a:r>
              <a:rPr lang="en-US" altLang="ja-JP" sz="2000" dirty="0" smtClean="0">
                <a:latin typeface="+mj-lt"/>
                <a:ea typeface="+mn-ea"/>
                <a:cs typeface="Arial" panose="020B0604020202020204" pitchFamily="34" charset="0"/>
              </a:rPr>
              <a:t>)</a:t>
            </a:r>
            <a:endParaRPr lang="en-US" altLang="ja-JP" sz="2000" dirty="0">
              <a:latin typeface="+mj-lt"/>
              <a:ea typeface="+mn-ea"/>
              <a:cs typeface="Arial" panose="020B0604020202020204" pitchFamily="34" charset="0"/>
            </a:endParaRPr>
          </a:p>
        </p:txBody>
      </p:sp>
      <p:sp>
        <p:nvSpPr>
          <p:cNvPr id="115" name="テキスト ボックス 114"/>
          <p:cNvSpPr txBox="1"/>
          <p:nvPr/>
        </p:nvSpPr>
        <p:spPr>
          <a:xfrm>
            <a:off x="215675" y="5655354"/>
            <a:ext cx="3959095" cy="523220"/>
          </a:xfrm>
          <a:prstGeom prst="rect">
            <a:avLst/>
          </a:prstGeom>
          <a:noFill/>
        </p:spPr>
        <p:txBody>
          <a:bodyPr wrap="square" rtlCol="0">
            <a:spAutoFit/>
          </a:bodyPr>
          <a:lstStyle/>
          <a:p>
            <a:pPr marL="342900" indent="-342900">
              <a:buFont typeface="Arial" panose="020B0604020202020204" pitchFamily="34" charset="0"/>
              <a:buChar char="•"/>
            </a:pPr>
            <a:r>
              <a:rPr kumimoji="1" lang="en-US" altLang="ja-JP" sz="1400" b="1" u="sng" dirty="0" smtClean="0">
                <a:latin typeface="+mj-lt"/>
              </a:rPr>
              <a:t>Yanagisawa</a:t>
            </a:r>
            <a:r>
              <a:rPr kumimoji="1" lang="en-US" altLang="ja-JP" sz="1400" b="1" dirty="0" smtClean="0">
                <a:latin typeface="+mj-lt"/>
              </a:rPr>
              <a:t> et al, </a:t>
            </a:r>
            <a:r>
              <a:rPr kumimoji="1" lang="en-US" altLang="ja-JP" sz="1400" b="1" i="1" dirty="0" smtClean="0">
                <a:latin typeface="+mj-lt"/>
              </a:rPr>
              <a:t>JMR</a:t>
            </a:r>
            <a:r>
              <a:rPr kumimoji="1" lang="en-US" altLang="ja-JP" sz="1400" b="1" dirty="0" smtClean="0">
                <a:latin typeface="+mj-lt"/>
              </a:rPr>
              <a:t> (2010)</a:t>
            </a:r>
          </a:p>
          <a:p>
            <a:pPr marL="342900" indent="-342900">
              <a:buFont typeface="Arial" panose="020B0604020202020204" pitchFamily="34" charset="0"/>
              <a:buChar char="•"/>
            </a:pPr>
            <a:r>
              <a:rPr lang="en-US" altLang="ja-JP" sz="1400" b="1" u="sng" dirty="0" smtClean="0">
                <a:latin typeface="+mj-lt"/>
              </a:rPr>
              <a:t>Kiyoshi</a:t>
            </a:r>
            <a:r>
              <a:rPr lang="en-US" altLang="ja-JP" sz="1400" b="1" dirty="0" smtClean="0">
                <a:latin typeface="+mj-lt"/>
              </a:rPr>
              <a:t> et al, </a:t>
            </a:r>
            <a:r>
              <a:rPr lang="en-US" altLang="ja-JP" sz="1400" b="1" i="1" dirty="0" smtClean="0">
                <a:latin typeface="+mj-lt"/>
              </a:rPr>
              <a:t>IEEE TAS (</a:t>
            </a:r>
            <a:r>
              <a:rPr lang="en-US" altLang="ja-JP" sz="1400" b="1" dirty="0" smtClean="0">
                <a:latin typeface="+mj-lt"/>
              </a:rPr>
              <a:t>2010)</a:t>
            </a:r>
            <a:endParaRPr kumimoji="1" lang="ja-JP" altLang="en-US" sz="1400" b="1" dirty="0">
              <a:latin typeface="+mj-lt"/>
            </a:endParaRPr>
          </a:p>
        </p:txBody>
      </p:sp>
      <p:sp>
        <p:nvSpPr>
          <p:cNvPr id="10" name="テキスト ボックス 9"/>
          <p:cNvSpPr txBox="1"/>
          <p:nvPr/>
        </p:nvSpPr>
        <p:spPr>
          <a:xfrm>
            <a:off x="5252106" y="1009068"/>
            <a:ext cx="2806672" cy="349702"/>
          </a:xfrm>
          <a:prstGeom prst="rect">
            <a:avLst/>
          </a:prstGeom>
          <a:noFill/>
        </p:spPr>
        <p:txBody>
          <a:bodyPr wrap="square" lIns="36000" tIns="36000" rIns="36000" bIns="36000" rtlCol="0">
            <a:spAutoFit/>
          </a:bodyPr>
          <a:lstStyle/>
          <a:p>
            <a:r>
              <a:rPr kumimoji="1" lang="en-US" altLang="ja-JP" sz="1800" b="1" dirty="0" smtClean="0"/>
              <a:t>Pulse-tube </a:t>
            </a:r>
            <a:r>
              <a:rPr kumimoji="1" lang="en-US" altLang="ja-JP" sz="1800" b="1" dirty="0" err="1" smtClean="0"/>
              <a:t>cryocooler</a:t>
            </a:r>
            <a:endParaRPr kumimoji="1" lang="ja-JP" altLang="en-US" sz="1800" b="1" dirty="0" smtClean="0"/>
          </a:p>
        </p:txBody>
      </p:sp>
      <p:sp>
        <p:nvSpPr>
          <p:cNvPr id="16" name="テキスト ボックス 15"/>
          <p:cNvSpPr txBox="1"/>
          <p:nvPr/>
        </p:nvSpPr>
        <p:spPr>
          <a:xfrm>
            <a:off x="2656687" y="4630954"/>
            <a:ext cx="1780102" cy="688256"/>
          </a:xfrm>
          <a:prstGeom prst="rect">
            <a:avLst/>
          </a:prstGeom>
          <a:noFill/>
        </p:spPr>
        <p:txBody>
          <a:bodyPr wrap="square" lIns="36000" tIns="36000" rIns="36000" bIns="36000" rtlCol="0">
            <a:spAutoFit/>
          </a:bodyPr>
          <a:lstStyle/>
          <a:p>
            <a:r>
              <a:rPr lang="en-US" altLang="ja-JP" b="1" dirty="0" err="1" smtClean="0"/>
              <a:t>NbTi</a:t>
            </a:r>
            <a:r>
              <a:rPr lang="en-US" altLang="ja-JP" b="1" dirty="0" smtClean="0"/>
              <a:t>/ Nb</a:t>
            </a:r>
            <a:r>
              <a:rPr lang="en-US" altLang="ja-JP" b="1" baseline="-25000" dirty="0" smtClean="0"/>
              <a:t>3</a:t>
            </a:r>
            <a:r>
              <a:rPr lang="en-US" altLang="ja-JP" b="1" dirty="0" smtClean="0"/>
              <a:t>Sn</a:t>
            </a:r>
            <a:r>
              <a:rPr kumimoji="1" lang="en-US" altLang="ja-JP" b="1" dirty="0" smtClean="0"/>
              <a:t> outer coils</a:t>
            </a:r>
            <a:endParaRPr kumimoji="1" lang="ja-JP" altLang="en-US" b="1" dirty="0" smtClean="0"/>
          </a:p>
        </p:txBody>
      </p:sp>
      <p:cxnSp>
        <p:nvCxnSpPr>
          <p:cNvPr id="18" name="直線矢印コネクタ 17"/>
          <p:cNvCxnSpPr/>
          <p:nvPr/>
        </p:nvCxnSpPr>
        <p:spPr bwMode="auto">
          <a:xfrm flipV="1">
            <a:off x="3771044" y="4141131"/>
            <a:ext cx="247941" cy="442034"/>
          </a:xfrm>
          <a:prstGeom prst="straightConnector1">
            <a:avLst/>
          </a:prstGeom>
          <a:noFill/>
          <a:ln w="12700" cap="flat" cmpd="sng" algn="ctr">
            <a:solidFill>
              <a:schemeClr val="tx2">
                <a:lumMod val="60000"/>
                <a:lumOff val="40000"/>
              </a:schemeClr>
            </a:solidFill>
            <a:prstDash val="solid"/>
            <a:round/>
            <a:headEnd type="none" w="med" len="med"/>
            <a:tailEnd type="triangle"/>
          </a:ln>
          <a:effectLst/>
        </p:spPr>
      </p:cxnSp>
      <p:cxnSp>
        <p:nvCxnSpPr>
          <p:cNvPr id="116" name="直線コネクタ 115"/>
          <p:cNvCxnSpPr/>
          <p:nvPr/>
        </p:nvCxnSpPr>
        <p:spPr bwMode="auto">
          <a:xfrm>
            <a:off x="1970844" y="1115355"/>
            <a:ext cx="0" cy="3356491"/>
          </a:xfrm>
          <a:prstGeom prst="line">
            <a:avLst/>
          </a:prstGeom>
          <a:noFill/>
          <a:ln w="12700" cap="flat" cmpd="sng" algn="ctr">
            <a:solidFill>
              <a:schemeClr val="tx2"/>
            </a:solidFill>
            <a:prstDash val="dash"/>
            <a:round/>
            <a:headEnd type="none" w="med" len="med"/>
            <a:tailEnd type="none"/>
          </a:ln>
          <a:effectLst/>
        </p:spPr>
      </p:cxnSp>
      <p:cxnSp>
        <p:nvCxnSpPr>
          <p:cNvPr id="117" name="直線矢印コネクタ 3"/>
          <p:cNvCxnSpPr/>
          <p:nvPr/>
        </p:nvCxnSpPr>
        <p:spPr>
          <a:xfrm>
            <a:off x="2090858" y="2838661"/>
            <a:ext cx="2173873" cy="1"/>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390380" y="4144541"/>
            <a:ext cx="1418877" cy="442035"/>
          </a:xfrm>
          <a:prstGeom prst="rect">
            <a:avLst/>
          </a:prstGeom>
          <a:noFill/>
        </p:spPr>
        <p:txBody>
          <a:bodyPr wrap="square" lIns="36000" tIns="36000" rIns="36000" bIns="36000" rtlCol="0">
            <a:spAutoFit/>
          </a:bodyPr>
          <a:lstStyle/>
          <a:p>
            <a:pPr algn="ctr"/>
            <a:r>
              <a:rPr kumimoji="1" lang="en-US" altLang="ja-JP" sz="2400" dirty="0" smtClean="0"/>
              <a:t>(2009)</a:t>
            </a:r>
            <a:endParaRPr kumimoji="1" lang="ja-JP" altLang="en-US" sz="2400" dirty="0" smtClean="0"/>
          </a:p>
        </p:txBody>
      </p:sp>
      <p:sp>
        <p:nvSpPr>
          <p:cNvPr id="118" name="テキスト ボックス 117"/>
          <p:cNvSpPr txBox="1"/>
          <p:nvPr/>
        </p:nvSpPr>
        <p:spPr>
          <a:xfrm>
            <a:off x="2184959" y="4141130"/>
            <a:ext cx="1418877" cy="442035"/>
          </a:xfrm>
          <a:prstGeom prst="rect">
            <a:avLst/>
          </a:prstGeom>
          <a:noFill/>
        </p:spPr>
        <p:txBody>
          <a:bodyPr wrap="square" lIns="36000" tIns="36000" rIns="36000" bIns="36000" rtlCol="0">
            <a:spAutoFit/>
          </a:bodyPr>
          <a:lstStyle/>
          <a:p>
            <a:pPr algn="ctr"/>
            <a:r>
              <a:rPr kumimoji="1" lang="en-US" altLang="ja-JP" sz="2400" dirty="0" smtClean="0"/>
              <a:t>(2013)</a:t>
            </a:r>
            <a:endParaRPr kumimoji="1" lang="ja-JP" altLang="en-US" sz="2400" dirty="0" smtClean="0"/>
          </a:p>
        </p:txBody>
      </p:sp>
      <p:sp>
        <p:nvSpPr>
          <p:cNvPr id="119" name="テキスト ボックス 118"/>
          <p:cNvSpPr txBox="1"/>
          <p:nvPr/>
        </p:nvSpPr>
        <p:spPr>
          <a:xfrm>
            <a:off x="440983" y="4594330"/>
            <a:ext cx="1587725" cy="923330"/>
          </a:xfrm>
          <a:prstGeom prst="rect">
            <a:avLst/>
          </a:prstGeom>
          <a:noFill/>
        </p:spPr>
        <p:txBody>
          <a:bodyPr wrap="square" rtlCol="0">
            <a:spAutoFit/>
          </a:bodyPr>
          <a:lstStyle/>
          <a:p>
            <a:r>
              <a:rPr kumimoji="1" lang="en-US" altLang="ja-JP" sz="1800" dirty="0" smtClean="0"/>
              <a:t>Id 81mm</a:t>
            </a:r>
          </a:p>
          <a:p>
            <a:r>
              <a:rPr lang="en-US" altLang="ja-JP" sz="1800" dirty="0" smtClean="0"/>
              <a:t>Od 121mm</a:t>
            </a:r>
          </a:p>
          <a:p>
            <a:r>
              <a:rPr lang="en-US" altLang="ja-JP" sz="1800" dirty="0" smtClean="0"/>
              <a:t>L  375mm</a:t>
            </a:r>
            <a:endParaRPr kumimoji="1" lang="ja-JP" altLang="en-US" sz="1800" dirty="0"/>
          </a:p>
        </p:txBody>
      </p:sp>
    </p:spTree>
    <p:extLst>
      <p:ext uri="{BB962C8B-B14F-4D97-AF65-F5344CB8AC3E}">
        <p14:creationId xmlns:p14="http://schemas.microsoft.com/office/powerpoint/2010/main" val="1786334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500"/>
                                        <p:tgtEl>
                                          <p:spTgt spid="115"/>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12"/>
                                        </p:tgtEl>
                                        <p:attrNameLst>
                                          <p:attrName>style.visibility</p:attrName>
                                        </p:attrNameLst>
                                      </p:cBhvr>
                                      <p:to>
                                        <p:strVal val="visible"/>
                                      </p:to>
                                    </p:set>
                                    <p:animEffect transition="in" filter="fade">
                                      <p:cBhvr>
                                        <p:cTn id="42" dur="500"/>
                                        <p:tgtEl>
                                          <p:spTgt spid="11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10" presetClass="entr" presetSubtype="0" fill="hold" nodeType="withEffect">
                                  <p:stCondLst>
                                    <p:cond delay="0"/>
                                  </p:stCondLst>
                                  <p:childTnLst>
                                    <p:set>
                                      <p:cBhvr>
                                        <p:cTn id="47" dur="1" fill="hold">
                                          <p:stCondLst>
                                            <p:cond delay="0"/>
                                          </p:stCondLst>
                                        </p:cTn>
                                        <p:tgtEl>
                                          <p:spTgt spid="116"/>
                                        </p:tgtEl>
                                        <p:attrNameLst>
                                          <p:attrName>style.visibility</p:attrName>
                                        </p:attrNameLst>
                                      </p:cBhvr>
                                      <p:to>
                                        <p:strVal val="visible"/>
                                      </p:to>
                                    </p:set>
                                    <p:animEffect transition="in" filter="fade">
                                      <p:cBhvr>
                                        <p:cTn id="48" dur="500"/>
                                        <p:tgtEl>
                                          <p:spTgt spid="11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fade">
                                      <p:cBhvr>
                                        <p:cTn id="51" dur="500"/>
                                        <p:tgtEl>
                                          <p:spTgt spid="118"/>
                                        </p:tgtEl>
                                      </p:cBhvr>
                                    </p:animEffect>
                                  </p:childTnLst>
                                </p:cTn>
                              </p:par>
                              <p:par>
                                <p:cTn id="52" presetID="10" presetClass="exit" presetSubtype="0" fill="hold" nodeType="withEffect">
                                  <p:stCondLst>
                                    <p:cond delay="0"/>
                                  </p:stCondLst>
                                  <p:childTnLst>
                                    <p:animEffect transition="out" filter="fade">
                                      <p:cBhvr>
                                        <p:cTn id="53" dur="500"/>
                                        <p:tgtEl>
                                          <p:spTgt spid="117"/>
                                        </p:tgtEl>
                                      </p:cBhvr>
                                    </p:animEffect>
                                    <p:set>
                                      <p:cBhvr>
                                        <p:cTn id="54" dur="1" fill="hold">
                                          <p:stCondLst>
                                            <p:cond delay="499"/>
                                          </p:stCondLst>
                                        </p:cTn>
                                        <p:tgtEl>
                                          <p:spTgt spid="1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p:bldP spid="21" grpId="0" animBg="1"/>
      <p:bldP spid="4" grpId="0"/>
      <p:bldP spid="115" grpId="0"/>
      <p:bldP spid="10" grpId="0"/>
      <p:bldP spid="1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 4"/>
          <p:cNvSpPr>
            <a:spLocks noGrp="1"/>
          </p:cNvSpPr>
          <p:nvPr>
            <p:ph type="sldNum" sz="quarter" idx="10"/>
          </p:nvPr>
        </p:nvSpPr>
        <p:spPr>
          <a:xfrm>
            <a:off x="9437268" y="6587454"/>
            <a:ext cx="417799" cy="255055"/>
          </a:xfrm>
        </p:spPr>
        <p:txBody>
          <a:bodyPr/>
          <a:lstStyle/>
          <a:p>
            <a:pPr>
              <a:defRPr/>
            </a:pPr>
            <a:fld id="{9C279604-2732-40A4-8C9A-DD20E8E4D00F}" type="slidenum">
              <a:rPr lang="ja-JP" altLang="en-US" smtClean="0">
                <a:latin typeface="+mj-lt"/>
              </a:rPr>
              <a:pPr>
                <a:defRPr/>
              </a:pPr>
              <a:t>26</a:t>
            </a:fld>
            <a:endParaRPr lang="ja-JP" altLang="en-US">
              <a:latin typeface="+mj-lt"/>
            </a:endParaRPr>
          </a:p>
        </p:txBody>
      </p:sp>
      <p:sp>
        <p:nvSpPr>
          <p:cNvPr id="7" name="テキスト ボックス 3"/>
          <p:cNvSpPr txBox="1"/>
          <p:nvPr/>
        </p:nvSpPr>
        <p:spPr>
          <a:xfrm>
            <a:off x="489775" y="309717"/>
            <a:ext cx="8108630" cy="553998"/>
          </a:xfrm>
          <a:prstGeom prst="rect">
            <a:avLst/>
          </a:prstGeom>
          <a:noFill/>
        </p:spPr>
        <p:txBody>
          <a:bodyPr wrap="none" rtlCol="0">
            <a:spAutoFit/>
          </a:bodyPr>
          <a:lstStyle/>
          <a:p>
            <a:r>
              <a:rPr kumimoji="1" lang="en-US" altLang="ja-JP" sz="3000" b="1" dirty="0" smtClean="0">
                <a:solidFill>
                  <a:srgbClr val="292399"/>
                </a:solidFill>
                <a:latin typeface="+mj-lt"/>
                <a:cs typeface="Arial" pitchFamily="34" charset="0"/>
              </a:rPr>
              <a:t>Temporal field drift after the magnet charge</a:t>
            </a:r>
            <a:endParaRPr kumimoji="1" lang="ja-JP" altLang="en-US" sz="3000" b="1" dirty="0">
              <a:solidFill>
                <a:srgbClr val="292399"/>
              </a:solidFill>
              <a:latin typeface="+mj-lt"/>
              <a:cs typeface="Arial" pitchFamily="34" charset="0"/>
            </a:endParaRPr>
          </a:p>
        </p:txBody>
      </p:sp>
      <p:sp>
        <p:nvSpPr>
          <p:cNvPr id="44" name="TextBox 43"/>
          <p:cNvSpPr txBox="1"/>
          <p:nvPr/>
        </p:nvSpPr>
        <p:spPr>
          <a:xfrm>
            <a:off x="672235" y="5568333"/>
            <a:ext cx="8708908" cy="830997"/>
          </a:xfrm>
          <a:prstGeom prst="rect">
            <a:avLst/>
          </a:prstGeom>
          <a:noFill/>
          <a:ln>
            <a:solidFill>
              <a:schemeClr val="tx1"/>
            </a:solidFill>
            <a:prstDash val="dash"/>
          </a:ln>
        </p:spPr>
        <p:txBody>
          <a:bodyPr wrap="square" rtlCol="0">
            <a:spAutoFit/>
          </a:bodyPr>
          <a:lstStyle/>
          <a:p>
            <a:r>
              <a:rPr lang="en-US" altLang="ja-JP" sz="2400" dirty="0" smtClean="0">
                <a:latin typeface="+mn-lt"/>
              </a:rPr>
              <a:t>Temporal field drift due to screening current for an LTS/REBCO NMR </a:t>
            </a:r>
            <a:r>
              <a:rPr lang="en-US" altLang="ja-JP" sz="2400" u="sng" dirty="0" smtClean="0">
                <a:latin typeface="+mn-lt"/>
              </a:rPr>
              <a:t>is &gt;20-times steeper </a:t>
            </a:r>
            <a:r>
              <a:rPr lang="en-US" altLang="ja-JP" sz="2400" dirty="0" smtClean="0">
                <a:latin typeface="+mn-lt"/>
              </a:rPr>
              <a:t>than that for an LTS/Bi2223 NMR</a:t>
            </a:r>
            <a:endParaRPr kumimoji="1" lang="ja-JP" altLang="en-US" sz="2400" dirty="0">
              <a:latin typeface="+mn-lt"/>
            </a:endParaRPr>
          </a:p>
        </p:txBody>
      </p:sp>
      <p:pic>
        <p:nvPicPr>
          <p:cNvPr id="2253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031"/>
          <a:stretch/>
        </p:blipFill>
        <p:spPr bwMode="auto">
          <a:xfrm>
            <a:off x="677525" y="1135555"/>
            <a:ext cx="4219251" cy="4214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521"/>
          <a:stretch/>
        </p:blipFill>
        <p:spPr bwMode="auto">
          <a:xfrm>
            <a:off x="5372100" y="1121770"/>
            <a:ext cx="4024380" cy="4242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直線コネクタ 5"/>
          <p:cNvCxnSpPr/>
          <p:nvPr/>
        </p:nvCxnSpPr>
        <p:spPr bwMode="auto">
          <a:xfrm>
            <a:off x="5088015" y="1630610"/>
            <a:ext cx="0" cy="3719822"/>
          </a:xfrm>
          <a:prstGeom prst="line">
            <a:avLst/>
          </a:prstGeom>
          <a:noFill/>
          <a:ln w="12700" cap="flat" cmpd="sng" algn="ctr">
            <a:solidFill>
              <a:schemeClr val="tx2"/>
            </a:solidFill>
            <a:prstDash val="dash"/>
            <a:round/>
            <a:headEnd type="none" w="med" len="med"/>
            <a:tailEnd type="none"/>
          </a:ln>
          <a:effectLst/>
        </p:spPr>
      </p:cxnSp>
    </p:spTree>
    <p:extLst>
      <p:ext uri="{BB962C8B-B14F-4D97-AF65-F5344CB8AC3E}">
        <p14:creationId xmlns:p14="http://schemas.microsoft.com/office/powerpoint/2010/main" val="3975808685"/>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14" name="Picture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763" y="4637088"/>
            <a:ext cx="1133475" cy="1876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165" t="4747" r="27804" b="26659"/>
          <a:stretch/>
        </p:blipFill>
        <p:spPr bwMode="auto">
          <a:xfrm>
            <a:off x="5145226" y="1878696"/>
            <a:ext cx="4488294" cy="2806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1617" name="Picture 1"/>
          <p:cNvPicPr>
            <a:picLocks noChangeAspect="1" noChangeArrowheads="1"/>
          </p:cNvPicPr>
          <p:nvPr/>
        </p:nvPicPr>
        <p:blipFill>
          <a:blip r:embed="rId6" cstate="print"/>
          <a:srcRect/>
          <a:stretch>
            <a:fillRect/>
          </a:stretch>
        </p:blipFill>
        <p:spPr bwMode="auto">
          <a:xfrm>
            <a:off x="11296" y="1714120"/>
            <a:ext cx="4933960" cy="3222348"/>
          </a:xfrm>
          <a:prstGeom prst="rect">
            <a:avLst/>
          </a:prstGeom>
          <a:noFill/>
          <a:ln w="9525">
            <a:noFill/>
            <a:miter lim="800000"/>
            <a:headEnd/>
            <a:tailEnd/>
          </a:ln>
          <a:effectLst/>
        </p:spPr>
      </p:pic>
      <p:sp>
        <p:nvSpPr>
          <p:cNvPr id="5" name="Slide Number Placeholder 4"/>
          <p:cNvSpPr>
            <a:spLocks noGrp="1"/>
          </p:cNvSpPr>
          <p:nvPr>
            <p:ph type="sldNum" sz="quarter" idx="10"/>
          </p:nvPr>
        </p:nvSpPr>
        <p:spPr/>
        <p:txBody>
          <a:bodyPr/>
          <a:lstStyle/>
          <a:p>
            <a:pPr>
              <a:defRPr/>
            </a:pPr>
            <a:fld id="{9C279604-2732-40A4-8C9A-DD20E8E4D00F}" type="slidenum">
              <a:rPr lang="ja-JP" altLang="en-US" smtClean="0">
                <a:latin typeface="+mj-lt"/>
              </a:rPr>
              <a:pPr>
                <a:defRPr/>
              </a:pPr>
              <a:t>27</a:t>
            </a:fld>
            <a:endParaRPr lang="ja-JP" altLang="en-US">
              <a:latin typeface="+mj-lt"/>
            </a:endParaRPr>
          </a:p>
        </p:txBody>
      </p:sp>
      <p:sp>
        <p:nvSpPr>
          <p:cNvPr id="7" name="テキスト ボックス 5"/>
          <p:cNvSpPr txBox="1"/>
          <p:nvPr/>
        </p:nvSpPr>
        <p:spPr>
          <a:xfrm>
            <a:off x="487504" y="278940"/>
            <a:ext cx="7975886" cy="584775"/>
          </a:xfrm>
          <a:prstGeom prst="rect">
            <a:avLst/>
          </a:prstGeom>
          <a:noFill/>
        </p:spPr>
        <p:txBody>
          <a:bodyPr wrap="square" rtlCol="0">
            <a:spAutoFit/>
          </a:bodyPr>
          <a:lstStyle/>
          <a:p>
            <a:r>
              <a:rPr lang="en-US" altLang="ja-JP" sz="3200" b="1" dirty="0" smtClean="0">
                <a:solidFill>
                  <a:schemeClr val="tx2">
                    <a:lumMod val="75000"/>
                  </a:schemeClr>
                </a:solidFill>
                <a:latin typeface="+mj-lt"/>
                <a:ea typeface="+mn-ea"/>
                <a:cs typeface="Arial" pitchFamily="34" charset="0"/>
              </a:rPr>
              <a:t>Spatial distribution of the magnetic field</a:t>
            </a:r>
            <a:endParaRPr kumimoji="1" lang="ja-JP" altLang="en-US" sz="3200" b="1" dirty="0">
              <a:solidFill>
                <a:schemeClr val="tx2">
                  <a:lumMod val="75000"/>
                </a:schemeClr>
              </a:solidFill>
              <a:latin typeface="+mj-lt"/>
              <a:ea typeface="+mn-ea"/>
              <a:cs typeface="Arial" pitchFamily="34" charset="0"/>
            </a:endParaRPr>
          </a:p>
        </p:txBody>
      </p:sp>
      <p:sp>
        <p:nvSpPr>
          <p:cNvPr id="11" name="Rectangle 10"/>
          <p:cNvSpPr/>
          <p:nvPr/>
        </p:nvSpPr>
        <p:spPr>
          <a:xfrm>
            <a:off x="6205571" y="2048873"/>
            <a:ext cx="2433680" cy="707886"/>
          </a:xfrm>
          <a:prstGeom prst="rect">
            <a:avLst/>
          </a:prstGeom>
        </p:spPr>
        <p:txBody>
          <a:bodyPr wrap="none">
            <a:spAutoFit/>
          </a:bodyPr>
          <a:lstStyle/>
          <a:p>
            <a:r>
              <a:rPr lang="en-US" altLang="ja-JP" dirty="0" smtClean="0">
                <a:latin typeface="+mj-lt"/>
                <a:ea typeface="Arial Unicode MS" pitchFamily="50" charset="-128"/>
                <a:cs typeface="Arial" pitchFamily="34" charset="0"/>
              </a:rPr>
              <a:t>Z</a:t>
            </a:r>
            <a:r>
              <a:rPr lang="en-US" altLang="ja-JP" baseline="30000" dirty="0" smtClean="0">
                <a:latin typeface="+mj-lt"/>
                <a:ea typeface="Arial Unicode MS" pitchFamily="50" charset="-128"/>
                <a:cs typeface="Arial" pitchFamily="34" charset="0"/>
              </a:rPr>
              <a:t>1</a:t>
            </a:r>
            <a:r>
              <a:rPr lang="en-US" altLang="ja-JP" dirty="0" smtClean="0">
                <a:latin typeface="+mj-lt"/>
                <a:ea typeface="Arial Unicode MS" pitchFamily="50" charset="-128"/>
                <a:cs typeface="Arial" pitchFamily="34" charset="0"/>
              </a:rPr>
              <a:t>: -23ppm at ±1cm</a:t>
            </a:r>
          </a:p>
          <a:p>
            <a:r>
              <a:rPr lang="en-US" altLang="ja-JP" dirty="0" smtClean="0">
                <a:latin typeface="+mj-lt"/>
                <a:ea typeface="Arial Unicode MS" pitchFamily="50" charset="-128"/>
                <a:cs typeface="Arial" pitchFamily="34" charset="0"/>
              </a:rPr>
              <a:t>Z</a:t>
            </a:r>
            <a:r>
              <a:rPr lang="en-US" altLang="ja-JP" baseline="30000" dirty="0" smtClean="0">
                <a:latin typeface="+mj-lt"/>
                <a:ea typeface="Arial Unicode MS" pitchFamily="50" charset="-128"/>
                <a:cs typeface="Arial" pitchFamily="34" charset="0"/>
              </a:rPr>
              <a:t>2</a:t>
            </a:r>
            <a:r>
              <a:rPr lang="en-US" altLang="ja-JP" dirty="0" smtClean="0">
                <a:latin typeface="+mj-lt"/>
                <a:ea typeface="Arial Unicode MS" pitchFamily="50" charset="-128"/>
                <a:cs typeface="Arial" pitchFamily="34" charset="0"/>
              </a:rPr>
              <a:t>: </a:t>
            </a:r>
            <a:r>
              <a:rPr lang="en-US" altLang="ja-JP" dirty="0" smtClean="0">
                <a:solidFill>
                  <a:srgbClr val="FF0000"/>
                </a:solidFill>
                <a:latin typeface="+mj-lt"/>
                <a:ea typeface="Arial Unicode MS" pitchFamily="50" charset="-128"/>
                <a:cs typeface="Arial" pitchFamily="34" charset="0"/>
              </a:rPr>
              <a:t>-83ppm </a:t>
            </a:r>
            <a:r>
              <a:rPr lang="en-US" altLang="ja-JP" dirty="0" smtClean="0">
                <a:latin typeface="+mj-lt"/>
                <a:ea typeface="Arial Unicode MS" pitchFamily="50" charset="-128"/>
                <a:cs typeface="Arial" pitchFamily="34" charset="0"/>
              </a:rPr>
              <a:t>at ±1cm</a:t>
            </a:r>
            <a:endParaRPr lang="ja-JP" altLang="en-US" dirty="0">
              <a:latin typeface="+mj-lt"/>
              <a:ea typeface="Arial Unicode MS" pitchFamily="50" charset="-128"/>
              <a:cs typeface="Arial" pitchFamily="34" charset="0"/>
            </a:endParaRPr>
          </a:p>
        </p:txBody>
      </p:sp>
      <p:sp>
        <p:nvSpPr>
          <p:cNvPr id="23" name="Rectangle 10"/>
          <p:cNvSpPr/>
          <p:nvPr/>
        </p:nvSpPr>
        <p:spPr>
          <a:xfrm>
            <a:off x="1292061" y="2217059"/>
            <a:ext cx="2646878" cy="707886"/>
          </a:xfrm>
          <a:prstGeom prst="rect">
            <a:avLst/>
          </a:prstGeom>
        </p:spPr>
        <p:txBody>
          <a:bodyPr wrap="none">
            <a:spAutoFit/>
          </a:bodyPr>
          <a:lstStyle/>
          <a:p>
            <a:r>
              <a:rPr lang="en-US" altLang="ja-JP" dirty="0" smtClean="0">
                <a:latin typeface="+mj-lt"/>
                <a:ea typeface="Arial Unicode MS" pitchFamily="50" charset="-128"/>
                <a:cs typeface="Arial" pitchFamily="34" charset="0"/>
              </a:rPr>
              <a:t>Z</a:t>
            </a:r>
            <a:r>
              <a:rPr lang="en-US" altLang="ja-JP" baseline="30000" dirty="0" smtClean="0">
                <a:latin typeface="+mj-lt"/>
                <a:ea typeface="Arial Unicode MS" pitchFamily="50" charset="-128"/>
                <a:cs typeface="Arial" pitchFamily="34" charset="0"/>
              </a:rPr>
              <a:t>1</a:t>
            </a:r>
            <a:r>
              <a:rPr lang="en-US" altLang="ja-JP" dirty="0" smtClean="0">
                <a:latin typeface="+mj-lt"/>
                <a:ea typeface="Arial Unicode MS" pitchFamily="50" charset="-128"/>
                <a:cs typeface="Arial" pitchFamily="34" charset="0"/>
              </a:rPr>
              <a:t>: -2.1ppm at ±1cm</a:t>
            </a:r>
          </a:p>
          <a:p>
            <a:r>
              <a:rPr lang="en-US" altLang="ja-JP" dirty="0" smtClean="0">
                <a:latin typeface="+mj-lt"/>
                <a:ea typeface="Arial Unicode MS" pitchFamily="50" charset="-128"/>
                <a:cs typeface="Arial" pitchFamily="34" charset="0"/>
              </a:rPr>
              <a:t>Z</a:t>
            </a:r>
            <a:r>
              <a:rPr lang="en-US" altLang="ja-JP" baseline="30000" dirty="0" smtClean="0">
                <a:latin typeface="+mj-lt"/>
                <a:ea typeface="Arial Unicode MS" pitchFamily="50" charset="-128"/>
                <a:cs typeface="Arial" pitchFamily="34" charset="0"/>
              </a:rPr>
              <a:t>2</a:t>
            </a:r>
            <a:r>
              <a:rPr lang="en-US" altLang="ja-JP" dirty="0" smtClean="0">
                <a:solidFill>
                  <a:schemeClr val="tx2">
                    <a:lumMod val="60000"/>
                    <a:lumOff val="40000"/>
                  </a:schemeClr>
                </a:solidFill>
                <a:latin typeface="+mj-lt"/>
                <a:ea typeface="Arial Unicode MS" pitchFamily="50" charset="-128"/>
                <a:cs typeface="Arial" pitchFamily="34" charset="0"/>
              </a:rPr>
              <a:t>: -0.41ppm </a:t>
            </a:r>
            <a:r>
              <a:rPr lang="en-US" altLang="ja-JP" dirty="0" smtClean="0">
                <a:latin typeface="+mj-lt"/>
                <a:ea typeface="Arial Unicode MS" pitchFamily="50" charset="-128"/>
                <a:cs typeface="Arial" pitchFamily="34" charset="0"/>
              </a:rPr>
              <a:t>at ±1cm</a:t>
            </a:r>
            <a:endParaRPr lang="ja-JP" altLang="en-US" dirty="0">
              <a:latin typeface="+mj-lt"/>
              <a:ea typeface="Arial Unicode MS" pitchFamily="50" charset="-128"/>
              <a:cs typeface="Arial" pitchFamily="34" charset="0"/>
            </a:endParaRPr>
          </a:p>
        </p:txBody>
      </p:sp>
      <p:sp>
        <p:nvSpPr>
          <p:cNvPr id="21" name="テキスト ボックス 525"/>
          <p:cNvSpPr txBox="1"/>
          <p:nvPr/>
        </p:nvSpPr>
        <p:spPr>
          <a:xfrm>
            <a:off x="1052567" y="908720"/>
            <a:ext cx="3666407" cy="861774"/>
          </a:xfrm>
          <a:prstGeom prst="rect">
            <a:avLst/>
          </a:prstGeom>
          <a:noFill/>
        </p:spPr>
        <p:txBody>
          <a:bodyPr wrap="square" rtlCol="0">
            <a:spAutoFit/>
          </a:bodyPr>
          <a:lstStyle/>
          <a:p>
            <a:pPr algn="ctr"/>
            <a:r>
              <a:rPr lang="en-US" altLang="ja-JP" sz="2800" b="1" dirty="0" smtClean="0">
                <a:latin typeface="+mj-lt"/>
                <a:cs typeface="Arial" pitchFamily="34" charset="0"/>
              </a:rPr>
              <a:t>LTS/</a:t>
            </a:r>
            <a:r>
              <a:rPr lang="en-US" altLang="ja-JP" sz="2800" b="1" dirty="0" smtClean="0">
                <a:solidFill>
                  <a:srgbClr val="0000FF"/>
                </a:solidFill>
                <a:latin typeface="+mj-lt"/>
                <a:cs typeface="Arial" pitchFamily="34" charset="0"/>
              </a:rPr>
              <a:t>Bi2223</a:t>
            </a:r>
            <a:r>
              <a:rPr lang="en-US" altLang="ja-JP" sz="2800" b="1" dirty="0" smtClean="0">
                <a:latin typeface="+mj-lt"/>
                <a:cs typeface="Arial" pitchFamily="34" charset="0"/>
              </a:rPr>
              <a:t> NMR</a:t>
            </a:r>
          </a:p>
          <a:p>
            <a:pPr algn="ctr"/>
            <a:r>
              <a:rPr kumimoji="1" lang="en-US" altLang="ja-JP" sz="2200" b="1" dirty="0" smtClean="0">
                <a:latin typeface="+mj-lt"/>
                <a:cs typeface="Arial" pitchFamily="34" charset="0"/>
              </a:rPr>
              <a:t>(500MHz, 11.7T)</a:t>
            </a:r>
            <a:endParaRPr kumimoji="1" lang="ja-JP" altLang="en-US" sz="2200" b="1" dirty="0">
              <a:latin typeface="+mj-lt"/>
              <a:cs typeface="Arial" pitchFamily="34" charset="0"/>
            </a:endParaRPr>
          </a:p>
        </p:txBody>
      </p:sp>
      <p:sp>
        <p:nvSpPr>
          <p:cNvPr id="22" name="テキスト ボックス 526"/>
          <p:cNvSpPr txBox="1"/>
          <p:nvPr/>
        </p:nvSpPr>
        <p:spPr>
          <a:xfrm>
            <a:off x="5499061" y="908720"/>
            <a:ext cx="3900433" cy="861774"/>
          </a:xfrm>
          <a:prstGeom prst="rect">
            <a:avLst/>
          </a:prstGeom>
          <a:noFill/>
        </p:spPr>
        <p:txBody>
          <a:bodyPr wrap="square" rtlCol="0">
            <a:spAutoFit/>
          </a:bodyPr>
          <a:lstStyle/>
          <a:p>
            <a:pPr algn="ctr"/>
            <a:r>
              <a:rPr lang="en-US" altLang="ja-JP" sz="2800" b="1" dirty="0" smtClean="0">
                <a:latin typeface="+mj-lt"/>
                <a:cs typeface="Arial" pitchFamily="34" charset="0"/>
              </a:rPr>
              <a:t>LTS/</a:t>
            </a:r>
            <a:r>
              <a:rPr lang="en-US" altLang="ja-JP" sz="2800" b="1" dirty="0" smtClean="0">
                <a:solidFill>
                  <a:srgbClr val="FF0000"/>
                </a:solidFill>
                <a:latin typeface="+mj-lt"/>
                <a:cs typeface="Arial" pitchFamily="34" charset="0"/>
              </a:rPr>
              <a:t>REBCO</a:t>
            </a:r>
            <a:r>
              <a:rPr lang="en-US" altLang="ja-JP" sz="2800" b="1" dirty="0" smtClean="0">
                <a:latin typeface="+mj-lt"/>
                <a:cs typeface="Arial" pitchFamily="34" charset="0"/>
              </a:rPr>
              <a:t> NMR</a:t>
            </a:r>
          </a:p>
          <a:p>
            <a:pPr algn="ctr"/>
            <a:r>
              <a:rPr kumimoji="1" lang="en-US" altLang="ja-JP" sz="2200" b="1" dirty="0" smtClean="0">
                <a:latin typeface="+mj-lt"/>
                <a:cs typeface="Arial" pitchFamily="34" charset="0"/>
              </a:rPr>
              <a:t>(500MHz, 11.7T)</a:t>
            </a:r>
            <a:endParaRPr kumimoji="1" lang="ja-JP" altLang="en-US" sz="2200" b="1" dirty="0">
              <a:latin typeface="+mj-lt"/>
              <a:cs typeface="Arial" pitchFamily="34" charset="0"/>
            </a:endParaRPr>
          </a:p>
        </p:txBody>
      </p:sp>
      <p:sp>
        <p:nvSpPr>
          <p:cNvPr id="26" name="Rectangle 25"/>
          <p:cNvSpPr/>
          <p:nvPr/>
        </p:nvSpPr>
        <p:spPr>
          <a:xfrm>
            <a:off x="1937665" y="4897644"/>
            <a:ext cx="7650850" cy="1569660"/>
          </a:xfrm>
          <a:prstGeom prst="rect">
            <a:avLst/>
          </a:prstGeom>
          <a:ln>
            <a:solidFill>
              <a:schemeClr val="accent6">
                <a:lumMod val="50000"/>
              </a:schemeClr>
            </a:solidFill>
            <a:prstDash val="solid"/>
          </a:ln>
        </p:spPr>
        <p:txBody>
          <a:bodyPr wrap="square">
            <a:spAutoFit/>
          </a:bodyPr>
          <a:lstStyle/>
          <a:p>
            <a:pPr algn="just"/>
            <a:r>
              <a:rPr lang="en-US" altLang="ja-JP" sz="2400" dirty="0">
                <a:solidFill>
                  <a:srgbClr val="7030A0"/>
                </a:solidFill>
                <a:latin typeface="+mj-lt"/>
                <a:ea typeface="+mn-ea"/>
                <a:cs typeface="Arial" panose="020B0604020202020204" pitchFamily="34" charset="0"/>
              </a:rPr>
              <a:t>T</a:t>
            </a:r>
            <a:r>
              <a:rPr lang="en-US" altLang="ja-JP" sz="2400" dirty="0" smtClean="0">
                <a:solidFill>
                  <a:srgbClr val="7030A0"/>
                </a:solidFill>
                <a:latin typeface="+mj-lt"/>
                <a:ea typeface="+mn-ea"/>
                <a:cs typeface="Arial" panose="020B0604020202020204" pitchFamily="34" charset="0"/>
              </a:rPr>
              <a:t>he field generated by the field correction coil is reduced by 27% due to the LTS/REBCO coil, resulting in excessive residual z</a:t>
            </a:r>
            <a:r>
              <a:rPr lang="en-US" altLang="ja-JP" sz="2400" baseline="30000" dirty="0" smtClean="0">
                <a:solidFill>
                  <a:srgbClr val="7030A0"/>
                </a:solidFill>
                <a:latin typeface="+mj-lt"/>
                <a:ea typeface="+mn-ea"/>
                <a:cs typeface="Arial" panose="020B0604020202020204" pitchFamily="34" charset="0"/>
              </a:rPr>
              <a:t>2</a:t>
            </a:r>
            <a:r>
              <a:rPr lang="en-US" altLang="ja-JP" sz="2400" dirty="0" smtClean="0">
                <a:solidFill>
                  <a:srgbClr val="7030A0"/>
                </a:solidFill>
                <a:latin typeface="+mj-lt"/>
                <a:ea typeface="+mn-ea"/>
                <a:cs typeface="Arial" panose="020B0604020202020204" pitchFamily="34" charset="0"/>
              </a:rPr>
              <a:t> component. Therefore, </a:t>
            </a:r>
            <a:r>
              <a:rPr lang="en-US" altLang="ja-JP" sz="2400" u="sng" dirty="0" smtClean="0">
                <a:solidFill>
                  <a:srgbClr val="7030A0"/>
                </a:solidFill>
                <a:latin typeface="+mj-lt"/>
                <a:ea typeface="+mn-ea"/>
                <a:cs typeface="Arial" panose="020B0604020202020204" pitchFamily="34" charset="0"/>
              </a:rPr>
              <a:t>additional iron shims were required</a:t>
            </a:r>
            <a:r>
              <a:rPr lang="en-US" altLang="ja-JP" sz="2400" dirty="0" smtClean="0">
                <a:solidFill>
                  <a:srgbClr val="7030A0"/>
                </a:solidFill>
                <a:latin typeface="+mj-lt"/>
                <a:ea typeface="+mn-ea"/>
                <a:cs typeface="Arial" panose="020B0604020202020204" pitchFamily="34" charset="0"/>
              </a:rPr>
              <a:t>.</a:t>
            </a:r>
            <a:endParaRPr lang="ja-JP" altLang="en-US" sz="2400" dirty="0">
              <a:solidFill>
                <a:srgbClr val="7030A0"/>
              </a:solidFill>
              <a:latin typeface="+mj-lt"/>
              <a:ea typeface="+mn-ea"/>
              <a:cs typeface="Arial" panose="020B0604020202020204" pitchFamily="34" charset="0"/>
            </a:endParaRPr>
          </a:p>
        </p:txBody>
      </p:sp>
      <p:sp>
        <p:nvSpPr>
          <p:cNvPr id="2" name="テキスト ボックス 1"/>
          <p:cNvSpPr txBox="1"/>
          <p:nvPr/>
        </p:nvSpPr>
        <p:spPr>
          <a:xfrm>
            <a:off x="7125446" y="4464115"/>
            <a:ext cx="1935215" cy="318924"/>
          </a:xfrm>
          <a:prstGeom prst="rect">
            <a:avLst/>
          </a:prstGeom>
          <a:solidFill>
            <a:schemeClr val="bg1"/>
          </a:solidFill>
        </p:spPr>
        <p:txBody>
          <a:bodyPr wrap="square" lIns="36000" tIns="36000" rIns="36000" bIns="36000" rtlCol="0">
            <a:spAutoFit/>
          </a:bodyPr>
          <a:lstStyle/>
          <a:p>
            <a:r>
              <a:rPr kumimoji="1" lang="en-US" altLang="ja-JP" sz="1600" dirty="0" smtClean="0"/>
              <a:t>Axial position (cm)</a:t>
            </a:r>
            <a:endParaRPr kumimoji="1" lang="ja-JP" altLang="en-US" sz="1600" dirty="0" smtClean="0"/>
          </a:p>
        </p:txBody>
      </p:sp>
      <p:sp>
        <p:nvSpPr>
          <p:cNvPr id="6" name="テキスト ボックス 5"/>
          <p:cNvSpPr txBox="1"/>
          <p:nvPr/>
        </p:nvSpPr>
        <p:spPr>
          <a:xfrm>
            <a:off x="6585385" y="3325294"/>
            <a:ext cx="2610291" cy="626701"/>
          </a:xfrm>
          <a:prstGeom prst="rect">
            <a:avLst/>
          </a:prstGeom>
          <a:noFill/>
        </p:spPr>
        <p:txBody>
          <a:bodyPr wrap="square" lIns="36000" tIns="36000" rIns="36000" bIns="36000" rtlCol="0">
            <a:spAutoFit/>
          </a:bodyPr>
          <a:lstStyle/>
          <a:p>
            <a:r>
              <a:rPr kumimoji="1" lang="en-US" altLang="ja-JP" sz="1800" b="1" dirty="0" smtClean="0">
                <a:solidFill>
                  <a:srgbClr val="FF0000"/>
                </a:solidFill>
              </a:rPr>
              <a:t>&gt;&gt; superconducting shim coils(2ppm)</a:t>
            </a:r>
            <a:endParaRPr kumimoji="1" lang="ja-JP" altLang="en-US" sz="1800" b="1" dirty="0" smtClean="0">
              <a:solidFill>
                <a:srgbClr val="FF0000"/>
              </a:solidFill>
            </a:endParaRPr>
          </a:p>
        </p:txBody>
      </p:sp>
      <p:cxnSp>
        <p:nvCxnSpPr>
          <p:cNvPr id="10" name="直線矢印コネクタ 9"/>
          <p:cNvCxnSpPr/>
          <p:nvPr/>
        </p:nvCxnSpPr>
        <p:spPr bwMode="auto">
          <a:xfrm flipH="1" flipV="1">
            <a:off x="6936690" y="2718487"/>
            <a:ext cx="188756" cy="606807"/>
          </a:xfrm>
          <a:prstGeom prst="straightConnector1">
            <a:avLst/>
          </a:prstGeom>
          <a:noFill/>
          <a:ln w="12700" cap="flat" cmpd="sng" algn="ctr">
            <a:solidFill>
              <a:schemeClr val="accent2"/>
            </a:solidFill>
            <a:prstDash val="solid"/>
            <a:round/>
            <a:headEnd type="triangle" w="med" len="med"/>
            <a:tailEnd type="none"/>
          </a:ln>
          <a:effectLst/>
        </p:spPr>
      </p:cxnSp>
      <p:graphicFrame>
        <p:nvGraphicFramePr>
          <p:cNvPr id="13" name="オブジェクト 12"/>
          <p:cNvGraphicFramePr>
            <a:graphicFrameLocks noChangeAspect="1"/>
          </p:cNvGraphicFramePr>
          <p:nvPr>
            <p:extLst>
              <p:ext uri="{D42A27DB-BD31-4B8C-83A1-F6EECF244321}">
                <p14:modId xmlns:p14="http://schemas.microsoft.com/office/powerpoint/2010/main" val="3162496036"/>
              </p:ext>
            </p:extLst>
          </p:nvPr>
        </p:nvGraphicFramePr>
        <p:xfrm>
          <a:off x="1606550" y="4460617"/>
          <a:ext cx="334963" cy="363538"/>
        </p:xfrm>
        <a:graphic>
          <a:graphicData uri="http://schemas.openxmlformats.org/presentationml/2006/ole">
            <mc:AlternateContent xmlns:mc="http://schemas.openxmlformats.org/markup-compatibility/2006">
              <mc:Choice xmlns:v="urn:schemas-microsoft-com:vml" Requires="v">
                <p:oleObj spid="_x0000_s22813" name="数式" r:id="rId7" imgW="152280" imgH="164880" progId="Equation.3">
                  <p:embed/>
                </p:oleObj>
              </mc:Choice>
              <mc:Fallback>
                <p:oleObj name="数式" r:id="rId7" imgW="152280" imgH="164880" progId="Equation.3">
                  <p:embed/>
                  <p:pic>
                    <p:nvPicPr>
                      <p:cNvPr id="0" name="オブジェクト 100"/>
                      <p:cNvPicPr>
                        <a:picLocks noChangeAspect="1" noChangeArrowheads="1"/>
                      </p:cNvPicPr>
                      <p:nvPr/>
                    </p:nvPicPr>
                    <p:blipFill>
                      <a:blip r:embed="rId8"/>
                      <a:srcRect/>
                      <a:stretch>
                        <a:fillRect/>
                      </a:stretch>
                    </p:blipFill>
                    <p:spPr bwMode="auto">
                      <a:xfrm>
                        <a:off x="1606550" y="4460617"/>
                        <a:ext cx="334963"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オブジェクト 13"/>
          <p:cNvGraphicFramePr>
            <a:graphicFrameLocks noChangeAspect="1"/>
          </p:cNvGraphicFramePr>
          <p:nvPr>
            <p:extLst>
              <p:ext uri="{D42A27DB-BD31-4B8C-83A1-F6EECF244321}">
                <p14:modId xmlns:p14="http://schemas.microsoft.com/office/powerpoint/2010/main" val="3690662244"/>
              </p:ext>
            </p:extLst>
          </p:nvPr>
        </p:nvGraphicFramePr>
        <p:xfrm>
          <a:off x="6348154" y="4503456"/>
          <a:ext cx="334962" cy="363537"/>
        </p:xfrm>
        <a:graphic>
          <a:graphicData uri="http://schemas.openxmlformats.org/presentationml/2006/ole">
            <mc:AlternateContent xmlns:mc="http://schemas.openxmlformats.org/markup-compatibility/2006">
              <mc:Choice xmlns:v="urn:schemas-microsoft-com:vml" Requires="v">
                <p:oleObj spid="_x0000_s22814" name="数式" r:id="rId9" imgW="152280" imgH="164880" progId="Equation.3">
                  <p:embed/>
                </p:oleObj>
              </mc:Choice>
              <mc:Fallback>
                <p:oleObj name="数式" r:id="rId9" imgW="152280" imgH="164880" progId="Equation.3">
                  <p:embed/>
                  <p:pic>
                    <p:nvPicPr>
                      <p:cNvPr id="0" name="オブジェクト 100"/>
                      <p:cNvPicPr>
                        <a:picLocks noChangeAspect="1" noChangeArrowheads="1"/>
                      </p:cNvPicPr>
                      <p:nvPr/>
                    </p:nvPicPr>
                    <p:blipFill>
                      <a:blip r:embed="rId10"/>
                      <a:srcRect/>
                      <a:stretch>
                        <a:fillRect/>
                      </a:stretch>
                    </p:blipFill>
                    <p:spPr bwMode="auto">
                      <a:xfrm>
                        <a:off x="6348154" y="4503456"/>
                        <a:ext cx="334962"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1616" name="オブジェクト 111615"/>
          <p:cNvGraphicFramePr>
            <a:graphicFrameLocks noChangeAspect="1"/>
          </p:cNvGraphicFramePr>
          <p:nvPr>
            <p:extLst>
              <p:ext uri="{D42A27DB-BD31-4B8C-83A1-F6EECF244321}">
                <p14:modId xmlns:p14="http://schemas.microsoft.com/office/powerpoint/2010/main" val="1100108436"/>
              </p:ext>
            </p:extLst>
          </p:nvPr>
        </p:nvGraphicFramePr>
        <p:xfrm>
          <a:off x="505560" y="4549188"/>
          <a:ext cx="279400" cy="279400"/>
        </p:xfrm>
        <a:graphic>
          <a:graphicData uri="http://schemas.openxmlformats.org/presentationml/2006/ole">
            <mc:AlternateContent xmlns:mc="http://schemas.openxmlformats.org/markup-compatibility/2006">
              <mc:Choice xmlns:v="urn:schemas-microsoft-com:vml" Requires="v">
                <p:oleObj spid="_x0000_s22815" name="数式" r:id="rId11" imgW="126720" imgH="126720" progId="Equation.3">
                  <p:embed/>
                </p:oleObj>
              </mc:Choice>
              <mc:Fallback>
                <p:oleObj name="数式" r:id="rId11" imgW="126720" imgH="126720" progId="Equation.3">
                  <p:embed/>
                  <p:pic>
                    <p:nvPicPr>
                      <p:cNvPr id="0" name="オブジェクト 10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05560" y="4549188"/>
                        <a:ext cx="2794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5" name="テキスト ボックス 104"/>
          <p:cNvSpPr txBox="1"/>
          <p:nvPr/>
        </p:nvSpPr>
        <p:spPr>
          <a:xfrm>
            <a:off x="1354930" y="2850993"/>
            <a:ext cx="2610291" cy="626701"/>
          </a:xfrm>
          <a:prstGeom prst="rect">
            <a:avLst/>
          </a:prstGeom>
          <a:noFill/>
        </p:spPr>
        <p:txBody>
          <a:bodyPr wrap="square" lIns="36000" tIns="36000" rIns="36000" bIns="36000" rtlCol="0">
            <a:spAutoFit/>
          </a:bodyPr>
          <a:lstStyle/>
          <a:p>
            <a:r>
              <a:rPr kumimoji="1" lang="en-US" altLang="ja-JP" sz="1800" b="1" dirty="0" smtClean="0">
                <a:solidFill>
                  <a:schemeClr val="tx2">
                    <a:lumMod val="60000"/>
                    <a:lumOff val="40000"/>
                  </a:schemeClr>
                </a:solidFill>
              </a:rPr>
              <a:t>&lt;&lt; superconducting shim coils(2ppm)</a:t>
            </a:r>
            <a:endParaRPr kumimoji="1" lang="ja-JP" altLang="en-US" sz="1800" b="1" dirty="0" smtClean="0">
              <a:solidFill>
                <a:schemeClr val="tx2">
                  <a:lumMod val="60000"/>
                  <a:lumOff val="40000"/>
                </a:schemeClr>
              </a:solidFill>
            </a:endParaRPr>
          </a:p>
        </p:txBody>
      </p:sp>
      <p:sp>
        <p:nvSpPr>
          <p:cNvPr id="111618" name="円/楕円 111617"/>
          <p:cNvSpPr/>
          <p:nvPr/>
        </p:nvSpPr>
        <p:spPr>
          <a:xfrm>
            <a:off x="722530" y="5407332"/>
            <a:ext cx="151892" cy="302332"/>
          </a:xfrm>
          <a:prstGeom prst="ellipse">
            <a:avLst/>
          </a:prstGeom>
          <a:solidFill>
            <a:srgbClr val="FF0000">
              <a:alpha val="47000"/>
            </a:srgbClr>
          </a:solidFill>
          <a:ln w="12700">
            <a:noFill/>
          </a:ln>
        </p:spPr>
        <p:txBody>
          <a:bodyPr rtlCol="0" anchor="ctr"/>
          <a:lstStyle/>
          <a:p>
            <a:pPr algn="ctr"/>
            <a:endParaRPr kumimoji="1" lang="ja-JP" altLang="en-US"/>
          </a:p>
        </p:txBody>
      </p:sp>
      <p:cxnSp>
        <p:nvCxnSpPr>
          <p:cNvPr id="8" name="直線コネクタ 7"/>
          <p:cNvCxnSpPr/>
          <p:nvPr/>
        </p:nvCxnSpPr>
        <p:spPr bwMode="auto">
          <a:xfrm>
            <a:off x="4962887" y="1196865"/>
            <a:ext cx="0" cy="3515835"/>
          </a:xfrm>
          <a:prstGeom prst="line">
            <a:avLst/>
          </a:prstGeom>
          <a:noFill/>
          <a:ln w="12700" cap="flat" cmpd="sng" algn="ctr">
            <a:solidFill>
              <a:schemeClr val="tx2"/>
            </a:solidFill>
            <a:prstDash val="dash"/>
            <a:round/>
            <a:headEnd type="none" w="med" len="med"/>
            <a:tailEnd type="none"/>
          </a:ln>
          <a:effectLst/>
        </p:spPr>
      </p:cxnSp>
      <p:cxnSp>
        <p:nvCxnSpPr>
          <p:cNvPr id="111622" name="直線コネクタ 111621"/>
          <p:cNvCxnSpPr/>
          <p:nvPr/>
        </p:nvCxnSpPr>
        <p:spPr bwMode="auto">
          <a:xfrm flipH="1" flipV="1">
            <a:off x="1547631" y="5566374"/>
            <a:ext cx="300024" cy="1"/>
          </a:xfrm>
          <a:prstGeom prst="line">
            <a:avLst/>
          </a:prstGeom>
          <a:noFill/>
          <a:ln w="12700" cap="flat" cmpd="sng" algn="ctr">
            <a:solidFill>
              <a:schemeClr val="accent6">
                <a:lumMod val="50000"/>
              </a:schemeClr>
            </a:solidFill>
            <a:prstDash val="solid"/>
            <a:round/>
            <a:headEnd type="none" w="med" len="med"/>
            <a:tailEnd type="triangle"/>
          </a:ln>
          <a:effectLst/>
        </p:spPr>
      </p:cxnSp>
      <p:sp>
        <p:nvSpPr>
          <p:cNvPr id="4" name="右中かっこ 3"/>
          <p:cNvSpPr/>
          <p:nvPr/>
        </p:nvSpPr>
        <p:spPr bwMode="auto">
          <a:xfrm>
            <a:off x="1392238" y="4936468"/>
            <a:ext cx="95377" cy="1237837"/>
          </a:xfrm>
          <a:prstGeom prst="rightBrace">
            <a:avLst/>
          </a:prstGeom>
          <a:noFill/>
          <a:ln w="12700" cap="flat" cmpd="sng" algn="ctr">
            <a:solidFill>
              <a:schemeClr val="tx1"/>
            </a:solidFill>
            <a:prstDash val="solid"/>
            <a:round/>
            <a:headEnd type="none" w="med" len="med"/>
            <a:tailEnd type="none"/>
          </a:ln>
          <a:effectLst/>
        </p:spPr>
        <p:txBody>
          <a:bodyPr rtlCol="0" anchor="ctr"/>
          <a:lstStyle/>
          <a:p>
            <a:pPr algn="ctr"/>
            <a:endParaRPr kumimoji="1" lang="ja-JP" altLang="en-US"/>
          </a:p>
        </p:txBody>
      </p:sp>
    </p:spTree>
    <p:extLst>
      <p:ext uri="{BB962C8B-B14F-4D97-AF65-F5344CB8AC3E}">
        <p14:creationId xmlns:p14="http://schemas.microsoft.com/office/powerpoint/2010/main" val="3770538142"/>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0"/>
          </p:nvPr>
        </p:nvSpPr>
        <p:spPr/>
        <p:txBody>
          <a:bodyPr/>
          <a:lstStyle/>
          <a:p>
            <a:pPr>
              <a:defRPr/>
            </a:pPr>
            <a:fld id="{9C279604-2732-40A4-8C9A-DD20E8E4D00F}" type="slidenum">
              <a:rPr lang="ja-JP" altLang="en-US" smtClean="0">
                <a:latin typeface="+mj-lt"/>
              </a:rPr>
              <a:pPr>
                <a:defRPr/>
              </a:pPr>
              <a:t>28</a:t>
            </a:fld>
            <a:endParaRPr lang="ja-JP" altLang="en-US">
              <a:latin typeface="+mj-lt"/>
            </a:endParaRPr>
          </a:p>
        </p:txBody>
      </p:sp>
      <p:sp>
        <p:nvSpPr>
          <p:cNvPr id="5" name="テキスト ボックス 5"/>
          <p:cNvSpPr txBox="1"/>
          <p:nvPr/>
        </p:nvSpPr>
        <p:spPr>
          <a:xfrm>
            <a:off x="536301" y="-36385"/>
            <a:ext cx="8377139" cy="954107"/>
          </a:xfrm>
          <a:prstGeom prst="rect">
            <a:avLst/>
          </a:prstGeom>
          <a:noFill/>
        </p:spPr>
        <p:txBody>
          <a:bodyPr wrap="square" rtlCol="0">
            <a:spAutoFit/>
          </a:bodyPr>
          <a:lstStyle/>
          <a:p>
            <a:r>
              <a:rPr lang="en-US" altLang="ja-JP" sz="2800" b="1" dirty="0" smtClean="0">
                <a:solidFill>
                  <a:schemeClr val="tx2">
                    <a:lumMod val="75000"/>
                  </a:schemeClr>
                </a:solidFill>
                <a:latin typeface="+mj-lt"/>
                <a:cs typeface="Arial" pitchFamily="34" charset="0"/>
              </a:rPr>
              <a:t>Degradation in the superconducting(SC) shim coil performance</a:t>
            </a:r>
            <a:endParaRPr lang="en-US" altLang="ja-JP" sz="2800" b="1" dirty="0">
              <a:solidFill>
                <a:schemeClr val="tx2">
                  <a:lumMod val="75000"/>
                </a:schemeClr>
              </a:solidFill>
              <a:latin typeface="+mj-lt"/>
              <a:cs typeface="Arial" pitchFamily="34" charset="0"/>
            </a:endParaRPr>
          </a:p>
        </p:txBody>
      </p:sp>
      <p:pic>
        <p:nvPicPr>
          <p:cNvPr id="6" name="Picture 2"/>
          <p:cNvPicPr>
            <a:picLocks noChangeAspect="1" noChangeArrowheads="1"/>
          </p:cNvPicPr>
          <p:nvPr/>
        </p:nvPicPr>
        <p:blipFill rotWithShape="1">
          <a:blip r:embed="rId3" cstate="print"/>
          <a:srcRect t="6750" r="57547"/>
          <a:stretch/>
        </p:blipFill>
        <p:spPr bwMode="auto">
          <a:xfrm>
            <a:off x="2530675" y="3068408"/>
            <a:ext cx="1724302" cy="3554076"/>
          </a:xfrm>
          <a:prstGeom prst="rect">
            <a:avLst/>
          </a:prstGeom>
          <a:noFill/>
          <a:ln w="9525">
            <a:noFill/>
            <a:miter lim="800000"/>
            <a:headEnd/>
            <a:tailEnd/>
          </a:ln>
          <a:effectLst/>
        </p:spPr>
      </p:pic>
      <p:sp>
        <p:nvSpPr>
          <p:cNvPr id="7" name="テキスト ボックス 6"/>
          <p:cNvSpPr txBox="1"/>
          <p:nvPr/>
        </p:nvSpPr>
        <p:spPr>
          <a:xfrm>
            <a:off x="1172580" y="2113628"/>
            <a:ext cx="3663407" cy="461665"/>
          </a:xfrm>
          <a:prstGeom prst="rect">
            <a:avLst/>
          </a:prstGeom>
          <a:noFill/>
        </p:spPr>
        <p:txBody>
          <a:bodyPr wrap="square" rtlCol="0">
            <a:spAutoFit/>
          </a:bodyPr>
          <a:lstStyle/>
          <a:p>
            <a:pPr algn="ctr"/>
            <a:r>
              <a:rPr kumimoji="1" lang="en-US" altLang="ja-JP" sz="2400" b="1" u="sng" dirty="0" smtClean="0">
                <a:latin typeface="+mj-lt"/>
              </a:rPr>
              <a:t>Axial SC shim coils</a:t>
            </a:r>
          </a:p>
        </p:txBody>
      </p:sp>
      <p:sp>
        <p:nvSpPr>
          <p:cNvPr id="8" name="テキスト ボックス 7"/>
          <p:cNvSpPr txBox="1"/>
          <p:nvPr/>
        </p:nvSpPr>
        <p:spPr>
          <a:xfrm>
            <a:off x="4522736" y="2144184"/>
            <a:ext cx="4089454" cy="461665"/>
          </a:xfrm>
          <a:prstGeom prst="rect">
            <a:avLst/>
          </a:prstGeom>
          <a:noFill/>
        </p:spPr>
        <p:txBody>
          <a:bodyPr wrap="square" rtlCol="0">
            <a:spAutoFit/>
          </a:bodyPr>
          <a:lstStyle/>
          <a:p>
            <a:pPr algn="ctr"/>
            <a:r>
              <a:rPr kumimoji="1" lang="en-US" altLang="ja-JP" sz="2400" b="1" u="sng" dirty="0" smtClean="0">
                <a:latin typeface="+mj-lt"/>
              </a:rPr>
              <a:t>Radial SC shim coils</a:t>
            </a:r>
          </a:p>
        </p:txBody>
      </p:sp>
      <p:sp>
        <p:nvSpPr>
          <p:cNvPr id="2" name="テキスト ボックス 1"/>
          <p:cNvSpPr txBox="1"/>
          <p:nvPr/>
        </p:nvSpPr>
        <p:spPr>
          <a:xfrm>
            <a:off x="214816" y="3502525"/>
            <a:ext cx="2295255" cy="2227139"/>
          </a:xfrm>
          <a:prstGeom prst="rect">
            <a:avLst/>
          </a:prstGeom>
          <a:noFill/>
        </p:spPr>
        <p:txBody>
          <a:bodyPr wrap="square" lIns="36000" tIns="36000" rIns="36000" bIns="36000" rtlCol="0">
            <a:spAutoFit/>
          </a:bodyPr>
          <a:lstStyle/>
          <a:p>
            <a:pPr marL="342900" indent="-342900">
              <a:buFont typeface="Wingdings" pitchFamily="2" charset="2"/>
              <a:buChar char="l"/>
            </a:pPr>
            <a:r>
              <a:rPr kumimoji="1" lang="en-US" altLang="ja-JP" dirty="0" smtClean="0"/>
              <a:t>LTS/</a:t>
            </a:r>
            <a:r>
              <a:rPr kumimoji="1" lang="en-US" altLang="ja-JP" dirty="0" smtClean="0">
                <a:solidFill>
                  <a:schemeClr val="accent1">
                    <a:lumMod val="75000"/>
                  </a:schemeClr>
                </a:solidFill>
              </a:rPr>
              <a:t>Bi2223</a:t>
            </a:r>
          </a:p>
          <a:p>
            <a:pPr marL="285750" indent="-112713">
              <a:buFont typeface="Wingdings"/>
              <a:buChar char="à"/>
            </a:pPr>
            <a:r>
              <a:rPr lang="en-US" altLang="ja-JP" dirty="0" smtClean="0">
                <a:sym typeface="Wingdings" pitchFamily="2" charset="2"/>
              </a:rPr>
              <a:t>40% of the design</a:t>
            </a:r>
          </a:p>
          <a:p>
            <a:pPr marL="173037"/>
            <a:endParaRPr lang="en-US" altLang="ja-JP" dirty="0" smtClean="0">
              <a:sym typeface="Wingdings" pitchFamily="2" charset="2"/>
            </a:endParaRPr>
          </a:p>
          <a:p>
            <a:pPr marL="342900" indent="-342900">
              <a:buFont typeface="Wingdings" pitchFamily="2" charset="2"/>
              <a:buChar char="l"/>
            </a:pPr>
            <a:r>
              <a:rPr lang="en-US" altLang="ja-JP" dirty="0" smtClean="0">
                <a:sym typeface="Wingdings" pitchFamily="2" charset="2"/>
              </a:rPr>
              <a:t>LTS/</a:t>
            </a:r>
            <a:r>
              <a:rPr lang="en-US" altLang="ja-JP" dirty="0" smtClean="0">
                <a:solidFill>
                  <a:srgbClr val="FF0000"/>
                </a:solidFill>
                <a:sym typeface="Wingdings" pitchFamily="2" charset="2"/>
              </a:rPr>
              <a:t>REBCO</a:t>
            </a:r>
          </a:p>
          <a:p>
            <a:r>
              <a:rPr kumimoji="1" lang="en-US" altLang="ja-JP" dirty="0" smtClean="0">
                <a:sym typeface="Wingdings" pitchFamily="2" charset="2"/>
              </a:rPr>
              <a:t>   20% of the design</a:t>
            </a:r>
            <a:endParaRPr kumimoji="1" lang="ja-JP" altLang="en-US" dirty="0" smtClean="0"/>
          </a:p>
        </p:txBody>
      </p:sp>
      <p:sp>
        <p:nvSpPr>
          <p:cNvPr id="3" name="テキスト ボックス 2"/>
          <p:cNvSpPr txBox="1"/>
          <p:nvPr/>
        </p:nvSpPr>
        <p:spPr>
          <a:xfrm>
            <a:off x="7255648" y="3596188"/>
            <a:ext cx="2216371" cy="2227139"/>
          </a:xfrm>
          <a:prstGeom prst="rect">
            <a:avLst/>
          </a:prstGeom>
          <a:noFill/>
        </p:spPr>
        <p:txBody>
          <a:bodyPr wrap="square" lIns="36000" tIns="36000" rIns="36000" bIns="36000" rtlCol="0">
            <a:spAutoFit/>
          </a:bodyPr>
          <a:lstStyle/>
          <a:p>
            <a:pPr marL="342900" indent="-342900">
              <a:buFont typeface="Wingdings" pitchFamily="2" charset="2"/>
              <a:buChar char="l"/>
            </a:pPr>
            <a:r>
              <a:rPr kumimoji="1" lang="en-US" altLang="ja-JP" dirty="0" smtClean="0"/>
              <a:t>LTS/</a:t>
            </a:r>
            <a:r>
              <a:rPr kumimoji="1" lang="en-US" altLang="ja-JP" dirty="0" smtClean="0">
                <a:solidFill>
                  <a:schemeClr val="accent1">
                    <a:lumMod val="75000"/>
                  </a:schemeClr>
                </a:solidFill>
              </a:rPr>
              <a:t>Bi2223</a:t>
            </a:r>
            <a:r>
              <a:rPr kumimoji="1" lang="en-US" altLang="ja-JP" dirty="0" smtClean="0"/>
              <a:t> </a:t>
            </a:r>
          </a:p>
          <a:p>
            <a:pPr marL="285750" indent="-112713">
              <a:buFont typeface="Wingdings"/>
              <a:buChar char="à"/>
            </a:pPr>
            <a:r>
              <a:rPr lang="en-US" altLang="ja-JP" dirty="0" smtClean="0">
                <a:sym typeface="Wingdings" pitchFamily="2" charset="2"/>
              </a:rPr>
              <a:t>20-40% of the design</a:t>
            </a:r>
          </a:p>
          <a:p>
            <a:pPr marL="285750" indent="-112713">
              <a:buFont typeface="Wingdings"/>
              <a:buChar char="à"/>
            </a:pPr>
            <a:endParaRPr kumimoji="1" lang="en-US" altLang="ja-JP" dirty="0">
              <a:sym typeface="Wingdings" pitchFamily="2" charset="2"/>
            </a:endParaRPr>
          </a:p>
          <a:p>
            <a:pPr marL="342900" indent="-342900">
              <a:buFont typeface="Wingdings" pitchFamily="2" charset="2"/>
              <a:buChar char="l"/>
            </a:pPr>
            <a:r>
              <a:rPr lang="en-US" altLang="ja-JP" dirty="0" smtClean="0">
                <a:sym typeface="Wingdings" pitchFamily="2" charset="2"/>
              </a:rPr>
              <a:t>LTS/</a:t>
            </a:r>
            <a:r>
              <a:rPr lang="en-US" altLang="ja-JP" dirty="0" smtClean="0">
                <a:solidFill>
                  <a:srgbClr val="FF0000"/>
                </a:solidFill>
                <a:sym typeface="Wingdings" pitchFamily="2" charset="2"/>
              </a:rPr>
              <a:t>REBCO</a:t>
            </a:r>
          </a:p>
          <a:p>
            <a:r>
              <a:rPr kumimoji="1" lang="en-US" altLang="ja-JP" dirty="0" smtClean="0">
                <a:sym typeface="Wingdings" pitchFamily="2" charset="2"/>
              </a:rPr>
              <a:t>   &lt; 5% of the</a:t>
            </a:r>
          </a:p>
          <a:p>
            <a:r>
              <a:rPr lang="en-US" altLang="ja-JP" dirty="0">
                <a:sym typeface="Wingdings" pitchFamily="2" charset="2"/>
              </a:rPr>
              <a:t> </a:t>
            </a:r>
            <a:r>
              <a:rPr lang="en-US" altLang="ja-JP" dirty="0" smtClean="0">
                <a:sym typeface="Wingdings" pitchFamily="2" charset="2"/>
              </a:rPr>
              <a:t>    </a:t>
            </a:r>
            <a:r>
              <a:rPr kumimoji="1" lang="en-US" altLang="ja-JP" dirty="0" smtClean="0">
                <a:sym typeface="Wingdings" pitchFamily="2" charset="2"/>
              </a:rPr>
              <a:t> design</a:t>
            </a:r>
            <a:endParaRPr kumimoji="1" lang="ja-JP" altLang="en-US" dirty="0" smtClean="0"/>
          </a:p>
        </p:txBody>
      </p:sp>
      <p:pic>
        <p:nvPicPr>
          <p:cNvPr id="11" name="Picture 2"/>
          <p:cNvPicPr>
            <a:picLocks noChangeAspect="1" noChangeArrowheads="1"/>
          </p:cNvPicPr>
          <p:nvPr/>
        </p:nvPicPr>
        <p:blipFill rotWithShape="1">
          <a:blip r:embed="rId3" cstate="print"/>
          <a:srcRect l="50000" t="6750"/>
          <a:stretch/>
        </p:blipFill>
        <p:spPr bwMode="auto">
          <a:xfrm>
            <a:off x="5223028" y="3067735"/>
            <a:ext cx="2032259" cy="3556620"/>
          </a:xfrm>
          <a:prstGeom prst="rect">
            <a:avLst/>
          </a:prstGeom>
          <a:noFill/>
          <a:ln w="9525">
            <a:noFill/>
            <a:miter lim="800000"/>
            <a:headEnd/>
            <a:tailEnd/>
          </a:ln>
          <a:effectLst/>
        </p:spPr>
      </p:pic>
      <p:sp>
        <p:nvSpPr>
          <p:cNvPr id="13" name="テキスト ボックス 12"/>
          <p:cNvSpPr txBox="1"/>
          <p:nvPr/>
        </p:nvSpPr>
        <p:spPr>
          <a:xfrm>
            <a:off x="401286" y="1044937"/>
            <a:ext cx="9052214" cy="811367"/>
          </a:xfrm>
          <a:prstGeom prst="rect">
            <a:avLst/>
          </a:prstGeom>
          <a:noFill/>
          <a:ln>
            <a:solidFill>
              <a:schemeClr val="tx1"/>
            </a:solidFill>
            <a:prstDash val="dash"/>
          </a:ln>
        </p:spPr>
        <p:txBody>
          <a:bodyPr wrap="square" lIns="36000" tIns="36000" rIns="36000" bIns="36000" rtlCol="0">
            <a:spAutoFit/>
          </a:bodyPr>
          <a:lstStyle/>
          <a:p>
            <a:r>
              <a:rPr kumimoji="1" lang="en-US" altLang="ja-JP" sz="2400" dirty="0" smtClean="0"/>
              <a:t>The SC shim coil performance is remarkably degraded due to the screening current induced in the HTS coil, especially for REBCO</a:t>
            </a:r>
            <a:endParaRPr kumimoji="1" lang="ja-JP" altLang="en-US" sz="2400" dirty="0" smtClean="0"/>
          </a:p>
        </p:txBody>
      </p:sp>
      <p:sp>
        <p:nvSpPr>
          <p:cNvPr id="9" name="円/楕円 8"/>
          <p:cNvSpPr/>
          <p:nvPr/>
        </p:nvSpPr>
        <p:spPr>
          <a:xfrm>
            <a:off x="7248255" y="4600905"/>
            <a:ext cx="2115235" cy="1222422"/>
          </a:xfrm>
          <a:prstGeom prst="ellipse">
            <a:avLst/>
          </a:prstGeom>
          <a:ln w="12700">
            <a:solidFill>
              <a:srgbClr val="FF0000"/>
            </a:solidFill>
          </a:ln>
        </p:spPr>
        <p:txBody>
          <a:bodyPr rtlCol="0" anchor="ctr"/>
          <a:lstStyle/>
          <a:p>
            <a:pPr algn="ctr"/>
            <a:endParaRPr kumimoji="1" lang="ja-JP" altLang="en-US"/>
          </a:p>
        </p:txBody>
      </p:sp>
      <p:sp>
        <p:nvSpPr>
          <p:cNvPr id="10" name="テキスト ボックス 9"/>
          <p:cNvSpPr txBox="1"/>
          <p:nvPr/>
        </p:nvSpPr>
        <p:spPr>
          <a:xfrm>
            <a:off x="4529328" y="2938272"/>
            <a:ext cx="72768" cy="318924"/>
          </a:xfrm>
          <a:prstGeom prst="rect">
            <a:avLst/>
          </a:prstGeom>
          <a:noFill/>
        </p:spPr>
        <p:txBody>
          <a:bodyPr wrap="none" lIns="36000" tIns="36000" rIns="36000" bIns="36000" rtlCol="0">
            <a:spAutoFit/>
          </a:bodyPr>
          <a:lstStyle/>
          <a:p>
            <a:endParaRPr kumimoji="1" lang="ja-JP" altLang="en-US" sz="1600" dirty="0" smtClean="0"/>
          </a:p>
        </p:txBody>
      </p:sp>
      <mc:AlternateContent xmlns:mc="http://schemas.openxmlformats.org/markup-compatibility/2006" xmlns:a14="http://schemas.microsoft.com/office/drawing/2010/main">
        <mc:Choice Requires="a14">
          <p:sp>
            <p:nvSpPr>
              <p:cNvPr id="17" name="テキスト ボックス 16"/>
              <p:cNvSpPr txBox="1"/>
              <p:nvPr/>
            </p:nvSpPr>
            <p:spPr>
              <a:xfrm>
                <a:off x="4651748" y="2595028"/>
                <a:ext cx="3960442" cy="433508"/>
              </a:xfrm>
              <a:prstGeom prst="rect">
                <a:avLst/>
              </a:prstGeom>
              <a:noFill/>
            </p:spPr>
            <p:txBody>
              <a:bodyPr wrap="square" lIns="36000" tIns="36000" rIns="36000" bIns="36000" rtlCol="0">
                <a:spAutoFit/>
              </a:bodyPr>
              <a:lstStyle/>
              <a:p>
                <a:pPr/>
                <a14:m>
                  <m:oMathPara xmlns:m="http://schemas.openxmlformats.org/officeDocument/2006/math">
                    <m:oMathParaPr>
                      <m:jc m:val="centerGroup"/>
                    </m:oMathParaPr>
                    <m:oMath xmlns:m="http://schemas.openxmlformats.org/officeDocument/2006/math">
                      <m:r>
                        <a:rPr kumimoji="1" lang="en-US" altLang="ja-JP" sz="2400" b="0" i="1" smtClean="0">
                          <a:latin typeface="Cambria Math"/>
                        </a:rPr>
                        <m:t>𝑥</m:t>
                      </m:r>
                      <m:r>
                        <a:rPr kumimoji="1" lang="en-US" altLang="ja-JP" sz="2400" b="0" i="1" smtClean="0">
                          <a:latin typeface="Cambria Math"/>
                        </a:rPr>
                        <m:t>, </m:t>
                      </m:r>
                      <m:r>
                        <a:rPr kumimoji="1" lang="en-US" altLang="ja-JP" sz="2400" b="0" i="1" smtClean="0">
                          <a:latin typeface="Cambria Math"/>
                        </a:rPr>
                        <m:t>𝑦</m:t>
                      </m:r>
                      <m:r>
                        <a:rPr kumimoji="1" lang="en-US" altLang="ja-JP" sz="2400" b="0" i="1" smtClean="0">
                          <a:latin typeface="Cambria Math"/>
                        </a:rPr>
                        <m:t>, </m:t>
                      </m:r>
                      <m:r>
                        <a:rPr kumimoji="1" lang="en-US" altLang="ja-JP" sz="2400" b="0" i="1" smtClean="0">
                          <a:latin typeface="Cambria Math"/>
                        </a:rPr>
                        <m:t>𝑧𝑥</m:t>
                      </m:r>
                      <m:r>
                        <a:rPr kumimoji="1" lang="en-US" altLang="ja-JP" sz="2400" b="0" i="1" smtClean="0">
                          <a:latin typeface="Cambria Math"/>
                        </a:rPr>
                        <m:t>, </m:t>
                      </m:r>
                      <m:r>
                        <a:rPr kumimoji="1" lang="en-US" altLang="ja-JP" sz="2400" b="0" i="1" smtClean="0">
                          <a:latin typeface="Cambria Math"/>
                        </a:rPr>
                        <m:t>𝑧𝑦</m:t>
                      </m:r>
                      <m:r>
                        <a:rPr kumimoji="1" lang="en-US" altLang="ja-JP" sz="2400" b="0" i="1" smtClean="0">
                          <a:latin typeface="Cambria Math"/>
                        </a:rPr>
                        <m:t>, </m:t>
                      </m:r>
                      <m:r>
                        <a:rPr kumimoji="1" lang="en-US" altLang="ja-JP" sz="2400" b="0" i="1" smtClean="0">
                          <a:latin typeface="Cambria Math"/>
                        </a:rPr>
                        <m:t>𝑥𝑦</m:t>
                      </m:r>
                      <m:r>
                        <a:rPr kumimoji="1" lang="en-US" altLang="ja-JP" sz="2400" b="0" i="1" smtClean="0">
                          <a:latin typeface="Cambria Math"/>
                        </a:rPr>
                        <m:t>, </m:t>
                      </m:r>
                      <m:r>
                        <a:rPr kumimoji="1" lang="en-US" altLang="ja-JP" sz="2400" b="0" i="1" smtClean="0">
                          <a:latin typeface="Cambria Math"/>
                        </a:rPr>
                        <m:t>𝑎𝑛𝑑</m:t>
                      </m:r>
                      <m:r>
                        <a:rPr kumimoji="1" lang="en-US" altLang="ja-JP" sz="2400" b="0" i="1" smtClean="0">
                          <a:latin typeface="Cambria Math"/>
                        </a:rPr>
                        <m:t> </m:t>
                      </m:r>
                      <m:r>
                        <a:rPr kumimoji="1" lang="en-US" altLang="ja-JP" sz="2400" b="0" i="1" smtClean="0">
                          <a:latin typeface="Cambria Math"/>
                        </a:rPr>
                        <m:t>𝑥</m:t>
                      </m:r>
                      <m:r>
                        <a:rPr kumimoji="1" lang="en-US" altLang="ja-JP" sz="2400" b="0" i="1" baseline="30000" smtClean="0">
                          <a:latin typeface="Cambria Math"/>
                        </a:rPr>
                        <m:t>2</m:t>
                      </m:r>
                      <m:r>
                        <a:rPr kumimoji="1" lang="en-US" altLang="ja-JP" sz="2400" b="0" i="1" smtClean="0">
                          <a:latin typeface="Cambria Math"/>
                        </a:rPr>
                        <m:t>−</m:t>
                      </m:r>
                      <m:r>
                        <a:rPr kumimoji="1" lang="en-US" altLang="ja-JP" sz="2400" b="0" i="1" smtClean="0">
                          <a:latin typeface="Cambria Math"/>
                        </a:rPr>
                        <m:t>𝑦</m:t>
                      </m:r>
                      <m:r>
                        <a:rPr kumimoji="1" lang="en-US" altLang="ja-JP" sz="2400" b="0" i="1" baseline="30000" smtClean="0">
                          <a:latin typeface="Cambria Math"/>
                        </a:rPr>
                        <m:t>2</m:t>
                      </m:r>
                    </m:oMath>
                  </m:oMathPara>
                </a14:m>
                <a:endParaRPr kumimoji="1" lang="ja-JP" altLang="en-US" sz="2400" baseline="30000" dirty="0" smtClean="0"/>
              </a:p>
            </p:txBody>
          </p:sp>
        </mc:Choice>
        <mc:Fallback xmlns="">
          <p:sp>
            <p:nvSpPr>
              <p:cNvPr id="17" name="テキスト ボックス 16"/>
              <p:cNvSpPr txBox="1">
                <a:spLocks noRot="1" noChangeAspect="1" noMove="1" noResize="1" noEditPoints="1" noAdjustHandles="1" noChangeArrowheads="1" noChangeShapeType="1" noTextEdit="1"/>
              </p:cNvSpPr>
              <p:nvPr/>
            </p:nvSpPr>
            <p:spPr>
              <a:xfrm>
                <a:off x="4651748" y="2595028"/>
                <a:ext cx="3960442" cy="433508"/>
              </a:xfrm>
              <a:prstGeom prst="rect">
                <a:avLst/>
              </a:prstGeom>
              <a:blipFill rotWithShape="1">
                <a:blip r:embed="rId4"/>
                <a:stretch>
                  <a:fillRect b="-1549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p:cNvSpPr txBox="1"/>
              <p:nvPr/>
            </p:nvSpPr>
            <p:spPr>
              <a:xfrm>
                <a:off x="2508755" y="2595028"/>
                <a:ext cx="1217825" cy="433508"/>
              </a:xfrm>
              <a:prstGeom prst="rect">
                <a:avLst/>
              </a:prstGeom>
              <a:noFill/>
            </p:spPr>
            <p:txBody>
              <a:bodyPr wrap="none" lIns="36000" tIns="36000" rIns="36000" bIns="36000" rtlCol="0">
                <a:spAutoFit/>
              </a:bodyPr>
              <a:lstStyle/>
              <a:p>
                <a:pPr/>
                <a14:m>
                  <m:oMathPara xmlns:m="http://schemas.openxmlformats.org/officeDocument/2006/math">
                    <m:oMathParaPr>
                      <m:jc m:val="centerGroup"/>
                    </m:oMathParaPr>
                    <m:oMath xmlns:m="http://schemas.openxmlformats.org/officeDocument/2006/math">
                      <m:r>
                        <a:rPr kumimoji="1" lang="en-US" altLang="ja-JP" sz="2400" b="0" i="1" smtClean="0">
                          <a:latin typeface="Cambria Math"/>
                        </a:rPr>
                        <m:t>𝑧</m:t>
                      </m:r>
                      <m:r>
                        <a:rPr kumimoji="1" lang="en-US" altLang="ja-JP" sz="2400" b="0" i="1" smtClean="0">
                          <a:latin typeface="Cambria Math"/>
                        </a:rPr>
                        <m:t> </m:t>
                      </m:r>
                      <m:r>
                        <a:rPr kumimoji="1" lang="en-US" altLang="ja-JP" sz="2400" b="0" i="1" smtClean="0">
                          <a:latin typeface="Cambria Math"/>
                        </a:rPr>
                        <m:t>𝑎𝑛𝑑</m:t>
                      </m:r>
                      <m:r>
                        <a:rPr kumimoji="1" lang="en-US" altLang="ja-JP" sz="2400" b="0" i="1" smtClean="0">
                          <a:latin typeface="Cambria Math"/>
                        </a:rPr>
                        <m:t> </m:t>
                      </m:r>
                      <m:r>
                        <a:rPr kumimoji="1" lang="en-US" altLang="ja-JP" sz="2400" b="0" i="1" smtClean="0">
                          <a:latin typeface="Cambria Math"/>
                        </a:rPr>
                        <m:t>𝑧</m:t>
                      </m:r>
                      <m:r>
                        <a:rPr kumimoji="1" lang="en-US" altLang="ja-JP" sz="2400" b="0" i="1" baseline="30000" smtClean="0">
                          <a:latin typeface="Cambria Math"/>
                        </a:rPr>
                        <m:t>2</m:t>
                      </m:r>
                    </m:oMath>
                  </m:oMathPara>
                </a14:m>
                <a:endParaRPr kumimoji="1" lang="ja-JP" altLang="en-US" sz="2400" baseline="30000" dirty="0" smtClean="0"/>
              </a:p>
            </p:txBody>
          </p:sp>
        </mc:Choice>
        <mc:Fallback xmlns="">
          <p:sp>
            <p:nvSpPr>
              <p:cNvPr id="18" name="テキスト ボックス 17"/>
              <p:cNvSpPr txBox="1">
                <a:spLocks noRot="1" noChangeAspect="1" noMove="1" noResize="1" noEditPoints="1" noAdjustHandles="1" noChangeArrowheads="1" noChangeShapeType="1" noTextEdit="1"/>
              </p:cNvSpPr>
              <p:nvPr/>
            </p:nvSpPr>
            <p:spPr>
              <a:xfrm>
                <a:off x="2508755" y="2595028"/>
                <a:ext cx="1217825" cy="433508"/>
              </a:xfrm>
              <a:prstGeom prst="rect">
                <a:avLst/>
              </a:prstGeom>
              <a:blipFill rotWithShape="1">
                <a:blip r:embed="rId5"/>
                <a:stretch>
                  <a:fillRect l="-503"/>
                </a:stretch>
              </a:blipFill>
            </p:spPr>
            <p:txBody>
              <a:bodyPr/>
              <a:lstStyle/>
              <a:p>
                <a:r>
                  <a:rPr lang="ja-JP" altLang="en-US">
                    <a:noFill/>
                  </a:rPr>
                  <a:t> </a:t>
                </a:r>
              </a:p>
            </p:txBody>
          </p:sp>
        </mc:Fallback>
      </mc:AlternateContent>
      <p:sp>
        <p:nvSpPr>
          <p:cNvPr id="12" name="テキスト ボックス 11"/>
          <p:cNvSpPr txBox="1"/>
          <p:nvPr/>
        </p:nvSpPr>
        <p:spPr>
          <a:xfrm>
            <a:off x="7341961" y="5823327"/>
            <a:ext cx="2336564" cy="688256"/>
          </a:xfrm>
          <a:prstGeom prst="rect">
            <a:avLst/>
          </a:prstGeom>
          <a:noFill/>
        </p:spPr>
        <p:txBody>
          <a:bodyPr wrap="square" lIns="36000" tIns="36000" rIns="36000" bIns="36000" rtlCol="0">
            <a:spAutoFit/>
          </a:bodyPr>
          <a:lstStyle/>
          <a:p>
            <a:r>
              <a:rPr kumimoji="1" lang="en-US" altLang="ja-JP" dirty="0" smtClean="0">
                <a:solidFill>
                  <a:srgbClr val="FF0000"/>
                </a:solidFill>
              </a:rPr>
              <a:t>Difficult to make a  field correction!</a:t>
            </a:r>
            <a:endParaRPr kumimoji="1" lang="ja-JP" altLang="en-US" dirty="0" smtClean="0">
              <a:solidFill>
                <a:srgbClr val="FF0000"/>
              </a:solidFill>
            </a:endParaRPr>
          </a:p>
        </p:txBody>
      </p:sp>
    </p:spTree>
    <p:extLst>
      <p:ext uri="{BB962C8B-B14F-4D97-AF65-F5344CB8AC3E}">
        <p14:creationId xmlns:p14="http://schemas.microsoft.com/office/powerpoint/2010/main" val="25052476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F2310DC3-0E85-48DD-910D-ADCA20675EE2}" type="slidenum">
              <a:rPr lang="ja-JP" altLang="en-US" smtClean="0"/>
              <a:pPr>
                <a:defRPr/>
              </a:pPr>
              <a:t>29</a:t>
            </a:fld>
            <a:endParaRPr lang="ja-JP" altLang="en-US"/>
          </a:p>
        </p:txBody>
      </p:sp>
      <p:graphicFrame>
        <p:nvGraphicFramePr>
          <p:cNvPr id="3" name="表 2"/>
          <p:cNvGraphicFramePr>
            <a:graphicFrameLocks noGrp="1"/>
          </p:cNvGraphicFramePr>
          <p:nvPr>
            <p:extLst>
              <p:ext uri="{D42A27DB-BD31-4B8C-83A1-F6EECF244321}">
                <p14:modId xmlns:p14="http://schemas.microsoft.com/office/powerpoint/2010/main" val="3482130931"/>
              </p:ext>
            </p:extLst>
          </p:nvPr>
        </p:nvGraphicFramePr>
        <p:xfrm>
          <a:off x="587515" y="1215873"/>
          <a:ext cx="8505945" cy="2454706"/>
        </p:xfrm>
        <a:graphic>
          <a:graphicData uri="http://schemas.openxmlformats.org/drawingml/2006/table">
            <a:tbl>
              <a:tblPr firstRow="1" bandRow="1">
                <a:tableStyleId>{5C22544A-7EE6-4342-B048-85BDC9FD1C3A}</a:tableStyleId>
              </a:tblPr>
              <a:tblGrid>
                <a:gridCol w="2295255"/>
                <a:gridCol w="1957719"/>
                <a:gridCol w="2211545"/>
                <a:gridCol w="2041426"/>
              </a:tblGrid>
              <a:tr h="808786">
                <a:tc>
                  <a:txBody>
                    <a:bodyPr/>
                    <a:lstStyle/>
                    <a:p>
                      <a:endParaRPr kumimoji="1" lang="ja-JP" altLang="en-US" sz="2400" dirty="0">
                        <a:latin typeface="+mj-lt"/>
                      </a:endParaRPr>
                    </a:p>
                  </a:txBody>
                  <a:tcPr/>
                </a:tc>
                <a:tc>
                  <a:txBody>
                    <a:bodyPr/>
                    <a:lstStyle/>
                    <a:p>
                      <a:r>
                        <a:rPr kumimoji="1" lang="en-US" altLang="ja-JP" sz="2400" dirty="0" smtClean="0"/>
                        <a:t>LTS</a:t>
                      </a:r>
                      <a:r>
                        <a:rPr kumimoji="1" lang="en-US" altLang="ja-JP" sz="2400" baseline="0" dirty="0" smtClean="0"/>
                        <a:t> NMR</a:t>
                      </a:r>
                      <a:endParaRPr kumimoji="1" lang="ja-JP" altLang="en-US" sz="2400" dirty="0">
                        <a:latin typeface="+mj-lt"/>
                      </a:endParaRPr>
                    </a:p>
                  </a:txBody>
                  <a:tcPr/>
                </a:tc>
                <a:tc>
                  <a:txBody>
                    <a:bodyPr/>
                    <a:lstStyle/>
                    <a:p>
                      <a:r>
                        <a:rPr kumimoji="1" lang="en-US" altLang="ja-JP" sz="2400" dirty="0" smtClean="0"/>
                        <a:t>LTS/Bi2223 NMR</a:t>
                      </a:r>
                      <a:endParaRPr kumimoji="1" lang="ja-JP" altLang="en-US" sz="2400" dirty="0">
                        <a:latin typeface="+mj-lt"/>
                      </a:endParaRPr>
                    </a:p>
                  </a:txBody>
                  <a:tcPr/>
                </a:tc>
                <a:tc>
                  <a:txBody>
                    <a:bodyPr/>
                    <a:lstStyle/>
                    <a:p>
                      <a:r>
                        <a:rPr kumimoji="1" lang="en-US" altLang="ja-JP" sz="2400" dirty="0" smtClean="0"/>
                        <a:t>LTS/REBCO NMR</a:t>
                      </a:r>
                      <a:endParaRPr kumimoji="1" lang="ja-JP" altLang="en-US" sz="2400" dirty="0">
                        <a:latin typeface="+mj-lt"/>
                      </a:endParaRPr>
                    </a:p>
                  </a:txBody>
                  <a:tcPr/>
                </a:tc>
              </a:tr>
              <a:tr h="808786">
                <a:tc>
                  <a:txBody>
                    <a:bodyPr/>
                    <a:lstStyle/>
                    <a:p>
                      <a:r>
                        <a:rPr kumimoji="1" lang="en-US" altLang="ja-JP" sz="2400" dirty="0" smtClean="0"/>
                        <a:t>NMR resolution</a:t>
                      </a:r>
                      <a:endParaRPr kumimoji="1" lang="ja-JP" altLang="en-US" sz="2400" dirty="0">
                        <a:latin typeface="+mj-lt"/>
                      </a:endParaRPr>
                    </a:p>
                  </a:txBody>
                  <a:tcPr/>
                </a:tc>
                <a:tc>
                  <a:txBody>
                    <a:bodyPr/>
                    <a:lstStyle/>
                    <a:p>
                      <a:pPr algn="ctr"/>
                      <a:r>
                        <a:rPr kumimoji="1" lang="en-US" altLang="ja-JP" sz="2400" dirty="0" smtClean="0"/>
                        <a:t>&lt;1Hz(2ppb)</a:t>
                      </a:r>
                      <a:endParaRPr kumimoji="1" lang="ja-JP" altLang="en-US" sz="2400" dirty="0">
                        <a:latin typeface="+mj-lt"/>
                      </a:endParaRPr>
                    </a:p>
                  </a:txBody>
                  <a:tcPr/>
                </a:tc>
                <a:tc>
                  <a:txBody>
                    <a:bodyPr/>
                    <a:lstStyle/>
                    <a:p>
                      <a:pPr algn="ctr"/>
                      <a:r>
                        <a:rPr kumimoji="1" lang="en-US" altLang="ja-JP" sz="2400" dirty="0" smtClean="0"/>
                        <a:t>0.7Hz(1.4ppb)</a:t>
                      </a:r>
                      <a:endParaRPr kumimoji="1" lang="ja-JP" altLang="en-US" sz="2400" dirty="0">
                        <a:latin typeface="+mj-lt"/>
                      </a:endParaRPr>
                    </a:p>
                  </a:txBody>
                  <a:tcPr/>
                </a:tc>
                <a:tc>
                  <a:txBody>
                    <a:bodyPr/>
                    <a:lstStyle/>
                    <a:p>
                      <a:pPr algn="ctr"/>
                      <a:r>
                        <a:rPr kumimoji="1" lang="en-US" altLang="ja-JP" sz="2400" dirty="0" smtClean="0"/>
                        <a:t>15Hz(30ppb)</a:t>
                      </a:r>
                      <a:endParaRPr kumimoji="1" lang="ja-JP" altLang="en-US" sz="2400" dirty="0">
                        <a:latin typeface="+mj-lt"/>
                      </a:endParaRPr>
                    </a:p>
                  </a:txBody>
                  <a:tcPr/>
                </a:tc>
              </a:tr>
              <a:tr h="808786">
                <a:tc>
                  <a:txBody>
                    <a:bodyPr/>
                    <a:lstStyle/>
                    <a:p>
                      <a:r>
                        <a:rPr kumimoji="1" lang="en-US" altLang="ja-JP" sz="2400" dirty="0" smtClean="0"/>
                        <a:t>NMR sensitivity</a:t>
                      </a:r>
                    </a:p>
                    <a:p>
                      <a:r>
                        <a:rPr kumimoji="1" lang="en-US" altLang="ja-JP" sz="2400" dirty="0" smtClean="0"/>
                        <a:t>S/N</a:t>
                      </a:r>
                      <a:endParaRPr kumimoji="1" lang="ja-JP" altLang="en-US" sz="2400" dirty="0">
                        <a:latin typeface="+mj-lt"/>
                      </a:endParaRPr>
                    </a:p>
                  </a:txBody>
                  <a:tcPr/>
                </a:tc>
                <a:tc>
                  <a:txBody>
                    <a:bodyPr/>
                    <a:lstStyle/>
                    <a:p>
                      <a:pPr algn="ctr"/>
                      <a:r>
                        <a:rPr kumimoji="1" lang="en-US" altLang="ja-JP" sz="2400" dirty="0" smtClean="0"/>
                        <a:t>&gt;600</a:t>
                      </a:r>
                      <a:endParaRPr kumimoji="1" lang="ja-JP" altLang="en-US" sz="2400" dirty="0">
                        <a:latin typeface="+mj-lt"/>
                      </a:endParaRPr>
                    </a:p>
                  </a:txBody>
                  <a:tcPr/>
                </a:tc>
                <a:tc>
                  <a:txBody>
                    <a:bodyPr/>
                    <a:lstStyle/>
                    <a:p>
                      <a:pPr algn="ctr"/>
                      <a:r>
                        <a:rPr kumimoji="1" lang="en-US" altLang="ja-JP" sz="2400" dirty="0" smtClean="0"/>
                        <a:t>512</a:t>
                      </a:r>
                      <a:endParaRPr kumimoji="1" lang="ja-JP" altLang="en-US" sz="2400" dirty="0">
                        <a:latin typeface="+mj-lt"/>
                      </a:endParaRPr>
                    </a:p>
                  </a:txBody>
                  <a:tcPr/>
                </a:tc>
                <a:tc>
                  <a:txBody>
                    <a:bodyPr/>
                    <a:lstStyle/>
                    <a:p>
                      <a:pPr algn="ctr"/>
                      <a:r>
                        <a:rPr kumimoji="1" lang="en-US" altLang="ja-JP" sz="2400" dirty="0" smtClean="0"/>
                        <a:t>28</a:t>
                      </a:r>
                      <a:endParaRPr kumimoji="1" lang="ja-JP" altLang="en-US" sz="2400" dirty="0">
                        <a:latin typeface="+mj-lt"/>
                      </a:endParaRPr>
                    </a:p>
                  </a:txBody>
                  <a:tcPr/>
                </a:tc>
              </a:tr>
            </a:tbl>
          </a:graphicData>
        </a:graphic>
      </p:graphicFrame>
      <p:sp>
        <p:nvSpPr>
          <p:cNvPr id="5" name="テキスト ボックス 4"/>
          <p:cNvSpPr txBox="1"/>
          <p:nvPr/>
        </p:nvSpPr>
        <p:spPr>
          <a:xfrm>
            <a:off x="407495" y="329347"/>
            <a:ext cx="8460939" cy="534368"/>
          </a:xfrm>
          <a:prstGeom prst="rect">
            <a:avLst/>
          </a:prstGeom>
          <a:noFill/>
        </p:spPr>
        <p:txBody>
          <a:bodyPr wrap="square" lIns="36000" tIns="36000" rIns="36000" bIns="36000" rtlCol="0">
            <a:spAutoFit/>
          </a:bodyPr>
          <a:lstStyle/>
          <a:p>
            <a:r>
              <a:rPr kumimoji="1" lang="en-US" altLang="ja-JP" sz="3000" b="1" dirty="0" smtClean="0">
                <a:solidFill>
                  <a:schemeClr val="tx2">
                    <a:lumMod val="75000"/>
                  </a:schemeClr>
                </a:solidFill>
              </a:rPr>
              <a:t>Comparison of NMR resolution and sensitivity</a:t>
            </a:r>
            <a:endParaRPr kumimoji="1" lang="ja-JP" altLang="en-US" sz="3000" b="1" dirty="0" smtClean="0">
              <a:solidFill>
                <a:schemeClr val="tx2">
                  <a:lumMod val="75000"/>
                </a:schemeClr>
              </a:solidFill>
            </a:endParaRPr>
          </a:p>
        </p:txBody>
      </p:sp>
      <p:sp>
        <p:nvSpPr>
          <p:cNvPr id="4" name="左中かっこ 3"/>
          <p:cNvSpPr/>
          <p:nvPr/>
        </p:nvSpPr>
        <p:spPr bwMode="auto">
          <a:xfrm rot="16200000">
            <a:off x="4818877" y="2499948"/>
            <a:ext cx="276450" cy="2947830"/>
          </a:xfrm>
          <a:prstGeom prst="leftBrace">
            <a:avLst/>
          </a:prstGeom>
          <a:noFill/>
          <a:ln w="12700" cap="flat" cmpd="sng" algn="ctr">
            <a:solidFill>
              <a:schemeClr val="tx2"/>
            </a:solidFill>
            <a:prstDash val="solid"/>
            <a:round/>
            <a:headEnd type="none" w="med" len="med"/>
            <a:tailEnd type="none"/>
          </a:ln>
          <a:effectLst/>
        </p:spPr>
        <p:txBody>
          <a:bodyPr rtlCol="0" anchor="ctr"/>
          <a:lstStyle/>
          <a:p>
            <a:pPr algn="ctr"/>
            <a:endParaRPr kumimoji="1" lang="ja-JP" altLang="en-US">
              <a:solidFill>
                <a:schemeClr val="tx2"/>
              </a:solidFill>
            </a:endParaRPr>
          </a:p>
        </p:txBody>
      </p:sp>
      <p:sp>
        <p:nvSpPr>
          <p:cNvPr id="6" name="テキスト ボックス 5"/>
          <p:cNvSpPr txBox="1"/>
          <p:nvPr/>
        </p:nvSpPr>
        <p:spPr>
          <a:xfrm>
            <a:off x="3062790" y="4112090"/>
            <a:ext cx="4005445" cy="442035"/>
          </a:xfrm>
          <a:prstGeom prst="rect">
            <a:avLst/>
          </a:prstGeom>
          <a:noFill/>
        </p:spPr>
        <p:txBody>
          <a:bodyPr wrap="square" lIns="36000" tIns="36000" rIns="36000" bIns="36000" rtlCol="0">
            <a:spAutoFit/>
          </a:bodyPr>
          <a:lstStyle/>
          <a:p>
            <a:pPr algn="ctr"/>
            <a:r>
              <a:rPr kumimoji="1" lang="en-US" altLang="ja-JP" sz="2400" b="1" dirty="0" smtClean="0">
                <a:solidFill>
                  <a:schemeClr val="tx2"/>
                </a:solidFill>
              </a:rPr>
              <a:t>The same quality</a:t>
            </a:r>
            <a:endParaRPr kumimoji="1" lang="ja-JP" altLang="en-US" sz="2400" b="1" dirty="0" smtClean="0">
              <a:solidFill>
                <a:schemeClr val="tx2"/>
              </a:solidFill>
            </a:endParaRPr>
          </a:p>
        </p:txBody>
      </p:sp>
      <p:sp>
        <p:nvSpPr>
          <p:cNvPr id="7" name="テキスト ボックス 6"/>
          <p:cNvSpPr txBox="1"/>
          <p:nvPr/>
        </p:nvSpPr>
        <p:spPr>
          <a:xfrm>
            <a:off x="7075645" y="3835639"/>
            <a:ext cx="2250250" cy="1180699"/>
          </a:xfrm>
          <a:prstGeom prst="rect">
            <a:avLst/>
          </a:prstGeom>
          <a:noFill/>
        </p:spPr>
        <p:txBody>
          <a:bodyPr wrap="square" lIns="36000" tIns="36000" rIns="36000" bIns="36000" rtlCol="0">
            <a:spAutoFit/>
          </a:bodyPr>
          <a:lstStyle/>
          <a:p>
            <a:r>
              <a:rPr kumimoji="1" lang="en-US" altLang="ja-JP" sz="2400" b="1" dirty="0" smtClean="0">
                <a:solidFill>
                  <a:schemeClr val="tx2"/>
                </a:solidFill>
              </a:rPr>
              <a:t>20-fold lower resolution and sensitivity</a:t>
            </a:r>
            <a:endParaRPr kumimoji="1" lang="ja-JP" altLang="en-US" sz="2400" b="1" dirty="0" smtClean="0">
              <a:solidFill>
                <a:schemeClr val="tx2"/>
              </a:solidFill>
            </a:endParaRPr>
          </a:p>
        </p:txBody>
      </p:sp>
      <p:cxnSp>
        <p:nvCxnSpPr>
          <p:cNvPr id="10" name="直線矢印コネクタ 9"/>
          <p:cNvCxnSpPr/>
          <p:nvPr/>
        </p:nvCxnSpPr>
        <p:spPr bwMode="auto">
          <a:xfrm>
            <a:off x="1586986" y="4983962"/>
            <a:ext cx="278894" cy="0"/>
          </a:xfrm>
          <a:prstGeom prst="straightConnector1">
            <a:avLst/>
          </a:prstGeom>
          <a:noFill/>
          <a:ln w="12700" cap="flat" cmpd="sng" algn="ctr">
            <a:solidFill>
              <a:schemeClr val="tx1"/>
            </a:solidFill>
            <a:prstDash val="solid"/>
            <a:round/>
            <a:headEnd type="none" w="med" len="med"/>
            <a:tailEnd type="triangle"/>
          </a:ln>
          <a:effectLst/>
        </p:spPr>
      </p:cxnSp>
      <p:cxnSp>
        <p:nvCxnSpPr>
          <p:cNvPr id="12" name="直線矢印コネクタ 11"/>
          <p:cNvCxnSpPr/>
          <p:nvPr/>
        </p:nvCxnSpPr>
        <p:spPr bwMode="auto">
          <a:xfrm flipH="1">
            <a:off x="1969680" y="4983962"/>
            <a:ext cx="270030" cy="1"/>
          </a:xfrm>
          <a:prstGeom prst="straightConnector1">
            <a:avLst/>
          </a:prstGeom>
          <a:noFill/>
          <a:ln w="12700" cap="flat" cmpd="sng" algn="ctr">
            <a:solidFill>
              <a:schemeClr val="tx1"/>
            </a:solidFill>
            <a:prstDash val="solid"/>
            <a:round/>
            <a:headEnd type="none" w="med" len="med"/>
            <a:tailEnd type="triangle"/>
          </a:ln>
          <a:effectLst/>
        </p:spPr>
      </p:cxnSp>
      <p:sp>
        <p:nvSpPr>
          <p:cNvPr id="17" name="フリーフォーム 16"/>
          <p:cNvSpPr/>
          <p:nvPr/>
        </p:nvSpPr>
        <p:spPr>
          <a:xfrm>
            <a:off x="1341658" y="4554125"/>
            <a:ext cx="1256044" cy="909376"/>
          </a:xfrm>
          <a:custGeom>
            <a:avLst/>
            <a:gdLst>
              <a:gd name="connsiteX0" fmla="*/ 0 w 1256044"/>
              <a:gd name="connsiteY0" fmla="*/ 879231 h 914400"/>
              <a:gd name="connsiteX1" fmla="*/ 70339 w 1256044"/>
              <a:gd name="connsiteY1" fmla="*/ 859134 h 914400"/>
              <a:gd name="connsiteX2" fmla="*/ 80387 w 1256044"/>
              <a:gd name="connsiteY2" fmla="*/ 889280 h 914400"/>
              <a:gd name="connsiteX3" fmla="*/ 120580 w 1256044"/>
              <a:gd name="connsiteY3" fmla="*/ 849086 h 914400"/>
              <a:gd name="connsiteX4" fmla="*/ 140677 w 1256044"/>
              <a:gd name="connsiteY4" fmla="*/ 879231 h 914400"/>
              <a:gd name="connsiteX5" fmla="*/ 185895 w 1256044"/>
              <a:gd name="connsiteY5" fmla="*/ 864159 h 914400"/>
              <a:gd name="connsiteX6" fmla="*/ 200967 w 1256044"/>
              <a:gd name="connsiteY6" fmla="*/ 899328 h 914400"/>
              <a:gd name="connsiteX7" fmla="*/ 246185 w 1256044"/>
              <a:gd name="connsiteY7" fmla="*/ 849086 h 914400"/>
              <a:gd name="connsiteX8" fmla="*/ 291402 w 1256044"/>
              <a:gd name="connsiteY8" fmla="*/ 894304 h 914400"/>
              <a:gd name="connsiteX9" fmla="*/ 326572 w 1256044"/>
              <a:gd name="connsiteY9" fmla="*/ 849086 h 914400"/>
              <a:gd name="connsiteX10" fmla="*/ 326572 w 1256044"/>
              <a:gd name="connsiteY10" fmla="*/ 884255 h 914400"/>
              <a:gd name="connsiteX11" fmla="*/ 351693 w 1256044"/>
              <a:gd name="connsiteY11" fmla="*/ 859134 h 914400"/>
              <a:gd name="connsiteX12" fmla="*/ 391886 w 1256044"/>
              <a:gd name="connsiteY12" fmla="*/ 874207 h 914400"/>
              <a:gd name="connsiteX13" fmla="*/ 432079 w 1256044"/>
              <a:gd name="connsiteY13" fmla="*/ 849086 h 914400"/>
              <a:gd name="connsiteX14" fmla="*/ 457200 w 1256044"/>
              <a:gd name="connsiteY14" fmla="*/ 909376 h 914400"/>
              <a:gd name="connsiteX15" fmla="*/ 497394 w 1256044"/>
              <a:gd name="connsiteY15" fmla="*/ 844062 h 914400"/>
              <a:gd name="connsiteX16" fmla="*/ 522515 w 1256044"/>
              <a:gd name="connsiteY16" fmla="*/ 874207 h 914400"/>
              <a:gd name="connsiteX17" fmla="*/ 532563 w 1256044"/>
              <a:gd name="connsiteY17" fmla="*/ 869183 h 914400"/>
              <a:gd name="connsiteX18" fmla="*/ 577780 w 1256044"/>
              <a:gd name="connsiteY18" fmla="*/ 0 h 914400"/>
              <a:gd name="connsiteX19" fmla="*/ 582805 w 1256044"/>
              <a:gd name="connsiteY19" fmla="*/ 879231 h 914400"/>
              <a:gd name="connsiteX20" fmla="*/ 628022 w 1256044"/>
              <a:gd name="connsiteY20" fmla="*/ 864159 h 914400"/>
              <a:gd name="connsiteX21" fmla="*/ 633046 w 1256044"/>
              <a:gd name="connsiteY21" fmla="*/ 894304 h 914400"/>
              <a:gd name="connsiteX22" fmla="*/ 683288 w 1256044"/>
              <a:gd name="connsiteY22" fmla="*/ 874207 h 914400"/>
              <a:gd name="connsiteX23" fmla="*/ 718457 w 1256044"/>
              <a:gd name="connsiteY23" fmla="*/ 889280 h 914400"/>
              <a:gd name="connsiteX24" fmla="*/ 783772 w 1256044"/>
              <a:gd name="connsiteY24" fmla="*/ 859134 h 914400"/>
              <a:gd name="connsiteX25" fmla="*/ 818941 w 1256044"/>
              <a:gd name="connsiteY25" fmla="*/ 914400 h 914400"/>
              <a:gd name="connsiteX26" fmla="*/ 924449 w 1256044"/>
              <a:gd name="connsiteY26" fmla="*/ 874207 h 914400"/>
              <a:gd name="connsiteX27" fmla="*/ 954594 w 1256044"/>
              <a:gd name="connsiteY27" fmla="*/ 894304 h 914400"/>
              <a:gd name="connsiteX28" fmla="*/ 1014884 w 1256044"/>
              <a:gd name="connsiteY28" fmla="*/ 884255 h 914400"/>
              <a:gd name="connsiteX29" fmla="*/ 1080198 w 1256044"/>
              <a:gd name="connsiteY29" fmla="*/ 889280 h 914400"/>
              <a:gd name="connsiteX30" fmla="*/ 1135464 w 1256044"/>
              <a:gd name="connsiteY30" fmla="*/ 869183 h 914400"/>
              <a:gd name="connsiteX31" fmla="*/ 1220875 w 1256044"/>
              <a:gd name="connsiteY31" fmla="*/ 894304 h 914400"/>
              <a:gd name="connsiteX32" fmla="*/ 1245996 w 1256044"/>
              <a:gd name="connsiteY32" fmla="*/ 879231 h 914400"/>
              <a:gd name="connsiteX33" fmla="*/ 1256044 w 1256044"/>
              <a:gd name="connsiteY33" fmla="*/ 899328 h 914400"/>
              <a:gd name="connsiteX34" fmla="*/ 1256044 w 1256044"/>
              <a:gd name="connsiteY34" fmla="*/ 899328 h 914400"/>
              <a:gd name="connsiteX0" fmla="*/ 0 w 1256044"/>
              <a:gd name="connsiteY0" fmla="*/ 879231 h 909376"/>
              <a:gd name="connsiteX1" fmla="*/ 70339 w 1256044"/>
              <a:gd name="connsiteY1" fmla="*/ 859134 h 909376"/>
              <a:gd name="connsiteX2" fmla="*/ 80387 w 1256044"/>
              <a:gd name="connsiteY2" fmla="*/ 889280 h 909376"/>
              <a:gd name="connsiteX3" fmla="*/ 120580 w 1256044"/>
              <a:gd name="connsiteY3" fmla="*/ 849086 h 909376"/>
              <a:gd name="connsiteX4" fmla="*/ 140677 w 1256044"/>
              <a:gd name="connsiteY4" fmla="*/ 879231 h 909376"/>
              <a:gd name="connsiteX5" fmla="*/ 185895 w 1256044"/>
              <a:gd name="connsiteY5" fmla="*/ 864159 h 909376"/>
              <a:gd name="connsiteX6" fmla="*/ 200967 w 1256044"/>
              <a:gd name="connsiteY6" fmla="*/ 899328 h 909376"/>
              <a:gd name="connsiteX7" fmla="*/ 246185 w 1256044"/>
              <a:gd name="connsiteY7" fmla="*/ 849086 h 909376"/>
              <a:gd name="connsiteX8" fmla="*/ 291402 w 1256044"/>
              <a:gd name="connsiteY8" fmla="*/ 894304 h 909376"/>
              <a:gd name="connsiteX9" fmla="*/ 326572 w 1256044"/>
              <a:gd name="connsiteY9" fmla="*/ 849086 h 909376"/>
              <a:gd name="connsiteX10" fmla="*/ 326572 w 1256044"/>
              <a:gd name="connsiteY10" fmla="*/ 884255 h 909376"/>
              <a:gd name="connsiteX11" fmla="*/ 351693 w 1256044"/>
              <a:gd name="connsiteY11" fmla="*/ 859134 h 909376"/>
              <a:gd name="connsiteX12" fmla="*/ 391886 w 1256044"/>
              <a:gd name="connsiteY12" fmla="*/ 874207 h 909376"/>
              <a:gd name="connsiteX13" fmla="*/ 432079 w 1256044"/>
              <a:gd name="connsiteY13" fmla="*/ 849086 h 909376"/>
              <a:gd name="connsiteX14" fmla="*/ 457200 w 1256044"/>
              <a:gd name="connsiteY14" fmla="*/ 909376 h 909376"/>
              <a:gd name="connsiteX15" fmla="*/ 497394 w 1256044"/>
              <a:gd name="connsiteY15" fmla="*/ 844062 h 909376"/>
              <a:gd name="connsiteX16" fmla="*/ 522515 w 1256044"/>
              <a:gd name="connsiteY16" fmla="*/ 874207 h 909376"/>
              <a:gd name="connsiteX17" fmla="*/ 532563 w 1256044"/>
              <a:gd name="connsiteY17" fmla="*/ 869183 h 909376"/>
              <a:gd name="connsiteX18" fmla="*/ 577780 w 1256044"/>
              <a:gd name="connsiteY18" fmla="*/ 0 h 909376"/>
              <a:gd name="connsiteX19" fmla="*/ 582805 w 1256044"/>
              <a:gd name="connsiteY19" fmla="*/ 879231 h 909376"/>
              <a:gd name="connsiteX20" fmla="*/ 628022 w 1256044"/>
              <a:gd name="connsiteY20" fmla="*/ 864159 h 909376"/>
              <a:gd name="connsiteX21" fmla="*/ 633046 w 1256044"/>
              <a:gd name="connsiteY21" fmla="*/ 894304 h 909376"/>
              <a:gd name="connsiteX22" fmla="*/ 683288 w 1256044"/>
              <a:gd name="connsiteY22" fmla="*/ 874207 h 909376"/>
              <a:gd name="connsiteX23" fmla="*/ 718457 w 1256044"/>
              <a:gd name="connsiteY23" fmla="*/ 889280 h 909376"/>
              <a:gd name="connsiteX24" fmla="*/ 783772 w 1256044"/>
              <a:gd name="connsiteY24" fmla="*/ 859134 h 909376"/>
              <a:gd name="connsiteX25" fmla="*/ 818941 w 1256044"/>
              <a:gd name="connsiteY25" fmla="*/ 899328 h 909376"/>
              <a:gd name="connsiteX26" fmla="*/ 924449 w 1256044"/>
              <a:gd name="connsiteY26" fmla="*/ 874207 h 909376"/>
              <a:gd name="connsiteX27" fmla="*/ 954594 w 1256044"/>
              <a:gd name="connsiteY27" fmla="*/ 894304 h 909376"/>
              <a:gd name="connsiteX28" fmla="*/ 1014884 w 1256044"/>
              <a:gd name="connsiteY28" fmla="*/ 884255 h 909376"/>
              <a:gd name="connsiteX29" fmla="*/ 1080198 w 1256044"/>
              <a:gd name="connsiteY29" fmla="*/ 889280 h 909376"/>
              <a:gd name="connsiteX30" fmla="*/ 1135464 w 1256044"/>
              <a:gd name="connsiteY30" fmla="*/ 869183 h 909376"/>
              <a:gd name="connsiteX31" fmla="*/ 1220875 w 1256044"/>
              <a:gd name="connsiteY31" fmla="*/ 894304 h 909376"/>
              <a:gd name="connsiteX32" fmla="*/ 1245996 w 1256044"/>
              <a:gd name="connsiteY32" fmla="*/ 879231 h 909376"/>
              <a:gd name="connsiteX33" fmla="*/ 1256044 w 1256044"/>
              <a:gd name="connsiteY33" fmla="*/ 899328 h 909376"/>
              <a:gd name="connsiteX34" fmla="*/ 1256044 w 1256044"/>
              <a:gd name="connsiteY34" fmla="*/ 899328 h 909376"/>
              <a:gd name="connsiteX0" fmla="*/ 0 w 1256044"/>
              <a:gd name="connsiteY0" fmla="*/ 879231 h 909376"/>
              <a:gd name="connsiteX1" fmla="*/ 70339 w 1256044"/>
              <a:gd name="connsiteY1" fmla="*/ 859134 h 909376"/>
              <a:gd name="connsiteX2" fmla="*/ 80387 w 1256044"/>
              <a:gd name="connsiteY2" fmla="*/ 889280 h 909376"/>
              <a:gd name="connsiteX3" fmla="*/ 120580 w 1256044"/>
              <a:gd name="connsiteY3" fmla="*/ 849086 h 909376"/>
              <a:gd name="connsiteX4" fmla="*/ 140677 w 1256044"/>
              <a:gd name="connsiteY4" fmla="*/ 879231 h 909376"/>
              <a:gd name="connsiteX5" fmla="*/ 185895 w 1256044"/>
              <a:gd name="connsiteY5" fmla="*/ 864159 h 909376"/>
              <a:gd name="connsiteX6" fmla="*/ 200967 w 1256044"/>
              <a:gd name="connsiteY6" fmla="*/ 899328 h 909376"/>
              <a:gd name="connsiteX7" fmla="*/ 246185 w 1256044"/>
              <a:gd name="connsiteY7" fmla="*/ 849086 h 909376"/>
              <a:gd name="connsiteX8" fmla="*/ 291402 w 1256044"/>
              <a:gd name="connsiteY8" fmla="*/ 894304 h 909376"/>
              <a:gd name="connsiteX9" fmla="*/ 326572 w 1256044"/>
              <a:gd name="connsiteY9" fmla="*/ 849086 h 909376"/>
              <a:gd name="connsiteX10" fmla="*/ 326572 w 1256044"/>
              <a:gd name="connsiteY10" fmla="*/ 884255 h 909376"/>
              <a:gd name="connsiteX11" fmla="*/ 351693 w 1256044"/>
              <a:gd name="connsiteY11" fmla="*/ 859134 h 909376"/>
              <a:gd name="connsiteX12" fmla="*/ 391886 w 1256044"/>
              <a:gd name="connsiteY12" fmla="*/ 874207 h 909376"/>
              <a:gd name="connsiteX13" fmla="*/ 432079 w 1256044"/>
              <a:gd name="connsiteY13" fmla="*/ 849086 h 909376"/>
              <a:gd name="connsiteX14" fmla="*/ 457200 w 1256044"/>
              <a:gd name="connsiteY14" fmla="*/ 909376 h 909376"/>
              <a:gd name="connsiteX15" fmla="*/ 497394 w 1256044"/>
              <a:gd name="connsiteY15" fmla="*/ 844062 h 909376"/>
              <a:gd name="connsiteX16" fmla="*/ 522515 w 1256044"/>
              <a:gd name="connsiteY16" fmla="*/ 874207 h 909376"/>
              <a:gd name="connsiteX17" fmla="*/ 532563 w 1256044"/>
              <a:gd name="connsiteY17" fmla="*/ 869183 h 909376"/>
              <a:gd name="connsiteX18" fmla="*/ 577780 w 1256044"/>
              <a:gd name="connsiteY18" fmla="*/ 0 h 909376"/>
              <a:gd name="connsiteX19" fmla="*/ 582805 w 1256044"/>
              <a:gd name="connsiteY19" fmla="*/ 879231 h 909376"/>
              <a:gd name="connsiteX20" fmla="*/ 628022 w 1256044"/>
              <a:gd name="connsiteY20" fmla="*/ 864159 h 909376"/>
              <a:gd name="connsiteX21" fmla="*/ 633046 w 1256044"/>
              <a:gd name="connsiteY21" fmla="*/ 894304 h 909376"/>
              <a:gd name="connsiteX22" fmla="*/ 683288 w 1256044"/>
              <a:gd name="connsiteY22" fmla="*/ 874207 h 909376"/>
              <a:gd name="connsiteX23" fmla="*/ 718457 w 1256044"/>
              <a:gd name="connsiteY23" fmla="*/ 889280 h 909376"/>
              <a:gd name="connsiteX24" fmla="*/ 783772 w 1256044"/>
              <a:gd name="connsiteY24" fmla="*/ 859134 h 909376"/>
              <a:gd name="connsiteX25" fmla="*/ 818941 w 1256044"/>
              <a:gd name="connsiteY25" fmla="*/ 899328 h 909376"/>
              <a:gd name="connsiteX26" fmla="*/ 924449 w 1256044"/>
              <a:gd name="connsiteY26" fmla="*/ 874207 h 909376"/>
              <a:gd name="connsiteX27" fmla="*/ 954594 w 1256044"/>
              <a:gd name="connsiteY27" fmla="*/ 894304 h 909376"/>
              <a:gd name="connsiteX28" fmla="*/ 1014884 w 1256044"/>
              <a:gd name="connsiteY28" fmla="*/ 884255 h 909376"/>
              <a:gd name="connsiteX29" fmla="*/ 1080198 w 1256044"/>
              <a:gd name="connsiteY29" fmla="*/ 889280 h 909376"/>
              <a:gd name="connsiteX30" fmla="*/ 1135464 w 1256044"/>
              <a:gd name="connsiteY30" fmla="*/ 869183 h 909376"/>
              <a:gd name="connsiteX31" fmla="*/ 1190730 w 1256044"/>
              <a:gd name="connsiteY31" fmla="*/ 889279 h 909376"/>
              <a:gd name="connsiteX32" fmla="*/ 1245996 w 1256044"/>
              <a:gd name="connsiteY32" fmla="*/ 879231 h 909376"/>
              <a:gd name="connsiteX33" fmla="*/ 1256044 w 1256044"/>
              <a:gd name="connsiteY33" fmla="*/ 899328 h 909376"/>
              <a:gd name="connsiteX34" fmla="*/ 1256044 w 1256044"/>
              <a:gd name="connsiteY34" fmla="*/ 899328 h 909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256044" h="909376">
                <a:moveTo>
                  <a:pt x="0" y="879231"/>
                </a:moveTo>
                <a:lnTo>
                  <a:pt x="70339" y="859134"/>
                </a:lnTo>
                <a:lnTo>
                  <a:pt x="80387" y="889280"/>
                </a:lnTo>
                <a:lnTo>
                  <a:pt x="120580" y="849086"/>
                </a:lnTo>
                <a:lnTo>
                  <a:pt x="140677" y="879231"/>
                </a:lnTo>
                <a:lnTo>
                  <a:pt x="185895" y="864159"/>
                </a:lnTo>
                <a:lnTo>
                  <a:pt x="200967" y="899328"/>
                </a:lnTo>
                <a:lnTo>
                  <a:pt x="246185" y="849086"/>
                </a:lnTo>
                <a:lnTo>
                  <a:pt x="291402" y="894304"/>
                </a:lnTo>
                <a:lnTo>
                  <a:pt x="326572" y="849086"/>
                </a:lnTo>
                <a:lnTo>
                  <a:pt x="326572" y="884255"/>
                </a:lnTo>
                <a:lnTo>
                  <a:pt x="351693" y="859134"/>
                </a:lnTo>
                <a:lnTo>
                  <a:pt x="391886" y="874207"/>
                </a:lnTo>
                <a:lnTo>
                  <a:pt x="432079" y="849086"/>
                </a:lnTo>
                <a:lnTo>
                  <a:pt x="457200" y="909376"/>
                </a:lnTo>
                <a:lnTo>
                  <a:pt x="497394" y="844062"/>
                </a:lnTo>
                <a:lnTo>
                  <a:pt x="522515" y="874207"/>
                </a:lnTo>
                <a:lnTo>
                  <a:pt x="532563" y="869183"/>
                </a:lnTo>
                <a:lnTo>
                  <a:pt x="577780" y="0"/>
                </a:lnTo>
                <a:lnTo>
                  <a:pt x="582805" y="879231"/>
                </a:lnTo>
                <a:lnTo>
                  <a:pt x="628022" y="864159"/>
                </a:lnTo>
                <a:lnTo>
                  <a:pt x="633046" y="894304"/>
                </a:lnTo>
                <a:lnTo>
                  <a:pt x="683288" y="874207"/>
                </a:lnTo>
                <a:lnTo>
                  <a:pt x="718457" y="889280"/>
                </a:lnTo>
                <a:lnTo>
                  <a:pt x="783772" y="859134"/>
                </a:lnTo>
                <a:lnTo>
                  <a:pt x="818941" y="899328"/>
                </a:lnTo>
                <a:lnTo>
                  <a:pt x="924449" y="874207"/>
                </a:lnTo>
                <a:lnTo>
                  <a:pt x="954594" y="894304"/>
                </a:lnTo>
                <a:lnTo>
                  <a:pt x="1014884" y="884255"/>
                </a:lnTo>
                <a:lnTo>
                  <a:pt x="1080198" y="889280"/>
                </a:lnTo>
                <a:lnTo>
                  <a:pt x="1135464" y="869183"/>
                </a:lnTo>
                <a:lnTo>
                  <a:pt x="1190730" y="889279"/>
                </a:lnTo>
                <a:lnTo>
                  <a:pt x="1245996" y="879231"/>
                </a:lnTo>
                <a:lnTo>
                  <a:pt x="1256044" y="899328"/>
                </a:lnTo>
                <a:lnTo>
                  <a:pt x="1256044" y="899328"/>
                </a:lnTo>
              </a:path>
            </a:pathLst>
          </a:custGeom>
          <a:noFill/>
          <a:ln w="12700">
            <a:solidFill>
              <a:schemeClr val="tx1"/>
            </a:solidFill>
          </a:ln>
        </p:spPr>
        <p:txBody>
          <a:bodyPr rtlCol="0" anchor="ctr"/>
          <a:lstStyle/>
          <a:p>
            <a:pPr algn="ctr"/>
            <a:endParaRPr kumimoji="1" lang="ja-JP" altLang="en-US"/>
          </a:p>
        </p:txBody>
      </p:sp>
      <p:sp>
        <p:nvSpPr>
          <p:cNvPr id="18" name="テキスト ボックス 17"/>
          <p:cNvSpPr txBox="1"/>
          <p:nvPr/>
        </p:nvSpPr>
        <p:spPr>
          <a:xfrm>
            <a:off x="587515" y="4581543"/>
            <a:ext cx="1035115" cy="318924"/>
          </a:xfrm>
          <a:prstGeom prst="rect">
            <a:avLst/>
          </a:prstGeom>
          <a:noFill/>
        </p:spPr>
        <p:txBody>
          <a:bodyPr wrap="square" lIns="36000" tIns="36000" rIns="36000" bIns="36000" rtlCol="0">
            <a:spAutoFit/>
          </a:bodyPr>
          <a:lstStyle/>
          <a:p>
            <a:r>
              <a:rPr kumimoji="1" lang="en-US" altLang="ja-JP" sz="1600" u="sng" dirty="0" smtClean="0"/>
              <a:t>Resolution</a:t>
            </a:r>
            <a:endParaRPr kumimoji="1" lang="ja-JP" altLang="en-US" sz="1600" u="sng" dirty="0" smtClean="0"/>
          </a:p>
        </p:txBody>
      </p:sp>
      <p:sp>
        <p:nvSpPr>
          <p:cNvPr id="26" name="テキスト ボックス 25"/>
          <p:cNvSpPr txBox="1"/>
          <p:nvPr/>
        </p:nvSpPr>
        <p:spPr>
          <a:xfrm>
            <a:off x="2172047" y="5543232"/>
            <a:ext cx="630070" cy="318924"/>
          </a:xfrm>
          <a:prstGeom prst="rect">
            <a:avLst/>
          </a:prstGeom>
          <a:noFill/>
        </p:spPr>
        <p:txBody>
          <a:bodyPr wrap="square" lIns="36000" tIns="36000" rIns="36000" bIns="36000" rtlCol="0">
            <a:spAutoFit/>
          </a:bodyPr>
          <a:lstStyle/>
          <a:p>
            <a:r>
              <a:rPr kumimoji="1" lang="en-US" altLang="ja-JP" sz="1600" dirty="0" smtClean="0"/>
              <a:t>Noise</a:t>
            </a:r>
            <a:endParaRPr kumimoji="1" lang="ja-JP" altLang="en-US" sz="1600" dirty="0" smtClean="0"/>
          </a:p>
        </p:txBody>
      </p:sp>
      <p:cxnSp>
        <p:nvCxnSpPr>
          <p:cNvPr id="28" name="直線矢印コネクタ 27"/>
          <p:cNvCxnSpPr>
            <a:stCxn id="26" idx="1"/>
          </p:cNvCxnSpPr>
          <p:nvPr/>
        </p:nvCxnSpPr>
        <p:spPr bwMode="auto">
          <a:xfrm flipH="1" flipV="1">
            <a:off x="2005450" y="5543232"/>
            <a:ext cx="166597" cy="159462"/>
          </a:xfrm>
          <a:prstGeom prst="straightConnector1">
            <a:avLst/>
          </a:prstGeom>
          <a:noFill/>
          <a:ln w="12700" cap="flat" cmpd="sng" algn="ctr">
            <a:solidFill>
              <a:schemeClr val="tx1"/>
            </a:solidFill>
            <a:prstDash val="solid"/>
            <a:round/>
            <a:headEnd type="none" w="med" len="med"/>
            <a:tailEnd type="triangle"/>
          </a:ln>
          <a:effectLst/>
        </p:spPr>
      </p:cxnSp>
      <p:sp>
        <p:nvSpPr>
          <p:cNvPr id="29" name="テキスト ボックス 28"/>
          <p:cNvSpPr txBox="1"/>
          <p:nvPr/>
        </p:nvSpPr>
        <p:spPr>
          <a:xfrm>
            <a:off x="3062790" y="4849351"/>
            <a:ext cx="765085" cy="318924"/>
          </a:xfrm>
          <a:prstGeom prst="rect">
            <a:avLst/>
          </a:prstGeom>
          <a:solidFill>
            <a:schemeClr val="bg1"/>
          </a:solidFill>
        </p:spPr>
        <p:txBody>
          <a:bodyPr wrap="square" lIns="36000" tIns="36000" rIns="36000" bIns="36000" rtlCol="0">
            <a:spAutoFit/>
          </a:bodyPr>
          <a:lstStyle/>
          <a:p>
            <a:r>
              <a:rPr kumimoji="1" lang="en-US" altLang="ja-JP" sz="1600" dirty="0" smtClean="0"/>
              <a:t>Signal</a:t>
            </a:r>
            <a:endParaRPr kumimoji="1" lang="ja-JP" altLang="en-US" sz="1600" dirty="0" smtClean="0"/>
          </a:p>
        </p:txBody>
      </p:sp>
      <p:sp>
        <p:nvSpPr>
          <p:cNvPr id="30" name="テキスト ボックス 29"/>
          <p:cNvSpPr txBox="1"/>
          <p:nvPr/>
        </p:nvSpPr>
        <p:spPr>
          <a:xfrm>
            <a:off x="3332820" y="5383770"/>
            <a:ext cx="1485165" cy="318924"/>
          </a:xfrm>
          <a:prstGeom prst="rect">
            <a:avLst/>
          </a:prstGeom>
          <a:noFill/>
        </p:spPr>
        <p:txBody>
          <a:bodyPr wrap="square" lIns="36000" tIns="36000" rIns="36000" bIns="36000" rtlCol="0">
            <a:spAutoFit/>
          </a:bodyPr>
          <a:lstStyle/>
          <a:p>
            <a:r>
              <a:rPr kumimoji="1" lang="en-US" altLang="ja-JP" sz="1600" u="sng" dirty="0" smtClean="0"/>
              <a:t>Sensitivity(S/N)</a:t>
            </a:r>
            <a:endParaRPr kumimoji="1" lang="ja-JP" altLang="en-US" sz="1600" u="sng" dirty="0" smtClean="0"/>
          </a:p>
        </p:txBody>
      </p:sp>
      <p:sp>
        <p:nvSpPr>
          <p:cNvPr id="31" name="テキスト ボックス 30"/>
          <p:cNvSpPr txBox="1"/>
          <p:nvPr/>
        </p:nvSpPr>
        <p:spPr>
          <a:xfrm>
            <a:off x="920919" y="5889447"/>
            <a:ext cx="2835315" cy="442035"/>
          </a:xfrm>
          <a:prstGeom prst="rect">
            <a:avLst/>
          </a:prstGeom>
          <a:noFill/>
        </p:spPr>
        <p:txBody>
          <a:bodyPr wrap="square" lIns="36000" tIns="36000" rIns="36000" bIns="36000" rtlCol="0">
            <a:spAutoFit/>
          </a:bodyPr>
          <a:lstStyle/>
          <a:p>
            <a:pPr algn="ctr"/>
            <a:r>
              <a:rPr kumimoji="1" lang="en-US" altLang="ja-JP" sz="2400" dirty="0" smtClean="0"/>
              <a:t>NMR spectrum</a:t>
            </a:r>
            <a:endParaRPr kumimoji="1" lang="ja-JP" altLang="en-US" sz="2400" dirty="0" smtClean="0"/>
          </a:p>
        </p:txBody>
      </p:sp>
      <p:sp>
        <p:nvSpPr>
          <p:cNvPr id="35" name="右中かっこ 34"/>
          <p:cNvSpPr/>
          <p:nvPr/>
        </p:nvSpPr>
        <p:spPr bwMode="auto">
          <a:xfrm>
            <a:off x="2887448" y="4550161"/>
            <a:ext cx="85332" cy="913339"/>
          </a:xfrm>
          <a:prstGeom prst="rightBrace">
            <a:avLst/>
          </a:prstGeom>
          <a:noFill/>
          <a:ln w="12700" cap="flat" cmpd="sng" algn="ctr">
            <a:solidFill>
              <a:schemeClr val="tx1"/>
            </a:solidFill>
            <a:prstDash val="solid"/>
            <a:round/>
            <a:headEnd type="none" w="med" len="med"/>
            <a:tailEnd type="none"/>
          </a:ln>
          <a:effectLst/>
        </p:spPr>
        <p:txBody>
          <a:bodyPr rtlCol="0" anchor="ctr"/>
          <a:lstStyle/>
          <a:p>
            <a:pPr algn="ctr"/>
            <a:endParaRPr kumimoji="1" lang="ja-JP" altLang="en-US"/>
          </a:p>
        </p:txBody>
      </p:sp>
    </p:spTree>
    <p:extLst>
      <p:ext uri="{BB962C8B-B14F-4D97-AF65-F5344CB8AC3E}">
        <p14:creationId xmlns:p14="http://schemas.microsoft.com/office/powerpoint/2010/main" val="2889911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0"/>
          </p:nvPr>
        </p:nvSpPr>
        <p:spPr/>
        <p:txBody>
          <a:bodyPr/>
          <a:lstStyle/>
          <a:p>
            <a:fld id="{6895B4F0-0804-490A-800A-B296D25CADEA}" type="slidenum">
              <a:rPr kumimoji="1" lang="ja-JP" altLang="en-US" smtClean="0"/>
              <a:pPr/>
              <a:t>3</a:t>
            </a:fld>
            <a:endParaRPr kumimoji="1" lang="ja-JP" altLang="en-US" dirty="0"/>
          </a:p>
        </p:txBody>
      </p:sp>
      <p:sp>
        <p:nvSpPr>
          <p:cNvPr id="2" name="タイトル 1"/>
          <p:cNvSpPr>
            <a:spLocks noGrp="1"/>
          </p:cNvSpPr>
          <p:nvPr>
            <p:ph type="title" idx="4294967295"/>
          </p:nvPr>
        </p:nvSpPr>
        <p:spPr>
          <a:xfrm>
            <a:off x="1155700" y="3023955"/>
            <a:ext cx="7397700" cy="1863055"/>
          </a:xfrm>
          <a:prstGeom prst="rect">
            <a:avLst/>
          </a:prstGeom>
        </p:spPr>
        <p:txBody>
          <a:bodyPr>
            <a:noAutofit/>
          </a:bodyPr>
          <a:lstStyle/>
          <a:p>
            <a:r>
              <a:rPr kumimoji="1" lang="en-US" altLang="ja-JP" b="1" dirty="0" smtClean="0">
                <a:solidFill>
                  <a:schemeClr val="tx2">
                    <a:lumMod val="75000"/>
                  </a:schemeClr>
                </a:solidFill>
              </a:rPr>
              <a:t>Introduction</a:t>
            </a:r>
            <a:endParaRPr kumimoji="1" lang="ja-JP" altLang="en-US" b="1" dirty="0">
              <a:solidFill>
                <a:schemeClr val="tx2">
                  <a:lumMod val="75000"/>
                </a:schemeClr>
              </a:solidFill>
            </a:endParaRPr>
          </a:p>
        </p:txBody>
      </p:sp>
    </p:spTree>
    <p:extLst>
      <p:ext uri="{BB962C8B-B14F-4D97-AF65-F5344CB8AC3E}">
        <p14:creationId xmlns:p14="http://schemas.microsoft.com/office/powerpoint/2010/main" val="38817968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24034" y="259904"/>
            <a:ext cx="5194051" cy="584775"/>
          </a:xfrm>
          <a:prstGeom prst="rect">
            <a:avLst/>
          </a:prstGeom>
          <a:noFill/>
        </p:spPr>
        <p:txBody>
          <a:bodyPr wrap="none" rtlCol="0">
            <a:spAutoFit/>
          </a:bodyPr>
          <a:lstStyle/>
          <a:p>
            <a:r>
              <a:rPr lang="en-US" altLang="ja-JP" sz="3200" b="1" dirty="0" smtClean="0">
                <a:solidFill>
                  <a:srgbClr val="292399"/>
                </a:solidFill>
                <a:latin typeface="Arial" pitchFamily="34" charset="0"/>
                <a:cs typeface="Arial" pitchFamily="34" charset="0"/>
              </a:rPr>
              <a:t>NMR spectra for a protein</a:t>
            </a:r>
            <a:endParaRPr kumimoji="1" lang="ja-JP" altLang="en-US" sz="3200" b="1" dirty="0">
              <a:solidFill>
                <a:srgbClr val="292399"/>
              </a:solidFill>
              <a:latin typeface="Arial" pitchFamily="34" charset="0"/>
              <a:cs typeface="Arial" pitchFamily="34" charset="0"/>
            </a:endParaRPr>
          </a:p>
        </p:txBody>
      </p:sp>
      <p:pic>
        <p:nvPicPr>
          <p:cNvPr id="6" name="Picture 7"/>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8881" b="12816"/>
          <a:stretch/>
        </p:blipFill>
        <p:spPr bwMode="auto">
          <a:xfrm>
            <a:off x="5366021" y="2052347"/>
            <a:ext cx="3997469" cy="2898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テキスト ボックス 3"/>
          <p:cNvSpPr txBox="1"/>
          <p:nvPr/>
        </p:nvSpPr>
        <p:spPr>
          <a:xfrm>
            <a:off x="6063123" y="2068020"/>
            <a:ext cx="1582176" cy="461665"/>
          </a:xfrm>
          <a:prstGeom prst="rect">
            <a:avLst/>
          </a:prstGeom>
          <a:noFill/>
        </p:spPr>
        <p:txBody>
          <a:bodyPr wrap="square" rtlCol="0">
            <a:spAutoFit/>
          </a:bodyPr>
          <a:lstStyle/>
          <a:p>
            <a:pPr algn="ctr"/>
            <a:r>
              <a:rPr lang="en-US" altLang="ja-JP" sz="2400" dirty="0" smtClean="0">
                <a:latin typeface="+mj-lt"/>
              </a:rPr>
              <a:t>HSQC</a:t>
            </a:r>
            <a:endParaRPr lang="en-US" altLang="ja-JP" sz="2400" dirty="0">
              <a:latin typeface="+mj-lt"/>
            </a:endParaRPr>
          </a:p>
        </p:txBody>
      </p:sp>
      <p:sp>
        <p:nvSpPr>
          <p:cNvPr id="13" name="テキスト ボックス 12"/>
          <p:cNvSpPr txBox="1"/>
          <p:nvPr/>
        </p:nvSpPr>
        <p:spPr>
          <a:xfrm>
            <a:off x="625108" y="1343915"/>
            <a:ext cx="3787832" cy="461665"/>
          </a:xfrm>
          <a:prstGeom prst="rect">
            <a:avLst/>
          </a:prstGeom>
          <a:noFill/>
        </p:spPr>
        <p:txBody>
          <a:bodyPr wrap="none" rtlCol="0">
            <a:spAutoFit/>
          </a:bodyPr>
          <a:lstStyle/>
          <a:p>
            <a:r>
              <a:rPr kumimoji="1" lang="en-US" altLang="ja-JP" sz="2400" b="1" dirty="0" smtClean="0">
                <a:latin typeface="Arial" pitchFamily="34" charset="0"/>
                <a:cs typeface="Arial" pitchFamily="34" charset="0"/>
              </a:rPr>
              <a:t>LTS/</a:t>
            </a:r>
            <a:r>
              <a:rPr kumimoji="1" lang="en-US" altLang="ja-JP" sz="2400" b="1" dirty="0" smtClean="0">
                <a:solidFill>
                  <a:schemeClr val="tx2"/>
                </a:solidFill>
                <a:latin typeface="Arial" pitchFamily="34" charset="0"/>
                <a:cs typeface="Arial" pitchFamily="34" charset="0"/>
              </a:rPr>
              <a:t>Bi2223 </a:t>
            </a:r>
            <a:r>
              <a:rPr kumimoji="1" lang="en-US" altLang="ja-JP" sz="2400" b="1" dirty="0" smtClean="0">
                <a:latin typeface="Arial" pitchFamily="34" charset="0"/>
                <a:cs typeface="Arial" pitchFamily="34" charset="0"/>
              </a:rPr>
              <a:t>NMR magnet</a:t>
            </a:r>
          </a:p>
        </p:txBody>
      </p:sp>
      <p:sp>
        <p:nvSpPr>
          <p:cNvPr id="14" name="テキスト ボックス 13"/>
          <p:cNvSpPr txBox="1"/>
          <p:nvPr/>
        </p:nvSpPr>
        <p:spPr>
          <a:xfrm>
            <a:off x="5277016" y="1347155"/>
            <a:ext cx="3906454" cy="461665"/>
          </a:xfrm>
          <a:prstGeom prst="rect">
            <a:avLst/>
          </a:prstGeom>
          <a:noFill/>
        </p:spPr>
        <p:txBody>
          <a:bodyPr wrap="none" rtlCol="0">
            <a:spAutoFit/>
          </a:bodyPr>
          <a:lstStyle/>
          <a:p>
            <a:r>
              <a:rPr kumimoji="1" lang="en-US" altLang="ja-JP" sz="2400" b="1" dirty="0" smtClean="0">
                <a:latin typeface="Arial" pitchFamily="34" charset="0"/>
                <a:cs typeface="Arial" pitchFamily="34" charset="0"/>
              </a:rPr>
              <a:t>LTS/</a:t>
            </a:r>
            <a:r>
              <a:rPr kumimoji="1" lang="en-US" altLang="ja-JP" sz="2400" b="1" dirty="0" smtClean="0">
                <a:solidFill>
                  <a:srgbClr val="FF0000"/>
                </a:solidFill>
                <a:latin typeface="Arial" pitchFamily="34" charset="0"/>
                <a:cs typeface="Arial" pitchFamily="34" charset="0"/>
              </a:rPr>
              <a:t>REBCO </a:t>
            </a:r>
            <a:r>
              <a:rPr kumimoji="1" lang="en-US" altLang="ja-JP" sz="2400" b="1" dirty="0" smtClean="0">
                <a:latin typeface="Arial" pitchFamily="34" charset="0"/>
                <a:cs typeface="Arial" pitchFamily="34" charset="0"/>
              </a:rPr>
              <a:t>NMR magnet</a:t>
            </a:r>
          </a:p>
        </p:txBody>
      </p:sp>
      <p:pic>
        <p:nvPicPr>
          <p:cNvPr id="3074" name="Picture 2"/>
          <p:cNvPicPr>
            <a:picLocks noChangeAspect="1" noChangeArrowheads="1"/>
          </p:cNvPicPr>
          <p:nvPr/>
        </p:nvPicPr>
        <p:blipFill>
          <a:blip r:embed="rId3" cstate="print"/>
          <a:srcRect l="52108" t="16111" r="20207" b="8611"/>
          <a:stretch>
            <a:fillRect/>
          </a:stretch>
        </p:blipFill>
        <p:spPr bwMode="auto">
          <a:xfrm>
            <a:off x="1286593" y="2045007"/>
            <a:ext cx="2964329" cy="2445338"/>
          </a:xfrm>
          <a:prstGeom prst="rect">
            <a:avLst/>
          </a:prstGeom>
          <a:noFill/>
          <a:ln w="9525">
            <a:noFill/>
            <a:miter lim="800000"/>
            <a:headEnd/>
            <a:tailEnd/>
          </a:ln>
        </p:spPr>
      </p:pic>
      <p:sp>
        <p:nvSpPr>
          <p:cNvPr id="16" name="テキスト ボックス 3"/>
          <p:cNvSpPr txBox="1"/>
          <p:nvPr/>
        </p:nvSpPr>
        <p:spPr>
          <a:xfrm>
            <a:off x="512507" y="5209721"/>
            <a:ext cx="3900433" cy="984885"/>
          </a:xfrm>
          <a:prstGeom prst="rect">
            <a:avLst/>
          </a:prstGeom>
          <a:noFill/>
        </p:spPr>
        <p:txBody>
          <a:bodyPr wrap="square" rtlCol="0">
            <a:spAutoFit/>
          </a:bodyPr>
          <a:lstStyle/>
          <a:p>
            <a:pPr algn="ctr"/>
            <a:endParaRPr lang="en-US" altLang="ja-JP" sz="1000" dirty="0" smtClean="0">
              <a:latin typeface="+mj-lt"/>
            </a:endParaRPr>
          </a:p>
          <a:p>
            <a:pPr algn="ctr"/>
            <a:r>
              <a:rPr lang="en-US" altLang="ja-JP" sz="2400" dirty="0" smtClean="0">
                <a:latin typeface="+mj-lt"/>
              </a:rPr>
              <a:t>Nearly the same quality as conventional NMRs</a:t>
            </a:r>
            <a:endParaRPr lang="en-US" altLang="ja-JP" sz="2400" dirty="0">
              <a:latin typeface="+mj-lt"/>
            </a:endParaRPr>
          </a:p>
        </p:txBody>
      </p:sp>
      <p:sp>
        <p:nvSpPr>
          <p:cNvPr id="17" name="テキスト ボックス 16"/>
          <p:cNvSpPr txBox="1"/>
          <p:nvPr/>
        </p:nvSpPr>
        <p:spPr>
          <a:xfrm>
            <a:off x="2312047" y="4509189"/>
            <a:ext cx="1247457" cy="400110"/>
          </a:xfrm>
          <a:prstGeom prst="rect">
            <a:avLst/>
          </a:prstGeom>
          <a:noFill/>
        </p:spPr>
        <p:txBody>
          <a:bodyPr wrap="none" rtlCol="0">
            <a:spAutoFit/>
          </a:bodyPr>
          <a:lstStyle/>
          <a:p>
            <a:r>
              <a:rPr kumimoji="1" lang="en-US" altLang="ja-JP" b="1" baseline="30000" dirty="0" smtClean="0">
                <a:latin typeface="Arial" pitchFamily="34" charset="0"/>
                <a:cs typeface="Arial" pitchFamily="34" charset="0"/>
              </a:rPr>
              <a:t>1</a:t>
            </a:r>
            <a:r>
              <a:rPr kumimoji="1" lang="en-US" altLang="ja-JP" b="1" dirty="0" smtClean="0">
                <a:latin typeface="Arial" pitchFamily="34" charset="0"/>
                <a:cs typeface="Arial" pitchFamily="34" charset="0"/>
              </a:rPr>
              <a:t>H (</a:t>
            </a:r>
            <a:r>
              <a:rPr kumimoji="1" lang="en-US" altLang="ja-JP" b="1" dirty="0" err="1" smtClean="0">
                <a:latin typeface="Arial" pitchFamily="34" charset="0"/>
                <a:cs typeface="Arial" pitchFamily="34" charset="0"/>
              </a:rPr>
              <a:t>ppm</a:t>
            </a:r>
            <a:r>
              <a:rPr kumimoji="1" lang="en-US" altLang="ja-JP" b="1" dirty="0" smtClean="0">
                <a:latin typeface="Arial" pitchFamily="34" charset="0"/>
                <a:cs typeface="Arial" pitchFamily="34" charset="0"/>
              </a:rPr>
              <a:t>)</a:t>
            </a:r>
            <a:endParaRPr kumimoji="1" lang="ja-JP" altLang="en-US" b="1" dirty="0">
              <a:latin typeface="Arial" pitchFamily="34" charset="0"/>
              <a:cs typeface="Arial" pitchFamily="34" charset="0"/>
            </a:endParaRPr>
          </a:p>
        </p:txBody>
      </p:sp>
      <p:sp>
        <p:nvSpPr>
          <p:cNvPr id="18" name="テキスト ボックス 17"/>
          <p:cNvSpPr txBox="1"/>
          <p:nvPr/>
        </p:nvSpPr>
        <p:spPr>
          <a:xfrm rot="16200000">
            <a:off x="347580" y="3059527"/>
            <a:ext cx="1342034" cy="400110"/>
          </a:xfrm>
          <a:prstGeom prst="rect">
            <a:avLst/>
          </a:prstGeom>
          <a:noFill/>
        </p:spPr>
        <p:txBody>
          <a:bodyPr wrap="none" rtlCol="0">
            <a:spAutoFit/>
          </a:bodyPr>
          <a:lstStyle/>
          <a:p>
            <a:r>
              <a:rPr kumimoji="1" lang="en-US" altLang="ja-JP" b="1" baseline="30000" dirty="0" smtClean="0">
                <a:latin typeface="Arial" pitchFamily="34" charset="0"/>
                <a:cs typeface="Arial" pitchFamily="34" charset="0"/>
              </a:rPr>
              <a:t>15</a:t>
            </a:r>
            <a:r>
              <a:rPr kumimoji="1" lang="en-US" altLang="ja-JP" b="1" dirty="0" smtClean="0">
                <a:latin typeface="Arial" pitchFamily="34" charset="0"/>
                <a:cs typeface="Arial" pitchFamily="34" charset="0"/>
              </a:rPr>
              <a:t>N (</a:t>
            </a:r>
            <a:r>
              <a:rPr kumimoji="1" lang="en-US" altLang="ja-JP" b="1" dirty="0" err="1" smtClean="0">
                <a:latin typeface="Arial" pitchFamily="34" charset="0"/>
                <a:cs typeface="Arial" pitchFamily="34" charset="0"/>
              </a:rPr>
              <a:t>ppm</a:t>
            </a:r>
            <a:r>
              <a:rPr kumimoji="1" lang="en-US" altLang="ja-JP" b="1" dirty="0" smtClean="0">
                <a:latin typeface="Arial" pitchFamily="34" charset="0"/>
                <a:cs typeface="Arial" pitchFamily="34" charset="0"/>
              </a:rPr>
              <a:t>)</a:t>
            </a:r>
            <a:endParaRPr kumimoji="1" lang="ja-JP" altLang="en-US" b="1" dirty="0">
              <a:latin typeface="Arial" pitchFamily="34" charset="0"/>
              <a:cs typeface="Arial" pitchFamily="34" charset="0"/>
            </a:endParaRPr>
          </a:p>
        </p:txBody>
      </p:sp>
      <p:cxnSp>
        <p:nvCxnSpPr>
          <p:cNvPr id="3" name="直線コネクタ 2"/>
          <p:cNvCxnSpPr/>
          <p:nvPr/>
        </p:nvCxnSpPr>
        <p:spPr bwMode="auto">
          <a:xfrm>
            <a:off x="4694221" y="1254891"/>
            <a:ext cx="22502" cy="4447272"/>
          </a:xfrm>
          <a:prstGeom prst="line">
            <a:avLst/>
          </a:prstGeom>
          <a:noFill/>
          <a:ln w="9525" cap="flat" cmpd="sng" algn="ctr">
            <a:solidFill>
              <a:schemeClr val="tx2"/>
            </a:solidFill>
            <a:prstDash val="dash"/>
            <a:round/>
            <a:headEnd type="none" w="med" len="med"/>
            <a:tailEnd type="none"/>
          </a:ln>
          <a:effectLst/>
        </p:spPr>
      </p:cxnSp>
      <p:sp>
        <p:nvSpPr>
          <p:cNvPr id="15" name="テキスト ボックス 3"/>
          <p:cNvSpPr txBox="1"/>
          <p:nvPr/>
        </p:nvSpPr>
        <p:spPr>
          <a:xfrm>
            <a:off x="5178025" y="5363609"/>
            <a:ext cx="4419367" cy="830997"/>
          </a:xfrm>
          <a:prstGeom prst="rect">
            <a:avLst/>
          </a:prstGeom>
          <a:noFill/>
        </p:spPr>
        <p:txBody>
          <a:bodyPr wrap="square" rtlCol="0">
            <a:spAutoFit/>
          </a:bodyPr>
          <a:lstStyle/>
          <a:p>
            <a:r>
              <a:rPr lang="en-US" altLang="ja-JP" sz="2400" dirty="0" smtClean="0">
                <a:latin typeface="+mj-lt"/>
              </a:rPr>
              <a:t>The number of the  available NMR measurement is limited</a:t>
            </a:r>
            <a:endParaRPr lang="en-US" altLang="ja-JP" sz="2400" dirty="0">
              <a:latin typeface="+mj-lt"/>
            </a:endParaRPr>
          </a:p>
        </p:txBody>
      </p:sp>
      <p:sp>
        <p:nvSpPr>
          <p:cNvPr id="5" name="正方形/長方形 4"/>
          <p:cNvSpPr/>
          <p:nvPr/>
        </p:nvSpPr>
        <p:spPr>
          <a:xfrm>
            <a:off x="1580917" y="2188455"/>
            <a:ext cx="1354858" cy="400110"/>
          </a:xfrm>
          <a:prstGeom prst="rect">
            <a:avLst/>
          </a:prstGeom>
        </p:spPr>
        <p:txBody>
          <a:bodyPr wrap="none">
            <a:spAutoFit/>
          </a:bodyPr>
          <a:lstStyle/>
          <a:p>
            <a:pPr algn="ctr"/>
            <a:r>
              <a:rPr lang="en-US" altLang="ja-JP" dirty="0"/>
              <a:t>2D-HNCO</a:t>
            </a:r>
          </a:p>
        </p:txBody>
      </p:sp>
      <p:pic>
        <p:nvPicPr>
          <p:cNvPr id="26626" name="Picture 2" descr="C:\Users\RIKEN_Maeda\Pictures\1ubq_bio_r_5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3103" y="1957870"/>
            <a:ext cx="2475275" cy="2475275"/>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6428082" y="4263061"/>
            <a:ext cx="2618024" cy="461665"/>
          </a:xfrm>
          <a:prstGeom prst="rect">
            <a:avLst/>
          </a:prstGeom>
        </p:spPr>
        <p:txBody>
          <a:bodyPr wrap="none">
            <a:spAutoFit/>
          </a:bodyPr>
          <a:lstStyle/>
          <a:p>
            <a:r>
              <a:rPr lang="en-US" altLang="ja-JP" sz="2400" dirty="0" smtClean="0"/>
              <a:t>Ubiquitin (protein)</a:t>
            </a:r>
            <a:endParaRPr lang="ja-JP" altLang="en-US" sz="2400" dirty="0"/>
          </a:p>
        </p:txBody>
      </p:sp>
      <p:sp>
        <p:nvSpPr>
          <p:cNvPr id="8" name="正方形/長方形 7"/>
          <p:cNvSpPr/>
          <p:nvPr/>
        </p:nvSpPr>
        <p:spPr>
          <a:xfrm>
            <a:off x="9509853" y="6573306"/>
            <a:ext cx="312906" cy="230832"/>
          </a:xfrm>
          <a:prstGeom prst="rect">
            <a:avLst/>
          </a:prstGeom>
        </p:spPr>
        <p:txBody>
          <a:bodyPr wrap="none">
            <a:spAutoFit/>
          </a:bodyPr>
          <a:lstStyle/>
          <a:p>
            <a:fld id="{F2310DC3-0E85-48DD-910D-ADCA20675EE2}" type="slidenum">
              <a:rPr lang="ja-JP" altLang="en-US" sz="900">
                <a:solidFill>
                  <a:schemeClr val="bg1"/>
                </a:solidFill>
              </a:rPr>
              <a:pPr/>
              <a:t>30</a:t>
            </a:fld>
            <a:endParaRPr lang="ja-JP" altLang="en-US" dirty="0">
              <a:solidFill>
                <a:schemeClr val="bg1"/>
              </a:solidFill>
            </a:endParaRPr>
          </a:p>
        </p:txBody>
      </p:sp>
    </p:spTree>
    <p:extLst>
      <p:ext uri="{BB962C8B-B14F-4D97-AF65-F5344CB8AC3E}">
        <p14:creationId xmlns:p14="http://schemas.microsoft.com/office/powerpoint/2010/main" val="941308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0" presetClass="exit" presetSubtype="0" fill="hold" grpId="0" nodeType="withEffect">
                                  <p:stCondLst>
                                    <p:cond delay="0"/>
                                  </p:stCondLst>
                                  <p:childTnLst>
                                    <p:animEffect transition="out" filter="fade">
                                      <p:cBhvr>
                                        <p:cTn id="21" dur="500"/>
                                        <p:tgtEl>
                                          <p:spTgt spid="2"/>
                                        </p:tgtEl>
                                      </p:cBhvr>
                                    </p:animEffect>
                                    <p:set>
                                      <p:cBhvr>
                                        <p:cTn id="22" dur="1" fill="hold">
                                          <p:stCondLst>
                                            <p:cond delay="499"/>
                                          </p:stCondLst>
                                        </p:cTn>
                                        <p:tgtEl>
                                          <p:spTgt spid="2"/>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26626"/>
                                        </p:tgtEl>
                                      </p:cBhvr>
                                    </p:animEffect>
                                    <p:set>
                                      <p:cBhvr>
                                        <p:cTn id="25" dur="1" fill="hold">
                                          <p:stCondLst>
                                            <p:cond delay="499"/>
                                          </p:stCondLst>
                                        </p:cTn>
                                        <p:tgtEl>
                                          <p:spTgt spid="266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5" grpId="0"/>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pPr>
              <a:defRPr/>
            </a:pPr>
            <a:fld id="{9C279604-2732-40A4-8C9A-DD20E8E4D00F}" type="slidenum">
              <a:rPr lang="ja-JP" altLang="en-US" smtClean="0"/>
              <a:pPr>
                <a:defRPr/>
              </a:pPr>
              <a:t>31</a:t>
            </a:fld>
            <a:endParaRPr lang="ja-JP" altLang="en-US"/>
          </a:p>
        </p:txBody>
      </p:sp>
      <p:sp>
        <p:nvSpPr>
          <p:cNvPr id="5" name="テキスト ボックス 5"/>
          <p:cNvSpPr txBox="1"/>
          <p:nvPr/>
        </p:nvSpPr>
        <p:spPr>
          <a:xfrm>
            <a:off x="549836" y="47064"/>
            <a:ext cx="8318599" cy="954107"/>
          </a:xfrm>
          <a:prstGeom prst="rect">
            <a:avLst/>
          </a:prstGeom>
          <a:noFill/>
        </p:spPr>
        <p:txBody>
          <a:bodyPr wrap="square" rtlCol="0">
            <a:spAutoFit/>
          </a:bodyPr>
          <a:lstStyle/>
          <a:p>
            <a:r>
              <a:rPr kumimoji="1" lang="en-US" altLang="ja-JP" sz="2800" b="1" dirty="0" smtClean="0">
                <a:solidFill>
                  <a:schemeClr val="tx2"/>
                </a:solidFill>
                <a:latin typeface="+mj-lt"/>
                <a:cs typeface="Arial" pitchFamily="34" charset="0"/>
              </a:rPr>
              <a:t>Collaboration between NHMFL and RIKEN</a:t>
            </a:r>
          </a:p>
          <a:p>
            <a:r>
              <a:rPr kumimoji="1" lang="en-US" altLang="ja-JP" sz="2800" b="1" dirty="0" smtClean="0">
                <a:solidFill>
                  <a:schemeClr val="tx2"/>
                </a:solidFill>
                <a:latin typeface="+mj-lt"/>
                <a:cs typeface="Arial" pitchFamily="34" charset="0"/>
              </a:rPr>
              <a:t>on a 400 MHz LTS/Bi2212 NMR magnet</a:t>
            </a:r>
          </a:p>
        </p:txBody>
      </p:sp>
      <p:sp>
        <p:nvSpPr>
          <p:cNvPr id="6" name="正方形/長方形 5"/>
          <p:cNvSpPr/>
          <p:nvPr/>
        </p:nvSpPr>
        <p:spPr>
          <a:xfrm>
            <a:off x="250327" y="4220755"/>
            <a:ext cx="4524503" cy="2246769"/>
          </a:xfrm>
          <a:prstGeom prst="rect">
            <a:avLst/>
          </a:prstGeom>
          <a:ln>
            <a:solidFill>
              <a:schemeClr val="tx1"/>
            </a:solidFill>
            <a:prstDash val="dash"/>
          </a:ln>
        </p:spPr>
        <p:txBody>
          <a:bodyPr wrap="square">
            <a:spAutoFit/>
          </a:bodyPr>
          <a:lstStyle/>
          <a:p>
            <a:pPr marL="342900" indent="-342900">
              <a:buFont typeface="Arial" panose="020B0604020202020204" pitchFamily="34" charset="0"/>
              <a:buChar char="•"/>
            </a:pPr>
            <a:r>
              <a:rPr lang="en-US" altLang="ja-JP" dirty="0" smtClean="0">
                <a:latin typeface="Arial" pitchFamily="34" charset="0"/>
                <a:cs typeface="Arial" pitchFamily="34" charset="0"/>
              </a:rPr>
              <a:t>Develop and evaluate an LTS/Bi2212 NMR magnet in collaboration between NHMFL, coil fabrication, and RIKEN, NMR measurement.</a:t>
            </a:r>
          </a:p>
          <a:p>
            <a:pPr marL="342900" indent="-342900">
              <a:buFont typeface="Arial" panose="020B0604020202020204" pitchFamily="34" charset="0"/>
              <a:buChar char="•"/>
            </a:pPr>
            <a:r>
              <a:rPr lang="en-US" altLang="ja-JP" dirty="0" smtClean="0">
                <a:latin typeface="Arial" pitchFamily="34" charset="0"/>
                <a:cs typeface="Arial" pitchFamily="34" charset="0"/>
              </a:rPr>
              <a:t>The experiments in RIKEN is planned to be conducted in 2015.</a:t>
            </a:r>
          </a:p>
        </p:txBody>
      </p:sp>
      <p:pic>
        <p:nvPicPr>
          <p:cNvPr id="194" name="Picture 1" descr="D:\Users\anna\Pictures\2011-08-17\R1045270.JPG"/>
          <p:cNvPicPr>
            <a:picLocks noChangeAspect="1" noChangeArrowheads="1"/>
          </p:cNvPicPr>
          <p:nvPr/>
        </p:nvPicPr>
        <p:blipFill>
          <a:blip r:embed="rId4" cstate="screen">
            <a:lum bright="20000" contrast="40000"/>
            <a:extLst>
              <a:ext uri="{28A0092B-C50C-407E-A947-70E740481C1C}">
                <a14:useLocalDpi xmlns:a14="http://schemas.microsoft.com/office/drawing/2010/main"/>
              </a:ext>
            </a:extLst>
          </a:blip>
          <a:srcRect/>
          <a:stretch>
            <a:fillRect/>
          </a:stretch>
        </p:blipFill>
        <p:spPr bwMode="auto">
          <a:xfrm>
            <a:off x="6209298" y="1763646"/>
            <a:ext cx="1994958" cy="396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5" name="AutoShape 6"/>
          <p:cNvCxnSpPr>
            <a:cxnSpLocks noChangeShapeType="1"/>
          </p:cNvCxnSpPr>
          <p:nvPr/>
        </p:nvCxnSpPr>
        <p:spPr bwMode="auto">
          <a:xfrm rot="5400000" flipH="1" flipV="1">
            <a:off x="7866913" y="4492427"/>
            <a:ext cx="674688" cy="1757627"/>
          </a:xfrm>
          <a:prstGeom prst="bentConnector3">
            <a:avLst>
              <a:gd name="adj1" fmla="val -41648"/>
            </a:avLst>
          </a:prstGeom>
          <a:noFill/>
          <a:ln w="57150">
            <a:solidFill>
              <a:srgbClr val="000000"/>
            </a:solidFill>
            <a:miter lim="800000"/>
            <a:headEnd type="triangle" w="med" len="med"/>
            <a:tailEnd/>
          </a:ln>
          <a:extLst>
            <a:ext uri="{909E8E84-426E-40DD-AFC4-6F175D3DCCD1}">
              <a14:hiddenFill xmlns:a14="http://schemas.microsoft.com/office/drawing/2010/main">
                <a:noFill/>
              </a14:hiddenFill>
            </a:ext>
          </a:extLst>
        </p:spPr>
      </p:cxnSp>
      <p:sp>
        <p:nvSpPr>
          <p:cNvPr id="197" name="Text Box 2"/>
          <p:cNvSpPr txBox="1">
            <a:spLocks noChangeArrowheads="1"/>
          </p:cNvSpPr>
          <p:nvPr/>
        </p:nvSpPr>
        <p:spPr bwMode="auto">
          <a:xfrm>
            <a:off x="902550" y="1620496"/>
            <a:ext cx="2355341"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8522" tIns="29261" rIns="58522" bIns="29261"/>
          <a:lstStyle>
            <a:lvl1pPr eaLnBrk="0" hangingPunct="0">
              <a:defRPr kumimoji="1" b="1">
                <a:solidFill>
                  <a:schemeClr val="tx1"/>
                </a:solidFill>
                <a:latin typeface="Arial" charset="0"/>
                <a:ea typeface="ＭＳ Ｐゴシック" pitchFamily="50" charset="-128"/>
              </a:defRPr>
            </a:lvl1pPr>
            <a:lvl2pPr marL="742950" indent="-285750" eaLnBrk="0" hangingPunct="0">
              <a:defRPr kumimoji="1" b="1">
                <a:solidFill>
                  <a:schemeClr val="tx1"/>
                </a:solidFill>
                <a:latin typeface="Arial" charset="0"/>
                <a:ea typeface="ＭＳ Ｐゴシック" pitchFamily="50" charset="-128"/>
              </a:defRPr>
            </a:lvl2pPr>
            <a:lvl3pPr marL="1143000" indent="-228600" eaLnBrk="0" hangingPunct="0">
              <a:defRPr kumimoji="1" b="1">
                <a:solidFill>
                  <a:schemeClr val="tx1"/>
                </a:solidFill>
                <a:latin typeface="Arial" charset="0"/>
                <a:ea typeface="ＭＳ Ｐゴシック" pitchFamily="50" charset="-128"/>
              </a:defRPr>
            </a:lvl3pPr>
            <a:lvl4pPr marL="1600200" indent="-228600" eaLnBrk="0" hangingPunct="0">
              <a:defRPr kumimoji="1" b="1">
                <a:solidFill>
                  <a:schemeClr val="tx1"/>
                </a:solidFill>
                <a:latin typeface="Arial" charset="0"/>
                <a:ea typeface="ＭＳ Ｐゴシック" pitchFamily="50" charset="-128"/>
              </a:defRPr>
            </a:lvl4pPr>
            <a:lvl5pPr marL="2057400" indent="-228600" eaLnBrk="0" hangingPunct="0">
              <a:defRPr kumimoji="1" b="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charset="0"/>
                <a:ea typeface="ＭＳ Ｐゴシック" pitchFamily="50" charset="-128"/>
              </a:defRPr>
            </a:lvl9pPr>
          </a:lstStyle>
          <a:p>
            <a:pPr algn="ctr">
              <a:defRPr/>
            </a:pPr>
            <a:r>
              <a:rPr lang="en-US" altLang="ja-JP" sz="2400" dirty="0" smtClean="0">
                <a:solidFill>
                  <a:srgbClr val="000000"/>
                </a:solidFill>
                <a:latin typeface="+mj-lt"/>
                <a:ea typeface="Osaka"/>
                <a:cs typeface="Arial" pitchFamily="34" charset="0"/>
              </a:rPr>
              <a:t>Bi2212 inner coil</a:t>
            </a:r>
          </a:p>
        </p:txBody>
      </p:sp>
      <p:sp>
        <p:nvSpPr>
          <p:cNvPr id="198" name="Freeform 24"/>
          <p:cNvSpPr>
            <a:spLocks/>
          </p:cNvSpPr>
          <p:nvPr/>
        </p:nvSpPr>
        <p:spPr bwMode="auto">
          <a:xfrm>
            <a:off x="5631448" y="4516371"/>
            <a:ext cx="1209014" cy="774700"/>
          </a:xfrm>
          <a:custGeom>
            <a:avLst/>
            <a:gdLst>
              <a:gd name="T0" fmla="*/ 0 w 363"/>
              <a:gd name="T1" fmla="*/ 2147483647 h 318"/>
              <a:gd name="T2" fmla="*/ 2147483647 w 363"/>
              <a:gd name="T3" fmla="*/ 2147483647 h 318"/>
              <a:gd name="T4" fmla="*/ 2147483647 w 363"/>
              <a:gd name="T5" fmla="*/ 0 h 318"/>
              <a:gd name="T6" fmla="*/ 0 60000 65536"/>
              <a:gd name="T7" fmla="*/ 0 60000 65536"/>
              <a:gd name="T8" fmla="*/ 0 60000 65536"/>
              <a:gd name="T9" fmla="*/ 0 w 363"/>
              <a:gd name="T10" fmla="*/ 0 h 318"/>
              <a:gd name="T11" fmla="*/ 363 w 363"/>
              <a:gd name="T12" fmla="*/ 318 h 318"/>
            </a:gdLst>
            <a:ahLst/>
            <a:cxnLst>
              <a:cxn ang="T6">
                <a:pos x="T0" y="T1"/>
              </a:cxn>
              <a:cxn ang="T7">
                <a:pos x="T2" y="T3"/>
              </a:cxn>
              <a:cxn ang="T8">
                <a:pos x="T4" y="T5"/>
              </a:cxn>
            </a:cxnLst>
            <a:rect l="T9" t="T10" r="T11" b="T12"/>
            <a:pathLst>
              <a:path w="363" h="318">
                <a:moveTo>
                  <a:pt x="0" y="318"/>
                </a:moveTo>
                <a:lnTo>
                  <a:pt x="363" y="318"/>
                </a:lnTo>
                <a:lnTo>
                  <a:pt x="363" y="0"/>
                </a:lnTo>
              </a:path>
            </a:pathLst>
          </a:custGeom>
          <a:noFill/>
          <a:ln w="50800">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pPr>
              <a:defRPr/>
            </a:pPr>
            <a:endParaRPr lang="ja-JP" altLang="en-US">
              <a:latin typeface="+mj-lt"/>
              <a:ea typeface="ＭＳ Ｐゴシック" pitchFamily="50" charset="-128"/>
            </a:endParaRPr>
          </a:p>
        </p:txBody>
      </p:sp>
      <p:sp>
        <p:nvSpPr>
          <p:cNvPr id="199" name="Text Box 25"/>
          <p:cNvSpPr txBox="1">
            <a:spLocks noChangeArrowheads="1"/>
          </p:cNvSpPr>
          <p:nvPr/>
        </p:nvSpPr>
        <p:spPr bwMode="auto">
          <a:xfrm>
            <a:off x="5006918" y="6084295"/>
            <a:ext cx="31118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Arial" charset="0"/>
                <a:ea typeface="ＭＳ Ｐゴシック" pitchFamily="50" charset="-128"/>
              </a:defRPr>
            </a:lvl1pPr>
            <a:lvl2pPr marL="742950" indent="-285750" eaLnBrk="0" hangingPunct="0">
              <a:defRPr kumimoji="1" b="1">
                <a:solidFill>
                  <a:schemeClr val="tx1"/>
                </a:solidFill>
                <a:latin typeface="Arial" charset="0"/>
                <a:ea typeface="ＭＳ Ｐゴシック" pitchFamily="50" charset="-128"/>
              </a:defRPr>
            </a:lvl2pPr>
            <a:lvl3pPr marL="1143000" indent="-228600" eaLnBrk="0" hangingPunct="0">
              <a:defRPr kumimoji="1" b="1">
                <a:solidFill>
                  <a:schemeClr val="tx1"/>
                </a:solidFill>
                <a:latin typeface="Arial" charset="0"/>
                <a:ea typeface="ＭＳ Ｐゴシック" pitchFamily="50" charset="-128"/>
              </a:defRPr>
            </a:lvl3pPr>
            <a:lvl4pPr marL="1600200" indent="-228600" eaLnBrk="0" hangingPunct="0">
              <a:defRPr kumimoji="1" b="1">
                <a:solidFill>
                  <a:schemeClr val="tx1"/>
                </a:solidFill>
                <a:latin typeface="Arial" charset="0"/>
                <a:ea typeface="ＭＳ Ｐゴシック" pitchFamily="50" charset="-128"/>
              </a:defRPr>
            </a:lvl4pPr>
            <a:lvl5pPr marL="2057400" indent="-228600" eaLnBrk="0" hangingPunct="0">
              <a:defRPr kumimoji="1" b="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b="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b="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b="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b="1">
                <a:solidFill>
                  <a:schemeClr val="tx1"/>
                </a:solidFill>
                <a:latin typeface="Arial" charset="0"/>
                <a:ea typeface="ＭＳ Ｐゴシック" pitchFamily="50" charset="-128"/>
              </a:defRPr>
            </a:lvl9pPr>
          </a:lstStyle>
          <a:p>
            <a:pPr eaLnBrk="1" hangingPunct="1">
              <a:spcBef>
                <a:spcPct val="50000"/>
              </a:spcBef>
              <a:defRPr/>
            </a:pPr>
            <a:r>
              <a:rPr lang="en-US" altLang="ja-JP" sz="2000" b="0" dirty="0" smtClean="0">
                <a:latin typeface="+mj-lt"/>
                <a:ea typeface="Osaka"/>
                <a:cs typeface="Arial" pitchFamily="34" charset="0"/>
              </a:rPr>
              <a:t>NMR</a:t>
            </a:r>
            <a:r>
              <a:rPr lang="ja-JP" altLang="en-US" sz="2000" b="0" dirty="0" smtClean="0">
                <a:latin typeface="+mj-lt"/>
                <a:ea typeface="Osaka"/>
                <a:cs typeface="Arial" pitchFamily="34" charset="0"/>
              </a:rPr>
              <a:t> </a:t>
            </a:r>
            <a:r>
              <a:rPr lang="en-US" altLang="ja-JP" sz="2000" b="0" dirty="0" smtClean="0">
                <a:latin typeface="+mj-lt"/>
                <a:ea typeface="Osaka"/>
                <a:cs typeface="Arial" pitchFamily="34" charset="0"/>
              </a:rPr>
              <a:t>probe</a:t>
            </a:r>
          </a:p>
        </p:txBody>
      </p:sp>
      <p:sp>
        <p:nvSpPr>
          <p:cNvPr id="201" name="Line 36"/>
          <p:cNvSpPr>
            <a:spLocks noChangeShapeType="1"/>
          </p:cNvSpPr>
          <p:nvPr/>
        </p:nvSpPr>
        <p:spPr bwMode="auto">
          <a:xfrm flipV="1">
            <a:off x="5836104" y="3317809"/>
            <a:ext cx="472942" cy="0"/>
          </a:xfrm>
          <a:prstGeom prst="line">
            <a:avLst/>
          </a:prstGeom>
          <a:noFill/>
          <a:ln w="41275">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ja-JP" altLang="en-US">
              <a:latin typeface="+mj-lt"/>
              <a:ea typeface="ＭＳ Ｐゴシック" pitchFamily="50" charset="-128"/>
            </a:endParaRPr>
          </a:p>
        </p:txBody>
      </p:sp>
      <p:pic>
        <p:nvPicPr>
          <p:cNvPr id="204"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l="18363" r="21602"/>
          <a:stretch>
            <a:fillRect/>
          </a:stretch>
        </p:blipFill>
        <p:spPr bwMode="auto">
          <a:xfrm>
            <a:off x="8319374" y="2588824"/>
            <a:ext cx="1404156" cy="330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05" name="Object 6"/>
          <p:cNvGraphicFramePr>
            <a:graphicFrameLocks noChangeAspect="1"/>
          </p:cNvGraphicFramePr>
          <p:nvPr>
            <p:extLst>
              <p:ext uri="{D42A27DB-BD31-4B8C-83A1-F6EECF244321}">
                <p14:modId xmlns:p14="http://schemas.microsoft.com/office/powerpoint/2010/main" val="1614635870"/>
              </p:ext>
            </p:extLst>
          </p:nvPr>
        </p:nvGraphicFramePr>
        <p:xfrm>
          <a:off x="5199028" y="4398897"/>
          <a:ext cx="878813" cy="1571625"/>
        </p:xfrm>
        <a:graphic>
          <a:graphicData uri="http://schemas.openxmlformats.org/presentationml/2006/ole">
            <mc:AlternateContent xmlns:mc="http://schemas.openxmlformats.org/markup-compatibility/2006">
              <mc:Choice xmlns:v="urn:schemas-microsoft-com:vml" Requires="v">
                <p:oleObj spid="_x0000_s26641" name="Image" r:id="rId6" imgW="9853968" imgH="19047619" progId="">
                  <p:embed/>
                </p:oleObj>
              </mc:Choice>
              <mc:Fallback>
                <p:oleObj name="Image" r:id="rId6" imgW="9853968" imgH="19047619" progId="">
                  <p:embed/>
                  <p:pic>
                    <p:nvPicPr>
                      <p:cNvPr id="0" name=""/>
                      <p:cNvPicPr>
                        <a:picLocks noChangeAspect="1" noChangeArrowheads="1"/>
                      </p:cNvPicPr>
                      <p:nvPr/>
                    </p:nvPicPr>
                    <p:blipFill>
                      <a:blip r:embed="rId7">
                        <a:lum bright="24000" contrast="36000"/>
                        <a:extLst>
                          <a:ext uri="{28A0092B-C50C-407E-A947-70E740481C1C}">
                            <a14:useLocalDpi xmlns:a14="http://schemas.microsoft.com/office/drawing/2010/main" val="0"/>
                          </a:ext>
                        </a:extLst>
                      </a:blip>
                      <a:srcRect/>
                      <a:stretch>
                        <a:fillRect/>
                      </a:stretch>
                    </p:blipFill>
                    <p:spPr bwMode="auto">
                      <a:xfrm>
                        <a:off x="5199028" y="4398897"/>
                        <a:ext cx="878813" cy="157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27170" y="2466596"/>
            <a:ext cx="1312413" cy="123309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9" name="Group 25"/>
          <p:cNvGrpSpPr/>
          <p:nvPr/>
        </p:nvGrpSpPr>
        <p:grpSpPr>
          <a:xfrm>
            <a:off x="3771044" y="1753056"/>
            <a:ext cx="1566634" cy="2481095"/>
            <a:chOff x="12927013" y="32262763"/>
            <a:chExt cx="1133475" cy="1944687"/>
          </a:xfrm>
        </p:grpSpPr>
        <p:sp>
          <p:nvSpPr>
            <p:cNvPr id="100" name="AutoShape 3"/>
            <p:cNvSpPr>
              <a:spLocks noChangeAspect="1" noChangeArrowheads="1" noTextEdit="1"/>
            </p:cNvSpPr>
            <p:nvPr/>
          </p:nvSpPr>
          <p:spPr bwMode="auto">
            <a:xfrm>
              <a:off x="12927013" y="32262763"/>
              <a:ext cx="1133475"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1" name="Freeform 5"/>
            <p:cNvSpPr>
              <a:spLocks noEditPoints="1"/>
            </p:cNvSpPr>
            <p:nvPr/>
          </p:nvSpPr>
          <p:spPr bwMode="auto">
            <a:xfrm>
              <a:off x="13492163" y="32264350"/>
              <a:ext cx="7938" cy="1933575"/>
            </a:xfrm>
            <a:custGeom>
              <a:avLst/>
              <a:gdLst>
                <a:gd name="T0" fmla="*/ 0 w 5"/>
                <a:gd name="T1" fmla="*/ 43 h 1218"/>
                <a:gd name="T2" fmla="*/ 5 w 5"/>
                <a:gd name="T3" fmla="*/ 58 h 1218"/>
                <a:gd name="T4" fmla="*/ 0 w 5"/>
                <a:gd name="T5" fmla="*/ 58 h 1218"/>
                <a:gd name="T6" fmla="*/ 5 w 5"/>
                <a:gd name="T7" fmla="*/ 121 h 1218"/>
                <a:gd name="T8" fmla="*/ 5 w 5"/>
                <a:gd name="T9" fmla="*/ 79 h 1218"/>
                <a:gd name="T10" fmla="*/ 0 w 5"/>
                <a:gd name="T11" fmla="*/ 142 h 1218"/>
                <a:gd name="T12" fmla="*/ 5 w 5"/>
                <a:gd name="T13" fmla="*/ 157 h 1218"/>
                <a:gd name="T14" fmla="*/ 0 w 5"/>
                <a:gd name="T15" fmla="*/ 157 h 1218"/>
                <a:gd name="T16" fmla="*/ 5 w 5"/>
                <a:gd name="T17" fmla="*/ 220 h 1218"/>
                <a:gd name="T18" fmla="*/ 5 w 5"/>
                <a:gd name="T19" fmla="*/ 215 h 1218"/>
                <a:gd name="T20" fmla="*/ 0 w 5"/>
                <a:gd name="T21" fmla="*/ 278 h 1218"/>
                <a:gd name="T22" fmla="*/ 5 w 5"/>
                <a:gd name="T23" fmla="*/ 293 h 1218"/>
                <a:gd name="T24" fmla="*/ 0 w 5"/>
                <a:gd name="T25" fmla="*/ 293 h 1218"/>
                <a:gd name="T26" fmla="*/ 5 w 5"/>
                <a:gd name="T27" fmla="*/ 356 h 1218"/>
                <a:gd name="T28" fmla="*/ 5 w 5"/>
                <a:gd name="T29" fmla="*/ 314 h 1218"/>
                <a:gd name="T30" fmla="*/ 0 w 5"/>
                <a:gd name="T31" fmla="*/ 377 h 1218"/>
                <a:gd name="T32" fmla="*/ 5 w 5"/>
                <a:gd name="T33" fmla="*/ 392 h 1218"/>
                <a:gd name="T34" fmla="*/ 0 w 5"/>
                <a:gd name="T35" fmla="*/ 392 h 1218"/>
                <a:gd name="T36" fmla="*/ 5 w 5"/>
                <a:gd name="T37" fmla="*/ 455 h 1218"/>
                <a:gd name="T38" fmla="*/ 5 w 5"/>
                <a:gd name="T39" fmla="*/ 450 h 1218"/>
                <a:gd name="T40" fmla="*/ 0 w 5"/>
                <a:gd name="T41" fmla="*/ 513 h 1218"/>
                <a:gd name="T42" fmla="*/ 5 w 5"/>
                <a:gd name="T43" fmla="*/ 528 h 1218"/>
                <a:gd name="T44" fmla="*/ 0 w 5"/>
                <a:gd name="T45" fmla="*/ 528 h 1218"/>
                <a:gd name="T46" fmla="*/ 5 w 5"/>
                <a:gd name="T47" fmla="*/ 591 h 1218"/>
                <a:gd name="T48" fmla="*/ 5 w 5"/>
                <a:gd name="T49" fmla="*/ 549 h 1218"/>
                <a:gd name="T50" fmla="*/ 0 w 5"/>
                <a:gd name="T51" fmla="*/ 612 h 1218"/>
                <a:gd name="T52" fmla="*/ 5 w 5"/>
                <a:gd name="T53" fmla="*/ 627 h 1218"/>
                <a:gd name="T54" fmla="*/ 0 w 5"/>
                <a:gd name="T55" fmla="*/ 627 h 1218"/>
                <a:gd name="T56" fmla="*/ 5 w 5"/>
                <a:gd name="T57" fmla="*/ 690 h 1218"/>
                <a:gd name="T58" fmla="*/ 5 w 5"/>
                <a:gd name="T59" fmla="*/ 685 h 1218"/>
                <a:gd name="T60" fmla="*/ 0 w 5"/>
                <a:gd name="T61" fmla="*/ 748 h 1218"/>
                <a:gd name="T62" fmla="*/ 5 w 5"/>
                <a:gd name="T63" fmla="*/ 764 h 1218"/>
                <a:gd name="T64" fmla="*/ 0 w 5"/>
                <a:gd name="T65" fmla="*/ 764 h 1218"/>
                <a:gd name="T66" fmla="*/ 5 w 5"/>
                <a:gd name="T67" fmla="*/ 826 h 1218"/>
                <a:gd name="T68" fmla="*/ 5 w 5"/>
                <a:gd name="T69" fmla="*/ 784 h 1218"/>
                <a:gd name="T70" fmla="*/ 0 w 5"/>
                <a:gd name="T71" fmla="*/ 847 h 1218"/>
                <a:gd name="T72" fmla="*/ 5 w 5"/>
                <a:gd name="T73" fmla="*/ 863 h 1218"/>
                <a:gd name="T74" fmla="*/ 0 w 5"/>
                <a:gd name="T75" fmla="*/ 863 h 1218"/>
                <a:gd name="T76" fmla="*/ 5 w 5"/>
                <a:gd name="T77" fmla="*/ 925 h 1218"/>
                <a:gd name="T78" fmla="*/ 5 w 5"/>
                <a:gd name="T79" fmla="*/ 920 h 1218"/>
                <a:gd name="T80" fmla="*/ 0 w 5"/>
                <a:gd name="T81" fmla="*/ 983 h 1218"/>
                <a:gd name="T82" fmla="*/ 5 w 5"/>
                <a:gd name="T83" fmla="*/ 999 h 1218"/>
                <a:gd name="T84" fmla="*/ 0 w 5"/>
                <a:gd name="T85" fmla="*/ 999 h 1218"/>
                <a:gd name="T86" fmla="*/ 5 w 5"/>
                <a:gd name="T87" fmla="*/ 1061 h 1218"/>
                <a:gd name="T88" fmla="*/ 5 w 5"/>
                <a:gd name="T89" fmla="*/ 1019 h 1218"/>
                <a:gd name="T90" fmla="*/ 0 w 5"/>
                <a:gd name="T91" fmla="*/ 1082 h 1218"/>
                <a:gd name="T92" fmla="*/ 5 w 5"/>
                <a:gd name="T93" fmla="*/ 1098 h 1218"/>
                <a:gd name="T94" fmla="*/ 0 w 5"/>
                <a:gd name="T95" fmla="*/ 1098 h 1218"/>
                <a:gd name="T96" fmla="*/ 5 w 5"/>
                <a:gd name="T97" fmla="*/ 1161 h 1218"/>
                <a:gd name="T98" fmla="*/ 5 w 5"/>
                <a:gd name="T99" fmla="*/ 1155 h 1218"/>
                <a:gd name="T100" fmla="*/ 0 w 5"/>
                <a:gd name="T101"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 h="1218">
                  <a:moveTo>
                    <a:pt x="5" y="0"/>
                  </a:moveTo>
                  <a:lnTo>
                    <a:pt x="5" y="43"/>
                  </a:lnTo>
                  <a:lnTo>
                    <a:pt x="0" y="43"/>
                  </a:lnTo>
                  <a:lnTo>
                    <a:pt x="0" y="0"/>
                  </a:lnTo>
                  <a:lnTo>
                    <a:pt x="5" y="0"/>
                  </a:lnTo>
                  <a:close/>
                  <a:moveTo>
                    <a:pt x="5" y="58"/>
                  </a:moveTo>
                  <a:lnTo>
                    <a:pt x="5" y="63"/>
                  </a:lnTo>
                  <a:lnTo>
                    <a:pt x="0" y="63"/>
                  </a:lnTo>
                  <a:lnTo>
                    <a:pt x="0" y="58"/>
                  </a:lnTo>
                  <a:lnTo>
                    <a:pt x="5" y="58"/>
                  </a:lnTo>
                  <a:close/>
                  <a:moveTo>
                    <a:pt x="5" y="79"/>
                  </a:moveTo>
                  <a:lnTo>
                    <a:pt x="5" y="121"/>
                  </a:lnTo>
                  <a:lnTo>
                    <a:pt x="0" y="121"/>
                  </a:lnTo>
                  <a:lnTo>
                    <a:pt x="0" y="79"/>
                  </a:lnTo>
                  <a:lnTo>
                    <a:pt x="5" y="79"/>
                  </a:lnTo>
                  <a:close/>
                  <a:moveTo>
                    <a:pt x="5" y="137"/>
                  </a:moveTo>
                  <a:lnTo>
                    <a:pt x="5" y="142"/>
                  </a:lnTo>
                  <a:lnTo>
                    <a:pt x="0" y="142"/>
                  </a:lnTo>
                  <a:lnTo>
                    <a:pt x="0" y="137"/>
                  </a:lnTo>
                  <a:lnTo>
                    <a:pt x="5" y="137"/>
                  </a:lnTo>
                  <a:close/>
                  <a:moveTo>
                    <a:pt x="5" y="157"/>
                  </a:moveTo>
                  <a:lnTo>
                    <a:pt x="5" y="199"/>
                  </a:lnTo>
                  <a:lnTo>
                    <a:pt x="0" y="199"/>
                  </a:lnTo>
                  <a:lnTo>
                    <a:pt x="0" y="157"/>
                  </a:lnTo>
                  <a:lnTo>
                    <a:pt x="5" y="157"/>
                  </a:lnTo>
                  <a:close/>
                  <a:moveTo>
                    <a:pt x="5" y="215"/>
                  </a:moveTo>
                  <a:lnTo>
                    <a:pt x="5" y="220"/>
                  </a:lnTo>
                  <a:lnTo>
                    <a:pt x="0" y="220"/>
                  </a:lnTo>
                  <a:lnTo>
                    <a:pt x="0" y="215"/>
                  </a:lnTo>
                  <a:lnTo>
                    <a:pt x="5" y="215"/>
                  </a:lnTo>
                  <a:close/>
                  <a:moveTo>
                    <a:pt x="5" y="236"/>
                  </a:moveTo>
                  <a:lnTo>
                    <a:pt x="5" y="278"/>
                  </a:lnTo>
                  <a:lnTo>
                    <a:pt x="0" y="278"/>
                  </a:lnTo>
                  <a:lnTo>
                    <a:pt x="0" y="236"/>
                  </a:lnTo>
                  <a:lnTo>
                    <a:pt x="5" y="236"/>
                  </a:lnTo>
                  <a:close/>
                  <a:moveTo>
                    <a:pt x="5" y="293"/>
                  </a:moveTo>
                  <a:lnTo>
                    <a:pt x="5" y="298"/>
                  </a:lnTo>
                  <a:lnTo>
                    <a:pt x="0" y="298"/>
                  </a:lnTo>
                  <a:lnTo>
                    <a:pt x="0" y="293"/>
                  </a:lnTo>
                  <a:lnTo>
                    <a:pt x="5" y="293"/>
                  </a:lnTo>
                  <a:close/>
                  <a:moveTo>
                    <a:pt x="5" y="314"/>
                  </a:moveTo>
                  <a:lnTo>
                    <a:pt x="5" y="356"/>
                  </a:lnTo>
                  <a:lnTo>
                    <a:pt x="0" y="356"/>
                  </a:lnTo>
                  <a:lnTo>
                    <a:pt x="0" y="314"/>
                  </a:lnTo>
                  <a:lnTo>
                    <a:pt x="5" y="314"/>
                  </a:lnTo>
                  <a:close/>
                  <a:moveTo>
                    <a:pt x="5" y="372"/>
                  </a:moveTo>
                  <a:lnTo>
                    <a:pt x="5" y="377"/>
                  </a:lnTo>
                  <a:lnTo>
                    <a:pt x="0" y="377"/>
                  </a:lnTo>
                  <a:lnTo>
                    <a:pt x="0" y="372"/>
                  </a:lnTo>
                  <a:lnTo>
                    <a:pt x="5" y="372"/>
                  </a:lnTo>
                  <a:close/>
                  <a:moveTo>
                    <a:pt x="5" y="392"/>
                  </a:moveTo>
                  <a:lnTo>
                    <a:pt x="5" y="434"/>
                  </a:lnTo>
                  <a:lnTo>
                    <a:pt x="0" y="434"/>
                  </a:lnTo>
                  <a:lnTo>
                    <a:pt x="0" y="392"/>
                  </a:lnTo>
                  <a:lnTo>
                    <a:pt x="5" y="392"/>
                  </a:lnTo>
                  <a:close/>
                  <a:moveTo>
                    <a:pt x="5" y="450"/>
                  </a:moveTo>
                  <a:lnTo>
                    <a:pt x="5" y="455"/>
                  </a:lnTo>
                  <a:lnTo>
                    <a:pt x="0" y="455"/>
                  </a:lnTo>
                  <a:lnTo>
                    <a:pt x="0" y="450"/>
                  </a:lnTo>
                  <a:lnTo>
                    <a:pt x="5" y="450"/>
                  </a:lnTo>
                  <a:close/>
                  <a:moveTo>
                    <a:pt x="5" y="471"/>
                  </a:moveTo>
                  <a:lnTo>
                    <a:pt x="5" y="513"/>
                  </a:lnTo>
                  <a:lnTo>
                    <a:pt x="0" y="513"/>
                  </a:lnTo>
                  <a:lnTo>
                    <a:pt x="0" y="471"/>
                  </a:lnTo>
                  <a:lnTo>
                    <a:pt x="5" y="471"/>
                  </a:lnTo>
                  <a:close/>
                  <a:moveTo>
                    <a:pt x="5" y="528"/>
                  </a:moveTo>
                  <a:lnTo>
                    <a:pt x="5" y="534"/>
                  </a:lnTo>
                  <a:lnTo>
                    <a:pt x="0" y="534"/>
                  </a:lnTo>
                  <a:lnTo>
                    <a:pt x="0" y="528"/>
                  </a:lnTo>
                  <a:lnTo>
                    <a:pt x="5" y="528"/>
                  </a:lnTo>
                  <a:close/>
                  <a:moveTo>
                    <a:pt x="5" y="549"/>
                  </a:moveTo>
                  <a:lnTo>
                    <a:pt x="5" y="591"/>
                  </a:lnTo>
                  <a:lnTo>
                    <a:pt x="0" y="591"/>
                  </a:lnTo>
                  <a:lnTo>
                    <a:pt x="0" y="549"/>
                  </a:lnTo>
                  <a:lnTo>
                    <a:pt x="5" y="549"/>
                  </a:lnTo>
                  <a:close/>
                  <a:moveTo>
                    <a:pt x="5" y="607"/>
                  </a:moveTo>
                  <a:lnTo>
                    <a:pt x="5" y="612"/>
                  </a:lnTo>
                  <a:lnTo>
                    <a:pt x="0" y="612"/>
                  </a:lnTo>
                  <a:lnTo>
                    <a:pt x="0" y="607"/>
                  </a:lnTo>
                  <a:lnTo>
                    <a:pt x="5" y="607"/>
                  </a:lnTo>
                  <a:close/>
                  <a:moveTo>
                    <a:pt x="5" y="627"/>
                  </a:moveTo>
                  <a:lnTo>
                    <a:pt x="5" y="670"/>
                  </a:lnTo>
                  <a:lnTo>
                    <a:pt x="0" y="670"/>
                  </a:lnTo>
                  <a:lnTo>
                    <a:pt x="0" y="627"/>
                  </a:lnTo>
                  <a:lnTo>
                    <a:pt x="5" y="627"/>
                  </a:lnTo>
                  <a:close/>
                  <a:moveTo>
                    <a:pt x="5" y="685"/>
                  </a:moveTo>
                  <a:lnTo>
                    <a:pt x="5" y="690"/>
                  </a:lnTo>
                  <a:lnTo>
                    <a:pt x="0" y="690"/>
                  </a:lnTo>
                  <a:lnTo>
                    <a:pt x="0" y="685"/>
                  </a:lnTo>
                  <a:lnTo>
                    <a:pt x="5" y="685"/>
                  </a:lnTo>
                  <a:close/>
                  <a:moveTo>
                    <a:pt x="5" y="706"/>
                  </a:moveTo>
                  <a:lnTo>
                    <a:pt x="5" y="748"/>
                  </a:lnTo>
                  <a:lnTo>
                    <a:pt x="0" y="748"/>
                  </a:lnTo>
                  <a:lnTo>
                    <a:pt x="0" y="706"/>
                  </a:lnTo>
                  <a:lnTo>
                    <a:pt x="5" y="706"/>
                  </a:lnTo>
                  <a:close/>
                  <a:moveTo>
                    <a:pt x="5" y="764"/>
                  </a:moveTo>
                  <a:lnTo>
                    <a:pt x="5" y="769"/>
                  </a:lnTo>
                  <a:lnTo>
                    <a:pt x="0" y="769"/>
                  </a:lnTo>
                  <a:lnTo>
                    <a:pt x="0" y="764"/>
                  </a:lnTo>
                  <a:lnTo>
                    <a:pt x="5" y="764"/>
                  </a:lnTo>
                  <a:close/>
                  <a:moveTo>
                    <a:pt x="5" y="784"/>
                  </a:moveTo>
                  <a:lnTo>
                    <a:pt x="5" y="826"/>
                  </a:lnTo>
                  <a:lnTo>
                    <a:pt x="0" y="826"/>
                  </a:lnTo>
                  <a:lnTo>
                    <a:pt x="0" y="784"/>
                  </a:lnTo>
                  <a:lnTo>
                    <a:pt x="5" y="784"/>
                  </a:lnTo>
                  <a:close/>
                  <a:moveTo>
                    <a:pt x="5" y="842"/>
                  </a:moveTo>
                  <a:lnTo>
                    <a:pt x="5" y="847"/>
                  </a:lnTo>
                  <a:lnTo>
                    <a:pt x="0" y="847"/>
                  </a:lnTo>
                  <a:lnTo>
                    <a:pt x="0" y="842"/>
                  </a:lnTo>
                  <a:lnTo>
                    <a:pt x="5" y="842"/>
                  </a:lnTo>
                  <a:close/>
                  <a:moveTo>
                    <a:pt x="5" y="863"/>
                  </a:moveTo>
                  <a:lnTo>
                    <a:pt x="5" y="905"/>
                  </a:lnTo>
                  <a:lnTo>
                    <a:pt x="0" y="905"/>
                  </a:lnTo>
                  <a:lnTo>
                    <a:pt x="0" y="863"/>
                  </a:lnTo>
                  <a:lnTo>
                    <a:pt x="5" y="863"/>
                  </a:lnTo>
                  <a:close/>
                  <a:moveTo>
                    <a:pt x="5" y="920"/>
                  </a:moveTo>
                  <a:lnTo>
                    <a:pt x="5" y="925"/>
                  </a:lnTo>
                  <a:lnTo>
                    <a:pt x="0" y="925"/>
                  </a:lnTo>
                  <a:lnTo>
                    <a:pt x="0" y="920"/>
                  </a:lnTo>
                  <a:lnTo>
                    <a:pt x="5" y="920"/>
                  </a:lnTo>
                  <a:close/>
                  <a:moveTo>
                    <a:pt x="5" y="941"/>
                  </a:moveTo>
                  <a:lnTo>
                    <a:pt x="5" y="983"/>
                  </a:lnTo>
                  <a:lnTo>
                    <a:pt x="0" y="983"/>
                  </a:lnTo>
                  <a:lnTo>
                    <a:pt x="0" y="941"/>
                  </a:lnTo>
                  <a:lnTo>
                    <a:pt x="5" y="941"/>
                  </a:lnTo>
                  <a:close/>
                  <a:moveTo>
                    <a:pt x="5" y="999"/>
                  </a:moveTo>
                  <a:lnTo>
                    <a:pt x="5" y="1004"/>
                  </a:lnTo>
                  <a:lnTo>
                    <a:pt x="0" y="1004"/>
                  </a:lnTo>
                  <a:lnTo>
                    <a:pt x="0" y="999"/>
                  </a:lnTo>
                  <a:lnTo>
                    <a:pt x="5" y="999"/>
                  </a:lnTo>
                  <a:close/>
                  <a:moveTo>
                    <a:pt x="5" y="1019"/>
                  </a:moveTo>
                  <a:lnTo>
                    <a:pt x="5" y="1061"/>
                  </a:lnTo>
                  <a:lnTo>
                    <a:pt x="0" y="1061"/>
                  </a:lnTo>
                  <a:lnTo>
                    <a:pt x="0" y="1019"/>
                  </a:lnTo>
                  <a:lnTo>
                    <a:pt x="5" y="1019"/>
                  </a:lnTo>
                  <a:close/>
                  <a:moveTo>
                    <a:pt x="5" y="1077"/>
                  </a:moveTo>
                  <a:lnTo>
                    <a:pt x="5" y="1082"/>
                  </a:lnTo>
                  <a:lnTo>
                    <a:pt x="0" y="1082"/>
                  </a:lnTo>
                  <a:lnTo>
                    <a:pt x="0" y="1077"/>
                  </a:lnTo>
                  <a:lnTo>
                    <a:pt x="5" y="1077"/>
                  </a:lnTo>
                  <a:close/>
                  <a:moveTo>
                    <a:pt x="5" y="1098"/>
                  </a:moveTo>
                  <a:lnTo>
                    <a:pt x="5" y="1140"/>
                  </a:lnTo>
                  <a:lnTo>
                    <a:pt x="0" y="1140"/>
                  </a:lnTo>
                  <a:lnTo>
                    <a:pt x="0" y="1098"/>
                  </a:lnTo>
                  <a:lnTo>
                    <a:pt x="5" y="1098"/>
                  </a:lnTo>
                  <a:close/>
                  <a:moveTo>
                    <a:pt x="5" y="1155"/>
                  </a:moveTo>
                  <a:lnTo>
                    <a:pt x="5" y="1161"/>
                  </a:lnTo>
                  <a:lnTo>
                    <a:pt x="0" y="1161"/>
                  </a:lnTo>
                  <a:lnTo>
                    <a:pt x="0" y="1155"/>
                  </a:lnTo>
                  <a:lnTo>
                    <a:pt x="5" y="1155"/>
                  </a:lnTo>
                  <a:close/>
                  <a:moveTo>
                    <a:pt x="5" y="1176"/>
                  </a:moveTo>
                  <a:lnTo>
                    <a:pt x="5" y="1218"/>
                  </a:lnTo>
                  <a:lnTo>
                    <a:pt x="0" y="1218"/>
                  </a:lnTo>
                  <a:lnTo>
                    <a:pt x="0" y="1176"/>
                  </a:lnTo>
                  <a:lnTo>
                    <a:pt x="5" y="1176"/>
                  </a:lnTo>
                  <a:close/>
                </a:path>
              </a:pathLst>
            </a:custGeom>
            <a:solidFill>
              <a:srgbClr val="000000"/>
            </a:solidFill>
            <a:ln w="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2" name="Freeform 6"/>
            <p:cNvSpPr>
              <a:spLocks noEditPoints="1"/>
            </p:cNvSpPr>
            <p:nvPr/>
          </p:nvSpPr>
          <p:spPr bwMode="auto">
            <a:xfrm>
              <a:off x="12928601" y="33232725"/>
              <a:ext cx="1125538" cy="9525"/>
            </a:xfrm>
            <a:custGeom>
              <a:avLst/>
              <a:gdLst>
                <a:gd name="T0" fmla="*/ 43 w 709"/>
                <a:gd name="T1" fmla="*/ 0 h 6"/>
                <a:gd name="T2" fmla="*/ 0 w 709"/>
                <a:gd name="T3" fmla="*/ 6 h 6"/>
                <a:gd name="T4" fmla="*/ 58 w 709"/>
                <a:gd name="T5" fmla="*/ 0 h 6"/>
                <a:gd name="T6" fmla="*/ 63 w 709"/>
                <a:gd name="T7" fmla="*/ 6 h 6"/>
                <a:gd name="T8" fmla="*/ 58 w 709"/>
                <a:gd name="T9" fmla="*/ 0 h 6"/>
                <a:gd name="T10" fmla="*/ 121 w 709"/>
                <a:gd name="T11" fmla="*/ 0 h 6"/>
                <a:gd name="T12" fmla="*/ 79 w 709"/>
                <a:gd name="T13" fmla="*/ 6 h 6"/>
                <a:gd name="T14" fmla="*/ 137 w 709"/>
                <a:gd name="T15" fmla="*/ 0 h 6"/>
                <a:gd name="T16" fmla="*/ 142 w 709"/>
                <a:gd name="T17" fmla="*/ 6 h 6"/>
                <a:gd name="T18" fmla="*/ 137 w 709"/>
                <a:gd name="T19" fmla="*/ 0 h 6"/>
                <a:gd name="T20" fmla="*/ 199 w 709"/>
                <a:gd name="T21" fmla="*/ 0 h 6"/>
                <a:gd name="T22" fmla="*/ 157 w 709"/>
                <a:gd name="T23" fmla="*/ 6 h 6"/>
                <a:gd name="T24" fmla="*/ 215 w 709"/>
                <a:gd name="T25" fmla="*/ 0 h 6"/>
                <a:gd name="T26" fmla="*/ 220 w 709"/>
                <a:gd name="T27" fmla="*/ 6 h 6"/>
                <a:gd name="T28" fmla="*/ 215 w 709"/>
                <a:gd name="T29" fmla="*/ 0 h 6"/>
                <a:gd name="T30" fmla="*/ 278 w 709"/>
                <a:gd name="T31" fmla="*/ 0 h 6"/>
                <a:gd name="T32" fmla="*/ 236 w 709"/>
                <a:gd name="T33" fmla="*/ 6 h 6"/>
                <a:gd name="T34" fmla="*/ 293 w 709"/>
                <a:gd name="T35" fmla="*/ 0 h 6"/>
                <a:gd name="T36" fmla="*/ 298 w 709"/>
                <a:gd name="T37" fmla="*/ 6 h 6"/>
                <a:gd name="T38" fmla="*/ 293 w 709"/>
                <a:gd name="T39" fmla="*/ 0 h 6"/>
                <a:gd name="T40" fmla="*/ 356 w 709"/>
                <a:gd name="T41" fmla="*/ 0 h 6"/>
                <a:gd name="T42" fmla="*/ 314 w 709"/>
                <a:gd name="T43" fmla="*/ 6 h 6"/>
                <a:gd name="T44" fmla="*/ 372 w 709"/>
                <a:gd name="T45" fmla="*/ 0 h 6"/>
                <a:gd name="T46" fmla="*/ 377 w 709"/>
                <a:gd name="T47" fmla="*/ 6 h 6"/>
                <a:gd name="T48" fmla="*/ 372 w 709"/>
                <a:gd name="T49" fmla="*/ 0 h 6"/>
                <a:gd name="T50" fmla="*/ 434 w 709"/>
                <a:gd name="T51" fmla="*/ 0 h 6"/>
                <a:gd name="T52" fmla="*/ 392 w 709"/>
                <a:gd name="T53" fmla="*/ 6 h 6"/>
                <a:gd name="T54" fmla="*/ 450 w 709"/>
                <a:gd name="T55" fmla="*/ 0 h 6"/>
                <a:gd name="T56" fmla="*/ 455 w 709"/>
                <a:gd name="T57" fmla="*/ 6 h 6"/>
                <a:gd name="T58" fmla="*/ 450 w 709"/>
                <a:gd name="T59" fmla="*/ 0 h 6"/>
                <a:gd name="T60" fmla="*/ 513 w 709"/>
                <a:gd name="T61" fmla="*/ 0 h 6"/>
                <a:gd name="T62" fmla="*/ 471 w 709"/>
                <a:gd name="T63" fmla="*/ 6 h 6"/>
                <a:gd name="T64" fmla="*/ 528 w 709"/>
                <a:gd name="T65" fmla="*/ 0 h 6"/>
                <a:gd name="T66" fmla="*/ 533 w 709"/>
                <a:gd name="T67" fmla="*/ 6 h 6"/>
                <a:gd name="T68" fmla="*/ 528 w 709"/>
                <a:gd name="T69" fmla="*/ 0 h 6"/>
                <a:gd name="T70" fmla="*/ 591 w 709"/>
                <a:gd name="T71" fmla="*/ 0 h 6"/>
                <a:gd name="T72" fmla="*/ 549 w 709"/>
                <a:gd name="T73" fmla="*/ 6 h 6"/>
                <a:gd name="T74" fmla="*/ 607 w 709"/>
                <a:gd name="T75" fmla="*/ 0 h 6"/>
                <a:gd name="T76" fmla="*/ 612 w 709"/>
                <a:gd name="T77" fmla="*/ 6 h 6"/>
                <a:gd name="T78" fmla="*/ 607 w 709"/>
                <a:gd name="T79" fmla="*/ 0 h 6"/>
                <a:gd name="T80" fmla="*/ 670 w 709"/>
                <a:gd name="T81" fmla="*/ 0 h 6"/>
                <a:gd name="T82" fmla="*/ 627 w 709"/>
                <a:gd name="T83" fmla="*/ 6 h 6"/>
                <a:gd name="T84" fmla="*/ 685 w 709"/>
                <a:gd name="T85" fmla="*/ 0 h 6"/>
                <a:gd name="T86" fmla="*/ 690 w 709"/>
                <a:gd name="T87" fmla="*/ 6 h 6"/>
                <a:gd name="T88" fmla="*/ 685 w 709"/>
                <a:gd name="T89" fmla="*/ 0 h 6"/>
                <a:gd name="T90" fmla="*/ 709 w 709"/>
                <a:gd name="T91" fmla="*/ 0 h 6"/>
                <a:gd name="T92" fmla="*/ 706 w 709"/>
                <a:gd name="T9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9" h="6">
                  <a:moveTo>
                    <a:pt x="0" y="0"/>
                  </a:moveTo>
                  <a:lnTo>
                    <a:pt x="43" y="0"/>
                  </a:lnTo>
                  <a:lnTo>
                    <a:pt x="43" y="6"/>
                  </a:lnTo>
                  <a:lnTo>
                    <a:pt x="0" y="6"/>
                  </a:lnTo>
                  <a:lnTo>
                    <a:pt x="0" y="0"/>
                  </a:lnTo>
                  <a:close/>
                  <a:moveTo>
                    <a:pt x="58" y="0"/>
                  </a:moveTo>
                  <a:lnTo>
                    <a:pt x="63" y="0"/>
                  </a:lnTo>
                  <a:lnTo>
                    <a:pt x="63" y="6"/>
                  </a:lnTo>
                  <a:lnTo>
                    <a:pt x="58" y="6"/>
                  </a:lnTo>
                  <a:lnTo>
                    <a:pt x="58" y="0"/>
                  </a:lnTo>
                  <a:close/>
                  <a:moveTo>
                    <a:pt x="79" y="0"/>
                  </a:moveTo>
                  <a:lnTo>
                    <a:pt x="121" y="0"/>
                  </a:lnTo>
                  <a:lnTo>
                    <a:pt x="121" y="6"/>
                  </a:lnTo>
                  <a:lnTo>
                    <a:pt x="79" y="6"/>
                  </a:lnTo>
                  <a:lnTo>
                    <a:pt x="79" y="0"/>
                  </a:lnTo>
                  <a:close/>
                  <a:moveTo>
                    <a:pt x="137" y="0"/>
                  </a:moveTo>
                  <a:lnTo>
                    <a:pt x="142" y="0"/>
                  </a:lnTo>
                  <a:lnTo>
                    <a:pt x="142" y="6"/>
                  </a:lnTo>
                  <a:lnTo>
                    <a:pt x="137" y="6"/>
                  </a:lnTo>
                  <a:lnTo>
                    <a:pt x="137" y="0"/>
                  </a:lnTo>
                  <a:close/>
                  <a:moveTo>
                    <a:pt x="157" y="0"/>
                  </a:moveTo>
                  <a:lnTo>
                    <a:pt x="199" y="0"/>
                  </a:lnTo>
                  <a:lnTo>
                    <a:pt x="199" y="6"/>
                  </a:lnTo>
                  <a:lnTo>
                    <a:pt x="157" y="6"/>
                  </a:lnTo>
                  <a:lnTo>
                    <a:pt x="157" y="0"/>
                  </a:lnTo>
                  <a:close/>
                  <a:moveTo>
                    <a:pt x="215" y="0"/>
                  </a:moveTo>
                  <a:lnTo>
                    <a:pt x="220" y="0"/>
                  </a:lnTo>
                  <a:lnTo>
                    <a:pt x="220" y="6"/>
                  </a:lnTo>
                  <a:lnTo>
                    <a:pt x="215" y="6"/>
                  </a:lnTo>
                  <a:lnTo>
                    <a:pt x="215" y="0"/>
                  </a:lnTo>
                  <a:close/>
                  <a:moveTo>
                    <a:pt x="236" y="0"/>
                  </a:moveTo>
                  <a:lnTo>
                    <a:pt x="278" y="0"/>
                  </a:lnTo>
                  <a:lnTo>
                    <a:pt x="278" y="6"/>
                  </a:lnTo>
                  <a:lnTo>
                    <a:pt x="236" y="6"/>
                  </a:lnTo>
                  <a:lnTo>
                    <a:pt x="236" y="0"/>
                  </a:lnTo>
                  <a:close/>
                  <a:moveTo>
                    <a:pt x="293" y="0"/>
                  </a:moveTo>
                  <a:lnTo>
                    <a:pt x="298" y="0"/>
                  </a:lnTo>
                  <a:lnTo>
                    <a:pt x="298" y="6"/>
                  </a:lnTo>
                  <a:lnTo>
                    <a:pt x="293" y="6"/>
                  </a:lnTo>
                  <a:lnTo>
                    <a:pt x="293" y="0"/>
                  </a:lnTo>
                  <a:close/>
                  <a:moveTo>
                    <a:pt x="314" y="0"/>
                  </a:moveTo>
                  <a:lnTo>
                    <a:pt x="356" y="0"/>
                  </a:lnTo>
                  <a:lnTo>
                    <a:pt x="356" y="6"/>
                  </a:lnTo>
                  <a:lnTo>
                    <a:pt x="314" y="6"/>
                  </a:lnTo>
                  <a:lnTo>
                    <a:pt x="314" y="0"/>
                  </a:lnTo>
                  <a:close/>
                  <a:moveTo>
                    <a:pt x="372" y="0"/>
                  </a:moveTo>
                  <a:lnTo>
                    <a:pt x="377" y="0"/>
                  </a:lnTo>
                  <a:lnTo>
                    <a:pt x="377" y="6"/>
                  </a:lnTo>
                  <a:lnTo>
                    <a:pt x="372" y="6"/>
                  </a:lnTo>
                  <a:lnTo>
                    <a:pt x="372" y="0"/>
                  </a:lnTo>
                  <a:close/>
                  <a:moveTo>
                    <a:pt x="392" y="0"/>
                  </a:moveTo>
                  <a:lnTo>
                    <a:pt x="434" y="0"/>
                  </a:lnTo>
                  <a:lnTo>
                    <a:pt x="434" y="6"/>
                  </a:lnTo>
                  <a:lnTo>
                    <a:pt x="392" y="6"/>
                  </a:lnTo>
                  <a:lnTo>
                    <a:pt x="392" y="0"/>
                  </a:lnTo>
                  <a:close/>
                  <a:moveTo>
                    <a:pt x="450" y="0"/>
                  </a:moveTo>
                  <a:lnTo>
                    <a:pt x="455" y="0"/>
                  </a:lnTo>
                  <a:lnTo>
                    <a:pt x="455" y="6"/>
                  </a:lnTo>
                  <a:lnTo>
                    <a:pt x="450" y="6"/>
                  </a:lnTo>
                  <a:lnTo>
                    <a:pt x="450" y="0"/>
                  </a:lnTo>
                  <a:close/>
                  <a:moveTo>
                    <a:pt x="471" y="0"/>
                  </a:moveTo>
                  <a:lnTo>
                    <a:pt x="513" y="0"/>
                  </a:lnTo>
                  <a:lnTo>
                    <a:pt x="513" y="6"/>
                  </a:lnTo>
                  <a:lnTo>
                    <a:pt x="471" y="6"/>
                  </a:lnTo>
                  <a:lnTo>
                    <a:pt x="471" y="0"/>
                  </a:lnTo>
                  <a:close/>
                  <a:moveTo>
                    <a:pt x="528" y="0"/>
                  </a:moveTo>
                  <a:lnTo>
                    <a:pt x="533" y="0"/>
                  </a:lnTo>
                  <a:lnTo>
                    <a:pt x="533" y="6"/>
                  </a:lnTo>
                  <a:lnTo>
                    <a:pt x="528" y="6"/>
                  </a:lnTo>
                  <a:lnTo>
                    <a:pt x="528" y="0"/>
                  </a:lnTo>
                  <a:close/>
                  <a:moveTo>
                    <a:pt x="549" y="0"/>
                  </a:moveTo>
                  <a:lnTo>
                    <a:pt x="591" y="0"/>
                  </a:lnTo>
                  <a:lnTo>
                    <a:pt x="591" y="6"/>
                  </a:lnTo>
                  <a:lnTo>
                    <a:pt x="549" y="6"/>
                  </a:lnTo>
                  <a:lnTo>
                    <a:pt x="549" y="0"/>
                  </a:lnTo>
                  <a:close/>
                  <a:moveTo>
                    <a:pt x="607" y="0"/>
                  </a:moveTo>
                  <a:lnTo>
                    <a:pt x="612" y="0"/>
                  </a:lnTo>
                  <a:lnTo>
                    <a:pt x="612" y="6"/>
                  </a:lnTo>
                  <a:lnTo>
                    <a:pt x="607" y="6"/>
                  </a:lnTo>
                  <a:lnTo>
                    <a:pt x="607" y="0"/>
                  </a:lnTo>
                  <a:close/>
                  <a:moveTo>
                    <a:pt x="627" y="0"/>
                  </a:moveTo>
                  <a:lnTo>
                    <a:pt x="670" y="0"/>
                  </a:lnTo>
                  <a:lnTo>
                    <a:pt x="670" y="6"/>
                  </a:lnTo>
                  <a:lnTo>
                    <a:pt x="627" y="6"/>
                  </a:lnTo>
                  <a:lnTo>
                    <a:pt x="627" y="0"/>
                  </a:lnTo>
                  <a:close/>
                  <a:moveTo>
                    <a:pt x="685" y="0"/>
                  </a:moveTo>
                  <a:lnTo>
                    <a:pt x="690" y="0"/>
                  </a:lnTo>
                  <a:lnTo>
                    <a:pt x="690" y="6"/>
                  </a:lnTo>
                  <a:lnTo>
                    <a:pt x="685" y="6"/>
                  </a:lnTo>
                  <a:lnTo>
                    <a:pt x="685" y="0"/>
                  </a:lnTo>
                  <a:close/>
                  <a:moveTo>
                    <a:pt x="706" y="0"/>
                  </a:moveTo>
                  <a:lnTo>
                    <a:pt x="709" y="0"/>
                  </a:lnTo>
                  <a:lnTo>
                    <a:pt x="709" y="6"/>
                  </a:lnTo>
                  <a:lnTo>
                    <a:pt x="706" y="6"/>
                  </a:lnTo>
                  <a:lnTo>
                    <a:pt x="706" y="0"/>
                  </a:lnTo>
                  <a:close/>
                </a:path>
              </a:pathLst>
            </a:custGeom>
            <a:solidFill>
              <a:srgbClr val="000000"/>
            </a:solidFill>
            <a:ln w="3175" cap="flat">
              <a:solidFill>
                <a:schemeClr val="tx1"/>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3" name="Rectangle 7"/>
            <p:cNvSpPr>
              <a:spLocks noChangeArrowheads="1"/>
            </p:cNvSpPr>
            <p:nvPr/>
          </p:nvSpPr>
          <p:spPr bwMode="auto">
            <a:xfrm>
              <a:off x="13615988" y="32651700"/>
              <a:ext cx="55563" cy="1166812"/>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4" name="Rectangle 8"/>
            <p:cNvSpPr>
              <a:spLocks noChangeArrowheads="1"/>
            </p:cNvSpPr>
            <p:nvPr/>
          </p:nvSpPr>
          <p:spPr bwMode="auto">
            <a:xfrm>
              <a:off x="13615988" y="32651700"/>
              <a:ext cx="55563" cy="1166812"/>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5" name="Rectangle 10"/>
            <p:cNvSpPr>
              <a:spLocks noChangeArrowheads="1"/>
            </p:cNvSpPr>
            <p:nvPr/>
          </p:nvSpPr>
          <p:spPr bwMode="auto">
            <a:xfrm>
              <a:off x="13615988" y="32651700"/>
              <a:ext cx="55563" cy="1166812"/>
            </a:xfrm>
            <a:prstGeom prst="rect">
              <a:avLst/>
            </a:prstGeom>
            <a:solidFill>
              <a:srgbClr val="FF0000"/>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6" name="Rectangle 11"/>
            <p:cNvSpPr>
              <a:spLocks noChangeArrowheads="1"/>
            </p:cNvSpPr>
            <p:nvPr/>
          </p:nvSpPr>
          <p:spPr bwMode="auto">
            <a:xfrm>
              <a:off x="13615988" y="32651700"/>
              <a:ext cx="55563" cy="1166812"/>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7" name="Rectangle 13"/>
            <p:cNvSpPr>
              <a:spLocks noChangeArrowheads="1"/>
            </p:cNvSpPr>
            <p:nvPr/>
          </p:nvSpPr>
          <p:spPr bwMode="auto">
            <a:xfrm>
              <a:off x="13698538" y="32643763"/>
              <a:ext cx="65088" cy="1187450"/>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8" name="Rectangle 14"/>
            <p:cNvSpPr>
              <a:spLocks noChangeArrowheads="1"/>
            </p:cNvSpPr>
            <p:nvPr/>
          </p:nvSpPr>
          <p:spPr bwMode="auto">
            <a:xfrm>
              <a:off x="13698538" y="32643763"/>
              <a:ext cx="65088" cy="1187450"/>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09" name="Rectangle 19"/>
            <p:cNvSpPr>
              <a:spLocks noChangeArrowheads="1"/>
            </p:cNvSpPr>
            <p:nvPr/>
          </p:nvSpPr>
          <p:spPr bwMode="auto">
            <a:xfrm>
              <a:off x="13781088" y="32426275"/>
              <a:ext cx="95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0" name="Rectangle 20"/>
            <p:cNvSpPr>
              <a:spLocks noChangeArrowheads="1"/>
            </p:cNvSpPr>
            <p:nvPr/>
          </p:nvSpPr>
          <p:spPr bwMode="auto">
            <a:xfrm>
              <a:off x="13781088" y="32426275"/>
              <a:ext cx="95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1" name="Rectangle 22"/>
            <p:cNvSpPr>
              <a:spLocks noChangeArrowheads="1"/>
            </p:cNvSpPr>
            <p:nvPr/>
          </p:nvSpPr>
          <p:spPr bwMode="auto">
            <a:xfrm>
              <a:off x="13781088" y="32426275"/>
              <a:ext cx="95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2" name="Rectangle 23"/>
            <p:cNvSpPr>
              <a:spLocks noChangeArrowheads="1"/>
            </p:cNvSpPr>
            <p:nvPr/>
          </p:nvSpPr>
          <p:spPr bwMode="auto">
            <a:xfrm>
              <a:off x="13781088" y="32426275"/>
              <a:ext cx="95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3" name="Rectangle 25"/>
            <p:cNvSpPr>
              <a:spLocks noChangeArrowheads="1"/>
            </p:cNvSpPr>
            <p:nvPr/>
          </p:nvSpPr>
          <p:spPr bwMode="auto">
            <a:xfrm>
              <a:off x="13790613" y="32426275"/>
              <a:ext cx="55563"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4" name="Rectangle 26"/>
            <p:cNvSpPr>
              <a:spLocks noChangeArrowheads="1"/>
            </p:cNvSpPr>
            <p:nvPr/>
          </p:nvSpPr>
          <p:spPr bwMode="auto">
            <a:xfrm>
              <a:off x="13790613" y="32426275"/>
              <a:ext cx="55563"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5" name="Rectangle 28"/>
            <p:cNvSpPr>
              <a:spLocks noChangeArrowheads="1"/>
            </p:cNvSpPr>
            <p:nvPr/>
          </p:nvSpPr>
          <p:spPr bwMode="auto">
            <a:xfrm>
              <a:off x="13790613" y="32426275"/>
              <a:ext cx="55563"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6" name="Rectangle 29"/>
            <p:cNvSpPr>
              <a:spLocks noChangeArrowheads="1"/>
            </p:cNvSpPr>
            <p:nvPr/>
          </p:nvSpPr>
          <p:spPr bwMode="auto">
            <a:xfrm>
              <a:off x="13790613" y="32426275"/>
              <a:ext cx="55563"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7" name="Rectangle 31"/>
            <p:cNvSpPr>
              <a:spLocks noChangeArrowheads="1"/>
            </p:cNvSpPr>
            <p:nvPr/>
          </p:nvSpPr>
          <p:spPr bwMode="auto">
            <a:xfrm>
              <a:off x="13865226" y="32426275"/>
              <a:ext cx="222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8" name="Rectangle 32"/>
            <p:cNvSpPr>
              <a:spLocks noChangeArrowheads="1"/>
            </p:cNvSpPr>
            <p:nvPr/>
          </p:nvSpPr>
          <p:spPr bwMode="auto">
            <a:xfrm>
              <a:off x="13865226" y="32426275"/>
              <a:ext cx="222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19" name="Rectangle 34"/>
            <p:cNvSpPr>
              <a:spLocks noChangeArrowheads="1"/>
            </p:cNvSpPr>
            <p:nvPr/>
          </p:nvSpPr>
          <p:spPr bwMode="auto">
            <a:xfrm>
              <a:off x="13865226" y="32426275"/>
              <a:ext cx="222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20" name="Rectangle 35"/>
            <p:cNvSpPr>
              <a:spLocks noChangeArrowheads="1"/>
            </p:cNvSpPr>
            <p:nvPr/>
          </p:nvSpPr>
          <p:spPr bwMode="auto">
            <a:xfrm>
              <a:off x="13865226" y="32426275"/>
              <a:ext cx="222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21" name="Rectangle 37"/>
            <p:cNvSpPr>
              <a:spLocks noChangeArrowheads="1"/>
            </p:cNvSpPr>
            <p:nvPr/>
          </p:nvSpPr>
          <p:spPr bwMode="auto">
            <a:xfrm>
              <a:off x="13887451" y="32426275"/>
              <a:ext cx="50800"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22" name="Rectangle 38"/>
            <p:cNvSpPr>
              <a:spLocks noChangeArrowheads="1"/>
            </p:cNvSpPr>
            <p:nvPr/>
          </p:nvSpPr>
          <p:spPr bwMode="auto">
            <a:xfrm>
              <a:off x="13887451" y="32426275"/>
              <a:ext cx="50800"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23" name="Rectangle 40"/>
            <p:cNvSpPr>
              <a:spLocks noChangeArrowheads="1"/>
            </p:cNvSpPr>
            <p:nvPr/>
          </p:nvSpPr>
          <p:spPr bwMode="auto">
            <a:xfrm>
              <a:off x="13887451" y="32426275"/>
              <a:ext cx="50800"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24" name="Rectangle 41"/>
            <p:cNvSpPr>
              <a:spLocks noChangeArrowheads="1"/>
            </p:cNvSpPr>
            <p:nvPr/>
          </p:nvSpPr>
          <p:spPr bwMode="auto">
            <a:xfrm>
              <a:off x="13887451" y="32426275"/>
              <a:ext cx="50800"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25" name="Rectangle 43"/>
            <p:cNvSpPr>
              <a:spLocks noChangeArrowheads="1"/>
            </p:cNvSpPr>
            <p:nvPr/>
          </p:nvSpPr>
          <p:spPr bwMode="auto">
            <a:xfrm>
              <a:off x="13957301" y="32537400"/>
              <a:ext cx="41275" cy="2714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26" name="Rectangle 44"/>
            <p:cNvSpPr>
              <a:spLocks noChangeArrowheads="1"/>
            </p:cNvSpPr>
            <p:nvPr/>
          </p:nvSpPr>
          <p:spPr bwMode="auto">
            <a:xfrm>
              <a:off x="13957301" y="32537400"/>
              <a:ext cx="41275" cy="2714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27" name="Rectangle 46"/>
            <p:cNvSpPr>
              <a:spLocks noChangeArrowheads="1"/>
            </p:cNvSpPr>
            <p:nvPr/>
          </p:nvSpPr>
          <p:spPr bwMode="auto">
            <a:xfrm>
              <a:off x="13957301" y="33656588"/>
              <a:ext cx="41275" cy="276225"/>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28" name="Rectangle 47"/>
            <p:cNvSpPr>
              <a:spLocks noChangeArrowheads="1"/>
            </p:cNvSpPr>
            <p:nvPr/>
          </p:nvSpPr>
          <p:spPr bwMode="auto">
            <a:xfrm>
              <a:off x="13957301" y="33656588"/>
              <a:ext cx="41275" cy="276225"/>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29" name="Rectangle 49"/>
            <p:cNvSpPr>
              <a:spLocks noChangeArrowheads="1"/>
            </p:cNvSpPr>
            <p:nvPr/>
          </p:nvSpPr>
          <p:spPr bwMode="auto">
            <a:xfrm>
              <a:off x="13957301" y="33656588"/>
              <a:ext cx="41275" cy="276225"/>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30" name="Rectangle 50"/>
            <p:cNvSpPr>
              <a:spLocks noChangeArrowheads="1"/>
            </p:cNvSpPr>
            <p:nvPr/>
          </p:nvSpPr>
          <p:spPr bwMode="auto">
            <a:xfrm>
              <a:off x="13957301" y="33656588"/>
              <a:ext cx="41275" cy="276225"/>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31" name="Rectangle 52"/>
            <p:cNvSpPr>
              <a:spLocks noChangeArrowheads="1"/>
            </p:cNvSpPr>
            <p:nvPr/>
          </p:nvSpPr>
          <p:spPr bwMode="auto">
            <a:xfrm>
              <a:off x="13957301" y="32537400"/>
              <a:ext cx="41275" cy="2714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32" name="Rectangle 53"/>
            <p:cNvSpPr>
              <a:spLocks noChangeArrowheads="1"/>
            </p:cNvSpPr>
            <p:nvPr/>
          </p:nvSpPr>
          <p:spPr bwMode="auto">
            <a:xfrm>
              <a:off x="13957301" y="32537400"/>
              <a:ext cx="41275" cy="2714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33" name="Rectangle 55"/>
            <p:cNvSpPr>
              <a:spLocks noChangeArrowheads="1"/>
            </p:cNvSpPr>
            <p:nvPr/>
          </p:nvSpPr>
          <p:spPr bwMode="auto">
            <a:xfrm>
              <a:off x="13957301" y="32975550"/>
              <a:ext cx="41275" cy="13811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34" name="Rectangle 56"/>
            <p:cNvSpPr>
              <a:spLocks noChangeArrowheads="1"/>
            </p:cNvSpPr>
            <p:nvPr/>
          </p:nvSpPr>
          <p:spPr bwMode="auto">
            <a:xfrm>
              <a:off x="13957301" y="32975550"/>
              <a:ext cx="41275" cy="13811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35" name="Rectangle 58"/>
            <p:cNvSpPr>
              <a:spLocks noChangeArrowheads="1"/>
            </p:cNvSpPr>
            <p:nvPr/>
          </p:nvSpPr>
          <p:spPr bwMode="auto">
            <a:xfrm>
              <a:off x="13957301" y="33356550"/>
              <a:ext cx="41275" cy="134937"/>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36" name="Rectangle 59"/>
            <p:cNvSpPr>
              <a:spLocks noChangeArrowheads="1"/>
            </p:cNvSpPr>
            <p:nvPr/>
          </p:nvSpPr>
          <p:spPr bwMode="auto">
            <a:xfrm>
              <a:off x="13957301" y="33356550"/>
              <a:ext cx="41275" cy="134937"/>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37" name="Rectangle 61"/>
            <p:cNvSpPr>
              <a:spLocks noChangeArrowheads="1"/>
            </p:cNvSpPr>
            <p:nvPr/>
          </p:nvSpPr>
          <p:spPr bwMode="auto">
            <a:xfrm>
              <a:off x="13957301" y="33356550"/>
              <a:ext cx="41275" cy="134937"/>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38" name="Rectangle 62"/>
            <p:cNvSpPr>
              <a:spLocks noChangeArrowheads="1"/>
            </p:cNvSpPr>
            <p:nvPr/>
          </p:nvSpPr>
          <p:spPr bwMode="auto">
            <a:xfrm>
              <a:off x="13957301" y="33356550"/>
              <a:ext cx="41275" cy="134937"/>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39" name="Rectangle 64"/>
            <p:cNvSpPr>
              <a:spLocks noChangeArrowheads="1"/>
            </p:cNvSpPr>
            <p:nvPr/>
          </p:nvSpPr>
          <p:spPr bwMode="auto">
            <a:xfrm>
              <a:off x="13957301" y="32975550"/>
              <a:ext cx="41275" cy="13811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40" name="Rectangle 65"/>
            <p:cNvSpPr>
              <a:spLocks noChangeArrowheads="1"/>
            </p:cNvSpPr>
            <p:nvPr/>
          </p:nvSpPr>
          <p:spPr bwMode="auto">
            <a:xfrm>
              <a:off x="13957301" y="32975550"/>
              <a:ext cx="41275" cy="13811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41" name="Rectangle 67"/>
            <p:cNvSpPr>
              <a:spLocks noChangeArrowheads="1"/>
            </p:cNvSpPr>
            <p:nvPr/>
          </p:nvSpPr>
          <p:spPr bwMode="auto">
            <a:xfrm>
              <a:off x="13311188" y="32651700"/>
              <a:ext cx="55563" cy="1166812"/>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42" name="Rectangle 68"/>
            <p:cNvSpPr>
              <a:spLocks noChangeArrowheads="1"/>
            </p:cNvSpPr>
            <p:nvPr/>
          </p:nvSpPr>
          <p:spPr bwMode="auto">
            <a:xfrm>
              <a:off x="13311188" y="32651700"/>
              <a:ext cx="55563" cy="1166812"/>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43" name="Rectangle 70"/>
            <p:cNvSpPr>
              <a:spLocks noChangeArrowheads="1"/>
            </p:cNvSpPr>
            <p:nvPr/>
          </p:nvSpPr>
          <p:spPr bwMode="auto">
            <a:xfrm>
              <a:off x="13311188" y="32651700"/>
              <a:ext cx="55563" cy="1166812"/>
            </a:xfrm>
            <a:prstGeom prst="rect">
              <a:avLst/>
            </a:prstGeom>
            <a:solidFill>
              <a:srgbClr val="FF0000"/>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44" name="Rectangle 71"/>
            <p:cNvSpPr>
              <a:spLocks noChangeArrowheads="1"/>
            </p:cNvSpPr>
            <p:nvPr/>
          </p:nvSpPr>
          <p:spPr bwMode="auto">
            <a:xfrm>
              <a:off x="13311188" y="32651700"/>
              <a:ext cx="55563" cy="1166812"/>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45" name="Rectangle 73"/>
            <p:cNvSpPr>
              <a:spLocks noChangeArrowheads="1"/>
            </p:cNvSpPr>
            <p:nvPr/>
          </p:nvSpPr>
          <p:spPr bwMode="auto">
            <a:xfrm>
              <a:off x="13219113" y="32643763"/>
              <a:ext cx="65088" cy="1187450"/>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46" name="Rectangle 74"/>
            <p:cNvSpPr>
              <a:spLocks noChangeArrowheads="1"/>
            </p:cNvSpPr>
            <p:nvPr/>
          </p:nvSpPr>
          <p:spPr bwMode="auto">
            <a:xfrm>
              <a:off x="13219113" y="32643763"/>
              <a:ext cx="65088" cy="1187450"/>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47" name="Rectangle 76"/>
            <p:cNvSpPr>
              <a:spLocks noChangeArrowheads="1"/>
            </p:cNvSpPr>
            <p:nvPr/>
          </p:nvSpPr>
          <p:spPr bwMode="auto">
            <a:xfrm>
              <a:off x="13219113" y="32643763"/>
              <a:ext cx="65088" cy="1187450"/>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48" name="Rectangle 77"/>
            <p:cNvSpPr>
              <a:spLocks noChangeArrowheads="1"/>
            </p:cNvSpPr>
            <p:nvPr/>
          </p:nvSpPr>
          <p:spPr bwMode="auto">
            <a:xfrm>
              <a:off x="13219113" y="32643763"/>
              <a:ext cx="65088" cy="1187450"/>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49" name="Rectangle 79"/>
            <p:cNvSpPr>
              <a:spLocks noChangeArrowheads="1"/>
            </p:cNvSpPr>
            <p:nvPr/>
          </p:nvSpPr>
          <p:spPr bwMode="auto">
            <a:xfrm>
              <a:off x="13192126" y="32426275"/>
              <a:ext cx="95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50" name="Rectangle 80"/>
            <p:cNvSpPr>
              <a:spLocks noChangeArrowheads="1"/>
            </p:cNvSpPr>
            <p:nvPr/>
          </p:nvSpPr>
          <p:spPr bwMode="auto">
            <a:xfrm>
              <a:off x="13192126" y="32426275"/>
              <a:ext cx="95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51" name="Rectangle 82"/>
            <p:cNvSpPr>
              <a:spLocks noChangeArrowheads="1"/>
            </p:cNvSpPr>
            <p:nvPr/>
          </p:nvSpPr>
          <p:spPr bwMode="auto">
            <a:xfrm>
              <a:off x="13192126" y="32426275"/>
              <a:ext cx="95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52" name="Rectangle 83"/>
            <p:cNvSpPr>
              <a:spLocks noChangeArrowheads="1"/>
            </p:cNvSpPr>
            <p:nvPr/>
          </p:nvSpPr>
          <p:spPr bwMode="auto">
            <a:xfrm>
              <a:off x="13192126" y="32426275"/>
              <a:ext cx="95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53" name="Rectangle 85"/>
            <p:cNvSpPr>
              <a:spLocks noChangeArrowheads="1"/>
            </p:cNvSpPr>
            <p:nvPr/>
          </p:nvSpPr>
          <p:spPr bwMode="auto">
            <a:xfrm>
              <a:off x="13136563" y="32426275"/>
              <a:ext cx="55563"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54" name="Rectangle 86"/>
            <p:cNvSpPr>
              <a:spLocks noChangeArrowheads="1"/>
            </p:cNvSpPr>
            <p:nvPr/>
          </p:nvSpPr>
          <p:spPr bwMode="auto">
            <a:xfrm>
              <a:off x="13136563" y="32426275"/>
              <a:ext cx="55563"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55" name="Rectangle 88"/>
            <p:cNvSpPr>
              <a:spLocks noChangeArrowheads="1"/>
            </p:cNvSpPr>
            <p:nvPr/>
          </p:nvSpPr>
          <p:spPr bwMode="auto">
            <a:xfrm>
              <a:off x="13136563" y="32426275"/>
              <a:ext cx="55563"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56" name="Rectangle 89"/>
            <p:cNvSpPr>
              <a:spLocks noChangeArrowheads="1"/>
            </p:cNvSpPr>
            <p:nvPr/>
          </p:nvSpPr>
          <p:spPr bwMode="auto">
            <a:xfrm>
              <a:off x="13136563" y="32426275"/>
              <a:ext cx="55563"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57" name="Rectangle 91"/>
            <p:cNvSpPr>
              <a:spLocks noChangeArrowheads="1"/>
            </p:cNvSpPr>
            <p:nvPr/>
          </p:nvSpPr>
          <p:spPr bwMode="auto">
            <a:xfrm>
              <a:off x="13095288" y="32426275"/>
              <a:ext cx="222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58" name="Rectangle 92"/>
            <p:cNvSpPr>
              <a:spLocks noChangeArrowheads="1"/>
            </p:cNvSpPr>
            <p:nvPr/>
          </p:nvSpPr>
          <p:spPr bwMode="auto">
            <a:xfrm>
              <a:off x="13095288" y="32426275"/>
              <a:ext cx="222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59" name="Rectangle 94"/>
            <p:cNvSpPr>
              <a:spLocks noChangeArrowheads="1"/>
            </p:cNvSpPr>
            <p:nvPr/>
          </p:nvSpPr>
          <p:spPr bwMode="auto">
            <a:xfrm>
              <a:off x="13095288" y="32426275"/>
              <a:ext cx="22225"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60" name="Rectangle 95"/>
            <p:cNvSpPr>
              <a:spLocks noChangeArrowheads="1"/>
            </p:cNvSpPr>
            <p:nvPr/>
          </p:nvSpPr>
          <p:spPr bwMode="auto">
            <a:xfrm>
              <a:off x="13095288" y="32426275"/>
              <a:ext cx="22225"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61" name="Rectangle 97"/>
            <p:cNvSpPr>
              <a:spLocks noChangeArrowheads="1"/>
            </p:cNvSpPr>
            <p:nvPr/>
          </p:nvSpPr>
          <p:spPr bwMode="auto">
            <a:xfrm>
              <a:off x="13044488" y="32426275"/>
              <a:ext cx="50800"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62" name="Rectangle 98"/>
            <p:cNvSpPr>
              <a:spLocks noChangeArrowheads="1"/>
            </p:cNvSpPr>
            <p:nvPr/>
          </p:nvSpPr>
          <p:spPr bwMode="auto">
            <a:xfrm>
              <a:off x="13044488" y="32426275"/>
              <a:ext cx="50800"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63" name="Rectangle 100"/>
            <p:cNvSpPr>
              <a:spLocks noChangeArrowheads="1"/>
            </p:cNvSpPr>
            <p:nvPr/>
          </p:nvSpPr>
          <p:spPr bwMode="auto">
            <a:xfrm>
              <a:off x="13044488" y="32426275"/>
              <a:ext cx="50800" cy="16176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64" name="Rectangle 101"/>
            <p:cNvSpPr>
              <a:spLocks noChangeArrowheads="1"/>
            </p:cNvSpPr>
            <p:nvPr/>
          </p:nvSpPr>
          <p:spPr bwMode="auto">
            <a:xfrm>
              <a:off x="13044488" y="32426275"/>
              <a:ext cx="50800" cy="16176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65" name="Rectangle 103"/>
            <p:cNvSpPr>
              <a:spLocks noChangeArrowheads="1"/>
            </p:cNvSpPr>
            <p:nvPr/>
          </p:nvSpPr>
          <p:spPr bwMode="auto">
            <a:xfrm>
              <a:off x="12984163" y="32537400"/>
              <a:ext cx="41275" cy="2714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66" name="Rectangle 104"/>
            <p:cNvSpPr>
              <a:spLocks noChangeArrowheads="1"/>
            </p:cNvSpPr>
            <p:nvPr/>
          </p:nvSpPr>
          <p:spPr bwMode="auto">
            <a:xfrm>
              <a:off x="12984163" y="32537400"/>
              <a:ext cx="41275" cy="2714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67" name="Rectangle 106"/>
            <p:cNvSpPr>
              <a:spLocks noChangeArrowheads="1"/>
            </p:cNvSpPr>
            <p:nvPr/>
          </p:nvSpPr>
          <p:spPr bwMode="auto">
            <a:xfrm>
              <a:off x="12984163" y="33656588"/>
              <a:ext cx="41275" cy="276225"/>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68" name="Rectangle 107"/>
            <p:cNvSpPr>
              <a:spLocks noChangeArrowheads="1"/>
            </p:cNvSpPr>
            <p:nvPr/>
          </p:nvSpPr>
          <p:spPr bwMode="auto">
            <a:xfrm>
              <a:off x="12984163" y="33656588"/>
              <a:ext cx="41275" cy="276225"/>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69" name="Rectangle 109"/>
            <p:cNvSpPr>
              <a:spLocks noChangeArrowheads="1"/>
            </p:cNvSpPr>
            <p:nvPr/>
          </p:nvSpPr>
          <p:spPr bwMode="auto">
            <a:xfrm>
              <a:off x="12984163" y="33656588"/>
              <a:ext cx="41275" cy="276225"/>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70" name="Rectangle 110"/>
            <p:cNvSpPr>
              <a:spLocks noChangeArrowheads="1"/>
            </p:cNvSpPr>
            <p:nvPr/>
          </p:nvSpPr>
          <p:spPr bwMode="auto">
            <a:xfrm>
              <a:off x="12984163" y="33656588"/>
              <a:ext cx="41275" cy="276225"/>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71" name="Rectangle 112"/>
            <p:cNvSpPr>
              <a:spLocks noChangeArrowheads="1"/>
            </p:cNvSpPr>
            <p:nvPr/>
          </p:nvSpPr>
          <p:spPr bwMode="auto">
            <a:xfrm>
              <a:off x="12984163" y="32537400"/>
              <a:ext cx="41275" cy="27146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72" name="Rectangle 113"/>
            <p:cNvSpPr>
              <a:spLocks noChangeArrowheads="1"/>
            </p:cNvSpPr>
            <p:nvPr/>
          </p:nvSpPr>
          <p:spPr bwMode="auto">
            <a:xfrm>
              <a:off x="12984163" y="32537400"/>
              <a:ext cx="41275" cy="27146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73" name="Rectangle 115"/>
            <p:cNvSpPr>
              <a:spLocks noChangeArrowheads="1"/>
            </p:cNvSpPr>
            <p:nvPr/>
          </p:nvSpPr>
          <p:spPr bwMode="auto">
            <a:xfrm>
              <a:off x="12984163" y="32975550"/>
              <a:ext cx="41275" cy="13811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74" name="Rectangle 116"/>
            <p:cNvSpPr>
              <a:spLocks noChangeArrowheads="1"/>
            </p:cNvSpPr>
            <p:nvPr/>
          </p:nvSpPr>
          <p:spPr bwMode="auto">
            <a:xfrm>
              <a:off x="12984163" y="32975550"/>
              <a:ext cx="41275" cy="13811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75" name="Rectangle 118"/>
            <p:cNvSpPr>
              <a:spLocks noChangeArrowheads="1"/>
            </p:cNvSpPr>
            <p:nvPr/>
          </p:nvSpPr>
          <p:spPr bwMode="auto">
            <a:xfrm>
              <a:off x="12984163" y="33356550"/>
              <a:ext cx="41275" cy="134937"/>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76" name="Rectangle 119"/>
            <p:cNvSpPr>
              <a:spLocks noChangeArrowheads="1"/>
            </p:cNvSpPr>
            <p:nvPr/>
          </p:nvSpPr>
          <p:spPr bwMode="auto">
            <a:xfrm>
              <a:off x="12984163" y="33356550"/>
              <a:ext cx="41275" cy="134937"/>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77" name="Rectangle 121"/>
            <p:cNvSpPr>
              <a:spLocks noChangeArrowheads="1"/>
            </p:cNvSpPr>
            <p:nvPr/>
          </p:nvSpPr>
          <p:spPr bwMode="auto">
            <a:xfrm>
              <a:off x="12984163" y="33356550"/>
              <a:ext cx="41275" cy="134937"/>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78" name="Rectangle 122"/>
            <p:cNvSpPr>
              <a:spLocks noChangeArrowheads="1"/>
            </p:cNvSpPr>
            <p:nvPr/>
          </p:nvSpPr>
          <p:spPr bwMode="auto">
            <a:xfrm>
              <a:off x="12984163" y="33356550"/>
              <a:ext cx="41275" cy="134937"/>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79" name="Rectangle 124"/>
            <p:cNvSpPr>
              <a:spLocks noChangeArrowheads="1"/>
            </p:cNvSpPr>
            <p:nvPr/>
          </p:nvSpPr>
          <p:spPr bwMode="auto">
            <a:xfrm>
              <a:off x="12984163" y="32975550"/>
              <a:ext cx="41275" cy="138112"/>
            </a:xfrm>
            <a:prstGeom prst="rect">
              <a:avLst/>
            </a:prstGeom>
            <a:solidFill>
              <a:srgbClr val="00FFFF"/>
            </a:solidFill>
            <a:ln w="3175">
              <a:solidFill>
                <a:schemeClr val="tx1"/>
              </a:solidFill>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80" name="Rectangle 125"/>
            <p:cNvSpPr>
              <a:spLocks noChangeArrowheads="1"/>
            </p:cNvSpPr>
            <p:nvPr/>
          </p:nvSpPr>
          <p:spPr bwMode="auto">
            <a:xfrm>
              <a:off x="12984163" y="32975550"/>
              <a:ext cx="41275" cy="138112"/>
            </a:xfrm>
            <a:prstGeom prst="rect">
              <a:avLst/>
            </a:prstGeom>
            <a:solidFill>
              <a:srgbClr val="00FFFF"/>
            </a:solidFill>
            <a:ln w="3175" cap="rnd">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81" name="Rectangle 16"/>
            <p:cNvSpPr>
              <a:spLocks noChangeArrowheads="1"/>
            </p:cNvSpPr>
            <p:nvPr/>
          </p:nvSpPr>
          <p:spPr bwMode="auto">
            <a:xfrm>
              <a:off x="13698538" y="32643763"/>
              <a:ext cx="65088" cy="1187450"/>
            </a:xfrm>
            <a:prstGeom prst="rect">
              <a:avLst/>
            </a:prstGeom>
            <a:solidFill>
              <a:srgbClr val="00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182" name="Rectangle 17"/>
            <p:cNvSpPr>
              <a:spLocks noChangeArrowheads="1"/>
            </p:cNvSpPr>
            <p:nvPr/>
          </p:nvSpPr>
          <p:spPr bwMode="auto">
            <a:xfrm>
              <a:off x="13698538" y="32643763"/>
              <a:ext cx="65088" cy="1187450"/>
            </a:xfrm>
            <a:prstGeom prst="rect">
              <a:avLst/>
            </a:prstGeom>
            <a:noFill/>
            <a:ln w="3175" cap="rnd">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grpSp>
      <p:cxnSp>
        <p:nvCxnSpPr>
          <p:cNvPr id="3" name="直線矢印コネクタ 2"/>
          <p:cNvCxnSpPr/>
          <p:nvPr/>
        </p:nvCxnSpPr>
        <p:spPr bwMode="auto">
          <a:xfrm flipV="1">
            <a:off x="2945416" y="3128893"/>
            <a:ext cx="1319315" cy="30941"/>
          </a:xfrm>
          <a:prstGeom prst="straightConnector1">
            <a:avLst/>
          </a:prstGeom>
          <a:noFill/>
          <a:ln w="38100" cap="flat" cmpd="sng" algn="ctr">
            <a:solidFill>
              <a:srgbClr val="FF0000"/>
            </a:solidFill>
            <a:prstDash val="solid"/>
            <a:round/>
            <a:headEnd type="none" w="med" len="med"/>
            <a:tailEnd type="triangle" w="lg" len="med"/>
          </a:ln>
          <a:effectLst/>
        </p:spPr>
      </p:cxnSp>
      <p:sp>
        <p:nvSpPr>
          <p:cNvPr id="12" name="テキスト ボックス 11"/>
          <p:cNvSpPr txBox="1"/>
          <p:nvPr/>
        </p:nvSpPr>
        <p:spPr>
          <a:xfrm>
            <a:off x="6438165" y="1039743"/>
            <a:ext cx="1574307" cy="503590"/>
          </a:xfrm>
          <a:prstGeom prst="rect">
            <a:avLst/>
          </a:prstGeom>
          <a:noFill/>
        </p:spPr>
        <p:txBody>
          <a:bodyPr wrap="square" lIns="36000" tIns="36000" rIns="36000" bIns="36000" rtlCol="0">
            <a:spAutoFit/>
          </a:bodyPr>
          <a:lstStyle/>
          <a:p>
            <a:pPr algn="ctr"/>
            <a:r>
              <a:rPr kumimoji="1" lang="en-US" altLang="ja-JP" sz="2800" b="1" u="sng" dirty="0" smtClean="0"/>
              <a:t>RIKEN</a:t>
            </a:r>
            <a:endParaRPr kumimoji="1" lang="ja-JP" altLang="en-US" sz="2800" b="1" u="sng" dirty="0" smtClean="0"/>
          </a:p>
        </p:txBody>
      </p:sp>
      <p:sp>
        <p:nvSpPr>
          <p:cNvPr id="13" name="正方形/長方形 12"/>
          <p:cNvSpPr/>
          <p:nvPr/>
        </p:nvSpPr>
        <p:spPr>
          <a:xfrm>
            <a:off x="1261864" y="1001171"/>
            <a:ext cx="1443024" cy="523220"/>
          </a:xfrm>
          <a:prstGeom prst="rect">
            <a:avLst/>
          </a:prstGeom>
        </p:spPr>
        <p:txBody>
          <a:bodyPr wrap="none">
            <a:spAutoFit/>
          </a:bodyPr>
          <a:lstStyle/>
          <a:p>
            <a:pPr algn="ctr">
              <a:defRPr/>
            </a:pPr>
            <a:r>
              <a:rPr lang="en-US" altLang="ja-JP" sz="2800" b="1" u="sng" dirty="0">
                <a:solidFill>
                  <a:srgbClr val="000000"/>
                </a:solidFill>
                <a:ea typeface="Osaka"/>
                <a:cs typeface="Arial" pitchFamily="34" charset="0"/>
              </a:rPr>
              <a:t>NHMFL</a:t>
            </a:r>
          </a:p>
        </p:txBody>
      </p:sp>
    </p:spTree>
    <p:extLst>
      <p:ext uri="{BB962C8B-B14F-4D97-AF65-F5344CB8AC3E}">
        <p14:creationId xmlns:p14="http://schemas.microsoft.com/office/powerpoint/2010/main" val="17438178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F2310DC3-0E85-48DD-910D-ADCA20675EE2}" type="slidenum">
              <a:rPr lang="ja-JP" altLang="en-US" smtClean="0"/>
              <a:pPr>
                <a:defRPr/>
              </a:pPr>
              <a:t>32</a:t>
            </a:fld>
            <a:endParaRPr lang="ja-JP" altLang="en-US"/>
          </a:p>
        </p:txBody>
      </p:sp>
      <p:graphicFrame>
        <p:nvGraphicFramePr>
          <p:cNvPr id="3" name="表 2"/>
          <p:cNvGraphicFramePr>
            <a:graphicFrameLocks noGrp="1"/>
          </p:cNvGraphicFramePr>
          <p:nvPr>
            <p:extLst>
              <p:ext uri="{D42A27DB-BD31-4B8C-83A1-F6EECF244321}">
                <p14:modId xmlns:p14="http://schemas.microsoft.com/office/powerpoint/2010/main" val="3074847960"/>
              </p:ext>
            </p:extLst>
          </p:nvPr>
        </p:nvGraphicFramePr>
        <p:xfrm>
          <a:off x="92460" y="1215873"/>
          <a:ext cx="9766085" cy="2834640"/>
        </p:xfrm>
        <a:graphic>
          <a:graphicData uri="http://schemas.openxmlformats.org/drawingml/2006/table">
            <a:tbl>
              <a:tblPr firstRow="1" bandRow="1">
                <a:tableStyleId>{5C22544A-7EE6-4342-B048-85BDC9FD1C3A}</a:tableStyleId>
              </a:tblPr>
              <a:tblGrid>
                <a:gridCol w="1834006"/>
                <a:gridCol w="1834007"/>
                <a:gridCol w="2246658"/>
                <a:gridCol w="1879857"/>
                <a:gridCol w="1971557"/>
              </a:tblGrid>
              <a:tr h="808786">
                <a:tc>
                  <a:txBody>
                    <a:bodyPr/>
                    <a:lstStyle/>
                    <a:p>
                      <a:endParaRPr kumimoji="1" lang="ja-JP" altLang="en-US" sz="2400" dirty="0">
                        <a:latin typeface="+mj-lt"/>
                      </a:endParaRPr>
                    </a:p>
                  </a:txBody>
                  <a:tcPr/>
                </a:tc>
                <a:tc>
                  <a:txBody>
                    <a:bodyPr/>
                    <a:lstStyle/>
                    <a:p>
                      <a:r>
                        <a:rPr kumimoji="1" lang="en-US" altLang="ja-JP" sz="2400" dirty="0" smtClean="0"/>
                        <a:t>LTS</a:t>
                      </a:r>
                      <a:r>
                        <a:rPr kumimoji="1" lang="en-US" altLang="ja-JP" sz="2400" baseline="0" dirty="0" smtClean="0"/>
                        <a:t> NMR</a:t>
                      </a:r>
                      <a:endParaRPr kumimoji="1" lang="ja-JP" altLang="en-US" sz="2400" dirty="0">
                        <a:latin typeface="+mj-lt"/>
                      </a:endParaRPr>
                    </a:p>
                  </a:txBody>
                  <a:tcPr/>
                </a:tc>
                <a:tc>
                  <a:txBody>
                    <a:bodyPr/>
                    <a:lstStyle/>
                    <a:p>
                      <a:r>
                        <a:rPr kumimoji="1" lang="en-US" altLang="ja-JP" sz="2400" dirty="0" smtClean="0"/>
                        <a:t>LTS/Bi2223 NMR</a:t>
                      </a:r>
                      <a:endParaRPr kumimoji="1" lang="ja-JP" altLang="en-US" sz="2400" dirty="0">
                        <a:latin typeface="+mj-lt"/>
                      </a:endParaRPr>
                    </a:p>
                  </a:txBody>
                  <a:tcPr/>
                </a:tc>
                <a:tc>
                  <a:txBody>
                    <a:bodyPr/>
                    <a:lstStyle/>
                    <a:p>
                      <a:r>
                        <a:rPr kumimoji="1" lang="en-US" altLang="ja-JP" sz="2400" dirty="0" smtClean="0">
                          <a:solidFill>
                            <a:srgbClr val="FF0000"/>
                          </a:solidFill>
                          <a:latin typeface="+mj-lt"/>
                        </a:rPr>
                        <a:t>LTS/Bi2212 NMR</a:t>
                      </a:r>
                      <a:endParaRPr kumimoji="1" lang="ja-JP" altLang="en-US" sz="2400" dirty="0">
                        <a:solidFill>
                          <a:srgbClr val="FF0000"/>
                        </a:solidFill>
                        <a:latin typeface="+mj-lt"/>
                      </a:endParaRPr>
                    </a:p>
                  </a:txBody>
                  <a:tcPr/>
                </a:tc>
                <a:tc>
                  <a:txBody>
                    <a:bodyPr/>
                    <a:lstStyle/>
                    <a:p>
                      <a:r>
                        <a:rPr kumimoji="1" lang="en-US" altLang="ja-JP" sz="2400" dirty="0" smtClean="0"/>
                        <a:t>LTS/REBCO NMR</a:t>
                      </a:r>
                      <a:endParaRPr kumimoji="1" lang="ja-JP" altLang="en-US" sz="2400" dirty="0">
                        <a:latin typeface="+mj-lt"/>
                      </a:endParaRPr>
                    </a:p>
                  </a:txBody>
                  <a:tcPr/>
                </a:tc>
              </a:tr>
              <a:tr h="808786">
                <a:tc>
                  <a:txBody>
                    <a:bodyPr/>
                    <a:lstStyle/>
                    <a:p>
                      <a:r>
                        <a:rPr kumimoji="1" lang="en-US" altLang="ja-JP" sz="2400" dirty="0" smtClean="0"/>
                        <a:t>NMR resolution</a:t>
                      </a:r>
                      <a:endParaRPr kumimoji="1" lang="ja-JP" altLang="en-US" sz="2400" dirty="0">
                        <a:latin typeface="+mj-lt"/>
                      </a:endParaRPr>
                    </a:p>
                  </a:txBody>
                  <a:tcPr/>
                </a:tc>
                <a:tc>
                  <a:txBody>
                    <a:bodyPr/>
                    <a:lstStyle/>
                    <a:p>
                      <a:pPr algn="ctr"/>
                      <a:r>
                        <a:rPr kumimoji="1" lang="en-US" altLang="ja-JP" sz="2400" dirty="0" smtClean="0"/>
                        <a:t>&lt;1Hz(2ppb)</a:t>
                      </a:r>
                      <a:endParaRPr kumimoji="1" lang="ja-JP" altLang="en-US" sz="2400" dirty="0">
                        <a:latin typeface="+mj-lt"/>
                      </a:endParaRPr>
                    </a:p>
                  </a:txBody>
                  <a:tcPr/>
                </a:tc>
                <a:tc>
                  <a:txBody>
                    <a:bodyPr/>
                    <a:lstStyle/>
                    <a:p>
                      <a:pPr algn="ctr"/>
                      <a:r>
                        <a:rPr kumimoji="1" lang="en-US" altLang="ja-JP" sz="2400" dirty="0" smtClean="0"/>
                        <a:t>0.7Hz(1.4ppb)</a:t>
                      </a:r>
                      <a:endParaRPr kumimoji="1" lang="ja-JP" altLang="en-US" sz="2400" dirty="0">
                        <a:latin typeface="+mj-lt"/>
                      </a:endParaRPr>
                    </a:p>
                  </a:txBody>
                  <a:tcPr/>
                </a:tc>
                <a:tc>
                  <a:txBody>
                    <a:bodyPr/>
                    <a:lstStyle/>
                    <a:p>
                      <a:pPr algn="ctr"/>
                      <a:r>
                        <a:rPr kumimoji="1" lang="en-US" altLang="ja-JP" sz="2400" dirty="0" smtClean="0">
                          <a:solidFill>
                            <a:srgbClr val="FF0000"/>
                          </a:solidFill>
                          <a:latin typeface="+mj-lt"/>
                        </a:rPr>
                        <a:t>XXX</a:t>
                      </a:r>
                      <a:endParaRPr kumimoji="1" lang="ja-JP" altLang="en-US" sz="2400" dirty="0">
                        <a:solidFill>
                          <a:srgbClr val="FF0000"/>
                        </a:solidFill>
                        <a:latin typeface="+mj-lt"/>
                      </a:endParaRPr>
                    </a:p>
                  </a:txBody>
                  <a:tcPr/>
                </a:tc>
                <a:tc>
                  <a:txBody>
                    <a:bodyPr/>
                    <a:lstStyle/>
                    <a:p>
                      <a:pPr algn="ctr"/>
                      <a:r>
                        <a:rPr kumimoji="1" lang="en-US" altLang="ja-JP" sz="2400" dirty="0" smtClean="0"/>
                        <a:t>15Hz(30ppb)</a:t>
                      </a:r>
                      <a:endParaRPr kumimoji="1" lang="ja-JP" altLang="en-US" sz="2400" dirty="0">
                        <a:latin typeface="+mj-lt"/>
                      </a:endParaRPr>
                    </a:p>
                  </a:txBody>
                  <a:tcPr/>
                </a:tc>
              </a:tr>
              <a:tr h="808786">
                <a:tc>
                  <a:txBody>
                    <a:bodyPr/>
                    <a:lstStyle/>
                    <a:p>
                      <a:r>
                        <a:rPr kumimoji="1" lang="en-US" altLang="ja-JP" sz="2400" dirty="0" smtClean="0"/>
                        <a:t>NMR sensitivity</a:t>
                      </a:r>
                    </a:p>
                    <a:p>
                      <a:r>
                        <a:rPr kumimoji="1" lang="en-US" altLang="ja-JP" sz="2400" dirty="0" smtClean="0"/>
                        <a:t>S/N</a:t>
                      </a:r>
                      <a:endParaRPr kumimoji="1" lang="ja-JP" altLang="en-US" sz="2400" dirty="0">
                        <a:latin typeface="+mj-lt"/>
                      </a:endParaRPr>
                    </a:p>
                  </a:txBody>
                  <a:tcPr/>
                </a:tc>
                <a:tc>
                  <a:txBody>
                    <a:bodyPr/>
                    <a:lstStyle/>
                    <a:p>
                      <a:pPr algn="ctr"/>
                      <a:r>
                        <a:rPr kumimoji="1" lang="en-US" altLang="ja-JP" sz="2400" dirty="0" smtClean="0"/>
                        <a:t>&gt;600</a:t>
                      </a:r>
                      <a:endParaRPr kumimoji="1" lang="ja-JP" altLang="en-US" sz="2400" dirty="0">
                        <a:latin typeface="+mj-lt"/>
                      </a:endParaRPr>
                    </a:p>
                  </a:txBody>
                  <a:tcPr/>
                </a:tc>
                <a:tc>
                  <a:txBody>
                    <a:bodyPr/>
                    <a:lstStyle/>
                    <a:p>
                      <a:pPr algn="ctr"/>
                      <a:r>
                        <a:rPr kumimoji="1" lang="en-US" altLang="ja-JP" sz="2400" dirty="0" smtClean="0"/>
                        <a:t>512</a:t>
                      </a:r>
                      <a:endParaRPr kumimoji="1" lang="ja-JP" altLang="en-US" sz="2400" dirty="0">
                        <a:latin typeface="+mj-lt"/>
                      </a:endParaRPr>
                    </a:p>
                  </a:txBody>
                  <a:tcPr/>
                </a:tc>
                <a:tc>
                  <a:txBody>
                    <a:bodyPr/>
                    <a:lstStyle/>
                    <a:p>
                      <a:pPr algn="ctr"/>
                      <a:r>
                        <a:rPr kumimoji="1" lang="en-US" altLang="ja-JP" sz="2400" dirty="0" smtClean="0">
                          <a:solidFill>
                            <a:srgbClr val="FF0000"/>
                          </a:solidFill>
                          <a:latin typeface="+mj-lt"/>
                        </a:rPr>
                        <a:t>XXX</a:t>
                      </a:r>
                      <a:endParaRPr kumimoji="1" lang="ja-JP" altLang="en-US" sz="2400" dirty="0">
                        <a:solidFill>
                          <a:srgbClr val="FF0000"/>
                        </a:solidFill>
                        <a:latin typeface="+mj-lt"/>
                      </a:endParaRPr>
                    </a:p>
                  </a:txBody>
                  <a:tcPr/>
                </a:tc>
                <a:tc>
                  <a:txBody>
                    <a:bodyPr/>
                    <a:lstStyle/>
                    <a:p>
                      <a:pPr algn="ctr"/>
                      <a:r>
                        <a:rPr kumimoji="1" lang="en-US" altLang="ja-JP" sz="2400" dirty="0" smtClean="0"/>
                        <a:t>28</a:t>
                      </a:r>
                      <a:endParaRPr kumimoji="1" lang="ja-JP" altLang="en-US" sz="2400" dirty="0">
                        <a:latin typeface="+mj-lt"/>
                      </a:endParaRPr>
                    </a:p>
                  </a:txBody>
                  <a:tcPr/>
                </a:tc>
              </a:tr>
            </a:tbl>
          </a:graphicData>
        </a:graphic>
      </p:graphicFrame>
      <p:sp>
        <p:nvSpPr>
          <p:cNvPr id="5" name="テキスト ボックス 4"/>
          <p:cNvSpPr txBox="1"/>
          <p:nvPr/>
        </p:nvSpPr>
        <p:spPr>
          <a:xfrm>
            <a:off x="407495" y="329347"/>
            <a:ext cx="8460939" cy="534368"/>
          </a:xfrm>
          <a:prstGeom prst="rect">
            <a:avLst/>
          </a:prstGeom>
          <a:noFill/>
        </p:spPr>
        <p:txBody>
          <a:bodyPr wrap="square" lIns="36000" tIns="36000" rIns="36000" bIns="36000" rtlCol="0">
            <a:spAutoFit/>
          </a:bodyPr>
          <a:lstStyle/>
          <a:p>
            <a:r>
              <a:rPr kumimoji="1" lang="en-US" altLang="ja-JP" sz="3000" b="1" dirty="0" smtClean="0">
                <a:solidFill>
                  <a:schemeClr val="tx2">
                    <a:lumMod val="75000"/>
                  </a:schemeClr>
                </a:solidFill>
              </a:rPr>
              <a:t>Comparison of NMR resolution and sensitivity</a:t>
            </a:r>
            <a:endParaRPr kumimoji="1" lang="ja-JP" altLang="en-US" sz="3000" b="1" dirty="0" smtClean="0">
              <a:solidFill>
                <a:schemeClr val="tx2">
                  <a:lumMod val="75000"/>
                </a:schemeClr>
              </a:solidFill>
            </a:endParaRPr>
          </a:p>
        </p:txBody>
      </p:sp>
      <p:cxnSp>
        <p:nvCxnSpPr>
          <p:cNvPr id="10" name="直線矢印コネクタ 9"/>
          <p:cNvCxnSpPr/>
          <p:nvPr/>
        </p:nvCxnSpPr>
        <p:spPr bwMode="auto">
          <a:xfrm>
            <a:off x="1586986" y="4983962"/>
            <a:ext cx="278894" cy="0"/>
          </a:xfrm>
          <a:prstGeom prst="straightConnector1">
            <a:avLst/>
          </a:prstGeom>
          <a:noFill/>
          <a:ln w="12700" cap="flat" cmpd="sng" algn="ctr">
            <a:solidFill>
              <a:schemeClr val="tx1"/>
            </a:solidFill>
            <a:prstDash val="solid"/>
            <a:round/>
            <a:headEnd type="none" w="med" len="med"/>
            <a:tailEnd type="triangle"/>
          </a:ln>
          <a:effectLst/>
        </p:spPr>
      </p:cxnSp>
      <p:cxnSp>
        <p:nvCxnSpPr>
          <p:cNvPr id="12" name="直線矢印コネクタ 11"/>
          <p:cNvCxnSpPr/>
          <p:nvPr/>
        </p:nvCxnSpPr>
        <p:spPr bwMode="auto">
          <a:xfrm flipH="1">
            <a:off x="1969680" y="4983962"/>
            <a:ext cx="270030" cy="1"/>
          </a:xfrm>
          <a:prstGeom prst="straightConnector1">
            <a:avLst/>
          </a:prstGeom>
          <a:noFill/>
          <a:ln w="12700" cap="flat" cmpd="sng" algn="ctr">
            <a:solidFill>
              <a:schemeClr val="tx1"/>
            </a:solidFill>
            <a:prstDash val="solid"/>
            <a:round/>
            <a:headEnd type="none" w="med" len="med"/>
            <a:tailEnd type="triangle"/>
          </a:ln>
          <a:effectLst/>
        </p:spPr>
      </p:cxnSp>
      <p:sp>
        <p:nvSpPr>
          <p:cNvPr id="17" name="フリーフォーム 16"/>
          <p:cNvSpPr/>
          <p:nvPr/>
        </p:nvSpPr>
        <p:spPr>
          <a:xfrm>
            <a:off x="1341658" y="4554125"/>
            <a:ext cx="1256044" cy="909376"/>
          </a:xfrm>
          <a:custGeom>
            <a:avLst/>
            <a:gdLst>
              <a:gd name="connsiteX0" fmla="*/ 0 w 1256044"/>
              <a:gd name="connsiteY0" fmla="*/ 879231 h 914400"/>
              <a:gd name="connsiteX1" fmla="*/ 70339 w 1256044"/>
              <a:gd name="connsiteY1" fmla="*/ 859134 h 914400"/>
              <a:gd name="connsiteX2" fmla="*/ 80387 w 1256044"/>
              <a:gd name="connsiteY2" fmla="*/ 889280 h 914400"/>
              <a:gd name="connsiteX3" fmla="*/ 120580 w 1256044"/>
              <a:gd name="connsiteY3" fmla="*/ 849086 h 914400"/>
              <a:gd name="connsiteX4" fmla="*/ 140677 w 1256044"/>
              <a:gd name="connsiteY4" fmla="*/ 879231 h 914400"/>
              <a:gd name="connsiteX5" fmla="*/ 185895 w 1256044"/>
              <a:gd name="connsiteY5" fmla="*/ 864159 h 914400"/>
              <a:gd name="connsiteX6" fmla="*/ 200967 w 1256044"/>
              <a:gd name="connsiteY6" fmla="*/ 899328 h 914400"/>
              <a:gd name="connsiteX7" fmla="*/ 246185 w 1256044"/>
              <a:gd name="connsiteY7" fmla="*/ 849086 h 914400"/>
              <a:gd name="connsiteX8" fmla="*/ 291402 w 1256044"/>
              <a:gd name="connsiteY8" fmla="*/ 894304 h 914400"/>
              <a:gd name="connsiteX9" fmla="*/ 326572 w 1256044"/>
              <a:gd name="connsiteY9" fmla="*/ 849086 h 914400"/>
              <a:gd name="connsiteX10" fmla="*/ 326572 w 1256044"/>
              <a:gd name="connsiteY10" fmla="*/ 884255 h 914400"/>
              <a:gd name="connsiteX11" fmla="*/ 351693 w 1256044"/>
              <a:gd name="connsiteY11" fmla="*/ 859134 h 914400"/>
              <a:gd name="connsiteX12" fmla="*/ 391886 w 1256044"/>
              <a:gd name="connsiteY12" fmla="*/ 874207 h 914400"/>
              <a:gd name="connsiteX13" fmla="*/ 432079 w 1256044"/>
              <a:gd name="connsiteY13" fmla="*/ 849086 h 914400"/>
              <a:gd name="connsiteX14" fmla="*/ 457200 w 1256044"/>
              <a:gd name="connsiteY14" fmla="*/ 909376 h 914400"/>
              <a:gd name="connsiteX15" fmla="*/ 497394 w 1256044"/>
              <a:gd name="connsiteY15" fmla="*/ 844062 h 914400"/>
              <a:gd name="connsiteX16" fmla="*/ 522515 w 1256044"/>
              <a:gd name="connsiteY16" fmla="*/ 874207 h 914400"/>
              <a:gd name="connsiteX17" fmla="*/ 532563 w 1256044"/>
              <a:gd name="connsiteY17" fmla="*/ 869183 h 914400"/>
              <a:gd name="connsiteX18" fmla="*/ 577780 w 1256044"/>
              <a:gd name="connsiteY18" fmla="*/ 0 h 914400"/>
              <a:gd name="connsiteX19" fmla="*/ 582805 w 1256044"/>
              <a:gd name="connsiteY19" fmla="*/ 879231 h 914400"/>
              <a:gd name="connsiteX20" fmla="*/ 628022 w 1256044"/>
              <a:gd name="connsiteY20" fmla="*/ 864159 h 914400"/>
              <a:gd name="connsiteX21" fmla="*/ 633046 w 1256044"/>
              <a:gd name="connsiteY21" fmla="*/ 894304 h 914400"/>
              <a:gd name="connsiteX22" fmla="*/ 683288 w 1256044"/>
              <a:gd name="connsiteY22" fmla="*/ 874207 h 914400"/>
              <a:gd name="connsiteX23" fmla="*/ 718457 w 1256044"/>
              <a:gd name="connsiteY23" fmla="*/ 889280 h 914400"/>
              <a:gd name="connsiteX24" fmla="*/ 783772 w 1256044"/>
              <a:gd name="connsiteY24" fmla="*/ 859134 h 914400"/>
              <a:gd name="connsiteX25" fmla="*/ 818941 w 1256044"/>
              <a:gd name="connsiteY25" fmla="*/ 914400 h 914400"/>
              <a:gd name="connsiteX26" fmla="*/ 924449 w 1256044"/>
              <a:gd name="connsiteY26" fmla="*/ 874207 h 914400"/>
              <a:gd name="connsiteX27" fmla="*/ 954594 w 1256044"/>
              <a:gd name="connsiteY27" fmla="*/ 894304 h 914400"/>
              <a:gd name="connsiteX28" fmla="*/ 1014884 w 1256044"/>
              <a:gd name="connsiteY28" fmla="*/ 884255 h 914400"/>
              <a:gd name="connsiteX29" fmla="*/ 1080198 w 1256044"/>
              <a:gd name="connsiteY29" fmla="*/ 889280 h 914400"/>
              <a:gd name="connsiteX30" fmla="*/ 1135464 w 1256044"/>
              <a:gd name="connsiteY30" fmla="*/ 869183 h 914400"/>
              <a:gd name="connsiteX31" fmla="*/ 1220875 w 1256044"/>
              <a:gd name="connsiteY31" fmla="*/ 894304 h 914400"/>
              <a:gd name="connsiteX32" fmla="*/ 1245996 w 1256044"/>
              <a:gd name="connsiteY32" fmla="*/ 879231 h 914400"/>
              <a:gd name="connsiteX33" fmla="*/ 1256044 w 1256044"/>
              <a:gd name="connsiteY33" fmla="*/ 899328 h 914400"/>
              <a:gd name="connsiteX34" fmla="*/ 1256044 w 1256044"/>
              <a:gd name="connsiteY34" fmla="*/ 899328 h 914400"/>
              <a:gd name="connsiteX0" fmla="*/ 0 w 1256044"/>
              <a:gd name="connsiteY0" fmla="*/ 879231 h 909376"/>
              <a:gd name="connsiteX1" fmla="*/ 70339 w 1256044"/>
              <a:gd name="connsiteY1" fmla="*/ 859134 h 909376"/>
              <a:gd name="connsiteX2" fmla="*/ 80387 w 1256044"/>
              <a:gd name="connsiteY2" fmla="*/ 889280 h 909376"/>
              <a:gd name="connsiteX3" fmla="*/ 120580 w 1256044"/>
              <a:gd name="connsiteY3" fmla="*/ 849086 h 909376"/>
              <a:gd name="connsiteX4" fmla="*/ 140677 w 1256044"/>
              <a:gd name="connsiteY4" fmla="*/ 879231 h 909376"/>
              <a:gd name="connsiteX5" fmla="*/ 185895 w 1256044"/>
              <a:gd name="connsiteY5" fmla="*/ 864159 h 909376"/>
              <a:gd name="connsiteX6" fmla="*/ 200967 w 1256044"/>
              <a:gd name="connsiteY6" fmla="*/ 899328 h 909376"/>
              <a:gd name="connsiteX7" fmla="*/ 246185 w 1256044"/>
              <a:gd name="connsiteY7" fmla="*/ 849086 h 909376"/>
              <a:gd name="connsiteX8" fmla="*/ 291402 w 1256044"/>
              <a:gd name="connsiteY8" fmla="*/ 894304 h 909376"/>
              <a:gd name="connsiteX9" fmla="*/ 326572 w 1256044"/>
              <a:gd name="connsiteY9" fmla="*/ 849086 h 909376"/>
              <a:gd name="connsiteX10" fmla="*/ 326572 w 1256044"/>
              <a:gd name="connsiteY10" fmla="*/ 884255 h 909376"/>
              <a:gd name="connsiteX11" fmla="*/ 351693 w 1256044"/>
              <a:gd name="connsiteY11" fmla="*/ 859134 h 909376"/>
              <a:gd name="connsiteX12" fmla="*/ 391886 w 1256044"/>
              <a:gd name="connsiteY12" fmla="*/ 874207 h 909376"/>
              <a:gd name="connsiteX13" fmla="*/ 432079 w 1256044"/>
              <a:gd name="connsiteY13" fmla="*/ 849086 h 909376"/>
              <a:gd name="connsiteX14" fmla="*/ 457200 w 1256044"/>
              <a:gd name="connsiteY14" fmla="*/ 909376 h 909376"/>
              <a:gd name="connsiteX15" fmla="*/ 497394 w 1256044"/>
              <a:gd name="connsiteY15" fmla="*/ 844062 h 909376"/>
              <a:gd name="connsiteX16" fmla="*/ 522515 w 1256044"/>
              <a:gd name="connsiteY16" fmla="*/ 874207 h 909376"/>
              <a:gd name="connsiteX17" fmla="*/ 532563 w 1256044"/>
              <a:gd name="connsiteY17" fmla="*/ 869183 h 909376"/>
              <a:gd name="connsiteX18" fmla="*/ 577780 w 1256044"/>
              <a:gd name="connsiteY18" fmla="*/ 0 h 909376"/>
              <a:gd name="connsiteX19" fmla="*/ 582805 w 1256044"/>
              <a:gd name="connsiteY19" fmla="*/ 879231 h 909376"/>
              <a:gd name="connsiteX20" fmla="*/ 628022 w 1256044"/>
              <a:gd name="connsiteY20" fmla="*/ 864159 h 909376"/>
              <a:gd name="connsiteX21" fmla="*/ 633046 w 1256044"/>
              <a:gd name="connsiteY21" fmla="*/ 894304 h 909376"/>
              <a:gd name="connsiteX22" fmla="*/ 683288 w 1256044"/>
              <a:gd name="connsiteY22" fmla="*/ 874207 h 909376"/>
              <a:gd name="connsiteX23" fmla="*/ 718457 w 1256044"/>
              <a:gd name="connsiteY23" fmla="*/ 889280 h 909376"/>
              <a:gd name="connsiteX24" fmla="*/ 783772 w 1256044"/>
              <a:gd name="connsiteY24" fmla="*/ 859134 h 909376"/>
              <a:gd name="connsiteX25" fmla="*/ 818941 w 1256044"/>
              <a:gd name="connsiteY25" fmla="*/ 899328 h 909376"/>
              <a:gd name="connsiteX26" fmla="*/ 924449 w 1256044"/>
              <a:gd name="connsiteY26" fmla="*/ 874207 h 909376"/>
              <a:gd name="connsiteX27" fmla="*/ 954594 w 1256044"/>
              <a:gd name="connsiteY27" fmla="*/ 894304 h 909376"/>
              <a:gd name="connsiteX28" fmla="*/ 1014884 w 1256044"/>
              <a:gd name="connsiteY28" fmla="*/ 884255 h 909376"/>
              <a:gd name="connsiteX29" fmla="*/ 1080198 w 1256044"/>
              <a:gd name="connsiteY29" fmla="*/ 889280 h 909376"/>
              <a:gd name="connsiteX30" fmla="*/ 1135464 w 1256044"/>
              <a:gd name="connsiteY30" fmla="*/ 869183 h 909376"/>
              <a:gd name="connsiteX31" fmla="*/ 1220875 w 1256044"/>
              <a:gd name="connsiteY31" fmla="*/ 894304 h 909376"/>
              <a:gd name="connsiteX32" fmla="*/ 1245996 w 1256044"/>
              <a:gd name="connsiteY32" fmla="*/ 879231 h 909376"/>
              <a:gd name="connsiteX33" fmla="*/ 1256044 w 1256044"/>
              <a:gd name="connsiteY33" fmla="*/ 899328 h 909376"/>
              <a:gd name="connsiteX34" fmla="*/ 1256044 w 1256044"/>
              <a:gd name="connsiteY34" fmla="*/ 899328 h 909376"/>
              <a:gd name="connsiteX0" fmla="*/ 0 w 1256044"/>
              <a:gd name="connsiteY0" fmla="*/ 879231 h 909376"/>
              <a:gd name="connsiteX1" fmla="*/ 70339 w 1256044"/>
              <a:gd name="connsiteY1" fmla="*/ 859134 h 909376"/>
              <a:gd name="connsiteX2" fmla="*/ 80387 w 1256044"/>
              <a:gd name="connsiteY2" fmla="*/ 889280 h 909376"/>
              <a:gd name="connsiteX3" fmla="*/ 120580 w 1256044"/>
              <a:gd name="connsiteY3" fmla="*/ 849086 h 909376"/>
              <a:gd name="connsiteX4" fmla="*/ 140677 w 1256044"/>
              <a:gd name="connsiteY4" fmla="*/ 879231 h 909376"/>
              <a:gd name="connsiteX5" fmla="*/ 185895 w 1256044"/>
              <a:gd name="connsiteY5" fmla="*/ 864159 h 909376"/>
              <a:gd name="connsiteX6" fmla="*/ 200967 w 1256044"/>
              <a:gd name="connsiteY6" fmla="*/ 899328 h 909376"/>
              <a:gd name="connsiteX7" fmla="*/ 246185 w 1256044"/>
              <a:gd name="connsiteY7" fmla="*/ 849086 h 909376"/>
              <a:gd name="connsiteX8" fmla="*/ 291402 w 1256044"/>
              <a:gd name="connsiteY8" fmla="*/ 894304 h 909376"/>
              <a:gd name="connsiteX9" fmla="*/ 326572 w 1256044"/>
              <a:gd name="connsiteY9" fmla="*/ 849086 h 909376"/>
              <a:gd name="connsiteX10" fmla="*/ 326572 w 1256044"/>
              <a:gd name="connsiteY10" fmla="*/ 884255 h 909376"/>
              <a:gd name="connsiteX11" fmla="*/ 351693 w 1256044"/>
              <a:gd name="connsiteY11" fmla="*/ 859134 h 909376"/>
              <a:gd name="connsiteX12" fmla="*/ 391886 w 1256044"/>
              <a:gd name="connsiteY12" fmla="*/ 874207 h 909376"/>
              <a:gd name="connsiteX13" fmla="*/ 432079 w 1256044"/>
              <a:gd name="connsiteY13" fmla="*/ 849086 h 909376"/>
              <a:gd name="connsiteX14" fmla="*/ 457200 w 1256044"/>
              <a:gd name="connsiteY14" fmla="*/ 909376 h 909376"/>
              <a:gd name="connsiteX15" fmla="*/ 497394 w 1256044"/>
              <a:gd name="connsiteY15" fmla="*/ 844062 h 909376"/>
              <a:gd name="connsiteX16" fmla="*/ 522515 w 1256044"/>
              <a:gd name="connsiteY16" fmla="*/ 874207 h 909376"/>
              <a:gd name="connsiteX17" fmla="*/ 532563 w 1256044"/>
              <a:gd name="connsiteY17" fmla="*/ 869183 h 909376"/>
              <a:gd name="connsiteX18" fmla="*/ 577780 w 1256044"/>
              <a:gd name="connsiteY18" fmla="*/ 0 h 909376"/>
              <a:gd name="connsiteX19" fmla="*/ 582805 w 1256044"/>
              <a:gd name="connsiteY19" fmla="*/ 879231 h 909376"/>
              <a:gd name="connsiteX20" fmla="*/ 628022 w 1256044"/>
              <a:gd name="connsiteY20" fmla="*/ 864159 h 909376"/>
              <a:gd name="connsiteX21" fmla="*/ 633046 w 1256044"/>
              <a:gd name="connsiteY21" fmla="*/ 894304 h 909376"/>
              <a:gd name="connsiteX22" fmla="*/ 683288 w 1256044"/>
              <a:gd name="connsiteY22" fmla="*/ 874207 h 909376"/>
              <a:gd name="connsiteX23" fmla="*/ 718457 w 1256044"/>
              <a:gd name="connsiteY23" fmla="*/ 889280 h 909376"/>
              <a:gd name="connsiteX24" fmla="*/ 783772 w 1256044"/>
              <a:gd name="connsiteY24" fmla="*/ 859134 h 909376"/>
              <a:gd name="connsiteX25" fmla="*/ 818941 w 1256044"/>
              <a:gd name="connsiteY25" fmla="*/ 899328 h 909376"/>
              <a:gd name="connsiteX26" fmla="*/ 924449 w 1256044"/>
              <a:gd name="connsiteY26" fmla="*/ 874207 h 909376"/>
              <a:gd name="connsiteX27" fmla="*/ 954594 w 1256044"/>
              <a:gd name="connsiteY27" fmla="*/ 894304 h 909376"/>
              <a:gd name="connsiteX28" fmla="*/ 1014884 w 1256044"/>
              <a:gd name="connsiteY28" fmla="*/ 884255 h 909376"/>
              <a:gd name="connsiteX29" fmla="*/ 1080198 w 1256044"/>
              <a:gd name="connsiteY29" fmla="*/ 889280 h 909376"/>
              <a:gd name="connsiteX30" fmla="*/ 1135464 w 1256044"/>
              <a:gd name="connsiteY30" fmla="*/ 869183 h 909376"/>
              <a:gd name="connsiteX31" fmla="*/ 1190730 w 1256044"/>
              <a:gd name="connsiteY31" fmla="*/ 889279 h 909376"/>
              <a:gd name="connsiteX32" fmla="*/ 1245996 w 1256044"/>
              <a:gd name="connsiteY32" fmla="*/ 879231 h 909376"/>
              <a:gd name="connsiteX33" fmla="*/ 1256044 w 1256044"/>
              <a:gd name="connsiteY33" fmla="*/ 899328 h 909376"/>
              <a:gd name="connsiteX34" fmla="*/ 1256044 w 1256044"/>
              <a:gd name="connsiteY34" fmla="*/ 899328 h 909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256044" h="909376">
                <a:moveTo>
                  <a:pt x="0" y="879231"/>
                </a:moveTo>
                <a:lnTo>
                  <a:pt x="70339" y="859134"/>
                </a:lnTo>
                <a:lnTo>
                  <a:pt x="80387" y="889280"/>
                </a:lnTo>
                <a:lnTo>
                  <a:pt x="120580" y="849086"/>
                </a:lnTo>
                <a:lnTo>
                  <a:pt x="140677" y="879231"/>
                </a:lnTo>
                <a:lnTo>
                  <a:pt x="185895" y="864159"/>
                </a:lnTo>
                <a:lnTo>
                  <a:pt x="200967" y="899328"/>
                </a:lnTo>
                <a:lnTo>
                  <a:pt x="246185" y="849086"/>
                </a:lnTo>
                <a:lnTo>
                  <a:pt x="291402" y="894304"/>
                </a:lnTo>
                <a:lnTo>
                  <a:pt x="326572" y="849086"/>
                </a:lnTo>
                <a:lnTo>
                  <a:pt x="326572" y="884255"/>
                </a:lnTo>
                <a:lnTo>
                  <a:pt x="351693" y="859134"/>
                </a:lnTo>
                <a:lnTo>
                  <a:pt x="391886" y="874207"/>
                </a:lnTo>
                <a:lnTo>
                  <a:pt x="432079" y="849086"/>
                </a:lnTo>
                <a:lnTo>
                  <a:pt x="457200" y="909376"/>
                </a:lnTo>
                <a:lnTo>
                  <a:pt x="497394" y="844062"/>
                </a:lnTo>
                <a:lnTo>
                  <a:pt x="522515" y="874207"/>
                </a:lnTo>
                <a:lnTo>
                  <a:pt x="532563" y="869183"/>
                </a:lnTo>
                <a:lnTo>
                  <a:pt x="577780" y="0"/>
                </a:lnTo>
                <a:lnTo>
                  <a:pt x="582805" y="879231"/>
                </a:lnTo>
                <a:lnTo>
                  <a:pt x="628022" y="864159"/>
                </a:lnTo>
                <a:lnTo>
                  <a:pt x="633046" y="894304"/>
                </a:lnTo>
                <a:lnTo>
                  <a:pt x="683288" y="874207"/>
                </a:lnTo>
                <a:lnTo>
                  <a:pt x="718457" y="889280"/>
                </a:lnTo>
                <a:lnTo>
                  <a:pt x="783772" y="859134"/>
                </a:lnTo>
                <a:lnTo>
                  <a:pt x="818941" y="899328"/>
                </a:lnTo>
                <a:lnTo>
                  <a:pt x="924449" y="874207"/>
                </a:lnTo>
                <a:lnTo>
                  <a:pt x="954594" y="894304"/>
                </a:lnTo>
                <a:lnTo>
                  <a:pt x="1014884" y="884255"/>
                </a:lnTo>
                <a:lnTo>
                  <a:pt x="1080198" y="889280"/>
                </a:lnTo>
                <a:lnTo>
                  <a:pt x="1135464" y="869183"/>
                </a:lnTo>
                <a:lnTo>
                  <a:pt x="1190730" y="889279"/>
                </a:lnTo>
                <a:lnTo>
                  <a:pt x="1245996" y="879231"/>
                </a:lnTo>
                <a:lnTo>
                  <a:pt x="1256044" y="899328"/>
                </a:lnTo>
                <a:lnTo>
                  <a:pt x="1256044" y="899328"/>
                </a:lnTo>
              </a:path>
            </a:pathLst>
          </a:custGeom>
          <a:noFill/>
          <a:ln w="12700">
            <a:solidFill>
              <a:schemeClr val="tx1"/>
            </a:solidFill>
          </a:ln>
        </p:spPr>
        <p:txBody>
          <a:bodyPr rtlCol="0" anchor="ctr"/>
          <a:lstStyle/>
          <a:p>
            <a:pPr algn="ctr"/>
            <a:endParaRPr kumimoji="1" lang="ja-JP" altLang="en-US"/>
          </a:p>
        </p:txBody>
      </p:sp>
      <p:sp>
        <p:nvSpPr>
          <p:cNvPr id="18" name="テキスト ボックス 17"/>
          <p:cNvSpPr txBox="1"/>
          <p:nvPr/>
        </p:nvSpPr>
        <p:spPr>
          <a:xfrm>
            <a:off x="587515" y="4581543"/>
            <a:ext cx="1035115" cy="318924"/>
          </a:xfrm>
          <a:prstGeom prst="rect">
            <a:avLst/>
          </a:prstGeom>
          <a:noFill/>
        </p:spPr>
        <p:txBody>
          <a:bodyPr wrap="square" lIns="36000" tIns="36000" rIns="36000" bIns="36000" rtlCol="0">
            <a:spAutoFit/>
          </a:bodyPr>
          <a:lstStyle/>
          <a:p>
            <a:r>
              <a:rPr kumimoji="1" lang="en-US" altLang="ja-JP" sz="1600" u="sng" dirty="0" smtClean="0"/>
              <a:t>Resolution</a:t>
            </a:r>
            <a:endParaRPr kumimoji="1" lang="ja-JP" altLang="en-US" sz="1600" u="sng" dirty="0" smtClean="0"/>
          </a:p>
        </p:txBody>
      </p:sp>
      <p:sp>
        <p:nvSpPr>
          <p:cNvPr id="26" name="テキスト ボックス 25"/>
          <p:cNvSpPr txBox="1"/>
          <p:nvPr/>
        </p:nvSpPr>
        <p:spPr>
          <a:xfrm>
            <a:off x="2172047" y="5543232"/>
            <a:ext cx="630070" cy="318924"/>
          </a:xfrm>
          <a:prstGeom prst="rect">
            <a:avLst/>
          </a:prstGeom>
          <a:noFill/>
        </p:spPr>
        <p:txBody>
          <a:bodyPr wrap="square" lIns="36000" tIns="36000" rIns="36000" bIns="36000" rtlCol="0">
            <a:spAutoFit/>
          </a:bodyPr>
          <a:lstStyle/>
          <a:p>
            <a:r>
              <a:rPr kumimoji="1" lang="en-US" altLang="ja-JP" sz="1600" dirty="0" smtClean="0"/>
              <a:t>Noise</a:t>
            </a:r>
            <a:endParaRPr kumimoji="1" lang="ja-JP" altLang="en-US" sz="1600" dirty="0" smtClean="0"/>
          </a:p>
        </p:txBody>
      </p:sp>
      <p:cxnSp>
        <p:nvCxnSpPr>
          <p:cNvPr id="28" name="直線矢印コネクタ 27"/>
          <p:cNvCxnSpPr>
            <a:stCxn id="26" idx="1"/>
          </p:cNvCxnSpPr>
          <p:nvPr/>
        </p:nvCxnSpPr>
        <p:spPr bwMode="auto">
          <a:xfrm flipH="1" flipV="1">
            <a:off x="2005450" y="5543232"/>
            <a:ext cx="166597" cy="159462"/>
          </a:xfrm>
          <a:prstGeom prst="straightConnector1">
            <a:avLst/>
          </a:prstGeom>
          <a:noFill/>
          <a:ln w="12700" cap="flat" cmpd="sng" algn="ctr">
            <a:solidFill>
              <a:schemeClr val="tx1"/>
            </a:solidFill>
            <a:prstDash val="solid"/>
            <a:round/>
            <a:headEnd type="none" w="med" len="med"/>
            <a:tailEnd type="triangle"/>
          </a:ln>
          <a:effectLst/>
        </p:spPr>
      </p:cxnSp>
      <p:sp>
        <p:nvSpPr>
          <p:cNvPr id="29" name="テキスト ボックス 28"/>
          <p:cNvSpPr txBox="1"/>
          <p:nvPr/>
        </p:nvSpPr>
        <p:spPr>
          <a:xfrm>
            <a:off x="3062790" y="4849351"/>
            <a:ext cx="765085" cy="318924"/>
          </a:xfrm>
          <a:prstGeom prst="rect">
            <a:avLst/>
          </a:prstGeom>
          <a:solidFill>
            <a:schemeClr val="bg1"/>
          </a:solidFill>
        </p:spPr>
        <p:txBody>
          <a:bodyPr wrap="square" lIns="36000" tIns="36000" rIns="36000" bIns="36000" rtlCol="0">
            <a:spAutoFit/>
          </a:bodyPr>
          <a:lstStyle/>
          <a:p>
            <a:r>
              <a:rPr kumimoji="1" lang="en-US" altLang="ja-JP" sz="1600" dirty="0" smtClean="0"/>
              <a:t>Signal</a:t>
            </a:r>
            <a:endParaRPr kumimoji="1" lang="ja-JP" altLang="en-US" sz="1600" dirty="0" smtClean="0"/>
          </a:p>
        </p:txBody>
      </p:sp>
      <p:sp>
        <p:nvSpPr>
          <p:cNvPr id="30" name="テキスト ボックス 29"/>
          <p:cNvSpPr txBox="1"/>
          <p:nvPr/>
        </p:nvSpPr>
        <p:spPr>
          <a:xfrm>
            <a:off x="3332820" y="5383770"/>
            <a:ext cx="1485165" cy="318924"/>
          </a:xfrm>
          <a:prstGeom prst="rect">
            <a:avLst/>
          </a:prstGeom>
          <a:noFill/>
        </p:spPr>
        <p:txBody>
          <a:bodyPr wrap="square" lIns="36000" tIns="36000" rIns="36000" bIns="36000" rtlCol="0">
            <a:spAutoFit/>
          </a:bodyPr>
          <a:lstStyle/>
          <a:p>
            <a:r>
              <a:rPr kumimoji="1" lang="en-US" altLang="ja-JP" sz="1600" u="sng" dirty="0" smtClean="0"/>
              <a:t>Sensitivity(S/N)</a:t>
            </a:r>
            <a:endParaRPr kumimoji="1" lang="ja-JP" altLang="en-US" sz="1600" u="sng" dirty="0" smtClean="0"/>
          </a:p>
        </p:txBody>
      </p:sp>
      <p:sp>
        <p:nvSpPr>
          <p:cNvPr id="31" name="テキスト ボックス 30"/>
          <p:cNvSpPr txBox="1"/>
          <p:nvPr/>
        </p:nvSpPr>
        <p:spPr>
          <a:xfrm>
            <a:off x="920919" y="5889447"/>
            <a:ext cx="2835315" cy="442035"/>
          </a:xfrm>
          <a:prstGeom prst="rect">
            <a:avLst/>
          </a:prstGeom>
          <a:noFill/>
        </p:spPr>
        <p:txBody>
          <a:bodyPr wrap="square" lIns="36000" tIns="36000" rIns="36000" bIns="36000" rtlCol="0">
            <a:spAutoFit/>
          </a:bodyPr>
          <a:lstStyle/>
          <a:p>
            <a:pPr algn="ctr"/>
            <a:r>
              <a:rPr kumimoji="1" lang="en-US" altLang="ja-JP" sz="2400" dirty="0" smtClean="0"/>
              <a:t>NMR spectrum</a:t>
            </a:r>
            <a:endParaRPr kumimoji="1" lang="ja-JP" altLang="en-US" sz="2400" dirty="0" smtClean="0"/>
          </a:p>
        </p:txBody>
      </p:sp>
      <p:sp>
        <p:nvSpPr>
          <p:cNvPr id="35" name="右中かっこ 34"/>
          <p:cNvSpPr/>
          <p:nvPr/>
        </p:nvSpPr>
        <p:spPr bwMode="auto">
          <a:xfrm>
            <a:off x="2887448" y="4550161"/>
            <a:ext cx="85332" cy="913339"/>
          </a:xfrm>
          <a:prstGeom prst="rightBrace">
            <a:avLst/>
          </a:prstGeom>
          <a:noFill/>
          <a:ln w="12700" cap="flat" cmpd="sng" algn="ctr">
            <a:solidFill>
              <a:schemeClr val="tx1"/>
            </a:solidFill>
            <a:prstDash val="solid"/>
            <a:round/>
            <a:headEnd type="none" w="med" len="med"/>
            <a:tailEnd type="none"/>
          </a:ln>
          <a:effectLst/>
        </p:spPr>
        <p:txBody>
          <a:bodyPr rtlCol="0" anchor="ctr"/>
          <a:lstStyle/>
          <a:p>
            <a:pPr algn="ctr"/>
            <a:endParaRPr kumimoji="1" lang="ja-JP" altLang="en-US"/>
          </a:p>
        </p:txBody>
      </p:sp>
    </p:spTree>
    <p:extLst>
      <p:ext uri="{BB962C8B-B14F-4D97-AF65-F5344CB8AC3E}">
        <p14:creationId xmlns:p14="http://schemas.microsoft.com/office/powerpoint/2010/main" val="7913395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F2310DC3-0E85-48DD-910D-ADCA20675EE2}" type="slidenum">
              <a:rPr lang="ja-JP" altLang="en-US" smtClean="0"/>
              <a:pPr>
                <a:defRPr/>
              </a:pPr>
              <a:t>33</a:t>
            </a:fld>
            <a:endParaRPr lang="ja-JP" altLang="en-US" dirty="0"/>
          </a:p>
        </p:txBody>
      </p:sp>
      <p:sp>
        <p:nvSpPr>
          <p:cNvPr id="4" name="テキスト ボックス 3"/>
          <p:cNvSpPr txBox="1"/>
          <p:nvPr/>
        </p:nvSpPr>
        <p:spPr>
          <a:xfrm>
            <a:off x="587515" y="188640"/>
            <a:ext cx="6885765" cy="565146"/>
          </a:xfrm>
          <a:prstGeom prst="rect">
            <a:avLst/>
          </a:prstGeom>
          <a:noFill/>
        </p:spPr>
        <p:txBody>
          <a:bodyPr wrap="square" lIns="36000" tIns="36000" rIns="36000" bIns="36000" rtlCol="0">
            <a:spAutoFit/>
          </a:bodyPr>
          <a:lstStyle/>
          <a:p>
            <a:r>
              <a:rPr kumimoji="1" lang="en-US" altLang="ja-JP" sz="3200" b="1" dirty="0" smtClean="0">
                <a:solidFill>
                  <a:srgbClr val="292399"/>
                </a:solidFill>
              </a:rPr>
              <a:t>Summary</a:t>
            </a:r>
            <a:endParaRPr kumimoji="1" lang="ja-JP" altLang="en-US" sz="3200" b="1" dirty="0" smtClean="0">
              <a:solidFill>
                <a:srgbClr val="292399"/>
              </a:solidFill>
            </a:endParaRPr>
          </a:p>
        </p:txBody>
      </p:sp>
      <p:sp>
        <p:nvSpPr>
          <p:cNvPr id="5" name="テキスト ボックス 4"/>
          <p:cNvSpPr txBox="1"/>
          <p:nvPr/>
        </p:nvSpPr>
        <p:spPr>
          <a:xfrm>
            <a:off x="594059" y="1170208"/>
            <a:ext cx="8910991" cy="5212572"/>
          </a:xfrm>
          <a:prstGeom prst="rect">
            <a:avLst/>
          </a:prstGeom>
          <a:noFill/>
        </p:spPr>
        <p:txBody>
          <a:bodyPr wrap="square" lIns="36000" tIns="36000" rIns="36000" bIns="36000" rtlCol="0">
            <a:spAutoFit/>
          </a:bodyPr>
          <a:lstStyle/>
          <a:p>
            <a:pPr marL="285750" indent="-285750">
              <a:buFont typeface="Wingdings" pitchFamily="2" charset="2"/>
              <a:buChar char="n"/>
            </a:pPr>
            <a:r>
              <a:rPr kumimoji="1" lang="en-US" altLang="ja-JP" sz="2600" dirty="0" smtClean="0"/>
              <a:t>Effect of screening current induced magnetic field on the performance of high quality magnet such as NMR, MRI and accelerator is  enormous.</a:t>
            </a:r>
          </a:p>
          <a:p>
            <a:pPr marL="285750" indent="-285750">
              <a:buFont typeface="Wingdings" pitchFamily="2" charset="2"/>
              <a:buChar char="n"/>
            </a:pPr>
            <a:r>
              <a:rPr lang="en-US" altLang="ja-JP" sz="2600" dirty="0" smtClean="0"/>
              <a:t>It can be effectively suppressed by current sweep cycling and temperature change cycle, in addition to using adequate conductor.</a:t>
            </a:r>
          </a:p>
          <a:p>
            <a:endParaRPr lang="en-US" altLang="ja-JP" sz="1200" dirty="0" smtClean="0"/>
          </a:p>
          <a:p>
            <a:endParaRPr lang="en-US" altLang="ja-JP" sz="1000" dirty="0" smtClean="0"/>
          </a:p>
          <a:p>
            <a:pPr marL="285750" indent="-285750">
              <a:buFont typeface="Wingdings" pitchFamily="2" charset="2"/>
              <a:buChar char="n"/>
            </a:pPr>
            <a:r>
              <a:rPr kumimoji="1" lang="en-US" altLang="ja-JP" sz="2600" dirty="0" smtClean="0"/>
              <a:t>The </a:t>
            </a:r>
            <a:r>
              <a:rPr lang="en-US" altLang="ja-JP" sz="2600" dirty="0" smtClean="0"/>
              <a:t>quality </a:t>
            </a:r>
            <a:r>
              <a:rPr lang="en-US" altLang="ja-JP" sz="2600" dirty="0"/>
              <a:t>of the NMR spectra achieved by LTS/Bi2223 NMR magnet is nearly the same as that by LTS NMR magnet.</a:t>
            </a:r>
          </a:p>
          <a:p>
            <a:pPr marL="285750" indent="-285750">
              <a:buFont typeface="Wingdings" pitchFamily="2" charset="2"/>
              <a:buChar char="n"/>
            </a:pPr>
            <a:r>
              <a:rPr lang="en-US" altLang="ja-JP" sz="2600" dirty="0" smtClean="0"/>
              <a:t>NMR </a:t>
            </a:r>
            <a:r>
              <a:rPr lang="en-US" altLang="ja-JP" sz="2600" dirty="0"/>
              <a:t>spectra </a:t>
            </a:r>
            <a:r>
              <a:rPr lang="en-US" altLang="ja-JP" sz="2600" dirty="0" smtClean="0"/>
              <a:t>achieved by the LTS/REBCO </a:t>
            </a:r>
            <a:r>
              <a:rPr lang="en-US" altLang="ja-JP" sz="2600" dirty="0"/>
              <a:t>NMR magnet is </a:t>
            </a:r>
            <a:r>
              <a:rPr lang="en-US" altLang="ja-JP" sz="2600" dirty="0" smtClean="0"/>
              <a:t>20-fold </a:t>
            </a:r>
            <a:r>
              <a:rPr lang="en-US" altLang="ja-JP" sz="2600" dirty="0"/>
              <a:t>broader than those by LTS NMR. </a:t>
            </a:r>
            <a:r>
              <a:rPr lang="en-US" altLang="ja-JP" sz="2600" dirty="0" smtClean="0"/>
              <a:t>Therefore, available </a:t>
            </a:r>
            <a:r>
              <a:rPr lang="en-US" altLang="ja-JP" sz="2600" dirty="0"/>
              <a:t>NMR measurements are rather limited</a:t>
            </a:r>
            <a:r>
              <a:rPr lang="en-US" altLang="ja-JP" sz="2600" dirty="0" smtClean="0"/>
              <a:t>.</a:t>
            </a:r>
            <a:endParaRPr lang="ja-JP" altLang="en-US" sz="2600" dirty="0"/>
          </a:p>
        </p:txBody>
      </p:sp>
    </p:spTree>
    <p:extLst>
      <p:ext uri="{BB962C8B-B14F-4D97-AF65-F5344CB8AC3E}">
        <p14:creationId xmlns:p14="http://schemas.microsoft.com/office/powerpoint/2010/main" val="41128917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C279604-2732-40A4-8C9A-DD20E8E4D00F}" type="slidenum">
              <a:rPr lang="ja-JP" altLang="en-US" smtClean="0">
                <a:latin typeface="+mj-lt"/>
              </a:rPr>
              <a:pPr>
                <a:defRPr/>
              </a:pPr>
              <a:t>34</a:t>
            </a:fld>
            <a:endParaRPr lang="ja-JP" altLang="en-US">
              <a:latin typeface="+mj-lt"/>
            </a:endParaRPr>
          </a:p>
        </p:txBody>
      </p:sp>
      <p:sp>
        <p:nvSpPr>
          <p:cNvPr id="5" name="テキスト ボックス 6"/>
          <p:cNvSpPr txBox="1">
            <a:spLocks noChangeArrowheads="1"/>
          </p:cNvSpPr>
          <p:nvPr/>
        </p:nvSpPr>
        <p:spPr bwMode="auto">
          <a:xfrm>
            <a:off x="481920" y="207664"/>
            <a:ext cx="3804247" cy="584775"/>
          </a:xfrm>
          <a:prstGeom prst="rect">
            <a:avLst/>
          </a:prstGeom>
          <a:noFill/>
          <a:ln w="9525">
            <a:noFill/>
            <a:miter lim="800000"/>
            <a:headEnd/>
            <a:tailEnd/>
          </a:ln>
        </p:spPr>
        <p:txBody>
          <a:bodyPr wrap="none">
            <a:spAutoFit/>
          </a:bodyPr>
          <a:lstStyle/>
          <a:p>
            <a:r>
              <a:rPr lang="en-US" altLang="ja-JP" sz="3200" b="1" dirty="0" smtClean="0">
                <a:solidFill>
                  <a:schemeClr val="tx2"/>
                </a:solidFill>
                <a:latin typeface="+mj-lt"/>
                <a:ea typeface="+mn-ea"/>
                <a:cs typeface="Arial" pitchFamily="34" charset="0"/>
              </a:rPr>
              <a:t>Acknowledgement</a:t>
            </a:r>
            <a:endParaRPr lang="ja-JP" altLang="en-US" sz="3200" b="1" dirty="0">
              <a:solidFill>
                <a:schemeClr val="tx2"/>
              </a:solidFill>
              <a:latin typeface="+mj-lt"/>
              <a:ea typeface="+mn-ea"/>
              <a:cs typeface="Arial" pitchFamily="34" charset="0"/>
            </a:endParaRPr>
          </a:p>
        </p:txBody>
      </p:sp>
      <p:sp>
        <p:nvSpPr>
          <p:cNvPr id="7" name="テキスト ボックス 6"/>
          <p:cNvSpPr txBox="1">
            <a:spLocks noChangeArrowheads="1"/>
          </p:cNvSpPr>
          <p:nvPr/>
        </p:nvSpPr>
        <p:spPr bwMode="auto">
          <a:xfrm>
            <a:off x="825702" y="1199835"/>
            <a:ext cx="7568265" cy="523220"/>
          </a:xfrm>
          <a:prstGeom prst="rect">
            <a:avLst/>
          </a:prstGeom>
          <a:noFill/>
          <a:ln w="9525">
            <a:noFill/>
            <a:miter lim="800000"/>
            <a:headEnd/>
            <a:tailEnd/>
          </a:ln>
        </p:spPr>
        <p:txBody>
          <a:bodyPr wrap="square">
            <a:spAutoFit/>
          </a:bodyPr>
          <a:lstStyle/>
          <a:p>
            <a:r>
              <a:rPr lang="en-US" altLang="ja-JP" sz="2800" b="1" dirty="0" smtClean="0">
                <a:latin typeface="+mj-lt"/>
                <a:ea typeface="+mn-ea"/>
                <a:cs typeface="Arial" pitchFamily="34" charset="0"/>
              </a:rPr>
              <a:t>This work is partially supported by JST</a:t>
            </a:r>
          </a:p>
        </p:txBody>
      </p:sp>
      <p:grpSp>
        <p:nvGrpSpPr>
          <p:cNvPr id="9" name="グループ化 8"/>
          <p:cNvGrpSpPr/>
          <p:nvPr/>
        </p:nvGrpSpPr>
        <p:grpSpPr>
          <a:xfrm>
            <a:off x="825702" y="1943835"/>
            <a:ext cx="2659126" cy="4922168"/>
            <a:chOff x="825702" y="1837202"/>
            <a:chExt cx="2659126" cy="4922168"/>
          </a:xfrm>
        </p:grpSpPr>
        <p:sp>
          <p:nvSpPr>
            <p:cNvPr id="6" name="テキスト ボックス 6"/>
            <p:cNvSpPr txBox="1">
              <a:spLocks noChangeArrowheads="1"/>
            </p:cNvSpPr>
            <p:nvPr/>
          </p:nvSpPr>
          <p:spPr bwMode="auto">
            <a:xfrm>
              <a:off x="825702" y="1865723"/>
              <a:ext cx="2659126" cy="4893647"/>
            </a:xfrm>
            <a:prstGeom prst="rect">
              <a:avLst/>
            </a:prstGeom>
            <a:noFill/>
            <a:ln w="9525">
              <a:noFill/>
              <a:miter lim="800000"/>
              <a:headEnd/>
              <a:tailEnd/>
            </a:ln>
          </p:spPr>
          <p:txBody>
            <a:bodyPr wrap="none">
              <a:spAutoFit/>
            </a:bodyPr>
            <a:lstStyle/>
            <a:p>
              <a:r>
                <a:rPr lang="en-US" altLang="ja-JP" sz="2400" u="sng" dirty="0" smtClean="0">
                  <a:latin typeface="+mj-lt"/>
                  <a:ea typeface="+mn-ea"/>
                  <a:cs typeface="Arial" pitchFamily="34" charset="0"/>
                </a:rPr>
                <a:t>RIKEN</a:t>
              </a:r>
            </a:p>
            <a:p>
              <a:r>
                <a:rPr lang="en-US" altLang="ja-JP" sz="2400" dirty="0" smtClean="0">
                  <a:latin typeface="+mj-lt"/>
                  <a:ea typeface="+mn-ea"/>
                  <a:cs typeface="Arial" pitchFamily="34" charset="0"/>
                </a:rPr>
                <a:t>Dr. T. Yamazaki</a:t>
              </a:r>
            </a:p>
            <a:p>
              <a:r>
                <a:rPr lang="en-US" altLang="ja-JP" sz="2400" dirty="0" smtClean="0">
                  <a:latin typeface="+mj-lt"/>
                  <a:cs typeface="Arial" pitchFamily="34" charset="0"/>
                </a:rPr>
                <a:t>Dr. M. Takahashi</a:t>
              </a:r>
              <a:endParaRPr lang="en-US" altLang="ja-JP" sz="2400" dirty="0">
                <a:latin typeface="+mj-lt"/>
                <a:cs typeface="Arial" pitchFamily="34" charset="0"/>
              </a:endParaRPr>
            </a:p>
            <a:p>
              <a:r>
                <a:rPr lang="en-US" altLang="ja-JP" sz="2400" dirty="0" smtClean="0">
                  <a:latin typeface="+mj-lt"/>
                  <a:ea typeface="+mn-ea"/>
                  <a:cs typeface="Arial" pitchFamily="34" charset="0"/>
                </a:rPr>
                <a:t>Dr. X. Jin</a:t>
              </a:r>
            </a:p>
            <a:p>
              <a:endParaRPr lang="en-US" altLang="ja-JP" sz="2400" dirty="0">
                <a:latin typeface="+mj-lt"/>
                <a:ea typeface="+mn-ea"/>
                <a:cs typeface="Arial" pitchFamily="34" charset="0"/>
              </a:endParaRPr>
            </a:p>
            <a:p>
              <a:r>
                <a:rPr lang="en-US" altLang="ja-JP" sz="2400" u="sng" dirty="0" smtClean="0">
                  <a:latin typeface="+mj-lt"/>
                  <a:ea typeface="+mn-ea"/>
                  <a:cs typeface="Arial" pitchFamily="34" charset="0"/>
                </a:rPr>
                <a:t>JASTEC</a:t>
              </a:r>
            </a:p>
            <a:p>
              <a:r>
                <a:rPr lang="en-US" altLang="ja-JP" sz="2400" dirty="0" smtClean="0">
                  <a:latin typeface="+mj-lt"/>
                  <a:ea typeface="+mn-ea"/>
                  <a:cs typeface="Arial" pitchFamily="34" charset="0"/>
                </a:rPr>
                <a:t>Dr. M. Hamada</a:t>
              </a:r>
            </a:p>
            <a:p>
              <a:r>
                <a:rPr lang="en-US" altLang="ja-JP" sz="2400" dirty="0" smtClean="0">
                  <a:latin typeface="+mj-lt"/>
                  <a:ea typeface="+mn-ea"/>
                  <a:cs typeface="Arial" pitchFamily="34" charset="0"/>
                </a:rPr>
                <a:t>Dr. K. </a:t>
              </a:r>
              <a:r>
                <a:rPr lang="en-US" altLang="ja-JP" sz="2400" dirty="0" err="1" smtClean="0">
                  <a:latin typeface="+mj-lt"/>
                  <a:ea typeface="+mn-ea"/>
                  <a:cs typeface="Arial" pitchFamily="34" charset="0"/>
                </a:rPr>
                <a:t>Kominato</a:t>
              </a:r>
              <a:endParaRPr lang="en-US" altLang="ja-JP" sz="2400" dirty="0" smtClean="0">
                <a:latin typeface="+mj-lt"/>
                <a:ea typeface="+mn-ea"/>
                <a:cs typeface="Arial" pitchFamily="34" charset="0"/>
              </a:endParaRPr>
            </a:p>
            <a:p>
              <a:endParaRPr lang="en-US" altLang="ja-JP" sz="2400" dirty="0" smtClean="0">
                <a:latin typeface="+mj-lt"/>
                <a:ea typeface="+mn-ea"/>
                <a:cs typeface="Arial" pitchFamily="34" charset="0"/>
              </a:endParaRPr>
            </a:p>
            <a:p>
              <a:r>
                <a:rPr lang="en-US" altLang="ja-JP" sz="2400" u="sng" dirty="0" smtClean="0">
                  <a:latin typeface="+mj-lt"/>
                  <a:ea typeface="+mn-ea"/>
                  <a:cs typeface="Arial" pitchFamily="34" charset="0"/>
                </a:rPr>
                <a:t>NIMS</a:t>
              </a:r>
            </a:p>
            <a:p>
              <a:r>
                <a:rPr lang="en-US" altLang="ja-JP" sz="2400" dirty="0" smtClean="0">
                  <a:latin typeface="+mj-lt"/>
                  <a:ea typeface="+mn-ea"/>
                  <a:cs typeface="Arial" pitchFamily="34" charset="0"/>
                </a:rPr>
                <a:t>Late Dr. T. Kiyoshi</a:t>
              </a:r>
              <a:endParaRPr lang="en-US" altLang="ja-JP" sz="2400" dirty="0">
                <a:latin typeface="+mj-lt"/>
                <a:ea typeface="+mn-ea"/>
                <a:cs typeface="Arial" pitchFamily="34" charset="0"/>
              </a:endParaRPr>
            </a:p>
            <a:p>
              <a:r>
                <a:rPr lang="en-US" altLang="ja-JP" sz="2400" dirty="0" smtClean="0">
                  <a:latin typeface="+mj-lt"/>
                  <a:ea typeface="+mn-ea"/>
                  <a:cs typeface="Arial" pitchFamily="34" charset="0"/>
                </a:rPr>
                <a:t>Dr. S. Matsumoto</a:t>
              </a:r>
            </a:p>
            <a:p>
              <a:endParaRPr lang="en-US" altLang="ja-JP" sz="2400" dirty="0">
                <a:latin typeface="+mj-lt"/>
                <a:ea typeface="+mn-ea"/>
                <a:cs typeface="Arial" pitchFamily="34" charset="0"/>
              </a:endParaRPr>
            </a:p>
          </p:txBody>
        </p:sp>
        <p:pic>
          <p:nvPicPr>
            <p:cNvPr id="10" name="Picture 818" descr="0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81163" y="1837202"/>
              <a:ext cx="405759" cy="44953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www.nims.go.jp/publicity/hdfqf10000004hyu-img/hdfqf1000000635l.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82031" y="5249459"/>
              <a:ext cx="463234" cy="30616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JASTEC / ジャステック（ジャパンスーパーコンダクタテクノロジー）株式会社"/>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0293" y="3800296"/>
              <a:ext cx="972847" cy="1890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 name="グループ化 15"/>
          <p:cNvGrpSpPr/>
          <p:nvPr/>
        </p:nvGrpSpPr>
        <p:grpSpPr>
          <a:xfrm>
            <a:off x="4286167" y="2095473"/>
            <a:ext cx="4355250" cy="3785652"/>
            <a:chOff x="4286167" y="2170808"/>
            <a:chExt cx="4355250" cy="3785652"/>
          </a:xfrm>
        </p:grpSpPr>
        <p:sp>
          <p:nvSpPr>
            <p:cNvPr id="8" name="テキスト ボックス 6"/>
            <p:cNvSpPr txBox="1">
              <a:spLocks noChangeArrowheads="1"/>
            </p:cNvSpPr>
            <p:nvPr/>
          </p:nvSpPr>
          <p:spPr bwMode="auto">
            <a:xfrm>
              <a:off x="4286167" y="2170808"/>
              <a:ext cx="3352200" cy="3785652"/>
            </a:xfrm>
            <a:prstGeom prst="rect">
              <a:avLst/>
            </a:prstGeom>
            <a:noFill/>
            <a:ln w="9525">
              <a:noFill/>
              <a:miter lim="800000"/>
              <a:headEnd/>
              <a:tailEnd/>
            </a:ln>
          </p:spPr>
          <p:txBody>
            <a:bodyPr wrap="none">
              <a:spAutoFit/>
            </a:bodyPr>
            <a:lstStyle/>
            <a:p>
              <a:r>
                <a:rPr lang="en-US" altLang="ja-JP" sz="2400" u="sng" dirty="0">
                  <a:cs typeface="Arial" pitchFamily="34" charset="0"/>
                </a:rPr>
                <a:t>JEOL RESONANCE</a:t>
              </a:r>
            </a:p>
            <a:p>
              <a:r>
                <a:rPr lang="en-US" altLang="ja-JP" sz="2400" dirty="0">
                  <a:cs typeface="Arial" pitchFamily="34" charset="0"/>
                </a:rPr>
                <a:t>Mr. H. </a:t>
              </a:r>
              <a:r>
                <a:rPr lang="en-US" altLang="ja-JP" sz="2400" dirty="0" err="1">
                  <a:cs typeface="Arial" pitchFamily="34" charset="0"/>
                </a:rPr>
                <a:t>Suematsu</a:t>
              </a:r>
              <a:endParaRPr lang="en-US" altLang="ja-JP" sz="2400" dirty="0">
                <a:cs typeface="Arial" pitchFamily="34" charset="0"/>
              </a:endParaRPr>
            </a:p>
            <a:p>
              <a:endParaRPr lang="en-US" altLang="ja-JP" sz="2400" u="sng" dirty="0" smtClean="0">
                <a:latin typeface="+mj-lt"/>
                <a:ea typeface="+mn-ea"/>
                <a:cs typeface="Arial" pitchFamily="34" charset="0"/>
              </a:endParaRPr>
            </a:p>
            <a:p>
              <a:r>
                <a:rPr lang="en-US" altLang="ja-JP" sz="2400" u="sng" dirty="0" smtClean="0">
                  <a:latin typeface="+mj-lt"/>
                  <a:ea typeface="+mn-ea"/>
                  <a:cs typeface="Arial" pitchFamily="34" charset="0"/>
                </a:rPr>
                <a:t>Chiba University</a:t>
              </a:r>
            </a:p>
            <a:p>
              <a:r>
                <a:rPr lang="en-US" altLang="ja-JP" sz="2400" dirty="0" smtClean="0">
                  <a:latin typeface="+mj-lt"/>
                  <a:ea typeface="+mn-ea"/>
                  <a:cs typeface="Arial" pitchFamily="34" charset="0"/>
                </a:rPr>
                <a:t>Prof. Hideki </a:t>
              </a:r>
              <a:r>
                <a:rPr lang="en-US" altLang="ja-JP" sz="2400" dirty="0" err="1" smtClean="0">
                  <a:latin typeface="+mj-lt"/>
                  <a:ea typeface="+mn-ea"/>
                  <a:cs typeface="Arial" pitchFamily="34" charset="0"/>
                </a:rPr>
                <a:t>Nakagome</a:t>
              </a:r>
              <a:endParaRPr lang="en-US" altLang="ja-JP" sz="2400" dirty="0" smtClean="0">
                <a:latin typeface="+mj-lt"/>
                <a:ea typeface="+mn-ea"/>
                <a:cs typeface="Arial" pitchFamily="34" charset="0"/>
              </a:endParaRPr>
            </a:p>
            <a:p>
              <a:endParaRPr lang="en-US" altLang="ja-JP" sz="2400" dirty="0" smtClean="0">
                <a:latin typeface="+mj-lt"/>
                <a:cs typeface="Arial" pitchFamily="34" charset="0"/>
              </a:endParaRPr>
            </a:p>
            <a:p>
              <a:r>
                <a:rPr lang="en-US" altLang="ja-JP" sz="2400" u="sng" dirty="0" smtClean="0">
                  <a:latin typeface="+mj-lt"/>
                  <a:cs typeface="Arial" pitchFamily="34" charset="0"/>
                </a:rPr>
                <a:t>Sophia University</a:t>
              </a:r>
              <a:endParaRPr lang="en-US" altLang="ja-JP" sz="2400" u="sng" dirty="0">
                <a:latin typeface="+mj-lt"/>
                <a:cs typeface="Arial" pitchFamily="34" charset="0"/>
              </a:endParaRPr>
            </a:p>
            <a:p>
              <a:r>
                <a:rPr lang="en-US" altLang="ja-JP" sz="2400" dirty="0" smtClean="0">
                  <a:latin typeface="+mj-lt"/>
                  <a:cs typeface="Arial" pitchFamily="34" charset="0"/>
                </a:rPr>
                <a:t>Prof. T. Takao</a:t>
              </a:r>
              <a:endParaRPr lang="en-US" altLang="ja-JP" sz="2400" dirty="0">
                <a:latin typeface="+mj-lt"/>
                <a:cs typeface="Arial" pitchFamily="34" charset="0"/>
              </a:endParaRPr>
            </a:p>
            <a:p>
              <a:r>
                <a:rPr lang="en-US" altLang="ja-JP" sz="2400" dirty="0" smtClean="0">
                  <a:latin typeface="+mj-lt"/>
                  <a:cs typeface="Arial" pitchFamily="34" charset="0"/>
                </a:rPr>
                <a:t>Mr. S. Iguchi</a:t>
              </a:r>
              <a:endParaRPr lang="en-US" altLang="ja-JP" sz="2400" dirty="0">
                <a:latin typeface="+mj-lt"/>
                <a:ea typeface="+mn-ea"/>
                <a:cs typeface="Arial" pitchFamily="34" charset="0"/>
              </a:endParaRPr>
            </a:p>
            <a:p>
              <a:endParaRPr lang="en-US" altLang="ja-JP" sz="2400" dirty="0" smtClean="0">
                <a:latin typeface="+mj-lt"/>
                <a:ea typeface="+mn-ea"/>
                <a:cs typeface="Arial" pitchFamily="34" charset="0"/>
              </a:endParaRPr>
            </a:p>
          </p:txBody>
        </p:sp>
        <p:pic>
          <p:nvPicPr>
            <p:cNvPr id="12" name="Picture 4" descr="サイトタイトル"/>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46466" y="2295322"/>
              <a:ext cx="1294951" cy="24902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 descr="E:\Users\Kota\Desktop\site_title.gif"/>
            <p:cNvPicPr>
              <a:picLocks noChangeAspect="1" noChangeArrowheads="1"/>
            </p:cNvPicPr>
            <p:nvPr/>
          </p:nvPicPr>
          <p:blipFill>
            <a:blip r:embed="rId6" cstate="print"/>
            <a:srcRect/>
            <a:stretch>
              <a:fillRect/>
            </a:stretch>
          </p:blipFill>
          <p:spPr bwMode="auto">
            <a:xfrm>
              <a:off x="6845883" y="3309061"/>
              <a:ext cx="545532" cy="460959"/>
            </a:xfrm>
            <a:prstGeom prst="rect">
              <a:avLst/>
            </a:prstGeom>
            <a:noFill/>
          </p:spPr>
        </p:pic>
        <p:pic>
          <p:nvPicPr>
            <p:cNvPr id="15" name="Picture 3" descr="C:\Users\iguchi seiya\Desktop\クリップボード01.bmp"/>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26690" y="4419110"/>
              <a:ext cx="407801" cy="454614"/>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AutoShape 4" descr="data:image/jpeg;base64,/9j/4AAQSkZJRgABAQAAAQABAAD/2wCEAAkGBhQSEBUUExQWFRQWFyEZFhcWFhoeIBkdIBogHh0cGx0fHCYeIBsjGx4ZIi8gIycqLC0uHyAxNTAqNSYrLCkBCQoKDgwOGg8PGiwkHiUsKS0vLCwtLDAsLDUvLCksLi01KiwsMDQ1KS0tKSk1LDUpLyo1LC41NCwvLCksLCwpLP/AABEIAGYB7gMBIgACEQEDEQH/xAAcAAEAAwEBAQEBAAAAAAAAAAAABQYHBAMIAgH/xABTEAACAQMCBAQCBQMOCwYHAAABAgMABBESIQUGEzEHIkFRFGEycYGRoSNCUhUzVGJyc5KTorGywdHSCBYXGCQ0NUOUs+JEU1WCwvAlNmODhKTh/8QAGgEBAAMBAQEAAAAAAAAAAAAAAAECAwQFBv/EADARAQACAgECAwUIAgMAAAAAAAABAgMRBCExEhNBUWGBkeEFFDJxobHB8GLRFSIj/9oADAMBAAIRAxEAPwDcaUpQKUpQKUpQKUrNvFbmKRHS2jYqpTXIQcFskgLn22OR65FUvbwxt1cTjW5OWMdejR1cHsQa/VfOnD+IyQSCSJyjg9x6/Ij1HyNaOviZdOgMXDpX2+mNZUn1IxGds/OpwTOadRDo+0+D9witptuJ6dvX9WiUrLbnxRvo95LHQP2yyr+JFe3D/GuMkCa3ZR+lG4b8CF/nrr+65dbiHh/e8W9TOvhLTKVG8F5igu01QSB8dx2Zf3SncVJVzzExOpdMTExuClKrPOnOf6ndB3iLwSOUlkU7x7ZU6cebO/qO3uRUJWalU/hfiTAbWOa8KWhm1NFG75ZowcK+AMgEfLHtXHyX4qwXUSi5lhhuGkKrGCRkZwn0s7nOO+5+6gvlKgeO89WVnII7mdY3K6gpVz5SSAfKp9QfuqqXPjPbDiEUaTRGzMZMkpSTUr+bAG3bZfzT9LvtQaTSq5wjxEsLqZYYLlXkbOldLjOASe6gdgTXLxXnc/HR2Vmgnm1g3JydMEefMWI/Px2HvgdyBQW2lVTjvF+JpOy21lFLCMaXa4Ck7DOVPbByPsr15d4pxGSYrd2cUMWkkOk4c6sjA0j3Gd/lQWalZ7xLxKvIHjSThUimV+nFm5j87egGFP47V/L7xQe3uLVLuBbNZeoZhI/UZVUfk2Ux7eZ9QwQe3p3oNDpULwHnK0vWZbaZZWQAsAGGATgHzAfhUPa+IXSkmi4jEbRohrEmS8ciFwqlWC98lRjH3YIAXKlZ1L4yWov0jE0RszCWabTJkS6jhe3bTj8317+lXTgfMEF5GZLaRZUDFSy52IAJG4B7EffQSNKjeZOJm2s7idQC0UTOobOCVUkA43xmvzyvxc3VlBOwAaWJWYL2BI3AzvjOaCUpSlApSlApSlApSlApSlApSlApSlApSlApSlApSlApSlApSlApSlApSlApSlApSlApSlArm4hxKOCMyTOsaDuzHH2fM/Ib1FcY5m0SfD2yde5IzoBwsY/Slb80fLuftrz4dynmQT3j/Ezjdcj8nF8o07D90dz8q0ikRG7fVnN5mdV+jmPHbu72s4ulEf8AtFwCMj3ji7n5FtqheY/DSaVOoLh7i4/O6pADD2QDZMHO2cbntWi0qt5i1fDrUf31b8bJfj5Iy1n/ALR8vkxbhvhreSSBXTpJnzOzKcD5AEkn8PnWxWNmsMSRp9FFCr9QGK96VjTHFOzs5n2hl5evHqIj0gqu8wch2l2DqjCSHtJGArZ+fo325qxUratprO6y861K2jVo2+feK8LueE3akMQw3jkXs6+uR+BU/wBhrauU+YlvbVJgMN9F1/RYdx9XYj5EVHeJHBBccPkOPPEOqh/cjLD7VyPu9qqXgneHXcRehVXH1glT94I+6u7JMZ8Pjn8UPPx1nBn8uPwy1as18ZOFwtCJrieTSqFILZMflJ2yFf3OM77dh8yG0qqNz1xGwtLu3urqOV5lRhBpUsikHOcZCh8tsft9AR570mf8L5ht3uuGzX5TpCxaJjKmoFklkQZGDk7A5x61C2l7anhsES9P4z49WwE8/TJOPNp+jnG2fsq58occjs+HwW9xYXNxKwaYKttrAEjkrgt6lQCcD1qu8JjvbBLWd7OSKKC4LSu2kF1lZV0lCNeVGcE9ifSiWteIkEg4fNLAE68S61Z40fyqdTgBgR9HVXvy78NdWcNyIYQJIwzfk08px5h29GBH2Vw80c+xW8r28lreSgpu0UGpCGHYEsM7bGs8tOa2tuDyWNvBfPIwdUkktdAVXbcbOxyFLb+59KIXvwvuzcwS3LpGA9xIINMSKViGAFyqgnfUMneq7zHzGlxxBeH2QMCzXGm8uYl0M7oCWRWGDqGMFjvv7Z1SfIfOkMcVrYpaXqkAJre3wuruzMdRwC2TnHrXbzpD/wDE+EaV/wB/KTgevSG5+e1B733LnFGldo+KKkZYlE+EjOlSdlydzgbZPeo7wzu+IXQ+InvRJEryRmHoRgkrsG1qARvvip3mTxAtrGZYp1mGpdQdYmZO5GNQ/O27D5VG+EELLw0syMuueR1DDBKltjg+hoKNxa7uHlTQweZeOSrD1mYqMKmlT6hAfQVIcMmul44knFoYlE8TwRnAMf5PS+UySQDvucE6j27Djh5d4rJKHSyWPTfveKZpU7tgBGAOSBp7jvXXxh73jKixMMYkglYz3QV1ijZSyhI9XmYkHB9+4GPNRKweF3DlnsruVl0pe3ErDT5T0z5AARgjHmxjtXta2V3Yxy266eJoCpggklRJUiOrUZC4IZAwULt79sYHtyDx9khazuLdreaziGoKpKOg2DoRnJOM43zvjO+IDg3GXT4njEsEzvcno2kSRlisaglSwHZWZRk+4yM6hRCIs764ueINexcLjMdujW0sXXhCh1JZmLMoGwI3AI+dahypeTSRt1bNbPB8irLG4cEZ1eQAD+us45SvbiLhrWj8KvJjMZDMzARqxkyDgvv9HG+O9TfJPNjWfCZRepIr2L9FlxliDjpgY8pOGC5zjABzRKU8W+KdLhrxLvJcssEajuSx838kH7SK/HhFxDVw4QNtNayPDKp7ghiR9mDj61NcPLnBbniN4nEb5OlHF/qlse65/wB4+fXsdwCSAcAKM+nNfALmzuzxLh69QsMXVt/3oH5ygfnj5b+oBywJDQaVE8r8xpfWyzoroCSCrrgqwOGHzwfUf/ypagUpSgUpSgUpSgUpSgUpSgUpSgUpSgUpSgUpSgUpSgUpSgUpSgUpSgUpSgUpSgVVuK8cluJmtLI4Zdri4xlYR+iv6Up9vT78efNXHZJJlsLM4nkGZZB/uI/Vv3RB2+sepFT3A+CR2kCwxDCr3J7sfVmPqT/72FbREUjxT39I/ljMzefDHb1n+P8AbMuZOY5eE3Hw1oECaFdmkXU7uc5Z2yCSal+QOf5rl5zdNGscUWskLpxvuTudsVVPF3/aR/ek/rqvcOlZbW609mEYb6tef6QWvSjDW+KJmOs66vKnPfHmmInpG+i7cb8ZZS5FrGioOzSAlm+eAQF+reor/K7fe8X8X/1VUbKFXkRXfpqzAM5GdIJ3bHrgb1qUXgxCyhlunYEZBCoQR7g57Va9ePh1FoVx35Obc1lW/wDK7fe8X8X/ANVP8rt97xfxf/VXTzn4bR2NqZlmdzrVcFVA3+qqPaQ65EXtqYLn6yBV6UwXr4qxGvyUyZORjt4bWna3nxdvveL+L/6q2u1kLIrHuVBP2is6PgnF+yZP4C1o8EWlVX2AH3CvN5NsVteW9Ti1zV35suXjTAW0xPbpPn6tJrNPBK1Ou4k9AqJ9pJJ/mH31cPEniog4dNv5pB0l/wDNsf5Go/ZXn4ZcENvw9Cww8p6rfLIGkfwAv2k0pPhwW986Lx4uRX3RMrZXDxfjcFrH1LiVIkzgFzjJ9h6k/IV3VVPEDlK2vooxczGARvlXDIvcbr59twB89q5HYieJeN/D48iMyzn9pGQPvcr+Ga9uRfFJOJXDwi3aIqmsEuGyAwBzhRg7jHf1rKfEblizs2t1tJeqHDGRjKr7grj6OAO7em/2VvHAIrGPKWYtl2yRB08kD1Onc/WaJRXCfFGyuLt7YOySK5RTIAqyEHBCHPfI2DYJ9M10eIHN54dZ9dYxIxcIqk4GSCckgZwApqueIXhLHeap7TTHc7ll7JKfXP6L/tux9fcVHmoXw4AqX6sHS7VYy5BcoI3+lgnODkAncj7yGwcp8e+NsobnTo6i5K5zgglTg+oyDUvVR8J/9j2v7lv+Y9V7xY8RLmynit7XSrOmtmK6icsVVVB27qfQ9x29SEjyz4oi44jLZTQ9Fg7LEdWSxQnKsMbMQCwxt3Htn+81eJhseJw20kIFu6qWlLHI1EjUB20qRvnfv8s5be8I4xLeLeNaS9dWVgywgAlMaSQNidgPmBXrzNYcavwnxNpI3TzpIgVSM4yMj02G1EvohnAGScAb5qi8o+KAv+IS20cP5FVZkmDdwpAyy42DZ239vfagXl9zBLbm3aCbpsmghYVB04xjV33Gx+2org/6rcKjlkjt3hQ4MjvCpwBsMk9lBP40H0hULzlzCbGxluQmsxgYUnAJZgoyfYE5qK8M+bJb6w604XWjsjFRjVpAOcehw2MD2+ys4528Yo76zltkt3QSFdLs69lcNuoHqB2z60Q1XkTmg8QskuGQRsSysoORlWxkHvg96sOKwHkXxNW1sxZdNw7swWdSDoMhwraMb6SQcZ3xUofC/jf7Pz/+Xcf3aJXGbxHK8bHDuiNBwpk1HOox9TOMY04wPf1+VXmvmKblu8HFxaGfN5qA63Vk7mLUD1Ma/obdvl2q5/5LuN/s/wD/AG7j+7QbVVA8QfFReHzJBFGJ5TgyLqI0qey7A+du4HoMH1FS/E3vLThB0E3N5HEo1YLFmyAzAd2KjJx3ON+9ZnyXywIC3FeLlo1V9Uayhi8khOzsuNXfdRjJIzsFGSG5I2QDjGR2PpWW2ni7PcRX5ht0D2ydSPLFsoH0sXG26rltj8vr5eNeLl8J3FrZiS3zmKQxTN1Fxs4KkDB74xt2O4NZ7ybzPc2k8z28AmaRSroY3cAFsnZTnvtvRLU+E+OdqbaNrkOs5yJEiQkAg7EEnsw3AySN/rMrwjxhsLieOFDKryMFUvHgaj2BIJxk7VDcgco2t7aF7rhiQMsjBdpV1ggHI1NrwDtgkjbbG9W3h3h1w+CVZYrVFkQ5VsscH3GWIz86IWMmqL4c+JDcTluEaFY+nhkKsTlSSMNn84Y7jbftXn4leI03DZIo4rcSCRCxdy2NjjSMeo7nf1FY/wAj88ScNlleOJZTIoUhiwxgk7Y980S17m/xhhsbprfoySsgGshlUAkBgBnJOxFQv+cJF+xJP4xf7KrckkcvMxe4jHTz1JI5FzpAs9ZDLjcrjtjuKnj4ncF/8OP/AAtv/eoPb/OEi/Ykn8Yv9lWnkPxLj4m8iLE8TRqG8xBBBOO47HPpVQ/yncF/8OP/AAtv/fq4+H/Ndjd9UWcHQKaS69JEyDnSfISD2I33oJTmfnO1sEDXEmCfoIoy7fUvt8zgfOqo/jdbfCfECGbPVMSxnSCSFDFtWSMBSPnkjb1qpeMYj/Vu2M+eh0oupjOdHVfXjG+dOe29fnxA4nZXEHDxYhRAk7IUCFcH8mSCpAJyDnO+ffvQTX+cLD+xJP41P7K9Lb/CCgLgPbSqufMwdW0j3xtnFePFuYb6OeRI+BxsiuVRvh2bUoJAbUq6Tkb7e9VrxDu5ZuHwyT2KWcguGUBU0a16Wc4IDAA7b96DS+LeMVhbzPCxlZo20sUjyMjuASRnB2q2cI4rHcwRzxHVHIupTgj7wexByKxfxU4hwxo3SFV+PEi9R1jYdvp5bGkn0Pz+daHyDdCDgUEpBIjtzIQoySBqbAHqTRDy8RvEQ8Ma3AhEvVLFstjCrpzjY+Y6vXbb51YuPcyQ2cEkszgBF1acjUc7KAPdjsK+ffEXxAXijQlYTF0g43cNnVp9gMY0/jXrzNGeLfEcRtonXpaRcIWD4GnAdGAGwC+ZceXZtwTgls3IHOzcRtpJ3h6QRyow2oMAAdiQNxnB/wDYEVyN4qrercvOqW6QAODrzlDqO+R9IBd8d89qoPKPHpb6/s4kdbS3towBEkmA5A8wAJy7yMexydOe5yTTeCcry3cU7wgM1uiuyerKc5K/NcZx6jtuMEN45M8TVvjcM8a28EbqsckkgGstnCnOAHwAcAnv994r5c4dfLdm0tJnjtrWI/lG3wxY5aRjv+UZcIPQfIZxvfPfOQ4XapL0jLqcRgatIHlJyWwfQYG29BHcyeI7WvFbeyEIZZdAdyxBHUcoNIxjbGTnv8qsfHea7Wz0/EzLEXzpByScd9gCcDI3r575h5++K4lDfdEJ0jGen1M6um5b6WkYz27bVdOM84QcSskuZOFSXDxzGLCSyYQFQ2dcagkHYYI2I777hKnxsj/VPpZi+Bxjr+fOdGrP1avJjTn1zX85y8bI4TF8CYrjOTKW1jAGMKPo7nJ33xjtWTGSP4/PwLdPP+p65dX0O2rHU7+ft+FOaJIyU6di1lschnlbX23HUAxj5e9B9D8K8RLC4kSKK5QyP9FPMCTjOBkAZqyVkHhfY2010G/UqS3eJNaTPJOy6th2cBdRySMZ7H661+iCoTnDmRbK1aU4L/RjU/nMe32Dcn5Cpusw4vL+qPHY7fvBbZLD0JXBfP1toT7D71thpFrbntHWWGe81rqO89IWbkDl9oIDNNk3NwepKzdxncL9mcke5PsKtNKqt14m2Cah1iWXIKiOTOR6DKgfjUTF8tpmI2tE0xViJnX5s58Xf9pH96T+uv34YcIS6N3BJ9F4QMjuDrBBHzBAP2VX+a+Pm9u3nxpBwFX2UDAz8/U/M1dPByIR/ETyMETyxhmIAJ3YjJ9QNP31614mnH166h4+OYycnfp1UvmTleayl0SrsfoOPouPkff3B3H413co8+T2LBQepAT5omPb5ofzT+B9R61s/ErqzuIzHNJA6N3BkT7xvkEe43rCeauGwwXTx28oliGCGBBxnupI2JHuP581XDljPHgvBnwzx7ePHbo0vxD4zFdcHE0LakaRPrBzurD0IrJ+F/r8X74v9IV38Pu2+Buo/wA3VE/1EMV/EH8BXBwv9fi/fF/pCtcOPy62rHt/hlmyebetp9kfu+m6Uqs85cwvEFtrYarufaMD8wesjewG+CfUZ9DXh1rNp1D6C9orG5V/jUf6q8VW3G9tabzH0Z87r+Gn7HrRQKiOVeW0srcRL5mPmkf1dj3P1egHt9tTFXy3idVr2j+7Z4qTG7W7z/dfAqn+IXh6OKLDmYxGItjyagQ2M5Gob+Ub596uFU/xJ57Xh1sdJBuZARCvt7uw/RX8Tge+MmzAebeAx2V29vHN1ungO4TSA3qoGo5xsCc98j0rVPD3wsiVor6K8aRGjbRoj0EFkKHJ1tgrk7e4+VZHfcKlWOKeXOLkuULd2CldTn5FmO/rgn2rSPDS4vOHcUPDpUZo3Y6hg4XCkiZD+iwAB+seoxRKGlTiHLt3sdcLnvv05h8/0ZMfaP2w72bxM5pi4hwOKeLIHxKq6nujCN8qfvBz6gitB5m4pw8xPFey2+hh5kkkXP2DOrI9CNxWRc+cc4YOHLZ8OJOJxK3lkwfKykl3GSd1H1Cg0/wn/wBj2v7lv+Y9VnxO5Hu7zidrLBGGjCortqUaNMrMSwJBxpb0B7GuHwp8SlAteHdBs4ZeqHB3yz/Q09vTOasfOvi5Fw+5+HMDysFDMQwUDV2AyDnb1oODnrg3G5Lxms5iLfSuhUlVMbebUDgk6snO+xFVluD8wCQRm5YSMMhDdx6iB3IXVkj51L/5wsf7Df8AjV/u1QOdudEvbxLuBJIJVABPUB3U5VlIAIIyc/Z88hM8wtxyxiElxdSIpbSMXCEk/IA5P9VWflCe+4nwO9jkYyu2UgZ8At5QSurbI1bAn1JGdtst4pzNJeXKy3rvIBsVQquF/RQEFVz74PvvWkcN8c7e3iSGGxZI0GFUSrsP4O59STuTvQXHwl5dns+HmO4TQ7Ss+nIJAIUDOCRnyk9/auPxY4BbJwq5kS3hWTKHWsSBsmVMnUBnfJ++pTkrn5eJwzNFE0ckW2HIIJIJXcemQcjH89ZLzbwzjbW8kt80ggQjWpljCklgBhEbB8xGNqC0eFt9YRWERmNqLsyv0up09ZOryeYjUozgAnFRk3OfMOo/6PKu/ZbMkD5A6TkfPJp4W+F0N5Cl3PIxUSECJQADob85u5Bx2GPrqY8Z727tbm1uoJXWJfLpDMF6gJbzgbEOu2/opoKLJFxc33xxtbj4gEHV8K+MhNA8unH0anOHeK/FIryKK6AwzqrxvDobSzAZGwIODkHtWw8v8yw3dolyjAIVy+SPyZH0lb207/Zv2NYvwuQ8X5jEqgmJZBJ27RRY05/dMF2/b0G+u4AJJwBuSfSvn/n7mk8X4jDawPiASCONj2Z2YKZD8vQfLJ/OrWvEbl+4vbFoLaQI7MNQYkB03yhIBxk4Pzxj1rFbTlprDjlnbu4d1mgZio2yzAkDO5A7ZOM+woNI4Zzg1txiLhEcaC1jRY1O+vIh16ic43OxGPnmqJ4b8Za0fiVwih2it2YKc4P5Ud8b4Hf7Kmbb8pzicfmyH+Ta4P4iojwzteo/FU/StJB97Ggk5eBXvHo1vUnSPAMbxFpAqshOSmA2zKVO++dskYqueG/Llzf3OYrkxdAo7MWfOCx+iBsTsdiQKvXgHd5srpP0ZQ38KMD/ANNRn+D1+vXf73H/ADvQbWw2rAfBvmG3s5rp7mVYlKIFLHudTdgNzj5dqvniTy/xW5nQWU2i3MeHAl6eG1HJYgaiCuntnsdvfNfCnkuDiFxKtwXKRKraVONeWIwx7429MH50HVxPj0VtzNJcyZMSyEnQNWQbfSMDO4OR9lWE87cvE/6iP+FT+2oDg/B4brmWWGSNXgEsoKemmNGVRt6Aha/Hh3y1Bc8Vu4JY1aNUm0Kc4UiZVUjf0BxQWH/HXl79gj/hU/tq1chc38MmlaCxi6LkayvRCawNu47kZ7H+2so8OlsI5blOJomEQaTJqyGVirKoXcscjYfo/KtC8MuPcPmvZks7HoFY8iXuWXUAQRvoySCBk5x8qCueNcaHi9p1dozGgkOceXrNq39PKTvXNz3w6xhhsRw9leJrlizLIXy35Ibkk4IGNv7a6/HWANxC0B7NHpOPbq7/AIGvPxG5Pg4cljFBrIe5Z2LsCSfyY9ABgAe1A41xTid1xS+it7toltg76eoyKETAwAoOWOc7/Peq/wAwcdmuuCW7zyGRlu5EDN309FWGT67sdzVx5h8MeJfH3M9nNGqXBbJ6hU6WwWRhpO2R6H2quc78pScP4RbwzMhdrqSQ6CSBmIKBkgZ2XPb1oO7xXtOGqhaAp8cZF6yq7nGVJclc6A2dOfXP21qvh2mOE2f7wh+9c1mni9yXbW9ut5GGWaaZQ41ZXzIzMQD2JIz3x3q+8P40tjwCG4YZ6dpGQPdiihR9rEDNBkPjJxBJOJvHGFVYUEZ0gDLHzMTj18wH/lqwc385T31lFDw+1kEMqA3BhjZsPnDQ+RdsYBJO7KV9Cc5rxCGVlFzLv15JCGP5zKVLn6tT4+sH2q7c5ctXHBCWtrt1iuWKgISrAL5gGI9RnGoYJGe2SKCBl4TdwrbN8DLCYpMiTpSBpHLqy6sjuNICgAfea5+FLd67q1tUdjICkqxqS2hHORt2XJAPv29Tm58G5M4zcwpNFxDyuoOPjJsjIBw2AQGwRkZqqS8CvLXinwvW6d07BeqsrgMZMMCXA1EMSM7d6DisrW5ntJI4YNcUUgklZEy4JBRdRzqK41YAGBufc19M8DBexg66+YwoZFcdm0DOoH1B96wvhfIt4l68EHELdLrGZFjuJlb3OSIwCRnJXJPyrSfFDmVrHhaxF9dzOnS1gYz5QJZMemx29iw9qDEeO8c6nEZbmIKB1tcY0jTpVvJlcYxpVcj661zjcFxf28N5Y362Vr0vyiF2jVH1HVqKbZBOnf2271kHD+AM1zaRSZQXJjII7hHkKBt/qJHyx71b+ZeSbnhnCpkmmV45LmPQiFsbLJlyCBgnybb/AERvsKCO4hwZ42e7HF7aW4QFgY53MrELjCnGdRXy9/lXJZ2knEU13XEokMbFVW7mfVggElc58p7fWK54lt/gjmxuGl0H/SBK/TBycNp0adI9s+lOWxb9NutY3F02rZ4ZXUKMDykKh3zk5+YoNK5K4BfPcRyJxhLiGJ16qRzySZX9EqdhqAIyfs7VrdYR4EN/8SuAAVHQbyk9sSpgH5gEj763eiHhfXIjieQ9kUsfsGf6qy7wZUyXF1M276Vyfm7Fm/FRWjcyRlrK4UdzBIB9ZQ1lvgzxEJdyxE46seV+ZQ5x/BLH7K7MMf8AjeY9zhzW1nxxPvbJXzJxFT1pNv8AeN/SNfTdfzSKpx8/k76b205PH8+IjetPn7lzkK6u2GIzHH6ySKQAP2oO7H5D7xV58ReCR2vB44Yh5VmXc92OGyx+ZNaTX8Iq9uXa14tPaPRSnDrSk1jvPq+XNHyr2tbGSRgsaM7HsFUk/cK+ndI9qAVv/wAh/j+v0c0fZvtt+n1YzxHk97Lg8jSjE0sseV76FBOFJ98kk4+XtVM4Wv5eL98X+kK+mSKrV/zI0rmCwVZZBs8x/Wof3R/Of9ov21XFy7TExMb96+Xh13ExOtemnXzFzILfTHGvVupP1qEdz+2b9FB6k/2kefLPLRgLzTN1buXeWT0HsieyDb68D2AHRwHltLbU5YyzybyzP9J/l+1UeijYbVL1xzaIjw1+ft+juiszPit8I9n1KUpWTUqqc0eG1rf3Mc85kyihSisArqCSA22e5PYjY1a6UGKePkQWWxVQFVUkAAGAADHgAegArVOa+CNd2c1ukhiaRcBxnbzA4OCNjjB+RNVHxW5DuOISWrW+jEepX1tjAYqQ3bcDSdhv2rRaDH+Hf4Pijea7Y+4ijC/ymLfzVH+J3hxacPsFkgEhkMyqXdydirkjAwvcD0rcKqfiZynJxCy6MLKHWRXGskA4DAjIBxs3t6US5fCPh0S8Lt5FjQSMranCAM35Rhu2MnYDvVqveDQTEGWGKQgYBeNWIHsCQdq4OS+BNZ2EFu7BnjUhiucZLFjjO+BnGam6IRX+Ktn+xbf+Ij/u15XfKNk0bhra3VSpBIijGARuc6dsD19KgPFDkSfiKQmCYI0RY6HLBWzjfIBwwxtse57Vn7eG/HHXotMxiOxDXbFMfNckkfLFB+vA2ziluLmKWKOZBGrKXjVsEMRkagcagfwrYv8AFSz/AGLb/wARH/dqF8OuQF4ZC2WEk0uDI4GAAM4Vc74GTue5PpsBb6DnsuHxwrpijSNc5wihRn3wABmqr4v/AOxrn/7f/OSrlWMc1eF/Fbi4mIuFkhkkLKHnkAA1ZUFNJUaRgbZ7UFq8Ef8AZCfvsn9OpznaSya1kivZY443X85gGB7hkHcsDgjANRnBeR5rfgz2STBZ2V/yqagFZiTsfpY9M9+5xVE4Z4BXDvm5uY0Hr0wzsftYKB9e9BnQ4vJCk9vDOxt5ThsAqJAp2JU7rkYyPbY5FbR4KR2Udt+SmV7qTeZT5WXHZFU7lF38wyCST7AWLhfhhw+CBoegsgcYd5PM7e3m2K49NOMVROYPAVg+uxnGM5CTEgr+5kUH8Rn50S2WsN5w/wDmuD99t/51rW+U+HzQWUMVxJ1ZkXDvknJySBk7nAwMnviqbx/w7uJuOw3qGPoK0bPljqBj9MY3zgYOfU+25CL5D5cuP1fu7maGREVpSrMpAYvJhdJOzDRk5GfT3qJ8E4tV9er+lCR98mK3LFUjkPw2/U65uJjN1BLsgC40rq1eY5OT2G3t88AOTws5EuOGx3IuChMmkKEYnZA3mOw76u3yqrf4PX69d/vcf8716cR8LuLpI7Q3xkDk5JuJUY5/SXdfuNWnwq8PZeGrM87IZJdI0oSQqrnuSBkkn22x65olfm7VhPgnxFIHv5pDhI4A7fUGY/fV48RuS7+8lje0uukippaMySIM5J1ZQHOQQN+2PnUNy74LyR2d1DPOqyXAQAxAsFCNrGchdWT3G3bvQRPgbZNNfXV247KRn9vK+o/cFP3iuLw34xDbcZvJJ5UiTTMNTtjJ667D3Ox2G+1Wvivg/KLGC2tbrRodnmLalEzNgaiFJ+iF0hTnb1z34OGf4Pygg3F0ze6xIF/lMW/o0FK8RLGH4z4yA9W0uXL5QkecH8rHuMq2fMMj87scVuXIsFkLNGsFVYnGTj6Rb1EhOSXHY5O31V5t4eWfwBsRGRCTqBzlg/8A3gY/nfhjbGNqrPh54b3fDr2RmnRrYqRpUtmQ5GkshGFKjO+T7diaCO5/8MeIXt80yTRNFt0g7spjGBlQAhH0gTkHeqnzXyhfRKrX1/D5fMiyXMrtn3RdBbOw3ArTPEnhvFZniXh8mmIqRJpkVG1Z7lj5tOP0T3z8qrXA/AhmfqX9wWJ3ZIiST+6kYZ+5ftoIzg/KvGrqBJ4OIF43GVPxc47HBBBXIIIIxUHzRwC7WZLe+4hEXxrVZZ5nC52BJ6ZVc798V9D8L4XHbQpDCgSNBhVHp6+u5JOSSdyar3N/htacRbXKGSYLpEkZwcDsCCCpAz6jPzoMxk8NOK3kS5vIriLOVzdSSLnGMjykZwSNvetL5D5XuILFre/dJwThUOXVY9IATLAZGx2xgdqoM/gxf2rFrG7H2O8LH69OVP2kVrXLdvPHaQpdOJJ1QCRh6n7hk4wM4370GR+PNmkXwUcaKiKkoVVAAAynYDauj/CCuh/ocYPmAkcj+AB/6qsfivyDccRa2MBQdPUr62IwG0+YbHONJ279q8+YfDKa74xHdSSIbVNHkOrVhN9AGMaWfJJz2Y7UFZ4TyLxLhV3DLbMHgfSZyWVVVdi4lBOPL5sOMnb07GH8YOYbW4vYpLSQtJGul5F+jlWyhRvUgltxt2wTWh+Ivh3c8SnjKXIjt1XDRtqOGySXCjysSCBuRjHzrr4B4Q2NtEyOnXeRSrySd8Eb6ANk+seb50GXcp3KWNlJxQSRzXhk6UcbknplySzyDIZmZQxGDjBO5JONe4fZwcX4fbS3kCMWUSafMArdjpIOrB9s9sZzWb8Q8AbgT4hniMJOzSag6j5qFIYj5EZ+VbPwnhq28EUKfQiRUXPsoxv86DHOfogvMlkqgBR8MAAMAATHAA9q9PG7gd0pNy1xqtWdFSDUw0NoO+n6J3DHV382KsnNnIFxc8atbuMp0Y+mXy2COnIWOBjfIwB+OKl/FHlea/selBp6iyK4DHGQAQRn0Pmzv7UGZ8ueHvE7uwjaK9C20qHELTTAadRBBQKVwTnapDh/hDxWBSsN8kSk5IjmnUE4xkhUG+AN60/kngr2nD4IJCC8aYbScjJJOAfXGcZqg8weGnFXuppYL/ySOWAM8yEAnZcKCuANtvQelBSPDbg1zLxNlguOi8RLSvlvOqyqHXH52o42bb3r6RrPvDHwzfhzyTTyK8rroATOlVyGOSQCSSB6DGPXNaDRD+EVgHMXCpeF8QymVCt1IG9Cudh88fRI/qNfQFRnH+XobyLpzLkd1I2ZT7qfQ/gfWunj5vKt17T3cvJwebXp3js4uUucob6IFSFlA88RO6n3Huvz+/BqwVjfFPCa7gfXauJADlSG6bj7yBn5hvsros+Y+N2/le3kmA288DN/KTGfrJNaW49Ldcdo/KWdOTevTLWd+2GuUrN4eeeKtsOHHPuUlUfj/bXbHc8bn26dtbD3bc/dqf8AmrKcFo7zHzbRyKz2iZ+C9E1X+I88W8b9OMtcTekUA1n7SPKo98nao6PkGSbe+vJrgesaHpx/aF7/AIVZuGcHht00QxpGvsoxn6z3J+ZqmqV9d/stvJb01+6B/Ue6vd7t+hAf+zQt5mHtLKP6KYHzqx2VjHCgjiRURdgqjAFe9Kra8z09F60ivX1KUpVFylKUCv4a/tQPG+H3fXSa1lj2jaNopjJo3YMsgCH6a4I3G4OMigieXOZbg8PtGEMlzLJEXdyyooAbHmdttRyMKBvgnYCuiPn3qi3FvbSyvcRPIq6kUKEcI+ti2BgnYjOdveuE+H7otqqmC4SCDpFLpWKh9WozKgyCx3Gk42Aww3rgsOAXlrc2sUTwmSK2nGWVxHIjTxkA43Rt84GQNONwcgLLFze0kSNDbSvIXeN4yVUQtGcOJHyVG/bGdWcjbOPEc96o4ClvI8s0skIjDR+V4tWvL6tOjynzAnb09KjpOQpcRsxt7h+pLLPHMriJpJSpDKo1frYXSoYHIJ3BNdXAuTJYWg1vFiC4nlHTQqGWZW2C9k0sxGASMAb0E7wDjfxMbkxtE8cjRSIxB0suDsw2IIKkH51TOI8XYTXAur24sphKwtsppt9A/Wm1GMo+rYtqbOSQMYq6cF4SYGuCWB607SjA7Aqi4Pz8v41D3HBb8LLDHNBJBIzlWuFkZ41cklcZ0yKuSFyRtgHtQe0/NMisIo4DdTRwrJcGF1CrqBwELkFmbSxVfbGSMivAc4Ro074nYkwLHEwUZaZAURAcFSc5bWdsHtivKDlK5tD/AKFLFhoIoX66sSpiUosq6e50ndDgbDcb1+eIcgtKsuuVJHZoJEMsYYM0KaT1VGAVk82cYxnbtQdU3PIjjmMsDrLCYtUSMj6llk6aNGwIB82Rg4OR8wT+v8dumJhcW8kUkSxsIwyOZBK5SMIVONZkUrg4wcb43rjt+SH6cgK2sDPJCwS3hCqqxTLIctpV3ZsHvgDbA7k9nHuUnuJpZFkCM0cAiJUnTJBO8yswyMqSygj2zQf1+cWjR/iLWWKUFBGgZGEpkYqio4OjVqB1AkaRv23ru4Lx8zSSQyRGKaMKxXWrgo+QrKy9xlWBBAII+YNRHEuVrq7ib4mSDUGjeGJYy8QMZJJk1YZ+oCVI2AAGMneu7lflw27yyNHbRFwoEdtEFVQudy+kO5JPrgDAwO5Ifzj3Nb2xlb4WR4YV1Sy6kQYxqPTDEdQhe+Mb7DJ2rx4jzoySTJFayTdCNZZGDoo0MpYY1HJfCny/iPWO5i5EluJbo/6MwuFwksyM8kA6YTRGPogZBYMCCCxOG2qVtOWpB8Szsga4gjjwuSFZI3UnJwSuW27Hag8rjnfUSLa3luAsSSyspRemsi6kADMC8mnzaR6Y3ycV1cuM9zwu3LyuJJbdC0qEB8lASwJBGc/Koy15TurY/wCjSw4lgijm6qudLxR9PqR4O+Vx5Gxuo371YeXuGG2tIICwYxRLGWHrpUDP4UFZ4Dw2Vr66Rr27ZLaSLQpePDBolkIf8luCSRtjb7677TnlXaJui6200nTimLJ5mJIUlM6lRyMK3zXIGakuGcFMVzdzFgRcMjBcfR0RKhB98kZqt8G8PTA8K6LPpwPqEwt1M8gXdFYlSFYHGZASTp20k5oJax5xMroVtpTbSSGOO4BUgkEjUUB1rESCA5+RIAOajeUebpWgsxPDIROBGtwzJ5pNLNugOoKQrYb8BkV18G5eu4OlAJ4xawvlSqt1XTJKxPnyADIBYbkL2GTXtZcqOltYRF1JtJFdjg+bEciYHtu4O/tQeFhz4ZDCxtZEgmlMKyl0+nqZR5AdWgspGr8Mb1+oeetTI/w8gtJJeilzqTBYvoUlM6xGz+UMfcbAGv7b8oOtraw9RcwXImJwcMBI74HzwwH2VyW/J1yEjtTLEbKKYSKQrdVlWTqpE2+jAcAaxuQOwoP3Yc1SImgRvc3ElzcrGgZVxHFOy5ZmwAqgoo7kkivf/HsMiCO3le5eR4vh8opRoxmTW5OgKAVOoE51LjvXmeU7iJkmgki6yS3DaZA2h47iXqFSV8wZSE3Gex23qJ4lw2SxMNy0q/ENNK0jmN+h+VVMoSuXjUCOMK5ByV3+lQT3DeeFlZFaCSItcPbHWV8kqxdTBwSMN5gCDvge4qW4NxgXKu6qQiyvGrHHn0NpLLj83UGA+qs8uFkbhtwxLfE3F91bMrE6lpFMYRlU5Kp5G3b8zc960XgvC1traKBO0aBQffA3J+ZOSfroKhxbmSdeI9RXIsreWO2mXbDPKDlyf/ps0A+1ql+L86GKSZY7aWdbZQ1w6MgCZXWFUMwLtpwxA7Ajudq4k8M4HtJEnSN7qUOXudHm6jlm1Ke40kjAz2AqD4zcz2rXUXUXqXEKmQGCUmSXoCMtbafK+rSBpYjQ25yKC0NzqW0iC3aZuik0g6iLoWQZVQWPmkIBOBt2yRkV/DzuZHRLW3e4L26XIOtEARywAJY7Ple2PuwaiTyA40OsVpI7W8UTi6i19N40064yAcjGxQ4zpByKsHB+WjBOHDKVFrHBgIE3jeRi2lQFUHX9EDag5k526oi+Ft5J3kgWcrqROnG2y6ixxrJDAKP0TuBvX7HPEQjnd45IxDbpcaXGlmR1bACncOHVkIPrj3qP4dyldWiwm2kgZxbJbyiVX0nplijrp3yNbAqe4xuMVx8W4IZr+xgMryyRR5vHKYEkaskia8DSNU6LhR6avY5C+W0hZFZlKkqCVPdSRuDj1HavSlKBSlKBSlKBSlKBSlKBSlKBSlKBSlKBSlKBSlKBSlKBSlKBSlKBSlKBSlKBSlKBSlKBSlKBSlKBSlKBSlKBSlKBSlKBSlKBSlKBSlKBSlKBSlKBSlKBSlKBSlKBSlKBSlKBSlKBSlKBSlKBSlKBSlKD/9k="/>
          <p:cNvSpPr>
            <a:spLocks noChangeAspect="1" noChangeArrowheads="1"/>
          </p:cNvSpPr>
          <p:nvPr/>
        </p:nvSpPr>
        <p:spPr bwMode="auto">
          <a:xfrm>
            <a:off x="168540" y="-144463"/>
            <a:ext cx="3302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sp>
        <p:nvSpPr>
          <p:cNvPr id="3" name="AutoShape 6" descr="data:image/jpeg;base64,/9j/4AAQSkZJRgABAQAAAQABAAD/2wCEAAkGBhQSEBUUExQWFRQWFyEZFhcWFhoeIBkdIBogHh0cGx0fHCYeIBsjGx4ZIi8gIycqLC0uHyAxNTAqNSYrLCkBCQoKDgwOGg8PGiwkHiUsKS0vLCwtLDAsLDUvLCksLi01KiwsMDQ1KS0tKSk1LDUpLyo1LC41NCwvLCksLCwpLP/AABEIAGYB7gMBIgACEQEDEQH/xAAcAAEAAwEBAQEBAAAAAAAAAAAABQYHBAMIAgH/xABTEAACAQMCBAQCBQMOCwYHAAABAgMABBESIQUGEzEHIkFRFGEycYGRoSNCUhUzVGJyc5KTorGywdHSCBYXGCQ0NUOUs+JEU1WCwvAlNmODhKTh/8QAGgEBAAMBAQEAAAAAAAAAAAAAAAECAwQFBv/EADARAQACAgECAwUIAgMAAAAAAAABAgMRBCExEhNBUWGBkeEFFDJxobHB8GLRFSIj/9oADAMBAAIRAxEAPwDcaUpQKUpQKUpQKUrNvFbmKRHS2jYqpTXIQcFskgLn22OR65FUvbwxt1cTjW5OWMdejR1cHsQa/VfOnD+IyQSCSJyjg9x6/Ij1HyNaOviZdOgMXDpX2+mNZUn1IxGds/OpwTOadRDo+0+D9witptuJ6dvX9WiUrLbnxRvo95LHQP2yyr+JFe3D/GuMkCa3ZR+lG4b8CF/nrr+65dbiHh/e8W9TOvhLTKVG8F5igu01QSB8dx2Zf3SncVJVzzExOpdMTExuClKrPOnOf6ndB3iLwSOUlkU7x7ZU6cebO/qO3uRUJWalU/hfiTAbWOa8KWhm1NFG75ZowcK+AMgEfLHtXHyX4qwXUSi5lhhuGkKrGCRkZwn0s7nOO+5+6gvlKgeO89WVnII7mdY3K6gpVz5SSAfKp9QfuqqXPjPbDiEUaTRGzMZMkpSTUr+bAG3bZfzT9LvtQaTSq5wjxEsLqZYYLlXkbOldLjOASe6gdgTXLxXnc/HR2Vmgnm1g3JydMEefMWI/Px2HvgdyBQW2lVTjvF+JpOy21lFLCMaXa4Ck7DOVPbByPsr15d4pxGSYrd2cUMWkkOk4c6sjA0j3Gd/lQWalZ7xLxKvIHjSThUimV+nFm5j87egGFP47V/L7xQe3uLVLuBbNZeoZhI/UZVUfk2Ux7eZ9QwQe3p3oNDpULwHnK0vWZbaZZWQAsAGGATgHzAfhUPa+IXSkmi4jEbRohrEmS8ciFwqlWC98lRjH3YIAXKlZ1L4yWov0jE0RszCWabTJkS6jhe3bTj8317+lXTgfMEF5GZLaRZUDFSy52IAJG4B7EffQSNKjeZOJm2s7idQC0UTOobOCVUkA43xmvzyvxc3VlBOwAaWJWYL2BI3AzvjOaCUpSlApSlApSlApSlApSlApSlApSlApSlApSlApSlApSlApSlApSlApSlApSlApSlApSlArm4hxKOCMyTOsaDuzHH2fM/Ib1FcY5m0SfD2yde5IzoBwsY/Slb80fLuftrz4dynmQT3j/Ezjdcj8nF8o07D90dz8q0ikRG7fVnN5mdV+jmPHbu72s4ulEf8AtFwCMj3ji7n5FtqheY/DSaVOoLh7i4/O6pADD2QDZMHO2cbntWi0qt5i1fDrUf31b8bJfj5Iy1n/ALR8vkxbhvhreSSBXTpJnzOzKcD5AEkn8PnWxWNmsMSRp9FFCr9QGK96VjTHFOzs5n2hl5evHqIj0gqu8wch2l2DqjCSHtJGArZ+fo325qxUratprO6y861K2jVo2+feK8LueE3akMQw3jkXs6+uR+BU/wBhrauU+YlvbVJgMN9F1/RYdx9XYj5EVHeJHBBccPkOPPEOqh/cjLD7VyPu9qqXgneHXcRehVXH1glT94I+6u7JMZ8Pjn8UPPx1nBn8uPwy1as18ZOFwtCJrieTSqFILZMflJ2yFf3OM77dh8yG0qqNz1xGwtLu3urqOV5lRhBpUsikHOcZCh8tsft9AR570mf8L5ht3uuGzX5TpCxaJjKmoFklkQZGDk7A5x61C2l7anhsES9P4z49WwE8/TJOPNp+jnG2fsq58occjs+HwW9xYXNxKwaYKttrAEjkrgt6lQCcD1qu8JjvbBLWd7OSKKC4LSu2kF1lZV0lCNeVGcE9ifSiWteIkEg4fNLAE68S61Z40fyqdTgBgR9HVXvy78NdWcNyIYQJIwzfk08px5h29GBH2Vw80c+xW8r28lreSgpu0UGpCGHYEsM7bGs8tOa2tuDyWNvBfPIwdUkktdAVXbcbOxyFLb+59KIXvwvuzcwS3LpGA9xIINMSKViGAFyqgnfUMneq7zHzGlxxBeH2QMCzXGm8uYl0M7oCWRWGDqGMFjvv7Z1SfIfOkMcVrYpaXqkAJre3wuruzMdRwC2TnHrXbzpD/wDE+EaV/wB/KTgevSG5+e1B733LnFGldo+KKkZYlE+EjOlSdlydzgbZPeo7wzu+IXQ+InvRJEryRmHoRgkrsG1qARvvip3mTxAtrGZYp1mGpdQdYmZO5GNQ/O27D5VG+EELLw0syMuueR1DDBKltjg+hoKNxa7uHlTQweZeOSrD1mYqMKmlT6hAfQVIcMmul44knFoYlE8TwRnAMf5PS+UySQDvucE6j27Djh5d4rJKHSyWPTfveKZpU7tgBGAOSBp7jvXXxh73jKixMMYkglYz3QV1ijZSyhI9XmYkHB9+4GPNRKweF3DlnsruVl0pe3ErDT5T0z5AARgjHmxjtXta2V3Yxy266eJoCpggklRJUiOrUZC4IZAwULt79sYHtyDx9khazuLdreaziGoKpKOg2DoRnJOM43zvjO+IDg3GXT4njEsEzvcno2kSRlisaglSwHZWZRk+4yM6hRCIs764ueINexcLjMdujW0sXXhCh1JZmLMoGwI3AI+dahypeTSRt1bNbPB8irLG4cEZ1eQAD+us45SvbiLhrWj8KvJjMZDMzARqxkyDgvv9HG+O9TfJPNjWfCZRepIr2L9FlxliDjpgY8pOGC5zjABzRKU8W+KdLhrxLvJcssEajuSx838kH7SK/HhFxDVw4QNtNayPDKp7ghiR9mDj61NcPLnBbniN4nEb5OlHF/qlse65/wB4+fXsdwCSAcAKM+nNfALmzuzxLh69QsMXVt/3oH5ygfnj5b+oBywJDQaVE8r8xpfWyzoroCSCrrgqwOGHzwfUf/ypagUpSgUpSgUpSgUpSgUpSgUpSgUpSgUpSgUpSgUpSgUpSgUpSgUpSgUpSgUpSgVVuK8cluJmtLI4Zdri4xlYR+iv6Up9vT78efNXHZJJlsLM4nkGZZB/uI/Vv3RB2+sepFT3A+CR2kCwxDCr3J7sfVmPqT/72FbREUjxT39I/ljMzefDHb1n+P8AbMuZOY5eE3Hw1oECaFdmkXU7uc5Z2yCSal+QOf5rl5zdNGscUWskLpxvuTudsVVPF3/aR/ek/rqvcOlZbW609mEYb6tef6QWvSjDW+KJmOs66vKnPfHmmInpG+i7cb8ZZS5FrGioOzSAlm+eAQF+reor/K7fe8X8X/1VUbKFXkRXfpqzAM5GdIJ3bHrgb1qUXgxCyhlunYEZBCoQR7g57Va9ePh1FoVx35Obc1lW/wDK7fe8X8X/ANVP8rt97xfxf/VXTzn4bR2NqZlmdzrVcFVA3+qqPaQ65EXtqYLn6yBV6UwXr4qxGvyUyZORjt4bWna3nxdvveL+L/6q2u1kLIrHuVBP2is6PgnF+yZP4C1o8EWlVX2AH3CvN5NsVteW9Ti1zV35suXjTAW0xPbpPn6tJrNPBK1Ou4k9AqJ9pJJ/mH31cPEniog4dNv5pB0l/wDNsf5Go/ZXn4ZcENvw9Cww8p6rfLIGkfwAv2k0pPhwW986Lx4uRX3RMrZXDxfjcFrH1LiVIkzgFzjJ9h6k/IV3VVPEDlK2vooxczGARvlXDIvcbr59twB89q5HYieJeN/D48iMyzn9pGQPvcr+Ga9uRfFJOJXDwi3aIqmsEuGyAwBzhRg7jHf1rKfEblizs2t1tJeqHDGRjKr7grj6OAO7em/2VvHAIrGPKWYtl2yRB08kD1Onc/WaJRXCfFGyuLt7YOySK5RTIAqyEHBCHPfI2DYJ9M10eIHN54dZ9dYxIxcIqk4GSCckgZwApqueIXhLHeap7TTHc7ll7JKfXP6L/tux9fcVHmoXw4AqX6sHS7VYy5BcoI3+lgnODkAncj7yGwcp8e+NsobnTo6i5K5zgglTg+oyDUvVR8J/9j2v7lv+Y9V7xY8RLmynit7XSrOmtmK6icsVVVB27qfQ9x29SEjyz4oi44jLZTQ9Fg7LEdWSxQnKsMbMQCwxt3Htn+81eJhseJw20kIFu6qWlLHI1EjUB20qRvnfv8s5be8I4xLeLeNaS9dWVgywgAlMaSQNidgPmBXrzNYcavwnxNpI3TzpIgVSM4yMj02G1EvohnAGScAb5qi8o+KAv+IS20cP5FVZkmDdwpAyy42DZ239vfagXl9zBLbm3aCbpsmghYVB04xjV33Gx+2org/6rcKjlkjt3hQ4MjvCpwBsMk9lBP40H0hULzlzCbGxluQmsxgYUnAJZgoyfYE5qK8M+bJb6w604XWjsjFRjVpAOcehw2MD2+ys4528Yo76zltkt3QSFdLs69lcNuoHqB2z60Q1XkTmg8QskuGQRsSysoORlWxkHvg96sOKwHkXxNW1sxZdNw7swWdSDoMhwraMb6SQcZ3xUofC/jf7Pz/+Xcf3aJXGbxHK8bHDuiNBwpk1HOox9TOMY04wPf1+VXmvmKblu8HFxaGfN5qA63Vk7mLUD1Ma/obdvl2q5/5LuN/s/wD/AG7j+7QbVVA8QfFReHzJBFGJ5TgyLqI0qey7A+du4HoMH1FS/E3vLThB0E3N5HEo1YLFmyAzAd2KjJx3ON+9ZnyXywIC3FeLlo1V9Uayhi8khOzsuNXfdRjJIzsFGSG5I2QDjGR2PpWW2ni7PcRX5ht0D2ydSPLFsoH0sXG26rltj8vr5eNeLl8J3FrZiS3zmKQxTN1Fxs4KkDB74xt2O4NZ7ybzPc2k8z28AmaRSroY3cAFsnZTnvtvRLU+E+OdqbaNrkOs5yJEiQkAg7EEnsw3AySN/rMrwjxhsLieOFDKryMFUvHgaj2BIJxk7VDcgco2t7aF7rhiQMsjBdpV1ggHI1NrwDtgkjbbG9W3h3h1w+CVZYrVFkQ5VsscH3GWIz86IWMmqL4c+JDcTluEaFY+nhkKsTlSSMNn84Y7jbftXn4leI03DZIo4rcSCRCxdy2NjjSMeo7nf1FY/wAj88ScNlleOJZTIoUhiwxgk7Y980S17m/xhhsbprfoySsgGshlUAkBgBnJOxFQv+cJF+xJP4xf7KrckkcvMxe4jHTz1JI5FzpAs9ZDLjcrjtjuKnj4ncF/8OP/AAtv/eoPb/OEi/Ykn8Yv9lWnkPxLj4m8iLE8TRqG8xBBBOO47HPpVQ/yncF/8OP/AAtv/fq4+H/Ndjd9UWcHQKaS69JEyDnSfISD2I33oJTmfnO1sEDXEmCfoIoy7fUvt8zgfOqo/jdbfCfECGbPVMSxnSCSFDFtWSMBSPnkjb1qpeMYj/Vu2M+eh0oupjOdHVfXjG+dOe29fnxA4nZXEHDxYhRAk7IUCFcH8mSCpAJyDnO+ffvQTX+cLD+xJP41P7K9Lb/CCgLgPbSqufMwdW0j3xtnFePFuYb6OeRI+BxsiuVRvh2bUoJAbUq6Tkb7e9VrxDu5ZuHwyT2KWcguGUBU0a16Wc4IDAA7b96DS+LeMVhbzPCxlZo20sUjyMjuASRnB2q2cI4rHcwRzxHVHIupTgj7wexByKxfxU4hwxo3SFV+PEi9R1jYdvp5bGkn0Pz+daHyDdCDgUEpBIjtzIQoySBqbAHqTRDy8RvEQ8Ma3AhEvVLFstjCrpzjY+Y6vXbb51YuPcyQ2cEkszgBF1acjUc7KAPdjsK+ffEXxAXijQlYTF0g43cNnVp9gMY0/jXrzNGeLfEcRtonXpaRcIWD4GnAdGAGwC+ZceXZtwTgls3IHOzcRtpJ3h6QRyow2oMAAdiQNxnB/wDYEVyN4qrercvOqW6QAODrzlDqO+R9IBd8d89qoPKPHpb6/s4kdbS3towBEkmA5A8wAJy7yMexydOe5yTTeCcry3cU7wgM1uiuyerKc5K/NcZx6jtuMEN45M8TVvjcM8a28EbqsckkgGstnCnOAHwAcAnv994r5c4dfLdm0tJnjtrWI/lG3wxY5aRjv+UZcIPQfIZxvfPfOQ4XapL0jLqcRgatIHlJyWwfQYG29BHcyeI7WvFbeyEIZZdAdyxBHUcoNIxjbGTnv8qsfHea7Wz0/EzLEXzpByScd9gCcDI3r575h5++K4lDfdEJ0jGen1M6um5b6WkYz27bVdOM84QcSskuZOFSXDxzGLCSyYQFQ2dcagkHYYI2I777hKnxsj/VPpZi+Bxjr+fOdGrP1avJjTn1zX85y8bI4TF8CYrjOTKW1jAGMKPo7nJ33xjtWTGSP4/PwLdPP+p65dX0O2rHU7+ft+FOaJIyU6di1lschnlbX23HUAxj5e9B9D8K8RLC4kSKK5QyP9FPMCTjOBkAZqyVkHhfY2010G/UqS3eJNaTPJOy6th2cBdRySMZ7H661+iCoTnDmRbK1aU4L/RjU/nMe32Dcn5Cpusw4vL+qPHY7fvBbZLD0JXBfP1toT7D71thpFrbntHWWGe81rqO89IWbkDl9oIDNNk3NwepKzdxncL9mcke5PsKtNKqt14m2Cah1iWXIKiOTOR6DKgfjUTF8tpmI2tE0xViJnX5s58Xf9pH96T+uv34YcIS6N3BJ9F4QMjuDrBBHzBAP2VX+a+Pm9u3nxpBwFX2UDAz8/U/M1dPByIR/ETyMETyxhmIAJ3YjJ9QNP31614mnH166h4+OYycnfp1UvmTleayl0SrsfoOPouPkff3B3H413co8+T2LBQepAT5omPb5ofzT+B9R61s/ErqzuIzHNJA6N3BkT7xvkEe43rCeauGwwXTx28oliGCGBBxnupI2JHuP581XDljPHgvBnwzx7ePHbo0vxD4zFdcHE0LakaRPrBzurD0IrJ+F/r8X74v9IV38Pu2+Buo/wA3VE/1EMV/EH8BXBwv9fi/fF/pCtcOPy62rHt/hlmyebetp9kfu+m6Uqs85cwvEFtrYarufaMD8wesjewG+CfUZ9DXh1rNp1D6C9orG5V/jUf6q8VW3G9tabzH0Z87r+Gn7HrRQKiOVeW0srcRL5mPmkf1dj3P1egHt9tTFXy3idVr2j+7Z4qTG7W7z/dfAqn+IXh6OKLDmYxGItjyagQ2M5Gob+Ub596uFU/xJ57Xh1sdJBuZARCvt7uw/RX8Tge+MmzAebeAx2V29vHN1ungO4TSA3qoGo5xsCc98j0rVPD3wsiVor6K8aRGjbRoj0EFkKHJ1tgrk7e4+VZHfcKlWOKeXOLkuULd2CldTn5FmO/rgn2rSPDS4vOHcUPDpUZo3Y6hg4XCkiZD+iwAB+seoxRKGlTiHLt3sdcLnvv05h8/0ZMfaP2w72bxM5pi4hwOKeLIHxKq6nujCN8qfvBz6gitB5m4pw8xPFey2+hh5kkkXP2DOrI9CNxWRc+cc4YOHLZ8OJOJxK3lkwfKykl3GSd1H1Cg0/wn/wBj2v7lv+Y9VnxO5Hu7zidrLBGGjCortqUaNMrMSwJBxpb0B7GuHwp8SlAteHdBs4ZeqHB3yz/Q09vTOasfOvi5Fw+5+HMDysFDMQwUDV2AyDnb1oODnrg3G5Lxms5iLfSuhUlVMbebUDgk6snO+xFVluD8wCQRm5YSMMhDdx6iB3IXVkj51L/5wsf7Df8AjV/u1QOdudEvbxLuBJIJVABPUB3U5VlIAIIyc/Z88hM8wtxyxiElxdSIpbSMXCEk/IA5P9VWflCe+4nwO9jkYyu2UgZ8At5QSurbI1bAn1JGdtst4pzNJeXKy3rvIBsVQquF/RQEFVz74PvvWkcN8c7e3iSGGxZI0GFUSrsP4O59STuTvQXHwl5dns+HmO4TQ7Ss+nIJAIUDOCRnyk9/auPxY4BbJwq5kS3hWTKHWsSBsmVMnUBnfJ++pTkrn5eJwzNFE0ckW2HIIJIJXcemQcjH89ZLzbwzjbW8kt80ggQjWpljCklgBhEbB8xGNqC0eFt9YRWERmNqLsyv0up09ZOryeYjUozgAnFRk3OfMOo/6PKu/ZbMkD5A6TkfPJp4W+F0N5Cl3PIxUSECJQADob85u5Bx2GPrqY8Z727tbm1uoJXWJfLpDMF6gJbzgbEOu2/opoKLJFxc33xxtbj4gEHV8K+MhNA8unH0anOHeK/FIryKK6AwzqrxvDobSzAZGwIODkHtWw8v8yw3dolyjAIVy+SPyZH0lb207/Zv2NYvwuQ8X5jEqgmJZBJ27RRY05/dMF2/b0G+u4AJJwBuSfSvn/n7mk8X4jDawPiASCONj2Z2YKZD8vQfLJ/OrWvEbl+4vbFoLaQI7MNQYkB03yhIBxk4Pzxj1rFbTlprDjlnbu4d1mgZio2yzAkDO5A7ZOM+woNI4Zzg1txiLhEcaC1jRY1O+vIh16ic43OxGPnmqJ4b8Za0fiVwih2it2YKc4P5Ud8b4Hf7Kmbb8pzicfmyH+Ta4P4iojwzteo/FU/StJB97Ggk5eBXvHo1vUnSPAMbxFpAqshOSmA2zKVO++dskYqueG/Llzf3OYrkxdAo7MWfOCx+iBsTsdiQKvXgHd5srpP0ZQ38KMD/ANNRn+D1+vXf73H/ADvQbWw2rAfBvmG3s5rp7mVYlKIFLHudTdgNzj5dqvniTy/xW5nQWU2i3MeHAl6eG1HJYgaiCuntnsdvfNfCnkuDiFxKtwXKRKraVONeWIwx7429MH50HVxPj0VtzNJcyZMSyEnQNWQbfSMDO4OR9lWE87cvE/6iP+FT+2oDg/B4brmWWGSNXgEsoKemmNGVRt6Aha/Hh3y1Bc8Vu4JY1aNUm0Kc4UiZVUjf0BxQWH/HXl79gj/hU/tq1chc38MmlaCxi6LkayvRCawNu47kZ7H+2so8OlsI5blOJomEQaTJqyGVirKoXcscjYfo/KtC8MuPcPmvZks7HoFY8iXuWXUAQRvoySCBk5x8qCueNcaHi9p1dozGgkOceXrNq39PKTvXNz3w6xhhsRw9leJrlizLIXy35Ibkk4IGNv7a6/HWANxC0B7NHpOPbq7/AIGvPxG5Pg4cljFBrIe5Z2LsCSfyY9ABgAe1A41xTid1xS+it7toltg76eoyKETAwAoOWOc7/Peq/wAwcdmuuCW7zyGRlu5EDN309FWGT67sdzVx5h8MeJfH3M9nNGqXBbJ6hU6WwWRhpO2R6H2quc78pScP4RbwzMhdrqSQ6CSBmIKBkgZ2XPb1oO7xXtOGqhaAp8cZF6yq7nGVJclc6A2dOfXP21qvh2mOE2f7wh+9c1mni9yXbW9ut5GGWaaZQ41ZXzIzMQD2JIz3x3q+8P40tjwCG4YZ6dpGQPdiihR9rEDNBkPjJxBJOJvHGFVYUEZ0gDLHzMTj18wH/lqwc385T31lFDw+1kEMqA3BhjZsPnDQ+RdsYBJO7KV9Cc5rxCGVlFzLv15JCGP5zKVLn6tT4+sH2q7c5ctXHBCWtrt1iuWKgISrAL5gGI9RnGoYJGe2SKCBl4TdwrbN8DLCYpMiTpSBpHLqy6sjuNICgAfea5+FLd67q1tUdjICkqxqS2hHORt2XJAPv29Tm58G5M4zcwpNFxDyuoOPjJsjIBw2AQGwRkZqqS8CvLXinwvW6d07BeqsrgMZMMCXA1EMSM7d6DisrW5ntJI4YNcUUgklZEy4JBRdRzqK41YAGBufc19M8DBexg66+YwoZFcdm0DOoH1B96wvhfIt4l68EHELdLrGZFjuJlb3OSIwCRnJXJPyrSfFDmVrHhaxF9dzOnS1gYz5QJZMemx29iw9qDEeO8c6nEZbmIKB1tcY0jTpVvJlcYxpVcj661zjcFxf28N5Y362Vr0vyiF2jVH1HVqKbZBOnf2271kHD+AM1zaRSZQXJjII7hHkKBt/qJHyx71b+ZeSbnhnCpkmmV45LmPQiFsbLJlyCBgnybb/AERvsKCO4hwZ42e7HF7aW4QFgY53MrELjCnGdRXy9/lXJZ2knEU13XEokMbFVW7mfVggElc58p7fWK54lt/gjmxuGl0H/SBK/TBycNp0adI9s+lOWxb9NutY3F02rZ4ZXUKMDykKh3zk5+YoNK5K4BfPcRyJxhLiGJ16qRzySZX9EqdhqAIyfs7VrdYR4EN/8SuAAVHQbyk9sSpgH5gEj763eiHhfXIjieQ9kUsfsGf6qy7wZUyXF1M276Vyfm7Fm/FRWjcyRlrK4UdzBIB9ZQ1lvgzxEJdyxE46seV+ZQ5x/BLH7K7MMf8AjeY9zhzW1nxxPvbJXzJxFT1pNv8AeN/SNfTdfzSKpx8/k76b205PH8+IjetPn7lzkK6u2GIzHH6ySKQAP2oO7H5D7xV58ReCR2vB44Yh5VmXc92OGyx+ZNaTX8Iq9uXa14tPaPRSnDrSk1jvPq+XNHyr2tbGSRgsaM7HsFUk/cK+ndI9qAVv/wAh/j+v0c0fZvtt+n1YzxHk97Lg8jSjE0sseV76FBOFJ98kk4+XtVM4Wv5eL98X+kK+mSKrV/zI0rmCwVZZBs8x/Wof3R/Of9ov21XFy7TExMb96+Xh13ExOtemnXzFzILfTHGvVupP1qEdz+2b9FB6k/2kefLPLRgLzTN1buXeWT0HsieyDb68D2AHRwHltLbU5YyzybyzP9J/l+1UeijYbVL1xzaIjw1+ft+juiszPit8I9n1KUpWTUqqc0eG1rf3Mc85kyihSisArqCSA22e5PYjY1a6UGKePkQWWxVQFVUkAAGAADHgAegArVOa+CNd2c1ukhiaRcBxnbzA4OCNjjB+RNVHxW5DuOISWrW+jEepX1tjAYqQ3bcDSdhv2rRaDH+Hf4Pijea7Y+4ijC/ymLfzVH+J3hxacPsFkgEhkMyqXdydirkjAwvcD0rcKqfiZynJxCy6MLKHWRXGskA4DAjIBxs3t6US5fCPh0S8Lt5FjQSMranCAM35Rhu2MnYDvVqveDQTEGWGKQgYBeNWIHsCQdq4OS+BNZ2EFu7BnjUhiucZLFjjO+BnGam6IRX+Ktn+xbf+Ij/u15XfKNk0bhra3VSpBIijGARuc6dsD19KgPFDkSfiKQmCYI0RY6HLBWzjfIBwwxtse57Vn7eG/HHXotMxiOxDXbFMfNckkfLFB+vA2ziluLmKWKOZBGrKXjVsEMRkagcagfwrYv8AFSz/AGLb/wARH/dqF8OuQF4ZC2WEk0uDI4GAAM4Vc74GTue5PpsBb6DnsuHxwrpijSNc5wihRn3wABmqr4v/AOxrn/7f/OSrlWMc1eF/Fbi4mIuFkhkkLKHnkAA1ZUFNJUaRgbZ7UFq8Ef8AZCfvsn9OpznaSya1kivZY443X85gGB7hkHcsDgjANRnBeR5rfgz2STBZ2V/yqagFZiTsfpY9M9+5xVE4Z4BXDvm5uY0Hr0wzsftYKB9e9BnQ4vJCk9vDOxt5ThsAqJAp2JU7rkYyPbY5FbR4KR2Udt+SmV7qTeZT5WXHZFU7lF38wyCST7AWLhfhhw+CBoegsgcYd5PM7e3m2K49NOMVROYPAVg+uxnGM5CTEgr+5kUH8Rn50S2WsN5w/wDmuD99t/51rW+U+HzQWUMVxJ1ZkXDvknJySBk7nAwMnviqbx/w7uJuOw3qGPoK0bPljqBj9MY3zgYOfU+25CL5D5cuP1fu7maGREVpSrMpAYvJhdJOzDRk5GfT3qJ8E4tV9er+lCR98mK3LFUjkPw2/U65uJjN1BLsgC40rq1eY5OT2G3t88AOTws5EuOGx3IuChMmkKEYnZA3mOw76u3yqrf4PX69d/vcf8716cR8LuLpI7Q3xkDk5JuJUY5/SXdfuNWnwq8PZeGrM87IZJdI0oSQqrnuSBkkn22x65olfm7VhPgnxFIHv5pDhI4A7fUGY/fV48RuS7+8lje0uukippaMySIM5J1ZQHOQQN+2PnUNy74LyR2d1DPOqyXAQAxAsFCNrGchdWT3G3bvQRPgbZNNfXV247KRn9vK+o/cFP3iuLw34xDbcZvJJ5UiTTMNTtjJ667D3Ox2G+1Wvivg/KLGC2tbrRodnmLalEzNgaiFJ+iF0hTnb1z34OGf4Pygg3F0ze6xIF/lMW/o0FK8RLGH4z4yA9W0uXL5QkecH8rHuMq2fMMj87scVuXIsFkLNGsFVYnGTj6Rb1EhOSXHY5O31V5t4eWfwBsRGRCTqBzlg/8A3gY/nfhjbGNqrPh54b3fDr2RmnRrYqRpUtmQ5GkshGFKjO+T7diaCO5/8MeIXt80yTRNFt0g7spjGBlQAhH0gTkHeqnzXyhfRKrX1/D5fMiyXMrtn3RdBbOw3ArTPEnhvFZniXh8mmIqRJpkVG1Z7lj5tOP0T3z8qrXA/AhmfqX9wWJ3ZIiST+6kYZ+5ftoIzg/KvGrqBJ4OIF43GVPxc47HBBBXIIIIxUHzRwC7WZLe+4hEXxrVZZ5nC52BJ6ZVc798V9D8L4XHbQpDCgSNBhVHp6+u5JOSSdyar3N/htacRbXKGSYLpEkZwcDsCCCpAz6jPzoMxk8NOK3kS5vIriLOVzdSSLnGMjykZwSNvetL5D5XuILFre/dJwThUOXVY9IATLAZGx2xgdqoM/gxf2rFrG7H2O8LH69OVP2kVrXLdvPHaQpdOJJ1QCRh6n7hk4wM4370GR+PNmkXwUcaKiKkoVVAAAynYDauj/CCuh/ocYPmAkcj+AB/6qsfivyDccRa2MBQdPUr62IwG0+YbHONJ279q8+YfDKa74xHdSSIbVNHkOrVhN9AGMaWfJJz2Y7UFZ4TyLxLhV3DLbMHgfSZyWVVVdi4lBOPL5sOMnb07GH8YOYbW4vYpLSQtJGul5F+jlWyhRvUgltxt2wTWh+Ivh3c8SnjKXIjt1XDRtqOGySXCjysSCBuRjHzrr4B4Q2NtEyOnXeRSrySd8Eb6ANk+seb50GXcp3KWNlJxQSRzXhk6UcbknplySzyDIZmZQxGDjBO5JONe4fZwcX4fbS3kCMWUSafMArdjpIOrB9s9sZzWb8Q8AbgT4hniMJOzSag6j5qFIYj5EZ+VbPwnhq28EUKfQiRUXPsoxv86DHOfogvMlkqgBR8MAAMAATHAA9q9PG7gd0pNy1xqtWdFSDUw0NoO+n6J3DHV382KsnNnIFxc8atbuMp0Y+mXy2COnIWOBjfIwB+OKl/FHlea/selBp6iyK4DHGQAQRn0Pmzv7UGZ8ueHvE7uwjaK9C20qHELTTAadRBBQKVwTnapDh/hDxWBSsN8kSk5IjmnUE4xkhUG+AN60/kngr2nD4IJCC8aYbScjJJOAfXGcZqg8weGnFXuppYL/ySOWAM8yEAnZcKCuANtvQelBSPDbg1zLxNlguOi8RLSvlvOqyqHXH52o42bb3r6RrPvDHwzfhzyTTyK8rroATOlVyGOSQCSSB6DGPXNaDRD+EVgHMXCpeF8QymVCt1IG9Cudh88fRI/qNfQFRnH+XobyLpzLkd1I2ZT7qfQ/gfWunj5vKt17T3cvJwebXp3js4uUucob6IFSFlA88RO6n3Huvz+/BqwVjfFPCa7gfXauJADlSG6bj7yBn5hvsros+Y+N2/le3kmA288DN/KTGfrJNaW49Ldcdo/KWdOTevTLWd+2GuUrN4eeeKtsOHHPuUlUfj/bXbHc8bn26dtbD3bc/dqf8AmrKcFo7zHzbRyKz2iZ+C9E1X+I88W8b9OMtcTekUA1n7SPKo98nao6PkGSbe+vJrgesaHpx/aF7/AIVZuGcHht00QxpGvsoxn6z3J+ZqmqV9d/stvJb01+6B/Ue6vd7t+hAf+zQt5mHtLKP6KYHzqx2VjHCgjiRURdgqjAFe9Kra8z09F60ivX1KUpVFylKUCv4a/tQPG+H3fXSa1lj2jaNopjJo3YMsgCH6a4I3G4OMigieXOZbg8PtGEMlzLJEXdyyooAbHmdttRyMKBvgnYCuiPn3qi3FvbSyvcRPIq6kUKEcI+ti2BgnYjOdveuE+H7otqqmC4SCDpFLpWKh9WozKgyCx3Gk42Aww3rgsOAXlrc2sUTwmSK2nGWVxHIjTxkA43Rt84GQNONwcgLLFze0kSNDbSvIXeN4yVUQtGcOJHyVG/bGdWcjbOPEc96o4ClvI8s0skIjDR+V4tWvL6tOjynzAnb09KjpOQpcRsxt7h+pLLPHMriJpJSpDKo1frYXSoYHIJ3BNdXAuTJYWg1vFiC4nlHTQqGWZW2C9k0sxGASMAb0E7wDjfxMbkxtE8cjRSIxB0suDsw2IIKkH51TOI8XYTXAur24sphKwtsppt9A/Wm1GMo+rYtqbOSQMYq6cF4SYGuCWB607SjA7Aqi4Pz8v41D3HBb8LLDHNBJBIzlWuFkZ41cklcZ0yKuSFyRtgHtQe0/NMisIo4DdTRwrJcGF1CrqBwELkFmbSxVfbGSMivAc4Ro074nYkwLHEwUZaZAURAcFSc5bWdsHtivKDlK5tD/AKFLFhoIoX66sSpiUosq6e50ndDgbDcb1+eIcgtKsuuVJHZoJEMsYYM0KaT1VGAVk82cYxnbtQdU3PIjjmMsDrLCYtUSMj6llk6aNGwIB82Rg4OR8wT+v8dumJhcW8kUkSxsIwyOZBK5SMIVONZkUrg4wcb43rjt+SH6cgK2sDPJCwS3hCqqxTLIctpV3ZsHvgDbA7k9nHuUnuJpZFkCM0cAiJUnTJBO8yswyMqSygj2zQf1+cWjR/iLWWKUFBGgZGEpkYqio4OjVqB1AkaRv23ru4Lx8zSSQyRGKaMKxXWrgo+QrKy9xlWBBAII+YNRHEuVrq7ib4mSDUGjeGJYy8QMZJJk1YZ+oCVI2AAGMneu7lflw27yyNHbRFwoEdtEFVQudy+kO5JPrgDAwO5Ifzj3Nb2xlb4WR4YV1Sy6kQYxqPTDEdQhe+Mb7DJ2rx4jzoySTJFayTdCNZZGDoo0MpYY1HJfCny/iPWO5i5EluJbo/6MwuFwksyM8kA6YTRGPogZBYMCCCxOG2qVtOWpB8Szsga4gjjwuSFZI3UnJwSuW27Hag8rjnfUSLa3luAsSSyspRemsi6kADMC8mnzaR6Y3ycV1cuM9zwu3LyuJJbdC0qEB8lASwJBGc/Koy15TurY/wCjSw4lgijm6qudLxR9PqR4O+Vx5Gxuo371YeXuGG2tIICwYxRLGWHrpUDP4UFZ4Dw2Vr66Rr27ZLaSLQpePDBolkIf8luCSRtjb7677TnlXaJui6200nTimLJ5mJIUlM6lRyMK3zXIGakuGcFMVzdzFgRcMjBcfR0RKhB98kZqt8G8PTA8K6LPpwPqEwt1M8gXdFYlSFYHGZASTp20k5oJax5xMroVtpTbSSGOO4BUgkEjUUB1rESCA5+RIAOajeUebpWgsxPDIROBGtwzJ5pNLNugOoKQrYb8BkV18G5eu4OlAJ4xawvlSqt1XTJKxPnyADIBYbkL2GTXtZcqOltYRF1JtJFdjg+bEciYHtu4O/tQeFhz4ZDCxtZEgmlMKyl0+nqZR5AdWgspGr8Mb1+oeetTI/w8gtJJeilzqTBYvoUlM6xGz+UMfcbAGv7b8oOtraw9RcwXImJwcMBI74HzwwH2VyW/J1yEjtTLEbKKYSKQrdVlWTqpE2+jAcAaxuQOwoP3Yc1SImgRvc3ElzcrGgZVxHFOy5ZmwAqgoo7kkivf/HsMiCO3le5eR4vh8opRoxmTW5OgKAVOoE51LjvXmeU7iJkmgki6yS3DaZA2h47iXqFSV8wZSE3Gex23qJ4lw2SxMNy0q/ENNK0jmN+h+VVMoSuXjUCOMK5ByV3+lQT3DeeFlZFaCSItcPbHWV8kqxdTBwSMN5gCDvge4qW4NxgXKu6qQiyvGrHHn0NpLLj83UGA+qs8uFkbhtwxLfE3F91bMrE6lpFMYRlU5Kp5G3b8zc960XgvC1traKBO0aBQffA3J+ZOSfroKhxbmSdeI9RXIsreWO2mXbDPKDlyf/ps0A+1ql+L86GKSZY7aWdbZQ1w6MgCZXWFUMwLtpwxA7Ajudq4k8M4HtJEnSN7qUOXudHm6jlm1Ke40kjAz2AqD4zcz2rXUXUXqXEKmQGCUmSXoCMtbafK+rSBpYjQ25yKC0NzqW0iC3aZuik0g6iLoWQZVQWPmkIBOBt2yRkV/DzuZHRLW3e4L26XIOtEARywAJY7Ple2PuwaiTyA40OsVpI7W8UTi6i19N40064yAcjGxQ4zpByKsHB+WjBOHDKVFrHBgIE3jeRi2lQFUHX9EDag5k526oi+Ft5J3kgWcrqROnG2y6ixxrJDAKP0TuBvX7HPEQjnd45IxDbpcaXGlmR1bACncOHVkIPrj3qP4dyldWiwm2kgZxbJbyiVX0nplijrp3yNbAqe4xuMVx8W4IZr+xgMryyRR5vHKYEkaskia8DSNU6LhR6avY5C+W0hZFZlKkqCVPdSRuDj1HavSlKBSlKBSlKBSlKBSlKBSlKBSlKBSlKBSlKBSlKBSlKBSlKBSlKBSlKBSlKBSlKBSlKBSlKBSlKBSlKBSlKBSlKBSlKBSlKBSlKBSlKBSlKBSlKBSlKBSlKBSlKBSlKBSlKBSlKBSlKBSlKBSlKBSlKD/9k="/>
          <p:cNvSpPr>
            <a:spLocks noChangeAspect="1" noChangeArrowheads="1"/>
          </p:cNvSpPr>
          <p:nvPr/>
        </p:nvSpPr>
        <p:spPr bwMode="auto">
          <a:xfrm>
            <a:off x="333640" y="7938"/>
            <a:ext cx="3302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latin typeface="+mj-lt"/>
            </a:endParaRPr>
          </a:p>
        </p:txBody>
      </p:sp>
      <p:pic>
        <p:nvPicPr>
          <p:cNvPr id="207880" name="Picture 8" descr="http://it.tokyo.jst.go.jp/it-form/logo/logoll.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76739"/>
          <a:stretch/>
        </p:blipFill>
        <p:spPr bwMode="auto">
          <a:xfrm>
            <a:off x="8151705" y="1074521"/>
            <a:ext cx="979424" cy="805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2103218"/>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4294967295"/>
          </p:nvPr>
        </p:nvSpPr>
        <p:spPr>
          <a:xfrm>
            <a:off x="7099300" y="6356351"/>
            <a:ext cx="2311400" cy="365125"/>
          </a:xfrm>
          <a:prstGeom prst="rect">
            <a:avLst/>
          </a:prstGeom>
        </p:spPr>
        <p:txBody>
          <a:bodyPr/>
          <a:lstStyle/>
          <a:p>
            <a:fld id="{E2DB89E3-F211-4276-BBBC-7F24F8B28690}" type="slidenum">
              <a:rPr kumimoji="1" lang="ja-JP" altLang="en-US" smtClean="0"/>
              <a:t>35</a:t>
            </a:fld>
            <a:endParaRPr kumimoji="1" lang="ja-JP" altLang="en-US"/>
          </a:p>
        </p:txBody>
      </p:sp>
      <p:pic>
        <p:nvPicPr>
          <p:cNvPr id="8194" name="Picture 2" descr="C:\Users\Maeda\AppData\Local\Microsoft\Windows\Temporary Internet Files\Content.IE5\KGX7PWPR\20140407_NMR施設集合写真.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9906000" cy="7176787"/>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0" y="980728"/>
            <a:ext cx="546061" cy="400110"/>
          </a:xfrm>
          <a:prstGeom prst="rect">
            <a:avLst/>
          </a:prstGeom>
          <a:noFill/>
        </p:spPr>
        <p:txBody>
          <a:bodyPr wrap="square" rtlCol="0">
            <a:spAutoFit/>
          </a:bodyPr>
          <a:lstStyle/>
          <a:p>
            <a:r>
              <a:rPr kumimoji="1" lang="en-US" altLang="ja-JP" dirty="0" smtClean="0"/>
              <a:t>22</a:t>
            </a:r>
            <a:endParaRPr kumimoji="1" lang="ja-JP" altLang="en-US" dirty="0"/>
          </a:p>
        </p:txBody>
      </p:sp>
      <p:sp>
        <p:nvSpPr>
          <p:cNvPr id="5" name="スライド番号プレースホルダー 1"/>
          <p:cNvSpPr txBox="1">
            <a:spLocks/>
          </p:cNvSpPr>
          <p:nvPr/>
        </p:nvSpPr>
        <p:spPr>
          <a:xfrm>
            <a:off x="7264400" y="6508751"/>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2DB89E3-F211-4276-BBBC-7F24F8B28690}" type="slidenum">
              <a:rPr lang="ja-JP" altLang="en-US" smtClean="0"/>
              <a:pPr/>
              <a:t>35</a:t>
            </a:fld>
            <a:endParaRPr lang="ja-JP" altLang="en-US" dirty="0"/>
          </a:p>
        </p:txBody>
      </p:sp>
      <p:sp>
        <p:nvSpPr>
          <p:cNvPr id="6" name="Slide Number Placeholder 3"/>
          <p:cNvSpPr>
            <a:spLocks noGrp="1"/>
          </p:cNvSpPr>
          <p:nvPr>
            <p:ph type="sldNum" sz="quarter" idx="10"/>
          </p:nvPr>
        </p:nvSpPr>
        <p:spPr>
          <a:xfrm>
            <a:off x="9365377" y="6587454"/>
            <a:ext cx="417799" cy="255055"/>
          </a:xfrm>
          <a:prstGeom prst="rect">
            <a:avLst/>
          </a:prstGeom>
        </p:spPr>
        <p:txBody>
          <a:bodyPr/>
          <a:lstStyle/>
          <a:p>
            <a:pPr>
              <a:defRPr/>
            </a:pPr>
            <a:fld id="{DCA31211-B44D-4EE0-8EC5-704F43794C68}" type="slidenum">
              <a:rPr lang="ja-JP" altLang="en-US" smtClean="0"/>
              <a:pPr>
                <a:defRPr/>
              </a:pPr>
              <a:t>35</a:t>
            </a:fld>
            <a:endParaRPr lang="ja-JP" altLang="en-US" dirty="0"/>
          </a:p>
        </p:txBody>
      </p:sp>
      <p:sp>
        <p:nvSpPr>
          <p:cNvPr id="3" name="テキスト ボックス 2"/>
          <p:cNvSpPr txBox="1"/>
          <p:nvPr/>
        </p:nvSpPr>
        <p:spPr>
          <a:xfrm>
            <a:off x="1622630" y="2874934"/>
            <a:ext cx="6936377" cy="1426920"/>
          </a:xfrm>
          <a:prstGeom prst="rect">
            <a:avLst/>
          </a:prstGeom>
          <a:noFill/>
        </p:spPr>
        <p:txBody>
          <a:bodyPr wrap="square" lIns="36000" tIns="36000" rIns="36000" bIns="36000" rtlCol="0">
            <a:spAutoFit/>
          </a:bodyPr>
          <a:lstStyle/>
          <a:p>
            <a:r>
              <a:rPr kumimoji="1" lang="en-US" altLang="ja-JP" sz="4400" b="1" dirty="0" smtClean="0">
                <a:solidFill>
                  <a:schemeClr val="bg1"/>
                </a:solidFill>
              </a:rPr>
              <a:t>Thank you very much for your attention</a:t>
            </a:r>
            <a:r>
              <a:rPr kumimoji="1" lang="en-US" altLang="ja-JP" sz="2800" b="1" dirty="0" smtClean="0">
                <a:solidFill>
                  <a:schemeClr val="bg1"/>
                </a:solidFill>
              </a:rPr>
              <a:t>!</a:t>
            </a:r>
            <a:endParaRPr kumimoji="1" lang="ja-JP" altLang="en-US" sz="2800" b="1" dirty="0" smtClean="0">
              <a:solidFill>
                <a:schemeClr val="bg1"/>
              </a:solidFill>
            </a:endParaRPr>
          </a:p>
        </p:txBody>
      </p:sp>
    </p:spTree>
    <p:extLst>
      <p:ext uri="{BB962C8B-B14F-4D97-AF65-F5344CB8AC3E}">
        <p14:creationId xmlns:p14="http://schemas.microsoft.com/office/powerpoint/2010/main" val="41410826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93FE26C3-FC2E-4F94-B349-6F92D90FCB0B}" type="slidenum">
              <a:rPr lang="ja-JP" altLang="en-US" smtClean="0"/>
              <a:pPr>
                <a:defRPr/>
              </a:pPr>
              <a:t>36</a:t>
            </a:fld>
            <a:endParaRPr lang="ja-JP" altLang="en-US"/>
          </a:p>
        </p:txBody>
      </p:sp>
    </p:spTree>
    <p:extLst>
      <p:ext uri="{BB962C8B-B14F-4D97-AF65-F5344CB8AC3E}">
        <p14:creationId xmlns:p14="http://schemas.microsoft.com/office/powerpoint/2010/main" val="39467165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テキスト ボックス 2"/>
          <p:cNvSpPr txBox="1">
            <a:spLocks noChangeArrowheads="1"/>
          </p:cNvSpPr>
          <p:nvPr/>
        </p:nvSpPr>
        <p:spPr bwMode="auto">
          <a:xfrm>
            <a:off x="510698" y="281538"/>
            <a:ext cx="8260983" cy="584759"/>
          </a:xfrm>
          <a:prstGeom prst="rect">
            <a:avLst/>
          </a:prstGeom>
          <a:noFill/>
          <a:ln w="9525">
            <a:noFill/>
            <a:miter lim="800000"/>
            <a:headEnd/>
            <a:tailEnd/>
          </a:ln>
        </p:spPr>
        <p:txBody>
          <a:bodyPr wrap="square" lIns="91424" tIns="45712" rIns="91424" bIns="45712">
            <a:spAutoFit/>
          </a:bodyPr>
          <a:lstStyle/>
          <a:p>
            <a:r>
              <a:rPr lang="en-US" altLang="ja-JP" sz="3200" b="1" dirty="0" smtClean="0">
                <a:solidFill>
                  <a:schemeClr val="tx2"/>
                </a:solidFill>
                <a:latin typeface="Calibri" pitchFamily="34" charset="0"/>
              </a:rPr>
              <a:t>Why higher magnetic field is required</a:t>
            </a:r>
            <a:r>
              <a:rPr lang="ja-JP" altLang="en-US" sz="3200" b="1" dirty="0">
                <a:solidFill>
                  <a:schemeClr val="tx2"/>
                </a:solidFill>
                <a:latin typeface="Calibri" pitchFamily="34" charset="0"/>
              </a:rPr>
              <a:t> </a:t>
            </a:r>
            <a:r>
              <a:rPr lang="en-US" altLang="ja-JP" sz="3200" b="1" dirty="0" smtClean="0">
                <a:solidFill>
                  <a:schemeClr val="tx2"/>
                </a:solidFill>
                <a:latin typeface="Calibri" pitchFamily="34" charset="0"/>
              </a:rPr>
              <a:t>in NMR ?</a:t>
            </a:r>
            <a:endParaRPr lang="ja-JP" altLang="en-US" sz="3200" b="1" dirty="0">
              <a:solidFill>
                <a:schemeClr val="tx2"/>
              </a:solidFill>
              <a:latin typeface="Calibri" pitchFamily="34" charset="0"/>
            </a:endParaRPr>
          </a:p>
        </p:txBody>
      </p:sp>
      <p:sp>
        <p:nvSpPr>
          <p:cNvPr id="3" name="正方形/長方形 2"/>
          <p:cNvSpPr/>
          <p:nvPr/>
        </p:nvSpPr>
        <p:spPr>
          <a:xfrm>
            <a:off x="1526259" y="3075767"/>
            <a:ext cx="6696869" cy="542169"/>
          </a:xfrm>
          <a:prstGeom prst="rect">
            <a:avLst/>
          </a:prstGeom>
        </p:spPr>
        <p:txBody>
          <a:bodyPr lIns="91424" tIns="45712" rIns="91424" bIns="45712">
            <a:spAutoFit/>
          </a:bodyPr>
          <a:lstStyle/>
          <a:p>
            <a:pPr>
              <a:buClr>
                <a:schemeClr val="tx2">
                  <a:lumMod val="75000"/>
                </a:schemeClr>
              </a:buClr>
              <a:defRPr/>
            </a:pPr>
            <a:r>
              <a:rPr lang="ja-JP" altLang="en-US" sz="2800" dirty="0">
                <a:latin typeface="+mn-ea"/>
              </a:rPr>
              <a:t>　　</a:t>
            </a:r>
          </a:p>
        </p:txBody>
      </p:sp>
      <p:pic>
        <p:nvPicPr>
          <p:cNvPr id="14" name="Picture 2" descr="presat_s"/>
          <p:cNvPicPr>
            <a:picLocks noChangeAspect="1" noChangeArrowheads="1"/>
          </p:cNvPicPr>
          <p:nvPr/>
        </p:nvPicPr>
        <p:blipFill>
          <a:blip r:embed="rId3" cstate="print"/>
          <a:srcRect l="15610"/>
          <a:stretch>
            <a:fillRect/>
          </a:stretch>
        </p:blipFill>
        <p:spPr bwMode="auto">
          <a:xfrm>
            <a:off x="5406443" y="1855793"/>
            <a:ext cx="3996438" cy="2548743"/>
          </a:xfrm>
          <a:prstGeom prst="rect">
            <a:avLst/>
          </a:prstGeom>
          <a:noFill/>
          <a:ln w="9525">
            <a:noFill/>
            <a:miter lim="800000"/>
            <a:headEnd/>
            <a:tailEnd/>
          </a:ln>
        </p:spPr>
      </p:pic>
      <p:sp>
        <p:nvSpPr>
          <p:cNvPr id="7" name="テキスト ボックス 6"/>
          <p:cNvSpPr txBox="1">
            <a:spLocks noChangeArrowheads="1"/>
          </p:cNvSpPr>
          <p:nvPr/>
        </p:nvSpPr>
        <p:spPr bwMode="auto">
          <a:xfrm>
            <a:off x="958608" y="4578239"/>
            <a:ext cx="3198813" cy="461649"/>
          </a:xfrm>
          <a:prstGeom prst="rect">
            <a:avLst/>
          </a:prstGeom>
          <a:noFill/>
          <a:ln w="9525">
            <a:noFill/>
            <a:miter lim="800000"/>
            <a:headEnd/>
            <a:tailEnd/>
          </a:ln>
        </p:spPr>
        <p:txBody>
          <a:bodyPr lIns="91424" tIns="45712" rIns="91424" bIns="45712">
            <a:spAutoFit/>
          </a:bodyPr>
          <a:lstStyle/>
          <a:p>
            <a:pPr algn="ctr"/>
            <a:r>
              <a:rPr lang="en-US" altLang="ja-JP" sz="2400" dirty="0" smtClean="0"/>
              <a:t>0.94T (40MHz)  </a:t>
            </a:r>
            <a:endParaRPr lang="ja-JP" altLang="en-US" sz="2400" dirty="0"/>
          </a:p>
        </p:txBody>
      </p:sp>
      <p:sp>
        <p:nvSpPr>
          <p:cNvPr id="8" name="テキスト ボックス 7"/>
          <p:cNvSpPr txBox="1">
            <a:spLocks noChangeArrowheads="1"/>
          </p:cNvSpPr>
          <p:nvPr/>
        </p:nvSpPr>
        <p:spPr bwMode="auto">
          <a:xfrm>
            <a:off x="5844681" y="4632536"/>
            <a:ext cx="3339528" cy="461649"/>
          </a:xfrm>
          <a:prstGeom prst="rect">
            <a:avLst/>
          </a:prstGeom>
          <a:noFill/>
          <a:ln w="9525">
            <a:noFill/>
            <a:miter lim="800000"/>
            <a:headEnd/>
            <a:tailEnd/>
          </a:ln>
        </p:spPr>
        <p:txBody>
          <a:bodyPr wrap="square" lIns="91424" tIns="45712" rIns="91424" bIns="45712">
            <a:spAutoFit/>
          </a:bodyPr>
          <a:lstStyle/>
          <a:p>
            <a:pPr algn="ctr"/>
            <a:r>
              <a:rPr lang="en-US" altLang="ja-JP" sz="2400" dirty="0" smtClean="0"/>
              <a:t>11.75T(500MHz)</a:t>
            </a:r>
          </a:p>
        </p:txBody>
      </p:sp>
      <p:pic>
        <p:nvPicPr>
          <p:cNvPr id="1024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7505" y="2994335"/>
            <a:ext cx="4298593" cy="1289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5975030" y="991584"/>
            <a:ext cx="3784445" cy="461665"/>
          </a:xfrm>
          <a:prstGeom prst="rect">
            <a:avLst/>
          </a:prstGeom>
          <a:noFill/>
        </p:spPr>
        <p:txBody>
          <a:bodyPr wrap="square" rtlCol="0">
            <a:spAutoFit/>
          </a:bodyPr>
          <a:lstStyle/>
          <a:p>
            <a:pPr algn="r"/>
            <a:r>
              <a:rPr kumimoji="1" lang="en-US" altLang="ja-JP" sz="2400" dirty="0" smtClean="0"/>
              <a:t>Protein sample</a:t>
            </a:r>
            <a:endParaRPr kumimoji="1" lang="ja-JP" altLang="en-US" sz="2400" dirty="0"/>
          </a:p>
        </p:txBody>
      </p:sp>
      <p:sp>
        <p:nvSpPr>
          <p:cNvPr id="4" name="テキスト ボックス 3"/>
          <p:cNvSpPr txBox="1"/>
          <p:nvPr/>
        </p:nvSpPr>
        <p:spPr>
          <a:xfrm>
            <a:off x="3463255" y="4143813"/>
            <a:ext cx="1669765" cy="400110"/>
          </a:xfrm>
          <a:prstGeom prst="rect">
            <a:avLst/>
          </a:prstGeom>
          <a:noFill/>
        </p:spPr>
        <p:txBody>
          <a:bodyPr wrap="square" rtlCol="0">
            <a:spAutoFit/>
          </a:bodyPr>
          <a:lstStyle/>
          <a:p>
            <a:r>
              <a:rPr kumimoji="1" lang="en-US" altLang="ja-JP" dirty="0" smtClean="0"/>
              <a:t>Frequency</a:t>
            </a:r>
            <a:endParaRPr kumimoji="1" lang="ja-JP" altLang="en-US" dirty="0"/>
          </a:p>
        </p:txBody>
      </p:sp>
      <p:sp>
        <p:nvSpPr>
          <p:cNvPr id="15" name="テキスト ボックス 14"/>
          <p:cNvSpPr txBox="1"/>
          <p:nvPr/>
        </p:nvSpPr>
        <p:spPr>
          <a:xfrm>
            <a:off x="7953782" y="4149080"/>
            <a:ext cx="2354813" cy="400110"/>
          </a:xfrm>
          <a:prstGeom prst="rect">
            <a:avLst/>
          </a:prstGeom>
          <a:noFill/>
        </p:spPr>
        <p:txBody>
          <a:bodyPr wrap="square" rtlCol="0">
            <a:spAutoFit/>
          </a:bodyPr>
          <a:lstStyle/>
          <a:p>
            <a:r>
              <a:rPr kumimoji="1" lang="en-US" altLang="ja-JP" dirty="0" smtClean="0"/>
              <a:t>Frequency</a:t>
            </a:r>
            <a:endParaRPr kumimoji="1" lang="ja-JP" altLang="en-US" dirty="0"/>
          </a:p>
        </p:txBody>
      </p:sp>
      <p:sp>
        <p:nvSpPr>
          <p:cNvPr id="16" name="スライド番号プレースホルダー 1"/>
          <p:cNvSpPr>
            <a:spLocks noGrp="1"/>
          </p:cNvSpPr>
          <p:nvPr>
            <p:ph type="sldNum" sz="quarter" idx="10"/>
          </p:nvPr>
        </p:nvSpPr>
        <p:spPr>
          <a:xfrm>
            <a:off x="9365377" y="6587454"/>
            <a:ext cx="417799" cy="255055"/>
          </a:xfrm>
        </p:spPr>
        <p:txBody>
          <a:bodyPr/>
          <a:lstStyle/>
          <a:p>
            <a:pPr>
              <a:defRPr/>
            </a:pPr>
            <a:fld id="{F2310DC3-0E85-48DD-910D-ADCA20675EE2}" type="slidenum">
              <a:rPr lang="ja-JP" altLang="en-US" smtClean="0"/>
              <a:pPr>
                <a:defRPr/>
              </a:pPr>
              <a:t>37</a:t>
            </a:fld>
            <a:endParaRPr lang="ja-JP" altLang="en-US" dirty="0"/>
          </a:p>
        </p:txBody>
      </p:sp>
      <p:sp>
        <p:nvSpPr>
          <p:cNvPr id="5" name="テキスト ボックス 4"/>
          <p:cNvSpPr txBox="1"/>
          <p:nvPr/>
        </p:nvSpPr>
        <p:spPr>
          <a:xfrm>
            <a:off x="1266850" y="5317933"/>
            <a:ext cx="7478927" cy="811367"/>
          </a:xfrm>
          <a:prstGeom prst="rect">
            <a:avLst/>
          </a:prstGeom>
          <a:noFill/>
          <a:ln>
            <a:solidFill>
              <a:schemeClr val="tx1"/>
            </a:solidFill>
            <a:prstDash val="dash"/>
          </a:ln>
        </p:spPr>
        <p:txBody>
          <a:bodyPr wrap="square" lIns="36000" tIns="36000" rIns="36000" bIns="36000" rtlCol="0">
            <a:spAutoFit/>
          </a:bodyPr>
          <a:lstStyle/>
          <a:p>
            <a:r>
              <a:rPr kumimoji="1" lang="en-US" altLang="ja-JP" sz="2400" dirty="0" smtClean="0"/>
              <a:t>NMR resolution and sensitivity (S/N) are remarkably enhanced with the increase of the magnetic field </a:t>
            </a:r>
            <a:endParaRPr kumimoji="1" lang="ja-JP" altLang="en-US" sz="2400" dirty="0" smtClean="0"/>
          </a:p>
        </p:txBody>
      </p:sp>
      <p:pic>
        <p:nvPicPr>
          <p:cNvPr id="13" name="Picture 10" descr="5"/>
          <p:cNvPicPr>
            <a:picLocks noChangeAspect="1" noChangeArrowheads="1"/>
          </p:cNvPicPr>
          <p:nvPr/>
        </p:nvPicPr>
        <p:blipFill>
          <a:blip r:embed="rId5"/>
          <a:srcRect/>
          <a:stretch>
            <a:fillRect/>
          </a:stretch>
        </p:blipFill>
        <p:spPr bwMode="auto">
          <a:xfrm>
            <a:off x="288974" y="1222416"/>
            <a:ext cx="1208267" cy="116096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7" name="Picture 10" descr="DSC01529"/>
          <p:cNvPicPr>
            <a:picLocks noChangeAspect="1" noChangeArrowheads="1"/>
          </p:cNvPicPr>
          <p:nvPr/>
        </p:nvPicPr>
        <p:blipFill>
          <a:blip r:embed="rId6"/>
          <a:srcRect/>
          <a:stretch>
            <a:fillRect/>
          </a:stretch>
        </p:blipFill>
        <p:spPr bwMode="auto">
          <a:xfrm>
            <a:off x="2033466" y="1453249"/>
            <a:ext cx="1226669" cy="84949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 name="テキスト ボックス 5"/>
          <p:cNvSpPr txBox="1"/>
          <p:nvPr/>
        </p:nvSpPr>
        <p:spPr>
          <a:xfrm>
            <a:off x="288974" y="2393885"/>
            <a:ext cx="1513676" cy="318924"/>
          </a:xfrm>
          <a:prstGeom prst="rect">
            <a:avLst/>
          </a:prstGeom>
          <a:noFill/>
        </p:spPr>
        <p:txBody>
          <a:bodyPr wrap="square" lIns="36000" tIns="36000" rIns="36000" bIns="36000" rtlCol="0">
            <a:spAutoFit/>
          </a:bodyPr>
          <a:lstStyle/>
          <a:p>
            <a:r>
              <a:rPr kumimoji="1" lang="en-US" altLang="ja-JP" sz="1600" dirty="0" smtClean="0"/>
              <a:t>NMR magnet</a:t>
            </a:r>
            <a:endParaRPr kumimoji="1" lang="ja-JP" altLang="en-US" sz="1600" dirty="0" smtClean="0"/>
          </a:p>
        </p:txBody>
      </p:sp>
      <p:sp>
        <p:nvSpPr>
          <p:cNvPr id="18" name="テキスト ボックス 17"/>
          <p:cNvSpPr txBox="1"/>
          <p:nvPr/>
        </p:nvSpPr>
        <p:spPr>
          <a:xfrm>
            <a:off x="2033466" y="2299986"/>
            <a:ext cx="1513676" cy="318924"/>
          </a:xfrm>
          <a:prstGeom prst="rect">
            <a:avLst/>
          </a:prstGeom>
          <a:noFill/>
        </p:spPr>
        <p:txBody>
          <a:bodyPr wrap="square" lIns="36000" tIns="36000" rIns="36000" bIns="36000" rtlCol="0">
            <a:spAutoFit/>
          </a:bodyPr>
          <a:lstStyle/>
          <a:p>
            <a:r>
              <a:rPr kumimoji="1" lang="en-US" altLang="ja-JP" sz="1600" dirty="0" smtClean="0"/>
              <a:t>NMR sample</a:t>
            </a:r>
            <a:endParaRPr kumimoji="1" lang="ja-JP" altLang="en-US" sz="1600" dirty="0" smtClean="0"/>
          </a:p>
        </p:txBody>
      </p:sp>
    </p:spTree>
    <p:extLst>
      <p:ext uri="{BB962C8B-B14F-4D97-AF65-F5344CB8AC3E}">
        <p14:creationId xmlns:p14="http://schemas.microsoft.com/office/powerpoint/2010/main" val="32404100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328" name="Object 152"/>
          <p:cNvGraphicFramePr>
            <a:graphicFrameLocks noChangeAspect="1"/>
          </p:cNvGraphicFramePr>
          <p:nvPr/>
        </p:nvGraphicFramePr>
        <p:xfrm>
          <a:off x="627725" y="1427163"/>
          <a:ext cx="5885127" cy="617537"/>
        </p:xfrm>
        <a:graphic>
          <a:graphicData uri="http://schemas.openxmlformats.org/presentationml/2006/ole">
            <mc:AlternateContent xmlns:mc="http://schemas.openxmlformats.org/markup-compatibility/2006">
              <mc:Choice xmlns:v="urn:schemas-microsoft-com:vml" Requires="v">
                <p:oleObj spid="_x0000_s27800" name="数式" r:id="rId4" imgW="3911600" imgH="444500" progId="Equation.3">
                  <p:embed/>
                </p:oleObj>
              </mc:Choice>
              <mc:Fallback>
                <p:oleObj name="数式" r:id="rId4" imgW="3911600" imgH="4445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7725" y="1427163"/>
                        <a:ext cx="5885127" cy="617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0329" name="Object 153"/>
          <p:cNvGraphicFramePr>
            <a:graphicFrameLocks noChangeAspect="1"/>
          </p:cNvGraphicFramePr>
          <p:nvPr/>
        </p:nvGraphicFramePr>
        <p:xfrm>
          <a:off x="646642" y="2468563"/>
          <a:ext cx="2105025" cy="654050"/>
        </p:xfrm>
        <a:graphic>
          <a:graphicData uri="http://schemas.openxmlformats.org/presentationml/2006/ole">
            <mc:AlternateContent xmlns:mc="http://schemas.openxmlformats.org/markup-compatibility/2006">
              <mc:Choice xmlns:v="urn:schemas-microsoft-com:vml" Requires="v">
                <p:oleObj spid="_x0000_s27801" name="数式" r:id="rId6" imgW="1282700" imgH="431800" progId="Equation.3">
                  <p:embed/>
                </p:oleObj>
              </mc:Choice>
              <mc:Fallback>
                <p:oleObj name="数式" r:id="rId6" imgW="1282700" imgH="431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6642" y="2468563"/>
                        <a:ext cx="2105025" cy="654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338" name="Text Box 7"/>
          <p:cNvSpPr txBox="1">
            <a:spLocks noChangeArrowheads="1"/>
          </p:cNvSpPr>
          <p:nvPr/>
        </p:nvSpPr>
        <p:spPr bwMode="auto">
          <a:xfrm>
            <a:off x="82550" y="1074739"/>
            <a:ext cx="6976631" cy="433068"/>
          </a:xfrm>
          <a:prstGeom prst="rect">
            <a:avLst/>
          </a:prstGeom>
          <a:noFill/>
          <a:ln w="9525">
            <a:noFill/>
            <a:miter lim="800000"/>
            <a:headEnd/>
            <a:tailEnd/>
          </a:ln>
        </p:spPr>
        <p:txBody>
          <a:bodyPr wrap="none" lIns="90000" tIns="46800" rIns="90000" bIns="46800">
            <a:spAutoFit/>
          </a:bodyPr>
          <a:lstStyle/>
          <a:p>
            <a:r>
              <a:rPr lang="ja-JP" altLang="en-US" sz="2200">
                <a:cs typeface="Arial" charset="0"/>
              </a:rPr>
              <a:t>■</a:t>
            </a:r>
            <a:r>
              <a:rPr lang="en-US" altLang="ja-JP" sz="2200">
                <a:cs typeface="Arial" charset="0"/>
              </a:rPr>
              <a:t>Current diffusion equations for each current element</a:t>
            </a:r>
          </a:p>
        </p:txBody>
      </p:sp>
      <p:graphicFrame>
        <p:nvGraphicFramePr>
          <p:cNvPr id="50330" name="Object 154"/>
          <p:cNvGraphicFramePr>
            <a:graphicFrameLocks noChangeAspect="1"/>
          </p:cNvGraphicFramePr>
          <p:nvPr/>
        </p:nvGraphicFramePr>
        <p:xfrm>
          <a:off x="601928" y="3571876"/>
          <a:ext cx="2213372" cy="384175"/>
        </p:xfrm>
        <a:graphic>
          <a:graphicData uri="http://schemas.openxmlformats.org/presentationml/2006/ole">
            <mc:AlternateContent xmlns:mc="http://schemas.openxmlformats.org/markup-compatibility/2006">
              <mc:Choice xmlns:v="urn:schemas-microsoft-com:vml" Requires="v">
                <p:oleObj spid="_x0000_s27802" name="数式" r:id="rId8" imgW="1333500" imgH="254000" progId="Equation.3">
                  <p:embed/>
                </p:oleObj>
              </mc:Choice>
              <mc:Fallback>
                <p:oleObj name="数式" r:id="rId8" imgW="1333500" imgH="2540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928" y="3571876"/>
                        <a:ext cx="2213372" cy="38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0331" name="Object 155"/>
          <p:cNvGraphicFramePr>
            <a:graphicFrameLocks noChangeAspect="1"/>
          </p:cNvGraphicFramePr>
          <p:nvPr/>
        </p:nvGraphicFramePr>
        <p:xfrm>
          <a:off x="584729" y="4406901"/>
          <a:ext cx="1921008" cy="677863"/>
        </p:xfrm>
        <a:graphic>
          <a:graphicData uri="http://schemas.openxmlformats.org/presentationml/2006/ole">
            <mc:AlternateContent xmlns:mc="http://schemas.openxmlformats.org/markup-compatibility/2006">
              <mc:Choice xmlns:v="urn:schemas-microsoft-com:vml" Requires="v">
                <p:oleObj spid="_x0000_s27803" name="数式" r:id="rId10" imgW="1117600" imgH="431800" progId="Equation.3">
                  <p:embed/>
                </p:oleObj>
              </mc:Choice>
              <mc:Fallback>
                <p:oleObj name="数式" r:id="rId10" imgW="1117600" imgH="4318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4729" y="4406901"/>
                        <a:ext cx="1921008" cy="677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0332" name="Object 156"/>
          <p:cNvGraphicFramePr>
            <a:graphicFrameLocks noChangeAspect="1"/>
          </p:cNvGraphicFramePr>
          <p:nvPr/>
        </p:nvGraphicFramePr>
        <p:xfrm>
          <a:off x="7916202" y="1733551"/>
          <a:ext cx="178858" cy="314325"/>
        </p:xfrm>
        <a:graphic>
          <a:graphicData uri="http://schemas.openxmlformats.org/presentationml/2006/ole">
            <mc:AlternateContent xmlns:mc="http://schemas.openxmlformats.org/markup-compatibility/2006">
              <mc:Choice xmlns:v="urn:schemas-microsoft-com:vml" Requires="v">
                <p:oleObj spid="_x0000_s27804" name="数式" r:id="rId12" imgW="114151" imgH="215619" progId="Equation.3">
                  <p:embed/>
                </p:oleObj>
              </mc:Choice>
              <mc:Fallback>
                <p:oleObj name="数式" r:id="rId12" imgW="114151" imgH="215619"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916202" y="1733551"/>
                        <a:ext cx="178858" cy="314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339" name="Text Box 11"/>
          <p:cNvSpPr txBox="1">
            <a:spLocks noChangeArrowheads="1"/>
          </p:cNvSpPr>
          <p:nvPr/>
        </p:nvSpPr>
        <p:spPr bwMode="auto">
          <a:xfrm>
            <a:off x="84271" y="2032000"/>
            <a:ext cx="7254207" cy="433068"/>
          </a:xfrm>
          <a:prstGeom prst="rect">
            <a:avLst/>
          </a:prstGeom>
          <a:noFill/>
          <a:ln w="9525">
            <a:noFill/>
            <a:miter lim="800000"/>
            <a:headEnd/>
            <a:tailEnd/>
          </a:ln>
        </p:spPr>
        <p:txBody>
          <a:bodyPr wrap="none" lIns="90000" tIns="46800" rIns="90000" bIns="46800">
            <a:spAutoFit/>
          </a:bodyPr>
          <a:lstStyle/>
          <a:p>
            <a:r>
              <a:rPr lang="ja-JP" altLang="en-US">
                <a:cs typeface="Arial" charset="0"/>
              </a:rPr>
              <a:t>■</a:t>
            </a:r>
            <a:r>
              <a:rPr lang="en-US" altLang="ja-JP" sz="2200">
                <a:cs typeface="Arial" charset="0"/>
              </a:rPr>
              <a:t>Relation between transport current and current density</a:t>
            </a:r>
            <a:endParaRPr lang="ja-JP" altLang="en-US" sz="2200">
              <a:cs typeface="Arial" charset="0"/>
            </a:endParaRPr>
          </a:p>
        </p:txBody>
      </p:sp>
      <p:sp>
        <p:nvSpPr>
          <p:cNvPr id="50340" name="Text Box 13"/>
          <p:cNvSpPr txBox="1">
            <a:spLocks noChangeArrowheads="1"/>
          </p:cNvSpPr>
          <p:nvPr/>
        </p:nvSpPr>
        <p:spPr bwMode="auto">
          <a:xfrm>
            <a:off x="84270" y="3133725"/>
            <a:ext cx="4150793" cy="433068"/>
          </a:xfrm>
          <a:prstGeom prst="rect">
            <a:avLst/>
          </a:prstGeom>
          <a:noFill/>
          <a:ln w="9525">
            <a:noFill/>
            <a:miter lim="800000"/>
            <a:headEnd/>
            <a:tailEnd/>
          </a:ln>
        </p:spPr>
        <p:txBody>
          <a:bodyPr wrap="none" lIns="90000" tIns="46800" rIns="90000" bIns="46800">
            <a:spAutoFit/>
          </a:bodyPr>
          <a:lstStyle/>
          <a:p>
            <a:r>
              <a:rPr lang="ja-JP" altLang="en-US" sz="2200">
                <a:cs typeface="Arial" charset="0"/>
              </a:rPr>
              <a:t>■</a:t>
            </a:r>
            <a:r>
              <a:rPr lang="en-US" altLang="ja-JP" sz="2200">
                <a:cs typeface="Arial" charset="0"/>
              </a:rPr>
              <a:t>Power law </a:t>
            </a:r>
            <a:r>
              <a:rPr lang="en-US" altLang="ja-JP" sz="2200" i="1">
                <a:cs typeface="Arial" charset="0"/>
              </a:rPr>
              <a:t>E</a:t>
            </a:r>
            <a:r>
              <a:rPr lang="en-US" altLang="ja-JP" sz="2200">
                <a:cs typeface="Arial" charset="0"/>
              </a:rPr>
              <a:t>-</a:t>
            </a:r>
            <a:r>
              <a:rPr lang="en-US" altLang="ja-JP" sz="2200" i="1">
                <a:cs typeface="Arial" charset="0"/>
              </a:rPr>
              <a:t>J </a:t>
            </a:r>
            <a:r>
              <a:rPr lang="en-US" altLang="ja-JP" sz="2200">
                <a:cs typeface="Arial" charset="0"/>
              </a:rPr>
              <a:t>characteristics</a:t>
            </a:r>
            <a:endParaRPr lang="ja-JP" altLang="en-US" sz="2200">
              <a:cs typeface="Arial" charset="0"/>
            </a:endParaRPr>
          </a:p>
        </p:txBody>
      </p:sp>
      <p:graphicFrame>
        <p:nvGraphicFramePr>
          <p:cNvPr id="50333" name="Object 157"/>
          <p:cNvGraphicFramePr>
            <a:graphicFrameLocks noChangeAspect="1"/>
          </p:cNvGraphicFramePr>
          <p:nvPr/>
        </p:nvGraphicFramePr>
        <p:xfrm>
          <a:off x="2939124" y="3632200"/>
          <a:ext cx="1217613" cy="279400"/>
        </p:xfrm>
        <a:graphic>
          <a:graphicData uri="http://schemas.openxmlformats.org/presentationml/2006/ole">
            <mc:AlternateContent xmlns:mc="http://schemas.openxmlformats.org/markup-compatibility/2006">
              <mc:Choice xmlns:v="urn:schemas-microsoft-com:vml" Requires="v">
                <p:oleObj spid="_x0000_s27805" name="数式" r:id="rId14" imgW="825500" imgH="203200" progId="Equation.3">
                  <p:embed/>
                </p:oleObj>
              </mc:Choice>
              <mc:Fallback>
                <p:oleObj name="数式" r:id="rId14" imgW="825500" imgH="20320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939124" y="3632200"/>
                        <a:ext cx="1217613"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341" name="Text Box 18"/>
          <p:cNvSpPr txBox="1">
            <a:spLocks noChangeArrowheads="1"/>
          </p:cNvSpPr>
          <p:nvPr/>
        </p:nvSpPr>
        <p:spPr bwMode="auto">
          <a:xfrm>
            <a:off x="194337" y="5159375"/>
            <a:ext cx="1662099" cy="433068"/>
          </a:xfrm>
          <a:prstGeom prst="rect">
            <a:avLst/>
          </a:prstGeom>
          <a:noFill/>
          <a:ln w="9525">
            <a:noFill/>
            <a:miter lim="800000"/>
            <a:headEnd/>
            <a:tailEnd/>
          </a:ln>
        </p:spPr>
        <p:txBody>
          <a:bodyPr wrap="none" lIns="90000" tIns="46800" rIns="90000" bIns="46800">
            <a:spAutoFit/>
          </a:bodyPr>
          <a:lstStyle/>
          <a:p>
            <a:r>
              <a:rPr lang="en-US" altLang="ja-JP" sz="2200">
                <a:latin typeface="Calibri" pitchFamily="34" charset="0"/>
              </a:rPr>
              <a:t>Convergence</a:t>
            </a:r>
            <a:endParaRPr lang="ja-JP" altLang="en-US" sz="2200">
              <a:latin typeface="Calibri" pitchFamily="34" charset="0"/>
            </a:endParaRPr>
          </a:p>
        </p:txBody>
      </p:sp>
      <p:graphicFrame>
        <p:nvGraphicFramePr>
          <p:cNvPr id="50334" name="Object 158"/>
          <p:cNvGraphicFramePr>
            <a:graphicFrameLocks noChangeAspect="1"/>
          </p:cNvGraphicFramePr>
          <p:nvPr/>
        </p:nvGraphicFramePr>
        <p:xfrm>
          <a:off x="6696869" y="1566863"/>
          <a:ext cx="2156619" cy="279400"/>
        </p:xfrm>
        <a:graphic>
          <a:graphicData uri="http://schemas.openxmlformats.org/presentationml/2006/ole">
            <mc:AlternateContent xmlns:mc="http://schemas.openxmlformats.org/markup-compatibility/2006">
              <mc:Choice xmlns:v="urn:schemas-microsoft-com:vml" Requires="v">
                <p:oleObj spid="_x0000_s27806" name="数式" r:id="rId16" imgW="1459866" imgH="203112" progId="Equation.3">
                  <p:embed/>
                </p:oleObj>
              </mc:Choice>
              <mc:Fallback>
                <p:oleObj name="数式" r:id="rId16" imgW="1459866" imgH="203112"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696869" y="1566863"/>
                        <a:ext cx="2156619"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342" name="Text Box 23"/>
          <p:cNvSpPr txBox="1">
            <a:spLocks noChangeArrowheads="1"/>
          </p:cNvSpPr>
          <p:nvPr/>
        </p:nvSpPr>
        <p:spPr bwMode="auto">
          <a:xfrm>
            <a:off x="79110" y="3975100"/>
            <a:ext cx="2865185" cy="433068"/>
          </a:xfrm>
          <a:prstGeom prst="rect">
            <a:avLst/>
          </a:prstGeom>
          <a:noFill/>
          <a:ln w="9525">
            <a:noFill/>
            <a:miter lim="800000"/>
            <a:headEnd/>
            <a:tailEnd/>
          </a:ln>
        </p:spPr>
        <p:txBody>
          <a:bodyPr wrap="none" lIns="90000" tIns="46800" rIns="90000" bIns="46800">
            <a:spAutoFit/>
          </a:bodyPr>
          <a:lstStyle/>
          <a:p>
            <a:r>
              <a:rPr lang="ja-JP" altLang="en-US" sz="2200">
                <a:cs typeface="Arial" charset="0"/>
              </a:rPr>
              <a:t>■</a:t>
            </a:r>
            <a:r>
              <a:rPr lang="en-US" altLang="ja-JP" sz="2200" i="1">
                <a:cs typeface="Arial" charset="0"/>
              </a:rPr>
              <a:t>J</a:t>
            </a:r>
            <a:r>
              <a:rPr lang="en-US" altLang="ja-JP" sz="2200" baseline="-25000">
                <a:cs typeface="Arial" charset="0"/>
              </a:rPr>
              <a:t>c</a:t>
            </a:r>
            <a:r>
              <a:rPr lang="en-US" altLang="ja-JP" sz="2200">
                <a:cs typeface="Arial" charset="0"/>
              </a:rPr>
              <a:t>-</a:t>
            </a:r>
            <a:r>
              <a:rPr lang="en-US" altLang="ja-JP" sz="2200" i="1">
                <a:cs typeface="Arial" charset="0"/>
              </a:rPr>
              <a:t>B</a:t>
            </a:r>
            <a:r>
              <a:rPr lang="en-US" altLang="ja-JP" sz="2200">
                <a:cs typeface="Arial" charset="0"/>
              </a:rPr>
              <a:t> characteristics</a:t>
            </a:r>
            <a:endParaRPr lang="ja-JP" altLang="en-US" sz="2200">
              <a:cs typeface="Arial" charset="0"/>
            </a:endParaRPr>
          </a:p>
        </p:txBody>
      </p:sp>
      <p:graphicFrame>
        <p:nvGraphicFramePr>
          <p:cNvPr id="50335" name="Object 159"/>
          <p:cNvGraphicFramePr>
            <a:graphicFrameLocks noChangeAspect="1"/>
          </p:cNvGraphicFramePr>
          <p:nvPr/>
        </p:nvGraphicFramePr>
        <p:xfrm>
          <a:off x="2658798" y="4584700"/>
          <a:ext cx="1217613" cy="279400"/>
        </p:xfrm>
        <a:graphic>
          <a:graphicData uri="http://schemas.openxmlformats.org/presentationml/2006/ole">
            <mc:AlternateContent xmlns:mc="http://schemas.openxmlformats.org/markup-compatibility/2006">
              <mc:Choice xmlns:v="urn:schemas-microsoft-com:vml" Requires="v">
                <p:oleObj spid="_x0000_s27807" name="数式" r:id="rId18" imgW="825500" imgH="203200" progId="Equation.3">
                  <p:embed/>
                </p:oleObj>
              </mc:Choice>
              <mc:Fallback>
                <p:oleObj name="数式" r:id="rId18" imgW="825500" imgH="20320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58798" y="4584700"/>
                        <a:ext cx="1217613"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0336" name="Object 160"/>
          <p:cNvGraphicFramePr>
            <a:graphicFrameLocks noChangeAspect="1"/>
          </p:cNvGraphicFramePr>
          <p:nvPr/>
        </p:nvGraphicFramePr>
        <p:xfrm>
          <a:off x="584730" y="5661025"/>
          <a:ext cx="2976960" cy="819150"/>
        </p:xfrm>
        <a:graphic>
          <a:graphicData uri="http://schemas.openxmlformats.org/presentationml/2006/ole">
            <mc:AlternateContent xmlns:mc="http://schemas.openxmlformats.org/markup-compatibility/2006">
              <mc:Choice xmlns:v="urn:schemas-microsoft-com:vml" Requires="v">
                <p:oleObj spid="_x0000_s27808" name="数式" r:id="rId19" imgW="1574800" imgH="533400" progId="Equation.3">
                  <p:embed/>
                </p:oleObj>
              </mc:Choice>
              <mc:Fallback>
                <p:oleObj name="数式" r:id="rId19" imgW="1574800" imgH="5334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84730" y="5661025"/>
                        <a:ext cx="2976960" cy="819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0343" name="Picture 30"/>
          <p:cNvPicPr>
            <a:picLocks noChangeAspect="1" noChangeArrowheads="1"/>
          </p:cNvPicPr>
          <p:nvPr/>
        </p:nvPicPr>
        <p:blipFill>
          <a:blip r:embed="rId21"/>
          <a:srcRect/>
          <a:stretch>
            <a:fillRect/>
          </a:stretch>
        </p:blipFill>
        <p:spPr bwMode="auto">
          <a:xfrm>
            <a:off x="3627041" y="2565401"/>
            <a:ext cx="6094942" cy="3598863"/>
          </a:xfrm>
          <a:prstGeom prst="rect">
            <a:avLst/>
          </a:prstGeom>
          <a:noFill/>
          <a:ln w="9525">
            <a:noFill/>
            <a:miter lim="800000"/>
            <a:headEnd/>
            <a:tailEnd/>
          </a:ln>
        </p:spPr>
      </p:pic>
      <p:graphicFrame>
        <p:nvGraphicFramePr>
          <p:cNvPr id="50337" name="Object 161"/>
          <p:cNvGraphicFramePr>
            <a:graphicFrameLocks noChangeAspect="1"/>
          </p:cNvGraphicFramePr>
          <p:nvPr/>
        </p:nvGraphicFramePr>
        <p:xfrm>
          <a:off x="2925366" y="2636838"/>
          <a:ext cx="1217613" cy="279400"/>
        </p:xfrm>
        <a:graphic>
          <a:graphicData uri="http://schemas.openxmlformats.org/presentationml/2006/ole">
            <mc:AlternateContent xmlns:mc="http://schemas.openxmlformats.org/markup-compatibility/2006">
              <mc:Choice xmlns:v="urn:schemas-microsoft-com:vml" Requires="v">
                <p:oleObj spid="_x0000_s27809" name="数式" r:id="rId22" imgW="825500" imgH="203200" progId="Equation.3">
                  <p:embed/>
                </p:oleObj>
              </mc:Choice>
              <mc:Fallback>
                <p:oleObj name="数式" r:id="rId22" imgW="825500" imgH="20320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925366" y="2636838"/>
                        <a:ext cx="1217613"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スライド番号プレースホルダ 19"/>
          <p:cNvSpPr>
            <a:spLocks noGrp="1"/>
          </p:cNvSpPr>
          <p:nvPr>
            <p:ph type="sldNum" sz="quarter" idx="10"/>
          </p:nvPr>
        </p:nvSpPr>
        <p:spPr/>
        <p:txBody>
          <a:bodyPr/>
          <a:lstStyle/>
          <a:p>
            <a:pPr>
              <a:defRPr/>
            </a:pPr>
            <a:fld id="{28A06BEC-644D-4A5B-8B1E-1643EA334101}" type="slidenum">
              <a:rPr lang="ja-JP" altLang="en-US"/>
              <a:pPr>
                <a:defRPr/>
              </a:pPr>
              <a:t>38</a:t>
            </a:fld>
            <a:endParaRPr lang="ja-JP" altLang="en-US"/>
          </a:p>
        </p:txBody>
      </p:sp>
      <p:sp>
        <p:nvSpPr>
          <p:cNvPr id="50344" name="タイトル 1"/>
          <p:cNvSpPr>
            <a:spLocks noGrp="1"/>
          </p:cNvSpPr>
          <p:nvPr>
            <p:ph type="title" idx="4294967295"/>
          </p:nvPr>
        </p:nvSpPr>
        <p:spPr>
          <a:xfrm>
            <a:off x="587514" y="-36385"/>
            <a:ext cx="8370931" cy="1057628"/>
          </a:xfrm>
          <a:prstGeom prst="rect">
            <a:avLst/>
          </a:prstGeom>
        </p:spPr>
        <p:txBody>
          <a:bodyPr/>
          <a:lstStyle/>
          <a:p>
            <a:pPr algn="l" eaLnBrk="1" hangingPunct="1"/>
            <a:r>
              <a:rPr lang="en-US" altLang="ja-JP" sz="3000" b="1" dirty="0" smtClean="0">
                <a:solidFill>
                  <a:srgbClr val="292399"/>
                </a:solidFill>
                <a:latin typeface="Arial" charset="0"/>
                <a:ea typeface="Arial Unicode MS" pitchFamily="50" charset="-128"/>
                <a:cs typeface="Arial" charset="0"/>
              </a:rPr>
              <a:t>Numerical simulation of the screening current induced magnetic field</a:t>
            </a:r>
            <a:endParaRPr lang="ja-JP" altLang="en-US" sz="3000" b="1" dirty="0" smtClean="0">
              <a:solidFill>
                <a:srgbClr val="292399"/>
              </a:solidFill>
              <a:latin typeface="Arial" charset="0"/>
              <a:ea typeface="Arial Unicode MS" pitchFamily="50" charset="-128"/>
              <a:cs typeface="Arial" charset="0"/>
            </a:endParaRPr>
          </a:p>
        </p:txBody>
      </p:sp>
      <p:sp>
        <p:nvSpPr>
          <p:cNvPr id="50347" name="Text Box 172"/>
          <p:cNvSpPr txBox="1">
            <a:spLocks noChangeArrowheads="1"/>
          </p:cNvSpPr>
          <p:nvPr/>
        </p:nvSpPr>
        <p:spPr bwMode="auto">
          <a:xfrm>
            <a:off x="7059745" y="6092826"/>
            <a:ext cx="2105025" cy="400110"/>
          </a:xfrm>
          <a:prstGeom prst="rect">
            <a:avLst/>
          </a:prstGeom>
          <a:noFill/>
          <a:ln w="9525">
            <a:noFill/>
            <a:miter lim="800000"/>
            <a:headEnd/>
            <a:tailEnd/>
          </a:ln>
        </p:spPr>
        <p:txBody>
          <a:bodyPr>
            <a:spAutoFit/>
          </a:bodyPr>
          <a:lstStyle/>
          <a:p>
            <a:pPr>
              <a:spcBef>
                <a:spcPct val="50000"/>
              </a:spcBef>
            </a:pPr>
            <a:r>
              <a:rPr lang="en-US" altLang="ja-JP"/>
              <a:t>Current element</a:t>
            </a:r>
          </a:p>
        </p:txBody>
      </p:sp>
      <p:sp>
        <p:nvSpPr>
          <p:cNvPr id="50348" name="Line 173"/>
          <p:cNvSpPr>
            <a:spLocks noChangeShapeType="1"/>
          </p:cNvSpPr>
          <p:nvPr/>
        </p:nvSpPr>
        <p:spPr bwMode="auto">
          <a:xfrm flipV="1">
            <a:off x="7450137" y="5373688"/>
            <a:ext cx="1012958" cy="792162"/>
          </a:xfrm>
          <a:prstGeom prst="line">
            <a:avLst/>
          </a:prstGeom>
          <a:noFill/>
          <a:ln w="9525">
            <a:solidFill>
              <a:schemeClr val="tx1"/>
            </a:solidFill>
            <a:round/>
            <a:headEnd/>
            <a:tailEnd type="triangle" w="med" len="med"/>
          </a:ln>
        </p:spPr>
        <p:txBody>
          <a:bodyPr/>
          <a:lstStyle/>
          <a:p>
            <a:endParaRPr lang="ja-JP" altLang="en-US"/>
          </a:p>
        </p:txBody>
      </p:sp>
    </p:spTree>
    <p:extLst>
      <p:ext uri="{BB962C8B-B14F-4D97-AF65-F5344CB8AC3E}">
        <p14:creationId xmlns:p14="http://schemas.microsoft.com/office/powerpoint/2010/main" val="983528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5" name="Group 692"/>
          <p:cNvGrpSpPr/>
          <p:nvPr/>
        </p:nvGrpSpPr>
        <p:grpSpPr>
          <a:xfrm>
            <a:off x="6835528" y="4595418"/>
            <a:ext cx="332677" cy="844957"/>
            <a:chOff x="3173632" y="7166782"/>
            <a:chExt cx="556885" cy="1532287"/>
          </a:xfrm>
        </p:grpSpPr>
        <p:pic>
          <p:nvPicPr>
            <p:cNvPr id="686" name="Picture 2" descr="C:\Users\y_yanagisawa\SkyDrive\ドキュメント\work\RIKEN\H25(2013)\131010_文科省訪問\photo_NMR\RIMG0060.JPG"/>
            <p:cNvPicPr>
              <a:picLocks noChangeAspect="1" noChangeArrowheads="1"/>
            </p:cNvPicPr>
            <p:nvPr/>
          </p:nvPicPr>
          <p:blipFill>
            <a:blip r:embed="rId3" cstate="print"/>
            <a:srcRect l="60556" t="56670" r="31362" b="8040"/>
            <a:stretch>
              <a:fillRect/>
            </a:stretch>
          </p:blipFill>
          <p:spPr bwMode="auto">
            <a:xfrm>
              <a:off x="3240053" y="7221519"/>
              <a:ext cx="439417" cy="1439030"/>
            </a:xfrm>
            <a:prstGeom prst="rect">
              <a:avLst/>
            </a:prstGeom>
            <a:noFill/>
          </p:spPr>
        </p:pic>
        <p:sp>
          <p:nvSpPr>
            <p:cNvPr id="687" name="Freeform 701"/>
            <p:cNvSpPr/>
            <p:nvPr/>
          </p:nvSpPr>
          <p:spPr>
            <a:xfrm>
              <a:off x="3235317" y="7276397"/>
              <a:ext cx="450699" cy="1374897"/>
            </a:xfrm>
            <a:custGeom>
              <a:avLst/>
              <a:gdLst>
                <a:gd name="connsiteX0" fmla="*/ 242887 w 450699"/>
                <a:gd name="connsiteY0" fmla="*/ 0 h 1374897"/>
                <a:gd name="connsiteX1" fmla="*/ 300037 w 450699"/>
                <a:gd name="connsiteY1" fmla="*/ 28575 h 1374897"/>
                <a:gd name="connsiteX2" fmla="*/ 335756 w 450699"/>
                <a:gd name="connsiteY2" fmla="*/ 164306 h 1374897"/>
                <a:gd name="connsiteX3" fmla="*/ 342900 w 450699"/>
                <a:gd name="connsiteY3" fmla="*/ 211931 h 1374897"/>
                <a:gd name="connsiteX4" fmla="*/ 361950 w 450699"/>
                <a:gd name="connsiteY4" fmla="*/ 240506 h 1374897"/>
                <a:gd name="connsiteX5" fmla="*/ 390525 w 450699"/>
                <a:gd name="connsiteY5" fmla="*/ 266700 h 1374897"/>
                <a:gd name="connsiteX6" fmla="*/ 419100 w 450699"/>
                <a:gd name="connsiteY6" fmla="*/ 376238 h 1374897"/>
                <a:gd name="connsiteX7" fmla="*/ 447675 w 450699"/>
                <a:gd name="connsiteY7" fmla="*/ 504825 h 1374897"/>
                <a:gd name="connsiteX8" fmla="*/ 445293 w 450699"/>
                <a:gd name="connsiteY8" fmla="*/ 519113 h 1374897"/>
                <a:gd name="connsiteX9" fmla="*/ 407193 w 450699"/>
                <a:gd name="connsiteY9" fmla="*/ 538163 h 1374897"/>
                <a:gd name="connsiteX10" fmla="*/ 419100 w 450699"/>
                <a:gd name="connsiteY10" fmla="*/ 762000 h 1374897"/>
                <a:gd name="connsiteX11" fmla="*/ 428625 w 450699"/>
                <a:gd name="connsiteY11" fmla="*/ 888206 h 1374897"/>
                <a:gd name="connsiteX12" fmla="*/ 428625 w 450699"/>
                <a:gd name="connsiteY12" fmla="*/ 892969 h 1374897"/>
                <a:gd name="connsiteX13" fmla="*/ 364331 w 450699"/>
                <a:gd name="connsiteY13" fmla="*/ 895350 h 1374897"/>
                <a:gd name="connsiteX14" fmla="*/ 347662 w 450699"/>
                <a:gd name="connsiteY14" fmla="*/ 904875 h 1374897"/>
                <a:gd name="connsiteX15" fmla="*/ 342900 w 450699"/>
                <a:gd name="connsiteY15" fmla="*/ 1002506 h 1374897"/>
                <a:gd name="connsiteX16" fmla="*/ 314325 w 450699"/>
                <a:gd name="connsiteY16" fmla="*/ 1235869 h 1374897"/>
                <a:gd name="connsiteX17" fmla="*/ 297656 w 450699"/>
                <a:gd name="connsiteY17" fmla="*/ 1285875 h 1374897"/>
                <a:gd name="connsiteX18" fmla="*/ 321468 w 450699"/>
                <a:gd name="connsiteY18" fmla="*/ 1340644 h 1374897"/>
                <a:gd name="connsiteX19" fmla="*/ 316706 w 450699"/>
                <a:gd name="connsiteY19" fmla="*/ 1369219 h 1374897"/>
                <a:gd name="connsiteX20" fmla="*/ 307181 w 450699"/>
                <a:gd name="connsiteY20" fmla="*/ 1373981 h 1374897"/>
                <a:gd name="connsiteX21" fmla="*/ 157162 w 450699"/>
                <a:gd name="connsiteY21" fmla="*/ 1373981 h 1374897"/>
                <a:gd name="connsiteX22" fmla="*/ 126206 w 450699"/>
                <a:gd name="connsiteY22" fmla="*/ 1364456 h 1374897"/>
                <a:gd name="connsiteX23" fmla="*/ 114300 w 450699"/>
                <a:gd name="connsiteY23" fmla="*/ 1331119 h 1374897"/>
                <a:gd name="connsiteX24" fmla="*/ 138112 w 450699"/>
                <a:gd name="connsiteY24" fmla="*/ 1285875 h 1374897"/>
                <a:gd name="connsiteX25" fmla="*/ 154781 w 450699"/>
                <a:gd name="connsiteY25" fmla="*/ 1266825 h 1374897"/>
                <a:gd name="connsiteX26" fmla="*/ 135731 w 450699"/>
                <a:gd name="connsiteY26" fmla="*/ 1183481 h 1374897"/>
                <a:gd name="connsiteX27" fmla="*/ 114300 w 450699"/>
                <a:gd name="connsiteY27" fmla="*/ 1095375 h 1374897"/>
                <a:gd name="connsiteX28" fmla="*/ 114300 w 450699"/>
                <a:gd name="connsiteY28" fmla="*/ 997744 h 1374897"/>
                <a:gd name="connsiteX29" fmla="*/ 114300 w 450699"/>
                <a:gd name="connsiteY29" fmla="*/ 935831 h 1374897"/>
                <a:gd name="connsiteX30" fmla="*/ 114300 w 450699"/>
                <a:gd name="connsiteY30" fmla="*/ 902494 h 1374897"/>
                <a:gd name="connsiteX31" fmla="*/ 95250 w 450699"/>
                <a:gd name="connsiteY31" fmla="*/ 892969 h 1374897"/>
                <a:gd name="connsiteX32" fmla="*/ 30956 w 450699"/>
                <a:gd name="connsiteY32" fmla="*/ 876300 h 1374897"/>
                <a:gd name="connsiteX33" fmla="*/ 11906 w 450699"/>
                <a:gd name="connsiteY33" fmla="*/ 866775 h 1374897"/>
                <a:gd name="connsiteX34" fmla="*/ 40481 w 450699"/>
                <a:gd name="connsiteY34" fmla="*/ 740569 h 1374897"/>
                <a:gd name="connsiteX35" fmla="*/ 50006 w 450699"/>
                <a:gd name="connsiteY35" fmla="*/ 692944 h 1374897"/>
                <a:gd name="connsiteX36" fmla="*/ 42862 w 450699"/>
                <a:gd name="connsiteY36" fmla="*/ 557213 h 1374897"/>
                <a:gd name="connsiteX37" fmla="*/ 40481 w 450699"/>
                <a:gd name="connsiteY37" fmla="*/ 509588 h 1374897"/>
                <a:gd name="connsiteX38" fmla="*/ 35718 w 450699"/>
                <a:gd name="connsiteY38" fmla="*/ 497681 h 1374897"/>
                <a:gd name="connsiteX39" fmla="*/ 0 w 450699"/>
                <a:gd name="connsiteY39" fmla="*/ 483394 h 137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50699" h="1374897">
                  <a:moveTo>
                    <a:pt x="242887" y="0"/>
                  </a:moveTo>
                  <a:cubicBezTo>
                    <a:pt x="263723" y="595"/>
                    <a:pt x="284559" y="1191"/>
                    <a:pt x="300037" y="28575"/>
                  </a:cubicBezTo>
                  <a:cubicBezTo>
                    <a:pt x="315515" y="55959"/>
                    <a:pt x="328612" y="133747"/>
                    <a:pt x="335756" y="164306"/>
                  </a:cubicBezTo>
                  <a:cubicBezTo>
                    <a:pt x="342900" y="194865"/>
                    <a:pt x="338534" y="199231"/>
                    <a:pt x="342900" y="211931"/>
                  </a:cubicBezTo>
                  <a:cubicBezTo>
                    <a:pt x="347266" y="224631"/>
                    <a:pt x="354012" y="231378"/>
                    <a:pt x="361950" y="240506"/>
                  </a:cubicBezTo>
                  <a:cubicBezTo>
                    <a:pt x="369888" y="249634"/>
                    <a:pt x="381000" y="244078"/>
                    <a:pt x="390525" y="266700"/>
                  </a:cubicBezTo>
                  <a:cubicBezTo>
                    <a:pt x="400050" y="289322"/>
                    <a:pt x="409575" y="336551"/>
                    <a:pt x="419100" y="376238"/>
                  </a:cubicBezTo>
                  <a:cubicBezTo>
                    <a:pt x="428625" y="415926"/>
                    <a:pt x="443310" y="481013"/>
                    <a:pt x="447675" y="504825"/>
                  </a:cubicBezTo>
                  <a:cubicBezTo>
                    <a:pt x="452040" y="528637"/>
                    <a:pt x="452040" y="513557"/>
                    <a:pt x="445293" y="519113"/>
                  </a:cubicBezTo>
                  <a:cubicBezTo>
                    <a:pt x="438546" y="524669"/>
                    <a:pt x="411559" y="497682"/>
                    <a:pt x="407193" y="538163"/>
                  </a:cubicBezTo>
                  <a:cubicBezTo>
                    <a:pt x="402828" y="578644"/>
                    <a:pt x="415528" y="703660"/>
                    <a:pt x="419100" y="762000"/>
                  </a:cubicBezTo>
                  <a:cubicBezTo>
                    <a:pt x="422672" y="820340"/>
                    <a:pt x="427038" y="866378"/>
                    <a:pt x="428625" y="888206"/>
                  </a:cubicBezTo>
                  <a:cubicBezTo>
                    <a:pt x="430212" y="910034"/>
                    <a:pt x="439340" y="891778"/>
                    <a:pt x="428625" y="892969"/>
                  </a:cubicBezTo>
                  <a:cubicBezTo>
                    <a:pt x="417910" y="894160"/>
                    <a:pt x="377825" y="893366"/>
                    <a:pt x="364331" y="895350"/>
                  </a:cubicBezTo>
                  <a:cubicBezTo>
                    <a:pt x="350837" y="897334"/>
                    <a:pt x="351234" y="887016"/>
                    <a:pt x="347662" y="904875"/>
                  </a:cubicBezTo>
                  <a:cubicBezTo>
                    <a:pt x="344090" y="922734"/>
                    <a:pt x="348456" y="947340"/>
                    <a:pt x="342900" y="1002506"/>
                  </a:cubicBezTo>
                  <a:cubicBezTo>
                    <a:pt x="337344" y="1057672"/>
                    <a:pt x="321866" y="1188641"/>
                    <a:pt x="314325" y="1235869"/>
                  </a:cubicBezTo>
                  <a:cubicBezTo>
                    <a:pt x="306784" y="1283097"/>
                    <a:pt x="296466" y="1268413"/>
                    <a:pt x="297656" y="1285875"/>
                  </a:cubicBezTo>
                  <a:cubicBezTo>
                    <a:pt x="298847" y="1303338"/>
                    <a:pt x="318293" y="1326753"/>
                    <a:pt x="321468" y="1340644"/>
                  </a:cubicBezTo>
                  <a:cubicBezTo>
                    <a:pt x="324643" y="1354535"/>
                    <a:pt x="319087" y="1363663"/>
                    <a:pt x="316706" y="1369219"/>
                  </a:cubicBezTo>
                  <a:cubicBezTo>
                    <a:pt x="314325" y="1374775"/>
                    <a:pt x="333772" y="1373187"/>
                    <a:pt x="307181" y="1373981"/>
                  </a:cubicBezTo>
                  <a:cubicBezTo>
                    <a:pt x="280590" y="1374775"/>
                    <a:pt x="187324" y="1375568"/>
                    <a:pt x="157162" y="1373981"/>
                  </a:cubicBezTo>
                  <a:cubicBezTo>
                    <a:pt x="127000" y="1372394"/>
                    <a:pt x="133350" y="1371600"/>
                    <a:pt x="126206" y="1364456"/>
                  </a:cubicBezTo>
                  <a:cubicBezTo>
                    <a:pt x="119062" y="1357312"/>
                    <a:pt x="112316" y="1344216"/>
                    <a:pt x="114300" y="1331119"/>
                  </a:cubicBezTo>
                  <a:cubicBezTo>
                    <a:pt x="116284" y="1318022"/>
                    <a:pt x="131365" y="1296591"/>
                    <a:pt x="138112" y="1285875"/>
                  </a:cubicBezTo>
                  <a:cubicBezTo>
                    <a:pt x="144859" y="1275159"/>
                    <a:pt x="155178" y="1283891"/>
                    <a:pt x="154781" y="1266825"/>
                  </a:cubicBezTo>
                  <a:cubicBezTo>
                    <a:pt x="154384" y="1249759"/>
                    <a:pt x="142478" y="1212056"/>
                    <a:pt x="135731" y="1183481"/>
                  </a:cubicBezTo>
                  <a:cubicBezTo>
                    <a:pt x="128984" y="1154906"/>
                    <a:pt x="117872" y="1126331"/>
                    <a:pt x="114300" y="1095375"/>
                  </a:cubicBezTo>
                  <a:cubicBezTo>
                    <a:pt x="110728" y="1064419"/>
                    <a:pt x="114300" y="997744"/>
                    <a:pt x="114300" y="997744"/>
                  </a:cubicBezTo>
                  <a:lnTo>
                    <a:pt x="114300" y="935831"/>
                  </a:lnTo>
                  <a:cubicBezTo>
                    <a:pt x="114300" y="919956"/>
                    <a:pt x="117475" y="909638"/>
                    <a:pt x="114300" y="902494"/>
                  </a:cubicBezTo>
                  <a:cubicBezTo>
                    <a:pt x="111125" y="895350"/>
                    <a:pt x="109141" y="897335"/>
                    <a:pt x="95250" y="892969"/>
                  </a:cubicBezTo>
                  <a:cubicBezTo>
                    <a:pt x="81359" y="888603"/>
                    <a:pt x="44847" y="880666"/>
                    <a:pt x="30956" y="876300"/>
                  </a:cubicBezTo>
                  <a:cubicBezTo>
                    <a:pt x="17065" y="871934"/>
                    <a:pt x="10319" y="889397"/>
                    <a:pt x="11906" y="866775"/>
                  </a:cubicBezTo>
                  <a:cubicBezTo>
                    <a:pt x="13493" y="844153"/>
                    <a:pt x="34131" y="769541"/>
                    <a:pt x="40481" y="740569"/>
                  </a:cubicBezTo>
                  <a:cubicBezTo>
                    <a:pt x="46831" y="711597"/>
                    <a:pt x="49609" y="723503"/>
                    <a:pt x="50006" y="692944"/>
                  </a:cubicBezTo>
                  <a:cubicBezTo>
                    <a:pt x="50403" y="662385"/>
                    <a:pt x="44449" y="587772"/>
                    <a:pt x="42862" y="557213"/>
                  </a:cubicBezTo>
                  <a:cubicBezTo>
                    <a:pt x="41275" y="526654"/>
                    <a:pt x="41672" y="519510"/>
                    <a:pt x="40481" y="509588"/>
                  </a:cubicBezTo>
                  <a:cubicBezTo>
                    <a:pt x="39290" y="499666"/>
                    <a:pt x="42465" y="502047"/>
                    <a:pt x="35718" y="497681"/>
                  </a:cubicBezTo>
                  <a:cubicBezTo>
                    <a:pt x="28971" y="493315"/>
                    <a:pt x="6747" y="485775"/>
                    <a:pt x="0" y="483394"/>
                  </a:cubicBez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88" name="Freeform 702"/>
            <p:cNvSpPr/>
            <p:nvPr/>
          </p:nvSpPr>
          <p:spPr>
            <a:xfrm>
              <a:off x="3237698" y="7268893"/>
              <a:ext cx="247650" cy="488517"/>
            </a:xfrm>
            <a:custGeom>
              <a:avLst/>
              <a:gdLst>
                <a:gd name="connsiteX0" fmla="*/ 247650 w 247650"/>
                <a:gd name="connsiteY0" fmla="*/ 5123 h 488517"/>
                <a:gd name="connsiteX1" fmla="*/ 195262 w 247650"/>
                <a:gd name="connsiteY1" fmla="*/ 2742 h 488517"/>
                <a:gd name="connsiteX2" fmla="*/ 161925 w 247650"/>
                <a:gd name="connsiteY2" fmla="*/ 38460 h 488517"/>
                <a:gd name="connsiteX3" fmla="*/ 142875 w 247650"/>
                <a:gd name="connsiteY3" fmla="*/ 88467 h 488517"/>
                <a:gd name="connsiteX4" fmla="*/ 130969 w 247650"/>
                <a:gd name="connsiteY4" fmla="*/ 157523 h 488517"/>
                <a:gd name="connsiteX5" fmla="*/ 133350 w 247650"/>
                <a:gd name="connsiteY5" fmla="*/ 186098 h 488517"/>
                <a:gd name="connsiteX6" fmla="*/ 123825 w 247650"/>
                <a:gd name="connsiteY6" fmla="*/ 217054 h 488517"/>
                <a:gd name="connsiteX7" fmla="*/ 109537 w 247650"/>
                <a:gd name="connsiteY7" fmla="*/ 226579 h 488517"/>
                <a:gd name="connsiteX8" fmla="*/ 80962 w 247650"/>
                <a:gd name="connsiteY8" fmla="*/ 252773 h 488517"/>
                <a:gd name="connsiteX9" fmla="*/ 59531 w 247650"/>
                <a:gd name="connsiteY9" fmla="*/ 250392 h 488517"/>
                <a:gd name="connsiteX10" fmla="*/ 35719 w 247650"/>
                <a:gd name="connsiteY10" fmla="*/ 331354 h 488517"/>
                <a:gd name="connsiteX11" fmla="*/ 14287 w 247650"/>
                <a:gd name="connsiteY11" fmla="*/ 428985 h 488517"/>
                <a:gd name="connsiteX12" fmla="*/ 0 w 247650"/>
                <a:gd name="connsiteY12" fmla="*/ 488517 h 48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650" h="488517">
                  <a:moveTo>
                    <a:pt x="247650" y="5123"/>
                  </a:moveTo>
                  <a:cubicBezTo>
                    <a:pt x="228599" y="1154"/>
                    <a:pt x="209549" y="-2814"/>
                    <a:pt x="195262" y="2742"/>
                  </a:cubicBezTo>
                  <a:cubicBezTo>
                    <a:pt x="180974" y="8298"/>
                    <a:pt x="170656" y="24173"/>
                    <a:pt x="161925" y="38460"/>
                  </a:cubicBezTo>
                  <a:cubicBezTo>
                    <a:pt x="153194" y="52747"/>
                    <a:pt x="148034" y="68623"/>
                    <a:pt x="142875" y="88467"/>
                  </a:cubicBezTo>
                  <a:cubicBezTo>
                    <a:pt x="137716" y="108311"/>
                    <a:pt x="132556" y="141251"/>
                    <a:pt x="130969" y="157523"/>
                  </a:cubicBezTo>
                  <a:cubicBezTo>
                    <a:pt x="129381" y="173795"/>
                    <a:pt x="134541" y="176176"/>
                    <a:pt x="133350" y="186098"/>
                  </a:cubicBezTo>
                  <a:cubicBezTo>
                    <a:pt x="132159" y="196020"/>
                    <a:pt x="127794" y="210307"/>
                    <a:pt x="123825" y="217054"/>
                  </a:cubicBezTo>
                  <a:cubicBezTo>
                    <a:pt x="119856" y="223801"/>
                    <a:pt x="116681" y="220626"/>
                    <a:pt x="109537" y="226579"/>
                  </a:cubicBezTo>
                  <a:cubicBezTo>
                    <a:pt x="102393" y="232532"/>
                    <a:pt x="89296" y="248804"/>
                    <a:pt x="80962" y="252773"/>
                  </a:cubicBezTo>
                  <a:cubicBezTo>
                    <a:pt x="72628" y="256742"/>
                    <a:pt x="67071" y="237295"/>
                    <a:pt x="59531" y="250392"/>
                  </a:cubicBezTo>
                  <a:cubicBezTo>
                    <a:pt x="51991" y="263489"/>
                    <a:pt x="43260" y="301589"/>
                    <a:pt x="35719" y="331354"/>
                  </a:cubicBezTo>
                  <a:cubicBezTo>
                    <a:pt x="28178" y="361119"/>
                    <a:pt x="20240" y="402791"/>
                    <a:pt x="14287" y="428985"/>
                  </a:cubicBezTo>
                  <a:cubicBezTo>
                    <a:pt x="8334" y="455179"/>
                    <a:pt x="4167" y="471848"/>
                    <a:pt x="0" y="488517"/>
                  </a:cubicBez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89" name="Rectangle 915"/>
            <p:cNvSpPr/>
            <p:nvPr/>
          </p:nvSpPr>
          <p:spPr>
            <a:xfrm>
              <a:off x="3261508" y="7199565"/>
              <a:ext cx="104127" cy="285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90" name="Rectangle 922"/>
            <p:cNvSpPr/>
            <p:nvPr/>
          </p:nvSpPr>
          <p:spPr>
            <a:xfrm>
              <a:off x="3185634" y="7210466"/>
              <a:ext cx="104127" cy="285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91" name="Rectangle 923"/>
            <p:cNvSpPr/>
            <p:nvPr/>
          </p:nvSpPr>
          <p:spPr>
            <a:xfrm rot="837812">
              <a:off x="3173632" y="7446340"/>
              <a:ext cx="104127" cy="285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92" name="Rectangle 924"/>
            <p:cNvSpPr/>
            <p:nvPr/>
          </p:nvSpPr>
          <p:spPr>
            <a:xfrm rot="19394012">
              <a:off x="3280059" y="7439153"/>
              <a:ext cx="61041" cy="77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93" name="Rectangle 1023"/>
            <p:cNvSpPr/>
            <p:nvPr/>
          </p:nvSpPr>
          <p:spPr>
            <a:xfrm>
              <a:off x="3586652" y="7210466"/>
              <a:ext cx="104127" cy="302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94" name="Rectangle 1024"/>
            <p:cNvSpPr/>
            <p:nvPr/>
          </p:nvSpPr>
          <p:spPr>
            <a:xfrm>
              <a:off x="3332006" y="7205704"/>
              <a:ext cx="212213" cy="65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95" name="Rectangle 1025"/>
            <p:cNvSpPr/>
            <p:nvPr/>
          </p:nvSpPr>
          <p:spPr>
            <a:xfrm rot="17774790">
              <a:off x="3307203" y="7272374"/>
              <a:ext cx="126620" cy="65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96" name="Rectangle 1026"/>
            <p:cNvSpPr/>
            <p:nvPr/>
          </p:nvSpPr>
          <p:spPr>
            <a:xfrm rot="17041642">
              <a:off x="3312687" y="7348621"/>
              <a:ext cx="63310" cy="65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97" name="Rectangle 1027"/>
            <p:cNvSpPr/>
            <p:nvPr/>
          </p:nvSpPr>
          <p:spPr>
            <a:xfrm rot="20980169">
              <a:off x="3560736" y="7231215"/>
              <a:ext cx="104127" cy="26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98" name="Rectangle 1028"/>
            <p:cNvSpPr/>
            <p:nvPr/>
          </p:nvSpPr>
          <p:spPr>
            <a:xfrm rot="20688057">
              <a:off x="3538849" y="7216863"/>
              <a:ext cx="104127" cy="1352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699" name="Rectangle 1029"/>
            <p:cNvSpPr/>
            <p:nvPr/>
          </p:nvSpPr>
          <p:spPr>
            <a:xfrm rot="19176008">
              <a:off x="3494875" y="7166782"/>
              <a:ext cx="104127" cy="145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00" name="Rectangle 1030"/>
            <p:cNvSpPr/>
            <p:nvPr/>
          </p:nvSpPr>
          <p:spPr>
            <a:xfrm rot="19176008">
              <a:off x="3616461" y="7464753"/>
              <a:ext cx="81303" cy="1020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01" name="Rectangle 1031"/>
            <p:cNvSpPr/>
            <p:nvPr/>
          </p:nvSpPr>
          <p:spPr>
            <a:xfrm rot="20795120">
              <a:off x="3656599" y="7539890"/>
              <a:ext cx="51237" cy="20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02" name="Rectangle 1032"/>
            <p:cNvSpPr/>
            <p:nvPr/>
          </p:nvSpPr>
          <p:spPr>
            <a:xfrm>
              <a:off x="3593846" y="8173921"/>
              <a:ext cx="104127" cy="486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03" name="Rectangle 1033"/>
            <p:cNvSpPr/>
            <p:nvPr/>
          </p:nvSpPr>
          <p:spPr>
            <a:xfrm rot="21396581">
              <a:off x="3656166" y="7830949"/>
              <a:ext cx="74351" cy="3497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04" name="Rectangle 1034"/>
            <p:cNvSpPr/>
            <p:nvPr/>
          </p:nvSpPr>
          <p:spPr>
            <a:xfrm>
              <a:off x="3647906" y="7795880"/>
              <a:ext cx="74351" cy="56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05" name="Rectangle 1035"/>
            <p:cNvSpPr/>
            <p:nvPr/>
          </p:nvSpPr>
          <p:spPr>
            <a:xfrm>
              <a:off x="3585230" y="8178683"/>
              <a:ext cx="104127" cy="1468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06" name="Rectangle 1037"/>
            <p:cNvSpPr/>
            <p:nvPr/>
          </p:nvSpPr>
          <p:spPr>
            <a:xfrm>
              <a:off x="3580469" y="8283463"/>
              <a:ext cx="103764" cy="1468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07" name="Rectangle 1042"/>
            <p:cNvSpPr/>
            <p:nvPr/>
          </p:nvSpPr>
          <p:spPr>
            <a:xfrm rot="533605">
              <a:off x="3563804" y="8359663"/>
              <a:ext cx="103764" cy="1468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08" name="Rectangle 1044"/>
            <p:cNvSpPr/>
            <p:nvPr/>
          </p:nvSpPr>
          <p:spPr>
            <a:xfrm rot="307459">
              <a:off x="3573326" y="8290601"/>
              <a:ext cx="103764" cy="1468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09" name="Rectangle 1046"/>
            <p:cNvSpPr/>
            <p:nvPr/>
          </p:nvSpPr>
          <p:spPr>
            <a:xfrm rot="682094">
              <a:off x="3555284" y="8434886"/>
              <a:ext cx="103764" cy="1225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10" name="Rectangle 1047"/>
            <p:cNvSpPr/>
            <p:nvPr/>
          </p:nvSpPr>
          <p:spPr>
            <a:xfrm>
              <a:off x="3556658" y="8539944"/>
              <a:ext cx="103764" cy="1225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11" name="Rectangle 1048"/>
            <p:cNvSpPr/>
            <p:nvPr/>
          </p:nvSpPr>
          <p:spPr>
            <a:xfrm>
              <a:off x="3539457" y="8539383"/>
              <a:ext cx="5066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12" name="Rectangle 1050"/>
            <p:cNvSpPr/>
            <p:nvPr/>
          </p:nvSpPr>
          <p:spPr>
            <a:xfrm>
              <a:off x="3548984" y="8562504"/>
              <a:ext cx="5066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13" name="Rectangle 1051"/>
            <p:cNvSpPr/>
            <p:nvPr/>
          </p:nvSpPr>
          <p:spPr>
            <a:xfrm>
              <a:off x="3481491" y="7216937"/>
              <a:ext cx="72252" cy="65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14" name="Rectangle 1058"/>
            <p:cNvSpPr/>
            <p:nvPr/>
          </p:nvSpPr>
          <p:spPr>
            <a:xfrm rot="870499">
              <a:off x="3219908" y="8162143"/>
              <a:ext cx="117104" cy="1225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15" name="Rectangle 1060"/>
            <p:cNvSpPr/>
            <p:nvPr/>
          </p:nvSpPr>
          <p:spPr>
            <a:xfrm>
              <a:off x="3233397" y="8202936"/>
              <a:ext cx="117104" cy="4595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16" name="Rectangle 1061"/>
            <p:cNvSpPr/>
            <p:nvPr/>
          </p:nvSpPr>
          <p:spPr>
            <a:xfrm rot="20778503">
              <a:off x="3314118" y="8392203"/>
              <a:ext cx="58552" cy="158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17" name="Rectangle 1068"/>
            <p:cNvSpPr/>
            <p:nvPr/>
          </p:nvSpPr>
          <p:spPr>
            <a:xfrm rot="19776970">
              <a:off x="3327061" y="8525191"/>
              <a:ext cx="5855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18" name="Rectangle 1076"/>
            <p:cNvSpPr/>
            <p:nvPr/>
          </p:nvSpPr>
          <p:spPr>
            <a:xfrm rot="18896686">
              <a:off x="3310553" y="8546844"/>
              <a:ext cx="5855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19" name="Rectangle 1114"/>
            <p:cNvSpPr/>
            <p:nvPr/>
          </p:nvSpPr>
          <p:spPr>
            <a:xfrm>
              <a:off x="3330133" y="8653350"/>
              <a:ext cx="24418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20" name="Rectangle 1123"/>
            <p:cNvSpPr/>
            <p:nvPr/>
          </p:nvSpPr>
          <p:spPr>
            <a:xfrm>
              <a:off x="3317977" y="8632743"/>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21" name="Rectangle 1134"/>
            <p:cNvSpPr/>
            <p:nvPr/>
          </p:nvSpPr>
          <p:spPr>
            <a:xfrm>
              <a:off x="3235984" y="7773021"/>
              <a:ext cx="45719" cy="2255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22" name="Rectangle 1135"/>
            <p:cNvSpPr/>
            <p:nvPr/>
          </p:nvSpPr>
          <p:spPr>
            <a:xfrm rot="857884">
              <a:off x="3201870" y="7973571"/>
              <a:ext cx="63644" cy="1799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723" name="Rectangle 1136"/>
            <p:cNvSpPr/>
            <p:nvPr/>
          </p:nvSpPr>
          <p:spPr>
            <a:xfrm rot="857884">
              <a:off x="3207309" y="7766316"/>
              <a:ext cx="6364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grpSp>
      <p:grpSp>
        <p:nvGrpSpPr>
          <p:cNvPr id="7" name="グループ化 752"/>
          <p:cNvGrpSpPr/>
          <p:nvPr/>
        </p:nvGrpSpPr>
        <p:grpSpPr>
          <a:xfrm>
            <a:off x="7282296" y="3876289"/>
            <a:ext cx="1181094" cy="1690201"/>
            <a:chOff x="5358516" y="2724150"/>
            <a:chExt cx="1997720" cy="3097065"/>
          </a:xfrm>
        </p:grpSpPr>
        <p:sp>
          <p:nvSpPr>
            <p:cNvPr id="553" name="Rectangle 901"/>
            <p:cNvSpPr>
              <a:spLocks noChangeArrowheads="1"/>
            </p:cNvSpPr>
            <p:nvPr/>
          </p:nvSpPr>
          <p:spPr bwMode="auto">
            <a:xfrm>
              <a:off x="6326859" y="3657016"/>
              <a:ext cx="669702" cy="39477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ja-JP" sz="1400" b="1" dirty="0" smtClean="0">
                  <a:solidFill>
                    <a:srgbClr val="0000FF"/>
                  </a:solidFill>
                  <a:ea typeface="ＭＳ Ｐゴシック" pitchFamily="50" charset="-128"/>
                  <a:cs typeface="ＭＳ Ｐゴシック" pitchFamily="50" charset="-128"/>
                </a:rPr>
                <a:t>1200</a:t>
              </a:r>
              <a:endParaRPr kumimoji="1" lang="ja-JP" altLang="ja-JP" sz="1400" b="0" i="0" u="none" strike="noStrike" cap="none" normalizeH="0" baseline="0" dirty="0" smtClean="0">
                <a:ln>
                  <a:noFill/>
                </a:ln>
                <a:solidFill>
                  <a:schemeClr val="tx1"/>
                </a:solidFill>
                <a:effectLst/>
                <a:ea typeface="ＭＳ Ｐゴシック" pitchFamily="50" charset="-128"/>
                <a:cs typeface="ＭＳ Ｐゴシック" pitchFamily="50" charset="-128"/>
              </a:endParaRPr>
            </a:p>
          </p:txBody>
        </p:sp>
        <p:grpSp>
          <p:nvGrpSpPr>
            <p:cNvPr id="8" name="グループ化 750"/>
            <p:cNvGrpSpPr/>
            <p:nvPr/>
          </p:nvGrpSpPr>
          <p:grpSpPr>
            <a:xfrm>
              <a:off x="5747323" y="2724150"/>
              <a:ext cx="1220106" cy="453550"/>
              <a:chOff x="3348809" y="3164778"/>
              <a:chExt cx="1096985" cy="376141"/>
            </a:xfrm>
          </p:grpSpPr>
          <p:grpSp>
            <p:nvGrpSpPr>
              <p:cNvPr id="9" name="グループ化 633"/>
              <p:cNvGrpSpPr/>
              <p:nvPr/>
            </p:nvGrpSpPr>
            <p:grpSpPr>
              <a:xfrm>
                <a:off x="3576587" y="3202658"/>
                <a:ext cx="648072" cy="45719"/>
                <a:chOff x="3571031" y="3210595"/>
                <a:chExt cx="648072" cy="45719"/>
              </a:xfrm>
            </p:grpSpPr>
            <p:cxnSp>
              <p:nvCxnSpPr>
                <p:cNvPr id="643" name="直線コネクタ 642"/>
                <p:cNvCxnSpPr/>
                <p:nvPr/>
              </p:nvCxnSpPr>
              <p:spPr>
                <a:xfrm>
                  <a:off x="3571031" y="3233454"/>
                  <a:ext cx="64807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グループ化 632"/>
                <p:cNvGrpSpPr/>
                <p:nvPr/>
              </p:nvGrpSpPr>
              <p:grpSpPr>
                <a:xfrm>
                  <a:off x="3701195" y="3210595"/>
                  <a:ext cx="387745" cy="45719"/>
                  <a:chOff x="3688856" y="3210595"/>
                  <a:chExt cx="387745" cy="45719"/>
                </a:xfrm>
              </p:grpSpPr>
              <p:sp>
                <p:nvSpPr>
                  <p:cNvPr id="645" name="Rectangle 829"/>
                  <p:cNvSpPr>
                    <a:spLocks noChangeArrowheads="1"/>
                  </p:cNvSpPr>
                  <p:nvPr/>
                </p:nvSpPr>
                <p:spPr bwMode="auto">
                  <a:xfrm>
                    <a:off x="3688856" y="3210595"/>
                    <a:ext cx="80665" cy="45719"/>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46" name="Rectangle 829"/>
                  <p:cNvSpPr>
                    <a:spLocks noChangeArrowheads="1"/>
                  </p:cNvSpPr>
                  <p:nvPr/>
                </p:nvSpPr>
                <p:spPr bwMode="auto">
                  <a:xfrm>
                    <a:off x="3995936" y="3210595"/>
                    <a:ext cx="80665" cy="45719"/>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grpSp>
            <p:nvGrpSpPr>
              <p:cNvPr id="11" name="グループ化 745"/>
              <p:cNvGrpSpPr/>
              <p:nvPr/>
            </p:nvGrpSpPr>
            <p:grpSpPr>
              <a:xfrm>
                <a:off x="3506899" y="3164778"/>
                <a:ext cx="155766" cy="309466"/>
                <a:chOff x="3660180" y="3317183"/>
                <a:chExt cx="155766" cy="309466"/>
              </a:xfrm>
            </p:grpSpPr>
            <p:sp>
              <p:nvSpPr>
                <p:cNvPr id="639" name="Rectangle 829"/>
                <p:cNvSpPr>
                  <a:spLocks noChangeArrowheads="1"/>
                </p:cNvSpPr>
                <p:nvPr/>
              </p:nvSpPr>
              <p:spPr bwMode="auto">
                <a:xfrm>
                  <a:off x="3719182" y="3317183"/>
                  <a:ext cx="35402" cy="57384"/>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40" name="Rectangle 831"/>
                <p:cNvSpPr>
                  <a:spLocks noChangeArrowheads="1"/>
                </p:cNvSpPr>
                <p:nvPr/>
              </p:nvSpPr>
              <p:spPr bwMode="auto">
                <a:xfrm>
                  <a:off x="3700301" y="3359264"/>
                  <a:ext cx="73164" cy="150127"/>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41" name="Rectangle 833"/>
                <p:cNvSpPr>
                  <a:spLocks noChangeArrowheads="1"/>
                </p:cNvSpPr>
                <p:nvPr/>
              </p:nvSpPr>
              <p:spPr bwMode="auto">
                <a:xfrm>
                  <a:off x="3660180" y="3401346"/>
                  <a:ext cx="155766" cy="2869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42" name="Rectangle 835"/>
                <p:cNvSpPr>
                  <a:spLocks noChangeArrowheads="1"/>
                </p:cNvSpPr>
                <p:nvPr/>
              </p:nvSpPr>
              <p:spPr bwMode="auto">
                <a:xfrm>
                  <a:off x="3671980" y="3441516"/>
                  <a:ext cx="129806" cy="18513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12" name="グループ化 621"/>
              <p:cNvGrpSpPr/>
              <p:nvPr/>
            </p:nvGrpSpPr>
            <p:grpSpPr>
              <a:xfrm>
                <a:off x="3851352" y="3166943"/>
                <a:ext cx="98526" cy="309466"/>
                <a:chOff x="3660192" y="3317183"/>
                <a:chExt cx="155767" cy="309466"/>
              </a:xfrm>
            </p:grpSpPr>
            <p:sp>
              <p:nvSpPr>
                <p:cNvPr id="635" name="Rectangle 829"/>
                <p:cNvSpPr>
                  <a:spLocks noChangeArrowheads="1"/>
                </p:cNvSpPr>
                <p:nvPr/>
              </p:nvSpPr>
              <p:spPr bwMode="auto">
                <a:xfrm>
                  <a:off x="3719207" y="3317183"/>
                  <a:ext cx="35403" cy="57384"/>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36" name="Rectangle 831"/>
                <p:cNvSpPr>
                  <a:spLocks noChangeArrowheads="1"/>
                </p:cNvSpPr>
                <p:nvPr/>
              </p:nvSpPr>
              <p:spPr bwMode="auto">
                <a:xfrm>
                  <a:off x="3700327" y="3359264"/>
                  <a:ext cx="73164" cy="150127"/>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37" name="Rectangle 833"/>
                <p:cNvSpPr>
                  <a:spLocks noChangeArrowheads="1"/>
                </p:cNvSpPr>
                <p:nvPr/>
              </p:nvSpPr>
              <p:spPr bwMode="auto">
                <a:xfrm>
                  <a:off x="3660192" y="3401346"/>
                  <a:ext cx="155767" cy="2869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38" name="Rectangle 835"/>
                <p:cNvSpPr>
                  <a:spLocks noChangeArrowheads="1"/>
                </p:cNvSpPr>
                <p:nvPr/>
              </p:nvSpPr>
              <p:spPr bwMode="auto">
                <a:xfrm>
                  <a:off x="3671980" y="3441516"/>
                  <a:ext cx="129807" cy="18513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13" name="グループ化 644"/>
              <p:cNvGrpSpPr/>
              <p:nvPr/>
            </p:nvGrpSpPr>
            <p:grpSpPr>
              <a:xfrm>
                <a:off x="4389017" y="3387556"/>
                <a:ext cx="56777" cy="153363"/>
                <a:chOff x="4533415" y="3439185"/>
                <a:chExt cx="56777" cy="153363"/>
              </a:xfrm>
              <a:solidFill>
                <a:schemeClr val="bg1"/>
              </a:solidFill>
            </p:grpSpPr>
            <p:sp>
              <p:nvSpPr>
                <p:cNvPr id="633" name="Rectangle 791"/>
                <p:cNvSpPr>
                  <a:spLocks noChangeArrowheads="1"/>
                </p:cNvSpPr>
                <p:nvPr/>
              </p:nvSpPr>
              <p:spPr bwMode="auto">
                <a:xfrm>
                  <a:off x="4542855" y="3439185"/>
                  <a:ext cx="37762" cy="57384"/>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34" name="Rectangle 793"/>
                <p:cNvSpPr>
                  <a:spLocks noChangeArrowheads="1"/>
                </p:cNvSpPr>
                <p:nvPr/>
              </p:nvSpPr>
              <p:spPr bwMode="auto">
                <a:xfrm>
                  <a:off x="4533415" y="3475529"/>
                  <a:ext cx="56777" cy="117019"/>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15" name="グループ化 645"/>
              <p:cNvGrpSpPr/>
              <p:nvPr/>
            </p:nvGrpSpPr>
            <p:grpSpPr>
              <a:xfrm>
                <a:off x="3348809" y="3387556"/>
                <a:ext cx="56777" cy="153363"/>
                <a:chOff x="4533415" y="3439185"/>
                <a:chExt cx="56777" cy="153363"/>
              </a:xfrm>
              <a:solidFill>
                <a:schemeClr val="bg1"/>
              </a:solidFill>
            </p:grpSpPr>
            <p:sp>
              <p:nvSpPr>
                <p:cNvPr id="631" name="Rectangle 791"/>
                <p:cNvSpPr>
                  <a:spLocks noChangeArrowheads="1"/>
                </p:cNvSpPr>
                <p:nvPr/>
              </p:nvSpPr>
              <p:spPr bwMode="auto">
                <a:xfrm>
                  <a:off x="4542855" y="3439185"/>
                  <a:ext cx="37762" cy="57384"/>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32" name="Rectangle 793"/>
                <p:cNvSpPr>
                  <a:spLocks noChangeArrowheads="1"/>
                </p:cNvSpPr>
                <p:nvPr/>
              </p:nvSpPr>
              <p:spPr bwMode="auto">
                <a:xfrm>
                  <a:off x="4533415" y="3475529"/>
                  <a:ext cx="56777" cy="117019"/>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16" name="グループ化 620"/>
              <p:cNvGrpSpPr/>
              <p:nvPr/>
            </p:nvGrpSpPr>
            <p:grpSpPr>
              <a:xfrm>
                <a:off x="4140107" y="3164778"/>
                <a:ext cx="155766" cy="309466"/>
                <a:chOff x="3660180" y="3317183"/>
                <a:chExt cx="155766" cy="309466"/>
              </a:xfrm>
            </p:grpSpPr>
            <p:sp>
              <p:nvSpPr>
                <p:cNvPr id="627" name="Rectangle 829"/>
                <p:cNvSpPr>
                  <a:spLocks noChangeArrowheads="1"/>
                </p:cNvSpPr>
                <p:nvPr/>
              </p:nvSpPr>
              <p:spPr bwMode="auto">
                <a:xfrm>
                  <a:off x="3719182" y="3317183"/>
                  <a:ext cx="35402" cy="57384"/>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28" name="Rectangle 831"/>
                <p:cNvSpPr>
                  <a:spLocks noChangeArrowheads="1"/>
                </p:cNvSpPr>
                <p:nvPr/>
              </p:nvSpPr>
              <p:spPr bwMode="auto">
                <a:xfrm>
                  <a:off x="3700301" y="3359264"/>
                  <a:ext cx="73164" cy="150127"/>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29" name="Rectangle 833"/>
                <p:cNvSpPr>
                  <a:spLocks noChangeArrowheads="1"/>
                </p:cNvSpPr>
                <p:nvPr/>
              </p:nvSpPr>
              <p:spPr bwMode="auto">
                <a:xfrm>
                  <a:off x="3660180" y="3401346"/>
                  <a:ext cx="155766" cy="2869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30" name="Rectangle 835"/>
                <p:cNvSpPr>
                  <a:spLocks noChangeArrowheads="1"/>
                </p:cNvSpPr>
                <p:nvPr/>
              </p:nvSpPr>
              <p:spPr bwMode="auto">
                <a:xfrm>
                  <a:off x="3671980" y="3441516"/>
                  <a:ext cx="129806" cy="18513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grpSp>
          <p:nvGrpSpPr>
            <p:cNvPr id="17" name="グループ化 947"/>
            <p:cNvGrpSpPr/>
            <p:nvPr/>
          </p:nvGrpSpPr>
          <p:grpSpPr>
            <a:xfrm>
              <a:off x="5371694" y="2991200"/>
              <a:ext cx="1971364" cy="2830015"/>
              <a:chOff x="5362827" y="3016045"/>
              <a:chExt cx="2034026" cy="2693400"/>
            </a:xfrm>
          </p:grpSpPr>
          <p:sp>
            <p:nvSpPr>
              <p:cNvPr id="571" name="Freeform 730"/>
              <p:cNvSpPr>
                <a:spLocks/>
              </p:cNvSpPr>
              <p:nvPr/>
            </p:nvSpPr>
            <p:spPr bwMode="auto">
              <a:xfrm>
                <a:off x="6402861" y="3037996"/>
                <a:ext cx="595853" cy="406096"/>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72" name="Freeform 731"/>
              <p:cNvSpPr>
                <a:spLocks/>
              </p:cNvSpPr>
              <p:nvPr/>
            </p:nvSpPr>
            <p:spPr bwMode="auto">
              <a:xfrm>
                <a:off x="6925588" y="3130191"/>
                <a:ext cx="159798" cy="133902"/>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73" name="Freeform 732"/>
              <p:cNvSpPr>
                <a:spLocks/>
              </p:cNvSpPr>
              <p:nvPr/>
            </p:nvSpPr>
            <p:spPr bwMode="auto">
              <a:xfrm>
                <a:off x="5760966" y="3035802"/>
                <a:ext cx="595853" cy="406096"/>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74" name="Freeform 733"/>
              <p:cNvSpPr>
                <a:spLocks/>
              </p:cNvSpPr>
              <p:nvPr/>
            </p:nvSpPr>
            <p:spPr bwMode="auto">
              <a:xfrm>
                <a:off x="5674296" y="3125800"/>
                <a:ext cx="157088" cy="136097"/>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75" name="Rectangle 734"/>
              <p:cNvSpPr>
                <a:spLocks noChangeArrowheads="1"/>
              </p:cNvSpPr>
              <p:nvPr/>
            </p:nvSpPr>
            <p:spPr bwMode="auto">
              <a:xfrm>
                <a:off x="6278274" y="3016045"/>
                <a:ext cx="224800"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76" name="Rectangle 735"/>
              <p:cNvSpPr>
                <a:spLocks noChangeArrowheads="1"/>
              </p:cNvSpPr>
              <p:nvPr/>
            </p:nvSpPr>
            <p:spPr bwMode="auto">
              <a:xfrm>
                <a:off x="6278274" y="3016045"/>
                <a:ext cx="224800"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77" name="Freeform 736"/>
              <p:cNvSpPr>
                <a:spLocks/>
              </p:cNvSpPr>
              <p:nvPr/>
            </p:nvSpPr>
            <p:spPr bwMode="auto">
              <a:xfrm>
                <a:off x="5671587" y="3237752"/>
                <a:ext cx="1408380" cy="1380725"/>
              </a:xfrm>
              <a:custGeom>
                <a:avLst/>
                <a:gdLst/>
                <a:ahLst/>
                <a:cxnLst>
                  <a:cxn ang="0">
                    <a:pos x="0" y="0"/>
                  </a:cxn>
                  <a:cxn ang="0">
                    <a:pos x="0" y="1257"/>
                  </a:cxn>
                  <a:cxn ang="0">
                    <a:pos x="1040" y="1257"/>
                  </a:cxn>
                  <a:cxn ang="0">
                    <a:pos x="1040" y="0"/>
                  </a:cxn>
                </a:cxnLst>
                <a:rect l="0" t="0" r="r" b="b"/>
                <a:pathLst>
                  <a:path w="1040" h="1257">
                    <a:moveTo>
                      <a:pt x="0" y="0"/>
                    </a:moveTo>
                    <a:lnTo>
                      <a:pt x="0" y="1257"/>
                    </a:lnTo>
                    <a:lnTo>
                      <a:pt x="1040" y="1257"/>
                    </a:lnTo>
                    <a:lnTo>
                      <a:pt x="1040" y="0"/>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78" name="Freeform 737"/>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79" name="Freeform 738"/>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80" name="Freeform 739"/>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81" name="Freeform 740"/>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82" name="Freeform 741"/>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83" name="Freeform 742"/>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84" name="Rectangle 743"/>
              <p:cNvSpPr>
                <a:spLocks noChangeArrowheads="1"/>
              </p:cNvSpPr>
              <p:nvPr/>
            </p:nvSpPr>
            <p:spPr bwMode="auto">
              <a:xfrm>
                <a:off x="5625545" y="4614085"/>
                <a:ext cx="1503175" cy="307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85" name="Rectangle 744"/>
              <p:cNvSpPr>
                <a:spLocks noChangeArrowheads="1"/>
              </p:cNvSpPr>
              <p:nvPr/>
            </p:nvSpPr>
            <p:spPr bwMode="auto">
              <a:xfrm>
                <a:off x="5625545" y="4614085"/>
                <a:ext cx="1503175" cy="30732"/>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86" name="Rectangle 745"/>
              <p:cNvSpPr>
                <a:spLocks noChangeArrowheads="1"/>
              </p:cNvSpPr>
              <p:nvPr/>
            </p:nvSpPr>
            <p:spPr bwMode="auto">
              <a:xfrm>
                <a:off x="5625545" y="4596524"/>
                <a:ext cx="1503175"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87" name="Rectangle 746"/>
              <p:cNvSpPr>
                <a:spLocks noChangeArrowheads="1"/>
              </p:cNvSpPr>
              <p:nvPr/>
            </p:nvSpPr>
            <p:spPr bwMode="auto">
              <a:xfrm>
                <a:off x="5625545" y="4596524"/>
                <a:ext cx="1503175"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88" name="Rectangle 766"/>
              <p:cNvSpPr>
                <a:spLocks noChangeArrowheads="1"/>
              </p:cNvSpPr>
              <p:nvPr/>
            </p:nvSpPr>
            <p:spPr bwMode="auto">
              <a:xfrm>
                <a:off x="6987880" y="5685298"/>
                <a:ext cx="408973" cy="2414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89" name="Rectangle 776"/>
              <p:cNvSpPr>
                <a:spLocks noChangeArrowheads="1"/>
              </p:cNvSpPr>
              <p:nvPr/>
            </p:nvSpPr>
            <p:spPr bwMode="auto">
              <a:xfrm>
                <a:off x="5362827" y="5685298"/>
                <a:ext cx="408973" cy="2414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0" name="Freeform 848"/>
              <p:cNvSpPr>
                <a:spLocks/>
              </p:cNvSpPr>
              <p:nvPr/>
            </p:nvSpPr>
            <p:spPr bwMode="auto">
              <a:xfrm>
                <a:off x="6402861" y="3037996"/>
                <a:ext cx="595853" cy="406096"/>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1" name="Freeform 849"/>
              <p:cNvSpPr>
                <a:spLocks/>
              </p:cNvSpPr>
              <p:nvPr/>
            </p:nvSpPr>
            <p:spPr bwMode="auto">
              <a:xfrm>
                <a:off x="6925588" y="3130191"/>
                <a:ext cx="159798" cy="133902"/>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2" name="Freeform 850"/>
              <p:cNvSpPr>
                <a:spLocks/>
              </p:cNvSpPr>
              <p:nvPr/>
            </p:nvSpPr>
            <p:spPr bwMode="auto">
              <a:xfrm>
                <a:off x="5760966" y="3035802"/>
                <a:ext cx="595853" cy="406096"/>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3" name="Freeform 851"/>
              <p:cNvSpPr>
                <a:spLocks/>
              </p:cNvSpPr>
              <p:nvPr/>
            </p:nvSpPr>
            <p:spPr bwMode="auto">
              <a:xfrm>
                <a:off x="5674296" y="3125800"/>
                <a:ext cx="157088" cy="136097"/>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4" name="Freeform 852"/>
              <p:cNvSpPr>
                <a:spLocks/>
              </p:cNvSpPr>
              <p:nvPr/>
            </p:nvSpPr>
            <p:spPr bwMode="auto">
              <a:xfrm>
                <a:off x="6402861" y="3037996"/>
                <a:ext cx="595853" cy="406096"/>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5" name="Freeform 853"/>
              <p:cNvSpPr>
                <a:spLocks/>
              </p:cNvSpPr>
              <p:nvPr/>
            </p:nvSpPr>
            <p:spPr bwMode="auto">
              <a:xfrm>
                <a:off x="6925588" y="3130191"/>
                <a:ext cx="159798" cy="133902"/>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6" name="Freeform 854"/>
              <p:cNvSpPr>
                <a:spLocks/>
              </p:cNvSpPr>
              <p:nvPr/>
            </p:nvSpPr>
            <p:spPr bwMode="auto">
              <a:xfrm>
                <a:off x="6402861" y="3037996"/>
                <a:ext cx="595853" cy="406096"/>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7" name="Freeform 855"/>
              <p:cNvSpPr>
                <a:spLocks/>
              </p:cNvSpPr>
              <p:nvPr/>
            </p:nvSpPr>
            <p:spPr bwMode="auto">
              <a:xfrm>
                <a:off x="6925588" y="3130191"/>
                <a:ext cx="159798" cy="133902"/>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8" name="Freeform 856"/>
              <p:cNvSpPr>
                <a:spLocks/>
              </p:cNvSpPr>
              <p:nvPr/>
            </p:nvSpPr>
            <p:spPr bwMode="auto">
              <a:xfrm>
                <a:off x="5760966" y="3035802"/>
                <a:ext cx="595853" cy="406096"/>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9" name="Freeform 857"/>
              <p:cNvSpPr>
                <a:spLocks/>
              </p:cNvSpPr>
              <p:nvPr/>
            </p:nvSpPr>
            <p:spPr bwMode="auto">
              <a:xfrm>
                <a:off x="5674296" y="3125800"/>
                <a:ext cx="157088" cy="136097"/>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0" name="Freeform 858"/>
              <p:cNvSpPr>
                <a:spLocks/>
              </p:cNvSpPr>
              <p:nvPr/>
            </p:nvSpPr>
            <p:spPr bwMode="auto">
              <a:xfrm>
                <a:off x="5760966" y="3035802"/>
                <a:ext cx="595853" cy="406096"/>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1" name="Freeform 859"/>
              <p:cNvSpPr>
                <a:spLocks/>
              </p:cNvSpPr>
              <p:nvPr/>
            </p:nvSpPr>
            <p:spPr bwMode="auto">
              <a:xfrm>
                <a:off x="5674296" y="3125800"/>
                <a:ext cx="377145" cy="136097"/>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2" name="Rectangle 860"/>
              <p:cNvSpPr>
                <a:spLocks noChangeArrowheads="1"/>
              </p:cNvSpPr>
              <p:nvPr/>
            </p:nvSpPr>
            <p:spPr bwMode="auto">
              <a:xfrm>
                <a:off x="6278274" y="3016045"/>
                <a:ext cx="224800"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3" name="Rectangle 861"/>
              <p:cNvSpPr>
                <a:spLocks noChangeArrowheads="1"/>
              </p:cNvSpPr>
              <p:nvPr/>
            </p:nvSpPr>
            <p:spPr bwMode="auto">
              <a:xfrm>
                <a:off x="6278274" y="3016045"/>
                <a:ext cx="224800"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4" name="Freeform 862"/>
              <p:cNvSpPr>
                <a:spLocks/>
              </p:cNvSpPr>
              <p:nvPr/>
            </p:nvSpPr>
            <p:spPr bwMode="auto">
              <a:xfrm>
                <a:off x="5671587" y="3237752"/>
                <a:ext cx="1408380" cy="1380725"/>
              </a:xfrm>
              <a:custGeom>
                <a:avLst/>
                <a:gdLst/>
                <a:ahLst/>
                <a:cxnLst>
                  <a:cxn ang="0">
                    <a:pos x="0" y="0"/>
                  </a:cxn>
                  <a:cxn ang="0">
                    <a:pos x="0" y="1257"/>
                  </a:cxn>
                  <a:cxn ang="0">
                    <a:pos x="1040" y="1257"/>
                  </a:cxn>
                  <a:cxn ang="0">
                    <a:pos x="1040" y="0"/>
                  </a:cxn>
                </a:cxnLst>
                <a:rect l="0" t="0" r="r" b="b"/>
                <a:pathLst>
                  <a:path w="1040" h="1257">
                    <a:moveTo>
                      <a:pt x="0" y="0"/>
                    </a:moveTo>
                    <a:lnTo>
                      <a:pt x="0" y="1257"/>
                    </a:lnTo>
                    <a:lnTo>
                      <a:pt x="1040" y="1257"/>
                    </a:lnTo>
                    <a:lnTo>
                      <a:pt x="1040" y="0"/>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5" name="Freeform 863"/>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6" name="Freeform 864"/>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7" name="Freeform 865"/>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8" name="Freeform 866"/>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9" name="Freeform 867"/>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10" name="Freeform 868"/>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11" name="Freeform 869"/>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12" name="Freeform 870"/>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13" name="Freeform 871"/>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14" name="Freeform 872"/>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15" name="Freeform 873"/>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16" name="Freeform 874"/>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17" name="Rectangle 875"/>
              <p:cNvSpPr>
                <a:spLocks noChangeArrowheads="1"/>
              </p:cNvSpPr>
              <p:nvPr/>
            </p:nvSpPr>
            <p:spPr bwMode="auto">
              <a:xfrm>
                <a:off x="5625545" y="4614085"/>
                <a:ext cx="1503175" cy="307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18" name="Rectangle 876"/>
              <p:cNvSpPr>
                <a:spLocks noChangeArrowheads="1"/>
              </p:cNvSpPr>
              <p:nvPr/>
            </p:nvSpPr>
            <p:spPr bwMode="auto">
              <a:xfrm>
                <a:off x="5625545" y="4614085"/>
                <a:ext cx="1503175" cy="30732"/>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19" name="Rectangle 878"/>
              <p:cNvSpPr>
                <a:spLocks noChangeArrowheads="1"/>
              </p:cNvSpPr>
              <p:nvPr/>
            </p:nvSpPr>
            <p:spPr bwMode="auto">
              <a:xfrm>
                <a:off x="5625545" y="4596524"/>
                <a:ext cx="1503175"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20" name="Rectangle 879"/>
              <p:cNvSpPr>
                <a:spLocks noChangeArrowheads="1"/>
              </p:cNvSpPr>
              <p:nvPr/>
            </p:nvSpPr>
            <p:spPr bwMode="auto">
              <a:xfrm>
                <a:off x="5625545" y="4596524"/>
                <a:ext cx="1503175"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18" name="グループ化 614"/>
            <p:cNvGrpSpPr/>
            <p:nvPr/>
          </p:nvGrpSpPr>
          <p:grpSpPr>
            <a:xfrm>
              <a:off x="5358516" y="4083422"/>
              <a:ext cx="1997720" cy="1438752"/>
              <a:chOff x="2993228" y="4188618"/>
              <a:chExt cx="1796132" cy="1330995"/>
            </a:xfrm>
          </p:grpSpPr>
          <p:grpSp>
            <p:nvGrpSpPr>
              <p:cNvPr id="19" name="グループ化 608"/>
              <p:cNvGrpSpPr/>
              <p:nvPr/>
            </p:nvGrpSpPr>
            <p:grpSpPr>
              <a:xfrm>
                <a:off x="2993228" y="4188618"/>
                <a:ext cx="466725" cy="1330995"/>
                <a:chOff x="2993231" y="4188618"/>
                <a:chExt cx="466725" cy="1330995"/>
              </a:xfrm>
            </p:grpSpPr>
            <p:sp>
              <p:nvSpPr>
                <p:cNvPr id="567" name="正方形/長方形 566"/>
                <p:cNvSpPr/>
                <p:nvPr/>
              </p:nvSpPr>
              <p:spPr>
                <a:xfrm flipH="1">
                  <a:off x="3105148" y="4517231"/>
                  <a:ext cx="230981" cy="1000125"/>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8" name="正方形/長方形 567"/>
                <p:cNvSpPr/>
                <p:nvPr/>
              </p:nvSpPr>
              <p:spPr>
                <a:xfrm>
                  <a:off x="3155156" y="4188618"/>
                  <a:ext cx="304800" cy="3762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9" name="正方形/長方形 568"/>
                <p:cNvSpPr/>
                <p:nvPr/>
              </p:nvSpPr>
              <p:spPr>
                <a:xfrm flipH="1">
                  <a:off x="2993231" y="4188618"/>
                  <a:ext cx="161925" cy="3762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0" name="正方形/長方形 569"/>
                <p:cNvSpPr/>
                <p:nvPr/>
              </p:nvSpPr>
              <p:spPr>
                <a:xfrm flipH="1">
                  <a:off x="3074186" y="5473894"/>
                  <a:ext cx="292895" cy="4571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5" name="グループ化 609"/>
              <p:cNvGrpSpPr/>
              <p:nvPr/>
            </p:nvGrpSpPr>
            <p:grpSpPr>
              <a:xfrm flipH="1">
                <a:off x="4322635" y="4188618"/>
                <a:ext cx="466725" cy="1330995"/>
                <a:chOff x="2993229" y="4188651"/>
                <a:chExt cx="466728" cy="1330962"/>
              </a:xfrm>
            </p:grpSpPr>
            <p:sp>
              <p:nvSpPr>
                <p:cNvPr id="563" name="正方形/長方形 562"/>
                <p:cNvSpPr/>
                <p:nvPr/>
              </p:nvSpPr>
              <p:spPr>
                <a:xfrm flipH="1">
                  <a:off x="3105149" y="4517266"/>
                  <a:ext cx="230981" cy="1000133"/>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4" name="正方形/長方形 563"/>
                <p:cNvSpPr/>
                <p:nvPr/>
              </p:nvSpPr>
              <p:spPr>
                <a:xfrm>
                  <a:off x="3155157" y="4188651"/>
                  <a:ext cx="304800" cy="37624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5" name="正方形/長方形 564"/>
                <p:cNvSpPr/>
                <p:nvPr/>
              </p:nvSpPr>
              <p:spPr>
                <a:xfrm flipH="1">
                  <a:off x="2993229" y="4188652"/>
                  <a:ext cx="161925" cy="37624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6" name="正方形/長方形 565"/>
                <p:cNvSpPr/>
                <p:nvPr/>
              </p:nvSpPr>
              <p:spPr>
                <a:xfrm flipH="1">
                  <a:off x="3074186" y="5473894"/>
                  <a:ext cx="292895" cy="4571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250" name="グループ化 603"/>
            <p:cNvGrpSpPr/>
            <p:nvPr/>
          </p:nvGrpSpPr>
          <p:grpSpPr>
            <a:xfrm>
              <a:off x="5916062" y="3349237"/>
              <a:ext cx="377561" cy="1284140"/>
              <a:chOff x="4416384" y="3140968"/>
              <a:chExt cx="329003" cy="1118988"/>
            </a:xfrm>
          </p:grpSpPr>
          <p:pic>
            <p:nvPicPr>
              <p:cNvPr id="558" name="Picture 886"/>
              <p:cNvPicPr>
                <a:picLocks noChangeAspect="1" noChangeArrowheads="1"/>
              </p:cNvPicPr>
              <p:nvPr/>
            </p:nvPicPr>
            <p:blipFill>
              <a:blip r:embed="rId4" cstate="print"/>
              <a:srcRect/>
              <a:stretch>
                <a:fillRect/>
              </a:stretch>
            </p:blipFill>
            <p:spPr bwMode="auto">
              <a:xfrm>
                <a:off x="4448902" y="3351376"/>
                <a:ext cx="177891" cy="640788"/>
              </a:xfrm>
              <a:prstGeom prst="rect">
                <a:avLst/>
              </a:prstGeom>
              <a:noFill/>
              <a:ln w="9525">
                <a:noFill/>
                <a:miter lim="800000"/>
                <a:headEnd/>
                <a:tailEnd/>
              </a:ln>
            </p:spPr>
          </p:pic>
          <p:pic>
            <p:nvPicPr>
              <p:cNvPr id="559" name="Picture 888"/>
              <p:cNvPicPr>
                <a:picLocks noChangeAspect="1" noChangeArrowheads="1"/>
              </p:cNvPicPr>
              <p:nvPr/>
            </p:nvPicPr>
            <p:blipFill>
              <a:blip r:embed="rId5" cstate="print"/>
              <a:srcRect/>
              <a:stretch>
                <a:fillRect/>
              </a:stretch>
            </p:blipFill>
            <p:spPr bwMode="auto">
              <a:xfrm>
                <a:off x="4644008" y="3140968"/>
                <a:ext cx="101379" cy="1118988"/>
              </a:xfrm>
              <a:prstGeom prst="rect">
                <a:avLst/>
              </a:prstGeom>
              <a:noFill/>
              <a:ln w="9525">
                <a:noFill/>
                <a:miter lim="800000"/>
                <a:headEnd/>
                <a:tailEnd/>
              </a:ln>
            </p:spPr>
          </p:pic>
          <p:sp>
            <p:nvSpPr>
              <p:cNvPr id="560" name="Line 889"/>
              <p:cNvSpPr>
                <a:spLocks noChangeShapeType="1"/>
              </p:cNvSpPr>
              <p:nvPr/>
            </p:nvSpPr>
            <p:spPr bwMode="auto">
              <a:xfrm flipV="1">
                <a:off x="4416384" y="3148619"/>
                <a:ext cx="1913" cy="1111337"/>
              </a:xfrm>
              <a:prstGeom prst="line">
                <a:avLst/>
              </a:prstGeom>
              <a:noFill/>
              <a:ln w="1587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sp>
        <p:nvSpPr>
          <p:cNvPr id="20" name="正方形/長方形 22"/>
          <p:cNvSpPr>
            <a:spLocks noChangeArrowheads="1"/>
          </p:cNvSpPr>
          <p:nvPr/>
        </p:nvSpPr>
        <p:spPr bwMode="auto">
          <a:xfrm>
            <a:off x="1037566" y="5556391"/>
            <a:ext cx="148516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eaLnBrk="1" hangingPunct="1">
              <a:spcBef>
                <a:spcPct val="0"/>
              </a:spcBef>
              <a:buFontTx/>
              <a:buNone/>
            </a:pPr>
            <a:r>
              <a:rPr lang="en-US" altLang="ja-JP" sz="2400" dirty="0" smtClean="0">
                <a:solidFill>
                  <a:schemeClr val="tx2">
                    <a:lumMod val="60000"/>
                    <a:lumOff val="40000"/>
                  </a:schemeClr>
                </a:solidFill>
                <a:cs typeface="Arial" panose="020B0604020202020204" pitchFamily="34" charset="0"/>
              </a:rPr>
              <a:t>600MHz</a:t>
            </a:r>
          </a:p>
          <a:p>
            <a:pPr eaLnBrk="1" hangingPunct="1">
              <a:spcBef>
                <a:spcPct val="0"/>
              </a:spcBef>
              <a:buFontTx/>
              <a:buNone/>
            </a:pPr>
            <a:r>
              <a:rPr lang="en-US" altLang="ja-JP" sz="2400" dirty="0" smtClean="0">
                <a:solidFill>
                  <a:schemeClr val="tx2">
                    <a:lumMod val="60000"/>
                    <a:lumOff val="40000"/>
                  </a:schemeClr>
                </a:solidFill>
                <a:cs typeface="Arial" panose="020B0604020202020204" pitchFamily="34" charset="0"/>
              </a:rPr>
              <a:t>(14.1T)</a:t>
            </a:r>
            <a:endParaRPr lang="ja-JP" altLang="en-US" sz="2400" dirty="0">
              <a:solidFill>
                <a:schemeClr val="tx2">
                  <a:lumMod val="60000"/>
                  <a:lumOff val="40000"/>
                </a:schemeClr>
              </a:solidFill>
              <a:cs typeface="Arial" panose="020B0604020202020204" pitchFamily="34" charset="0"/>
            </a:endParaRPr>
          </a:p>
        </p:txBody>
      </p:sp>
      <p:sp>
        <p:nvSpPr>
          <p:cNvPr id="21" name="正方形/長方形 23"/>
          <p:cNvSpPr>
            <a:spLocks noChangeArrowheads="1"/>
          </p:cNvSpPr>
          <p:nvPr/>
        </p:nvSpPr>
        <p:spPr bwMode="auto">
          <a:xfrm>
            <a:off x="2421345" y="5557475"/>
            <a:ext cx="153819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eaLnBrk="1" hangingPunct="1">
              <a:spcBef>
                <a:spcPct val="0"/>
              </a:spcBef>
              <a:buFontTx/>
              <a:buNone/>
            </a:pPr>
            <a:r>
              <a:rPr lang="en-US" altLang="ja-JP" sz="2400" dirty="0" smtClean="0">
                <a:solidFill>
                  <a:schemeClr val="tx2">
                    <a:lumMod val="60000"/>
                    <a:lumOff val="40000"/>
                  </a:schemeClr>
                </a:solidFill>
                <a:cs typeface="Arial" panose="020B0604020202020204" pitchFamily="34" charset="0"/>
              </a:rPr>
              <a:t>700 MHz</a:t>
            </a:r>
          </a:p>
          <a:p>
            <a:pPr eaLnBrk="1" hangingPunct="1">
              <a:spcBef>
                <a:spcPct val="0"/>
              </a:spcBef>
              <a:buFontTx/>
              <a:buNone/>
            </a:pPr>
            <a:r>
              <a:rPr lang="en-US" altLang="ja-JP" sz="2400" dirty="0" smtClean="0">
                <a:solidFill>
                  <a:schemeClr val="tx2">
                    <a:lumMod val="60000"/>
                    <a:lumOff val="40000"/>
                  </a:schemeClr>
                </a:solidFill>
                <a:cs typeface="Arial" panose="020B0604020202020204" pitchFamily="34" charset="0"/>
              </a:rPr>
              <a:t>(16.5T)</a:t>
            </a:r>
            <a:endParaRPr lang="ja-JP" altLang="en-US" sz="2400" dirty="0">
              <a:solidFill>
                <a:schemeClr val="tx2">
                  <a:lumMod val="60000"/>
                  <a:lumOff val="40000"/>
                </a:schemeClr>
              </a:solidFill>
              <a:cs typeface="Arial" panose="020B0604020202020204" pitchFamily="34" charset="0"/>
            </a:endParaRPr>
          </a:p>
        </p:txBody>
      </p:sp>
      <p:sp>
        <p:nvSpPr>
          <p:cNvPr id="22" name="正方形/長方形 24"/>
          <p:cNvSpPr>
            <a:spLocks noChangeArrowheads="1"/>
          </p:cNvSpPr>
          <p:nvPr/>
        </p:nvSpPr>
        <p:spPr bwMode="auto">
          <a:xfrm>
            <a:off x="3797267" y="5568335"/>
            <a:ext cx="16507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eaLnBrk="1" hangingPunct="1">
              <a:spcBef>
                <a:spcPct val="0"/>
              </a:spcBef>
              <a:buFontTx/>
              <a:buNone/>
            </a:pPr>
            <a:r>
              <a:rPr lang="en-US" altLang="ja-JP" sz="2400" dirty="0" smtClean="0">
                <a:solidFill>
                  <a:schemeClr val="tx2">
                    <a:lumMod val="60000"/>
                    <a:lumOff val="40000"/>
                  </a:schemeClr>
                </a:solidFill>
                <a:cs typeface="Arial" panose="020B0604020202020204" pitchFamily="34" charset="0"/>
              </a:rPr>
              <a:t>800 MHz</a:t>
            </a:r>
          </a:p>
          <a:p>
            <a:pPr eaLnBrk="1" hangingPunct="1">
              <a:spcBef>
                <a:spcPct val="0"/>
              </a:spcBef>
              <a:buFontTx/>
              <a:buNone/>
            </a:pPr>
            <a:r>
              <a:rPr lang="en-US" altLang="ja-JP" sz="2400" dirty="0" smtClean="0">
                <a:solidFill>
                  <a:schemeClr val="tx2">
                    <a:lumMod val="60000"/>
                    <a:lumOff val="40000"/>
                  </a:schemeClr>
                </a:solidFill>
                <a:cs typeface="Arial" panose="020B0604020202020204" pitchFamily="34" charset="0"/>
              </a:rPr>
              <a:t>(18.8T)</a:t>
            </a:r>
            <a:endParaRPr lang="ja-JP" altLang="en-US" sz="2400" dirty="0">
              <a:solidFill>
                <a:schemeClr val="tx2">
                  <a:lumMod val="60000"/>
                  <a:lumOff val="40000"/>
                </a:schemeClr>
              </a:solidFill>
              <a:cs typeface="Arial" panose="020B0604020202020204" pitchFamily="34" charset="0"/>
            </a:endParaRPr>
          </a:p>
        </p:txBody>
      </p:sp>
      <p:sp>
        <p:nvSpPr>
          <p:cNvPr id="23" name="正方形/長方形 25"/>
          <p:cNvSpPr>
            <a:spLocks noChangeArrowheads="1"/>
          </p:cNvSpPr>
          <p:nvPr/>
        </p:nvSpPr>
        <p:spPr bwMode="auto">
          <a:xfrm>
            <a:off x="5178025" y="5544237"/>
            <a:ext cx="192394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algn="ctr" eaLnBrk="1" hangingPunct="1">
              <a:spcBef>
                <a:spcPct val="0"/>
              </a:spcBef>
              <a:buFontTx/>
              <a:buNone/>
            </a:pPr>
            <a:r>
              <a:rPr lang="en-US" altLang="ja-JP" sz="2400" dirty="0" smtClean="0">
                <a:solidFill>
                  <a:schemeClr val="tx2">
                    <a:lumMod val="60000"/>
                    <a:lumOff val="40000"/>
                  </a:schemeClr>
                </a:solidFill>
                <a:cs typeface="Arial" panose="020B0604020202020204" pitchFamily="34" charset="0"/>
              </a:rPr>
              <a:t>930MHz</a:t>
            </a:r>
          </a:p>
          <a:p>
            <a:pPr algn="ctr" eaLnBrk="1" hangingPunct="1">
              <a:spcBef>
                <a:spcPct val="0"/>
              </a:spcBef>
              <a:buFontTx/>
              <a:buNone/>
            </a:pPr>
            <a:r>
              <a:rPr lang="en-US" altLang="ja-JP" sz="2400" dirty="0" smtClean="0">
                <a:solidFill>
                  <a:schemeClr val="tx2">
                    <a:lumMod val="60000"/>
                    <a:lumOff val="40000"/>
                  </a:schemeClr>
                </a:solidFill>
                <a:cs typeface="Arial" panose="020B0604020202020204" pitchFamily="34" charset="0"/>
              </a:rPr>
              <a:t>(21.9T)</a:t>
            </a:r>
            <a:endParaRPr lang="ja-JP" altLang="en-US" sz="2400" dirty="0">
              <a:solidFill>
                <a:schemeClr val="tx2">
                  <a:lumMod val="60000"/>
                  <a:lumOff val="40000"/>
                </a:schemeClr>
              </a:solidFill>
              <a:cs typeface="Arial" panose="020B0604020202020204" pitchFamily="34" charset="0"/>
            </a:endParaRPr>
          </a:p>
        </p:txBody>
      </p:sp>
      <p:sp>
        <p:nvSpPr>
          <p:cNvPr id="3" name="テキスト ボックス 2"/>
          <p:cNvSpPr txBox="1"/>
          <p:nvPr/>
        </p:nvSpPr>
        <p:spPr>
          <a:xfrm>
            <a:off x="497505" y="278940"/>
            <a:ext cx="9361040" cy="584775"/>
          </a:xfrm>
          <a:prstGeom prst="rect">
            <a:avLst/>
          </a:prstGeom>
          <a:noFill/>
        </p:spPr>
        <p:txBody>
          <a:bodyPr wrap="square" rtlCol="0">
            <a:spAutoFit/>
          </a:bodyPr>
          <a:lstStyle/>
          <a:p>
            <a:r>
              <a:rPr kumimoji="1" lang="en-US" altLang="ja-JP" sz="3200" b="1" dirty="0" smtClean="0">
                <a:solidFill>
                  <a:schemeClr val="tx2"/>
                </a:solidFill>
                <a:latin typeface="Arial" pitchFamily="34" charset="0"/>
                <a:cs typeface="Arial" pitchFamily="34" charset="0"/>
              </a:rPr>
              <a:t>Bottleneck of high-field </a:t>
            </a:r>
            <a:r>
              <a:rPr lang="en-US" altLang="ja-JP" sz="3200" b="1" dirty="0" smtClean="0">
                <a:solidFill>
                  <a:schemeClr val="tx2"/>
                </a:solidFill>
                <a:latin typeface="Arial" pitchFamily="34" charset="0"/>
                <a:cs typeface="Arial" pitchFamily="34" charset="0"/>
              </a:rPr>
              <a:t>NMR magnets </a:t>
            </a:r>
            <a:endParaRPr kumimoji="1" lang="ja-JP" altLang="en-US" sz="3200" b="1" dirty="0">
              <a:solidFill>
                <a:schemeClr val="tx2"/>
              </a:solidFill>
              <a:latin typeface="Arial" pitchFamily="34" charset="0"/>
              <a:cs typeface="Arial" pitchFamily="34" charset="0"/>
            </a:endParaRPr>
          </a:p>
        </p:txBody>
      </p:sp>
      <p:sp>
        <p:nvSpPr>
          <p:cNvPr id="26" name="スライド番号プレースホルダー 1"/>
          <p:cNvSpPr txBox="1">
            <a:spLocks/>
          </p:cNvSpPr>
          <p:nvPr/>
        </p:nvSpPr>
        <p:spPr>
          <a:xfrm>
            <a:off x="9365378" y="6587456"/>
            <a:ext cx="417799" cy="255055"/>
          </a:xfrm>
          <a:prstGeom prst="rect">
            <a:avLst/>
          </a:prstGeom>
        </p:spPr>
        <p:txBody>
          <a:bodyPr/>
          <a:lstStyle>
            <a:defPPr>
              <a:defRPr lang="ja-JP"/>
            </a:defPPr>
            <a:lvl1pPr algn="l" rtl="0" fontAlgn="base">
              <a:spcBef>
                <a:spcPct val="0"/>
              </a:spcBef>
              <a:spcAft>
                <a:spcPct val="0"/>
              </a:spcAft>
              <a:defRPr kumimoji="1" sz="2000" kern="1200">
                <a:solidFill>
                  <a:schemeClr val="tx1"/>
                </a:solidFill>
                <a:latin typeface="Arial" charset="0"/>
                <a:ea typeface="ＭＳ Ｐゴシック" charset="-128"/>
                <a:cs typeface="+mn-cs"/>
              </a:defRPr>
            </a:lvl1pPr>
            <a:lvl2pPr marL="109745" indent="369144" algn="l" rtl="0" fontAlgn="base">
              <a:spcBef>
                <a:spcPct val="0"/>
              </a:spcBef>
              <a:spcAft>
                <a:spcPct val="0"/>
              </a:spcAft>
              <a:defRPr kumimoji="1" sz="2000" kern="1200">
                <a:solidFill>
                  <a:schemeClr val="tx1"/>
                </a:solidFill>
                <a:latin typeface="Arial" charset="0"/>
                <a:ea typeface="ＭＳ Ｐゴシック" charset="-128"/>
                <a:cs typeface="+mn-cs"/>
              </a:defRPr>
            </a:lvl2pPr>
            <a:lvl3pPr marL="219491" indent="738287" algn="l" rtl="0" fontAlgn="base">
              <a:spcBef>
                <a:spcPct val="0"/>
              </a:spcBef>
              <a:spcAft>
                <a:spcPct val="0"/>
              </a:spcAft>
              <a:defRPr kumimoji="1" sz="2000" kern="1200">
                <a:solidFill>
                  <a:schemeClr val="tx1"/>
                </a:solidFill>
                <a:latin typeface="Arial" charset="0"/>
                <a:ea typeface="ＭＳ Ｐゴシック" charset="-128"/>
                <a:cs typeface="+mn-cs"/>
              </a:defRPr>
            </a:lvl3pPr>
            <a:lvl4pPr marL="329236" indent="1107431" algn="l" rtl="0" fontAlgn="base">
              <a:spcBef>
                <a:spcPct val="0"/>
              </a:spcBef>
              <a:spcAft>
                <a:spcPct val="0"/>
              </a:spcAft>
              <a:defRPr kumimoji="1" sz="2000" kern="1200">
                <a:solidFill>
                  <a:schemeClr val="tx1"/>
                </a:solidFill>
                <a:latin typeface="Arial" charset="0"/>
                <a:ea typeface="ＭＳ Ｐゴシック" charset="-128"/>
                <a:cs typeface="+mn-cs"/>
              </a:defRPr>
            </a:lvl4pPr>
            <a:lvl5pPr marL="438981" indent="1476575" algn="l" rtl="0" fontAlgn="base">
              <a:spcBef>
                <a:spcPct val="0"/>
              </a:spcBef>
              <a:spcAft>
                <a:spcPct val="0"/>
              </a:spcAft>
              <a:defRPr kumimoji="1" sz="2000" kern="1200">
                <a:solidFill>
                  <a:schemeClr val="tx1"/>
                </a:solidFill>
                <a:latin typeface="Arial" charset="0"/>
                <a:ea typeface="ＭＳ Ｐゴシック" charset="-128"/>
                <a:cs typeface="+mn-cs"/>
              </a:defRPr>
            </a:lvl5pPr>
            <a:lvl6pPr marL="2394445" algn="l" defTabSz="957778" rtl="0" eaLnBrk="1" latinLnBrk="0" hangingPunct="1">
              <a:defRPr kumimoji="1" sz="2000" kern="1200">
                <a:solidFill>
                  <a:schemeClr val="tx1"/>
                </a:solidFill>
                <a:latin typeface="Arial" charset="0"/>
                <a:ea typeface="ＭＳ Ｐゴシック" charset="-128"/>
                <a:cs typeface="+mn-cs"/>
              </a:defRPr>
            </a:lvl6pPr>
            <a:lvl7pPr marL="2873333" algn="l" defTabSz="957778" rtl="0" eaLnBrk="1" latinLnBrk="0" hangingPunct="1">
              <a:defRPr kumimoji="1" sz="2000" kern="1200">
                <a:solidFill>
                  <a:schemeClr val="tx1"/>
                </a:solidFill>
                <a:latin typeface="Arial" charset="0"/>
                <a:ea typeface="ＭＳ Ｐゴシック" charset="-128"/>
                <a:cs typeface="+mn-cs"/>
              </a:defRPr>
            </a:lvl7pPr>
            <a:lvl8pPr marL="3352222" algn="l" defTabSz="957778" rtl="0" eaLnBrk="1" latinLnBrk="0" hangingPunct="1">
              <a:defRPr kumimoji="1" sz="2000" kern="1200">
                <a:solidFill>
                  <a:schemeClr val="tx1"/>
                </a:solidFill>
                <a:latin typeface="Arial" charset="0"/>
                <a:ea typeface="ＭＳ Ｐゴシック" charset="-128"/>
                <a:cs typeface="+mn-cs"/>
              </a:defRPr>
            </a:lvl8pPr>
            <a:lvl9pPr marL="3831111" algn="l" defTabSz="957778" rtl="0" eaLnBrk="1" latinLnBrk="0" hangingPunct="1">
              <a:defRPr kumimoji="1" sz="2000" kern="1200">
                <a:solidFill>
                  <a:schemeClr val="tx1"/>
                </a:solidFill>
                <a:latin typeface="Arial" charset="0"/>
                <a:ea typeface="ＭＳ Ｐゴシック" charset="-128"/>
                <a:cs typeface="+mn-cs"/>
              </a:defRPr>
            </a:lvl9pPr>
          </a:lstStyle>
          <a:p>
            <a:endParaRPr lang="ja-JP" altLang="en-US" dirty="0"/>
          </a:p>
        </p:txBody>
      </p:sp>
      <p:sp>
        <p:nvSpPr>
          <p:cNvPr id="27" name="Slide Number Placeholder 3"/>
          <p:cNvSpPr>
            <a:spLocks noGrp="1"/>
          </p:cNvSpPr>
          <p:nvPr>
            <p:ph type="sldNum" sz="quarter" idx="10"/>
          </p:nvPr>
        </p:nvSpPr>
        <p:spPr>
          <a:xfrm>
            <a:off x="9108891" y="6615213"/>
            <a:ext cx="797111" cy="199536"/>
          </a:xfrm>
          <a:prstGeom prst="rect">
            <a:avLst/>
          </a:prstGeom>
        </p:spPr>
        <p:txBody>
          <a:bodyPr/>
          <a:lstStyle/>
          <a:p>
            <a:pPr algn="r">
              <a:defRPr/>
            </a:pPr>
            <a:fld id="{DCA31211-B44D-4EE0-8EC5-704F43794C68}" type="slidenum">
              <a:rPr lang="ja-JP" altLang="en-US" sz="1100" smtClean="0">
                <a:solidFill>
                  <a:schemeClr val="bg1"/>
                </a:solidFill>
              </a:rPr>
              <a:pPr algn="r">
                <a:defRPr/>
              </a:pPr>
              <a:t>39</a:t>
            </a:fld>
            <a:endParaRPr lang="ja-JP" altLang="en-US" sz="1100" dirty="0">
              <a:solidFill>
                <a:schemeClr val="bg1"/>
              </a:solidFill>
            </a:endParaRPr>
          </a:p>
        </p:txBody>
      </p:sp>
      <p:sp>
        <p:nvSpPr>
          <p:cNvPr id="28" name="テキスト ボックス 27"/>
          <p:cNvSpPr txBox="1"/>
          <p:nvPr/>
        </p:nvSpPr>
        <p:spPr>
          <a:xfrm>
            <a:off x="7158246" y="5544237"/>
            <a:ext cx="1539171" cy="830997"/>
          </a:xfrm>
          <a:prstGeom prst="rect">
            <a:avLst/>
          </a:prstGeom>
          <a:noFill/>
        </p:spPr>
        <p:txBody>
          <a:bodyPr wrap="square" rtlCol="0">
            <a:spAutoFit/>
          </a:bodyPr>
          <a:lstStyle/>
          <a:p>
            <a:r>
              <a:rPr kumimoji="1" lang="en-US" altLang="ja-JP" sz="2400" b="1" dirty="0" smtClean="0">
                <a:solidFill>
                  <a:srgbClr val="FF0000"/>
                </a:solidFill>
                <a:latin typeface="Arial" panose="020B0604020202020204" pitchFamily="34" charset="0"/>
                <a:cs typeface="Arial" panose="020B0604020202020204" pitchFamily="34" charset="0"/>
              </a:rPr>
              <a:t>1.2GHz</a:t>
            </a:r>
          </a:p>
          <a:p>
            <a:r>
              <a:rPr lang="en-US" altLang="ja-JP" sz="2400" b="1" dirty="0">
                <a:solidFill>
                  <a:srgbClr val="FF0000"/>
                </a:solidFill>
                <a:latin typeface="Arial" panose="020B0604020202020204" pitchFamily="34" charset="0"/>
                <a:cs typeface="Arial" panose="020B0604020202020204" pitchFamily="34" charset="0"/>
              </a:rPr>
              <a:t>(21.8T)</a:t>
            </a:r>
            <a:endParaRPr kumimoji="1" lang="ja-JP" altLang="en-US" sz="2400" b="1" dirty="0">
              <a:solidFill>
                <a:srgbClr val="FF0000"/>
              </a:solidFill>
              <a:latin typeface="Arial" panose="020B0604020202020204" pitchFamily="34" charset="0"/>
              <a:cs typeface="Arial" panose="020B0604020202020204" pitchFamily="34" charset="0"/>
            </a:endParaRPr>
          </a:p>
        </p:txBody>
      </p:sp>
      <p:sp>
        <p:nvSpPr>
          <p:cNvPr id="14" name="フリーフォーム 12"/>
          <p:cNvSpPr/>
          <p:nvPr/>
        </p:nvSpPr>
        <p:spPr bwMode="auto">
          <a:xfrm>
            <a:off x="1366994" y="2607753"/>
            <a:ext cx="4860547" cy="1101827"/>
          </a:xfrm>
          <a:custGeom>
            <a:avLst/>
            <a:gdLst>
              <a:gd name="connsiteX0" fmla="*/ 0 w 5962650"/>
              <a:gd name="connsiteY0" fmla="*/ 1295400 h 1295400"/>
              <a:gd name="connsiteX1" fmla="*/ 4648200 w 5962650"/>
              <a:gd name="connsiteY1" fmla="*/ 685800 h 1295400"/>
              <a:gd name="connsiteX2" fmla="*/ 5962650 w 5962650"/>
              <a:gd name="connsiteY2" fmla="*/ 0 h 1295400"/>
            </a:gdLst>
            <a:ahLst/>
            <a:cxnLst>
              <a:cxn ang="0">
                <a:pos x="connsiteX0" y="connsiteY0"/>
              </a:cxn>
              <a:cxn ang="0">
                <a:pos x="connsiteX1" y="connsiteY1"/>
              </a:cxn>
              <a:cxn ang="0">
                <a:pos x="connsiteX2" y="connsiteY2"/>
              </a:cxn>
            </a:cxnLst>
            <a:rect l="l" t="t" r="r" b="b"/>
            <a:pathLst>
              <a:path w="5962650" h="1295400">
                <a:moveTo>
                  <a:pt x="0" y="1295400"/>
                </a:moveTo>
                <a:cubicBezTo>
                  <a:pt x="1827212" y="1098550"/>
                  <a:pt x="3654425" y="901700"/>
                  <a:pt x="4648200" y="685800"/>
                </a:cubicBezTo>
                <a:cubicBezTo>
                  <a:pt x="5641975" y="469900"/>
                  <a:pt x="5802312" y="234950"/>
                  <a:pt x="5962650" y="0"/>
                </a:cubicBezTo>
              </a:path>
            </a:pathLst>
          </a:custGeom>
          <a:ln w="76200">
            <a:solidFill>
              <a:schemeClr val="tx2"/>
            </a:solidFill>
            <a:headEnd type="none" w="med" len="med"/>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tx2">
                  <a:lumMod val="60000"/>
                  <a:lumOff val="40000"/>
                </a:schemeClr>
              </a:solidFill>
            </a:endParaRPr>
          </a:p>
        </p:txBody>
      </p:sp>
      <p:sp>
        <p:nvSpPr>
          <p:cNvPr id="2" name="フリーフォーム 1"/>
          <p:cNvSpPr/>
          <p:nvPr/>
        </p:nvSpPr>
        <p:spPr>
          <a:xfrm>
            <a:off x="317485" y="1381924"/>
            <a:ext cx="2630626" cy="2535382"/>
          </a:xfrm>
          <a:custGeom>
            <a:avLst/>
            <a:gdLst>
              <a:gd name="connsiteX0" fmla="*/ 1246909 w 4350327"/>
              <a:gd name="connsiteY0" fmla="*/ 1911927 h 2535382"/>
              <a:gd name="connsiteX1" fmla="*/ 4350327 w 4350327"/>
              <a:gd name="connsiteY1" fmla="*/ 1634836 h 2535382"/>
              <a:gd name="connsiteX2" fmla="*/ 1163782 w 4350327"/>
              <a:gd name="connsiteY2" fmla="*/ 2535382 h 2535382"/>
              <a:gd name="connsiteX3" fmla="*/ 0 w 4350327"/>
              <a:gd name="connsiteY3" fmla="*/ 83127 h 2535382"/>
              <a:gd name="connsiteX4" fmla="*/ 138546 w 4350327"/>
              <a:gd name="connsiteY4" fmla="*/ 0 h 253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50327" h="2535382">
                <a:moveTo>
                  <a:pt x="1246909" y="1911927"/>
                </a:moveTo>
                <a:lnTo>
                  <a:pt x="4350327" y="1634836"/>
                </a:lnTo>
                <a:lnTo>
                  <a:pt x="1163782" y="2535382"/>
                </a:lnTo>
                <a:lnTo>
                  <a:pt x="0" y="83127"/>
                </a:lnTo>
                <a:lnTo>
                  <a:pt x="138546" y="0"/>
                </a:lnTo>
              </a:path>
            </a:pathLst>
          </a:custGeom>
        </p:spPr>
        <p:txBody>
          <a:bodyPr rtlCol="0" anchor="ctr"/>
          <a:lstStyle/>
          <a:p>
            <a:pPr algn="ctr"/>
            <a:endParaRPr kumimoji="1" lang="ja-JP" altLang="en-US"/>
          </a:p>
        </p:txBody>
      </p:sp>
      <p:sp>
        <p:nvSpPr>
          <p:cNvPr id="41" name="フリーフォーム 27"/>
          <p:cNvSpPr/>
          <p:nvPr/>
        </p:nvSpPr>
        <p:spPr>
          <a:xfrm>
            <a:off x="6785123" y="3195792"/>
            <a:ext cx="633688" cy="503238"/>
          </a:xfrm>
          <a:custGeom>
            <a:avLst/>
            <a:gdLst>
              <a:gd name="connsiteX0" fmla="*/ 0 w 2686640"/>
              <a:gd name="connsiteY0" fmla="*/ 0 h 565608"/>
              <a:gd name="connsiteX1" fmla="*/ 1866508 w 2686640"/>
              <a:gd name="connsiteY1" fmla="*/ 160255 h 565608"/>
              <a:gd name="connsiteX2" fmla="*/ 2686640 w 2686640"/>
              <a:gd name="connsiteY2" fmla="*/ 565608 h 565608"/>
            </a:gdLst>
            <a:ahLst/>
            <a:cxnLst>
              <a:cxn ang="0">
                <a:pos x="connsiteX0" y="connsiteY0"/>
              </a:cxn>
              <a:cxn ang="0">
                <a:pos x="connsiteX1" y="connsiteY1"/>
              </a:cxn>
              <a:cxn ang="0">
                <a:pos x="connsiteX2" y="connsiteY2"/>
              </a:cxn>
            </a:cxnLst>
            <a:rect l="l" t="t" r="r" b="b"/>
            <a:pathLst>
              <a:path w="2686640" h="565608">
                <a:moveTo>
                  <a:pt x="0" y="0"/>
                </a:moveTo>
                <a:cubicBezTo>
                  <a:pt x="709367" y="32993"/>
                  <a:pt x="1418735" y="65987"/>
                  <a:pt x="1866508" y="160255"/>
                </a:cubicBezTo>
                <a:cubicBezTo>
                  <a:pt x="2314281" y="254523"/>
                  <a:pt x="2500460" y="410065"/>
                  <a:pt x="2686640" y="565608"/>
                </a:cubicBezTo>
              </a:path>
            </a:pathLst>
          </a:custGeom>
          <a:ln w="1301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rgbClr val="FF0000"/>
              </a:solidFill>
            </a:endParaRPr>
          </a:p>
        </p:txBody>
      </p:sp>
      <p:sp>
        <p:nvSpPr>
          <p:cNvPr id="5" name="テキスト ボックス 4"/>
          <p:cNvSpPr txBox="1"/>
          <p:nvPr/>
        </p:nvSpPr>
        <p:spPr>
          <a:xfrm>
            <a:off x="7278689" y="2088831"/>
            <a:ext cx="2042797" cy="811367"/>
          </a:xfrm>
          <a:prstGeom prst="rect">
            <a:avLst/>
          </a:prstGeom>
          <a:noFill/>
        </p:spPr>
        <p:txBody>
          <a:bodyPr wrap="square" lIns="36000" tIns="36000" rIns="36000" bIns="36000" rtlCol="0">
            <a:spAutoFit/>
          </a:bodyPr>
          <a:lstStyle/>
          <a:p>
            <a:r>
              <a:rPr kumimoji="1" lang="en-US" altLang="ja-JP" sz="2400" b="1" dirty="0" smtClean="0">
                <a:solidFill>
                  <a:srgbClr val="FF0000"/>
                </a:solidFill>
              </a:rPr>
              <a:t>LTS/REBCO NMR magnet</a:t>
            </a:r>
            <a:endParaRPr kumimoji="1" lang="ja-JP" altLang="en-US" sz="2400" b="1" dirty="0" smtClean="0">
              <a:solidFill>
                <a:srgbClr val="FF0000"/>
              </a:solidFill>
            </a:endParaRPr>
          </a:p>
        </p:txBody>
      </p:sp>
      <p:sp>
        <p:nvSpPr>
          <p:cNvPr id="24" name="フリーフォーム 12"/>
          <p:cNvSpPr/>
          <p:nvPr/>
        </p:nvSpPr>
        <p:spPr bwMode="auto">
          <a:xfrm>
            <a:off x="6317551" y="1043737"/>
            <a:ext cx="1470765" cy="1564017"/>
          </a:xfrm>
          <a:custGeom>
            <a:avLst/>
            <a:gdLst>
              <a:gd name="connsiteX0" fmla="*/ 0 w 5962650"/>
              <a:gd name="connsiteY0" fmla="*/ 1295400 h 1295400"/>
              <a:gd name="connsiteX1" fmla="*/ 4648200 w 5962650"/>
              <a:gd name="connsiteY1" fmla="*/ 685800 h 1295400"/>
              <a:gd name="connsiteX2" fmla="*/ 5962650 w 5962650"/>
              <a:gd name="connsiteY2" fmla="*/ 0 h 1295400"/>
            </a:gdLst>
            <a:ahLst/>
            <a:cxnLst>
              <a:cxn ang="0">
                <a:pos x="connsiteX0" y="connsiteY0"/>
              </a:cxn>
              <a:cxn ang="0">
                <a:pos x="connsiteX1" y="connsiteY1"/>
              </a:cxn>
              <a:cxn ang="0">
                <a:pos x="connsiteX2" y="connsiteY2"/>
              </a:cxn>
            </a:cxnLst>
            <a:rect l="l" t="t" r="r" b="b"/>
            <a:pathLst>
              <a:path w="5962650" h="1295400">
                <a:moveTo>
                  <a:pt x="0" y="1295400"/>
                </a:moveTo>
                <a:cubicBezTo>
                  <a:pt x="1827212" y="1098550"/>
                  <a:pt x="3654425" y="901700"/>
                  <a:pt x="4648200" y="685800"/>
                </a:cubicBezTo>
                <a:cubicBezTo>
                  <a:pt x="5641975" y="469900"/>
                  <a:pt x="5802312" y="234950"/>
                  <a:pt x="5962650" y="0"/>
                </a:cubicBezTo>
              </a:path>
            </a:pathLst>
          </a:custGeom>
          <a:ln w="76200">
            <a:solidFill>
              <a:schemeClr val="tx2"/>
            </a:solidFill>
            <a:prstDash val="sysDot"/>
            <a:headEnd type="none" w="med" len="med"/>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tx2">
                  <a:lumMod val="60000"/>
                  <a:lumOff val="40000"/>
                </a:schemeClr>
              </a:solidFill>
            </a:endParaRPr>
          </a:p>
        </p:txBody>
      </p:sp>
      <p:sp>
        <p:nvSpPr>
          <p:cNvPr id="4" name="テキスト ボックス 3"/>
          <p:cNvSpPr txBox="1"/>
          <p:nvPr/>
        </p:nvSpPr>
        <p:spPr>
          <a:xfrm>
            <a:off x="4925784" y="1222478"/>
            <a:ext cx="2115237" cy="811367"/>
          </a:xfrm>
          <a:prstGeom prst="rect">
            <a:avLst/>
          </a:prstGeom>
          <a:noFill/>
        </p:spPr>
        <p:txBody>
          <a:bodyPr wrap="square" lIns="36000" tIns="36000" rIns="36000" bIns="36000" rtlCol="0">
            <a:spAutoFit/>
          </a:bodyPr>
          <a:lstStyle/>
          <a:p>
            <a:r>
              <a:rPr lang="en-US" altLang="ja-JP" sz="2400" b="1" dirty="0" smtClean="0">
                <a:solidFill>
                  <a:schemeClr val="tx2"/>
                </a:solidFill>
              </a:rPr>
              <a:t>LTS/Bi2223 NMR magnet</a:t>
            </a:r>
            <a:endParaRPr kumimoji="1" lang="ja-JP" altLang="en-US" sz="2400" b="1" dirty="0" smtClean="0">
              <a:solidFill>
                <a:schemeClr val="tx2"/>
              </a:solidFill>
            </a:endParaRPr>
          </a:p>
        </p:txBody>
      </p:sp>
      <p:sp>
        <p:nvSpPr>
          <p:cNvPr id="6" name="テキスト ボックス 5"/>
          <p:cNvSpPr txBox="1"/>
          <p:nvPr/>
        </p:nvSpPr>
        <p:spPr>
          <a:xfrm>
            <a:off x="1878565" y="2637810"/>
            <a:ext cx="2693759" cy="442035"/>
          </a:xfrm>
          <a:prstGeom prst="rect">
            <a:avLst/>
          </a:prstGeom>
          <a:noFill/>
        </p:spPr>
        <p:txBody>
          <a:bodyPr wrap="square" lIns="36000" tIns="36000" rIns="36000" bIns="36000" rtlCol="0">
            <a:spAutoFit/>
          </a:bodyPr>
          <a:lstStyle/>
          <a:p>
            <a:r>
              <a:rPr kumimoji="1" lang="en-US" altLang="ja-JP" sz="2400" b="1" dirty="0" smtClean="0"/>
              <a:t>LTS NMR magnet</a:t>
            </a:r>
            <a:endParaRPr kumimoji="1" lang="ja-JP" altLang="en-US" sz="2400" b="1" dirty="0" smtClean="0"/>
          </a:p>
        </p:txBody>
      </p:sp>
      <p:grpSp>
        <p:nvGrpSpPr>
          <p:cNvPr id="251" name="グループ化 466"/>
          <p:cNvGrpSpPr/>
          <p:nvPr/>
        </p:nvGrpSpPr>
        <p:grpSpPr>
          <a:xfrm>
            <a:off x="1570594" y="4173814"/>
            <a:ext cx="723715" cy="1232731"/>
            <a:chOff x="4043983" y="1643510"/>
            <a:chExt cx="1262063" cy="2328863"/>
          </a:xfrm>
        </p:grpSpPr>
        <p:sp>
          <p:nvSpPr>
            <p:cNvPr id="29" name="Rectangle 901"/>
            <p:cNvSpPr>
              <a:spLocks noChangeArrowheads="1"/>
            </p:cNvSpPr>
            <p:nvPr/>
          </p:nvSpPr>
          <p:spPr bwMode="auto">
            <a:xfrm>
              <a:off x="4685451" y="2471449"/>
              <a:ext cx="408832" cy="31979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ja-JP" sz="1100" b="1" dirty="0" smtClean="0">
                  <a:solidFill>
                    <a:srgbClr val="0000FF"/>
                  </a:solidFill>
                  <a:ea typeface="ＭＳ Ｐゴシック" pitchFamily="50" charset="-128"/>
                  <a:cs typeface="ＭＳ Ｐゴシック" pitchFamily="50" charset="-128"/>
                </a:rPr>
                <a:t>600</a:t>
              </a:r>
              <a:endParaRPr kumimoji="1" lang="ja-JP" altLang="ja-JP" sz="1100" b="0" i="0" u="none" strike="noStrike" cap="none" normalizeH="0" baseline="0" dirty="0" smtClean="0">
                <a:ln>
                  <a:noFill/>
                </a:ln>
                <a:solidFill>
                  <a:schemeClr val="tx1"/>
                </a:solidFill>
                <a:effectLst/>
                <a:ea typeface="ＭＳ Ｐゴシック" pitchFamily="50" charset="-128"/>
                <a:cs typeface="ＭＳ Ｐゴシック" pitchFamily="50" charset="-128"/>
              </a:endParaRPr>
            </a:p>
          </p:txBody>
        </p:sp>
        <p:sp>
          <p:nvSpPr>
            <p:cNvPr id="30" name="Rectangle 698"/>
            <p:cNvSpPr>
              <a:spLocks noChangeArrowheads="1"/>
            </p:cNvSpPr>
            <p:nvPr/>
          </p:nvSpPr>
          <p:spPr bwMode="auto">
            <a:xfrm>
              <a:off x="5010771" y="1941960"/>
              <a:ext cx="254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 name="Rectangle 699"/>
            <p:cNvSpPr>
              <a:spLocks noChangeArrowheads="1"/>
            </p:cNvSpPr>
            <p:nvPr/>
          </p:nvSpPr>
          <p:spPr bwMode="auto">
            <a:xfrm>
              <a:off x="5010771" y="1941960"/>
              <a:ext cx="254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2" name="Rectangle 700"/>
            <p:cNvSpPr>
              <a:spLocks noChangeArrowheads="1"/>
            </p:cNvSpPr>
            <p:nvPr/>
          </p:nvSpPr>
          <p:spPr bwMode="auto">
            <a:xfrm>
              <a:off x="5004421" y="1972123"/>
              <a:ext cx="36513" cy="1952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3" name="Rectangle 701"/>
            <p:cNvSpPr>
              <a:spLocks noChangeArrowheads="1"/>
            </p:cNvSpPr>
            <p:nvPr/>
          </p:nvSpPr>
          <p:spPr bwMode="auto">
            <a:xfrm>
              <a:off x="5004421" y="1972123"/>
              <a:ext cx="36513" cy="1952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4" name="Rectangle 702"/>
            <p:cNvSpPr>
              <a:spLocks noChangeArrowheads="1"/>
            </p:cNvSpPr>
            <p:nvPr/>
          </p:nvSpPr>
          <p:spPr bwMode="auto">
            <a:xfrm>
              <a:off x="4982196" y="1924498"/>
              <a:ext cx="82550" cy="301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5" name="Rectangle 703"/>
            <p:cNvSpPr>
              <a:spLocks noChangeArrowheads="1"/>
            </p:cNvSpPr>
            <p:nvPr/>
          </p:nvSpPr>
          <p:spPr bwMode="auto">
            <a:xfrm>
              <a:off x="4982196" y="1924498"/>
              <a:ext cx="82550" cy="301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6" name="Rectangle 704"/>
            <p:cNvSpPr>
              <a:spLocks noChangeArrowheads="1"/>
            </p:cNvSpPr>
            <p:nvPr/>
          </p:nvSpPr>
          <p:spPr bwMode="auto">
            <a:xfrm>
              <a:off x="4867896" y="1726060"/>
              <a:ext cx="508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 name="Rectangle 705"/>
            <p:cNvSpPr>
              <a:spLocks noChangeArrowheads="1"/>
            </p:cNvSpPr>
            <p:nvPr/>
          </p:nvSpPr>
          <p:spPr bwMode="auto">
            <a:xfrm>
              <a:off x="4867896" y="1726060"/>
              <a:ext cx="508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 name="Rectangle 706"/>
            <p:cNvSpPr>
              <a:spLocks noChangeArrowheads="1"/>
            </p:cNvSpPr>
            <p:nvPr/>
          </p:nvSpPr>
          <p:spPr bwMode="auto">
            <a:xfrm>
              <a:off x="4880596" y="1643510"/>
              <a:ext cx="238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9" name="Rectangle 707"/>
            <p:cNvSpPr>
              <a:spLocks noChangeArrowheads="1"/>
            </p:cNvSpPr>
            <p:nvPr/>
          </p:nvSpPr>
          <p:spPr bwMode="auto">
            <a:xfrm>
              <a:off x="4880596" y="1643510"/>
              <a:ext cx="238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 name="Rectangle 708"/>
            <p:cNvSpPr>
              <a:spLocks noChangeArrowheads="1"/>
            </p:cNvSpPr>
            <p:nvPr/>
          </p:nvSpPr>
          <p:spPr bwMode="auto">
            <a:xfrm>
              <a:off x="4867896" y="1678435"/>
              <a:ext cx="508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2" name="Rectangle 709"/>
            <p:cNvSpPr>
              <a:spLocks noChangeArrowheads="1"/>
            </p:cNvSpPr>
            <p:nvPr/>
          </p:nvSpPr>
          <p:spPr bwMode="auto">
            <a:xfrm>
              <a:off x="4867896" y="1678435"/>
              <a:ext cx="508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3" name="Rectangle 710"/>
            <p:cNvSpPr>
              <a:spLocks noChangeArrowheads="1"/>
            </p:cNvSpPr>
            <p:nvPr/>
          </p:nvSpPr>
          <p:spPr bwMode="auto">
            <a:xfrm>
              <a:off x="4840908" y="1713360"/>
              <a:ext cx="104775" cy="238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4" name="Rectangle 711"/>
            <p:cNvSpPr>
              <a:spLocks noChangeArrowheads="1"/>
            </p:cNvSpPr>
            <p:nvPr/>
          </p:nvSpPr>
          <p:spPr bwMode="auto">
            <a:xfrm>
              <a:off x="4840908" y="1713360"/>
              <a:ext cx="104775" cy="2381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5" name="Rectangle 712"/>
            <p:cNvSpPr>
              <a:spLocks noChangeArrowheads="1"/>
            </p:cNvSpPr>
            <p:nvPr/>
          </p:nvSpPr>
          <p:spPr bwMode="auto">
            <a:xfrm>
              <a:off x="4850433" y="1746698"/>
              <a:ext cx="85725" cy="3937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6" name="Rectangle 713"/>
            <p:cNvSpPr>
              <a:spLocks noChangeArrowheads="1"/>
            </p:cNvSpPr>
            <p:nvPr/>
          </p:nvSpPr>
          <p:spPr bwMode="auto">
            <a:xfrm>
              <a:off x="4850433" y="1746698"/>
              <a:ext cx="85725" cy="3937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7" name="Rectangle 714"/>
            <p:cNvSpPr>
              <a:spLocks noChangeArrowheads="1"/>
            </p:cNvSpPr>
            <p:nvPr/>
          </p:nvSpPr>
          <p:spPr bwMode="auto">
            <a:xfrm>
              <a:off x="4444033" y="1726060"/>
              <a:ext cx="492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8" name="Rectangle 715"/>
            <p:cNvSpPr>
              <a:spLocks noChangeArrowheads="1"/>
            </p:cNvSpPr>
            <p:nvPr/>
          </p:nvSpPr>
          <p:spPr bwMode="auto">
            <a:xfrm>
              <a:off x="4444033" y="1726060"/>
              <a:ext cx="492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9" name="Rectangle 716"/>
            <p:cNvSpPr>
              <a:spLocks noChangeArrowheads="1"/>
            </p:cNvSpPr>
            <p:nvPr/>
          </p:nvSpPr>
          <p:spPr bwMode="auto">
            <a:xfrm>
              <a:off x="4456733" y="1643510"/>
              <a:ext cx="238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0" name="Rectangle 717"/>
            <p:cNvSpPr>
              <a:spLocks noChangeArrowheads="1"/>
            </p:cNvSpPr>
            <p:nvPr/>
          </p:nvSpPr>
          <p:spPr bwMode="auto">
            <a:xfrm>
              <a:off x="4456733" y="1643510"/>
              <a:ext cx="238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1" name="Rectangle 718"/>
            <p:cNvSpPr>
              <a:spLocks noChangeArrowheads="1"/>
            </p:cNvSpPr>
            <p:nvPr/>
          </p:nvSpPr>
          <p:spPr bwMode="auto">
            <a:xfrm>
              <a:off x="4444033" y="1678435"/>
              <a:ext cx="492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2" name="Rectangle 719"/>
            <p:cNvSpPr>
              <a:spLocks noChangeArrowheads="1"/>
            </p:cNvSpPr>
            <p:nvPr/>
          </p:nvSpPr>
          <p:spPr bwMode="auto">
            <a:xfrm>
              <a:off x="4444033" y="1678435"/>
              <a:ext cx="492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3" name="Rectangle 720"/>
            <p:cNvSpPr>
              <a:spLocks noChangeArrowheads="1"/>
            </p:cNvSpPr>
            <p:nvPr/>
          </p:nvSpPr>
          <p:spPr bwMode="auto">
            <a:xfrm>
              <a:off x="4417046" y="1713360"/>
              <a:ext cx="104775" cy="238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 name="Rectangle 721"/>
            <p:cNvSpPr>
              <a:spLocks noChangeArrowheads="1"/>
            </p:cNvSpPr>
            <p:nvPr/>
          </p:nvSpPr>
          <p:spPr bwMode="auto">
            <a:xfrm>
              <a:off x="4417046" y="1713360"/>
              <a:ext cx="104775" cy="2381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5" name="Rectangle 722"/>
            <p:cNvSpPr>
              <a:spLocks noChangeArrowheads="1"/>
            </p:cNvSpPr>
            <p:nvPr/>
          </p:nvSpPr>
          <p:spPr bwMode="auto">
            <a:xfrm>
              <a:off x="4424983" y="1746698"/>
              <a:ext cx="87313" cy="3937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 name="Rectangle 723"/>
            <p:cNvSpPr>
              <a:spLocks noChangeArrowheads="1"/>
            </p:cNvSpPr>
            <p:nvPr/>
          </p:nvSpPr>
          <p:spPr bwMode="auto">
            <a:xfrm>
              <a:off x="4424983" y="1746698"/>
              <a:ext cx="87313" cy="3937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7" name="Rectangle 724"/>
            <p:cNvSpPr>
              <a:spLocks noChangeArrowheads="1"/>
            </p:cNvSpPr>
            <p:nvPr/>
          </p:nvSpPr>
          <p:spPr bwMode="auto">
            <a:xfrm>
              <a:off x="4317033" y="1941960"/>
              <a:ext cx="254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8" name="Rectangle 725"/>
            <p:cNvSpPr>
              <a:spLocks noChangeArrowheads="1"/>
            </p:cNvSpPr>
            <p:nvPr/>
          </p:nvSpPr>
          <p:spPr bwMode="auto">
            <a:xfrm>
              <a:off x="4317033" y="1941960"/>
              <a:ext cx="254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 name="Rectangle 726"/>
            <p:cNvSpPr>
              <a:spLocks noChangeArrowheads="1"/>
            </p:cNvSpPr>
            <p:nvPr/>
          </p:nvSpPr>
          <p:spPr bwMode="auto">
            <a:xfrm>
              <a:off x="4310683" y="1972123"/>
              <a:ext cx="36513" cy="1952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 name="Rectangle 727"/>
            <p:cNvSpPr>
              <a:spLocks noChangeArrowheads="1"/>
            </p:cNvSpPr>
            <p:nvPr/>
          </p:nvSpPr>
          <p:spPr bwMode="auto">
            <a:xfrm>
              <a:off x="4310683" y="1972123"/>
              <a:ext cx="36513" cy="1952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1" name="Rectangle 728"/>
            <p:cNvSpPr>
              <a:spLocks noChangeArrowheads="1"/>
            </p:cNvSpPr>
            <p:nvPr/>
          </p:nvSpPr>
          <p:spPr bwMode="auto">
            <a:xfrm>
              <a:off x="4288458" y="1924498"/>
              <a:ext cx="82550" cy="301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2" name="Rectangle 729"/>
            <p:cNvSpPr>
              <a:spLocks noChangeArrowheads="1"/>
            </p:cNvSpPr>
            <p:nvPr/>
          </p:nvSpPr>
          <p:spPr bwMode="auto">
            <a:xfrm>
              <a:off x="4288458" y="1924498"/>
              <a:ext cx="82550" cy="301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3" name="Freeform 730"/>
            <p:cNvSpPr>
              <a:spLocks/>
            </p:cNvSpPr>
            <p:nvPr/>
          </p:nvSpPr>
          <p:spPr bwMode="auto">
            <a:xfrm>
              <a:off x="4688508" y="2040385"/>
              <a:ext cx="349250" cy="293688"/>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4" name="Freeform 731"/>
            <p:cNvSpPr>
              <a:spLocks/>
            </p:cNvSpPr>
            <p:nvPr/>
          </p:nvSpPr>
          <p:spPr bwMode="auto">
            <a:xfrm>
              <a:off x="4994896" y="2107060"/>
              <a:ext cx="93663" cy="96838"/>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5" name="Freeform 732"/>
            <p:cNvSpPr>
              <a:spLocks/>
            </p:cNvSpPr>
            <p:nvPr/>
          </p:nvSpPr>
          <p:spPr bwMode="auto">
            <a:xfrm>
              <a:off x="4312271" y="2038798"/>
              <a:ext cx="349250" cy="293688"/>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6" name="Freeform 733"/>
            <p:cNvSpPr>
              <a:spLocks/>
            </p:cNvSpPr>
            <p:nvPr/>
          </p:nvSpPr>
          <p:spPr bwMode="auto">
            <a:xfrm>
              <a:off x="4261471" y="2103885"/>
              <a:ext cx="92075" cy="98425"/>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7" name="Rectangle 734"/>
            <p:cNvSpPr>
              <a:spLocks noChangeArrowheads="1"/>
            </p:cNvSpPr>
            <p:nvPr/>
          </p:nvSpPr>
          <p:spPr bwMode="auto">
            <a:xfrm>
              <a:off x="4615483" y="2024510"/>
              <a:ext cx="131763" cy="142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8" name="Rectangle 735"/>
            <p:cNvSpPr>
              <a:spLocks noChangeArrowheads="1"/>
            </p:cNvSpPr>
            <p:nvPr/>
          </p:nvSpPr>
          <p:spPr bwMode="auto">
            <a:xfrm>
              <a:off x="4615483" y="2024510"/>
              <a:ext cx="131763" cy="14288"/>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9" name="Freeform 736"/>
            <p:cNvSpPr>
              <a:spLocks/>
            </p:cNvSpPr>
            <p:nvPr/>
          </p:nvSpPr>
          <p:spPr bwMode="auto">
            <a:xfrm>
              <a:off x="4259883" y="2184848"/>
              <a:ext cx="825500" cy="998538"/>
            </a:xfrm>
            <a:custGeom>
              <a:avLst/>
              <a:gdLst/>
              <a:ahLst/>
              <a:cxnLst>
                <a:cxn ang="0">
                  <a:pos x="0" y="0"/>
                </a:cxn>
                <a:cxn ang="0">
                  <a:pos x="0" y="1257"/>
                </a:cxn>
                <a:cxn ang="0">
                  <a:pos x="1040" y="1257"/>
                </a:cxn>
                <a:cxn ang="0">
                  <a:pos x="1040" y="0"/>
                </a:cxn>
              </a:cxnLst>
              <a:rect l="0" t="0" r="r" b="b"/>
              <a:pathLst>
                <a:path w="1040" h="1257">
                  <a:moveTo>
                    <a:pt x="0" y="0"/>
                  </a:moveTo>
                  <a:lnTo>
                    <a:pt x="0" y="1257"/>
                  </a:lnTo>
                  <a:lnTo>
                    <a:pt x="1040" y="1257"/>
                  </a:lnTo>
                  <a:lnTo>
                    <a:pt x="1040" y="0"/>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0" name="Freeform 737"/>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1" name="Freeform 738"/>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2" name="Freeform 739"/>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3" name="Freeform 740"/>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4" name="Freeform 741"/>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5" name="Freeform 742"/>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6" name="Rectangle 743"/>
            <p:cNvSpPr>
              <a:spLocks noChangeArrowheads="1"/>
            </p:cNvSpPr>
            <p:nvPr/>
          </p:nvSpPr>
          <p:spPr bwMode="auto">
            <a:xfrm>
              <a:off x="4232896" y="3180210"/>
              <a:ext cx="881063" cy="222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7" name="Rectangle 744"/>
            <p:cNvSpPr>
              <a:spLocks noChangeArrowheads="1"/>
            </p:cNvSpPr>
            <p:nvPr/>
          </p:nvSpPr>
          <p:spPr bwMode="auto">
            <a:xfrm>
              <a:off x="4232896" y="3180210"/>
              <a:ext cx="881063" cy="222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8" name="Rectangle 745"/>
            <p:cNvSpPr>
              <a:spLocks noChangeArrowheads="1"/>
            </p:cNvSpPr>
            <p:nvPr/>
          </p:nvSpPr>
          <p:spPr bwMode="auto">
            <a:xfrm>
              <a:off x="4232896" y="3167510"/>
              <a:ext cx="881063" cy="142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79" name="Rectangle 746"/>
            <p:cNvSpPr>
              <a:spLocks noChangeArrowheads="1"/>
            </p:cNvSpPr>
            <p:nvPr/>
          </p:nvSpPr>
          <p:spPr bwMode="auto">
            <a:xfrm>
              <a:off x="4232896" y="3167510"/>
              <a:ext cx="881063" cy="14288"/>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pic>
          <p:nvPicPr>
            <p:cNvPr id="80" name="Picture 747"/>
            <p:cNvPicPr>
              <a:picLocks noChangeAspect="1" noChangeArrowheads="1"/>
            </p:cNvPicPr>
            <p:nvPr/>
          </p:nvPicPr>
          <p:blipFill>
            <a:blip r:embed="rId6" cstate="print"/>
            <a:srcRect/>
            <a:stretch>
              <a:fillRect/>
            </a:stretch>
          </p:blipFill>
          <p:spPr bwMode="auto">
            <a:xfrm>
              <a:off x="4442446" y="2405510"/>
              <a:ext cx="147638" cy="531813"/>
            </a:xfrm>
            <a:prstGeom prst="rect">
              <a:avLst/>
            </a:prstGeom>
            <a:noFill/>
            <a:ln w="9525">
              <a:noFill/>
              <a:miter lim="800000"/>
              <a:headEnd/>
              <a:tailEnd/>
            </a:ln>
          </p:spPr>
        </p:pic>
        <p:pic>
          <p:nvPicPr>
            <p:cNvPr id="81" name="Picture 748"/>
            <p:cNvPicPr>
              <a:picLocks noChangeAspect="1" noChangeArrowheads="1"/>
            </p:cNvPicPr>
            <p:nvPr/>
          </p:nvPicPr>
          <p:blipFill>
            <a:blip r:embed="rId7" cstate="print"/>
            <a:srcRect/>
            <a:stretch>
              <a:fillRect/>
            </a:stretch>
          </p:blipFill>
          <p:spPr bwMode="auto">
            <a:xfrm>
              <a:off x="4442446" y="2405510"/>
              <a:ext cx="147638" cy="531813"/>
            </a:xfrm>
            <a:prstGeom prst="rect">
              <a:avLst/>
            </a:prstGeom>
            <a:noFill/>
            <a:ln w="9525">
              <a:noFill/>
              <a:miter lim="800000"/>
              <a:headEnd/>
              <a:tailEnd/>
            </a:ln>
          </p:spPr>
        </p:pic>
        <p:pic>
          <p:nvPicPr>
            <p:cNvPr id="82" name="Picture 749"/>
            <p:cNvPicPr>
              <a:picLocks noChangeAspect="1" noChangeArrowheads="1"/>
            </p:cNvPicPr>
            <p:nvPr/>
          </p:nvPicPr>
          <p:blipFill>
            <a:blip r:embed="rId8" cstate="print"/>
            <a:srcRect/>
            <a:stretch>
              <a:fillRect/>
            </a:stretch>
          </p:blipFill>
          <p:spPr bwMode="auto">
            <a:xfrm>
              <a:off x="4604371" y="2230885"/>
              <a:ext cx="84138" cy="928688"/>
            </a:xfrm>
            <a:prstGeom prst="rect">
              <a:avLst/>
            </a:prstGeom>
            <a:noFill/>
            <a:ln w="9525">
              <a:noFill/>
              <a:miter lim="800000"/>
              <a:headEnd/>
              <a:tailEnd/>
            </a:ln>
          </p:spPr>
        </p:pic>
        <p:pic>
          <p:nvPicPr>
            <p:cNvPr id="83" name="Picture 750"/>
            <p:cNvPicPr>
              <a:picLocks noChangeAspect="1" noChangeArrowheads="1"/>
            </p:cNvPicPr>
            <p:nvPr/>
          </p:nvPicPr>
          <p:blipFill>
            <a:blip r:embed="rId5" cstate="print"/>
            <a:srcRect/>
            <a:stretch>
              <a:fillRect/>
            </a:stretch>
          </p:blipFill>
          <p:spPr bwMode="auto">
            <a:xfrm>
              <a:off x="4604371" y="2230885"/>
              <a:ext cx="84138" cy="928688"/>
            </a:xfrm>
            <a:prstGeom prst="rect">
              <a:avLst/>
            </a:prstGeom>
            <a:noFill/>
            <a:ln w="9525">
              <a:noFill/>
              <a:miter lim="800000"/>
              <a:headEnd/>
              <a:tailEnd/>
            </a:ln>
          </p:spPr>
        </p:pic>
        <p:sp>
          <p:nvSpPr>
            <p:cNvPr id="84" name="Line 751"/>
            <p:cNvSpPr>
              <a:spLocks noChangeShapeType="1"/>
            </p:cNvSpPr>
            <p:nvPr/>
          </p:nvSpPr>
          <p:spPr bwMode="auto">
            <a:xfrm flipV="1">
              <a:off x="4415458" y="2237235"/>
              <a:ext cx="1588" cy="922338"/>
            </a:xfrm>
            <a:prstGeom prst="line">
              <a:avLst/>
            </a:prstGeom>
            <a:noFill/>
            <a:ln w="1587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85" name="Freeform 764"/>
            <p:cNvSpPr>
              <a:spLocks/>
            </p:cNvSpPr>
            <p:nvPr/>
          </p:nvSpPr>
          <p:spPr bwMode="auto">
            <a:xfrm>
              <a:off x="5109196" y="2791273"/>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86" name="Freeform 765"/>
            <p:cNvSpPr>
              <a:spLocks/>
            </p:cNvSpPr>
            <p:nvPr/>
          </p:nvSpPr>
          <p:spPr bwMode="auto">
            <a:xfrm>
              <a:off x="5109196" y="2791273"/>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87" name="Rectangle 766"/>
            <p:cNvSpPr>
              <a:spLocks noChangeArrowheads="1"/>
            </p:cNvSpPr>
            <p:nvPr/>
          </p:nvSpPr>
          <p:spPr bwMode="auto">
            <a:xfrm>
              <a:off x="5031408" y="3954910"/>
              <a:ext cx="239713" cy="174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88" name="Rectangle 767"/>
            <p:cNvSpPr>
              <a:spLocks noChangeArrowheads="1"/>
            </p:cNvSpPr>
            <p:nvPr/>
          </p:nvSpPr>
          <p:spPr bwMode="auto">
            <a:xfrm>
              <a:off x="5031408" y="3954910"/>
              <a:ext cx="239713" cy="174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89" name="Rectangle 768"/>
            <p:cNvSpPr>
              <a:spLocks noChangeArrowheads="1"/>
            </p:cNvSpPr>
            <p:nvPr/>
          </p:nvSpPr>
          <p:spPr bwMode="auto">
            <a:xfrm>
              <a:off x="5069508" y="2821435"/>
              <a:ext cx="160338" cy="11334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90" name="Rectangle 769"/>
            <p:cNvSpPr>
              <a:spLocks noChangeArrowheads="1"/>
            </p:cNvSpPr>
            <p:nvPr/>
          </p:nvSpPr>
          <p:spPr bwMode="auto">
            <a:xfrm>
              <a:off x="5069508" y="2821435"/>
              <a:ext cx="160338" cy="113347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91" name="Freeform 770"/>
            <p:cNvSpPr>
              <a:spLocks/>
            </p:cNvSpPr>
            <p:nvPr/>
          </p:nvSpPr>
          <p:spPr bwMode="auto">
            <a:xfrm>
              <a:off x="4963146" y="2791273"/>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92" name="Freeform 771"/>
            <p:cNvSpPr>
              <a:spLocks/>
            </p:cNvSpPr>
            <p:nvPr/>
          </p:nvSpPr>
          <p:spPr bwMode="auto">
            <a:xfrm>
              <a:off x="4963146" y="2791273"/>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93" name="Rectangle 772"/>
            <p:cNvSpPr>
              <a:spLocks noChangeArrowheads="1"/>
            </p:cNvSpPr>
            <p:nvPr/>
          </p:nvSpPr>
          <p:spPr bwMode="auto">
            <a:xfrm>
              <a:off x="5158408" y="2791273"/>
              <a:ext cx="146050" cy="762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94" name="Rectangle 773"/>
            <p:cNvSpPr>
              <a:spLocks noChangeArrowheads="1"/>
            </p:cNvSpPr>
            <p:nvPr/>
          </p:nvSpPr>
          <p:spPr bwMode="auto">
            <a:xfrm>
              <a:off x="5158408" y="2791273"/>
              <a:ext cx="146050" cy="762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95" name="Freeform 774"/>
            <p:cNvSpPr>
              <a:spLocks/>
            </p:cNvSpPr>
            <p:nvPr/>
          </p:nvSpPr>
          <p:spPr bwMode="auto">
            <a:xfrm>
              <a:off x="4043983" y="2791273"/>
              <a:ext cx="198438" cy="269875"/>
            </a:xfrm>
            <a:custGeom>
              <a:avLst/>
              <a:gdLst/>
              <a:ahLst/>
              <a:cxnLst>
                <a:cxn ang="0">
                  <a:pos x="249" y="339"/>
                </a:cxn>
                <a:cxn ang="0">
                  <a:pos x="249" y="0"/>
                </a:cxn>
                <a:cxn ang="0">
                  <a:pos x="0" y="0"/>
                </a:cxn>
                <a:cxn ang="0">
                  <a:pos x="0" y="95"/>
                </a:cxn>
                <a:cxn ang="0">
                  <a:pos x="216" y="339"/>
                </a:cxn>
                <a:cxn ang="0">
                  <a:pos x="249" y="339"/>
                </a:cxn>
              </a:cxnLst>
              <a:rect l="0" t="0" r="r" b="b"/>
              <a:pathLst>
                <a:path w="249" h="339">
                  <a:moveTo>
                    <a:pt x="249" y="339"/>
                  </a:moveTo>
                  <a:lnTo>
                    <a:pt x="249" y="0"/>
                  </a:lnTo>
                  <a:lnTo>
                    <a:pt x="0" y="0"/>
                  </a:lnTo>
                  <a:lnTo>
                    <a:pt x="0" y="95"/>
                  </a:lnTo>
                  <a:lnTo>
                    <a:pt x="216" y="339"/>
                  </a:lnTo>
                  <a:lnTo>
                    <a:pt x="249"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96" name="Freeform 775"/>
            <p:cNvSpPr>
              <a:spLocks/>
            </p:cNvSpPr>
            <p:nvPr/>
          </p:nvSpPr>
          <p:spPr bwMode="auto">
            <a:xfrm>
              <a:off x="4043983" y="2791273"/>
              <a:ext cx="198438" cy="269875"/>
            </a:xfrm>
            <a:custGeom>
              <a:avLst/>
              <a:gdLst/>
              <a:ahLst/>
              <a:cxnLst>
                <a:cxn ang="0">
                  <a:pos x="249" y="339"/>
                </a:cxn>
                <a:cxn ang="0">
                  <a:pos x="249" y="0"/>
                </a:cxn>
                <a:cxn ang="0">
                  <a:pos x="0" y="0"/>
                </a:cxn>
                <a:cxn ang="0">
                  <a:pos x="0" y="95"/>
                </a:cxn>
                <a:cxn ang="0">
                  <a:pos x="216" y="339"/>
                </a:cxn>
                <a:cxn ang="0">
                  <a:pos x="249" y="339"/>
                </a:cxn>
              </a:cxnLst>
              <a:rect l="0" t="0" r="r" b="b"/>
              <a:pathLst>
                <a:path w="249" h="339">
                  <a:moveTo>
                    <a:pt x="249" y="339"/>
                  </a:moveTo>
                  <a:lnTo>
                    <a:pt x="249" y="0"/>
                  </a:lnTo>
                  <a:lnTo>
                    <a:pt x="0" y="0"/>
                  </a:lnTo>
                  <a:lnTo>
                    <a:pt x="0" y="95"/>
                  </a:lnTo>
                  <a:lnTo>
                    <a:pt x="216" y="339"/>
                  </a:lnTo>
                  <a:lnTo>
                    <a:pt x="249"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97" name="Rectangle 776"/>
            <p:cNvSpPr>
              <a:spLocks noChangeArrowheads="1"/>
            </p:cNvSpPr>
            <p:nvPr/>
          </p:nvSpPr>
          <p:spPr bwMode="auto">
            <a:xfrm>
              <a:off x="4078908" y="3954910"/>
              <a:ext cx="239713" cy="174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98" name="Rectangle 777"/>
            <p:cNvSpPr>
              <a:spLocks noChangeArrowheads="1"/>
            </p:cNvSpPr>
            <p:nvPr/>
          </p:nvSpPr>
          <p:spPr bwMode="auto">
            <a:xfrm>
              <a:off x="4078908" y="3954910"/>
              <a:ext cx="239713" cy="174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99" name="Rectangle 778"/>
            <p:cNvSpPr>
              <a:spLocks noChangeArrowheads="1"/>
            </p:cNvSpPr>
            <p:nvPr/>
          </p:nvSpPr>
          <p:spPr bwMode="auto">
            <a:xfrm>
              <a:off x="4120183" y="2821435"/>
              <a:ext cx="160338" cy="11334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00" name="Rectangle 779"/>
            <p:cNvSpPr>
              <a:spLocks noChangeArrowheads="1"/>
            </p:cNvSpPr>
            <p:nvPr/>
          </p:nvSpPr>
          <p:spPr bwMode="auto">
            <a:xfrm>
              <a:off x="4120183" y="2821435"/>
              <a:ext cx="160338" cy="113347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01" name="Freeform 780"/>
            <p:cNvSpPr>
              <a:spLocks/>
            </p:cNvSpPr>
            <p:nvPr/>
          </p:nvSpPr>
          <p:spPr bwMode="auto">
            <a:xfrm>
              <a:off x="4191621" y="2791273"/>
              <a:ext cx="196850" cy="269875"/>
            </a:xfrm>
            <a:custGeom>
              <a:avLst/>
              <a:gdLst/>
              <a:ahLst/>
              <a:cxnLst>
                <a:cxn ang="0">
                  <a:pos x="248" y="339"/>
                </a:cxn>
                <a:cxn ang="0">
                  <a:pos x="248" y="0"/>
                </a:cxn>
                <a:cxn ang="0">
                  <a:pos x="0" y="0"/>
                </a:cxn>
                <a:cxn ang="0">
                  <a:pos x="0" y="96"/>
                </a:cxn>
                <a:cxn ang="0">
                  <a:pos x="217" y="339"/>
                </a:cxn>
                <a:cxn ang="0">
                  <a:pos x="248" y="339"/>
                </a:cxn>
              </a:cxnLst>
              <a:rect l="0" t="0" r="r" b="b"/>
              <a:pathLst>
                <a:path w="248" h="339">
                  <a:moveTo>
                    <a:pt x="248" y="339"/>
                  </a:moveTo>
                  <a:lnTo>
                    <a:pt x="248" y="0"/>
                  </a:lnTo>
                  <a:lnTo>
                    <a:pt x="0" y="0"/>
                  </a:lnTo>
                  <a:lnTo>
                    <a:pt x="0" y="96"/>
                  </a:lnTo>
                  <a:lnTo>
                    <a:pt x="217" y="339"/>
                  </a:lnTo>
                  <a:lnTo>
                    <a:pt x="248"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02" name="Freeform 781"/>
            <p:cNvSpPr>
              <a:spLocks/>
            </p:cNvSpPr>
            <p:nvPr/>
          </p:nvSpPr>
          <p:spPr bwMode="auto">
            <a:xfrm>
              <a:off x="4191621" y="2791273"/>
              <a:ext cx="196850" cy="269875"/>
            </a:xfrm>
            <a:custGeom>
              <a:avLst/>
              <a:gdLst/>
              <a:ahLst/>
              <a:cxnLst>
                <a:cxn ang="0">
                  <a:pos x="248" y="339"/>
                </a:cxn>
                <a:cxn ang="0">
                  <a:pos x="248" y="0"/>
                </a:cxn>
                <a:cxn ang="0">
                  <a:pos x="0" y="0"/>
                </a:cxn>
                <a:cxn ang="0">
                  <a:pos x="0" y="96"/>
                </a:cxn>
                <a:cxn ang="0">
                  <a:pos x="217" y="339"/>
                </a:cxn>
                <a:cxn ang="0">
                  <a:pos x="248" y="339"/>
                </a:cxn>
              </a:cxnLst>
              <a:rect l="0" t="0" r="r" b="b"/>
              <a:pathLst>
                <a:path w="248" h="339">
                  <a:moveTo>
                    <a:pt x="248" y="339"/>
                  </a:moveTo>
                  <a:lnTo>
                    <a:pt x="248" y="0"/>
                  </a:lnTo>
                  <a:lnTo>
                    <a:pt x="0" y="0"/>
                  </a:lnTo>
                  <a:lnTo>
                    <a:pt x="0" y="96"/>
                  </a:lnTo>
                  <a:lnTo>
                    <a:pt x="217" y="339"/>
                  </a:lnTo>
                  <a:lnTo>
                    <a:pt x="248"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03" name="Rectangle 782"/>
            <p:cNvSpPr>
              <a:spLocks noChangeArrowheads="1"/>
            </p:cNvSpPr>
            <p:nvPr/>
          </p:nvSpPr>
          <p:spPr bwMode="auto">
            <a:xfrm>
              <a:off x="4045571" y="2791273"/>
              <a:ext cx="146050" cy="762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04" name="Rectangle 783"/>
            <p:cNvSpPr>
              <a:spLocks noChangeArrowheads="1"/>
            </p:cNvSpPr>
            <p:nvPr/>
          </p:nvSpPr>
          <p:spPr bwMode="auto">
            <a:xfrm>
              <a:off x="4045571" y="2791273"/>
              <a:ext cx="146050" cy="762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05" name="Rectangle 784"/>
            <p:cNvSpPr>
              <a:spLocks noChangeArrowheads="1"/>
            </p:cNvSpPr>
            <p:nvPr/>
          </p:nvSpPr>
          <p:spPr bwMode="auto">
            <a:xfrm>
              <a:off x="5010771" y="1941960"/>
              <a:ext cx="254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06" name="Rectangle 785"/>
            <p:cNvSpPr>
              <a:spLocks noChangeArrowheads="1"/>
            </p:cNvSpPr>
            <p:nvPr/>
          </p:nvSpPr>
          <p:spPr bwMode="auto">
            <a:xfrm>
              <a:off x="5010771" y="1941960"/>
              <a:ext cx="254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07" name="Rectangle 786"/>
            <p:cNvSpPr>
              <a:spLocks noChangeArrowheads="1"/>
            </p:cNvSpPr>
            <p:nvPr/>
          </p:nvSpPr>
          <p:spPr bwMode="auto">
            <a:xfrm>
              <a:off x="5004421" y="1972123"/>
              <a:ext cx="36513" cy="1952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08" name="Rectangle 787"/>
            <p:cNvSpPr>
              <a:spLocks noChangeArrowheads="1"/>
            </p:cNvSpPr>
            <p:nvPr/>
          </p:nvSpPr>
          <p:spPr bwMode="auto">
            <a:xfrm>
              <a:off x="5004421" y="1972123"/>
              <a:ext cx="36513" cy="1952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09" name="Rectangle 788"/>
            <p:cNvSpPr>
              <a:spLocks noChangeArrowheads="1"/>
            </p:cNvSpPr>
            <p:nvPr/>
          </p:nvSpPr>
          <p:spPr bwMode="auto">
            <a:xfrm>
              <a:off x="4982196" y="1924498"/>
              <a:ext cx="82550" cy="301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0" name="Rectangle 789"/>
            <p:cNvSpPr>
              <a:spLocks noChangeArrowheads="1"/>
            </p:cNvSpPr>
            <p:nvPr/>
          </p:nvSpPr>
          <p:spPr bwMode="auto">
            <a:xfrm>
              <a:off x="4982196" y="1924498"/>
              <a:ext cx="82550" cy="301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1" name="Rectangle 790"/>
            <p:cNvSpPr>
              <a:spLocks noChangeArrowheads="1"/>
            </p:cNvSpPr>
            <p:nvPr/>
          </p:nvSpPr>
          <p:spPr bwMode="auto">
            <a:xfrm>
              <a:off x="5010771" y="1941960"/>
              <a:ext cx="254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2" name="Rectangle 791"/>
            <p:cNvSpPr>
              <a:spLocks noChangeArrowheads="1"/>
            </p:cNvSpPr>
            <p:nvPr/>
          </p:nvSpPr>
          <p:spPr bwMode="auto">
            <a:xfrm>
              <a:off x="5010771" y="1941960"/>
              <a:ext cx="254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3" name="Rectangle 792"/>
            <p:cNvSpPr>
              <a:spLocks noChangeArrowheads="1"/>
            </p:cNvSpPr>
            <p:nvPr/>
          </p:nvSpPr>
          <p:spPr bwMode="auto">
            <a:xfrm>
              <a:off x="5004421" y="1972123"/>
              <a:ext cx="36513" cy="1952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4" name="Rectangle 793"/>
            <p:cNvSpPr>
              <a:spLocks noChangeArrowheads="1"/>
            </p:cNvSpPr>
            <p:nvPr/>
          </p:nvSpPr>
          <p:spPr bwMode="auto">
            <a:xfrm>
              <a:off x="5004421" y="1972123"/>
              <a:ext cx="36513" cy="1952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5" name="Rectangle 794"/>
            <p:cNvSpPr>
              <a:spLocks noChangeArrowheads="1"/>
            </p:cNvSpPr>
            <p:nvPr/>
          </p:nvSpPr>
          <p:spPr bwMode="auto">
            <a:xfrm>
              <a:off x="4982196" y="1924498"/>
              <a:ext cx="82550" cy="301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6" name="Rectangle 795"/>
            <p:cNvSpPr>
              <a:spLocks noChangeArrowheads="1"/>
            </p:cNvSpPr>
            <p:nvPr/>
          </p:nvSpPr>
          <p:spPr bwMode="auto">
            <a:xfrm>
              <a:off x="4982196" y="1924498"/>
              <a:ext cx="82550" cy="301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7" name="Rectangle 796"/>
            <p:cNvSpPr>
              <a:spLocks noChangeArrowheads="1"/>
            </p:cNvSpPr>
            <p:nvPr/>
          </p:nvSpPr>
          <p:spPr bwMode="auto">
            <a:xfrm>
              <a:off x="4867896" y="1726060"/>
              <a:ext cx="508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8" name="Rectangle 797"/>
            <p:cNvSpPr>
              <a:spLocks noChangeArrowheads="1"/>
            </p:cNvSpPr>
            <p:nvPr/>
          </p:nvSpPr>
          <p:spPr bwMode="auto">
            <a:xfrm>
              <a:off x="4867896" y="1726060"/>
              <a:ext cx="508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9" name="Rectangle 798"/>
            <p:cNvSpPr>
              <a:spLocks noChangeArrowheads="1"/>
            </p:cNvSpPr>
            <p:nvPr/>
          </p:nvSpPr>
          <p:spPr bwMode="auto">
            <a:xfrm>
              <a:off x="4880596" y="1643510"/>
              <a:ext cx="238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20" name="Rectangle 799"/>
            <p:cNvSpPr>
              <a:spLocks noChangeArrowheads="1"/>
            </p:cNvSpPr>
            <p:nvPr/>
          </p:nvSpPr>
          <p:spPr bwMode="auto">
            <a:xfrm>
              <a:off x="4880596" y="1643510"/>
              <a:ext cx="238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21" name="Rectangle 800"/>
            <p:cNvSpPr>
              <a:spLocks noChangeArrowheads="1"/>
            </p:cNvSpPr>
            <p:nvPr/>
          </p:nvSpPr>
          <p:spPr bwMode="auto">
            <a:xfrm>
              <a:off x="4867896" y="1678435"/>
              <a:ext cx="508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22" name="Rectangle 801"/>
            <p:cNvSpPr>
              <a:spLocks noChangeArrowheads="1"/>
            </p:cNvSpPr>
            <p:nvPr/>
          </p:nvSpPr>
          <p:spPr bwMode="auto">
            <a:xfrm>
              <a:off x="4867896" y="1678435"/>
              <a:ext cx="508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23" name="Rectangle 802"/>
            <p:cNvSpPr>
              <a:spLocks noChangeArrowheads="1"/>
            </p:cNvSpPr>
            <p:nvPr/>
          </p:nvSpPr>
          <p:spPr bwMode="auto">
            <a:xfrm>
              <a:off x="4840908" y="1713360"/>
              <a:ext cx="104775" cy="238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24" name="Rectangle 803"/>
            <p:cNvSpPr>
              <a:spLocks noChangeArrowheads="1"/>
            </p:cNvSpPr>
            <p:nvPr/>
          </p:nvSpPr>
          <p:spPr bwMode="auto">
            <a:xfrm>
              <a:off x="4840908" y="1713360"/>
              <a:ext cx="104775" cy="2381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25" name="Rectangle 804"/>
            <p:cNvSpPr>
              <a:spLocks noChangeArrowheads="1"/>
            </p:cNvSpPr>
            <p:nvPr/>
          </p:nvSpPr>
          <p:spPr bwMode="auto">
            <a:xfrm>
              <a:off x="4850433" y="1746698"/>
              <a:ext cx="85725" cy="3937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26" name="Rectangle 805"/>
            <p:cNvSpPr>
              <a:spLocks noChangeArrowheads="1"/>
            </p:cNvSpPr>
            <p:nvPr/>
          </p:nvSpPr>
          <p:spPr bwMode="auto">
            <a:xfrm>
              <a:off x="4850433" y="1746698"/>
              <a:ext cx="85725" cy="3937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27" name="Rectangle 806"/>
            <p:cNvSpPr>
              <a:spLocks noChangeArrowheads="1"/>
            </p:cNvSpPr>
            <p:nvPr/>
          </p:nvSpPr>
          <p:spPr bwMode="auto">
            <a:xfrm>
              <a:off x="4867896" y="1726060"/>
              <a:ext cx="508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28" name="Rectangle 807"/>
            <p:cNvSpPr>
              <a:spLocks noChangeArrowheads="1"/>
            </p:cNvSpPr>
            <p:nvPr/>
          </p:nvSpPr>
          <p:spPr bwMode="auto">
            <a:xfrm>
              <a:off x="4867896" y="1726060"/>
              <a:ext cx="508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29" name="Rectangle 808"/>
            <p:cNvSpPr>
              <a:spLocks noChangeArrowheads="1"/>
            </p:cNvSpPr>
            <p:nvPr/>
          </p:nvSpPr>
          <p:spPr bwMode="auto">
            <a:xfrm>
              <a:off x="4880596" y="1643510"/>
              <a:ext cx="238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30" name="Rectangle 809"/>
            <p:cNvSpPr>
              <a:spLocks noChangeArrowheads="1"/>
            </p:cNvSpPr>
            <p:nvPr/>
          </p:nvSpPr>
          <p:spPr bwMode="auto">
            <a:xfrm>
              <a:off x="4880596" y="1643510"/>
              <a:ext cx="238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31" name="Rectangle 810"/>
            <p:cNvSpPr>
              <a:spLocks noChangeArrowheads="1"/>
            </p:cNvSpPr>
            <p:nvPr/>
          </p:nvSpPr>
          <p:spPr bwMode="auto">
            <a:xfrm>
              <a:off x="4867896" y="1678435"/>
              <a:ext cx="508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32" name="Rectangle 811"/>
            <p:cNvSpPr>
              <a:spLocks noChangeArrowheads="1"/>
            </p:cNvSpPr>
            <p:nvPr/>
          </p:nvSpPr>
          <p:spPr bwMode="auto">
            <a:xfrm>
              <a:off x="4867896" y="1678435"/>
              <a:ext cx="508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33" name="Rectangle 812"/>
            <p:cNvSpPr>
              <a:spLocks noChangeArrowheads="1"/>
            </p:cNvSpPr>
            <p:nvPr/>
          </p:nvSpPr>
          <p:spPr bwMode="auto">
            <a:xfrm>
              <a:off x="4840908" y="1713360"/>
              <a:ext cx="104775" cy="238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34" name="Rectangle 813"/>
            <p:cNvSpPr>
              <a:spLocks noChangeArrowheads="1"/>
            </p:cNvSpPr>
            <p:nvPr/>
          </p:nvSpPr>
          <p:spPr bwMode="auto">
            <a:xfrm>
              <a:off x="4840908" y="1713360"/>
              <a:ext cx="104775" cy="2381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35" name="Rectangle 814"/>
            <p:cNvSpPr>
              <a:spLocks noChangeArrowheads="1"/>
            </p:cNvSpPr>
            <p:nvPr/>
          </p:nvSpPr>
          <p:spPr bwMode="auto">
            <a:xfrm>
              <a:off x="4850433" y="1746698"/>
              <a:ext cx="85725" cy="3937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36" name="Rectangle 815"/>
            <p:cNvSpPr>
              <a:spLocks noChangeArrowheads="1"/>
            </p:cNvSpPr>
            <p:nvPr/>
          </p:nvSpPr>
          <p:spPr bwMode="auto">
            <a:xfrm>
              <a:off x="4850433" y="1746698"/>
              <a:ext cx="85725" cy="3937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37" name="Rectangle 816"/>
            <p:cNvSpPr>
              <a:spLocks noChangeArrowheads="1"/>
            </p:cNvSpPr>
            <p:nvPr/>
          </p:nvSpPr>
          <p:spPr bwMode="auto">
            <a:xfrm>
              <a:off x="4444033" y="1726060"/>
              <a:ext cx="492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38" name="Rectangle 817"/>
            <p:cNvSpPr>
              <a:spLocks noChangeArrowheads="1"/>
            </p:cNvSpPr>
            <p:nvPr/>
          </p:nvSpPr>
          <p:spPr bwMode="auto">
            <a:xfrm>
              <a:off x="4444033" y="1726060"/>
              <a:ext cx="492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39" name="Rectangle 818"/>
            <p:cNvSpPr>
              <a:spLocks noChangeArrowheads="1"/>
            </p:cNvSpPr>
            <p:nvPr/>
          </p:nvSpPr>
          <p:spPr bwMode="auto">
            <a:xfrm>
              <a:off x="4456733" y="1643510"/>
              <a:ext cx="238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40" name="Rectangle 819"/>
            <p:cNvSpPr>
              <a:spLocks noChangeArrowheads="1"/>
            </p:cNvSpPr>
            <p:nvPr/>
          </p:nvSpPr>
          <p:spPr bwMode="auto">
            <a:xfrm>
              <a:off x="4456733" y="1643510"/>
              <a:ext cx="238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41" name="Rectangle 820"/>
            <p:cNvSpPr>
              <a:spLocks noChangeArrowheads="1"/>
            </p:cNvSpPr>
            <p:nvPr/>
          </p:nvSpPr>
          <p:spPr bwMode="auto">
            <a:xfrm>
              <a:off x="4444033" y="1678435"/>
              <a:ext cx="492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42" name="Rectangle 821"/>
            <p:cNvSpPr>
              <a:spLocks noChangeArrowheads="1"/>
            </p:cNvSpPr>
            <p:nvPr/>
          </p:nvSpPr>
          <p:spPr bwMode="auto">
            <a:xfrm>
              <a:off x="4444033" y="1678435"/>
              <a:ext cx="492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43" name="Rectangle 822"/>
            <p:cNvSpPr>
              <a:spLocks noChangeArrowheads="1"/>
            </p:cNvSpPr>
            <p:nvPr/>
          </p:nvSpPr>
          <p:spPr bwMode="auto">
            <a:xfrm>
              <a:off x="4417046" y="1713360"/>
              <a:ext cx="104775" cy="238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44" name="Rectangle 823"/>
            <p:cNvSpPr>
              <a:spLocks noChangeArrowheads="1"/>
            </p:cNvSpPr>
            <p:nvPr/>
          </p:nvSpPr>
          <p:spPr bwMode="auto">
            <a:xfrm>
              <a:off x="4417046" y="1713360"/>
              <a:ext cx="104775" cy="2381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45" name="Rectangle 824"/>
            <p:cNvSpPr>
              <a:spLocks noChangeArrowheads="1"/>
            </p:cNvSpPr>
            <p:nvPr/>
          </p:nvSpPr>
          <p:spPr bwMode="auto">
            <a:xfrm>
              <a:off x="4424983" y="1746698"/>
              <a:ext cx="87313" cy="3937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46" name="Rectangle 825"/>
            <p:cNvSpPr>
              <a:spLocks noChangeArrowheads="1"/>
            </p:cNvSpPr>
            <p:nvPr/>
          </p:nvSpPr>
          <p:spPr bwMode="auto">
            <a:xfrm>
              <a:off x="4424983" y="1746698"/>
              <a:ext cx="87313" cy="3937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47" name="Rectangle 826"/>
            <p:cNvSpPr>
              <a:spLocks noChangeArrowheads="1"/>
            </p:cNvSpPr>
            <p:nvPr/>
          </p:nvSpPr>
          <p:spPr bwMode="auto">
            <a:xfrm>
              <a:off x="4444033" y="1726060"/>
              <a:ext cx="492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48" name="Rectangle 827"/>
            <p:cNvSpPr>
              <a:spLocks noChangeArrowheads="1"/>
            </p:cNvSpPr>
            <p:nvPr/>
          </p:nvSpPr>
          <p:spPr bwMode="auto">
            <a:xfrm>
              <a:off x="4444033" y="1726060"/>
              <a:ext cx="492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49" name="Rectangle 828"/>
            <p:cNvSpPr>
              <a:spLocks noChangeArrowheads="1"/>
            </p:cNvSpPr>
            <p:nvPr/>
          </p:nvSpPr>
          <p:spPr bwMode="auto">
            <a:xfrm>
              <a:off x="4456733" y="1643510"/>
              <a:ext cx="238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50" name="Rectangle 829"/>
            <p:cNvSpPr>
              <a:spLocks noChangeArrowheads="1"/>
            </p:cNvSpPr>
            <p:nvPr/>
          </p:nvSpPr>
          <p:spPr bwMode="auto">
            <a:xfrm>
              <a:off x="4456733" y="1643510"/>
              <a:ext cx="238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51" name="Rectangle 830"/>
            <p:cNvSpPr>
              <a:spLocks noChangeArrowheads="1"/>
            </p:cNvSpPr>
            <p:nvPr/>
          </p:nvSpPr>
          <p:spPr bwMode="auto">
            <a:xfrm>
              <a:off x="4444033" y="1678435"/>
              <a:ext cx="49213"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52" name="Rectangle 831"/>
            <p:cNvSpPr>
              <a:spLocks noChangeArrowheads="1"/>
            </p:cNvSpPr>
            <p:nvPr/>
          </p:nvSpPr>
          <p:spPr bwMode="auto">
            <a:xfrm>
              <a:off x="4444033" y="1678435"/>
              <a:ext cx="49213"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53" name="Rectangle 832"/>
            <p:cNvSpPr>
              <a:spLocks noChangeArrowheads="1"/>
            </p:cNvSpPr>
            <p:nvPr/>
          </p:nvSpPr>
          <p:spPr bwMode="auto">
            <a:xfrm>
              <a:off x="4417046" y="1713360"/>
              <a:ext cx="104775" cy="238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54" name="Rectangle 833"/>
            <p:cNvSpPr>
              <a:spLocks noChangeArrowheads="1"/>
            </p:cNvSpPr>
            <p:nvPr/>
          </p:nvSpPr>
          <p:spPr bwMode="auto">
            <a:xfrm>
              <a:off x="4417046" y="1713360"/>
              <a:ext cx="104775" cy="2381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55" name="Rectangle 834"/>
            <p:cNvSpPr>
              <a:spLocks noChangeArrowheads="1"/>
            </p:cNvSpPr>
            <p:nvPr/>
          </p:nvSpPr>
          <p:spPr bwMode="auto">
            <a:xfrm>
              <a:off x="4424983" y="1746698"/>
              <a:ext cx="87313" cy="3937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56" name="Rectangle 835"/>
            <p:cNvSpPr>
              <a:spLocks noChangeArrowheads="1"/>
            </p:cNvSpPr>
            <p:nvPr/>
          </p:nvSpPr>
          <p:spPr bwMode="auto">
            <a:xfrm>
              <a:off x="4424983" y="1746698"/>
              <a:ext cx="87313" cy="3937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57" name="Rectangle 836"/>
            <p:cNvSpPr>
              <a:spLocks noChangeArrowheads="1"/>
            </p:cNvSpPr>
            <p:nvPr/>
          </p:nvSpPr>
          <p:spPr bwMode="auto">
            <a:xfrm>
              <a:off x="4317033" y="1941960"/>
              <a:ext cx="254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58" name="Rectangle 837"/>
            <p:cNvSpPr>
              <a:spLocks noChangeArrowheads="1"/>
            </p:cNvSpPr>
            <p:nvPr/>
          </p:nvSpPr>
          <p:spPr bwMode="auto">
            <a:xfrm>
              <a:off x="4317033" y="1941960"/>
              <a:ext cx="254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59" name="Rectangle 838"/>
            <p:cNvSpPr>
              <a:spLocks noChangeArrowheads="1"/>
            </p:cNvSpPr>
            <p:nvPr/>
          </p:nvSpPr>
          <p:spPr bwMode="auto">
            <a:xfrm>
              <a:off x="4310683" y="1972123"/>
              <a:ext cx="36513" cy="1952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0" name="Rectangle 839"/>
            <p:cNvSpPr>
              <a:spLocks noChangeArrowheads="1"/>
            </p:cNvSpPr>
            <p:nvPr/>
          </p:nvSpPr>
          <p:spPr bwMode="auto">
            <a:xfrm>
              <a:off x="4310683" y="1972123"/>
              <a:ext cx="36513" cy="1952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1" name="Rectangle 840"/>
            <p:cNvSpPr>
              <a:spLocks noChangeArrowheads="1"/>
            </p:cNvSpPr>
            <p:nvPr/>
          </p:nvSpPr>
          <p:spPr bwMode="auto">
            <a:xfrm>
              <a:off x="4288458" y="1924498"/>
              <a:ext cx="82550" cy="301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2" name="Rectangle 841"/>
            <p:cNvSpPr>
              <a:spLocks noChangeArrowheads="1"/>
            </p:cNvSpPr>
            <p:nvPr/>
          </p:nvSpPr>
          <p:spPr bwMode="auto">
            <a:xfrm>
              <a:off x="4288458" y="1924498"/>
              <a:ext cx="82550" cy="301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3" name="Rectangle 842"/>
            <p:cNvSpPr>
              <a:spLocks noChangeArrowheads="1"/>
            </p:cNvSpPr>
            <p:nvPr/>
          </p:nvSpPr>
          <p:spPr bwMode="auto">
            <a:xfrm>
              <a:off x="4317033" y="1941960"/>
              <a:ext cx="25400" cy="476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4" name="Rectangle 843"/>
            <p:cNvSpPr>
              <a:spLocks noChangeArrowheads="1"/>
            </p:cNvSpPr>
            <p:nvPr/>
          </p:nvSpPr>
          <p:spPr bwMode="auto">
            <a:xfrm>
              <a:off x="4317033" y="1941960"/>
              <a:ext cx="25400" cy="476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5" name="Rectangle 844"/>
            <p:cNvSpPr>
              <a:spLocks noChangeArrowheads="1"/>
            </p:cNvSpPr>
            <p:nvPr/>
          </p:nvSpPr>
          <p:spPr bwMode="auto">
            <a:xfrm>
              <a:off x="4310683" y="1972123"/>
              <a:ext cx="36513" cy="1952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6" name="Rectangle 845"/>
            <p:cNvSpPr>
              <a:spLocks noChangeArrowheads="1"/>
            </p:cNvSpPr>
            <p:nvPr/>
          </p:nvSpPr>
          <p:spPr bwMode="auto">
            <a:xfrm>
              <a:off x="4310683" y="1972123"/>
              <a:ext cx="36513" cy="1952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7" name="Rectangle 846"/>
            <p:cNvSpPr>
              <a:spLocks noChangeArrowheads="1"/>
            </p:cNvSpPr>
            <p:nvPr/>
          </p:nvSpPr>
          <p:spPr bwMode="auto">
            <a:xfrm>
              <a:off x="4288458" y="1924498"/>
              <a:ext cx="82550" cy="301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8" name="Rectangle 847"/>
            <p:cNvSpPr>
              <a:spLocks noChangeArrowheads="1"/>
            </p:cNvSpPr>
            <p:nvPr/>
          </p:nvSpPr>
          <p:spPr bwMode="auto">
            <a:xfrm>
              <a:off x="4288458" y="1924498"/>
              <a:ext cx="82550" cy="301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9" name="Freeform 848"/>
            <p:cNvSpPr>
              <a:spLocks/>
            </p:cNvSpPr>
            <p:nvPr/>
          </p:nvSpPr>
          <p:spPr bwMode="auto">
            <a:xfrm>
              <a:off x="4688508" y="2040385"/>
              <a:ext cx="349250" cy="293688"/>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0" name="Freeform 849"/>
            <p:cNvSpPr>
              <a:spLocks/>
            </p:cNvSpPr>
            <p:nvPr/>
          </p:nvSpPr>
          <p:spPr bwMode="auto">
            <a:xfrm>
              <a:off x="4994896" y="2107060"/>
              <a:ext cx="93663" cy="96838"/>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1" name="Freeform 850"/>
            <p:cNvSpPr>
              <a:spLocks/>
            </p:cNvSpPr>
            <p:nvPr/>
          </p:nvSpPr>
          <p:spPr bwMode="auto">
            <a:xfrm>
              <a:off x="4312271" y="2038798"/>
              <a:ext cx="349250" cy="293688"/>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2" name="Freeform 851"/>
            <p:cNvSpPr>
              <a:spLocks/>
            </p:cNvSpPr>
            <p:nvPr/>
          </p:nvSpPr>
          <p:spPr bwMode="auto">
            <a:xfrm>
              <a:off x="4261471" y="2103885"/>
              <a:ext cx="92075" cy="98425"/>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3" name="Freeform 852"/>
            <p:cNvSpPr>
              <a:spLocks/>
            </p:cNvSpPr>
            <p:nvPr/>
          </p:nvSpPr>
          <p:spPr bwMode="auto">
            <a:xfrm>
              <a:off x="4688508" y="2040385"/>
              <a:ext cx="349250" cy="293688"/>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4" name="Freeform 853"/>
            <p:cNvSpPr>
              <a:spLocks/>
            </p:cNvSpPr>
            <p:nvPr/>
          </p:nvSpPr>
          <p:spPr bwMode="auto">
            <a:xfrm>
              <a:off x="4994896" y="2107060"/>
              <a:ext cx="93663" cy="96838"/>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5" name="Freeform 854"/>
            <p:cNvSpPr>
              <a:spLocks/>
            </p:cNvSpPr>
            <p:nvPr/>
          </p:nvSpPr>
          <p:spPr bwMode="auto">
            <a:xfrm>
              <a:off x="4688508" y="2040385"/>
              <a:ext cx="349250" cy="293688"/>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6" name="Freeform 855"/>
            <p:cNvSpPr>
              <a:spLocks/>
            </p:cNvSpPr>
            <p:nvPr/>
          </p:nvSpPr>
          <p:spPr bwMode="auto">
            <a:xfrm>
              <a:off x="4994896" y="2107060"/>
              <a:ext cx="93663" cy="96838"/>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7" name="Freeform 856"/>
            <p:cNvSpPr>
              <a:spLocks/>
            </p:cNvSpPr>
            <p:nvPr/>
          </p:nvSpPr>
          <p:spPr bwMode="auto">
            <a:xfrm>
              <a:off x="4312271" y="2038798"/>
              <a:ext cx="349250" cy="293688"/>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8" name="Freeform 857"/>
            <p:cNvSpPr>
              <a:spLocks/>
            </p:cNvSpPr>
            <p:nvPr/>
          </p:nvSpPr>
          <p:spPr bwMode="auto">
            <a:xfrm>
              <a:off x="4261471" y="2103885"/>
              <a:ext cx="92075" cy="98425"/>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9" name="Freeform 858"/>
            <p:cNvSpPr>
              <a:spLocks/>
            </p:cNvSpPr>
            <p:nvPr/>
          </p:nvSpPr>
          <p:spPr bwMode="auto">
            <a:xfrm>
              <a:off x="4312271" y="2038798"/>
              <a:ext cx="349250" cy="293688"/>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80" name="Freeform 859"/>
            <p:cNvSpPr>
              <a:spLocks/>
            </p:cNvSpPr>
            <p:nvPr/>
          </p:nvSpPr>
          <p:spPr bwMode="auto">
            <a:xfrm>
              <a:off x="4261471" y="2103885"/>
              <a:ext cx="221058" cy="98425"/>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81" name="Rectangle 860"/>
            <p:cNvSpPr>
              <a:spLocks noChangeArrowheads="1"/>
            </p:cNvSpPr>
            <p:nvPr/>
          </p:nvSpPr>
          <p:spPr bwMode="auto">
            <a:xfrm>
              <a:off x="4615483" y="2024510"/>
              <a:ext cx="131763" cy="142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82" name="Rectangle 861"/>
            <p:cNvSpPr>
              <a:spLocks noChangeArrowheads="1"/>
            </p:cNvSpPr>
            <p:nvPr/>
          </p:nvSpPr>
          <p:spPr bwMode="auto">
            <a:xfrm>
              <a:off x="4615483" y="2024510"/>
              <a:ext cx="131763" cy="14288"/>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83" name="Freeform 862"/>
            <p:cNvSpPr>
              <a:spLocks/>
            </p:cNvSpPr>
            <p:nvPr/>
          </p:nvSpPr>
          <p:spPr bwMode="auto">
            <a:xfrm>
              <a:off x="4259883" y="2184848"/>
              <a:ext cx="825500" cy="998538"/>
            </a:xfrm>
            <a:custGeom>
              <a:avLst/>
              <a:gdLst/>
              <a:ahLst/>
              <a:cxnLst>
                <a:cxn ang="0">
                  <a:pos x="0" y="0"/>
                </a:cxn>
                <a:cxn ang="0">
                  <a:pos x="0" y="1257"/>
                </a:cxn>
                <a:cxn ang="0">
                  <a:pos x="1040" y="1257"/>
                </a:cxn>
                <a:cxn ang="0">
                  <a:pos x="1040" y="0"/>
                </a:cxn>
              </a:cxnLst>
              <a:rect l="0" t="0" r="r" b="b"/>
              <a:pathLst>
                <a:path w="1040" h="1257">
                  <a:moveTo>
                    <a:pt x="0" y="0"/>
                  </a:moveTo>
                  <a:lnTo>
                    <a:pt x="0" y="1257"/>
                  </a:lnTo>
                  <a:lnTo>
                    <a:pt x="1040" y="1257"/>
                  </a:lnTo>
                  <a:lnTo>
                    <a:pt x="1040" y="0"/>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84" name="Freeform 863"/>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85" name="Freeform 864"/>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86" name="Freeform 865"/>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87" name="Freeform 866"/>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88" name="Freeform 867"/>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89" name="Freeform 868"/>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0" name="Freeform 869"/>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1" name="Freeform 870"/>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2" name="Freeform 871"/>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3" name="Freeform 872"/>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4" name="Freeform 873"/>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5" name="Freeform 874"/>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6" name="Rectangle 875"/>
            <p:cNvSpPr>
              <a:spLocks noChangeArrowheads="1"/>
            </p:cNvSpPr>
            <p:nvPr/>
          </p:nvSpPr>
          <p:spPr bwMode="auto">
            <a:xfrm>
              <a:off x="4232896" y="3180210"/>
              <a:ext cx="881063" cy="222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7" name="Rectangle 876"/>
            <p:cNvSpPr>
              <a:spLocks noChangeArrowheads="1"/>
            </p:cNvSpPr>
            <p:nvPr/>
          </p:nvSpPr>
          <p:spPr bwMode="auto">
            <a:xfrm>
              <a:off x="4232896" y="3180210"/>
              <a:ext cx="881063" cy="222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8" name="Rectangle 878"/>
            <p:cNvSpPr>
              <a:spLocks noChangeArrowheads="1"/>
            </p:cNvSpPr>
            <p:nvPr/>
          </p:nvSpPr>
          <p:spPr bwMode="auto">
            <a:xfrm>
              <a:off x="4232896" y="3167510"/>
              <a:ext cx="881063" cy="142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9" name="Rectangle 879"/>
            <p:cNvSpPr>
              <a:spLocks noChangeArrowheads="1"/>
            </p:cNvSpPr>
            <p:nvPr/>
          </p:nvSpPr>
          <p:spPr bwMode="auto">
            <a:xfrm>
              <a:off x="4232896" y="3167510"/>
              <a:ext cx="881063" cy="14288"/>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pic>
          <p:nvPicPr>
            <p:cNvPr id="200" name="Picture 880"/>
            <p:cNvPicPr>
              <a:picLocks noChangeAspect="1" noChangeArrowheads="1"/>
            </p:cNvPicPr>
            <p:nvPr/>
          </p:nvPicPr>
          <p:blipFill>
            <a:blip r:embed="rId6" cstate="print"/>
            <a:srcRect/>
            <a:stretch>
              <a:fillRect/>
            </a:stretch>
          </p:blipFill>
          <p:spPr bwMode="auto">
            <a:xfrm>
              <a:off x="4442446" y="2405510"/>
              <a:ext cx="147638" cy="531813"/>
            </a:xfrm>
            <a:prstGeom prst="rect">
              <a:avLst/>
            </a:prstGeom>
            <a:noFill/>
            <a:ln w="9525">
              <a:noFill/>
              <a:miter lim="800000"/>
              <a:headEnd/>
              <a:tailEnd/>
            </a:ln>
          </p:spPr>
        </p:pic>
        <p:pic>
          <p:nvPicPr>
            <p:cNvPr id="201" name="Picture 881"/>
            <p:cNvPicPr>
              <a:picLocks noChangeAspect="1" noChangeArrowheads="1"/>
            </p:cNvPicPr>
            <p:nvPr/>
          </p:nvPicPr>
          <p:blipFill>
            <a:blip r:embed="rId4" cstate="print"/>
            <a:srcRect/>
            <a:stretch>
              <a:fillRect/>
            </a:stretch>
          </p:blipFill>
          <p:spPr bwMode="auto">
            <a:xfrm>
              <a:off x="4442446" y="2405510"/>
              <a:ext cx="147638" cy="531813"/>
            </a:xfrm>
            <a:prstGeom prst="rect">
              <a:avLst/>
            </a:prstGeom>
            <a:noFill/>
            <a:ln w="9525">
              <a:noFill/>
              <a:miter lim="800000"/>
              <a:headEnd/>
              <a:tailEnd/>
            </a:ln>
          </p:spPr>
        </p:pic>
        <p:pic>
          <p:nvPicPr>
            <p:cNvPr id="202" name="Picture 882"/>
            <p:cNvPicPr>
              <a:picLocks noChangeAspect="1" noChangeArrowheads="1"/>
            </p:cNvPicPr>
            <p:nvPr/>
          </p:nvPicPr>
          <p:blipFill>
            <a:blip r:embed="rId8" cstate="print"/>
            <a:srcRect/>
            <a:stretch>
              <a:fillRect/>
            </a:stretch>
          </p:blipFill>
          <p:spPr bwMode="auto">
            <a:xfrm>
              <a:off x="4604371" y="2230885"/>
              <a:ext cx="84138" cy="928688"/>
            </a:xfrm>
            <a:prstGeom prst="rect">
              <a:avLst/>
            </a:prstGeom>
            <a:noFill/>
            <a:ln w="9525">
              <a:noFill/>
              <a:miter lim="800000"/>
              <a:headEnd/>
              <a:tailEnd/>
            </a:ln>
          </p:spPr>
        </p:pic>
        <p:pic>
          <p:nvPicPr>
            <p:cNvPr id="203" name="Picture 883"/>
            <p:cNvPicPr>
              <a:picLocks noChangeAspect="1" noChangeArrowheads="1"/>
            </p:cNvPicPr>
            <p:nvPr/>
          </p:nvPicPr>
          <p:blipFill>
            <a:blip r:embed="rId5" cstate="print"/>
            <a:srcRect/>
            <a:stretch>
              <a:fillRect/>
            </a:stretch>
          </p:blipFill>
          <p:spPr bwMode="auto">
            <a:xfrm>
              <a:off x="4604371" y="2230885"/>
              <a:ext cx="84138" cy="928688"/>
            </a:xfrm>
            <a:prstGeom prst="rect">
              <a:avLst/>
            </a:prstGeom>
            <a:noFill/>
            <a:ln w="9525">
              <a:noFill/>
              <a:miter lim="800000"/>
              <a:headEnd/>
              <a:tailEnd/>
            </a:ln>
          </p:spPr>
        </p:pic>
        <p:sp>
          <p:nvSpPr>
            <p:cNvPr id="204" name="Line 884"/>
            <p:cNvSpPr>
              <a:spLocks noChangeShapeType="1"/>
            </p:cNvSpPr>
            <p:nvPr/>
          </p:nvSpPr>
          <p:spPr bwMode="auto">
            <a:xfrm flipV="1">
              <a:off x="4415458" y="2237235"/>
              <a:ext cx="1588" cy="922338"/>
            </a:xfrm>
            <a:prstGeom prst="line">
              <a:avLst/>
            </a:prstGeom>
            <a:noFill/>
            <a:ln w="1587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pic>
          <p:nvPicPr>
            <p:cNvPr id="205" name="Picture 885"/>
            <p:cNvPicPr>
              <a:picLocks noChangeAspect="1" noChangeArrowheads="1"/>
            </p:cNvPicPr>
            <p:nvPr/>
          </p:nvPicPr>
          <p:blipFill>
            <a:blip r:embed="rId6" cstate="print"/>
            <a:srcRect/>
            <a:stretch>
              <a:fillRect/>
            </a:stretch>
          </p:blipFill>
          <p:spPr bwMode="auto">
            <a:xfrm>
              <a:off x="4442446" y="2405510"/>
              <a:ext cx="147638" cy="531813"/>
            </a:xfrm>
            <a:prstGeom prst="rect">
              <a:avLst/>
            </a:prstGeom>
            <a:noFill/>
            <a:ln w="9525">
              <a:noFill/>
              <a:miter lim="800000"/>
              <a:headEnd/>
              <a:tailEnd/>
            </a:ln>
          </p:spPr>
        </p:pic>
        <p:pic>
          <p:nvPicPr>
            <p:cNvPr id="206" name="Picture 886"/>
            <p:cNvPicPr>
              <a:picLocks noChangeAspect="1" noChangeArrowheads="1"/>
            </p:cNvPicPr>
            <p:nvPr/>
          </p:nvPicPr>
          <p:blipFill>
            <a:blip r:embed="rId4" cstate="print"/>
            <a:srcRect/>
            <a:stretch>
              <a:fillRect/>
            </a:stretch>
          </p:blipFill>
          <p:spPr bwMode="auto">
            <a:xfrm>
              <a:off x="4442446" y="2405510"/>
              <a:ext cx="147638" cy="531813"/>
            </a:xfrm>
            <a:prstGeom prst="rect">
              <a:avLst/>
            </a:prstGeom>
            <a:noFill/>
            <a:ln w="9525">
              <a:noFill/>
              <a:miter lim="800000"/>
              <a:headEnd/>
              <a:tailEnd/>
            </a:ln>
          </p:spPr>
        </p:pic>
        <p:pic>
          <p:nvPicPr>
            <p:cNvPr id="207" name="Picture 887"/>
            <p:cNvPicPr>
              <a:picLocks noChangeAspect="1" noChangeArrowheads="1"/>
            </p:cNvPicPr>
            <p:nvPr/>
          </p:nvPicPr>
          <p:blipFill>
            <a:blip r:embed="rId8" cstate="print"/>
            <a:srcRect/>
            <a:stretch>
              <a:fillRect/>
            </a:stretch>
          </p:blipFill>
          <p:spPr bwMode="auto">
            <a:xfrm>
              <a:off x="4604371" y="2230885"/>
              <a:ext cx="84138" cy="928688"/>
            </a:xfrm>
            <a:prstGeom prst="rect">
              <a:avLst/>
            </a:prstGeom>
            <a:noFill/>
            <a:ln w="9525">
              <a:noFill/>
              <a:miter lim="800000"/>
              <a:headEnd/>
              <a:tailEnd/>
            </a:ln>
          </p:spPr>
        </p:pic>
        <p:pic>
          <p:nvPicPr>
            <p:cNvPr id="208" name="Picture 888"/>
            <p:cNvPicPr>
              <a:picLocks noChangeAspect="1" noChangeArrowheads="1"/>
            </p:cNvPicPr>
            <p:nvPr/>
          </p:nvPicPr>
          <p:blipFill>
            <a:blip r:embed="rId5" cstate="print"/>
            <a:srcRect/>
            <a:stretch>
              <a:fillRect/>
            </a:stretch>
          </p:blipFill>
          <p:spPr bwMode="auto">
            <a:xfrm>
              <a:off x="4604371" y="2230885"/>
              <a:ext cx="84138" cy="928688"/>
            </a:xfrm>
            <a:prstGeom prst="rect">
              <a:avLst/>
            </a:prstGeom>
            <a:noFill/>
            <a:ln w="9525">
              <a:noFill/>
              <a:miter lim="800000"/>
              <a:headEnd/>
              <a:tailEnd/>
            </a:ln>
          </p:spPr>
        </p:pic>
        <p:sp>
          <p:nvSpPr>
            <p:cNvPr id="209" name="Line 889"/>
            <p:cNvSpPr>
              <a:spLocks noChangeShapeType="1"/>
            </p:cNvSpPr>
            <p:nvPr/>
          </p:nvSpPr>
          <p:spPr bwMode="auto">
            <a:xfrm flipV="1">
              <a:off x="4415458" y="2237235"/>
              <a:ext cx="1588" cy="922338"/>
            </a:xfrm>
            <a:prstGeom prst="line">
              <a:avLst/>
            </a:prstGeom>
            <a:noFill/>
            <a:ln w="1587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0" name="Freeform 902"/>
            <p:cNvSpPr>
              <a:spLocks/>
            </p:cNvSpPr>
            <p:nvPr/>
          </p:nvSpPr>
          <p:spPr bwMode="auto">
            <a:xfrm>
              <a:off x="5109196" y="2791272"/>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1" name="Freeform 903"/>
            <p:cNvSpPr>
              <a:spLocks/>
            </p:cNvSpPr>
            <p:nvPr/>
          </p:nvSpPr>
          <p:spPr bwMode="auto">
            <a:xfrm>
              <a:off x="5109196" y="2791272"/>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2" name="Rectangle 904"/>
            <p:cNvSpPr>
              <a:spLocks noChangeArrowheads="1"/>
            </p:cNvSpPr>
            <p:nvPr/>
          </p:nvSpPr>
          <p:spPr bwMode="auto">
            <a:xfrm>
              <a:off x="5031408" y="3954910"/>
              <a:ext cx="239713" cy="174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3" name="Rectangle 905"/>
            <p:cNvSpPr>
              <a:spLocks noChangeArrowheads="1"/>
            </p:cNvSpPr>
            <p:nvPr/>
          </p:nvSpPr>
          <p:spPr bwMode="auto">
            <a:xfrm>
              <a:off x="5031408" y="3954910"/>
              <a:ext cx="239713" cy="174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4" name="Rectangle 906"/>
            <p:cNvSpPr>
              <a:spLocks noChangeArrowheads="1"/>
            </p:cNvSpPr>
            <p:nvPr/>
          </p:nvSpPr>
          <p:spPr bwMode="auto">
            <a:xfrm>
              <a:off x="5069508" y="2821435"/>
              <a:ext cx="160338" cy="11334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5" name="Rectangle 907"/>
            <p:cNvSpPr>
              <a:spLocks noChangeArrowheads="1"/>
            </p:cNvSpPr>
            <p:nvPr/>
          </p:nvSpPr>
          <p:spPr bwMode="auto">
            <a:xfrm>
              <a:off x="5069508" y="2821435"/>
              <a:ext cx="160338" cy="113347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6" name="Freeform 908"/>
            <p:cNvSpPr>
              <a:spLocks/>
            </p:cNvSpPr>
            <p:nvPr/>
          </p:nvSpPr>
          <p:spPr bwMode="auto">
            <a:xfrm>
              <a:off x="4963146" y="2791272"/>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7" name="Freeform 909"/>
            <p:cNvSpPr>
              <a:spLocks/>
            </p:cNvSpPr>
            <p:nvPr/>
          </p:nvSpPr>
          <p:spPr bwMode="auto">
            <a:xfrm>
              <a:off x="4963146" y="2791272"/>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8" name="Rectangle 910"/>
            <p:cNvSpPr>
              <a:spLocks noChangeArrowheads="1"/>
            </p:cNvSpPr>
            <p:nvPr/>
          </p:nvSpPr>
          <p:spPr bwMode="auto">
            <a:xfrm>
              <a:off x="5158408" y="2791272"/>
              <a:ext cx="146050" cy="762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9" name="Rectangle 911"/>
            <p:cNvSpPr>
              <a:spLocks noChangeArrowheads="1"/>
            </p:cNvSpPr>
            <p:nvPr/>
          </p:nvSpPr>
          <p:spPr bwMode="auto">
            <a:xfrm>
              <a:off x="5158408" y="2791272"/>
              <a:ext cx="146050" cy="762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0" name="Freeform 912"/>
            <p:cNvSpPr>
              <a:spLocks/>
            </p:cNvSpPr>
            <p:nvPr/>
          </p:nvSpPr>
          <p:spPr bwMode="auto">
            <a:xfrm>
              <a:off x="5109196" y="2791272"/>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1" name="Freeform 913"/>
            <p:cNvSpPr>
              <a:spLocks/>
            </p:cNvSpPr>
            <p:nvPr/>
          </p:nvSpPr>
          <p:spPr bwMode="auto">
            <a:xfrm>
              <a:off x="5109196" y="2791272"/>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2" name="Rectangle 914"/>
            <p:cNvSpPr>
              <a:spLocks noChangeArrowheads="1"/>
            </p:cNvSpPr>
            <p:nvPr/>
          </p:nvSpPr>
          <p:spPr bwMode="auto">
            <a:xfrm>
              <a:off x="5031408" y="3954910"/>
              <a:ext cx="239713" cy="174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3" name="Rectangle 915"/>
            <p:cNvSpPr>
              <a:spLocks noChangeArrowheads="1"/>
            </p:cNvSpPr>
            <p:nvPr/>
          </p:nvSpPr>
          <p:spPr bwMode="auto">
            <a:xfrm>
              <a:off x="5031408" y="3954910"/>
              <a:ext cx="239713" cy="174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4" name="Rectangle 916"/>
            <p:cNvSpPr>
              <a:spLocks noChangeArrowheads="1"/>
            </p:cNvSpPr>
            <p:nvPr/>
          </p:nvSpPr>
          <p:spPr bwMode="auto">
            <a:xfrm>
              <a:off x="5069508" y="2821435"/>
              <a:ext cx="160338" cy="11334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5" name="Rectangle 917"/>
            <p:cNvSpPr>
              <a:spLocks noChangeArrowheads="1"/>
            </p:cNvSpPr>
            <p:nvPr/>
          </p:nvSpPr>
          <p:spPr bwMode="auto">
            <a:xfrm>
              <a:off x="5069508" y="2821435"/>
              <a:ext cx="160338" cy="113347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6" name="Freeform 918"/>
            <p:cNvSpPr>
              <a:spLocks/>
            </p:cNvSpPr>
            <p:nvPr/>
          </p:nvSpPr>
          <p:spPr bwMode="auto">
            <a:xfrm>
              <a:off x="4963146" y="2791272"/>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7" name="Freeform 919"/>
            <p:cNvSpPr>
              <a:spLocks/>
            </p:cNvSpPr>
            <p:nvPr/>
          </p:nvSpPr>
          <p:spPr bwMode="auto">
            <a:xfrm>
              <a:off x="4963146" y="2791272"/>
              <a:ext cx="196850" cy="269875"/>
            </a:xfrm>
            <a:custGeom>
              <a:avLst/>
              <a:gdLst/>
              <a:ahLst/>
              <a:cxnLst>
                <a:cxn ang="0">
                  <a:pos x="0" y="339"/>
                </a:cxn>
                <a:cxn ang="0">
                  <a:pos x="0" y="0"/>
                </a:cxn>
                <a:cxn ang="0">
                  <a:pos x="248" y="0"/>
                </a:cxn>
                <a:cxn ang="0">
                  <a:pos x="248" y="96"/>
                </a:cxn>
                <a:cxn ang="0">
                  <a:pos x="32" y="339"/>
                </a:cxn>
                <a:cxn ang="0">
                  <a:pos x="0" y="339"/>
                </a:cxn>
              </a:cxnLst>
              <a:rect l="0" t="0" r="r" b="b"/>
              <a:pathLst>
                <a:path w="248" h="339">
                  <a:moveTo>
                    <a:pt x="0" y="339"/>
                  </a:moveTo>
                  <a:lnTo>
                    <a:pt x="0" y="0"/>
                  </a:lnTo>
                  <a:lnTo>
                    <a:pt x="248" y="0"/>
                  </a:lnTo>
                  <a:lnTo>
                    <a:pt x="248" y="96"/>
                  </a:lnTo>
                  <a:lnTo>
                    <a:pt x="32" y="339"/>
                  </a:lnTo>
                  <a:lnTo>
                    <a:pt x="0"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8" name="Rectangle 920"/>
            <p:cNvSpPr>
              <a:spLocks noChangeArrowheads="1"/>
            </p:cNvSpPr>
            <p:nvPr/>
          </p:nvSpPr>
          <p:spPr bwMode="auto">
            <a:xfrm>
              <a:off x="5158408" y="2791272"/>
              <a:ext cx="146050" cy="762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9" name="Rectangle 921"/>
            <p:cNvSpPr>
              <a:spLocks noChangeArrowheads="1"/>
            </p:cNvSpPr>
            <p:nvPr/>
          </p:nvSpPr>
          <p:spPr bwMode="auto">
            <a:xfrm>
              <a:off x="5158408" y="2791272"/>
              <a:ext cx="146050" cy="762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0" name="Freeform 922"/>
            <p:cNvSpPr>
              <a:spLocks/>
            </p:cNvSpPr>
            <p:nvPr/>
          </p:nvSpPr>
          <p:spPr bwMode="auto">
            <a:xfrm>
              <a:off x="4043983" y="2791272"/>
              <a:ext cx="198438" cy="269875"/>
            </a:xfrm>
            <a:custGeom>
              <a:avLst/>
              <a:gdLst/>
              <a:ahLst/>
              <a:cxnLst>
                <a:cxn ang="0">
                  <a:pos x="249" y="339"/>
                </a:cxn>
                <a:cxn ang="0">
                  <a:pos x="249" y="0"/>
                </a:cxn>
                <a:cxn ang="0">
                  <a:pos x="0" y="0"/>
                </a:cxn>
                <a:cxn ang="0">
                  <a:pos x="0" y="95"/>
                </a:cxn>
                <a:cxn ang="0">
                  <a:pos x="216" y="339"/>
                </a:cxn>
                <a:cxn ang="0">
                  <a:pos x="249" y="339"/>
                </a:cxn>
              </a:cxnLst>
              <a:rect l="0" t="0" r="r" b="b"/>
              <a:pathLst>
                <a:path w="249" h="339">
                  <a:moveTo>
                    <a:pt x="249" y="339"/>
                  </a:moveTo>
                  <a:lnTo>
                    <a:pt x="249" y="0"/>
                  </a:lnTo>
                  <a:lnTo>
                    <a:pt x="0" y="0"/>
                  </a:lnTo>
                  <a:lnTo>
                    <a:pt x="0" y="95"/>
                  </a:lnTo>
                  <a:lnTo>
                    <a:pt x="216" y="339"/>
                  </a:lnTo>
                  <a:lnTo>
                    <a:pt x="249"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1" name="Freeform 923"/>
            <p:cNvSpPr>
              <a:spLocks/>
            </p:cNvSpPr>
            <p:nvPr/>
          </p:nvSpPr>
          <p:spPr bwMode="auto">
            <a:xfrm>
              <a:off x="4043983" y="2791272"/>
              <a:ext cx="198438" cy="269875"/>
            </a:xfrm>
            <a:custGeom>
              <a:avLst/>
              <a:gdLst/>
              <a:ahLst/>
              <a:cxnLst>
                <a:cxn ang="0">
                  <a:pos x="249" y="339"/>
                </a:cxn>
                <a:cxn ang="0">
                  <a:pos x="249" y="0"/>
                </a:cxn>
                <a:cxn ang="0">
                  <a:pos x="0" y="0"/>
                </a:cxn>
                <a:cxn ang="0">
                  <a:pos x="0" y="95"/>
                </a:cxn>
                <a:cxn ang="0">
                  <a:pos x="216" y="339"/>
                </a:cxn>
                <a:cxn ang="0">
                  <a:pos x="249" y="339"/>
                </a:cxn>
              </a:cxnLst>
              <a:rect l="0" t="0" r="r" b="b"/>
              <a:pathLst>
                <a:path w="249" h="339">
                  <a:moveTo>
                    <a:pt x="249" y="339"/>
                  </a:moveTo>
                  <a:lnTo>
                    <a:pt x="249" y="0"/>
                  </a:lnTo>
                  <a:lnTo>
                    <a:pt x="0" y="0"/>
                  </a:lnTo>
                  <a:lnTo>
                    <a:pt x="0" y="95"/>
                  </a:lnTo>
                  <a:lnTo>
                    <a:pt x="216" y="339"/>
                  </a:lnTo>
                  <a:lnTo>
                    <a:pt x="249"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2" name="Rectangle 924"/>
            <p:cNvSpPr>
              <a:spLocks noChangeArrowheads="1"/>
            </p:cNvSpPr>
            <p:nvPr/>
          </p:nvSpPr>
          <p:spPr bwMode="auto">
            <a:xfrm>
              <a:off x="4078908" y="3954910"/>
              <a:ext cx="239713" cy="174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3" name="Rectangle 925"/>
            <p:cNvSpPr>
              <a:spLocks noChangeArrowheads="1"/>
            </p:cNvSpPr>
            <p:nvPr/>
          </p:nvSpPr>
          <p:spPr bwMode="auto">
            <a:xfrm>
              <a:off x="4078908" y="3954910"/>
              <a:ext cx="239713" cy="174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4" name="Rectangle 926"/>
            <p:cNvSpPr>
              <a:spLocks noChangeArrowheads="1"/>
            </p:cNvSpPr>
            <p:nvPr/>
          </p:nvSpPr>
          <p:spPr bwMode="auto">
            <a:xfrm>
              <a:off x="4120183" y="2821435"/>
              <a:ext cx="160338" cy="11334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5" name="Rectangle 927"/>
            <p:cNvSpPr>
              <a:spLocks noChangeArrowheads="1"/>
            </p:cNvSpPr>
            <p:nvPr/>
          </p:nvSpPr>
          <p:spPr bwMode="auto">
            <a:xfrm>
              <a:off x="4120183" y="2821435"/>
              <a:ext cx="160338" cy="113347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6" name="Freeform 928"/>
            <p:cNvSpPr>
              <a:spLocks/>
            </p:cNvSpPr>
            <p:nvPr/>
          </p:nvSpPr>
          <p:spPr bwMode="auto">
            <a:xfrm>
              <a:off x="4191621" y="2791272"/>
              <a:ext cx="196850" cy="269875"/>
            </a:xfrm>
            <a:custGeom>
              <a:avLst/>
              <a:gdLst/>
              <a:ahLst/>
              <a:cxnLst>
                <a:cxn ang="0">
                  <a:pos x="248" y="339"/>
                </a:cxn>
                <a:cxn ang="0">
                  <a:pos x="248" y="0"/>
                </a:cxn>
                <a:cxn ang="0">
                  <a:pos x="0" y="0"/>
                </a:cxn>
                <a:cxn ang="0">
                  <a:pos x="0" y="96"/>
                </a:cxn>
                <a:cxn ang="0">
                  <a:pos x="217" y="339"/>
                </a:cxn>
                <a:cxn ang="0">
                  <a:pos x="248" y="339"/>
                </a:cxn>
              </a:cxnLst>
              <a:rect l="0" t="0" r="r" b="b"/>
              <a:pathLst>
                <a:path w="248" h="339">
                  <a:moveTo>
                    <a:pt x="248" y="339"/>
                  </a:moveTo>
                  <a:lnTo>
                    <a:pt x="248" y="0"/>
                  </a:lnTo>
                  <a:lnTo>
                    <a:pt x="0" y="0"/>
                  </a:lnTo>
                  <a:lnTo>
                    <a:pt x="0" y="96"/>
                  </a:lnTo>
                  <a:lnTo>
                    <a:pt x="217" y="339"/>
                  </a:lnTo>
                  <a:lnTo>
                    <a:pt x="248"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7" name="Freeform 929"/>
            <p:cNvSpPr>
              <a:spLocks/>
            </p:cNvSpPr>
            <p:nvPr/>
          </p:nvSpPr>
          <p:spPr bwMode="auto">
            <a:xfrm>
              <a:off x="4191621" y="2791272"/>
              <a:ext cx="196850" cy="269875"/>
            </a:xfrm>
            <a:custGeom>
              <a:avLst/>
              <a:gdLst/>
              <a:ahLst/>
              <a:cxnLst>
                <a:cxn ang="0">
                  <a:pos x="248" y="339"/>
                </a:cxn>
                <a:cxn ang="0">
                  <a:pos x="248" y="0"/>
                </a:cxn>
                <a:cxn ang="0">
                  <a:pos x="0" y="0"/>
                </a:cxn>
                <a:cxn ang="0">
                  <a:pos x="0" y="96"/>
                </a:cxn>
                <a:cxn ang="0">
                  <a:pos x="217" y="339"/>
                </a:cxn>
                <a:cxn ang="0">
                  <a:pos x="248" y="339"/>
                </a:cxn>
              </a:cxnLst>
              <a:rect l="0" t="0" r="r" b="b"/>
              <a:pathLst>
                <a:path w="248" h="339">
                  <a:moveTo>
                    <a:pt x="248" y="339"/>
                  </a:moveTo>
                  <a:lnTo>
                    <a:pt x="248" y="0"/>
                  </a:lnTo>
                  <a:lnTo>
                    <a:pt x="0" y="0"/>
                  </a:lnTo>
                  <a:lnTo>
                    <a:pt x="0" y="96"/>
                  </a:lnTo>
                  <a:lnTo>
                    <a:pt x="217" y="339"/>
                  </a:lnTo>
                  <a:lnTo>
                    <a:pt x="248"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8" name="Rectangle 930"/>
            <p:cNvSpPr>
              <a:spLocks noChangeArrowheads="1"/>
            </p:cNvSpPr>
            <p:nvPr/>
          </p:nvSpPr>
          <p:spPr bwMode="auto">
            <a:xfrm>
              <a:off x="4045571" y="2791272"/>
              <a:ext cx="146050" cy="762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39" name="Rectangle 931"/>
            <p:cNvSpPr>
              <a:spLocks noChangeArrowheads="1"/>
            </p:cNvSpPr>
            <p:nvPr/>
          </p:nvSpPr>
          <p:spPr bwMode="auto">
            <a:xfrm>
              <a:off x="4045571" y="2791272"/>
              <a:ext cx="146050" cy="762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40" name="Freeform 932"/>
            <p:cNvSpPr>
              <a:spLocks/>
            </p:cNvSpPr>
            <p:nvPr/>
          </p:nvSpPr>
          <p:spPr bwMode="auto">
            <a:xfrm>
              <a:off x="4043983" y="2791272"/>
              <a:ext cx="198438" cy="269875"/>
            </a:xfrm>
            <a:custGeom>
              <a:avLst/>
              <a:gdLst/>
              <a:ahLst/>
              <a:cxnLst>
                <a:cxn ang="0">
                  <a:pos x="249" y="339"/>
                </a:cxn>
                <a:cxn ang="0">
                  <a:pos x="249" y="0"/>
                </a:cxn>
                <a:cxn ang="0">
                  <a:pos x="0" y="0"/>
                </a:cxn>
                <a:cxn ang="0">
                  <a:pos x="0" y="95"/>
                </a:cxn>
                <a:cxn ang="0">
                  <a:pos x="216" y="339"/>
                </a:cxn>
                <a:cxn ang="0">
                  <a:pos x="249" y="339"/>
                </a:cxn>
              </a:cxnLst>
              <a:rect l="0" t="0" r="r" b="b"/>
              <a:pathLst>
                <a:path w="249" h="339">
                  <a:moveTo>
                    <a:pt x="249" y="339"/>
                  </a:moveTo>
                  <a:lnTo>
                    <a:pt x="249" y="0"/>
                  </a:lnTo>
                  <a:lnTo>
                    <a:pt x="0" y="0"/>
                  </a:lnTo>
                  <a:lnTo>
                    <a:pt x="0" y="95"/>
                  </a:lnTo>
                  <a:lnTo>
                    <a:pt x="216" y="339"/>
                  </a:lnTo>
                  <a:lnTo>
                    <a:pt x="249"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41" name="Freeform 933"/>
            <p:cNvSpPr>
              <a:spLocks/>
            </p:cNvSpPr>
            <p:nvPr/>
          </p:nvSpPr>
          <p:spPr bwMode="auto">
            <a:xfrm>
              <a:off x="4043983" y="2791272"/>
              <a:ext cx="198438" cy="269875"/>
            </a:xfrm>
            <a:custGeom>
              <a:avLst/>
              <a:gdLst/>
              <a:ahLst/>
              <a:cxnLst>
                <a:cxn ang="0">
                  <a:pos x="249" y="339"/>
                </a:cxn>
                <a:cxn ang="0">
                  <a:pos x="249" y="0"/>
                </a:cxn>
                <a:cxn ang="0">
                  <a:pos x="0" y="0"/>
                </a:cxn>
                <a:cxn ang="0">
                  <a:pos x="0" y="95"/>
                </a:cxn>
                <a:cxn ang="0">
                  <a:pos x="216" y="339"/>
                </a:cxn>
                <a:cxn ang="0">
                  <a:pos x="249" y="339"/>
                </a:cxn>
              </a:cxnLst>
              <a:rect l="0" t="0" r="r" b="b"/>
              <a:pathLst>
                <a:path w="249" h="339">
                  <a:moveTo>
                    <a:pt x="249" y="339"/>
                  </a:moveTo>
                  <a:lnTo>
                    <a:pt x="249" y="0"/>
                  </a:lnTo>
                  <a:lnTo>
                    <a:pt x="0" y="0"/>
                  </a:lnTo>
                  <a:lnTo>
                    <a:pt x="0" y="95"/>
                  </a:lnTo>
                  <a:lnTo>
                    <a:pt x="216" y="339"/>
                  </a:lnTo>
                  <a:lnTo>
                    <a:pt x="249"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42" name="Rectangle 934"/>
            <p:cNvSpPr>
              <a:spLocks noChangeArrowheads="1"/>
            </p:cNvSpPr>
            <p:nvPr/>
          </p:nvSpPr>
          <p:spPr bwMode="auto">
            <a:xfrm>
              <a:off x="4078908" y="3954910"/>
              <a:ext cx="239713" cy="174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43" name="Rectangle 935"/>
            <p:cNvSpPr>
              <a:spLocks noChangeArrowheads="1"/>
            </p:cNvSpPr>
            <p:nvPr/>
          </p:nvSpPr>
          <p:spPr bwMode="auto">
            <a:xfrm>
              <a:off x="4078908" y="3954910"/>
              <a:ext cx="239713" cy="1746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44" name="Rectangle 936"/>
            <p:cNvSpPr>
              <a:spLocks noChangeArrowheads="1"/>
            </p:cNvSpPr>
            <p:nvPr/>
          </p:nvSpPr>
          <p:spPr bwMode="auto">
            <a:xfrm>
              <a:off x="4120183" y="2821435"/>
              <a:ext cx="160338" cy="11334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45" name="Rectangle 937"/>
            <p:cNvSpPr>
              <a:spLocks noChangeArrowheads="1"/>
            </p:cNvSpPr>
            <p:nvPr/>
          </p:nvSpPr>
          <p:spPr bwMode="auto">
            <a:xfrm>
              <a:off x="4120183" y="2821435"/>
              <a:ext cx="160338" cy="113347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46" name="Freeform 938"/>
            <p:cNvSpPr>
              <a:spLocks/>
            </p:cNvSpPr>
            <p:nvPr/>
          </p:nvSpPr>
          <p:spPr bwMode="auto">
            <a:xfrm>
              <a:off x="4191621" y="2791272"/>
              <a:ext cx="196850" cy="269875"/>
            </a:xfrm>
            <a:custGeom>
              <a:avLst/>
              <a:gdLst/>
              <a:ahLst/>
              <a:cxnLst>
                <a:cxn ang="0">
                  <a:pos x="248" y="339"/>
                </a:cxn>
                <a:cxn ang="0">
                  <a:pos x="248" y="0"/>
                </a:cxn>
                <a:cxn ang="0">
                  <a:pos x="0" y="0"/>
                </a:cxn>
                <a:cxn ang="0">
                  <a:pos x="0" y="96"/>
                </a:cxn>
                <a:cxn ang="0">
                  <a:pos x="217" y="339"/>
                </a:cxn>
                <a:cxn ang="0">
                  <a:pos x="248" y="339"/>
                </a:cxn>
              </a:cxnLst>
              <a:rect l="0" t="0" r="r" b="b"/>
              <a:pathLst>
                <a:path w="248" h="339">
                  <a:moveTo>
                    <a:pt x="248" y="339"/>
                  </a:moveTo>
                  <a:lnTo>
                    <a:pt x="248" y="0"/>
                  </a:lnTo>
                  <a:lnTo>
                    <a:pt x="0" y="0"/>
                  </a:lnTo>
                  <a:lnTo>
                    <a:pt x="0" y="96"/>
                  </a:lnTo>
                  <a:lnTo>
                    <a:pt x="217" y="339"/>
                  </a:lnTo>
                  <a:lnTo>
                    <a:pt x="248" y="33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47" name="Freeform 939"/>
            <p:cNvSpPr>
              <a:spLocks/>
            </p:cNvSpPr>
            <p:nvPr/>
          </p:nvSpPr>
          <p:spPr bwMode="auto">
            <a:xfrm>
              <a:off x="4191621" y="2791272"/>
              <a:ext cx="196850" cy="269875"/>
            </a:xfrm>
            <a:custGeom>
              <a:avLst/>
              <a:gdLst/>
              <a:ahLst/>
              <a:cxnLst>
                <a:cxn ang="0">
                  <a:pos x="248" y="339"/>
                </a:cxn>
                <a:cxn ang="0">
                  <a:pos x="248" y="0"/>
                </a:cxn>
                <a:cxn ang="0">
                  <a:pos x="0" y="0"/>
                </a:cxn>
                <a:cxn ang="0">
                  <a:pos x="0" y="96"/>
                </a:cxn>
                <a:cxn ang="0">
                  <a:pos x="217" y="339"/>
                </a:cxn>
                <a:cxn ang="0">
                  <a:pos x="248" y="339"/>
                </a:cxn>
              </a:cxnLst>
              <a:rect l="0" t="0" r="r" b="b"/>
              <a:pathLst>
                <a:path w="248" h="339">
                  <a:moveTo>
                    <a:pt x="248" y="339"/>
                  </a:moveTo>
                  <a:lnTo>
                    <a:pt x="248" y="0"/>
                  </a:lnTo>
                  <a:lnTo>
                    <a:pt x="0" y="0"/>
                  </a:lnTo>
                  <a:lnTo>
                    <a:pt x="0" y="96"/>
                  </a:lnTo>
                  <a:lnTo>
                    <a:pt x="217" y="339"/>
                  </a:lnTo>
                  <a:lnTo>
                    <a:pt x="248" y="339"/>
                  </a:lnTo>
                  <a:close/>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48" name="Rectangle 940"/>
            <p:cNvSpPr>
              <a:spLocks noChangeArrowheads="1"/>
            </p:cNvSpPr>
            <p:nvPr/>
          </p:nvSpPr>
          <p:spPr bwMode="auto">
            <a:xfrm>
              <a:off x="4045571" y="2791272"/>
              <a:ext cx="146050" cy="762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49" name="Rectangle 941"/>
            <p:cNvSpPr>
              <a:spLocks noChangeArrowheads="1"/>
            </p:cNvSpPr>
            <p:nvPr/>
          </p:nvSpPr>
          <p:spPr bwMode="auto">
            <a:xfrm>
              <a:off x="4045571" y="2791272"/>
              <a:ext cx="146050" cy="76200"/>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252" name="グループ化 655"/>
          <p:cNvGrpSpPr/>
          <p:nvPr/>
        </p:nvGrpSpPr>
        <p:grpSpPr>
          <a:xfrm>
            <a:off x="2639702" y="4124130"/>
            <a:ext cx="1061910" cy="1401728"/>
            <a:chOff x="2993231" y="3164778"/>
            <a:chExt cx="1796129" cy="2568477"/>
          </a:xfrm>
        </p:grpSpPr>
        <p:grpSp>
          <p:nvGrpSpPr>
            <p:cNvPr id="253" name="グループ化 750"/>
            <p:cNvGrpSpPr/>
            <p:nvPr/>
          </p:nvGrpSpPr>
          <p:grpSpPr>
            <a:xfrm>
              <a:off x="3348809" y="3164778"/>
              <a:ext cx="1096985" cy="376141"/>
              <a:chOff x="3348809" y="3164778"/>
              <a:chExt cx="1096985" cy="376141"/>
            </a:xfrm>
          </p:grpSpPr>
          <p:grpSp>
            <p:nvGrpSpPr>
              <p:cNvPr id="257" name="グループ化 633"/>
              <p:cNvGrpSpPr/>
              <p:nvPr/>
            </p:nvGrpSpPr>
            <p:grpSpPr>
              <a:xfrm>
                <a:off x="3576587" y="3202658"/>
                <a:ext cx="648072" cy="45719"/>
                <a:chOff x="3571031" y="3210595"/>
                <a:chExt cx="648072" cy="45719"/>
              </a:xfrm>
            </p:grpSpPr>
            <p:cxnSp>
              <p:nvCxnSpPr>
                <p:cNvPr id="342" name="直線コネクタ 341"/>
                <p:cNvCxnSpPr/>
                <p:nvPr/>
              </p:nvCxnSpPr>
              <p:spPr>
                <a:xfrm>
                  <a:off x="3571031" y="3233454"/>
                  <a:ext cx="64807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8" name="グループ化 632"/>
                <p:cNvGrpSpPr/>
                <p:nvPr/>
              </p:nvGrpSpPr>
              <p:grpSpPr>
                <a:xfrm>
                  <a:off x="3701195" y="3210595"/>
                  <a:ext cx="387745" cy="45719"/>
                  <a:chOff x="3688856" y="3210595"/>
                  <a:chExt cx="387745" cy="45719"/>
                </a:xfrm>
              </p:grpSpPr>
              <p:sp>
                <p:nvSpPr>
                  <p:cNvPr id="344" name="Rectangle 829"/>
                  <p:cNvSpPr>
                    <a:spLocks noChangeArrowheads="1"/>
                  </p:cNvSpPr>
                  <p:nvPr/>
                </p:nvSpPr>
                <p:spPr bwMode="auto">
                  <a:xfrm>
                    <a:off x="3688856" y="3210595"/>
                    <a:ext cx="80665" cy="45719"/>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45" name="Rectangle 829"/>
                  <p:cNvSpPr>
                    <a:spLocks noChangeArrowheads="1"/>
                  </p:cNvSpPr>
                  <p:nvPr/>
                </p:nvSpPr>
                <p:spPr bwMode="auto">
                  <a:xfrm>
                    <a:off x="3995936" y="3210595"/>
                    <a:ext cx="80665" cy="45719"/>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grpSp>
            <p:nvGrpSpPr>
              <p:cNvPr id="259" name="グループ化 745"/>
              <p:cNvGrpSpPr/>
              <p:nvPr/>
            </p:nvGrpSpPr>
            <p:grpSpPr>
              <a:xfrm>
                <a:off x="3506899" y="3164778"/>
                <a:ext cx="155766" cy="309466"/>
                <a:chOff x="3660180" y="3317183"/>
                <a:chExt cx="155766" cy="309466"/>
              </a:xfrm>
            </p:grpSpPr>
            <p:sp>
              <p:nvSpPr>
                <p:cNvPr id="338" name="Rectangle 829"/>
                <p:cNvSpPr>
                  <a:spLocks noChangeArrowheads="1"/>
                </p:cNvSpPr>
                <p:nvPr/>
              </p:nvSpPr>
              <p:spPr bwMode="auto">
                <a:xfrm>
                  <a:off x="3719182" y="3317183"/>
                  <a:ext cx="35402" cy="57384"/>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39" name="Rectangle 831"/>
                <p:cNvSpPr>
                  <a:spLocks noChangeArrowheads="1"/>
                </p:cNvSpPr>
                <p:nvPr/>
              </p:nvSpPr>
              <p:spPr bwMode="auto">
                <a:xfrm>
                  <a:off x="3700301" y="3359264"/>
                  <a:ext cx="73164" cy="150127"/>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40" name="Rectangle 833"/>
                <p:cNvSpPr>
                  <a:spLocks noChangeArrowheads="1"/>
                </p:cNvSpPr>
                <p:nvPr/>
              </p:nvSpPr>
              <p:spPr bwMode="auto">
                <a:xfrm>
                  <a:off x="3660180" y="3401346"/>
                  <a:ext cx="155766" cy="2869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41" name="Rectangle 835"/>
                <p:cNvSpPr>
                  <a:spLocks noChangeArrowheads="1"/>
                </p:cNvSpPr>
                <p:nvPr/>
              </p:nvSpPr>
              <p:spPr bwMode="auto">
                <a:xfrm>
                  <a:off x="3671980" y="3441516"/>
                  <a:ext cx="129806" cy="18513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260" name="グループ化 621"/>
              <p:cNvGrpSpPr/>
              <p:nvPr/>
            </p:nvGrpSpPr>
            <p:grpSpPr>
              <a:xfrm>
                <a:off x="3851352" y="3166943"/>
                <a:ext cx="98526" cy="309466"/>
                <a:chOff x="3660192" y="3317183"/>
                <a:chExt cx="155767" cy="309466"/>
              </a:xfrm>
            </p:grpSpPr>
            <p:sp>
              <p:nvSpPr>
                <p:cNvPr id="334" name="Rectangle 829"/>
                <p:cNvSpPr>
                  <a:spLocks noChangeArrowheads="1"/>
                </p:cNvSpPr>
                <p:nvPr/>
              </p:nvSpPr>
              <p:spPr bwMode="auto">
                <a:xfrm>
                  <a:off x="3719207" y="3317183"/>
                  <a:ext cx="35403" cy="57384"/>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35" name="Rectangle 831"/>
                <p:cNvSpPr>
                  <a:spLocks noChangeArrowheads="1"/>
                </p:cNvSpPr>
                <p:nvPr/>
              </p:nvSpPr>
              <p:spPr bwMode="auto">
                <a:xfrm>
                  <a:off x="3700327" y="3359264"/>
                  <a:ext cx="73164" cy="150127"/>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36" name="Rectangle 833"/>
                <p:cNvSpPr>
                  <a:spLocks noChangeArrowheads="1"/>
                </p:cNvSpPr>
                <p:nvPr/>
              </p:nvSpPr>
              <p:spPr bwMode="auto">
                <a:xfrm>
                  <a:off x="3660192" y="3401346"/>
                  <a:ext cx="155767" cy="2869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37" name="Rectangle 835"/>
                <p:cNvSpPr>
                  <a:spLocks noChangeArrowheads="1"/>
                </p:cNvSpPr>
                <p:nvPr/>
              </p:nvSpPr>
              <p:spPr bwMode="auto">
                <a:xfrm>
                  <a:off x="3671980" y="3441516"/>
                  <a:ext cx="129807" cy="18513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320" name="グループ化 644"/>
              <p:cNvGrpSpPr/>
              <p:nvPr/>
            </p:nvGrpSpPr>
            <p:grpSpPr>
              <a:xfrm>
                <a:off x="4389017" y="3387556"/>
                <a:ext cx="56777" cy="153363"/>
                <a:chOff x="4533415" y="3439185"/>
                <a:chExt cx="56777" cy="153363"/>
              </a:xfrm>
              <a:solidFill>
                <a:schemeClr val="bg1"/>
              </a:solidFill>
            </p:grpSpPr>
            <p:sp>
              <p:nvSpPr>
                <p:cNvPr id="332" name="Rectangle 791"/>
                <p:cNvSpPr>
                  <a:spLocks noChangeArrowheads="1"/>
                </p:cNvSpPr>
                <p:nvPr/>
              </p:nvSpPr>
              <p:spPr bwMode="auto">
                <a:xfrm>
                  <a:off x="4542855" y="3439185"/>
                  <a:ext cx="37762" cy="57384"/>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33" name="Rectangle 793"/>
                <p:cNvSpPr>
                  <a:spLocks noChangeArrowheads="1"/>
                </p:cNvSpPr>
                <p:nvPr/>
              </p:nvSpPr>
              <p:spPr bwMode="auto">
                <a:xfrm>
                  <a:off x="4533415" y="3475529"/>
                  <a:ext cx="56777" cy="117019"/>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321" name="グループ化 645"/>
              <p:cNvGrpSpPr/>
              <p:nvPr/>
            </p:nvGrpSpPr>
            <p:grpSpPr>
              <a:xfrm>
                <a:off x="3348809" y="3387556"/>
                <a:ext cx="56777" cy="153363"/>
                <a:chOff x="4533415" y="3439185"/>
                <a:chExt cx="56777" cy="153363"/>
              </a:xfrm>
              <a:solidFill>
                <a:schemeClr val="bg1"/>
              </a:solidFill>
            </p:grpSpPr>
            <p:sp>
              <p:nvSpPr>
                <p:cNvPr id="330" name="Rectangle 791"/>
                <p:cNvSpPr>
                  <a:spLocks noChangeArrowheads="1"/>
                </p:cNvSpPr>
                <p:nvPr/>
              </p:nvSpPr>
              <p:spPr bwMode="auto">
                <a:xfrm>
                  <a:off x="4542855" y="3439185"/>
                  <a:ext cx="37762" cy="57384"/>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31" name="Rectangle 793"/>
                <p:cNvSpPr>
                  <a:spLocks noChangeArrowheads="1"/>
                </p:cNvSpPr>
                <p:nvPr/>
              </p:nvSpPr>
              <p:spPr bwMode="auto">
                <a:xfrm>
                  <a:off x="4533415" y="3475529"/>
                  <a:ext cx="56777" cy="117019"/>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322" name="グループ化 620"/>
              <p:cNvGrpSpPr/>
              <p:nvPr/>
            </p:nvGrpSpPr>
            <p:grpSpPr>
              <a:xfrm>
                <a:off x="4140107" y="3164778"/>
                <a:ext cx="155766" cy="309466"/>
                <a:chOff x="3660180" y="3317183"/>
                <a:chExt cx="155766" cy="309466"/>
              </a:xfrm>
            </p:grpSpPr>
            <p:sp>
              <p:nvSpPr>
                <p:cNvPr id="326" name="Rectangle 829"/>
                <p:cNvSpPr>
                  <a:spLocks noChangeArrowheads="1"/>
                </p:cNvSpPr>
                <p:nvPr/>
              </p:nvSpPr>
              <p:spPr bwMode="auto">
                <a:xfrm>
                  <a:off x="3719182" y="3317183"/>
                  <a:ext cx="35402" cy="57384"/>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27" name="Rectangle 831"/>
                <p:cNvSpPr>
                  <a:spLocks noChangeArrowheads="1"/>
                </p:cNvSpPr>
                <p:nvPr/>
              </p:nvSpPr>
              <p:spPr bwMode="auto">
                <a:xfrm>
                  <a:off x="3700301" y="3359264"/>
                  <a:ext cx="73164" cy="150127"/>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28" name="Rectangle 833"/>
                <p:cNvSpPr>
                  <a:spLocks noChangeArrowheads="1"/>
                </p:cNvSpPr>
                <p:nvPr/>
              </p:nvSpPr>
              <p:spPr bwMode="auto">
                <a:xfrm>
                  <a:off x="3660180" y="3401346"/>
                  <a:ext cx="155766" cy="2869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29" name="Rectangle 835"/>
                <p:cNvSpPr>
                  <a:spLocks noChangeArrowheads="1"/>
                </p:cNvSpPr>
                <p:nvPr/>
              </p:nvSpPr>
              <p:spPr bwMode="auto">
                <a:xfrm>
                  <a:off x="3671980" y="3441516"/>
                  <a:ext cx="129806" cy="18513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grpSp>
          <p:nvGrpSpPr>
            <p:cNvPr id="323" name="グループ化 615"/>
            <p:cNvGrpSpPr/>
            <p:nvPr/>
          </p:nvGrpSpPr>
          <p:grpSpPr>
            <a:xfrm>
              <a:off x="2993231" y="3386250"/>
              <a:ext cx="1796129" cy="2347005"/>
              <a:chOff x="2993231" y="3386250"/>
              <a:chExt cx="1796129" cy="2347005"/>
            </a:xfrm>
          </p:grpSpPr>
          <p:grpSp>
            <p:nvGrpSpPr>
              <p:cNvPr id="324" name="グループ化 466"/>
              <p:cNvGrpSpPr/>
              <p:nvPr/>
            </p:nvGrpSpPr>
            <p:grpSpPr>
              <a:xfrm>
                <a:off x="3005079" y="3386250"/>
                <a:ext cx="1772432" cy="2347005"/>
                <a:chOff x="4078908" y="2024510"/>
                <a:chExt cx="1192213" cy="1947863"/>
              </a:xfrm>
            </p:grpSpPr>
            <p:sp>
              <p:nvSpPr>
                <p:cNvPr id="269" name="Rectangle 901"/>
                <p:cNvSpPr>
                  <a:spLocks noChangeArrowheads="1"/>
                </p:cNvSpPr>
                <p:nvPr/>
              </p:nvSpPr>
              <p:spPr bwMode="auto">
                <a:xfrm>
                  <a:off x="4706933" y="2316668"/>
                  <a:ext cx="337852" cy="32763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ja-JP" sz="1400" b="1" dirty="0" smtClean="0">
                      <a:solidFill>
                        <a:srgbClr val="0000FF"/>
                      </a:solidFill>
                      <a:ea typeface="ＭＳ Ｐゴシック" pitchFamily="50" charset="-128"/>
                      <a:cs typeface="ＭＳ Ｐゴシック" pitchFamily="50" charset="-128"/>
                    </a:rPr>
                    <a:t>700</a:t>
                  </a:r>
                  <a:endParaRPr kumimoji="1" lang="ja-JP" altLang="ja-JP" sz="1400" b="0" i="0" u="none" strike="noStrike" cap="none" normalizeH="0" baseline="0" dirty="0" smtClean="0">
                    <a:ln>
                      <a:noFill/>
                    </a:ln>
                    <a:solidFill>
                      <a:schemeClr val="tx1"/>
                    </a:solidFill>
                    <a:effectLst/>
                    <a:ea typeface="ＭＳ Ｐゴシック" pitchFamily="50" charset="-128"/>
                    <a:cs typeface="ＭＳ Ｐゴシック" pitchFamily="50" charset="-128"/>
                  </a:endParaRPr>
                </a:p>
              </p:txBody>
            </p:sp>
            <p:sp>
              <p:nvSpPr>
                <p:cNvPr id="270" name="Freeform 730"/>
                <p:cNvSpPr>
                  <a:spLocks/>
                </p:cNvSpPr>
                <p:nvPr/>
              </p:nvSpPr>
              <p:spPr bwMode="auto">
                <a:xfrm>
                  <a:off x="4688508" y="2040385"/>
                  <a:ext cx="349250" cy="293688"/>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71" name="Freeform 731"/>
                <p:cNvSpPr>
                  <a:spLocks/>
                </p:cNvSpPr>
                <p:nvPr/>
              </p:nvSpPr>
              <p:spPr bwMode="auto">
                <a:xfrm>
                  <a:off x="4994896" y="2107060"/>
                  <a:ext cx="93663" cy="96838"/>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72" name="Freeform 732"/>
                <p:cNvSpPr>
                  <a:spLocks/>
                </p:cNvSpPr>
                <p:nvPr/>
              </p:nvSpPr>
              <p:spPr bwMode="auto">
                <a:xfrm>
                  <a:off x="4312271" y="2038798"/>
                  <a:ext cx="349250" cy="293688"/>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73" name="Freeform 733"/>
                <p:cNvSpPr>
                  <a:spLocks/>
                </p:cNvSpPr>
                <p:nvPr/>
              </p:nvSpPr>
              <p:spPr bwMode="auto">
                <a:xfrm>
                  <a:off x="4261471" y="2103885"/>
                  <a:ext cx="92075" cy="98425"/>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74" name="Rectangle 734"/>
                <p:cNvSpPr>
                  <a:spLocks noChangeArrowheads="1"/>
                </p:cNvSpPr>
                <p:nvPr/>
              </p:nvSpPr>
              <p:spPr bwMode="auto">
                <a:xfrm>
                  <a:off x="4615483" y="2024510"/>
                  <a:ext cx="131763" cy="142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75" name="Rectangle 735"/>
                <p:cNvSpPr>
                  <a:spLocks noChangeArrowheads="1"/>
                </p:cNvSpPr>
                <p:nvPr/>
              </p:nvSpPr>
              <p:spPr bwMode="auto">
                <a:xfrm>
                  <a:off x="4615483" y="2024510"/>
                  <a:ext cx="131763" cy="14288"/>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76" name="Freeform 736"/>
                <p:cNvSpPr>
                  <a:spLocks/>
                </p:cNvSpPr>
                <p:nvPr/>
              </p:nvSpPr>
              <p:spPr bwMode="auto">
                <a:xfrm>
                  <a:off x="4259883" y="2184848"/>
                  <a:ext cx="825500" cy="998538"/>
                </a:xfrm>
                <a:custGeom>
                  <a:avLst/>
                  <a:gdLst/>
                  <a:ahLst/>
                  <a:cxnLst>
                    <a:cxn ang="0">
                      <a:pos x="0" y="0"/>
                    </a:cxn>
                    <a:cxn ang="0">
                      <a:pos x="0" y="1257"/>
                    </a:cxn>
                    <a:cxn ang="0">
                      <a:pos x="1040" y="1257"/>
                    </a:cxn>
                    <a:cxn ang="0">
                      <a:pos x="1040" y="0"/>
                    </a:cxn>
                  </a:cxnLst>
                  <a:rect l="0" t="0" r="r" b="b"/>
                  <a:pathLst>
                    <a:path w="1040" h="1257">
                      <a:moveTo>
                        <a:pt x="0" y="0"/>
                      </a:moveTo>
                      <a:lnTo>
                        <a:pt x="0" y="1257"/>
                      </a:lnTo>
                      <a:lnTo>
                        <a:pt x="1040" y="1257"/>
                      </a:lnTo>
                      <a:lnTo>
                        <a:pt x="1040" y="0"/>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77" name="Freeform 737"/>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78" name="Freeform 738"/>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79" name="Freeform 739"/>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80" name="Freeform 740"/>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81" name="Freeform 741"/>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82" name="Freeform 742"/>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83" name="Rectangle 743"/>
                <p:cNvSpPr>
                  <a:spLocks noChangeArrowheads="1"/>
                </p:cNvSpPr>
                <p:nvPr/>
              </p:nvSpPr>
              <p:spPr bwMode="auto">
                <a:xfrm>
                  <a:off x="4232896" y="3180210"/>
                  <a:ext cx="881063" cy="222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84" name="Rectangle 744"/>
                <p:cNvSpPr>
                  <a:spLocks noChangeArrowheads="1"/>
                </p:cNvSpPr>
                <p:nvPr/>
              </p:nvSpPr>
              <p:spPr bwMode="auto">
                <a:xfrm>
                  <a:off x="4232896" y="3180210"/>
                  <a:ext cx="881063" cy="222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85" name="Rectangle 745"/>
                <p:cNvSpPr>
                  <a:spLocks noChangeArrowheads="1"/>
                </p:cNvSpPr>
                <p:nvPr/>
              </p:nvSpPr>
              <p:spPr bwMode="auto">
                <a:xfrm>
                  <a:off x="4232896" y="3167510"/>
                  <a:ext cx="881063" cy="142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86" name="Rectangle 746"/>
                <p:cNvSpPr>
                  <a:spLocks noChangeArrowheads="1"/>
                </p:cNvSpPr>
                <p:nvPr/>
              </p:nvSpPr>
              <p:spPr bwMode="auto">
                <a:xfrm>
                  <a:off x="4232896" y="3167510"/>
                  <a:ext cx="881063" cy="14288"/>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87" name="Rectangle 766"/>
                <p:cNvSpPr>
                  <a:spLocks noChangeArrowheads="1"/>
                </p:cNvSpPr>
                <p:nvPr/>
              </p:nvSpPr>
              <p:spPr bwMode="auto">
                <a:xfrm>
                  <a:off x="5031408" y="3954910"/>
                  <a:ext cx="239713" cy="174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88" name="Rectangle 776"/>
                <p:cNvSpPr>
                  <a:spLocks noChangeArrowheads="1"/>
                </p:cNvSpPr>
                <p:nvPr/>
              </p:nvSpPr>
              <p:spPr bwMode="auto">
                <a:xfrm>
                  <a:off x="4078908" y="3954910"/>
                  <a:ext cx="239713" cy="174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89" name="Freeform 848"/>
                <p:cNvSpPr>
                  <a:spLocks/>
                </p:cNvSpPr>
                <p:nvPr/>
              </p:nvSpPr>
              <p:spPr bwMode="auto">
                <a:xfrm>
                  <a:off x="4688508" y="2040385"/>
                  <a:ext cx="349250" cy="293688"/>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90" name="Freeform 849"/>
                <p:cNvSpPr>
                  <a:spLocks/>
                </p:cNvSpPr>
                <p:nvPr/>
              </p:nvSpPr>
              <p:spPr bwMode="auto">
                <a:xfrm>
                  <a:off x="4994896" y="2107060"/>
                  <a:ext cx="93663" cy="96838"/>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91" name="Freeform 850"/>
                <p:cNvSpPr>
                  <a:spLocks/>
                </p:cNvSpPr>
                <p:nvPr/>
              </p:nvSpPr>
              <p:spPr bwMode="auto">
                <a:xfrm>
                  <a:off x="4312271" y="2038798"/>
                  <a:ext cx="349250" cy="293688"/>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92" name="Freeform 851"/>
                <p:cNvSpPr>
                  <a:spLocks/>
                </p:cNvSpPr>
                <p:nvPr/>
              </p:nvSpPr>
              <p:spPr bwMode="auto">
                <a:xfrm>
                  <a:off x="4261471" y="2103885"/>
                  <a:ext cx="92075" cy="98425"/>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93" name="Freeform 852"/>
                <p:cNvSpPr>
                  <a:spLocks/>
                </p:cNvSpPr>
                <p:nvPr/>
              </p:nvSpPr>
              <p:spPr bwMode="auto">
                <a:xfrm>
                  <a:off x="4688508" y="2040385"/>
                  <a:ext cx="349250" cy="293688"/>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94" name="Freeform 853"/>
                <p:cNvSpPr>
                  <a:spLocks/>
                </p:cNvSpPr>
                <p:nvPr/>
              </p:nvSpPr>
              <p:spPr bwMode="auto">
                <a:xfrm>
                  <a:off x="4994896" y="2107060"/>
                  <a:ext cx="93663" cy="96838"/>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95" name="Freeform 854"/>
                <p:cNvSpPr>
                  <a:spLocks/>
                </p:cNvSpPr>
                <p:nvPr/>
              </p:nvSpPr>
              <p:spPr bwMode="auto">
                <a:xfrm>
                  <a:off x="4688508" y="2040385"/>
                  <a:ext cx="349250" cy="293688"/>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96" name="Freeform 855"/>
                <p:cNvSpPr>
                  <a:spLocks/>
                </p:cNvSpPr>
                <p:nvPr/>
              </p:nvSpPr>
              <p:spPr bwMode="auto">
                <a:xfrm>
                  <a:off x="4994896" y="2107060"/>
                  <a:ext cx="93663" cy="96838"/>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97" name="Freeform 856"/>
                <p:cNvSpPr>
                  <a:spLocks/>
                </p:cNvSpPr>
                <p:nvPr/>
              </p:nvSpPr>
              <p:spPr bwMode="auto">
                <a:xfrm>
                  <a:off x="4312271" y="2038798"/>
                  <a:ext cx="349250" cy="293688"/>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98" name="Freeform 857"/>
                <p:cNvSpPr>
                  <a:spLocks/>
                </p:cNvSpPr>
                <p:nvPr/>
              </p:nvSpPr>
              <p:spPr bwMode="auto">
                <a:xfrm>
                  <a:off x="4261471" y="2103885"/>
                  <a:ext cx="92075" cy="98425"/>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99" name="Freeform 858"/>
                <p:cNvSpPr>
                  <a:spLocks/>
                </p:cNvSpPr>
                <p:nvPr/>
              </p:nvSpPr>
              <p:spPr bwMode="auto">
                <a:xfrm>
                  <a:off x="4312271" y="2038798"/>
                  <a:ext cx="349250" cy="293688"/>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0" name="Freeform 859"/>
                <p:cNvSpPr>
                  <a:spLocks/>
                </p:cNvSpPr>
                <p:nvPr/>
              </p:nvSpPr>
              <p:spPr bwMode="auto">
                <a:xfrm>
                  <a:off x="4261471" y="2103885"/>
                  <a:ext cx="221058" cy="98425"/>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1" name="Rectangle 860"/>
                <p:cNvSpPr>
                  <a:spLocks noChangeArrowheads="1"/>
                </p:cNvSpPr>
                <p:nvPr/>
              </p:nvSpPr>
              <p:spPr bwMode="auto">
                <a:xfrm>
                  <a:off x="4615483" y="2024510"/>
                  <a:ext cx="131763" cy="142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2" name="Rectangle 861"/>
                <p:cNvSpPr>
                  <a:spLocks noChangeArrowheads="1"/>
                </p:cNvSpPr>
                <p:nvPr/>
              </p:nvSpPr>
              <p:spPr bwMode="auto">
                <a:xfrm>
                  <a:off x="4615483" y="2024510"/>
                  <a:ext cx="131763" cy="14288"/>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3" name="Freeform 862"/>
                <p:cNvSpPr>
                  <a:spLocks/>
                </p:cNvSpPr>
                <p:nvPr/>
              </p:nvSpPr>
              <p:spPr bwMode="auto">
                <a:xfrm>
                  <a:off x="4259883" y="2184848"/>
                  <a:ext cx="825500" cy="998538"/>
                </a:xfrm>
                <a:custGeom>
                  <a:avLst/>
                  <a:gdLst/>
                  <a:ahLst/>
                  <a:cxnLst>
                    <a:cxn ang="0">
                      <a:pos x="0" y="0"/>
                    </a:cxn>
                    <a:cxn ang="0">
                      <a:pos x="0" y="1257"/>
                    </a:cxn>
                    <a:cxn ang="0">
                      <a:pos x="1040" y="1257"/>
                    </a:cxn>
                    <a:cxn ang="0">
                      <a:pos x="1040" y="0"/>
                    </a:cxn>
                  </a:cxnLst>
                  <a:rect l="0" t="0" r="r" b="b"/>
                  <a:pathLst>
                    <a:path w="1040" h="1257">
                      <a:moveTo>
                        <a:pt x="0" y="0"/>
                      </a:moveTo>
                      <a:lnTo>
                        <a:pt x="0" y="1257"/>
                      </a:lnTo>
                      <a:lnTo>
                        <a:pt x="1040" y="1257"/>
                      </a:lnTo>
                      <a:lnTo>
                        <a:pt x="1040" y="0"/>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4" name="Freeform 863"/>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5" name="Freeform 864"/>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6" name="Freeform 865"/>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7" name="Freeform 866"/>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8" name="Freeform 867"/>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9" name="Freeform 868"/>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0" name="Freeform 869"/>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1" name="Freeform 870"/>
                <p:cNvSpPr>
                  <a:spLocks/>
                </p:cNvSpPr>
                <p:nvPr/>
              </p:nvSpPr>
              <p:spPr bwMode="auto">
                <a:xfrm>
                  <a:off x="4309096" y="2035623"/>
                  <a:ext cx="725488" cy="77788"/>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2" name="Freeform 871"/>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3" name="Freeform 872"/>
                <p:cNvSpPr>
                  <a:spLocks/>
                </p:cNvSpPr>
                <p:nvPr/>
              </p:nvSpPr>
              <p:spPr bwMode="auto">
                <a:xfrm>
                  <a:off x="5031408" y="2111823"/>
                  <a:ext cx="53975" cy="8096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4" name="Freeform 873"/>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5" name="Freeform 874"/>
                <p:cNvSpPr>
                  <a:spLocks/>
                </p:cNvSpPr>
                <p:nvPr/>
              </p:nvSpPr>
              <p:spPr bwMode="auto">
                <a:xfrm>
                  <a:off x="4258296" y="2111823"/>
                  <a:ext cx="57150" cy="8096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6" name="Rectangle 875"/>
                <p:cNvSpPr>
                  <a:spLocks noChangeArrowheads="1"/>
                </p:cNvSpPr>
                <p:nvPr/>
              </p:nvSpPr>
              <p:spPr bwMode="auto">
                <a:xfrm>
                  <a:off x="4232896" y="3180210"/>
                  <a:ext cx="881063" cy="222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7" name="Rectangle 876"/>
                <p:cNvSpPr>
                  <a:spLocks noChangeArrowheads="1"/>
                </p:cNvSpPr>
                <p:nvPr/>
              </p:nvSpPr>
              <p:spPr bwMode="auto">
                <a:xfrm>
                  <a:off x="4232896" y="3180210"/>
                  <a:ext cx="881063" cy="22225"/>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8" name="Rectangle 878"/>
                <p:cNvSpPr>
                  <a:spLocks noChangeArrowheads="1"/>
                </p:cNvSpPr>
                <p:nvPr/>
              </p:nvSpPr>
              <p:spPr bwMode="auto">
                <a:xfrm>
                  <a:off x="4232896" y="3167510"/>
                  <a:ext cx="881063" cy="142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9" name="Rectangle 879"/>
                <p:cNvSpPr>
                  <a:spLocks noChangeArrowheads="1"/>
                </p:cNvSpPr>
                <p:nvPr/>
              </p:nvSpPr>
              <p:spPr bwMode="auto">
                <a:xfrm>
                  <a:off x="4232896" y="3167510"/>
                  <a:ext cx="881063" cy="14288"/>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325" name="グループ化 614"/>
              <p:cNvGrpSpPr/>
              <p:nvPr/>
            </p:nvGrpSpPr>
            <p:grpSpPr>
              <a:xfrm>
                <a:off x="2993231" y="4188618"/>
                <a:ext cx="1796129" cy="1330995"/>
                <a:chOff x="2993231" y="4188618"/>
                <a:chExt cx="1796129" cy="1330995"/>
              </a:xfrm>
            </p:grpSpPr>
            <p:grpSp>
              <p:nvGrpSpPr>
                <p:cNvPr id="343" name="グループ化 608"/>
                <p:cNvGrpSpPr/>
                <p:nvPr/>
              </p:nvGrpSpPr>
              <p:grpSpPr>
                <a:xfrm>
                  <a:off x="2993231" y="4188618"/>
                  <a:ext cx="466725" cy="1330995"/>
                  <a:chOff x="2993231" y="4188618"/>
                  <a:chExt cx="466725" cy="1330995"/>
                </a:xfrm>
              </p:grpSpPr>
              <p:sp>
                <p:nvSpPr>
                  <p:cNvPr id="265" name="正方形/長方形 264"/>
                  <p:cNvSpPr/>
                  <p:nvPr/>
                </p:nvSpPr>
                <p:spPr>
                  <a:xfrm flipH="1">
                    <a:off x="3105148" y="4517231"/>
                    <a:ext cx="230981" cy="1000125"/>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 name="正方形/長方形 265"/>
                  <p:cNvSpPr/>
                  <p:nvPr/>
                </p:nvSpPr>
                <p:spPr>
                  <a:xfrm>
                    <a:off x="3155156" y="4188618"/>
                    <a:ext cx="304800" cy="3762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7" name="正方形/長方形 266"/>
                  <p:cNvSpPr/>
                  <p:nvPr/>
                </p:nvSpPr>
                <p:spPr>
                  <a:xfrm flipH="1">
                    <a:off x="2993231" y="4188618"/>
                    <a:ext cx="161925" cy="3762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 name="正方形/長方形 267"/>
                  <p:cNvSpPr/>
                  <p:nvPr/>
                </p:nvSpPr>
                <p:spPr>
                  <a:xfrm flipH="1">
                    <a:off x="3074186" y="5473894"/>
                    <a:ext cx="292895" cy="4571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46" name="グループ化 609"/>
                <p:cNvGrpSpPr/>
                <p:nvPr/>
              </p:nvGrpSpPr>
              <p:grpSpPr>
                <a:xfrm flipH="1">
                  <a:off x="4322635" y="4188618"/>
                  <a:ext cx="466725" cy="1330995"/>
                  <a:chOff x="2993231" y="4188618"/>
                  <a:chExt cx="466725" cy="1330995"/>
                </a:xfrm>
              </p:grpSpPr>
              <p:sp>
                <p:nvSpPr>
                  <p:cNvPr id="261" name="正方形/長方形 260"/>
                  <p:cNvSpPr/>
                  <p:nvPr/>
                </p:nvSpPr>
                <p:spPr>
                  <a:xfrm flipH="1">
                    <a:off x="3105148" y="4517231"/>
                    <a:ext cx="230981" cy="1000125"/>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2" name="正方形/長方形 261"/>
                  <p:cNvSpPr/>
                  <p:nvPr/>
                </p:nvSpPr>
                <p:spPr>
                  <a:xfrm>
                    <a:off x="3155156" y="4188618"/>
                    <a:ext cx="304800" cy="3762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3" name="正方形/長方形 262"/>
                  <p:cNvSpPr/>
                  <p:nvPr/>
                </p:nvSpPr>
                <p:spPr>
                  <a:xfrm flipH="1">
                    <a:off x="2993231" y="4188618"/>
                    <a:ext cx="161925" cy="3762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4" name="正方形/長方形 263"/>
                  <p:cNvSpPr/>
                  <p:nvPr/>
                </p:nvSpPr>
                <p:spPr>
                  <a:xfrm flipH="1">
                    <a:off x="3074186" y="5473894"/>
                    <a:ext cx="292895" cy="4571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grpSp>
          <p:nvGrpSpPr>
            <p:cNvPr id="348" name="グループ化 603"/>
            <p:cNvGrpSpPr/>
            <p:nvPr/>
          </p:nvGrpSpPr>
          <p:grpSpPr>
            <a:xfrm>
              <a:off x="3498230" y="3632324"/>
              <a:ext cx="329003" cy="1118988"/>
              <a:chOff x="4416384" y="3140968"/>
              <a:chExt cx="329003" cy="1118988"/>
            </a:xfrm>
          </p:grpSpPr>
          <p:pic>
            <p:nvPicPr>
              <p:cNvPr id="254" name="Picture 886"/>
              <p:cNvPicPr>
                <a:picLocks noChangeAspect="1" noChangeArrowheads="1"/>
              </p:cNvPicPr>
              <p:nvPr/>
            </p:nvPicPr>
            <p:blipFill>
              <a:blip r:embed="rId4" cstate="print"/>
              <a:srcRect/>
              <a:stretch>
                <a:fillRect/>
              </a:stretch>
            </p:blipFill>
            <p:spPr bwMode="auto">
              <a:xfrm>
                <a:off x="4448902" y="3351376"/>
                <a:ext cx="177891" cy="640788"/>
              </a:xfrm>
              <a:prstGeom prst="rect">
                <a:avLst/>
              </a:prstGeom>
              <a:noFill/>
              <a:ln w="9525">
                <a:noFill/>
                <a:miter lim="800000"/>
                <a:headEnd/>
                <a:tailEnd/>
              </a:ln>
            </p:spPr>
          </p:pic>
          <p:pic>
            <p:nvPicPr>
              <p:cNvPr id="255" name="Picture 888"/>
              <p:cNvPicPr>
                <a:picLocks noChangeAspect="1" noChangeArrowheads="1"/>
              </p:cNvPicPr>
              <p:nvPr/>
            </p:nvPicPr>
            <p:blipFill>
              <a:blip r:embed="rId5" cstate="print"/>
              <a:srcRect/>
              <a:stretch>
                <a:fillRect/>
              </a:stretch>
            </p:blipFill>
            <p:spPr bwMode="auto">
              <a:xfrm>
                <a:off x="4644008" y="3140968"/>
                <a:ext cx="101379" cy="1118988"/>
              </a:xfrm>
              <a:prstGeom prst="rect">
                <a:avLst/>
              </a:prstGeom>
              <a:noFill/>
              <a:ln w="9525">
                <a:noFill/>
                <a:miter lim="800000"/>
                <a:headEnd/>
                <a:tailEnd/>
              </a:ln>
            </p:spPr>
          </p:pic>
          <p:sp>
            <p:nvSpPr>
              <p:cNvPr id="256" name="Line 889"/>
              <p:cNvSpPr>
                <a:spLocks noChangeShapeType="1"/>
              </p:cNvSpPr>
              <p:nvPr/>
            </p:nvSpPr>
            <p:spPr bwMode="auto">
              <a:xfrm flipV="1">
                <a:off x="4416384" y="3148619"/>
                <a:ext cx="1913" cy="1111337"/>
              </a:xfrm>
              <a:prstGeom prst="line">
                <a:avLst/>
              </a:prstGeom>
              <a:noFill/>
              <a:ln w="1587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grpSp>
        <p:nvGrpSpPr>
          <p:cNvPr id="349" name="グループ化 752"/>
          <p:cNvGrpSpPr/>
          <p:nvPr/>
        </p:nvGrpSpPr>
        <p:grpSpPr>
          <a:xfrm>
            <a:off x="3938888" y="3878301"/>
            <a:ext cx="1181094" cy="1690201"/>
            <a:chOff x="5358516" y="2724150"/>
            <a:chExt cx="1997720" cy="3097065"/>
          </a:xfrm>
        </p:grpSpPr>
        <p:sp>
          <p:nvSpPr>
            <p:cNvPr id="347" name="Rectangle 901"/>
            <p:cNvSpPr>
              <a:spLocks noChangeArrowheads="1"/>
            </p:cNvSpPr>
            <p:nvPr/>
          </p:nvSpPr>
          <p:spPr bwMode="auto">
            <a:xfrm>
              <a:off x="6454322" y="3657016"/>
              <a:ext cx="502277" cy="39477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ja-JP" sz="1400" b="1" dirty="0" smtClean="0">
                  <a:solidFill>
                    <a:srgbClr val="0000FF"/>
                  </a:solidFill>
                  <a:ea typeface="ＭＳ Ｐゴシック" pitchFamily="50" charset="-128"/>
                  <a:cs typeface="ＭＳ Ｐゴシック" pitchFamily="50" charset="-128"/>
                </a:rPr>
                <a:t>800</a:t>
              </a:r>
              <a:endParaRPr kumimoji="1" lang="ja-JP" altLang="ja-JP" sz="1400" b="0" i="0" u="none" strike="noStrike" cap="none" normalizeH="0" baseline="0" dirty="0" smtClean="0">
                <a:ln>
                  <a:noFill/>
                </a:ln>
                <a:solidFill>
                  <a:schemeClr val="tx1"/>
                </a:solidFill>
                <a:effectLst/>
                <a:ea typeface="ＭＳ Ｐゴシック" pitchFamily="50" charset="-128"/>
                <a:cs typeface="ＭＳ Ｐゴシック" pitchFamily="50" charset="-128"/>
              </a:endParaRPr>
            </a:p>
          </p:txBody>
        </p:sp>
        <p:grpSp>
          <p:nvGrpSpPr>
            <p:cNvPr id="350" name="グループ化 750"/>
            <p:cNvGrpSpPr/>
            <p:nvPr/>
          </p:nvGrpSpPr>
          <p:grpSpPr>
            <a:xfrm>
              <a:off x="5747323" y="2724150"/>
              <a:ext cx="1220106" cy="453550"/>
              <a:chOff x="3348809" y="3164778"/>
              <a:chExt cx="1096985" cy="376141"/>
            </a:xfrm>
          </p:grpSpPr>
          <p:grpSp>
            <p:nvGrpSpPr>
              <p:cNvPr id="351" name="グループ化 633"/>
              <p:cNvGrpSpPr/>
              <p:nvPr/>
            </p:nvGrpSpPr>
            <p:grpSpPr>
              <a:xfrm>
                <a:off x="3576587" y="3202658"/>
                <a:ext cx="648072" cy="45719"/>
                <a:chOff x="3571031" y="3210595"/>
                <a:chExt cx="648072" cy="45719"/>
              </a:xfrm>
            </p:grpSpPr>
            <p:cxnSp>
              <p:nvCxnSpPr>
                <p:cNvPr id="437" name="直線コネクタ 436"/>
                <p:cNvCxnSpPr/>
                <p:nvPr/>
              </p:nvCxnSpPr>
              <p:spPr>
                <a:xfrm>
                  <a:off x="3571031" y="3233454"/>
                  <a:ext cx="64807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55" name="グループ化 632"/>
                <p:cNvGrpSpPr/>
                <p:nvPr/>
              </p:nvGrpSpPr>
              <p:grpSpPr>
                <a:xfrm>
                  <a:off x="3701195" y="3210595"/>
                  <a:ext cx="387745" cy="45719"/>
                  <a:chOff x="3688856" y="3210595"/>
                  <a:chExt cx="387745" cy="45719"/>
                </a:xfrm>
              </p:grpSpPr>
              <p:sp>
                <p:nvSpPr>
                  <p:cNvPr id="439" name="Rectangle 829"/>
                  <p:cNvSpPr>
                    <a:spLocks noChangeArrowheads="1"/>
                  </p:cNvSpPr>
                  <p:nvPr/>
                </p:nvSpPr>
                <p:spPr bwMode="auto">
                  <a:xfrm>
                    <a:off x="3688856" y="3210595"/>
                    <a:ext cx="80665" cy="45719"/>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40" name="Rectangle 829"/>
                  <p:cNvSpPr>
                    <a:spLocks noChangeArrowheads="1"/>
                  </p:cNvSpPr>
                  <p:nvPr/>
                </p:nvSpPr>
                <p:spPr bwMode="auto">
                  <a:xfrm>
                    <a:off x="3995936" y="3210595"/>
                    <a:ext cx="80665" cy="45719"/>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grpSp>
            <p:nvGrpSpPr>
              <p:cNvPr id="356" name="グループ化 745"/>
              <p:cNvGrpSpPr/>
              <p:nvPr/>
            </p:nvGrpSpPr>
            <p:grpSpPr>
              <a:xfrm>
                <a:off x="3506899" y="3164778"/>
                <a:ext cx="155766" cy="309466"/>
                <a:chOff x="3660180" y="3317183"/>
                <a:chExt cx="155766" cy="309466"/>
              </a:xfrm>
            </p:grpSpPr>
            <p:sp>
              <p:nvSpPr>
                <p:cNvPr id="433" name="Rectangle 829"/>
                <p:cNvSpPr>
                  <a:spLocks noChangeArrowheads="1"/>
                </p:cNvSpPr>
                <p:nvPr/>
              </p:nvSpPr>
              <p:spPr bwMode="auto">
                <a:xfrm>
                  <a:off x="3719182" y="3317183"/>
                  <a:ext cx="35402" cy="57384"/>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34" name="Rectangle 831"/>
                <p:cNvSpPr>
                  <a:spLocks noChangeArrowheads="1"/>
                </p:cNvSpPr>
                <p:nvPr/>
              </p:nvSpPr>
              <p:spPr bwMode="auto">
                <a:xfrm>
                  <a:off x="3700301" y="3359264"/>
                  <a:ext cx="73164" cy="150127"/>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35" name="Rectangle 833"/>
                <p:cNvSpPr>
                  <a:spLocks noChangeArrowheads="1"/>
                </p:cNvSpPr>
                <p:nvPr/>
              </p:nvSpPr>
              <p:spPr bwMode="auto">
                <a:xfrm>
                  <a:off x="3660180" y="3401346"/>
                  <a:ext cx="155766" cy="2869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36" name="Rectangle 835"/>
                <p:cNvSpPr>
                  <a:spLocks noChangeArrowheads="1"/>
                </p:cNvSpPr>
                <p:nvPr/>
              </p:nvSpPr>
              <p:spPr bwMode="auto">
                <a:xfrm>
                  <a:off x="3671980" y="3441516"/>
                  <a:ext cx="129806" cy="18513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415" name="グループ化 621"/>
              <p:cNvGrpSpPr/>
              <p:nvPr/>
            </p:nvGrpSpPr>
            <p:grpSpPr>
              <a:xfrm>
                <a:off x="3851352" y="3166943"/>
                <a:ext cx="98526" cy="309466"/>
                <a:chOff x="3660192" y="3317183"/>
                <a:chExt cx="155767" cy="309466"/>
              </a:xfrm>
            </p:grpSpPr>
            <p:sp>
              <p:nvSpPr>
                <p:cNvPr id="429" name="Rectangle 829"/>
                <p:cNvSpPr>
                  <a:spLocks noChangeArrowheads="1"/>
                </p:cNvSpPr>
                <p:nvPr/>
              </p:nvSpPr>
              <p:spPr bwMode="auto">
                <a:xfrm>
                  <a:off x="3719207" y="3317183"/>
                  <a:ext cx="35403" cy="57384"/>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30" name="Rectangle 831"/>
                <p:cNvSpPr>
                  <a:spLocks noChangeArrowheads="1"/>
                </p:cNvSpPr>
                <p:nvPr/>
              </p:nvSpPr>
              <p:spPr bwMode="auto">
                <a:xfrm>
                  <a:off x="3700327" y="3359264"/>
                  <a:ext cx="73164" cy="150127"/>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31" name="Rectangle 833"/>
                <p:cNvSpPr>
                  <a:spLocks noChangeArrowheads="1"/>
                </p:cNvSpPr>
                <p:nvPr/>
              </p:nvSpPr>
              <p:spPr bwMode="auto">
                <a:xfrm>
                  <a:off x="3660192" y="3401346"/>
                  <a:ext cx="155767" cy="2869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32" name="Rectangle 835"/>
                <p:cNvSpPr>
                  <a:spLocks noChangeArrowheads="1"/>
                </p:cNvSpPr>
                <p:nvPr/>
              </p:nvSpPr>
              <p:spPr bwMode="auto">
                <a:xfrm>
                  <a:off x="3671980" y="3441516"/>
                  <a:ext cx="129807" cy="18513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416" name="グループ化 644"/>
              <p:cNvGrpSpPr/>
              <p:nvPr/>
            </p:nvGrpSpPr>
            <p:grpSpPr>
              <a:xfrm>
                <a:off x="4389017" y="3387556"/>
                <a:ext cx="56777" cy="153363"/>
                <a:chOff x="4533415" y="3439185"/>
                <a:chExt cx="56777" cy="153363"/>
              </a:xfrm>
              <a:solidFill>
                <a:schemeClr val="bg1"/>
              </a:solidFill>
            </p:grpSpPr>
            <p:sp>
              <p:nvSpPr>
                <p:cNvPr id="427" name="Rectangle 791"/>
                <p:cNvSpPr>
                  <a:spLocks noChangeArrowheads="1"/>
                </p:cNvSpPr>
                <p:nvPr/>
              </p:nvSpPr>
              <p:spPr bwMode="auto">
                <a:xfrm>
                  <a:off x="4542855" y="3439185"/>
                  <a:ext cx="37762" cy="57384"/>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28" name="Rectangle 793"/>
                <p:cNvSpPr>
                  <a:spLocks noChangeArrowheads="1"/>
                </p:cNvSpPr>
                <p:nvPr/>
              </p:nvSpPr>
              <p:spPr bwMode="auto">
                <a:xfrm>
                  <a:off x="4533415" y="3475529"/>
                  <a:ext cx="56777" cy="117019"/>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417" name="グループ化 645"/>
              <p:cNvGrpSpPr/>
              <p:nvPr/>
            </p:nvGrpSpPr>
            <p:grpSpPr>
              <a:xfrm>
                <a:off x="3348809" y="3387556"/>
                <a:ext cx="56777" cy="153363"/>
                <a:chOff x="4533415" y="3439185"/>
                <a:chExt cx="56777" cy="153363"/>
              </a:xfrm>
              <a:solidFill>
                <a:schemeClr val="bg1"/>
              </a:solidFill>
            </p:grpSpPr>
            <p:sp>
              <p:nvSpPr>
                <p:cNvPr id="425" name="Rectangle 791"/>
                <p:cNvSpPr>
                  <a:spLocks noChangeArrowheads="1"/>
                </p:cNvSpPr>
                <p:nvPr/>
              </p:nvSpPr>
              <p:spPr bwMode="auto">
                <a:xfrm>
                  <a:off x="4542855" y="3439185"/>
                  <a:ext cx="37762" cy="57384"/>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26" name="Rectangle 793"/>
                <p:cNvSpPr>
                  <a:spLocks noChangeArrowheads="1"/>
                </p:cNvSpPr>
                <p:nvPr/>
              </p:nvSpPr>
              <p:spPr bwMode="auto">
                <a:xfrm>
                  <a:off x="4533415" y="3475529"/>
                  <a:ext cx="56777" cy="117019"/>
                </a:xfrm>
                <a:prstGeom prst="rect">
                  <a:avLst/>
                </a:prstGeom>
                <a:grp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418" name="グループ化 620"/>
              <p:cNvGrpSpPr/>
              <p:nvPr/>
            </p:nvGrpSpPr>
            <p:grpSpPr>
              <a:xfrm>
                <a:off x="4140107" y="3164778"/>
                <a:ext cx="155766" cy="309466"/>
                <a:chOff x="3660180" y="3317183"/>
                <a:chExt cx="155766" cy="309466"/>
              </a:xfrm>
            </p:grpSpPr>
            <p:sp>
              <p:nvSpPr>
                <p:cNvPr id="421" name="Rectangle 829"/>
                <p:cNvSpPr>
                  <a:spLocks noChangeArrowheads="1"/>
                </p:cNvSpPr>
                <p:nvPr/>
              </p:nvSpPr>
              <p:spPr bwMode="auto">
                <a:xfrm>
                  <a:off x="3719182" y="3317183"/>
                  <a:ext cx="35402" cy="57384"/>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22" name="Rectangle 831"/>
                <p:cNvSpPr>
                  <a:spLocks noChangeArrowheads="1"/>
                </p:cNvSpPr>
                <p:nvPr/>
              </p:nvSpPr>
              <p:spPr bwMode="auto">
                <a:xfrm>
                  <a:off x="3700301" y="3359264"/>
                  <a:ext cx="73164" cy="150127"/>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23" name="Rectangle 833"/>
                <p:cNvSpPr>
                  <a:spLocks noChangeArrowheads="1"/>
                </p:cNvSpPr>
                <p:nvPr/>
              </p:nvSpPr>
              <p:spPr bwMode="auto">
                <a:xfrm>
                  <a:off x="3660180" y="3401346"/>
                  <a:ext cx="155766" cy="2869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24" name="Rectangle 835"/>
                <p:cNvSpPr>
                  <a:spLocks noChangeArrowheads="1"/>
                </p:cNvSpPr>
                <p:nvPr/>
              </p:nvSpPr>
              <p:spPr bwMode="auto">
                <a:xfrm>
                  <a:off x="3671980" y="3441516"/>
                  <a:ext cx="129806" cy="18513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grpSp>
          <p:nvGrpSpPr>
            <p:cNvPr id="419" name="グループ化 947"/>
            <p:cNvGrpSpPr/>
            <p:nvPr/>
          </p:nvGrpSpPr>
          <p:grpSpPr>
            <a:xfrm>
              <a:off x="5371694" y="2991200"/>
              <a:ext cx="1971364" cy="2830015"/>
              <a:chOff x="5362827" y="3016045"/>
              <a:chExt cx="2034026" cy="2693400"/>
            </a:xfrm>
          </p:grpSpPr>
          <p:sp>
            <p:nvSpPr>
              <p:cNvPr id="365" name="Freeform 730"/>
              <p:cNvSpPr>
                <a:spLocks/>
              </p:cNvSpPr>
              <p:nvPr/>
            </p:nvSpPr>
            <p:spPr bwMode="auto">
              <a:xfrm>
                <a:off x="6402861" y="3037996"/>
                <a:ext cx="595853" cy="406096"/>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66" name="Freeform 731"/>
              <p:cNvSpPr>
                <a:spLocks/>
              </p:cNvSpPr>
              <p:nvPr/>
            </p:nvSpPr>
            <p:spPr bwMode="auto">
              <a:xfrm>
                <a:off x="6925588" y="3130191"/>
                <a:ext cx="159798" cy="133902"/>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67" name="Freeform 732"/>
              <p:cNvSpPr>
                <a:spLocks/>
              </p:cNvSpPr>
              <p:nvPr/>
            </p:nvSpPr>
            <p:spPr bwMode="auto">
              <a:xfrm>
                <a:off x="5760966" y="3035802"/>
                <a:ext cx="595853" cy="406096"/>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68" name="Freeform 733"/>
              <p:cNvSpPr>
                <a:spLocks/>
              </p:cNvSpPr>
              <p:nvPr/>
            </p:nvSpPr>
            <p:spPr bwMode="auto">
              <a:xfrm>
                <a:off x="5674296" y="3125800"/>
                <a:ext cx="157088" cy="136097"/>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69" name="Rectangle 734"/>
              <p:cNvSpPr>
                <a:spLocks noChangeArrowheads="1"/>
              </p:cNvSpPr>
              <p:nvPr/>
            </p:nvSpPr>
            <p:spPr bwMode="auto">
              <a:xfrm>
                <a:off x="6278274" y="3016045"/>
                <a:ext cx="224800"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0" name="Rectangle 735"/>
              <p:cNvSpPr>
                <a:spLocks noChangeArrowheads="1"/>
              </p:cNvSpPr>
              <p:nvPr/>
            </p:nvSpPr>
            <p:spPr bwMode="auto">
              <a:xfrm>
                <a:off x="6278274" y="3016045"/>
                <a:ext cx="224800"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1" name="Freeform 736"/>
              <p:cNvSpPr>
                <a:spLocks/>
              </p:cNvSpPr>
              <p:nvPr/>
            </p:nvSpPr>
            <p:spPr bwMode="auto">
              <a:xfrm>
                <a:off x="5671587" y="3237752"/>
                <a:ext cx="1408380" cy="1380725"/>
              </a:xfrm>
              <a:custGeom>
                <a:avLst/>
                <a:gdLst/>
                <a:ahLst/>
                <a:cxnLst>
                  <a:cxn ang="0">
                    <a:pos x="0" y="0"/>
                  </a:cxn>
                  <a:cxn ang="0">
                    <a:pos x="0" y="1257"/>
                  </a:cxn>
                  <a:cxn ang="0">
                    <a:pos x="1040" y="1257"/>
                  </a:cxn>
                  <a:cxn ang="0">
                    <a:pos x="1040" y="0"/>
                  </a:cxn>
                </a:cxnLst>
                <a:rect l="0" t="0" r="r" b="b"/>
                <a:pathLst>
                  <a:path w="1040" h="1257">
                    <a:moveTo>
                      <a:pt x="0" y="0"/>
                    </a:moveTo>
                    <a:lnTo>
                      <a:pt x="0" y="1257"/>
                    </a:lnTo>
                    <a:lnTo>
                      <a:pt x="1040" y="1257"/>
                    </a:lnTo>
                    <a:lnTo>
                      <a:pt x="1040" y="0"/>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2" name="Freeform 737"/>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3" name="Freeform 738"/>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4" name="Freeform 739"/>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5" name="Freeform 740"/>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6" name="Freeform 741"/>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7" name="Freeform 742"/>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8" name="Rectangle 743"/>
              <p:cNvSpPr>
                <a:spLocks noChangeArrowheads="1"/>
              </p:cNvSpPr>
              <p:nvPr/>
            </p:nvSpPr>
            <p:spPr bwMode="auto">
              <a:xfrm>
                <a:off x="5625545" y="4614085"/>
                <a:ext cx="1503175" cy="307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9" name="Rectangle 744"/>
              <p:cNvSpPr>
                <a:spLocks noChangeArrowheads="1"/>
              </p:cNvSpPr>
              <p:nvPr/>
            </p:nvSpPr>
            <p:spPr bwMode="auto">
              <a:xfrm>
                <a:off x="5625545" y="4614085"/>
                <a:ext cx="1503175" cy="30732"/>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0" name="Rectangle 745"/>
              <p:cNvSpPr>
                <a:spLocks noChangeArrowheads="1"/>
              </p:cNvSpPr>
              <p:nvPr/>
            </p:nvSpPr>
            <p:spPr bwMode="auto">
              <a:xfrm>
                <a:off x="5625545" y="4596524"/>
                <a:ext cx="1503175"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1" name="Rectangle 746"/>
              <p:cNvSpPr>
                <a:spLocks noChangeArrowheads="1"/>
              </p:cNvSpPr>
              <p:nvPr/>
            </p:nvSpPr>
            <p:spPr bwMode="auto">
              <a:xfrm>
                <a:off x="5625545" y="4596524"/>
                <a:ext cx="1503175"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2" name="Rectangle 766"/>
              <p:cNvSpPr>
                <a:spLocks noChangeArrowheads="1"/>
              </p:cNvSpPr>
              <p:nvPr/>
            </p:nvSpPr>
            <p:spPr bwMode="auto">
              <a:xfrm>
                <a:off x="6987880" y="5685298"/>
                <a:ext cx="408973" cy="2414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3" name="Rectangle 776"/>
              <p:cNvSpPr>
                <a:spLocks noChangeArrowheads="1"/>
              </p:cNvSpPr>
              <p:nvPr/>
            </p:nvSpPr>
            <p:spPr bwMode="auto">
              <a:xfrm>
                <a:off x="5362827" y="5685298"/>
                <a:ext cx="408973" cy="2414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4" name="Freeform 848"/>
              <p:cNvSpPr>
                <a:spLocks/>
              </p:cNvSpPr>
              <p:nvPr/>
            </p:nvSpPr>
            <p:spPr bwMode="auto">
              <a:xfrm>
                <a:off x="6402861" y="3037996"/>
                <a:ext cx="595853" cy="406096"/>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5" name="Freeform 849"/>
              <p:cNvSpPr>
                <a:spLocks/>
              </p:cNvSpPr>
              <p:nvPr/>
            </p:nvSpPr>
            <p:spPr bwMode="auto">
              <a:xfrm>
                <a:off x="6925588" y="3130191"/>
                <a:ext cx="159798" cy="133902"/>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6" name="Freeform 850"/>
              <p:cNvSpPr>
                <a:spLocks/>
              </p:cNvSpPr>
              <p:nvPr/>
            </p:nvSpPr>
            <p:spPr bwMode="auto">
              <a:xfrm>
                <a:off x="5760966" y="3035802"/>
                <a:ext cx="595853" cy="406096"/>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7" name="Freeform 851"/>
              <p:cNvSpPr>
                <a:spLocks/>
              </p:cNvSpPr>
              <p:nvPr/>
            </p:nvSpPr>
            <p:spPr bwMode="auto">
              <a:xfrm>
                <a:off x="5674296" y="3125800"/>
                <a:ext cx="157088" cy="136097"/>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8" name="Freeform 852"/>
              <p:cNvSpPr>
                <a:spLocks/>
              </p:cNvSpPr>
              <p:nvPr/>
            </p:nvSpPr>
            <p:spPr bwMode="auto">
              <a:xfrm>
                <a:off x="6402861" y="3037996"/>
                <a:ext cx="595853" cy="406096"/>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9" name="Freeform 853"/>
              <p:cNvSpPr>
                <a:spLocks/>
              </p:cNvSpPr>
              <p:nvPr/>
            </p:nvSpPr>
            <p:spPr bwMode="auto">
              <a:xfrm>
                <a:off x="6925588" y="3130191"/>
                <a:ext cx="159798" cy="133902"/>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90" name="Freeform 854"/>
              <p:cNvSpPr>
                <a:spLocks/>
              </p:cNvSpPr>
              <p:nvPr/>
            </p:nvSpPr>
            <p:spPr bwMode="auto">
              <a:xfrm>
                <a:off x="6402861" y="3037996"/>
                <a:ext cx="595853" cy="406096"/>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91" name="Freeform 855"/>
              <p:cNvSpPr>
                <a:spLocks/>
              </p:cNvSpPr>
              <p:nvPr/>
            </p:nvSpPr>
            <p:spPr bwMode="auto">
              <a:xfrm>
                <a:off x="6925588" y="3130191"/>
                <a:ext cx="159798" cy="133902"/>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92" name="Freeform 856"/>
              <p:cNvSpPr>
                <a:spLocks/>
              </p:cNvSpPr>
              <p:nvPr/>
            </p:nvSpPr>
            <p:spPr bwMode="auto">
              <a:xfrm>
                <a:off x="5760966" y="3035802"/>
                <a:ext cx="595853" cy="406096"/>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93" name="Freeform 857"/>
              <p:cNvSpPr>
                <a:spLocks/>
              </p:cNvSpPr>
              <p:nvPr/>
            </p:nvSpPr>
            <p:spPr bwMode="auto">
              <a:xfrm>
                <a:off x="5674296" y="3125800"/>
                <a:ext cx="157088" cy="136097"/>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94" name="Freeform 858"/>
              <p:cNvSpPr>
                <a:spLocks/>
              </p:cNvSpPr>
              <p:nvPr/>
            </p:nvSpPr>
            <p:spPr bwMode="auto">
              <a:xfrm>
                <a:off x="5760966" y="3035802"/>
                <a:ext cx="595853" cy="406096"/>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95" name="Freeform 859"/>
              <p:cNvSpPr>
                <a:spLocks/>
              </p:cNvSpPr>
              <p:nvPr/>
            </p:nvSpPr>
            <p:spPr bwMode="auto">
              <a:xfrm>
                <a:off x="5674296" y="3125800"/>
                <a:ext cx="377145" cy="136097"/>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96" name="Rectangle 860"/>
              <p:cNvSpPr>
                <a:spLocks noChangeArrowheads="1"/>
              </p:cNvSpPr>
              <p:nvPr/>
            </p:nvSpPr>
            <p:spPr bwMode="auto">
              <a:xfrm>
                <a:off x="6278274" y="3016045"/>
                <a:ext cx="224800"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97" name="Rectangle 861"/>
              <p:cNvSpPr>
                <a:spLocks noChangeArrowheads="1"/>
              </p:cNvSpPr>
              <p:nvPr/>
            </p:nvSpPr>
            <p:spPr bwMode="auto">
              <a:xfrm>
                <a:off x="6278274" y="3016045"/>
                <a:ext cx="224800"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98" name="Freeform 862"/>
              <p:cNvSpPr>
                <a:spLocks/>
              </p:cNvSpPr>
              <p:nvPr/>
            </p:nvSpPr>
            <p:spPr bwMode="auto">
              <a:xfrm>
                <a:off x="5671587" y="3237752"/>
                <a:ext cx="1408380" cy="1380725"/>
              </a:xfrm>
              <a:custGeom>
                <a:avLst/>
                <a:gdLst/>
                <a:ahLst/>
                <a:cxnLst>
                  <a:cxn ang="0">
                    <a:pos x="0" y="0"/>
                  </a:cxn>
                  <a:cxn ang="0">
                    <a:pos x="0" y="1257"/>
                  </a:cxn>
                  <a:cxn ang="0">
                    <a:pos x="1040" y="1257"/>
                  </a:cxn>
                  <a:cxn ang="0">
                    <a:pos x="1040" y="0"/>
                  </a:cxn>
                </a:cxnLst>
                <a:rect l="0" t="0" r="r" b="b"/>
                <a:pathLst>
                  <a:path w="1040" h="1257">
                    <a:moveTo>
                      <a:pt x="0" y="0"/>
                    </a:moveTo>
                    <a:lnTo>
                      <a:pt x="0" y="1257"/>
                    </a:lnTo>
                    <a:lnTo>
                      <a:pt x="1040" y="1257"/>
                    </a:lnTo>
                    <a:lnTo>
                      <a:pt x="1040" y="0"/>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99" name="Freeform 863"/>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0" name="Freeform 864"/>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1" name="Freeform 865"/>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2" name="Freeform 866"/>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3" name="Freeform 867"/>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4" name="Freeform 868"/>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5" name="Freeform 869"/>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6" name="Freeform 870"/>
              <p:cNvSpPr>
                <a:spLocks/>
              </p:cNvSpPr>
              <p:nvPr/>
            </p:nvSpPr>
            <p:spPr bwMode="auto">
              <a:xfrm>
                <a:off x="5755549" y="3031411"/>
                <a:ext cx="1237750" cy="107561"/>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7" name="Freeform 871"/>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8" name="Freeform 872"/>
              <p:cNvSpPr>
                <a:spLocks/>
              </p:cNvSpPr>
              <p:nvPr/>
            </p:nvSpPr>
            <p:spPr bwMode="auto">
              <a:xfrm>
                <a:off x="6987880" y="3136777"/>
                <a:ext cx="92086" cy="111951"/>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9" name="Freeform 873"/>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10" name="Freeform 874"/>
              <p:cNvSpPr>
                <a:spLocks/>
              </p:cNvSpPr>
              <p:nvPr/>
            </p:nvSpPr>
            <p:spPr bwMode="auto">
              <a:xfrm>
                <a:off x="5668880" y="3136777"/>
                <a:ext cx="97503" cy="111951"/>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11" name="Rectangle 875"/>
              <p:cNvSpPr>
                <a:spLocks noChangeArrowheads="1"/>
              </p:cNvSpPr>
              <p:nvPr/>
            </p:nvSpPr>
            <p:spPr bwMode="auto">
              <a:xfrm>
                <a:off x="5625545" y="4614085"/>
                <a:ext cx="1503175" cy="307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12" name="Rectangle 876"/>
              <p:cNvSpPr>
                <a:spLocks noChangeArrowheads="1"/>
              </p:cNvSpPr>
              <p:nvPr/>
            </p:nvSpPr>
            <p:spPr bwMode="auto">
              <a:xfrm>
                <a:off x="5625545" y="4614085"/>
                <a:ext cx="1503175" cy="30732"/>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13" name="Rectangle 878"/>
              <p:cNvSpPr>
                <a:spLocks noChangeArrowheads="1"/>
              </p:cNvSpPr>
              <p:nvPr/>
            </p:nvSpPr>
            <p:spPr bwMode="auto">
              <a:xfrm>
                <a:off x="5625545" y="4596524"/>
                <a:ext cx="1503175"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14" name="Rectangle 879"/>
              <p:cNvSpPr>
                <a:spLocks noChangeArrowheads="1"/>
              </p:cNvSpPr>
              <p:nvPr/>
            </p:nvSpPr>
            <p:spPr bwMode="auto">
              <a:xfrm>
                <a:off x="5625545" y="4596524"/>
                <a:ext cx="1503175"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420" name="グループ化 614"/>
            <p:cNvGrpSpPr/>
            <p:nvPr/>
          </p:nvGrpSpPr>
          <p:grpSpPr>
            <a:xfrm>
              <a:off x="5358516" y="4083422"/>
              <a:ext cx="1997720" cy="1438752"/>
              <a:chOff x="2993228" y="4188618"/>
              <a:chExt cx="1796132" cy="1330995"/>
            </a:xfrm>
          </p:grpSpPr>
          <p:grpSp>
            <p:nvGrpSpPr>
              <p:cNvPr id="438" name="グループ化 608"/>
              <p:cNvGrpSpPr/>
              <p:nvPr/>
            </p:nvGrpSpPr>
            <p:grpSpPr>
              <a:xfrm>
                <a:off x="2993228" y="4188618"/>
                <a:ext cx="466725" cy="1330995"/>
                <a:chOff x="2993231" y="4188618"/>
                <a:chExt cx="466725" cy="1330995"/>
              </a:xfrm>
            </p:grpSpPr>
            <p:sp>
              <p:nvSpPr>
                <p:cNvPr id="361" name="正方形/長方形 360"/>
                <p:cNvSpPr/>
                <p:nvPr/>
              </p:nvSpPr>
              <p:spPr>
                <a:xfrm flipH="1">
                  <a:off x="3105148" y="4517231"/>
                  <a:ext cx="230981" cy="1000125"/>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2" name="正方形/長方形 361"/>
                <p:cNvSpPr/>
                <p:nvPr/>
              </p:nvSpPr>
              <p:spPr>
                <a:xfrm>
                  <a:off x="3155156" y="4188618"/>
                  <a:ext cx="304800" cy="3762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3" name="正方形/長方形 362"/>
                <p:cNvSpPr/>
                <p:nvPr/>
              </p:nvSpPr>
              <p:spPr>
                <a:xfrm flipH="1">
                  <a:off x="2993231" y="4188618"/>
                  <a:ext cx="161925" cy="3762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4" name="正方形/長方形 363"/>
                <p:cNvSpPr/>
                <p:nvPr/>
              </p:nvSpPr>
              <p:spPr>
                <a:xfrm flipH="1">
                  <a:off x="3074186" y="5473894"/>
                  <a:ext cx="292895" cy="4571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1" name="グループ化 609"/>
              <p:cNvGrpSpPr/>
              <p:nvPr/>
            </p:nvGrpSpPr>
            <p:grpSpPr>
              <a:xfrm flipH="1">
                <a:off x="4322635" y="4188618"/>
                <a:ext cx="466725" cy="1330995"/>
                <a:chOff x="2993229" y="4188651"/>
                <a:chExt cx="466728" cy="1330962"/>
              </a:xfrm>
            </p:grpSpPr>
            <p:sp>
              <p:nvSpPr>
                <p:cNvPr id="357" name="正方形/長方形 356"/>
                <p:cNvSpPr/>
                <p:nvPr/>
              </p:nvSpPr>
              <p:spPr>
                <a:xfrm flipH="1">
                  <a:off x="3105149" y="4517266"/>
                  <a:ext cx="230981" cy="1000133"/>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8" name="正方形/長方形 357"/>
                <p:cNvSpPr/>
                <p:nvPr/>
              </p:nvSpPr>
              <p:spPr>
                <a:xfrm>
                  <a:off x="3155157" y="4188651"/>
                  <a:ext cx="304800" cy="37624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9" name="正方形/長方形 358"/>
                <p:cNvSpPr/>
                <p:nvPr/>
              </p:nvSpPr>
              <p:spPr>
                <a:xfrm flipH="1">
                  <a:off x="2993229" y="4188652"/>
                  <a:ext cx="161925" cy="37624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0" name="正方形/長方形 359"/>
                <p:cNvSpPr/>
                <p:nvPr/>
              </p:nvSpPr>
              <p:spPr>
                <a:xfrm flipH="1">
                  <a:off x="3074186" y="5473894"/>
                  <a:ext cx="292895" cy="4571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42" name="グループ化 603"/>
            <p:cNvGrpSpPr/>
            <p:nvPr/>
          </p:nvGrpSpPr>
          <p:grpSpPr>
            <a:xfrm>
              <a:off x="5916062" y="3349237"/>
              <a:ext cx="377561" cy="1284140"/>
              <a:chOff x="4416384" y="3140968"/>
              <a:chExt cx="329003" cy="1118988"/>
            </a:xfrm>
          </p:grpSpPr>
          <p:pic>
            <p:nvPicPr>
              <p:cNvPr id="352" name="Picture 886"/>
              <p:cNvPicPr>
                <a:picLocks noChangeAspect="1" noChangeArrowheads="1"/>
              </p:cNvPicPr>
              <p:nvPr/>
            </p:nvPicPr>
            <p:blipFill>
              <a:blip r:embed="rId4" cstate="print"/>
              <a:srcRect/>
              <a:stretch>
                <a:fillRect/>
              </a:stretch>
            </p:blipFill>
            <p:spPr bwMode="auto">
              <a:xfrm>
                <a:off x="4448902" y="3351376"/>
                <a:ext cx="177891" cy="640788"/>
              </a:xfrm>
              <a:prstGeom prst="rect">
                <a:avLst/>
              </a:prstGeom>
              <a:noFill/>
              <a:ln w="9525">
                <a:noFill/>
                <a:miter lim="800000"/>
                <a:headEnd/>
                <a:tailEnd/>
              </a:ln>
            </p:spPr>
          </p:pic>
          <p:pic>
            <p:nvPicPr>
              <p:cNvPr id="353" name="Picture 888"/>
              <p:cNvPicPr>
                <a:picLocks noChangeAspect="1" noChangeArrowheads="1"/>
              </p:cNvPicPr>
              <p:nvPr/>
            </p:nvPicPr>
            <p:blipFill>
              <a:blip r:embed="rId5" cstate="print"/>
              <a:srcRect/>
              <a:stretch>
                <a:fillRect/>
              </a:stretch>
            </p:blipFill>
            <p:spPr bwMode="auto">
              <a:xfrm>
                <a:off x="4644008" y="3140968"/>
                <a:ext cx="101379" cy="1118988"/>
              </a:xfrm>
              <a:prstGeom prst="rect">
                <a:avLst/>
              </a:prstGeom>
              <a:noFill/>
              <a:ln w="9525">
                <a:noFill/>
                <a:miter lim="800000"/>
                <a:headEnd/>
                <a:tailEnd/>
              </a:ln>
            </p:spPr>
          </p:pic>
          <p:sp>
            <p:nvSpPr>
              <p:cNvPr id="354" name="Line 889"/>
              <p:cNvSpPr>
                <a:spLocks noChangeShapeType="1"/>
              </p:cNvSpPr>
              <p:nvPr/>
            </p:nvSpPr>
            <p:spPr bwMode="auto">
              <a:xfrm flipV="1">
                <a:off x="4416384" y="3148619"/>
                <a:ext cx="1913" cy="1111337"/>
              </a:xfrm>
              <a:prstGeom prst="line">
                <a:avLst/>
              </a:prstGeom>
              <a:noFill/>
              <a:ln w="1587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grpSp>
        <p:nvGrpSpPr>
          <p:cNvPr id="443" name="グループ化 848"/>
          <p:cNvGrpSpPr/>
          <p:nvPr/>
        </p:nvGrpSpPr>
        <p:grpSpPr>
          <a:xfrm>
            <a:off x="5393018" y="2816096"/>
            <a:ext cx="1312090" cy="2595305"/>
            <a:chOff x="8072194" y="764704"/>
            <a:chExt cx="2219287" cy="4755545"/>
          </a:xfrm>
        </p:grpSpPr>
        <p:grpSp>
          <p:nvGrpSpPr>
            <p:cNvPr id="444" name="グループ化 1316"/>
            <p:cNvGrpSpPr/>
            <p:nvPr/>
          </p:nvGrpSpPr>
          <p:grpSpPr>
            <a:xfrm>
              <a:off x="9496425" y="764704"/>
              <a:ext cx="307181" cy="625752"/>
              <a:chOff x="9496425" y="764704"/>
              <a:chExt cx="307181" cy="625752"/>
            </a:xfrm>
          </p:grpSpPr>
          <p:grpSp>
            <p:nvGrpSpPr>
              <p:cNvPr id="445" name="グループ化 620"/>
              <p:cNvGrpSpPr/>
              <p:nvPr/>
            </p:nvGrpSpPr>
            <p:grpSpPr>
              <a:xfrm>
                <a:off x="9636948" y="966442"/>
                <a:ext cx="144375" cy="304101"/>
                <a:chOff x="3671980" y="3374449"/>
                <a:chExt cx="129806" cy="252200"/>
              </a:xfrm>
            </p:grpSpPr>
            <p:sp>
              <p:nvSpPr>
                <p:cNvPr id="546" name="Rectangle 829"/>
                <p:cNvSpPr>
                  <a:spLocks noChangeArrowheads="1"/>
                </p:cNvSpPr>
                <p:nvPr/>
              </p:nvSpPr>
              <p:spPr bwMode="auto">
                <a:xfrm>
                  <a:off x="3719188" y="3374449"/>
                  <a:ext cx="35402" cy="57384"/>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7" name="Rectangle 831"/>
                <p:cNvSpPr>
                  <a:spLocks noChangeArrowheads="1"/>
                </p:cNvSpPr>
                <p:nvPr/>
              </p:nvSpPr>
              <p:spPr bwMode="auto">
                <a:xfrm>
                  <a:off x="3700308" y="3396938"/>
                  <a:ext cx="73164" cy="11245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8" name="Rectangle 833"/>
                <p:cNvSpPr>
                  <a:spLocks noChangeArrowheads="1"/>
                </p:cNvSpPr>
                <p:nvPr/>
              </p:nvSpPr>
              <p:spPr bwMode="auto">
                <a:xfrm>
                  <a:off x="3686471" y="3408588"/>
                  <a:ext cx="103199" cy="37917"/>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49" name="Rectangle 835"/>
                <p:cNvSpPr>
                  <a:spLocks noChangeArrowheads="1"/>
                </p:cNvSpPr>
                <p:nvPr/>
              </p:nvSpPr>
              <p:spPr bwMode="auto">
                <a:xfrm>
                  <a:off x="3671980" y="3441516"/>
                  <a:ext cx="129806" cy="185133"/>
                </a:xfrm>
                <a:prstGeom prst="rect">
                  <a:avLst/>
                </a:prstGeom>
                <a:solidFill>
                  <a:schemeClr val="bg1"/>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446" name="グループ化 1315"/>
              <p:cNvGrpSpPr/>
              <p:nvPr/>
            </p:nvGrpSpPr>
            <p:grpSpPr>
              <a:xfrm>
                <a:off x="9496425" y="764704"/>
                <a:ext cx="89105" cy="478307"/>
                <a:chOff x="9496425" y="764704"/>
                <a:chExt cx="89105" cy="478307"/>
              </a:xfrm>
            </p:grpSpPr>
            <p:cxnSp>
              <p:nvCxnSpPr>
                <p:cNvPr id="539" name="直線コネクタ 538"/>
                <p:cNvCxnSpPr/>
                <p:nvPr/>
              </p:nvCxnSpPr>
              <p:spPr>
                <a:xfrm>
                  <a:off x="9571654" y="781371"/>
                  <a:ext cx="0" cy="309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0" name="直線コネクタ 539"/>
                <p:cNvCxnSpPr/>
                <p:nvPr/>
              </p:nvCxnSpPr>
              <p:spPr>
                <a:xfrm>
                  <a:off x="9571654" y="933771"/>
                  <a:ext cx="0" cy="3092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41" name="円/楕円 540"/>
                <p:cNvSpPr/>
                <p:nvPr/>
              </p:nvSpPr>
              <p:spPr>
                <a:xfrm>
                  <a:off x="9538730" y="764704"/>
                  <a:ext cx="46800" cy="2160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2" name="円/楕円 541"/>
                <p:cNvSpPr/>
                <p:nvPr/>
              </p:nvSpPr>
              <p:spPr>
                <a:xfrm>
                  <a:off x="9538730" y="838200"/>
                  <a:ext cx="46800" cy="2160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48" name="グループ化 1314"/>
                <p:cNvGrpSpPr/>
                <p:nvPr/>
              </p:nvGrpSpPr>
              <p:grpSpPr>
                <a:xfrm>
                  <a:off x="9496425" y="1050129"/>
                  <a:ext cx="73128" cy="105568"/>
                  <a:chOff x="9498806" y="1031081"/>
                  <a:chExt cx="73128" cy="105568"/>
                </a:xfrm>
              </p:grpSpPr>
              <p:cxnSp>
                <p:nvCxnSpPr>
                  <p:cNvPr id="544" name="直線コネクタ 543"/>
                  <p:cNvCxnSpPr/>
                  <p:nvPr/>
                </p:nvCxnSpPr>
                <p:spPr>
                  <a:xfrm flipH="1" flipV="1">
                    <a:off x="9498806" y="1031081"/>
                    <a:ext cx="691" cy="105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5" name="直線コネクタ 544"/>
                  <p:cNvCxnSpPr/>
                  <p:nvPr/>
                </p:nvCxnSpPr>
                <p:spPr>
                  <a:xfrm>
                    <a:off x="9498806" y="1083865"/>
                    <a:ext cx="731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538" name="片側の 2 つの角を切り取った四角形 537"/>
              <p:cNvSpPr/>
              <p:nvPr/>
            </p:nvSpPr>
            <p:spPr>
              <a:xfrm>
                <a:off x="9523885" y="1228283"/>
                <a:ext cx="279721" cy="162173"/>
              </a:xfrm>
              <a:prstGeom prst="snip2SameRect">
                <a:avLst>
                  <a:gd name="adj1" fmla="val 14760"/>
                  <a:gd name="adj2" fmla="val 0"/>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1" name="グループ化 1262"/>
            <p:cNvGrpSpPr/>
            <p:nvPr/>
          </p:nvGrpSpPr>
          <p:grpSpPr>
            <a:xfrm>
              <a:off x="8484242" y="990600"/>
              <a:ext cx="319239" cy="383502"/>
              <a:chOff x="8484242" y="990600"/>
              <a:chExt cx="319239" cy="383502"/>
            </a:xfrm>
          </p:grpSpPr>
          <p:sp>
            <p:nvSpPr>
              <p:cNvPr id="530" name="円弧 529"/>
              <p:cNvSpPr/>
              <p:nvPr/>
            </p:nvSpPr>
            <p:spPr>
              <a:xfrm>
                <a:off x="8484242" y="1124744"/>
                <a:ext cx="144016" cy="216024"/>
              </a:xfrm>
              <a:prstGeom prst="arc">
                <a:avLst>
                  <a:gd name="adj1" fmla="val 17035624"/>
                  <a:gd name="adj2" fmla="val 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31" name="円弧 530"/>
              <p:cNvSpPr/>
              <p:nvPr/>
            </p:nvSpPr>
            <p:spPr>
              <a:xfrm>
                <a:off x="8553450" y="997744"/>
                <a:ext cx="230066" cy="303969"/>
              </a:xfrm>
              <a:prstGeom prst="arc">
                <a:avLst>
                  <a:gd name="adj1" fmla="val 17035624"/>
                  <a:gd name="adj2" fmla="val 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532" name="直線コネクタ 531"/>
              <p:cNvCxnSpPr/>
              <p:nvPr/>
            </p:nvCxnSpPr>
            <p:spPr>
              <a:xfrm>
                <a:off x="8628258" y="1230086"/>
                <a:ext cx="0" cy="1440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3" name="直線コネクタ 532"/>
              <p:cNvCxnSpPr/>
              <p:nvPr/>
            </p:nvCxnSpPr>
            <p:spPr>
              <a:xfrm>
                <a:off x="8783516" y="1133475"/>
                <a:ext cx="0" cy="2047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4" name="直線コネクタ 533"/>
              <p:cNvCxnSpPr/>
              <p:nvPr/>
            </p:nvCxnSpPr>
            <p:spPr>
              <a:xfrm flipH="1">
                <a:off x="8567902" y="990600"/>
                <a:ext cx="152074" cy="1500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35" name="正方形/長方形 534"/>
              <p:cNvSpPr/>
              <p:nvPr/>
            </p:nvSpPr>
            <p:spPr>
              <a:xfrm>
                <a:off x="8612981" y="1222943"/>
                <a:ext cx="190500" cy="4571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8" name="グループ化 947"/>
            <p:cNvGrpSpPr/>
            <p:nvPr/>
          </p:nvGrpSpPr>
          <p:grpSpPr>
            <a:xfrm>
              <a:off x="8072194" y="1232901"/>
              <a:ext cx="1988998" cy="2855009"/>
              <a:chOff x="5362830" y="3016092"/>
              <a:chExt cx="1765893" cy="2693445"/>
            </a:xfrm>
          </p:grpSpPr>
          <p:sp>
            <p:nvSpPr>
              <p:cNvPr id="481" name="Freeform 730"/>
              <p:cNvSpPr>
                <a:spLocks/>
              </p:cNvSpPr>
              <p:nvPr/>
            </p:nvSpPr>
            <p:spPr bwMode="auto">
              <a:xfrm>
                <a:off x="6402865" y="3038043"/>
                <a:ext cx="595853" cy="406102"/>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82" name="Freeform 731"/>
              <p:cNvSpPr>
                <a:spLocks/>
              </p:cNvSpPr>
              <p:nvPr/>
            </p:nvSpPr>
            <p:spPr bwMode="auto">
              <a:xfrm>
                <a:off x="6925592" y="3130240"/>
                <a:ext cx="159798" cy="133904"/>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83" name="Freeform 732"/>
              <p:cNvSpPr>
                <a:spLocks/>
              </p:cNvSpPr>
              <p:nvPr/>
            </p:nvSpPr>
            <p:spPr bwMode="auto">
              <a:xfrm>
                <a:off x="5760969" y="3035849"/>
                <a:ext cx="595853" cy="406102"/>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84" name="Freeform 733"/>
              <p:cNvSpPr>
                <a:spLocks/>
              </p:cNvSpPr>
              <p:nvPr/>
            </p:nvSpPr>
            <p:spPr bwMode="auto">
              <a:xfrm>
                <a:off x="5674299" y="3125848"/>
                <a:ext cx="157088" cy="136099"/>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85" name="Rectangle 734"/>
              <p:cNvSpPr>
                <a:spLocks noChangeArrowheads="1"/>
              </p:cNvSpPr>
              <p:nvPr/>
            </p:nvSpPr>
            <p:spPr bwMode="auto">
              <a:xfrm>
                <a:off x="6278277" y="3016092"/>
                <a:ext cx="224800"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86" name="Rectangle 735"/>
              <p:cNvSpPr>
                <a:spLocks noChangeArrowheads="1"/>
              </p:cNvSpPr>
              <p:nvPr/>
            </p:nvSpPr>
            <p:spPr bwMode="auto">
              <a:xfrm>
                <a:off x="6278277" y="3016092"/>
                <a:ext cx="224800"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87" name="Freeform 736"/>
              <p:cNvSpPr>
                <a:spLocks/>
              </p:cNvSpPr>
              <p:nvPr/>
            </p:nvSpPr>
            <p:spPr bwMode="auto">
              <a:xfrm>
                <a:off x="5671590" y="3237803"/>
                <a:ext cx="1408381" cy="1380748"/>
              </a:xfrm>
              <a:custGeom>
                <a:avLst/>
                <a:gdLst/>
                <a:ahLst/>
                <a:cxnLst>
                  <a:cxn ang="0">
                    <a:pos x="0" y="0"/>
                  </a:cxn>
                  <a:cxn ang="0">
                    <a:pos x="0" y="1257"/>
                  </a:cxn>
                  <a:cxn ang="0">
                    <a:pos x="1040" y="1257"/>
                  </a:cxn>
                  <a:cxn ang="0">
                    <a:pos x="1040" y="0"/>
                  </a:cxn>
                </a:cxnLst>
                <a:rect l="0" t="0" r="r" b="b"/>
                <a:pathLst>
                  <a:path w="1040" h="1257">
                    <a:moveTo>
                      <a:pt x="0" y="0"/>
                    </a:moveTo>
                    <a:lnTo>
                      <a:pt x="0" y="1257"/>
                    </a:lnTo>
                    <a:lnTo>
                      <a:pt x="1040" y="1257"/>
                    </a:lnTo>
                    <a:lnTo>
                      <a:pt x="1040" y="0"/>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88" name="Freeform 737"/>
              <p:cNvSpPr>
                <a:spLocks/>
              </p:cNvSpPr>
              <p:nvPr/>
            </p:nvSpPr>
            <p:spPr bwMode="auto">
              <a:xfrm>
                <a:off x="5755552" y="3031458"/>
                <a:ext cx="1237750" cy="107563"/>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89" name="Freeform 738"/>
              <p:cNvSpPr>
                <a:spLocks/>
              </p:cNvSpPr>
              <p:nvPr/>
            </p:nvSpPr>
            <p:spPr bwMode="auto">
              <a:xfrm>
                <a:off x="5755552" y="3031458"/>
                <a:ext cx="1237750" cy="107563"/>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90" name="Freeform 739"/>
              <p:cNvSpPr>
                <a:spLocks/>
              </p:cNvSpPr>
              <p:nvPr/>
            </p:nvSpPr>
            <p:spPr bwMode="auto">
              <a:xfrm>
                <a:off x="6987884" y="3136826"/>
                <a:ext cx="92086" cy="11195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91" name="Freeform 740"/>
              <p:cNvSpPr>
                <a:spLocks/>
              </p:cNvSpPr>
              <p:nvPr/>
            </p:nvSpPr>
            <p:spPr bwMode="auto">
              <a:xfrm>
                <a:off x="6987884" y="3136826"/>
                <a:ext cx="92086" cy="11195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92" name="Freeform 741"/>
              <p:cNvSpPr>
                <a:spLocks/>
              </p:cNvSpPr>
              <p:nvPr/>
            </p:nvSpPr>
            <p:spPr bwMode="auto">
              <a:xfrm>
                <a:off x="5668883" y="3136826"/>
                <a:ext cx="97503" cy="11195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93" name="Freeform 742"/>
              <p:cNvSpPr>
                <a:spLocks/>
              </p:cNvSpPr>
              <p:nvPr/>
            </p:nvSpPr>
            <p:spPr bwMode="auto">
              <a:xfrm>
                <a:off x="5668883" y="3136826"/>
                <a:ext cx="97503" cy="11195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94" name="Rectangle 743"/>
              <p:cNvSpPr>
                <a:spLocks noChangeArrowheads="1"/>
              </p:cNvSpPr>
              <p:nvPr/>
            </p:nvSpPr>
            <p:spPr bwMode="auto">
              <a:xfrm>
                <a:off x="5625548" y="4614158"/>
                <a:ext cx="1503175" cy="3073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95" name="Rectangle 744"/>
              <p:cNvSpPr>
                <a:spLocks noChangeArrowheads="1"/>
              </p:cNvSpPr>
              <p:nvPr/>
            </p:nvSpPr>
            <p:spPr bwMode="auto">
              <a:xfrm>
                <a:off x="5625548" y="4614158"/>
                <a:ext cx="1503175" cy="30733"/>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96" name="Rectangle 745"/>
              <p:cNvSpPr>
                <a:spLocks noChangeArrowheads="1"/>
              </p:cNvSpPr>
              <p:nvPr/>
            </p:nvSpPr>
            <p:spPr bwMode="auto">
              <a:xfrm>
                <a:off x="5625548" y="4596596"/>
                <a:ext cx="1503175"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97" name="Rectangle 746"/>
              <p:cNvSpPr>
                <a:spLocks noChangeArrowheads="1"/>
              </p:cNvSpPr>
              <p:nvPr/>
            </p:nvSpPr>
            <p:spPr bwMode="auto">
              <a:xfrm>
                <a:off x="5625548" y="4596596"/>
                <a:ext cx="1503175"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98" name="Rectangle 776"/>
              <p:cNvSpPr>
                <a:spLocks noChangeArrowheads="1"/>
              </p:cNvSpPr>
              <p:nvPr/>
            </p:nvSpPr>
            <p:spPr bwMode="auto">
              <a:xfrm>
                <a:off x="5362830" y="5685389"/>
                <a:ext cx="408973" cy="2414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99" name="Freeform 848"/>
              <p:cNvSpPr>
                <a:spLocks/>
              </p:cNvSpPr>
              <p:nvPr/>
            </p:nvSpPr>
            <p:spPr bwMode="auto">
              <a:xfrm>
                <a:off x="6402865" y="3038044"/>
                <a:ext cx="595853" cy="406102"/>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00" name="Freeform 849"/>
              <p:cNvSpPr>
                <a:spLocks/>
              </p:cNvSpPr>
              <p:nvPr/>
            </p:nvSpPr>
            <p:spPr bwMode="auto">
              <a:xfrm>
                <a:off x="6925592" y="3130241"/>
                <a:ext cx="159798" cy="133904"/>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01" name="Freeform 850"/>
              <p:cNvSpPr>
                <a:spLocks/>
              </p:cNvSpPr>
              <p:nvPr/>
            </p:nvSpPr>
            <p:spPr bwMode="auto">
              <a:xfrm>
                <a:off x="5760968" y="3035850"/>
                <a:ext cx="595853" cy="406102"/>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02" name="Freeform 851"/>
              <p:cNvSpPr>
                <a:spLocks/>
              </p:cNvSpPr>
              <p:nvPr/>
            </p:nvSpPr>
            <p:spPr bwMode="auto">
              <a:xfrm>
                <a:off x="5674298" y="3125849"/>
                <a:ext cx="157088" cy="136099"/>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03" name="Freeform 852"/>
              <p:cNvSpPr>
                <a:spLocks/>
              </p:cNvSpPr>
              <p:nvPr/>
            </p:nvSpPr>
            <p:spPr bwMode="auto">
              <a:xfrm>
                <a:off x="6402865" y="3038044"/>
                <a:ext cx="595853" cy="406102"/>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04" name="Freeform 853"/>
              <p:cNvSpPr>
                <a:spLocks/>
              </p:cNvSpPr>
              <p:nvPr/>
            </p:nvSpPr>
            <p:spPr bwMode="auto">
              <a:xfrm>
                <a:off x="6925592" y="3130241"/>
                <a:ext cx="159798" cy="133904"/>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05" name="Freeform 854"/>
              <p:cNvSpPr>
                <a:spLocks/>
              </p:cNvSpPr>
              <p:nvPr/>
            </p:nvSpPr>
            <p:spPr bwMode="auto">
              <a:xfrm>
                <a:off x="6402865" y="3038044"/>
                <a:ext cx="595853" cy="406102"/>
              </a:xfrm>
              <a:custGeom>
                <a:avLst/>
                <a:gdLst/>
                <a:ahLst/>
                <a:cxnLst>
                  <a:cxn ang="0">
                    <a:pos x="0" y="0"/>
                  </a:cxn>
                  <a:cxn ang="0">
                    <a:pos x="31" y="1"/>
                  </a:cxn>
                  <a:cxn ang="0">
                    <a:pos x="60" y="2"/>
                  </a:cxn>
                  <a:cxn ang="0">
                    <a:pos x="91" y="4"/>
                  </a:cxn>
                  <a:cxn ang="0">
                    <a:pos x="120" y="6"/>
                  </a:cxn>
                  <a:cxn ang="0">
                    <a:pos x="150" y="9"/>
                  </a:cxn>
                  <a:cxn ang="0">
                    <a:pos x="178" y="14"/>
                  </a:cxn>
                  <a:cxn ang="0">
                    <a:pos x="208" y="19"/>
                  </a:cxn>
                  <a:cxn ang="0">
                    <a:pos x="235" y="24"/>
                  </a:cxn>
                  <a:cxn ang="0">
                    <a:pos x="263" y="30"/>
                  </a:cxn>
                  <a:cxn ang="0">
                    <a:pos x="291" y="36"/>
                  </a:cxn>
                  <a:cxn ang="0">
                    <a:pos x="317" y="45"/>
                  </a:cxn>
                  <a:cxn ang="0">
                    <a:pos x="343" y="52"/>
                  </a:cxn>
                  <a:cxn ang="0">
                    <a:pos x="368" y="61"/>
                  </a:cxn>
                  <a:cxn ang="0">
                    <a:pos x="393" y="71"/>
                  </a:cxn>
                  <a:cxn ang="0">
                    <a:pos x="417" y="81"/>
                  </a:cxn>
                  <a:cxn ang="0">
                    <a:pos x="440" y="91"/>
                  </a:cxn>
                  <a:cxn ang="0">
                    <a:pos x="0" y="371"/>
                  </a:cxn>
                  <a:cxn ang="0">
                    <a:pos x="0" y="0"/>
                  </a:cxn>
                </a:cxnLst>
                <a:rect l="0" t="0" r="r" b="b"/>
                <a:pathLst>
                  <a:path w="440" h="371">
                    <a:moveTo>
                      <a:pt x="0" y="0"/>
                    </a:moveTo>
                    <a:lnTo>
                      <a:pt x="31" y="1"/>
                    </a:lnTo>
                    <a:lnTo>
                      <a:pt x="60" y="2"/>
                    </a:lnTo>
                    <a:lnTo>
                      <a:pt x="91" y="4"/>
                    </a:lnTo>
                    <a:lnTo>
                      <a:pt x="120" y="6"/>
                    </a:lnTo>
                    <a:lnTo>
                      <a:pt x="150" y="9"/>
                    </a:lnTo>
                    <a:lnTo>
                      <a:pt x="178" y="14"/>
                    </a:lnTo>
                    <a:lnTo>
                      <a:pt x="208" y="19"/>
                    </a:lnTo>
                    <a:lnTo>
                      <a:pt x="235" y="24"/>
                    </a:lnTo>
                    <a:lnTo>
                      <a:pt x="263" y="30"/>
                    </a:lnTo>
                    <a:lnTo>
                      <a:pt x="291" y="36"/>
                    </a:lnTo>
                    <a:lnTo>
                      <a:pt x="317" y="45"/>
                    </a:lnTo>
                    <a:lnTo>
                      <a:pt x="343" y="52"/>
                    </a:lnTo>
                    <a:lnTo>
                      <a:pt x="368" y="61"/>
                    </a:lnTo>
                    <a:lnTo>
                      <a:pt x="393" y="71"/>
                    </a:lnTo>
                    <a:lnTo>
                      <a:pt x="417" y="81"/>
                    </a:lnTo>
                    <a:lnTo>
                      <a:pt x="440" y="91"/>
                    </a:lnTo>
                    <a:lnTo>
                      <a:pt x="0" y="371"/>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06" name="Freeform 855"/>
              <p:cNvSpPr>
                <a:spLocks/>
              </p:cNvSpPr>
              <p:nvPr/>
            </p:nvSpPr>
            <p:spPr bwMode="auto">
              <a:xfrm>
                <a:off x="6925592" y="3130241"/>
                <a:ext cx="159798" cy="133904"/>
              </a:xfrm>
              <a:custGeom>
                <a:avLst/>
                <a:gdLst/>
                <a:ahLst/>
                <a:cxnLst>
                  <a:cxn ang="0">
                    <a:pos x="0" y="0"/>
                  </a:cxn>
                  <a:cxn ang="0">
                    <a:pos x="6" y="0"/>
                  </a:cxn>
                  <a:cxn ang="0">
                    <a:pos x="12" y="0"/>
                  </a:cxn>
                  <a:cxn ang="0">
                    <a:pos x="17" y="1"/>
                  </a:cxn>
                  <a:cxn ang="0">
                    <a:pos x="24" y="2"/>
                  </a:cxn>
                  <a:cxn ang="0">
                    <a:pos x="29" y="3"/>
                  </a:cxn>
                  <a:cxn ang="0">
                    <a:pos x="35" y="5"/>
                  </a:cxn>
                  <a:cxn ang="0">
                    <a:pos x="40" y="7"/>
                  </a:cxn>
                  <a:cxn ang="0">
                    <a:pos x="46" y="9"/>
                  </a:cxn>
                  <a:cxn ang="0">
                    <a:pos x="55" y="14"/>
                  </a:cxn>
                  <a:cxn ang="0">
                    <a:pos x="65" y="20"/>
                  </a:cxn>
                  <a:cxn ang="0">
                    <a:pos x="74" y="27"/>
                  </a:cxn>
                  <a:cxn ang="0">
                    <a:pos x="82" y="34"/>
                  </a:cxn>
                  <a:cxn ang="0">
                    <a:pos x="89" y="44"/>
                  </a:cxn>
                  <a:cxn ang="0">
                    <a:pos x="96" y="53"/>
                  </a:cxn>
                  <a:cxn ang="0">
                    <a:pos x="102" y="62"/>
                  </a:cxn>
                  <a:cxn ang="0">
                    <a:pos x="107" y="73"/>
                  </a:cxn>
                  <a:cxn ang="0">
                    <a:pos x="111" y="84"/>
                  </a:cxn>
                  <a:cxn ang="0">
                    <a:pos x="114" y="96"/>
                  </a:cxn>
                  <a:cxn ang="0">
                    <a:pos x="116" y="102"/>
                  </a:cxn>
                  <a:cxn ang="0">
                    <a:pos x="117" y="108"/>
                  </a:cxn>
                  <a:cxn ang="0">
                    <a:pos x="117" y="114"/>
                  </a:cxn>
                  <a:cxn ang="0">
                    <a:pos x="118" y="120"/>
                  </a:cxn>
                  <a:cxn ang="0">
                    <a:pos x="0" y="123"/>
                  </a:cxn>
                  <a:cxn ang="0">
                    <a:pos x="0" y="0"/>
                  </a:cxn>
                </a:cxnLst>
                <a:rect l="0" t="0" r="r" b="b"/>
                <a:pathLst>
                  <a:path w="118" h="123">
                    <a:moveTo>
                      <a:pt x="0" y="0"/>
                    </a:moveTo>
                    <a:lnTo>
                      <a:pt x="6" y="0"/>
                    </a:lnTo>
                    <a:lnTo>
                      <a:pt x="12" y="0"/>
                    </a:lnTo>
                    <a:lnTo>
                      <a:pt x="17" y="1"/>
                    </a:lnTo>
                    <a:lnTo>
                      <a:pt x="24" y="2"/>
                    </a:lnTo>
                    <a:lnTo>
                      <a:pt x="29" y="3"/>
                    </a:lnTo>
                    <a:lnTo>
                      <a:pt x="35" y="5"/>
                    </a:lnTo>
                    <a:lnTo>
                      <a:pt x="40" y="7"/>
                    </a:lnTo>
                    <a:lnTo>
                      <a:pt x="46" y="9"/>
                    </a:lnTo>
                    <a:lnTo>
                      <a:pt x="55" y="14"/>
                    </a:lnTo>
                    <a:lnTo>
                      <a:pt x="65" y="20"/>
                    </a:lnTo>
                    <a:lnTo>
                      <a:pt x="74" y="27"/>
                    </a:lnTo>
                    <a:lnTo>
                      <a:pt x="82" y="34"/>
                    </a:lnTo>
                    <a:lnTo>
                      <a:pt x="89" y="44"/>
                    </a:lnTo>
                    <a:lnTo>
                      <a:pt x="96" y="53"/>
                    </a:lnTo>
                    <a:lnTo>
                      <a:pt x="102" y="62"/>
                    </a:lnTo>
                    <a:lnTo>
                      <a:pt x="107" y="73"/>
                    </a:lnTo>
                    <a:lnTo>
                      <a:pt x="111" y="84"/>
                    </a:lnTo>
                    <a:lnTo>
                      <a:pt x="114" y="96"/>
                    </a:lnTo>
                    <a:lnTo>
                      <a:pt x="116" y="102"/>
                    </a:lnTo>
                    <a:lnTo>
                      <a:pt x="117" y="108"/>
                    </a:lnTo>
                    <a:lnTo>
                      <a:pt x="117" y="114"/>
                    </a:lnTo>
                    <a:lnTo>
                      <a:pt x="118" y="120"/>
                    </a:lnTo>
                    <a:lnTo>
                      <a:pt x="0" y="123"/>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07" name="Freeform 856"/>
              <p:cNvSpPr>
                <a:spLocks/>
              </p:cNvSpPr>
              <p:nvPr/>
            </p:nvSpPr>
            <p:spPr bwMode="auto">
              <a:xfrm>
                <a:off x="5760968" y="3035850"/>
                <a:ext cx="595853" cy="406102"/>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08" name="Freeform 857"/>
              <p:cNvSpPr>
                <a:spLocks/>
              </p:cNvSpPr>
              <p:nvPr/>
            </p:nvSpPr>
            <p:spPr bwMode="auto">
              <a:xfrm>
                <a:off x="5674298" y="3125849"/>
                <a:ext cx="157088" cy="136099"/>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09" name="Freeform 858"/>
              <p:cNvSpPr>
                <a:spLocks/>
              </p:cNvSpPr>
              <p:nvPr/>
            </p:nvSpPr>
            <p:spPr bwMode="auto">
              <a:xfrm>
                <a:off x="5760968" y="3035850"/>
                <a:ext cx="595853" cy="406102"/>
              </a:xfrm>
              <a:custGeom>
                <a:avLst/>
                <a:gdLst/>
                <a:ahLst/>
                <a:cxnLst>
                  <a:cxn ang="0">
                    <a:pos x="440" y="0"/>
                  </a:cxn>
                  <a:cxn ang="0">
                    <a:pos x="410" y="1"/>
                  </a:cxn>
                  <a:cxn ang="0">
                    <a:pos x="380" y="2"/>
                  </a:cxn>
                  <a:cxn ang="0">
                    <a:pos x="350" y="4"/>
                  </a:cxn>
                  <a:cxn ang="0">
                    <a:pos x="320" y="6"/>
                  </a:cxn>
                  <a:cxn ang="0">
                    <a:pos x="291" y="9"/>
                  </a:cxn>
                  <a:cxn ang="0">
                    <a:pos x="262" y="13"/>
                  </a:cxn>
                  <a:cxn ang="0">
                    <a:pos x="234" y="19"/>
                  </a:cxn>
                  <a:cxn ang="0">
                    <a:pos x="205" y="24"/>
                  </a:cxn>
                  <a:cxn ang="0">
                    <a:pos x="177" y="30"/>
                  </a:cxn>
                  <a:cxn ang="0">
                    <a:pos x="150" y="36"/>
                  </a:cxn>
                  <a:cxn ang="0">
                    <a:pos x="123" y="45"/>
                  </a:cxn>
                  <a:cxn ang="0">
                    <a:pos x="97" y="52"/>
                  </a:cxn>
                  <a:cxn ang="0">
                    <a:pos x="72" y="61"/>
                  </a:cxn>
                  <a:cxn ang="0">
                    <a:pos x="47" y="71"/>
                  </a:cxn>
                  <a:cxn ang="0">
                    <a:pos x="23" y="81"/>
                  </a:cxn>
                  <a:cxn ang="0">
                    <a:pos x="0" y="91"/>
                  </a:cxn>
                  <a:cxn ang="0">
                    <a:pos x="440" y="371"/>
                  </a:cxn>
                  <a:cxn ang="0">
                    <a:pos x="440" y="0"/>
                  </a:cxn>
                </a:cxnLst>
                <a:rect l="0" t="0" r="r" b="b"/>
                <a:pathLst>
                  <a:path w="440" h="371">
                    <a:moveTo>
                      <a:pt x="440" y="0"/>
                    </a:moveTo>
                    <a:lnTo>
                      <a:pt x="410" y="1"/>
                    </a:lnTo>
                    <a:lnTo>
                      <a:pt x="380" y="2"/>
                    </a:lnTo>
                    <a:lnTo>
                      <a:pt x="350" y="4"/>
                    </a:lnTo>
                    <a:lnTo>
                      <a:pt x="320" y="6"/>
                    </a:lnTo>
                    <a:lnTo>
                      <a:pt x="291" y="9"/>
                    </a:lnTo>
                    <a:lnTo>
                      <a:pt x="262" y="13"/>
                    </a:lnTo>
                    <a:lnTo>
                      <a:pt x="234" y="19"/>
                    </a:lnTo>
                    <a:lnTo>
                      <a:pt x="205" y="24"/>
                    </a:lnTo>
                    <a:lnTo>
                      <a:pt x="177" y="30"/>
                    </a:lnTo>
                    <a:lnTo>
                      <a:pt x="150" y="36"/>
                    </a:lnTo>
                    <a:lnTo>
                      <a:pt x="123" y="45"/>
                    </a:lnTo>
                    <a:lnTo>
                      <a:pt x="97" y="52"/>
                    </a:lnTo>
                    <a:lnTo>
                      <a:pt x="72" y="61"/>
                    </a:lnTo>
                    <a:lnTo>
                      <a:pt x="47" y="71"/>
                    </a:lnTo>
                    <a:lnTo>
                      <a:pt x="23" y="81"/>
                    </a:lnTo>
                    <a:lnTo>
                      <a:pt x="0" y="91"/>
                    </a:lnTo>
                    <a:lnTo>
                      <a:pt x="440" y="371"/>
                    </a:lnTo>
                    <a:lnTo>
                      <a:pt x="44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10" name="Freeform 859"/>
              <p:cNvSpPr>
                <a:spLocks/>
              </p:cNvSpPr>
              <p:nvPr/>
            </p:nvSpPr>
            <p:spPr bwMode="auto">
              <a:xfrm>
                <a:off x="5674298" y="3125849"/>
                <a:ext cx="377145" cy="136099"/>
              </a:xfrm>
              <a:custGeom>
                <a:avLst/>
                <a:gdLst/>
                <a:ahLst/>
                <a:cxnLst>
                  <a:cxn ang="0">
                    <a:pos x="117" y="0"/>
                  </a:cxn>
                  <a:cxn ang="0">
                    <a:pos x="110" y="0"/>
                  </a:cxn>
                  <a:cxn ang="0">
                    <a:pos x="105" y="1"/>
                  </a:cxn>
                  <a:cxn ang="0">
                    <a:pos x="99" y="2"/>
                  </a:cxn>
                  <a:cxn ang="0">
                    <a:pos x="93" y="3"/>
                  </a:cxn>
                  <a:cxn ang="0">
                    <a:pos x="87" y="4"/>
                  </a:cxn>
                  <a:cxn ang="0">
                    <a:pos x="82" y="5"/>
                  </a:cxn>
                  <a:cxn ang="0">
                    <a:pos x="76" y="7"/>
                  </a:cxn>
                  <a:cxn ang="0">
                    <a:pos x="72" y="9"/>
                  </a:cxn>
                  <a:cxn ang="0">
                    <a:pos x="61" y="14"/>
                  </a:cxn>
                  <a:cxn ang="0">
                    <a:pos x="51" y="21"/>
                  </a:cxn>
                  <a:cxn ang="0">
                    <a:pos x="42" y="28"/>
                  </a:cxn>
                  <a:cxn ang="0">
                    <a:pos x="35" y="35"/>
                  </a:cxn>
                  <a:cxn ang="0">
                    <a:pos x="27" y="44"/>
                  </a:cxn>
                  <a:cxn ang="0">
                    <a:pos x="20" y="53"/>
                  </a:cxn>
                  <a:cxn ang="0">
                    <a:pos x="14" y="63"/>
                  </a:cxn>
                  <a:cxn ang="0">
                    <a:pos x="10" y="74"/>
                  </a:cxn>
                  <a:cxn ang="0">
                    <a:pos x="5" y="85"/>
                  </a:cxn>
                  <a:cxn ang="0">
                    <a:pos x="2" y="97"/>
                  </a:cxn>
                  <a:cxn ang="0">
                    <a:pos x="1" y="103"/>
                  </a:cxn>
                  <a:cxn ang="0">
                    <a:pos x="0" y="109"/>
                  </a:cxn>
                  <a:cxn ang="0">
                    <a:pos x="0" y="115"/>
                  </a:cxn>
                  <a:cxn ang="0">
                    <a:pos x="0" y="121"/>
                  </a:cxn>
                  <a:cxn ang="0">
                    <a:pos x="117" y="123"/>
                  </a:cxn>
                  <a:cxn ang="0">
                    <a:pos x="117" y="0"/>
                  </a:cxn>
                </a:cxnLst>
                <a:rect l="0" t="0" r="r" b="b"/>
                <a:pathLst>
                  <a:path w="117" h="123">
                    <a:moveTo>
                      <a:pt x="117" y="0"/>
                    </a:moveTo>
                    <a:lnTo>
                      <a:pt x="110" y="0"/>
                    </a:lnTo>
                    <a:lnTo>
                      <a:pt x="105" y="1"/>
                    </a:lnTo>
                    <a:lnTo>
                      <a:pt x="99" y="2"/>
                    </a:lnTo>
                    <a:lnTo>
                      <a:pt x="93" y="3"/>
                    </a:lnTo>
                    <a:lnTo>
                      <a:pt x="87" y="4"/>
                    </a:lnTo>
                    <a:lnTo>
                      <a:pt x="82" y="5"/>
                    </a:lnTo>
                    <a:lnTo>
                      <a:pt x="76" y="7"/>
                    </a:lnTo>
                    <a:lnTo>
                      <a:pt x="72" y="9"/>
                    </a:lnTo>
                    <a:lnTo>
                      <a:pt x="61" y="14"/>
                    </a:lnTo>
                    <a:lnTo>
                      <a:pt x="51" y="21"/>
                    </a:lnTo>
                    <a:lnTo>
                      <a:pt x="42" y="28"/>
                    </a:lnTo>
                    <a:lnTo>
                      <a:pt x="35" y="35"/>
                    </a:lnTo>
                    <a:lnTo>
                      <a:pt x="27" y="44"/>
                    </a:lnTo>
                    <a:lnTo>
                      <a:pt x="20" y="53"/>
                    </a:lnTo>
                    <a:lnTo>
                      <a:pt x="14" y="63"/>
                    </a:lnTo>
                    <a:lnTo>
                      <a:pt x="10" y="74"/>
                    </a:lnTo>
                    <a:lnTo>
                      <a:pt x="5" y="85"/>
                    </a:lnTo>
                    <a:lnTo>
                      <a:pt x="2" y="97"/>
                    </a:lnTo>
                    <a:lnTo>
                      <a:pt x="1" y="103"/>
                    </a:lnTo>
                    <a:lnTo>
                      <a:pt x="0" y="109"/>
                    </a:lnTo>
                    <a:lnTo>
                      <a:pt x="0" y="115"/>
                    </a:lnTo>
                    <a:lnTo>
                      <a:pt x="0" y="121"/>
                    </a:lnTo>
                    <a:lnTo>
                      <a:pt x="117" y="123"/>
                    </a:lnTo>
                    <a:lnTo>
                      <a:pt x="117"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11" name="Rectangle 860"/>
              <p:cNvSpPr>
                <a:spLocks noChangeArrowheads="1"/>
              </p:cNvSpPr>
              <p:nvPr/>
            </p:nvSpPr>
            <p:spPr bwMode="auto">
              <a:xfrm>
                <a:off x="6278277" y="3016093"/>
                <a:ext cx="224800"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12" name="Rectangle 861"/>
              <p:cNvSpPr>
                <a:spLocks noChangeArrowheads="1"/>
              </p:cNvSpPr>
              <p:nvPr/>
            </p:nvSpPr>
            <p:spPr bwMode="auto">
              <a:xfrm>
                <a:off x="6278277" y="3016094"/>
                <a:ext cx="224800"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13" name="Freeform 862"/>
              <p:cNvSpPr>
                <a:spLocks/>
              </p:cNvSpPr>
              <p:nvPr/>
            </p:nvSpPr>
            <p:spPr bwMode="auto">
              <a:xfrm>
                <a:off x="5671590" y="3237805"/>
                <a:ext cx="1408381" cy="1380748"/>
              </a:xfrm>
              <a:custGeom>
                <a:avLst/>
                <a:gdLst/>
                <a:ahLst/>
                <a:cxnLst>
                  <a:cxn ang="0">
                    <a:pos x="0" y="0"/>
                  </a:cxn>
                  <a:cxn ang="0">
                    <a:pos x="0" y="1257"/>
                  </a:cxn>
                  <a:cxn ang="0">
                    <a:pos x="1040" y="1257"/>
                  </a:cxn>
                  <a:cxn ang="0">
                    <a:pos x="1040" y="0"/>
                  </a:cxn>
                </a:cxnLst>
                <a:rect l="0" t="0" r="r" b="b"/>
                <a:pathLst>
                  <a:path w="1040" h="1257">
                    <a:moveTo>
                      <a:pt x="0" y="0"/>
                    </a:moveTo>
                    <a:lnTo>
                      <a:pt x="0" y="1257"/>
                    </a:lnTo>
                    <a:lnTo>
                      <a:pt x="1040" y="1257"/>
                    </a:lnTo>
                    <a:lnTo>
                      <a:pt x="1040" y="0"/>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14" name="Freeform 863"/>
              <p:cNvSpPr>
                <a:spLocks/>
              </p:cNvSpPr>
              <p:nvPr/>
            </p:nvSpPr>
            <p:spPr bwMode="auto">
              <a:xfrm>
                <a:off x="5755552" y="3031460"/>
                <a:ext cx="1237750" cy="107563"/>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15" name="Freeform 864"/>
              <p:cNvSpPr>
                <a:spLocks/>
              </p:cNvSpPr>
              <p:nvPr/>
            </p:nvSpPr>
            <p:spPr bwMode="auto">
              <a:xfrm>
                <a:off x="5755552" y="3031460"/>
                <a:ext cx="1237750" cy="107563"/>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16" name="Freeform 865"/>
              <p:cNvSpPr>
                <a:spLocks/>
              </p:cNvSpPr>
              <p:nvPr/>
            </p:nvSpPr>
            <p:spPr bwMode="auto">
              <a:xfrm>
                <a:off x="6987884" y="3136828"/>
                <a:ext cx="92086" cy="11195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17" name="Freeform 866"/>
              <p:cNvSpPr>
                <a:spLocks/>
              </p:cNvSpPr>
              <p:nvPr/>
            </p:nvSpPr>
            <p:spPr bwMode="auto">
              <a:xfrm>
                <a:off x="6987884" y="3136828"/>
                <a:ext cx="92086" cy="11195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18" name="Freeform 867"/>
              <p:cNvSpPr>
                <a:spLocks/>
              </p:cNvSpPr>
              <p:nvPr/>
            </p:nvSpPr>
            <p:spPr bwMode="auto">
              <a:xfrm>
                <a:off x="5668883" y="3136828"/>
                <a:ext cx="97503" cy="11195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19" name="Freeform 868"/>
              <p:cNvSpPr>
                <a:spLocks/>
              </p:cNvSpPr>
              <p:nvPr/>
            </p:nvSpPr>
            <p:spPr bwMode="auto">
              <a:xfrm>
                <a:off x="5668883" y="3136828"/>
                <a:ext cx="97503" cy="11195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20" name="Freeform 869"/>
              <p:cNvSpPr>
                <a:spLocks/>
              </p:cNvSpPr>
              <p:nvPr/>
            </p:nvSpPr>
            <p:spPr bwMode="auto">
              <a:xfrm>
                <a:off x="5755552" y="3031460"/>
                <a:ext cx="1237750" cy="107563"/>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 ang="0">
                    <a:pos x="0" y="97"/>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lnTo>
                      <a:pt x="0" y="9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21" name="Freeform 870"/>
              <p:cNvSpPr>
                <a:spLocks/>
              </p:cNvSpPr>
              <p:nvPr/>
            </p:nvSpPr>
            <p:spPr bwMode="auto">
              <a:xfrm>
                <a:off x="5755552" y="3031459"/>
                <a:ext cx="1237750" cy="107563"/>
              </a:xfrm>
              <a:custGeom>
                <a:avLst/>
                <a:gdLst/>
                <a:ahLst/>
                <a:cxnLst>
                  <a:cxn ang="0">
                    <a:pos x="0" y="97"/>
                  </a:cxn>
                  <a:cxn ang="0">
                    <a:pos x="27" y="86"/>
                  </a:cxn>
                  <a:cxn ang="0">
                    <a:pos x="53" y="76"/>
                  </a:cxn>
                  <a:cxn ang="0">
                    <a:pos x="81" y="64"/>
                  </a:cxn>
                  <a:cxn ang="0">
                    <a:pos x="109" y="55"/>
                  </a:cxn>
                  <a:cxn ang="0">
                    <a:pos x="138" y="45"/>
                  </a:cxn>
                  <a:cxn ang="0">
                    <a:pos x="165" y="38"/>
                  </a:cxn>
                  <a:cxn ang="0">
                    <a:pos x="193" y="31"/>
                  </a:cxn>
                  <a:cxn ang="0">
                    <a:pos x="223" y="25"/>
                  </a:cxn>
                  <a:cxn ang="0">
                    <a:pos x="252" y="18"/>
                  </a:cxn>
                  <a:cxn ang="0">
                    <a:pos x="281" y="13"/>
                  </a:cxn>
                  <a:cxn ang="0">
                    <a:pos x="310" y="9"/>
                  </a:cxn>
                  <a:cxn ang="0">
                    <a:pos x="340" y="5"/>
                  </a:cxn>
                  <a:cxn ang="0">
                    <a:pos x="369" y="2"/>
                  </a:cxn>
                  <a:cxn ang="0">
                    <a:pos x="399" y="1"/>
                  </a:cxn>
                  <a:cxn ang="0">
                    <a:pos x="428" y="0"/>
                  </a:cxn>
                  <a:cxn ang="0">
                    <a:pos x="458" y="0"/>
                  </a:cxn>
                  <a:cxn ang="0">
                    <a:pos x="488" y="0"/>
                  </a:cxn>
                  <a:cxn ang="0">
                    <a:pos x="517" y="1"/>
                  </a:cxn>
                  <a:cxn ang="0">
                    <a:pos x="545" y="2"/>
                  </a:cxn>
                  <a:cxn ang="0">
                    <a:pos x="575" y="5"/>
                  </a:cxn>
                  <a:cxn ang="0">
                    <a:pos x="605" y="9"/>
                  </a:cxn>
                  <a:cxn ang="0">
                    <a:pos x="634" y="13"/>
                  </a:cxn>
                  <a:cxn ang="0">
                    <a:pos x="662" y="18"/>
                  </a:cxn>
                  <a:cxn ang="0">
                    <a:pos x="691" y="24"/>
                  </a:cxn>
                  <a:cxn ang="0">
                    <a:pos x="720" y="30"/>
                  </a:cxn>
                  <a:cxn ang="0">
                    <a:pos x="748" y="37"/>
                  </a:cxn>
                  <a:cxn ang="0">
                    <a:pos x="776" y="45"/>
                  </a:cxn>
                  <a:cxn ang="0">
                    <a:pos x="804" y="55"/>
                  </a:cxn>
                  <a:cxn ang="0">
                    <a:pos x="832" y="63"/>
                  </a:cxn>
                  <a:cxn ang="0">
                    <a:pos x="859" y="75"/>
                  </a:cxn>
                  <a:cxn ang="0">
                    <a:pos x="886" y="85"/>
                  </a:cxn>
                  <a:cxn ang="0">
                    <a:pos x="913" y="96"/>
                  </a:cxn>
                </a:cxnLst>
                <a:rect l="0" t="0" r="r" b="b"/>
                <a:pathLst>
                  <a:path w="913" h="97">
                    <a:moveTo>
                      <a:pt x="0" y="97"/>
                    </a:moveTo>
                    <a:lnTo>
                      <a:pt x="27" y="86"/>
                    </a:lnTo>
                    <a:lnTo>
                      <a:pt x="53" y="76"/>
                    </a:lnTo>
                    <a:lnTo>
                      <a:pt x="81" y="64"/>
                    </a:lnTo>
                    <a:lnTo>
                      <a:pt x="109" y="55"/>
                    </a:lnTo>
                    <a:lnTo>
                      <a:pt x="138" y="45"/>
                    </a:lnTo>
                    <a:lnTo>
                      <a:pt x="165" y="38"/>
                    </a:lnTo>
                    <a:lnTo>
                      <a:pt x="193" y="31"/>
                    </a:lnTo>
                    <a:lnTo>
                      <a:pt x="223" y="25"/>
                    </a:lnTo>
                    <a:lnTo>
                      <a:pt x="252" y="18"/>
                    </a:lnTo>
                    <a:lnTo>
                      <a:pt x="281" y="13"/>
                    </a:lnTo>
                    <a:lnTo>
                      <a:pt x="310" y="9"/>
                    </a:lnTo>
                    <a:lnTo>
                      <a:pt x="340" y="5"/>
                    </a:lnTo>
                    <a:lnTo>
                      <a:pt x="369" y="2"/>
                    </a:lnTo>
                    <a:lnTo>
                      <a:pt x="399" y="1"/>
                    </a:lnTo>
                    <a:lnTo>
                      <a:pt x="428" y="0"/>
                    </a:lnTo>
                    <a:lnTo>
                      <a:pt x="458" y="0"/>
                    </a:lnTo>
                    <a:lnTo>
                      <a:pt x="488" y="0"/>
                    </a:lnTo>
                    <a:lnTo>
                      <a:pt x="517" y="1"/>
                    </a:lnTo>
                    <a:lnTo>
                      <a:pt x="545" y="2"/>
                    </a:lnTo>
                    <a:lnTo>
                      <a:pt x="575" y="5"/>
                    </a:lnTo>
                    <a:lnTo>
                      <a:pt x="605" y="9"/>
                    </a:lnTo>
                    <a:lnTo>
                      <a:pt x="634" y="13"/>
                    </a:lnTo>
                    <a:lnTo>
                      <a:pt x="662" y="18"/>
                    </a:lnTo>
                    <a:lnTo>
                      <a:pt x="691" y="24"/>
                    </a:lnTo>
                    <a:lnTo>
                      <a:pt x="720" y="30"/>
                    </a:lnTo>
                    <a:lnTo>
                      <a:pt x="748" y="37"/>
                    </a:lnTo>
                    <a:lnTo>
                      <a:pt x="776" y="45"/>
                    </a:lnTo>
                    <a:lnTo>
                      <a:pt x="804" y="55"/>
                    </a:lnTo>
                    <a:lnTo>
                      <a:pt x="832" y="63"/>
                    </a:lnTo>
                    <a:lnTo>
                      <a:pt x="859" y="75"/>
                    </a:lnTo>
                    <a:lnTo>
                      <a:pt x="886" y="85"/>
                    </a:lnTo>
                    <a:lnTo>
                      <a:pt x="913" y="96"/>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22" name="Freeform 871"/>
              <p:cNvSpPr>
                <a:spLocks/>
              </p:cNvSpPr>
              <p:nvPr/>
            </p:nvSpPr>
            <p:spPr bwMode="auto">
              <a:xfrm>
                <a:off x="6987884" y="3136827"/>
                <a:ext cx="92086" cy="11195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 ang="0">
                    <a:pos x="0" y="0"/>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23" name="Freeform 872"/>
              <p:cNvSpPr>
                <a:spLocks/>
              </p:cNvSpPr>
              <p:nvPr/>
            </p:nvSpPr>
            <p:spPr bwMode="auto">
              <a:xfrm>
                <a:off x="6987884" y="3136827"/>
                <a:ext cx="92086" cy="111953"/>
              </a:xfrm>
              <a:custGeom>
                <a:avLst/>
                <a:gdLst/>
                <a:ahLst/>
                <a:cxnLst>
                  <a:cxn ang="0">
                    <a:pos x="0" y="0"/>
                  </a:cxn>
                  <a:cxn ang="0">
                    <a:pos x="6" y="3"/>
                  </a:cxn>
                  <a:cxn ang="0">
                    <a:pos x="15" y="9"/>
                  </a:cxn>
                  <a:cxn ang="0">
                    <a:pos x="22" y="13"/>
                  </a:cxn>
                  <a:cxn ang="0">
                    <a:pos x="28" y="18"/>
                  </a:cxn>
                  <a:cxn ang="0">
                    <a:pos x="34" y="23"/>
                  </a:cxn>
                  <a:cxn ang="0">
                    <a:pos x="40" y="30"/>
                  </a:cxn>
                  <a:cxn ang="0">
                    <a:pos x="45" y="36"/>
                  </a:cxn>
                  <a:cxn ang="0">
                    <a:pos x="50" y="42"/>
                  </a:cxn>
                  <a:cxn ang="0">
                    <a:pos x="53" y="48"/>
                  </a:cxn>
                  <a:cxn ang="0">
                    <a:pos x="58" y="56"/>
                  </a:cxn>
                  <a:cxn ang="0">
                    <a:pos x="60" y="64"/>
                  </a:cxn>
                  <a:cxn ang="0">
                    <a:pos x="62" y="71"/>
                  </a:cxn>
                  <a:cxn ang="0">
                    <a:pos x="65" y="78"/>
                  </a:cxn>
                  <a:cxn ang="0">
                    <a:pos x="66" y="87"/>
                  </a:cxn>
                  <a:cxn ang="0">
                    <a:pos x="67" y="95"/>
                  </a:cxn>
                  <a:cxn ang="0">
                    <a:pos x="67" y="102"/>
                  </a:cxn>
                </a:cxnLst>
                <a:rect l="0" t="0" r="r" b="b"/>
                <a:pathLst>
                  <a:path w="67" h="102">
                    <a:moveTo>
                      <a:pt x="0" y="0"/>
                    </a:moveTo>
                    <a:lnTo>
                      <a:pt x="6" y="3"/>
                    </a:lnTo>
                    <a:lnTo>
                      <a:pt x="15" y="9"/>
                    </a:lnTo>
                    <a:lnTo>
                      <a:pt x="22" y="13"/>
                    </a:lnTo>
                    <a:lnTo>
                      <a:pt x="28" y="18"/>
                    </a:lnTo>
                    <a:lnTo>
                      <a:pt x="34" y="23"/>
                    </a:lnTo>
                    <a:lnTo>
                      <a:pt x="40" y="30"/>
                    </a:lnTo>
                    <a:lnTo>
                      <a:pt x="45" y="36"/>
                    </a:lnTo>
                    <a:lnTo>
                      <a:pt x="50" y="42"/>
                    </a:lnTo>
                    <a:lnTo>
                      <a:pt x="53" y="48"/>
                    </a:lnTo>
                    <a:lnTo>
                      <a:pt x="58" y="56"/>
                    </a:lnTo>
                    <a:lnTo>
                      <a:pt x="60" y="64"/>
                    </a:lnTo>
                    <a:lnTo>
                      <a:pt x="62" y="71"/>
                    </a:lnTo>
                    <a:lnTo>
                      <a:pt x="65" y="78"/>
                    </a:lnTo>
                    <a:lnTo>
                      <a:pt x="66" y="87"/>
                    </a:lnTo>
                    <a:lnTo>
                      <a:pt x="67" y="95"/>
                    </a:lnTo>
                    <a:lnTo>
                      <a:pt x="67" y="102"/>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24" name="Freeform 873"/>
              <p:cNvSpPr>
                <a:spLocks/>
              </p:cNvSpPr>
              <p:nvPr/>
            </p:nvSpPr>
            <p:spPr bwMode="auto">
              <a:xfrm>
                <a:off x="5668883" y="3136827"/>
                <a:ext cx="97503" cy="11195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 ang="0">
                    <a:pos x="71" y="0"/>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lnTo>
                      <a:pt x="71"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25" name="Freeform 874"/>
              <p:cNvSpPr>
                <a:spLocks/>
              </p:cNvSpPr>
              <p:nvPr/>
            </p:nvSpPr>
            <p:spPr bwMode="auto">
              <a:xfrm>
                <a:off x="5668883" y="3136828"/>
                <a:ext cx="97503" cy="111953"/>
              </a:xfrm>
              <a:custGeom>
                <a:avLst/>
                <a:gdLst/>
                <a:ahLst/>
                <a:cxnLst>
                  <a:cxn ang="0">
                    <a:pos x="71" y="0"/>
                  </a:cxn>
                  <a:cxn ang="0">
                    <a:pos x="64" y="3"/>
                  </a:cxn>
                  <a:cxn ang="0">
                    <a:pos x="56" y="8"/>
                  </a:cxn>
                  <a:cxn ang="0">
                    <a:pos x="50" y="12"/>
                  </a:cxn>
                  <a:cxn ang="0">
                    <a:pos x="42" y="18"/>
                  </a:cxn>
                  <a:cxn ang="0">
                    <a:pos x="36" y="23"/>
                  </a:cxn>
                  <a:cxn ang="0">
                    <a:pos x="31" y="29"/>
                  </a:cxn>
                  <a:cxn ang="0">
                    <a:pos x="26" y="35"/>
                  </a:cxn>
                  <a:cxn ang="0">
                    <a:pos x="20" y="41"/>
                  </a:cxn>
                  <a:cxn ang="0">
                    <a:pos x="16" y="48"/>
                  </a:cxn>
                  <a:cxn ang="0">
                    <a:pos x="12" y="55"/>
                  </a:cxn>
                  <a:cxn ang="0">
                    <a:pos x="8" y="63"/>
                  </a:cxn>
                  <a:cxn ang="0">
                    <a:pos x="7" y="71"/>
                  </a:cxn>
                  <a:cxn ang="0">
                    <a:pos x="4" y="78"/>
                  </a:cxn>
                  <a:cxn ang="0">
                    <a:pos x="3" y="88"/>
                  </a:cxn>
                  <a:cxn ang="0">
                    <a:pos x="2" y="95"/>
                  </a:cxn>
                  <a:cxn ang="0">
                    <a:pos x="0" y="103"/>
                  </a:cxn>
                </a:cxnLst>
                <a:rect l="0" t="0" r="r" b="b"/>
                <a:pathLst>
                  <a:path w="71" h="103">
                    <a:moveTo>
                      <a:pt x="71" y="0"/>
                    </a:moveTo>
                    <a:lnTo>
                      <a:pt x="64" y="3"/>
                    </a:lnTo>
                    <a:lnTo>
                      <a:pt x="56" y="8"/>
                    </a:lnTo>
                    <a:lnTo>
                      <a:pt x="50" y="12"/>
                    </a:lnTo>
                    <a:lnTo>
                      <a:pt x="42" y="18"/>
                    </a:lnTo>
                    <a:lnTo>
                      <a:pt x="36" y="23"/>
                    </a:lnTo>
                    <a:lnTo>
                      <a:pt x="31" y="29"/>
                    </a:lnTo>
                    <a:lnTo>
                      <a:pt x="26" y="35"/>
                    </a:lnTo>
                    <a:lnTo>
                      <a:pt x="20" y="41"/>
                    </a:lnTo>
                    <a:lnTo>
                      <a:pt x="16" y="48"/>
                    </a:lnTo>
                    <a:lnTo>
                      <a:pt x="12" y="55"/>
                    </a:lnTo>
                    <a:lnTo>
                      <a:pt x="8" y="63"/>
                    </a:lnTo>
                    <a:lnTo>
                      <a:pt x="7" y="71"/>
                    </a:lnTo>
                    <a:lnTo>
                      <a:pt x="4" y="78"/>
                    </a:lnTo>
                    <a:lnTo>
                      <a:pt x="3" y="88"/>
                    </a:lnTo>
                    <a:lnTo>
                      <a:pt x="2" y="95"/>
                    </a:lnTo>
                    <a:lnTo>
                      <a:pt x="0" y="103"/>
                    </a:lnTo>
                  </a:path>
                </a:pathLst>
              </a:cu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26" name="Rectangle 875"/>
              <p:cNvSpPr>
                <a:spLocks noChangeArrowheads="1"/>
              </p:cNvSpPr>
              <p:nvPr/>
            </p:nvSpPr>
            <p:spPr bwMode="auto">
              <a:xfrm>
                <a:off x="5625548" y="4614122"/>
                <a:ext cx="1503175" cy="307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27" name="Rectangle 876"/>
              <p:cNvSpPr>
                <a:spLocks noChangeArrowheads="1"/>
              </p:cNvSpPr>
              <p:nvPr/>
            </p:nvSpPr>
            <p:spPr bwMode="auto">
              <a:xfrm>
                <a:off x="5625548" y="4614115"/>
                <a:ext cx="1503175" cy="30732"/>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28" name="Rectangle 878"/>
              <p:cNvSpPr>
                <a:spLocks noChangeArrowheads="1"/>
              </p:cNvSpPr>
              <p:nvPr/>
            </p:nvSpPr>
            <p:spPr bwMode="auto">
              <a:xfrm>
                <a:off x="5625547" y="4596619"/>
                <a:ext cx="1503175" cy="197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29" name="Rectangle 879"/>
              <p:cNvSpPr>
                <a:spLocks noChangeArrowheads="1"/>
              </p:cNvSpPr>
              <p:nvPr/>
            </p:nvSpPr>
            <p:spPr bwMode="auto">
              <a:xfrm>
                <a:off x="5625545" y="4596524"/>
                <a:ext cx="1503175" cy="19757"/>
              </a:xfrm>
              <a:prstGeom prst="rect">
                <a:avLst/>
              </a:prstGeom>
              <a:no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459" name="グループ化 1246"/>
            <p:cNvGrpSpPr/>
            <p:nvPr/>
          </p:nvGrpSpPr>
          <p:grpSpPr>
            <a:xfrm>
              <a:off x="8195698" y="3750373"/>
              <a:ext cx="2049002" cy="1769876"/>
              <a:chOff x="8187252" y="3750373"/>
              <a:chExt cx="2049002" cy="1769876"/>
            </a:xfrm>
          </p:grpSpPr>
          <p:sp>
            <p:nvSpPr>
              <p:cNvPr id="457" name="正方形/長方形 456"/>
              <p:cNvSpPr/>
              <p:nvPr/>
            </p:nvSpPr>
            <p:spPr>
              <a:xfrm>
                <a:off x="8439614" y="4305300"/>
                <a:ext cx="1544278" cy="9286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60" name="グループ化 1245"/>
              <p:cNvGrpSpPr/>
              <p:nvPr/>
            </p:nvGrpSpPr>
            <p:grpSpPr>
              <a:xfrm>
                <a:off x="8187252" y="3750373"/>
                <a:ext cx="2049002" cy="1769876"/>
                <a:chOff x="8187252" y="3750373"/>
                <a:chExt cx="2049002" cy="1769876"/>
              </a:xfrm>
            </p:grpSpPr>
            <p:grpSp>
              <p:nvGrpSpPr>
                <p:cNvPr id="461" name="グループ化 472"/>
                <p:cNvGrpSpPr/>
                <p:nvPr/>
              </p:nvGrpSpPr>
              <p:grpSpPr>
                <a:xfrm>
                  <a:off x="8187252" y="3750373"/>
                  <a:ext cx="556695" cy="1769876"/>
                  <a:chOff x="3563888" y="5584477"/>
                  <a:chExt cx="648072" cy="2805932"/>
                </a:xfrm>
              </p:grpSpPr>
              <p:grpSp>
                <p:nvGrpSpPr>
                  <p:cNvPr id="463" name="グループ化 471"/>
                  <p:cNvGrpSpPr/>
                  <p:nvPr/>
                </p:nvGrpSpPr>
                <p:grpSpPr>
                  <a:xfrm>
                    <a:off x="3656895" y="5584477"/>
                    <a:ext cx="462058" cy="2736304"/>
                    <a:chOff x="3657325" y="5584477"/>
                    <a:chExt cx="462058" cy="2736304"/>
                  </a:xfrm>
                </p:grpSpPr>
                <p:grpSp>
                  <p:nvGrpSpPr>
                    <p:cNvPr id="464" name="グループ化 469"/>
                    <p:cNvGrpSpPr/>
                    <p:nvPr/>
                  </p:nvGrpSpPr>
                  <p:grpSpPr>
                    <a:xfrm>
                      <a:off x="3657325" y="5584477"/>
                      <a:ext cx="231170" cy="2736304"/>
                      <a:chOff x="3657325" y="5584477"/>
                      <a:chExt cx="231170" cy="2736304"/>
                    </a:xfrm>
                  </p:grpSpPr>
                  <p:sp>
                    <p:nvSpPr>
                      <p:cNvPr id="478" name="直角三角形 477"/>
                      <p:cNvSpPr/>
                      <p:nvPr/>
                    </p:nvSpPr>
                    <p:spPr>
                      <a:xfrm flipH="1">
                        <a:off x="3657325" y="8151018"/>
                        <a:ext cx="87735" cy="167382"/>
                      </a:xfrm>
                      <a:prstGeom prst="rtTriangl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9" name="正方形/長方形 478"/>
                      <p:cNvSpPr/>
                      <p:nvPr/>
                    </p:nvSpPr>
                    <p:spPr>
                      <a:xfrm>
                        <a:off x="3744479" y="5584477"/>
                        <a:ext cx="144016" cy="2736304"/>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0" name="直角三角形 479"/>
                      <p:cNvSpPr/>
                      <p:nvPr/>
                    </p:nvSpPr>
                    <p:spPr>
                      <a:xfrm flipH="1">
                        <a:off x="3800760" y="8151018"/>
                        <a:ext cx="87735" cy="167382"/>
                      </a:xfrm>
                      <a:prstGeom prst="rtTriangl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71" name="グループ化 470"/>
                    <p:cNvGrpSpPr/>
                    <p:nvPr/>
                  </p:nvGrpSpPr>
                  <p:grpSpPr>
                    <a:xfrm>
                      <a:off x="3888213" y="5584477"/>
                      <a:ext cx="231170" cy="2736304"/>
                      <a:chOff x="3888213" y="5584477"/>
                      <a:chExt cx="231170" cy="2736304"/>
                    </a:xfrm>
                  </p:grpSpPr>
                  <p:sp>
                    <p:nvSpPr>
                      <p:cNvPr id="475" name="直角三角形 474"/>
                      <p:cNvSpPr/>
                      <p:nvPr/>
                    </p:nvSpPr>
                    <p:spPr>
                      <a:xfrm>
                        <a:off x="4031648" y="8151018"/>
                        <a:ext cx="87735" cy="167382"/>
                      </a:xfrm>
                      <a:prstGeom prst="rtTriangl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6" name="正方形/長方形 475"/>
                      <p:cNvSpPr/>
                      <p:nvPr/>
                    </p:nvSpPr>
                    <p:spPr>
                      <a:xfrm flipH="1">
                        <a:off x="3888213" y="5584477"/>
                        <a:ext cx="144016" cy="2736304"/>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7" name="直角三角形 476"/>
                      <p:cNvSpPr/>
                      <p:nvPr/>
                    </p:nvSpPr>
                    <p:spPr>
                      <a:xfrm>
                        <a:off x="3888213" y="8151018"/>
                        <a:ext cx="87735" cy="167382"/>
                      </a:xfrm>
                      <a:prstGeom prst="rtTriangl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72" name="正方形/長方形 471"/>
                  <p:cNvSpPr/>
                  <p:nvPr/>
                </p:nvSpPr>
                <p:spPr>
                  <a:xfrm>
                    <a:off x="3563888" y="8318401"/>
                    <a:ext cx="648072" cy="7200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73" name="グループ化 472"/>
                <p:cNvGrpSpPr/>
                <p:nvPr/>
              </p:nvGrpSpPr>
              <p:grpSpPr>
                <a:xfrm>
                  <a:off x="9679559" y="3750373"/>
                  <a:ext cx="556695" cy="1769876"/>
                  <a:chOff x="3563888" y="5584477"/>
                  <a:chExt cx="648072" cy="2805932"/>
                </a:xfrm>
              </p:grpSpPr>
              <p:grpSp>
                <p:nvGrpSpPr>
                  <p:cNvPr id="474" name="グループ化 471"/>
                  <p:cNvGrpSpPr/>
                  <p:nvPr/>
                </p:nvGrpSpPr>
                <p:grpSpPr>
                  <a:xfrm>
                    <a:off x="3656895" y="5584477"/>
                    <a:ext cx="462058" cy="2736304"/>
                    <a:chOff x="3657325" y="5584477"/>
                    <a:chExt cx="462058" cy="2736304"/>
                  </a:xfrm>
                </p:grpSpPr>
                <p:grpSp>
                  <p:nvGrpSpPr>
                    <p:cNvPr id="536" name="グループ化 469"/>
                    <p:cNvGrpSpPr/>
                    <p:nvPr/>
                  </p:nvGrpSpPr>
                  <p:grpSpPr>
                    <a:xfrm>
                      <a:off x="3657325" y="5584477"/>
                      <a:ext cx="231170" cy="2736304"/>
                      <a:chOff x="3657325" y="5584477"/>
                      <a:chExt cx="231170" cy="2736304"/>
                    </a:xfrm>
                  </p:grpSpPr>
                  <p:sp>
                    <p:nvSpPr>
                      <p:cNvPr id="468" name="直角三角形 467"/>
                      <p:cNvSpPr/>
                      <p:nvPr/>
                    </p:nvSpPr>
                    <p:spPr>
                      <a:xfrm flipH="1">
                        <a:off x="3657325" y="8151018"/>
                        <a:ext cx="87735" cy="167382"/>
                      </a:xfrm>
                      <a:prstGeom prst="rtTriangl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9" name="正方形/長方形 468"/>
                      <p:cNvSpPr/>
                      <p:nvPr/>
                    </p:nvSpPr>
                    <p:spPr>
                      <a:xfrm>
                        <a:off x="3744479" y="5584477"/>
                        <a:ext cx="144016" cy="2736304"/>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0" name="直角三角形 469"/>
                      <p:cNvSpPr/>
                      <p:nvPr/>
                    </p:nvSpPr>
                    <p:spPr>
                      <a:xfrm flipH="1">
                        <a:off x="3800760" y="8151018"/>
                        <a:ext cx="87735" cy="167382"/>
                      </a:xfrm>
                      <a:prstGeom prst="rtTriangl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37" name="グループ化 470"/>
                    <p:cNvGrpSpPr/>
                    <p:nvPr/>
                  </p:nvGrpSpPr>
                  <p:grpSpPr>
                    <a:xfrm>
                      <a:off x="3888213" y="5584477"/>
                      <a:ext cx="231170" cy="2736304"/>
                      <a:chOff x="3888213" y="5584477"/>
                      <a:chExt cx="231170" cy="2736304"/>
                    </a:xfrm>
                  </p:grpSpPr>
                  <p:sp>
                    <p:nvSpPr>
                      <p:cNvPr id="465" name="直角三角形 464"/>
                      <p:cNvSpPr/>
                      <p:nvPr/>
                    </p:nvSpPr>
                    <p:spPr>
                      <a:xfrm>
                        <a:off x="4031648" y="8151018"/>
                        <a:ext cx="87735" cy="167382"/>
                      </a:xfrm>
                      <a:prstGeom prst="rtTriangl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6" name="正方形/長方形 465"/>
                      <p:cNvSpPr/>
                      <p:nvPr/>
                    </p:nvSpPr>
                    <p:spPr>
                      <a:xfrm flipH="1">
                        <a:off x="3888213" y="5584477"/>
                        <a:ext cx="144016" cy="2736304"/>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7" name="直角三角形 466"/>
                      <p:cNvSpPr/>
                      <p:nvPr/>
                    </p:nvSpPr>
                    <p:spPr>
                      <a:xfrm>
                        <a:off x="3888213" y="8151018"/>
                        <a:ext cx="87735" cy="167382"/>
                      </a:xfrm>
                      <a:prstGeom prst="rtTriangl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62" name="正方形/長方形 461"/>
                  <p:cNvSpPr/>
                  <p:nvPr/>
                </p:nvSpPr>
                <p:spPr>
                  <a:xfrm>
                    <a:off x="3563888" y="8318401"/>
                    <a:ext cx="648072" cy="7200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grpSp>
          <p:nvGrpSpPr>
            <p:cNvPr id="543" name="グループ化 1198"/>
            <p:cNvGrpSpPr/>
            <p:nvPr/>
          </p:nvGrpSpPr>
          <p:grpSpPr>
            <a:xfrm>
              <a:off x="8148918" y="2949388"/>
              <a:ext cx="2142563" cy="824753"/>
              <a:chOff x="8148918" y="2949388"/>
              <a:chExt cx="2142563" cy="824753"/>
            </a:xfrm>
          </p:grpSpPr>
          <p:sp>
            <p:nvSpPr>
              <p:cNvPr id="455" name="台形 454"/>
              <p:cNvSpPr/>
              <p:nvPr/>
            </p:nvSpPr>
            <p:spPr>
              <a:xfrm>
                <a:off x="8148918" y="3543300"/>
                <a:ext cx="2142563" cy="230841"/>
              </a:xfrm>
              <a:prstGeom prst="trapezoid">
                <a:avLst>
                  <a:gd name="adj" fmla="val 23968"/>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56" name="片側の 2 つの角を切り取った四角形 455"/>
              <p:cNvSpPr/>
              <p:nvPr/>
            </p:nvSpPr>
            <p:spPr>
              <a:xfrm>
                <a:off x="8198221" y="2949388"/>
                <a:ext cx="2043956" cy="618565"/>
              </a:xfrm>
              <a:prstGeom prst="snip2SameRect">
                <a:avLst>
                  <a:gd name="adj1" fmla="val 33216"/>
                  <a:gd name="adj2" fmla="val 0"/>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47" name="Rectangle 901"/>
            <p:cNvSpPr>
              <a:spLocks noChangeArrowheads="1"/>
            </p:cNvSpPr>
            <p:nvPr/>
          </p:nvSpPr>
          <p:spPr bwMode="auto">
            <a:xfrm>
              <a:off x="9143999" y="1959813"/>
              <a:ext cx="797135" cy="6203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ja-JP" sz="2200" b="1" dirty="0" smtClean="0">
                  <a:solidFill>
                    <a:srgbClr val="0000FF"/>
                  </a:solidFill>
                  <a:ea typeface="ＭＳ Ｐゴシック" pitchFamily="50" charset="-128"/>
                  <a:cs typeface="ＭＳ Ｐゴシック" pitchFamily="50" charset="-128"/>
                </a:rPr>
                <a:t>930</a:t>
              </a:r>
              <a:endParaRPr kumimoji="1" lang="ja-JP" altLang="ja-JP" sz="2200" b="0" i="0" u="none" strike="noStrike" cap="none" normalizeH="0" baseline="0" dirty="0" smtClean="0">
                <a:ln>
                  <a:noFill/>
                </a:ln>
                <a:solidFill>
                  <a:schemeClr val="tx1"/>
                </a:solidFill>
                <a:effectLst/>
                <a:ea typeface="ＭＳ Ｐゴシック" pitchFamily="50" charset="-128"/>
                <a:cs typeface="ＭＳ Ｐゴシック" pitchFamily="50" charset="-128"/>
              </a:endParaRPr>
            </a:p>
          </p:txBody>
        </p:sp>
        <p:grpSp>
          <p:nvGrpSpPr>
            <p:cNvPr id="551" name="グループ化 603"/>
            <p:cNvGrpSpPr/>
            <p:nvPr/>
          </p:nvGrpSpPr>
          <p:grpSpPr>
            <a:xfrm>
              <a:off x="8606829" y="1509713"/>
              <a:ext cx="408375" cy="1388941"/>
              <a:chOff x="4416384" y="3140968"/>
              <a:chExt cx="329003" cy="1118988"/>
            </a:xfrm>
          </p:grpSpPr>
          <p:pic>
            <p:nvPicPr>
              <p:cNvPr id="452" name="Picture 886"/>
              <p:cNvPicPr>
                <a:picLocks noChangeAspect="1" noChangeArrowheads="1"/>
              </p:cNvPicPr>
              <p:nvPr/>
            </p:nvPicPr>
            <p:blipFill>
              <a:blip r:embed="rId4" cstate="print"/>
              <a:srcRect/>
              <a:stretch>
                <a:fillRect/>
              </a:stretch>
            </p:blipFill>
            <p:spPr bwMode="auto">
              <a:xfrm>
                <a:off x="4448902" y="3351376"/>
                <a:ext cx="177891" cy="640788"/>
              </a:xfrm>
              <a:prstGeom prst="rect">
                <a:avLst/>
              </a:prstGeom>
              <a:noFill/>
              <a:ln w="9525">
                <a:noFill/>
                <a:miter lim="800000"/>
                <a:headEnd/>
                <a:tailEnd/>
              </a:ln>
            </p:spPr>
          </p:pic>
          <p:pic>
            <p:nvPicPr>
              <p:cNvPr id="453" name="Picture 888"/>
              <p:cNvPicPr>
                <a:picLocks noChangeAspect="1" noChangeArrowheads="1"/>
              </p:cNvPicPr>
              <p:nvPr/>
            </p:nvPicPr>
            <p:blipFill>
              <a:blip r:embed="rId5" cstate="print"/>
              <a:srcRect/>
              <a:stretch>
                <a:fillRect/>
              </a:stretch>
            </p:blipFill>
            <p:spPr bwMode="auto">
              <a:xfrm>
                <a:off x="4644008" y="3140968"/>
                <a:ext cx="101379" cy="1118988"/>
              </a:xfrm>
              <a:prstGeom prst="rect">
                <a:avLst/>
              </a:prstGeom>
              <a:noFill/>
              <a:ln w="9525">
                <a:noFill/>
                <a:miter lim="800000"/>
                <a:headEnd/>
                <a:tailEnd/>
              </a:ln>
            </p:spPr>
          </p:pic>
          <p:sp>
            <p:nvSpPr>
              <p:cNvPr id="454" name="Line 889"/>
              <p:cNvSpPr>
                <a:spLocks noChangeShapeType="1"/>
              </p:cNvSpPr>
              <p:nvPr/>
            </p:nvSpPr>
            <p:spPr bwMode="auto">
              <a:xfrm flipV="1">
                <a:off x="4416384" y="3148619"/>
                <a:ext cx="1913" cy="1111337"/>
              </a:xfrm>
              <a:prstGeom prst="line">
                <a:avLst/>
              </a:prstGeom>
              <a:noFill/>
              <a:ln w="1587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cxnSp>
          <p:nvCxnSpPr>
            <p:cNvPr id="449" name="直線コネクタ 448"/>
            <p:cNvCxnSpPr/>
            <p:nvPr/>
          </p:nvCxnSpPr>
          <p:spPr>
            <a:xfrm>
              <a:off x="8422481" y="1484784"/>
              <a:ext cx="158115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0" name="直線コネクタ 449"/>
            <p:cNvCxnSpPr/>
            <p:nvPr/>
          </p:nvCxnSpPr>
          <p:spPr>
            <a:xfrm>
              <a:off x="8422481" y="1475260"/>
              <a:ext cx="158115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0" name="Line 942"/>
          <p:cNvSpPr>
            <a:spLocks noChangeShapeType="1"/>
          </p:cNvSpPr>
          <p:nvPr/>
        </p:nvSpPr>
        <p:spPr bwMode="auto">
          <a:xfrm>
            <a:off x="-100447" y="5410056"/>
            <a:ext cx="10046001" cy="0"/>
          </a:xfrm>
          <a:prstGeom prst="line">
            <a:avLst/>
          </a:prstGeom>
          <a:noFill/>
          <a:ln w="4763">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Tree>
    <p:extLst>
      <p:ext uri="{BB962C8B-B14F-4D97-AF65-F5344CB8AC3E}">
        <p14:creationId xmlns:p14="http://schemas.microsoft.com/office/powerpoint/2010/main" val="259905326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番号プレースホルダー 1"/>
          <p:cNvSpPr txBox="1">
            <a:spLocks noGrp="1"/>
          </p:cNvSpPr>
          <p:nvPr/>
        </p:nvSpPr>
        <p:spPr bwMode="auto">
          <a:xfrm>
            <a:off x="8598405" y="6608644"/>
            <a:ext cx="947555" cy="285741"/>
          </a:xfrm>
          <a:prstGeom prst="rect">
            <a:avLst/>
          </a:prstGeom>
          <a:noFill/>
          <a:ln w="9525">
            <a:noFill/>
            <a:miter lim="800000"/>
            <a:headEnd/>
            <a:tailEnd/>
          </a:ln>
        </p:spPr>
        <p:txBody>
          <a:bodyPr anchor="ctr"/>
          <a:lstStyle/>
          <a:p>
            <a:pPr algn="r"/>
            <a:fld id="{4FBF3499-CA23-40C2-9784-F52EFB330351}" type="slidenum">
              <a:rPr lang="ja-JP" altLang="en-US" sz="1200">
                <a:solidFill>
                  <a:schemeClr val="bg1"/>
                </a:solidFill>
              </a:rPr>
              <a:pPr algn="r"/>
              <a:t>4</a:t>
            </a:fld>
            <a:endParaRPr lang="en-US" altLang="ja-JP" sz="1200" dirty="0">
              <a:solidFill>
                <a:schemeClr val="bg1"/>
              </a:solidFill>
            </a:endParaRPr>
          </a:p>
        </p:txBody>
      </p:sp>
      <p:sp>
        <p:nvSpPr>
          <p:cNvPr id="16388" name="テキスト ボックス 2"/>
          <p:cNvSpPr txBox="1">
            <a:spLocks noChangeArrowheads="1"/>
          </p:cNvSpPr>
          <p:nvPr/>
        </p:nvSpPr>
        <p:spPr bwMode="auto">
          <a:xfrm>
            <a:off x="383514" y="2964781"/>
            <a:ext cx="2261526" cy="830997"/>
          </a:xfrm>
          <a:prstGeom prst="rect">
            <a:avLst/>
          </a:prstGeom>
          <a:noFill/>
          <a:ln w="9525">
            <a:noFill/>
            <a:miter lim="800000"/>
            <a:headEnd/>
            <a:tailEnd/>
          </a:ln>
        </p:spPr>
        <p:txBody>
          <a:bodyPr>
            <a:spAutoFit/>
          </a:bodyPr>
          <a:lstStyle/>
          <a:p>
            <a:pPr algn="ctr"/>
            <a:r>
              <a:rPr lang="en-US" altLang="ja-JP" sz="2400" b="1" dirty="0" smtClean="0"/>
              <a:t>HTS conductors</a:t>
            </a:r>
            <a:endParaRPr lang="ja-JP" altLang="en-US" sz="2400" b="1" dirty="0"/>
          </a:p>
        </p:txBody>
      </p:sp>
      <p:sp>
        <p:nvSpPr>
          <p:cNvPr id="16389" name="テキスト ボックス 4"/>
          <p:cNvSpPr txBox="1">
            <a:spLocks noChangeArrowheads="1"/>
          </p:cNvSpPr>
          <p:nvPr/>
        </p:nvSpPr>
        <p:spPr bwMode="auto">
          <a:xfrm>
            <a:off x="6547247" y="2964782"/>
            <a:ext cx="2930525" cy="830997"/>
          </a:xfrm>
          <a:prstGeom prst="rect">
            <a:avLst/>
          </a:prstGeom>
          <a:noFill/>
          <a:ln w="9525">
            <a:noFill/>
            <a:miter lim="800000"/>
            <a:headEnd/>
            <a:tailEnd/>
          </a:ln>
        </p:spPr>
        <p:txBody>
          <a:bodyPr>
            <a:spAutoFit/>
          </a:bodyPr>
          <a:lstStyle/>
          <a:p>
            <a:pPr algn="ctr"/>
            <a:r>
              <a:rPr lang="en-US" altLang="ja-JP" sz="2400" b="1" dirty="0" smtClean="0"/>
              <a:t>HTS</a:t>
            </a:r>
            <a:endParaRPr lang="en-US" altLang="ja-JP" sz="2400" b="1" dirty="0"/>
          </a:p>
          <a:p>
            <a:pPr algn="ctr"/>
            <a:r>
              <a:rPr lang="en-US" altLang="ja-JP" sz="2400" b="1" dirty="0"/>
              <a:t>Magnet systems</a:t>
            </a:r>
            <a:endParaRPr lang="ja-JP" altLang="en-US" sz="2400" b="1" dirty="0"/>
          </a:p>
        </p:txBody>
      </p:sp>
      <p:grpSp>
        <p:nvGrpSpPr>
          <p:cNvPr id="5" name="グループ化 4"/>
          <p:cNvGrpSpPr/>
          <p:nvPr/>
        </p:nvGrpSpPr>
        <p:grpSpPr>
          <a:xfrm>
            <a:off x="567531" y="3731067"/>
            <a:ext cx="8758900" cy="2216355"/>
            <a:chOff x="567531" y="4227980"/>
            <a:chExt cx="8758900" cy="2216355"/>
          </a:xfrm>
        </p:grpSpPr>
        <p:pic>
          <p:nvPicPr>
            <p:cNvPr id="16385" name="Picture 15"/>
            <p:cNvPicPr>
              <a:picLocks noChangeAspect="1" noChangeArrowheads="1"/>
            </p:cNvPicPr>
            <p:nvPr/>
          </p:nvPicPr>
          <p:blipFill rotWithShape="1">
            <a:blip r:embed="rId4"/>
            <a:srcRect b="21123"/>
            <a:stretch/>
          </p:blipFill>
          <p:spPr bwMode="auto">
            <a:xfrm>
              <a:off x="567531" y="4227980"/>
              <a:ext cx="8758900" cy="2216355"/>
            </a:xfrm>
            <a:prstGeom prst="rect">
              <a:avLst/>
            </a:prstGeom>
            <a:noFill/>
            <a:ln w="9525">
              <a:noFill/>
              <a:miter lim="800000"/>
              <a:headEnd/>
              <a:tailEnd/>
            </a:ln>
          </p:spPr>
        </p:pic>
        <p:pic>
          <p:nvPicPr>
            <p:cNvPr id="16391" name="Picture 20"/>
            <p:cNvPicPr>
              <a:picLocks noChangeAspect="1" noChangeArrowheads="1"/>
            </p:cNvPicPr>
            <p:nvPr/>
          </p:nvPicPr>
          <p:blipFill>
            <a:blip r:embed="rId5"/>
            <a:srcRect/>
            <a:stretch>
              <a:fillRect/>
            </a:stretch>
          </p:blipFill>
          <p:spPr bwMode="auto">
            <a:xfrm>
              <a:off x="708554" y="4901079"/>
              <a:ext cx="1864254" cy="1003300"/>
            </a:xfrm>
            <a:prstGeom prst="rect">
              <a:avLst/>
            </a:prstGeom>
            <a:noFill/>
            <a:ln w="9525">
              <a:noFill/>
              <a:miter lim="800000"/>
              <a:headEnd/>
              <a:tailEnd/>
            </a:ln>
          </p:spPr>
        </p:pic>
        <p:sp>
          <p:nvSpPr>
            <p:cNvPr id="16394" name="Text Box 13"/>
            <p:cNvSpPr txBox="1">
              <a:spLocks noChangeArrowheads="1"/>
            </p:cNvSpPr>
            <p:nvPr/>
          </p:nvSpPr>
          <p:spPr bwMode="auto">
            <a:xfrm>
              <a:off x="3445941" y="4668476"/>
              <a:ext cx="2154221" cy="605294"/>
            </a:xfrm>
            <a:prstGeom prst="rect">
              <a:avLst/>
            </a:prstGeom>
            <a:noFill/>
            <a:ln w="9525">
              <a:noFill/>
              <a:miter lim="800000"/>
              <a:headEnd/>
              <a:tailEnd/>
            </a:ln>
          </p:spPr>
          <p:txBody>
            <a:bodyPr wrap="square">
              <a:spAutoFit/>
            </a:bodyPr>
            <a:lstStyle/>
            <a:p>
              <a:pPr algn="ctr">
                <a:lnSpc>
                  <a:spcPts val="2000"/>
                </a:lnSpc>
                <a:spcBef>
                  <a:spcPct val="50000"/>
                </a:spcBef>
              </a:pPr>
              <a:r>
                <a:rPr lang="en-US" altLang="ja-JP" sz="2400" dirty="0" smtClean="0">
                  <a:latin typeface="+mj-lt"/>
                </a:rPr>
                <a:t>Technological</a:t>
              </a:r>
              <a:r>
                <a:rPr lang="ja-JP" altLang="en-US" sz="2400" dirty="0" smtClean="0">
                  <a:latin typeface="+mj-lt"/>
                </a:rPr>
                <a:t>　</a:t>
              </a:r>
              <a:r>
                <a:rPr lang="en-US" altLang="ja-JP" sz="2400" dirty="0" smtClean="0">
                  <a:latin typeface="+mj-lt"/>
                </a:rPr>
                <a:t>Gap</a:t>
              </a:r>
            </a:p>
          </p:txBody>
        </p:sp>
        <p:pic>
          <p:nvPicPr>
            <p:cNvPr id="51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95295" y="4971123"/>
              <a:ext cx="1561771" cy="803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オブジェクト 1"/>
            <p:cNvGraphicFramePr>
              <a:graphicFrameLocks noChangeAspect="1"/>
            </p:cNvGraphicFramePr>
            <p:nvPr>
              <p:extLst>
                <p:ext uri="{D42A27DB-BD31-4B8C-83A1-F6EECF244321}">
                  <p14:modId xmlns:p14="http://schemas.microsoft.com/office/powerpoint/2010/main" val="2063670326"/>
                </p:ext>
              </p:extLst>
            </p:nvPr>
          </p:nvGraphicFramePr>
          <p:xfrm>
            <a:off x="8036800" y="4688406"/>
            <a:ext cx="783684" cy="1293424"/>
          </p:xfrm>
          <a:graphic>
            <a:graphicData uri="http://schemas.openxmlformats.org/presentationml/2006/ole">
              <mc:AlternateContent xmlns:mc="http://schemas.openxmlformats.org/markup-compatibility/2006">
                <mc:Choice xmlns:v="urn:schemas-microsoft-com:vml" Requires="v">
                  <p:oleObj spid="_x0000_s5278" name="Image" r:id="rId7" imgW="7203812" imgH="9605082" progId="Photoshop.Image.7">
                    <p:embed/>
                  </p:oleObj>
                </mc:Choice>
                <mc:Fallback>
                  <p:oleObj name="Image" r:id="rId7" imgW="7203812" imgH="9605082" progId="Photoshop.Image.7">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l="10658" r="14694"/>
                        <a:stretch>
                          <a:fillRect/>
                        </a:stretch>
                      </p:blipFill>
                      <p:spPr bwMode="auto">
                        <a:xfrm>
                          <a:off x="8036800" y="4688406"/>
                          <a:ext cx="783684" cy="1293424"/>
                        </a:xfrm>
                        <a:prstGeom prst="rect">
                          <a:avLst/>
                        </a:prstGeom>
                        <a:noFill/>
                        <a:ln>
                          <a:noFill/>
                        </a:ln>
                      </p:spPr>
                    </p:pic>
                  </p:oleObj>
                </mc:Fallback>
              </mc:AlternateContent>
            </a:graphicData>
          </a:graphic>
        </p:graphicFrame>
      </p:grpSp>
      <p:sp>
        <p:nvSpPr>
          <p:cNvPr id="3" name="テキスト ボックス 2"/>
          <p:cNvSpPr txBox="1"/>
          <p:nvPr/>
        </p:nvSpPr>
        <p:spPr>
          <a:xfrm>
            <a:off x="539807" y="360125"/>
            <a:ext cx="8553653" cy="503590"/>
          </a:xfrm>
          <a:prstGeom prst="rect">
            <a:avLst/>
          </a:prstGeom>
          <a:noFill/>
        </p:spPr>
        <p:txBody>
          <a:bodyPr wrap="square" lIns="36000" tIns="36000" rIns="36000" bIns="36000" rtlCol="0">
            <a:spAutoFit/>
          </a:bodyPr>
          <a:lstStyle/>
          <a:p>
            <a:r>
              <a:rPr lang="en-US" altLang="ja-JP" sz="2800" b="1" dirty="0">
                <a:solidFill>
                  <a:schemeClr val="tx2"/>
                </a:solidFill>
              </a:rPr>
              <a:t>G</a:t>
            </a:r>
            <a:r>
              <a:rPr kumimoji="1" lang="en-US" altLang="ja-JP" sz="2800" b="1" dirty="0" smtClean="0">
                <a:solidFill>
                  <a:schemeClr val="tx2"/>
                </a:solidFill>
              </a:rPr>
              <a:t>ap between HTS conductors and HTS magnets</a:t>
            </a:r>
            <a:endParaRPr kumimoji="1" lang="ja-JP" altLang="en-US" sz="2800" b="1" dirty="0" smtClean="0">
              <a:solidFill>
                <a:schemeClr val="tx2"/>
              </a:solidFill>
            </a:endParaRPr>
          </a:p>
        </p:txBody>
      </p:sp>
      <p:sp>
        <p:nvSpPr>
          <p:cNvPr id="16403" name="AutoShape 19"/>
          <p:cNvSpPr>
            <a:spLocks noChangeArrowheads="1"/>
          </p:cNvSpPr>
          <p:nvPr/>
        </p:nvSpPr>
        <p:spPr bwMode="auto">
          <a:xfrm>
            <a:off x="3236648" y="3202117"/>
            <a:ext cx="2572808" cy="792163"/>
          </a:xfrm>
          <a:custGeom>
            <a:avLst/>
            <a:gdLst>
              <a:gd name="T0" fmla="*/ 1187340 w 21600"/>
              <a:gd name="T1" fmla="*/ 0 h 21600"/>
              <a:gd name="T2" fmla="*/ 296863 w 21600"/>
              <a:gd name="T3" fmla="*/ 396082 h 21600"/>
              <a:gd name="T4" fmla="*/ 1187340 w 21600"/>
              <a:gd name="T5" fmla="*/ 198041 h 21600"/>
              <a:gd name="T6" fmla="*/ 2671762 w 21600"/>
              <a:gd name="T7" fmla="*/ 396082 h 21600"/>
              <a:gd name="T8" fmla="*/ 2078038 w 21600"/>
              <a:gd name="T9" fmla="*/ 594122 h 21600"/>
              <a:gd name="T10" fmla="*/ 1484312 w 21600"/>
              <a:gd name="T11" fmla="*/ 396082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FF0000">
              <a:alpha val="58000"/>
            </a:srgbClr>
          </a:solidFill>
          <a:ln w="9525">
            <a:noFill/>
            <a:miter lim="800000"/>
            <a:headEnd/>
            <a:tailEnd/>
          </a:ln>
        </p:spPr>
        <p:txBody>
          <a:bodyPr wrap="none" anchor="ctr"/>
          <a:lstStyle/>
          <a:p>
            <a:endParaRPr lang="ja-JP" altLang="en-US"/>
          </a:p>
        </p:txBody>
      </p:sp>
      <p:sp>
        <p:nvSpPr>
          <p:cNvPr id="6" name="テキスト ボックス 5"/>
          <p:cNvSpPr txBox="1"/>
          <p:nvPr/>
        </p:nvSpPr>
        <p:spPr>
          <a:xfrm>
            <a:off x="8036800" y="5493483"/>
            <a:ext cx="728026" cy="318924"/>
          </a:xfrm>
          <a:prstGeom prst="rect">
            <a:avLst/>
          </a:prstGeom>
          <a:noFill/>
        </p:spPr>
        <p:txBody>
          <a:bodyPr wrap="square" lIns="36000" tIns="36000" rIns="36000" bIns="36000" rtlCol="0">
            <a:spAutoFit/>
          </a:bodyPr>
          <a:lstStyle/>
          <a:p>
            <a:pPr algn="ctr"/>
            <a:r>
              <a:rPr kumimoji="1" lang="en-US" altLang="ja-JP" sz="1600" dirty="0" smtClean="0">
                <a:solidFill>
                  <a:schemeClr val="bg1"/>
                </a:solidFill>
              </a:rPr>
              <a:t>NMR</a:t>
            </a:r>
            <a:endParaRPr kumimoji="1" lang="ja-JP" altLang="en-US" sz="1600" dirty="0" smtClean="0">
              <a:solidFill>
                <a:schemeClr val="bg1"/>
              </a:solidFill>
            </a:endParaRPr>
          </a:p>
        </p:txBody>
      </p:sp>
      <p:sp>
        <p:nvSpPr>
          <p:cNvPr id="7" name="テキスト ボックス 6"/>
          <p:cNvSpPr txBox="1"/>
          <p:nvPr/>
        </p:nvSpPr>
        <p:spPr>
          <a:xfrm>
            <a:off x="6033120" y="5268458"/>
            <a:ext cx="1979389" cy="318924"/>
          </a:xfrm>
          <a:prstGeom prst="rect">
            <a:avLst/>
          </a:prstGeom>
          <a:noFill/>
        </p:spPr>
        <p:txBody>
          <a:bodyPr wrap="square" lIns="36000" tIns="36000" rIns="36000" bIns="36000" rtlCol="0">
            <a:spAutoFit/>
          </a:bodyPr>
          <a:lstStyle/>
          <a:p>
            <a:pPr algn="ctr"/>
            <a:r>
              <a:rPr kumimoji="1" lang="en-US" altLang="ja-JP" sz="1600" dirty="0" smtClean="0">
                <a:solidFill>
                  <a:schemeClr val="bg1"/>
                </a:solidFill>
              </a:rPr>
              <a:t>Accelerator</a:t>
            </a:r>
            <a:endParaRPr kumimoji="1" lang="ja-JP" altLang="en-US" sz="1600" dirty="0" smtClean="0">
              <a:solidFill>
                <a:schemeClr val="bg1"/>
              </a:solidFill>
            </a:endParaRPr>
          </a:p>
        </p:txBody>
      </p:sp>
      <p:sp>
        <p:nvSpPr>
          <p:cNvPr id="23" name="テキスト ボックス 22"/>
          <p:cNvSpPr txBox="1"/>
          <p:nvPr/>
        </p:nvSpPr>
        <p:spPr>
          <a:xfrm>
            <a:off x="968257" y="5468066"/>
            <a:ext cx="1092039" cy="318924"/>
          </a:xfrm>
          <a:prstGeom prst="rect">
            <a:avLst/>
          </a:prstGeom>
          <a:noFill/>
        </p:spPr>
        <p:txBody>
          <a:bodyPr wrap="square" lIns="36000" tIns="36000" rIns="36000" bIns="36000" rtlCol="0">
            <a:spAutoFit/>
          </a:bodyPr>
          <a:lstStyle/>
          <a:p>
            <a:pPr algn="ctr"/>
            <a:r>
              <a:rPr kumimoji="1" lang="en-US" altLang="ja-JP" sz="1600" b="1" dirty="0" smtClean="0">
                <a:solidFill>
                  <a:schemeClr val="bg1"/>
                </a:solidFill>
              </a:rPr>
              <a:t>REBCO</a:t>
            </a:r>
            <a:endParaRPr kumimoji="1" lang="ja-JP" altLang="en-US" sz="1600" b="1" dirty="0" smtClean="0">
              <a:solidFill>
                <a:schemeClr val="bg1"/>
              </a:solidFill>
            </a:endParaRPr>
          </a:p>
        </p:txBody>
      </p:sp>
      <p:sp>
        <p:nvSpPr>
          <p:cNvPr id="4" name="テキスト ボックス 3"/>
          <p:cNvSpPr txBox="1"/>
          <p:nvPr/>
        </p:nvSpPr>
        <p:spPr>
          <a:xfrm>
            <a:off x="2060296" y="1448780"/>
            <a:ext cx="4782914" cy="934478"/>
          </a:xfrm>
          <a:prstGeom prst="rect">
            <a:avLst/>
          </a:prstGeom>
          <a:noFill/>
        </p:spPr>
        <p:txBody>
          <a:bodyPr wrap="square" lIns="36000" tIns="36000" rIns="36000" bIns="36000" rtlCol="0">
            <a:spAutoFit/>
          </a:bodyPr>
          <a:lstStyle/>
          <a:p>
            <a:pPr algn="ctr"/>
            <a:r>
              <a:rPr kumimoji="1" lang="en-US" altLang="ja-JP" sz="2800" b="1" dirty="0" smtClean="0"/>
              <a:t>It is necessary to develop  HTS magnet technology</a:t>
            </a:r>
            <a:endParaRPr kumimoji="1" lang="ja-JP" altLang="en-US" sz="2800" b="1" dirty="0" smtClean="0"/>
          </a:p>
        </p:txBody>
      </p:sp>
    </p:spTree>
    <p:extLst>
      <p:ext uri="{BB962C8B-B14F-4D97-AF65-F5344CB8AC3E}">
        <p14:creationId xmlns:p14="http://schemas.microsoft.com/office/powerpoint/2010/main" val="1547136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a:spLocks noChangeArrowheads="1"/>
          </p:cNvSpPr>
          <p:nvPr/>
        </p:nvSpPr>
        <p:spPr bwMode="auto">
          <a:xfrm>
            <a:off x="6072586" y="5108575"/>
            <a:ext cx="3650943" cy="830997"/>
          </a:xfrm>
          <a:prstGeom prst="rect">
            <a:avLst/>
          </a:prstGeom>
          <a:noFill/>
          <a:ln w="9525">
            <a:noFill/>
            <a:miter lim="800000"/>
            <a:headEnd/>
            <a:tailEnd/>
          </a:ln>
        </p:spPr>
        <p:txBody>
          <a:bodyPr wrap="square">
            <a:spAutoFit/>
          </a:bodyPr>
          <a:lstStyle/>
          <a:p>
            <a:pPr marL="457200" indent="-457200">
              <a:spcBef>
                <a:spcPct val="50000"/>
              </a:spcBef>
              <a:buFont typeface="+mj-ea"/>
              <a:buAutoNum type="circleNumDbPlain"/>
            </a:pPr>
            <a:r>
              <a:rPr lang="en-US" altLang="ja-JP" sz="2400" dirty="0" smtClean="0">
                <a:solidFill>
                  <a:schemeClr val="tx2"/>
                </a:solidFill>
                <a:cs typeface="Arial" charset="0"/>
              </a:rPr>
              <a:t>Ultra-stabilized DC current supply &lt;1ppm</a:t>
            </a:r>
            <a:endParaRPr lang="en-US" altLang="ja-JP" sz="2400" dirty="0">
              <a:solidFill>
                <a:schemeClr val="tx2"/>
              </a:solidFill>
              <a:cs typeface="Arial" charset="0"/>
            </a:endParaRPr>
          </a:p>
        </p:txBody>
      </p:sp>
      <p:pic>
        <p:nvPicPr>
          <p:cNvPr id="218115" name="Picture 10" descr="5"/>
          <p:cNvPicPr>
            <a:picLocks noChangeAspect="1" noChangeArrowheads="1"/>
          </p:cNvPicPr>
          <p:nvPr/>
        </p:nvPicPr>
        <p:blipFill>
          <a:blip r:embed="rId3"/>
          <a:srcRect/>
          <a:stretch>
            <a:fillRect/>
          </a:stretch>
        </p:blipFill>
        <p:spPr bwMode="auto">
          <a:xfrm>
            <a:off x="2199614" y="3213101"/>
            <a:ext cx="3320917" cy="2944813"/>
          </a:xfrm>
          <a:prstGeom prst="rect">
            <a:avLst/>
          </a:prstGeom>
          <a:noFill/>
          <a:ln w="9525">
            <a:noFill/>
            <a:miter lim="800000"/>
            <a:headEnd/>
            <a:tailEnd/>
          </a:ln>
        </p:spPr>
      </p:pic>
      <p:pic>
        <p:nvPicPr>
          <p:cNvPr id="5" name="Picture 11"/>
          <p:cNvPicPr>
            <a:picLocks noChangeAspect="1" noChangeArrowheads="1"/>
          </p:cNvPicPr>
          <p:nvPr/>
        </p:nvPicPr>
        <p:blipFill>
          <a:blip r:embed="rId4"/>
          <a:srcRect/>
          <a:stretch>
            <a:fillRect/>
          </a:stretch>
        </p:blipFill>
        <p:spPr bwMode="auto">
          <a:xfrm>
            <a:off x="7040828" y="3046413"/>
            <a:ext cx="1461823" cy="2062162"/>
          </a:xfrm>
          <a:prstGeom prst="rect">
            <a:avLst/>
          </a:prstGeom>
          <a:noFill/>
          <a:ln w="9525">
            <a:noFill/>
            <a:miter lim="800000"/>
            <a:headEnd/>
            <a:tailEnd/>
          </a:ln>
        </p:spPr>
      </p:pic>
      <p:sp>
        <p:nvSpPr>
          <p:cNvPr id="7" name="フリーフォーム 6"/>
          <p:cNvSpPr/>
          <p:nvPr/>
        </p:nvSpPr>
        <p:spPr>
          <a:xfrm>
            <a:off x="4373431" y="2608263"/>
            <a:ext cx="3398308" cy="1085850"/>
          </a:xfrm>
          <a:custGeom>
            <a:avLst/>
            <a:gdLst>
              <a:gd name="connsiteX0" fmla="*/ 3136900 w 3136900"/>
              <a:gd name="connsiteY0" fmla="*/ 558800 h 1320800"/>
              <a:gd name="connsiteX1" fmla="*/ 3136900 w 3136900"/>
              <a:gd name="connsiteY1" fmla="*/ 38100 h 1320800"/>
              <a:gd name="connsiteX2" fmla="*/ 215900 w 3136900"/>
              <a:gd name="connsiteY2" fmla="*/ 0 h 1320800"/>
              <a:gd name="connsiteX3" fmla="*/ 101600 w 3136900"/>
              <a:gd name="connsiteY3" fmla="*/ 0 h 1320800"/>
              <a:gd name="connsiteX4" fmla="*/ 63500 w 3136900"/>
              <a:gd name="connsiteY4" fmla="*/ 0 h 1320800"/>
              <a:gd name="connsiteX5" fmla="*/ 0 w 3136900"/>
              <a:gd name="connsiteY5" fmla="*/ 1320800 h 1320800"/>
              <a:gd name="connsiteX0" fmla="*/ 3136900 w 3136900"/>
              <a:gd name="connsiteY0" fmla="*/ 567322 h 1329322"/>
              <a:gd name="connsiteX1" fmla="*/ 3136900 w 3136900"/>
              <a:gd name="connsiteY1" fmla="*/ 0 h 1329322"/>
              <a:gd name="connsiteX2" fmla="*/ 215900 w 3136900"/>
              <a:gd name="connsiteY2" fmla="*/ 8522 h 1329322"/>
              <a:gd name="connsiteX3" fmla="*/ 101600 w 3136900"/>
              <a:gd name="connsiteY3" fmla="*/ 8522 h 1329322"/>
              <a:gd name="connsiteX4" fmla="*/ 63500 w 3136900"/>
              <a:gd name="connsiteY4" fmla="*/ 8522 h 1329322"/>
              <a:gd name="connsiteX5" fmla="*/ 0 w 3136900"/>
              <a:gd name="connsiteY5" fmla="*/ 1329322 h 1329322"/>
              <a:gd name="connsiteX0" fmla="*/ 3136900 w 3136900"/>
              <a:gd name="connsiteY0" fmla="*/ 567322 h 1329322"/>
              <a:gd name="connsiteX1" fmla="*/ 3136900 w 3136900"/>
              <a:gd name="connsiteY1" fmla="*/ 0 h 1329322"/>
              <a:gd name="connsiteX2" fmla="*/ 215900 w 3136900"/>
              <a:gd name="connsiteY2" fmla="*/ 8522 h 1329322"/>
              <a:gd name="connsiteX3" fmla="*/ 101600 w 3136900"/>
              <a:gd name="connsiteY3" fmla="*/ 8522 h 1329322"/>
              <a:gd name="connsiteX4" fmla="*/ 0 w 3136900"/>
              <a:gd name="connsiteY4" fmla="*/ 8522 h 1329322"/>
              <a:gd name="connsiteX5" fmla="*/ 0 w 3136900"/>
              <a:gd name="connsiteY5" fmla="*/ 1329322 h 1329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36900" h="1329322">
                <a:moveTo>
                  <a:pt x="3136900" y="567322"/>
                </a:moveTo>
                <a:lnTo>
                  <a:pt x="3136900" y="0"/>
                </a:lnTo>
                <a:lnTo>
                  <a:pt x="215900" y="8522"/>
                </a:lnTo>
                <a:lnTo>
                  <a:pt x="101600" y="8522"/>
                </a:lnTo>
                <a:lnTo>
                  <a:pt x="0" y="8522"/>
                </a:lnTo>
                <a:lnTo>
                  <a:pt x="0" y="1329322"/>
                </a:lnTo>
              </a:path>
            </a:pathLst>
          </a:custGeom>
          <a:ln>
            <a:solidFill>
              <a:srgbClr val="FF0000"/>
            </a:solidFill>
            <a:tailEnd type="triangle" w="lg" len="lg"/>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p>
        </p:txBody>
      </p:sp>
      <p:sp>
        <p:nvSpPr>
          <p:cNvPr id="8" name="正方形/長方形 7"/>
          <p:cNvSpPr>
            <a:spLocks noChangeArrowheads="1"/>
          </p:cNvSpPr>
          <p:nvPr/>
        </p:nvSpPr>
        <p:spPr bwMode="auto">
          <a:xfrm>
            <a:off x="405803" y="1009760"/>
            <a:ext cx="4949628" cy="1569660"/>
          </a:xfrm>
          <a:prstGeom prst="rect">
            <a:avLst/>
          </a:prstGeom>
          <a:noFill/>
          <a:ln w="9525">
            <a:noFill/>
            <a:miter lim="800000"/>
            <a:headEnd/>
            <a:tailEnd/>
          </a:ln>
        </p:spPr>
        <p:txBody>
          <a:bodyPr wrap="square">
            <a:spAutoFit/>
          </a:bodyPr>
          <a:lstStyle/>
          <a:p>
            <a:pPr marL="457200" indent="-457200">
              <a:spcBef>
                <a:spcPct val="50000"/>
              </a:spcBef>
              <a:buFont typeface="+mj-ea"/>
              <a:buAutoNum type="circleNumDbPlain" startAt="2"/>
            </a:pPr>
            <a:r>
              <a:rPr lang="en-US" altLang="ja-JP" sz="2400" dirty="0" smtClean="0">
                <a:solidFill>
                  <a:schemeClr val="tx2"/>
                </a:solidFill>
                <a:cs typeface="Arial" charset="0"/>
              </a:rPr>
              <a:t>High temporal stability of the local </a:t>
            </a:r>
            <a:r>
              <a:rPr lang="en-US" altLang="ja-JP" sz="2400" dirty="0">
                <a:solidFill>
                  <a:schemeClr val="tx2"/>
                </a:solidFill>
                <a:cs typeface="Arial" charset="0"/>
              </a:rPr>
              <a:t>magnetic </a:t>
            </a:r>
            <a:r>
              <a:rPr lang="en-US" altLang="ja-JP" sz="2400" dirty="0" smtClean="0">
                <a:solidFill>
                  <a:schemeClr val="tx2"/>
                </a:solidFill>
                <a:cs typeface="Arial" charset="0"/>
              </a:rPr>
              <a:t>field is  achieved by using </a:t>
            </a:r>
            <a:r>
              <a:rPr lang="en-US" altLang="ja-JP" sz="2400" u="sng" dirty="0" smtClean="0">
                <a:solidFill>
                  <a:schemeClr val="tx2"/>
                </a:solidFill>
                <a:cs typeface="Arial" charset="0"/>
              </a:rPr>
              <a:t>a </a:t>
            </a:r>
            <a:r>
              <a:rPr lang="en-US" altLang="ja-JP" sz="2400" u="sng" baseline="30000" dirty="0" smtClean="0">
                <a:solidFill>
                  <a:schemeClr val="tx2"/>
                </a:solidFill>
                <a:cs typeface="Arial" charset="0"/>
              </a:rPr>
              <a:t>2</a:t>
            </a:r>
            <a:r>
              <a:rPr lang="en-US" altLang="ja-JP" sz="2400" u="sng" dirty="0" smtClean="0">
                <a:solidFill>
                  <a:schemeClr val="tx2"/>
                </a:solidFill>
                <a:cs typeface="Arial" charset="0"/>
              </a:rPr>
              <a:t>H field-frequency lock </a:t>
            </a:r>
            <a:r>
              <a:rPr lang="en-US" altLang="ja-JP" sz="2400" dirty="0" smtClean="0">
                <a:solidFill>
                  <a:schemeClr val="tx2"/>
                </a:solidFill>
                <a:cs typeface="Arial" charset="0"/>
              </a:rPr>
              <a:t>system  &lt;1ppb</a:t>
            </a:r>
            <a:endParaRPr lang="ja-JP" altLang="en-US" sz="2400" dirty="0">
              <a:solidFill>
                <a:schemeClr val="tx2"/>
              </a:solidFill>
              <a:cs typeface="Arial" charset="0"/>
            </a:endParaRPr>
          </a:p>
        </p:txBody>
      </p:sp>
      <p:sp>
        <p:nvSpPr>
          <p:cNvPr id="9" name="円/楕円 8"/>
          <p:cNvSpPr/>
          <p:nvPr/>
        </p:nvSpPr>
        <p:spPr>
          <a:xfrm>
            <a:off x="4038072" y="4486276"/>
            <a:ext cx="402431" cy="3603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 name="テキスト ボックス 9"/>
          <p:cNvSpPr txBox="1">
            <a:spLocks noChangeArrowheads="1"/>
          </p:cNvSpPr>
          <p:nvPr/>
        </p:nvSpPr>
        <p:spPr bwMode="auto">
          <a:xfrm>
            <a:off x="5673080" y="2206625"/>
            <a:ext cx="1398190" cy="400110"/>
          </a:xfrm>
          <a:prstGeom prst="rect">
            <a:avLst/>
          </a:prstGeom>
          <a:noFill/>
          <a:ln w="9525">
            <a:noFill/>
            <a:miter lim="800000"/>
            <a:headEnd/>
            <a:tailEnd/>
          </a:ln>
        </p:spPr>
        <p:txBody>
          <a:bodyPr>
            <a:spAutoFit/>
          </a:bodyPr>
          <a:lstStyle/>
          <a:p>
            <a:r>
              <a:rPr lang="en-US" altLang="ja-JP" dirty="0" smtClean="0"/>
              <a:t>Current </a:t>
            </a:r>
            <a:endParaRPr lang="ja-JP" altLang="en-US" dirty="0"/>
          </a:p>
        </p:txBody>
      </p:sp>
      <p:cxnSp>
        <p:nvCxnSpPr>
          <p:cNvPr id="12" name="直線矢印コネクタ 11"/>
          <p:cNvCxnSpPr/>
          <p:nvPr/>
        </p:nvCxnSpPr>
        <p:spPr>
          <a:xfrm>
            <a:off x="2567735" y="2579420"/>
            <a:ext cx="1470336" cy="190685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3" name="Freeform 17"/>
          <p:cNvSpPr>
            <a:spLocks/>
          </p:cNvSpPr>
          <p:nvPr/>
        </p:nvSpPr>
        <p:spPr bwMode="auto">
          <a:xfrm>
            <a:off x="4887648" y="4551364"/>
            <a:ext cx="467783" cy="192087"/>
          </a:xfrm>
          <a:custGeom>
            <a:avLst/>
            <a:gdLst>
              <a:gd name="T0" fmla="*/ 0 w 20885"/>
              <a:gd name="T1" fmla="*/ 2147483647 h 17459"/>
              <a:gd name="T2" fmla="*/ 2147483647 w 20885"/>
              <a:gd name="T3" fmla="*/ 2147483647 h 17459"/>
              <a:gd name="T4" fmla="*/ 2147483647 w 20885"/>
              <a:gd name="T5" fmla="*/ 2147483647 h 17459"/>
              <a:gd name="T6" fmla="*/ 2147483647 w 20885"/>
              <a:gd name="T7" fmla="*/ 2147483647 h 17459"/>
              <a:gd name="T8" fmla="*/ 2147483647 w 20885"/>
              <a:gd name="T9" fmla="*/ 0 h 17459"/>
              <a:gd name="T10" fmla="*/ 2147483647 w 20885"/>
              <a:gd name="T11" fmla="*/ 2147483647 h 17459"/>
              <a:gd name="T12" fmla="*/ 2147483647 w 20885"/>
              <a:gd name="T13" fmla="*/ 2147483647 h 17459"/>
              <a:gd name="T14" fmla="*/ 2147483647 w 20885"/>
              <a:gd name="T15" fmla="*/ 2147483647 h 17459"/>
              <a:gd name="T16" fmla="*/ 2147483647 w 20885"/>
              <a:gd name="T17" fmla="*/ 2147483647 h 17459"/>
              <a:gd name="T18" fmla="*/ 2147483647 w 20885"/>
              <a:gd name="T19" fmla="*/ 2147483647 h 17459"/>
              <a:gd name="T20" fmla="*/ 2147483647 w 20885"/>
              <a:gd name="T21" fmla="*/ 2147483647 h 17459"/>
              <a:gd name="T22" fmla="*/ 2147483647 w 20885"/>
              <a:gd name="T23" fmla="*/ 2147483647 h 17459"/>
              <a:gd name="T24" fmla="*/ 2147483647 w 20885"/>
              <a:gd name="T25" fmla="*/ 2147483647 h 17459"/>
              <a:gd name="T26" fmla="*/ 2147483647 w 20885"/>
              <a:gd name="T27" fmla="*/ 2147483647 h 17459"/>
              <a:gd name="T28" fmla="*/ 2147483647 w 20885"/>
              <a:gd name="T29" fmla="*/ 2147483647 h 17459"/>
              <a:gd name="T30" fmla="*/ 2147483647 w 20885"/>
              <a:gd name="T31" fmla="*/ 2147483647 h 17459"/>
              <a:gd name="T32" fmla="*/ 2147483647 w 20885"/>
              <a:gd name="T33" fmla="*/ 2147483647 h 17459"/>
              <a:gd name="T34" fmla="*/ 2147483647 w 20885"/>
              <a:gd name="T35" fmla="*/ 2147483647 h 17459"/>
              <a:gd name="T36" fmla="*/ 2147483647 w 20885"/>
              <a:gd name="T37" fmla="*/ 2147483647 h 17459"/>
              <a:gd name="T38" fmla="*/ 2147483647 w 20885"/>
              <a:gd name="T39" fmla="*/ 2147483647 h 17459"/>
              <a:gd name="T40" fmla="*/ 2147483647 w 20885"/>
              <a:gd name="T41" fmla="*/ 2147483647 h 17459"/>
              <a:gd name="T42" fmla="*/ 2147483647 w 20885"/>
              <a:gd name="T43" fmla="*/ 2147483647 h 17459"/>
              <a:gd name="T44" fmla="*/ 2147483647 w 20885"/>
              <a:gd name="T45" fmla="*/ 2147483647 h 17459"/>
              <a:gd name="T46" fmla="*/ 2147483647 w 20885"/>
              <a:gd name="T47" fmla="*/ 2147483647 h 17459"/>
              <a:gd name="T48" fmla="*/ 2147483647 w 20885"/>
              <a:gd name="T49" fmla="*/ 2147483647 h 17459"/>
              <a:gd name="T50" fmla="*/ 2147483647 w 20885"/>
              <a:gd name="T51" fmla="*/ 2147483647 h 17459"/>
              <a:gd name="T52" fmla="*/ 2147483647 w 20885"/>
              <a:gd name="T53" fmla="*/ 2147483647 h 17459"/>
              <a:gd name="T54" fmla="*/ 2147483647 w 20885"/>
              <a:gd name="T55" fmla="*/ 2147483647 h 17459"/>
              <a:gd name="T56" fmla="*/ 2147483647 w 20885"/>
              <a:gd name="T57" fmla="*/ 2147483647 h 17459"/>
              <a:gd name="T58" fmla="*/ 2147483647 w 20885"/>
              <a:gd name="T59" fmla="*/ 2147483647 h 17459"/>
              <a:gd name="T60" fmla="*/ 2147483647 w 20885"/>
              <a:gd name="T61" fmla="*/ 2147483647 h 17459"/>
              <a:gd name="T62" fmla="*/ 2147483647 w 20885"/>
              <a:gd name="T63" fmla="*/ 2147483647 h 17459"/>
              <a:gd name="T64" fmla="*/ 2147483647 w 20885"/>
              <a:gd name="T65" fmla="*/ 2147483647 h 17459"/>
              <a:gd name="T66" fmla="*/ 2147483647 w 20885"/>
              <a:gd name="T67" fmla="*/ 2147483647 h 17459"/>
              <a:gd name="T68" fmla="*/ 2147483647 w 20885"/>
              <a:gd name="T69" fmla="*/ 2147483647 h 17459"/>
              <a:gd name="T70" fmla="*/ 2147483647 w 20885"/>
              <a:gd name="T71" fmla="*/ 2147483647 h 17459"/>
              <a:gd name="T72" fmla="*/ 2147483647 w 20885"/>
              <a:gd name="T73" fmla="*/ 2147483647 h 17459"/>
              <a:gd name="T74" fmla="*/ 2147483647 w 20885"/>
              <a:gd name="T75" fmla="*/ 0 h 17459"/>
              <a:gd name="T76" fmla="*/ 2147483647 w 20885"/>
              <a:gd name="T77" fmla="*/ 2147483647 h 17459"/>
              <a:gd name="T78" fmla="*/ 2147483647 w 20885"/>
              <a:gd name="T79" fmla="*/ 2147483647 h 17459"/>
              <a:gd name="T80" fmla="*/ 2147483647 w 20885"/>
              <a:gd name="T81" fmla="*/ 2147483647 h 17459"/>
              <a:gd name="T82" fmla="*/ 2147483647 w 20885"/>
              <a:gd name="T83" fmla="*/ 2147483647 h 17459"/>
              <a:gd name="T84" fmla="*/ 2147483647 w 20885"/>
              <a:gd name="T85" fmla="*/ 2147483647 h 17459"/>
              <a:gd name="T86" fmla="*/ 2147483647 w 20885"/>
              <a:gd name="T87" fmla="*/ 2147483647 h 17459"/>
              <a:gd name="T88" fmla="*/ 2147483647 w 20885"/>
              <a:gd name="T89" fmla="*/ 2147483647 h 17459"/>
              <a:gd name="T90" fmla="*/ 2147483647 w 20885"/>
              <a:gd name="T91" fmla="*/ 2147483647 h 17459"/>
              <a:gd name="T92" fmla="*/ 2147483647 w 20885"/>
              <a:gd name="T93" fmla="*/ 2147483647 h 17459"/>
              <a:gd name="T94" fmla="*/ 2147483647 w 20885"/>
              <a:gd name="T95" fmla="*/ 2147483647 h 17459"/>
              <a:gd name="T96" fmla="*/ 2147483647 w 20885"/>
              <a:gd name="T97" fmla="*/ 2147483647 h 17459"/>
              <a:gd name="T98" fmla="*/ 2147483647 w 20885"/>
              <a:gd name="T99" fmla="*/ 2147483647 h 1745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0885"/>
              <a:gd name="T151" fmla="*/ 0 h 17459"/>
              <a:gd name="T152" fmla="*/ 20885 w 20885"/>
              <a:gd name="T153" fmla="*/ 17459 h 1745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0885" h="17459">
                <a:moveTo>
                  <a:pt x="0" y="8730"/>
                </a:moveTo>
                <a:lnTo>
                  <a:pt x="0" y="8730"/>
                </a:lnTo>
                <a:lnTo>
                  <a:pt x="211" y="7076"/>
                </a:lnTo>
                <a:lnTo>
                  <a:pt x="423" y="5482"/>
                </a:lnTo>
                <a:lnTo>
                  <a:pt x="633" y="4004"/>
                </a:lnTo>
                <a:lnTo>
                  <a:pt x="844" y="2698"/>
                </a:lnTo>
                <a:lnTo>
                  <a:pt x="1055" y="1610"/>
                </a:lnTo>
                <a:lnTo>
                  <a:pt x="1266" y="779"/>
                </a:lnTo>
                <a:lnTo>
                  <a:pt x="1477" y="236"/>
                </a:lnTo>
                <a:lnTo>
                  <a:pt x="1688" y="0"/>
                </a:lnTo>
                <a:lnTo>
                  <a:pt x="1899" y="79"/>
                </a:lnTo>
                <a:lnTo>
                  <a:pt x="2110" y="471"/>
                </a:lnTo>
                <a:lnTo>
                  <a:pt x="2321" y="1160"/>
                </a:lnTo>
                <a:lnTo>
                  <a:pt x="2532" y="2124"/>
                </a:lnTo>
                <a:lnTo>
                  <a:pt x="2743" y="3327"/>
                </a:lnTo>
                <a:lnTo>
                  <a:pt x="2954" y="4725"/>
                </a:lnTo>
                <a:lnTo>
                  <a:pt x="3164" y="6267"/>
                </a:lnTo>
                <a:lnTo>
                  <a:pt x="3376" y="7899"/>
                </a:lnTo>
                <a:lnTo>
                  <a:pt x="3587" y="9560"/>
                </a:lnTo>
                <a:lnTo>
                  <a:pt x="3797" y="11192"/>
                </a:lnTo>
                <a:lnTo>
                  <a:pt x="4009" y="12733"/>
                </a:lnTo>
                <a:lnTo>
                  <a:pt x="4220" y="14132"/>
                </a:lnTo>
                <a:lnTo>
                  <a:pt x="4430" y="15334"/>
                </a:lnTo>
                <a:lnTo>
                  <a:pt x="4641" y="16298"/>
                </a:lnTo>
                <a:lnTo>
                  <a:pt x="4853" y="16988"/>
                </a:lnTo>
                <a:lnTo>
                  <a:pt x="5063" y="17380"/>
                </a:lnTo>
                <a:lnTo>
                  <a:pt x="5274" y="17459"/>
                </a:lnTo>
                <a:lnTo>
                  <a:pt x="5486" y="17223"/>
                </a:lnTo>
                <a:lnTo>
                  <a:pt x="5696" y="16679"/>
                </a:lnTo>
                <a:lnTo>
                  <a:pt x="5907" y="15848"/>
                </a:lnTo>
                <a:lnTo>
                  <a:pt x="6118" y="14760"/>
                </a:lnTo>
                <a:lnTo>
                  <a:pt x="6329" y="13454"/>
                </a:lnTo>
                <a:lnTo>
                  <a:pt x="6540" y="11977"/>
                </a:lnTo>
                <a:lnTo>
                  <a:pt x="6751" y="10382"/>
                </a:lnTo>
                <a:lnTo>
                  <a:pt x="6962" y="8730"/>
                </a:lnTo>
                <a:lnTo>
                  <a:pt x="7173" y="7076"/>
                </a:lnTo>
                <a:lnTo>
                  <a:pt x="7384" y="5482"/>
                </a:lnTo>
                <a:lnTo>
                  <a:pt x="7596" y="4004"/>
                </a:lnTo>
                <a:lnTo>
                  <a:pt x="7806" y="2698"/>
                </a:lnTo>
                <a:lnTo>
                  <a:pt x="8017" y="1610"/>
                </a:lnTo>
                <a:lnTo>
                  <a:pt x="8228" y="779"/>
                </a:lnTo>
                <a:lnTo>
                  <a:pt x="8439" y="236"/>
                </a:lnTo>
                <a:lnTo>
                  <a:pt x="8650" y="0"/>
                </a:lnTo>
                <a:lnTo>
                  <a:pt x="8861" y="79"/>
                </a:lnTo>
                <a:lnTo>
                  <a:pt x="9072" y="471"/>
                </a:lnTo>
                <a:lnTo>
                  <a:pt x="9283" y="1160"/>
                </a:lnTo>
                <a:lnTo>
                  <a:pt x="9494" y="2124"/>
                </a:lnTo>
                <a:lnTo>
                  <a:pt x="9704" y="3327"/>
                </a:lnTo>
                <a:lnTo>
                  <a:pt x="9915" y="4725"/>
                </a:lnTo>
                <a:lnTo>
                  <a:pt x="10126" y="6267"/>
                </a:lnTo>
                <a:lnTo>
                  <a:pt x="10336" y="7899"/>
                </a:lnTo>
                <a:lnTo>
                  <a:pt x="10548" y="9560"/>
                </a:lnTo>
                <a:lnTo>
                  <a:pt x="10759" y="11192"/>
                </a:lnTo>
                <a:lnTo>
                  <a:pt x="10969" y="12733"/>
                </a:lnTo>
                <a:lnTo>
                  <a:pt x="11181" y="14132"/>
                </a:lnTo>
                <a:lnTo>
                  <a:pt x="11392" y="15334"/>
                </a:lnTo>
                <a:lnTo>
                  <a:pt x="11602" y="16298"/>
                </a:lnTo>
                <a:lnTo>
                  <a:pt x="11813" y="16988"/>
                </a:lnTo>
                <a:lnTo>
                  <a:pt x="12025" y="17380"/>
                </a:lnTo>
                <a:lnTo>
                  <a:pt x="12235" y="17459"/>
                </a:lnTo>
                <a:lnTo>
                  <a:pt x="12446" y="17223"/>
                </a:lnTo>
                <a:lnTo>
                  <a:pt x="12658" y="16679"/>
                </a:lnTo>
                <a:lnTo>
                  <a:pt x="12868" y="15848"/>
                </a:lnTo>
                <a:lnTo>
                  <a:pt x="13079" y="14760"/>
                </a:lnTo>
                <a:lnTo>
                  <a:pt x="13290" y="13454"/>
                </a:lnTo>
                <a:lnTo>
                  <a:pt x="13501" y="11977"/>
                </a:lnTo>
                <a:lnTo>
                  <a:pt x="13712" y="10382"/>
                </a:lnTo>
                <a:lnTo>
                  <a:pt x="13923" y="8730"/>
                </a:lnTo>
                <a:lnTo>
                  <a:pt x="14134" y="7076"/>
                </a:lnTo>
                <a:lnTo>
                  <a:pt x="14345" y="5482"/>
                </a:lnTo>
                <a:lnTo>
                  <a:pt x="14556" y="4004"/>
                </a:lnTo>
                <a:lnTo>
                  <a:pt x="14767" y="2698"/>
                </a:lnTo>
                <a:lnTo>
                  <a:pt x="14978" y="1610"/>
                </a:lnTo>
                <a:lnTo>
                  <a:pt x="15189" y="779"/>
                </a:lnTo>
                <a:lnTo>
                  <a:pt x="15399" y="236"/>
                </a:lnTo>
                <a:lnTo>
                  <a:pt x="15611" y="0"/>
                </a:lnTo>
                <a:lnTo>
                  <a:pt x="15822" y="79"/>
                </a:lnTo>
                <a:lnTo>
                  <a:pt x="16032" y="471"/>
                </a:lnTo>
                <a:lnTo>
                  <a:pt x="16244" y="1160"/>
                </a:lnTo>
                <a:lnTo>
                  <a:pt x="16455" y="2124"/>
                </a:lnTo>
                <a:lnTo>
                  <a:pt x="16666" y="3327"/>
                </a:lnTo>
                <a:lnTo>
                  <a:pt x="16876" y="4725"/>
                </a:lnTo>
                <a:lnTo>
                  <a:pt x="17088" y="6267"/>
                </a:lnTo>
                <a:lnTo>
                  <a:pt x="17299" y="7899"/>
                </a:lnTo>
                <a:lnTo>
                  <a:pt x="17509" y="9560"/>
                </a:lnTo>
                <a:lnTo>
                  <a:pt x="17721" y="11192"/>
                </a:lnTo>
                <a:lnTo>
                  <a:pt x="17932" y="12733"/>
                </a:lnTo>
                <a:lnTo>
                  <a:pt x="18142" y="14132"/>
                </a:lnTo>
                <a:lnTo>
                  <a:pt x="18353" y="15334"/>
                </a:lnTo>
                <a:lnTo>
                  <a:pt x="18565" y="16298"/>
                </a:lnTo>
                <a:lnTo>
                  <a:pt x="18775" y="16988"/>
                </a:lnTo>
                <a:lnTo>
                  <a:pt x="18986" y="17380"/>
                </a:lnTo>
                <a:lnTo>
                  <a:pt x="19198" y="17459"/>
                </a:lnTo>
                <a:lnTo>
                  <a:pt x="19408" y="17223"/>
                </a:lnTo>
                <a:lnTo>
                  <a:pt x="19619" y="16679"/>
                </a:lnTo>
                <a:lnTo>
                  <a:pt x="19831" y="15848"/>
                </a:lnTo>
                <a:lnTo>
                  <a:pt x="20041" y="14760"/>
                </a:lnTo>
                <a:lnTo>
                  <a:pt x="20252" y="13454"/>
                </a:lnTo>
                <a:lnTo>
                  <a:pt x="20463" y="11977"/>
                </a:lnTo>
                <a:lnTo>
                  <a:pt x="20674" y="10382"/>
                </a:lnTo>
                <a:lnTo>
                  <a:pt x="20885" y="8730"/>
                </a:lnTo>
              </a:path>
            </a:pathLst>
          </a:custGeom>
          <a:noFill/>
          <a:ln w="38100">
            <a:solidFill>
              <a:srgbClr val="003300"/>
            </a:solidFill>
            <a:round/>
            <a:headEnd/>
            <a:tailEnd/>
          </a:ln>
        </p:spPr>
        <p:txBody>
          <a:bodyPr/>
          <a:lstStyle/>
          <a:p>
            <a:endParaRPr lang="ja-JP" altLang="en-US"/>
          </a:p>
        </p:txBody>
      </p:sp>
      <p:sp>
        <p:nvSpPr>
          <p:cNvPr id="15" name="Freeform 17"/>
          <p:cNvSpPr>
            <a:spLocks/>
          </p:cNvSpPr>
          <p:nvPr/>
        </p:nvSpPr>
        <p:spPr bwMode="auto">
          <a:xfrm>
            <a:off x="4038072" y="4646614"/>
            <a:ext cx="402431" cy="46037"/>
          </a:xfrm>
          <a:custGeom>
            <a:avLst/>
            <a:gdLst>
              <a:gd name="T0" fmla="*/ 0 w 20885"/>
              <a:gd name="T1" fmla="*/ 2147483647 h 17459"/>
              <a:gd name="T2" fmla="*/ 2147483647 w 20885"/>
              <a:gd name="T3" fmla="*/ 2147483647 h 17459"/>
              <a:gd name="T4" fmla="*/ 2147483647 w 20885"/>
              <a:gd name="T5" fmla="*/ 2147483647 h 17459"/>
              <a:gd name="T6" fmla="*/ 2147483647 w 20885"/>
              <a:gd name="T7" fmla="*/ 2147483647 h 17459"/>
              <a:gd name="T8" fmla="*/ 2147483647 w 20885"/>
              <a:gd name="T9" fmla="*/ 0 h 17459"/>
              <a:gd name="T10" fmla="*/ 2147483647 w 20885"/>
              <a:gd name="T11" fmla="*/ 2147483647 h 17459"/>
              <a:gd name="T12" fmla="*/ 2147483647 w 20885"/>
              <a:gd name="T13" fmla="*/ 2147483647 h 17459"/>
              <a:gd name="T14" fmla="*/ 2147483647 w 20885"/>
              <a:gd name="T15" fmla="*/ 2147483647 h 17459"/>
              <a:gd name="T16" fmla="*/ 2147483647 w 20885"/>
              <a:gd name="T17" fmla="*/ 2147483647 h 17459"/>
              <a:gd name="T18" fmla="*/ 2147483647 w 20885"/>
              <a:gd name="T19" fmla="*/ 2147483647 h 17459"/>
              <a:gd name="T20" fmla="*/ 2147483647 w 20885"/>
              <a:gd name="T21" fmla="*/ 2147483647 h 17459"/>
              <a:gd name="T22" fmla="*/ 2147483647 w 20885"/>
              <a:gd name="T23" fmla="*/ 2147483647 h 17459"/>
              <a:gd name="T24" fmla="*/ 2147483647 w 20885"/>
              <a:gd name="T25" fmla="*/ 2147483647 h 17459"/>
              <a:gd name="T26" fmla="*/ 2147483647 w 20885"/>
              <a:gd name="T27" fmla="*/ 2147483647 h 17459"/>
              <a:gd name="T28" fmla="*/ 2147483647 w 20885"/>
              <a:gd name="T29" fmla="*/ 2147483647 h 17459"/>
              <a:gd name="T30" fmla="*/ 2147483647 w 20885"/>
              <a:gd name="T31" fmla="*/ 2147483647 h 17459"/>
              <a:gd name="T32" fmla="*/ 2147483647 w 20885"/>
              <a:gd name="T33" fmla="*/ 2147483647 h 17459"/>
              <a:gd name="T34" fmla="*/ 2147483647 w 20885"/>
              <a:gd name="T35" fmla="*/ 2147483647 h 17459"/>
              <a:gd name="T36" fmla="*/ 2147483647 w 20885"/>
              <a:gd name="T37" fmla="*/ 2147483647 h 17459"/>
              <a:gd name="T38" fmla="*/ 2147483647 w 20885"/>
              <a:gd name="T39" fmla="*/ 2147483647 h 17459"/>
              <a:gd name="T40" fmla="*/ 2147483647 w 20885"/>
              <a:gd name="T41" fmla="*/ 2147483647 h 17459"/>
              <a:gd name="T42" fmla="*/ 2147483647 w 20885"/>
              <a:gd name="T43" fmla="*/ 2147483647 h 17459"/>
              <a:gd name="T44" fmla="*/ 2147483647 w 20885"/>
              <a:gd name="T45" fmla="*/ 2147483647 h 17459"/>
              <a:gd name="T46" fmla="*/ 2147483647 w 20885"/>
              <a:gd name="T47" fmla="*/ 2147483647 h 17459"/>
              <a:gd name="T48" fmla="*/ 2147483647 w 20885"/>
              <a:gd name="T49" fmla="*/ 2147483647 h 17459"/>
              <a:gd name="T50" fmla="*/ 2147483647 w 20885"/>
              <a:gd name="T51" fmla="*/ 2147483647 h 17459"/>
              <a:gd name="T52" fmla="*/ 2147483647 w 20885"/>
              <a:gd name="T53" fmla="*/ 2147483647 h 17459"/>
              <a:gd name="T54" fmla="*/ 2147483647 w 20885"/>
              <a:gd name="T55" fmla="*/ 2147483647 h 17459"/>
              <a:gd name="T56" fmla="*/ 2147483647 w 20885"/>
              <a:gd name="T57" fmla="*/ 2147483647 h 17459"/>
              <a:gd name="T58" fmla="*/ 2147483647 w 20885"/>
              <a:gd name="T59" fmla="*/ 2147483647 h 17459"/>
              <a:gd name="T60" fmla="*/ 2147483647 w 20885"/>
              <a:gd name="T61" fmla="*/ 2147483647 h 17459"/>
              <a:gd name="T62" fmla="*/ 2147483647 w 20885"/>
              <a:gd name="T63" fmla="*/ 2147483647 h 17459"/>
              <a:gd name="T64" fmla="*/ 2147483647 w 20885"/>
              <a:gd name="T65" fmla="*/ 2147483647 h 17459"/>
              <a:gd name="T66" fmla="*/ 2147483647 w 20885"/>
              <a:gd name="T67" fmla="*/ 2147483647 h 17459"/>
              <a:gd name="T68" fmla="*/ 2147483647 w 20885"/>
              <a:gd name="T69" fmla="*/ 2147483647 h 17459"/>
              <a:gd name="T70" fmla="*/ 2147483647 w 20885"/>
              <a:gd name="T71" fmla="*/ 2147483647 h 17459"/>
              <a:gd name="T72" fmla="*/ 2147483647 w 20885"/>
              <a:gd name="T73" fmla="*/ 2147483647 h 17459"/>
              <a:gd name="T74" fmla="*/ 2147483647 w 20885"/>
              <a:gd name="T75" fmla="*/ 0 h 17459"/>
              <a:gd name="T76" fmla="*/ 2147483647 w 20885"/>
              <a:gd name="T77" fmla="*/ 2147483647 h 17459"/>
              <a:gd name="T78" fmla="*/ 2147483647 w 20885"/>
              <a:gd name="T79" fmla="*/ 2147483647 h 17459"/>
              <a:gd name="T80" fmla="*/ 2147483647 w 20885"/>
              <a:gd name="T81" fmla="*/ 2147483647 h 17459"/>
              <a:gd name="T82" fmla="*/ 2147483647 w 20885"/>
              <a:gd name="T83" fmla="*/ 2147483647 h 17459"/>
              <a:gd name="T84" fmla="*/ 2147483647 w 20885"/>
              <a:gd name="T85" fmla="*/ 2147483647 h 17459"/>
              <a:gd name="T86" fmla="*/ 2147483647 w 20885"/>
              <a:gd name="T87" fmla="*/ 2147483647 h 17459"/>
              <a:gd name="T88" fmla="*/ 2147483647 w 20885"/>
              <a:gd name="T89" fmla="*/ 2147483647 h 17459"/>
              <a:gd name="T90" fmla="*/ 2147483647 w 20885"/>
              <a:gd name="T91" fmla="*/ 2147483647 h 17459"/>
              <a:gd name="T92" fmla="*/ 2147483647 w 20885"/>
              <a:gd name="T93" fmla="*/ 2147483647 h 17459"/>
              <a:gd name="T94" fmla="*/ 2147483647 w 20885"/>
              <a:gd name="T95" fmla="*/ 2147483647 h 17459"/>
              <a:gd name="T96" fmla="*/ 2147483647 w 20885"/>
              <a:gd name="T97" fmla="*/ 2147483647 h 17459"/>
              <a:gd name="T98" fmla="*/ 2147483647 w 20885"/>
              <a:gd name="T99" fmla="*/ 2147483647 h 1745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0885"/>
              <a:gd name="T151" fmla="*/ 0 h 17459"/>
              <a:gd name="T152" fmla="*/ 20885 w 20885"/>
              <a:gd name="T153" fmla="*/ 17459 h 1745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0885" h="17459">
                <a:moveTo>
                  <a:pt x="0" y="8730"/>
                </a:moveTo>
                <a:lnTo>
                  <a:pt x="0" y="8730"/>
                </a:lnTo>
                <a:lnTo>
                  <a:pt x="211" y="7076"/>
                </a:lnTo>
                <a:lnTo>
                  <a:pt x="423" y="5482"/>
                </a:lnTo>
                <a:lnTo>
                  <a:pt x="633" y="4004"/>
                </a:lnTo>
                <a:lnTo>
                  <a:pt x="844" y="2698"/>
                </a:lnTo>
                <a:lnTo>
                  <a:pt x="1055" y="1610"/>
                </a:lnTo>
                <a:lnTo>
                  <a:pt x="1266" y="779"/>
                </a:lnTo>
                <a:lnTo>
                  <a:pt x="1477" y="236"/>
                </a:lnTo>
                <a:lnTo>
                  <a:pt x="1688" y="0"/>
                </a:lnTo>
                <a:lnTo>
                  <a:pt x="1899" y="79"/>
                </a:lnTo>
                <a:lnTo>
                  <a:pt x="2110" y="471"/>
                </a:lnTo>
                <a:lnTo>
                  <a:pt x="2321" y="1160"/>
                </a:lnTo>
                <a:lnTo>
                  <a:pt x="2532" y="2124"/>
                </a:lnTo>
                <a:lnTo>
                  <a:pt x="2743" y="3327"/>
                </a:lnTo>
                <a:lnTo>
                  <a:pt x="2954" y="4725"/>
                </a:lnTo>
                <a:lnTo>
                  <a:pt x="3164" y="6267"/>
                </a:lnTo>
                <a:lnTo>
                  <a:pt x="3376" y="7899"/>
                </a:lnTo>
                <a:lnTo>
                  <a:pt x="3587" y="9560"/>
                </a:lnTo>
                <a:lnTo>
                  <a:pt x="3797" y="11192"/>
                </a:lnTo>
                <a:lnTo>
                  <a:pt x="4009" y="12733"/>
                </a:lnTo>
                <a:lnTo>
                  <a:pt x="4220" y="14132"/>
                </a:lnTo>
                <a:lnTo>
                  <a:pt x="4430" y="15334"/>
                </a:lnTo>
                <a:lnTo>
                  <a:pt x="4641" y="16298"/>
                </a:lnTo>
                <a:lnTo>
                  <a:pt x="4853" y="16988"/>
                </a:lnTo>
                <a:lnTo>
                  <a:pt x="5063" y="17380"/>
                </a:lnTo>
                <a:lnTo>
                  <a:pt x="5274" y="17459"/>
                </a:lnTo>
                <a:lnTo>
                  <a:pt x="5486" y="17223"/>
                </a:lnTo>
                <a:lnTo>
                  <a:pt x="5696" y="16679"/>
                </a:lnTo>
                <a:lnTo>
                  <a:pt x="5907" y="15848"/>
                </a:lnTo>
                <a:lnTo>
                  <a:pt x="6118" y="14760"/>
                </a:lnTo>
                <a:lnTo>
                  <a:pt x="6329" y="13454"/>
                </a:lnTo>
                <a:lnTo>
                  <a:pt x="6540" y="11977"/>
                </a:lnTo>
                <a:lnTo>
                  <a:pt x="6751" y="10382"/>
                </a:lnTo>
                <a:lnTo>
                  <a:pt x="6962" y="8730"/>
                </a:lnTo>
                <a:lnTo>
                  <a:pt x="7173" y="7076"/>
                </a:lnTo>
                <a:lnTo>
                  <a:pt x="7384" y="5482"/>
                </a:lnTo>
                <a:lnTo>
                  <a:pt x="7596" y="4004"/>
                </a:lnTo>
                <a:lnTo>
                  <a:pt x="7806" y="2698"/>
                </a:lnTo>
                <a:lnTo>
                  <a:pt x="8017" y="1610"/>
                </a:lnTo>
                <a:lnTo>
                  <a:pt x="8228" y="779"/>
                </a:lnTo>
                <a:lnTo>
                  <a:pt x="8439" y="236"/>
                </a:lnTo>
                <a:lnTo>
                  <a:pt x="8650" y="0"/>
                </a:lnTo>
                <a:lnTo>
                  <a:pt x="8861" y="79"/>
                </a:lnTo>
                <a:lnTo>
                  <a:pt x="9072" y="471"/>
                </a:lnTo>
                <a:lnTo>
                  <a:pt x="9283" y="1160"/>
                </a:lnTo>
                <a:lnTo>
                  <a:pt x="9494" y="2124"/>
                </a:lnTo>
                <a:lnTo>
                  <a:pt x="9704" y="3327"/>
                </a:lnTo>
                <a:lnTo>
                  <a:pt x="9915" y="4725"/>
                </a:lnTo>
                <a:lnTo>
                  <a:pt x="10126" y="6267"/>
                </a:lnTo>
                <a:lnTo>
                  <a:pt x="10336" y="7899"/>
                </a:lnTo>
                <a:lnTo>
                  <a:pt x="10548" y="9560"/>
                </a:lnTo>
                <a:lnTo>
                  <a:pt x="10759" y="11192"/>
                </a:lnTo>
                <a:lnTo>
                  <a:pt x="10969" y="12733"/>
                </a:lnTo>
                <a:lnTo>
                  <a:pt x="11181" y="14132"/>
                </a:lnTo>
                <a:lnTo>
                  <a:pt x="11392" y="15334"/>
                </a:lnTo>
                <a:lnTo>
                  <a:pt x="11602" y="16298"/>
                </a:lnTo>
                <a:lnTo>
                  <a:pt x="11813" y="16988"/>
                </a:lnTo>
                <a:lnTo>
                  <a:pt x="12025" y="17380"/>
                </a:lnTo>
                <a:lnTo>
                  <a:pt x="12235" y="17459"/>
                </a:lnTo>
                <a:lnTo>
                  <a:pt x="12446" y="17223"/>
                </a:lnTo>
                <a:lnTo>
                  <a:pt x="12658" y="16679"/>
                </a:lnTo>
                <a:lnTo>
                  <a:pt x="12868" y="15848"/>
                </a:lnTo>
                <a:lnTo>
                  <a:pt x="13079" y="14760"/>
                </a:lnTo>
                <a:lnTo>
                  <a:pt x="13290" y="13454"/>
                </a:lnTo>
                <a:lnTo>
                  <a:pt x="13501" y="11977"/>
                </a:lnTo>
                <a:lnTo>
                  <a:pt x="13712" y="10382"/>
                </a:lnTo>
                <a:lnTo>
                  <a:pt x="13923" y="8730"/>
                </a:lnTo>
                <a:lnTo>
                  <a:pt x="14134" y="7076"/>
                </a:lnTo>
                <a:lnTo>
                  <a:pt x="14345" y="5482"/>
                </a:lnTo>
                <a:lnTo>
                  <a:pt x="14556" y="4004"/>
                </a:lnTo>
                <a:lnTo>
                  <a:pt x="14767" y="2698"/>
                </a:lnTo>
                <a:lnTo>
                  <a:pt x="14978" y="1610"/>
                </a:lnTo>
                <a:lnTo>
                  <a:pt x="15189" y="779"/>
                </a:lnTo>
                <a:lnTo>
                  <a:pt x="15399" y="236"/>
                </a:lnTo>
                <a:lnTo>
                  <a:pt x="15611" y="0"/>
                </a:lnTo>
                <a:lnTo>
                  <a:pt x="15822" y="79"/>
                </a:lnTo>
                <a:lnTo>
                  <a:pt x="16032" y="471"/>
                </a:lnTo>
                <a:lnTo>
                  <a:pt x="16244" y="1160"/>
                </a:lnTo>
                <a:lnTo>
                  <a:pt x="16455" y="2124"/>
                </a:lnTo>
                <a:lnTo>
                  <a:pt x="16666" y="3327"/>
                </a:lnTo>
                <a:lnTo>
                  <a:pt x="16876" y="4725"/>
                </a:lnTo>
                <a:lnTo>
                  <a:pt x="17088" y="6267"/>
                </a:lnTo>
                <a:lnTo>
                  <a:pt x="17299" y="7899"/>
                </a:lnTo>
                <a:lnTo>
                  <a:pt x="17509" y="9560"/>
                </a:lnTo>
                <a:lnTo>
                  <a:pt x="17721" y="11192"/>
                </a:lnTo>
                <a:lnTo>
                  <a:pt x="17932" y="12733"/>
                </a:lnTo>
                <a:lnTo>
                  <a:pt x="18142" y="14132"/>
                </a:lnTo>
                <a:lnTo>
                  <a:pt x="18353" y="15334"/>
                </a:lnTo>
                <a:lnTo>
                  <a:pt x="18565" y="16298"/>
                </a:lnTo>
                <a:lnTo>
                  <a:pt x="18775" y="16988"/>
                </a:lnTo>
                <a:lnTo>
                  <a:pt x="18986" y="17380"/>
                </a:lnTo>
                <a:lnTo>
                  <a:pt x="19198" y="17459"/>
                </a:lnTo>
                <a:lnTo>
                  <a:pt x="19408" y="17223"/>
                </a:lnTo>
                <a:lnTo>
                  <a:pt x="19619" y="16679"/>
                </a:lnTo>
                <a:lnTo>
                  <a:pt x="19831" y="15848"/>
                </a:lnTo>
                <a:lnTo>
                  <a:pt x="20041" y="14760"/>
                </a:lnTo>
                <a:lnTo>
                  <a:pt x="20252" y="13454"/>
                </a:lnTo>
                <a:lnTo>
                  <a:pt x="20463" y="11977"/>
                </a:lnTo>
                <a:lnTo>
                  <a:pt x="20674" y="10382"/>
                </a:lnTo>
                <a:lnTo>
                  <a:pt x="20885" y="8730"/>
                </a:lnTo>
              </a:path>
            </a:pathLst>
          </a:custGeom>
          <a:noFill/>
          <a:ln w="38100">
            <a:solidFill>
              <a:srgbClr val="003300"/>
            </a:solidFill>
            <a:round/>
            <a:headEnd/>
            <a:tailEnd/>
          </a:ln>
        </p:spPr>
        <p:txBody>
          <a:bodyPr/>
          <a:lstStyle/>
          <a:p>
            <a:endParaRPr lang="ja-JP" altLang="en-US"/>
          </a:p>
        </p:txBody>
      </p:sp>
      <p:sp>
        <p:nvSpPr>
          <p:cNvPr id="16" name="Freeform 17"/>
          <p:cNvSpPr>
            <a:spLocks/>
          </p:cNvSpPr>
          <p:nvPr/>
        </p:nvSpPr>
        <p:spPr bwMode="auto">
          <a:xfrm>
            <a:off x="6772540" y="2295525"/>
            <a:ext cx="467783" cy="192088"/>
          </a:xfrm>
          <a:custGeom>
            <a:avLst/>
            <a:gdLst>
              <a:gd name="T0" fmla="*/ 0 w 20885"/>
              <a:gd name="T1" fmla="*/ 2147483647 h 17459"/>
              <a:gd name="T2" fmla="*/ 2147483647 w 20885"/>
              <a:gd name="T3" fmla="*/ 2147483647 h 17459"/>
              <a:gd name="T4" fmla="*/ 2147483647 w 20885"/>
              <a:gd name="T5" fmla="*/ 2147483647 h 17459"/>
              <a:gd name="T6" fmla="*/ 2147483647 w 20885"/>
              <a:gd name="T7" fmla="*/ 2147483647 h 17459"/>
              <a:gd name="T8" fmla="*/ 2147483647 w 20885"/>
              <a:gd name="T9" fmla="*/ 0 h 17459"/>
              <a:gd name="T10" fmla="*/ 2147483647 w 20885"/>
              <a:gd name="T11" fmla="*/ 2147483647 h 17459"/>
              <a:gd name="T12" fmla="*/ 2147483647 w 20885"/>
              <a:gd name="T13" fmla="*/ 2147483647 h 17459"/>
              <a:gd name="T14" fmla="*/ 2147483647 w 20885"/>
              <a:gd name="T15" fmla="*/ 2147483647 h 17459"/>
              <a:gd name="T16" fmla="*/ 2147483647 w 20885"/>
              <a:gd name="T17" fmla="*/ 2147483647 h 17459"/>
              <a:gd name="T18" fmla="*/ 2147483647 w 20885"/>
              <a:gd name="T19" fmla="*/ 2147483647 h 17459"/>
              <a:gd name="T20" fmla="*/ 2147483647 w 20885"/>
              <a:gd name="T21" fmla="*/ 2147483647 h 17459"/>
              <a:gd name="T22" fmla="*/ 2147483647 w 20885"/>
              <a:gd name="T23" fmla="*/ 2147483647 h 17459"/>
              <a:gd name="T24" fmla="*/ 2147483647 w 20885"/>
              <a:gd name="T25" fmla="*/ 2147483647 h 17459"/>
              <a:gd name="T26" fmla="*/ 2147483647 w 20885"/>
              <a:gd name="T27" fmla="*/ 2147483647 h 17459"/>
              <a:gd name="T28" fmla="*/ 2147483647 w 20885"/>
              <a:gd name="T29" fmla="*/ 2147483647 h 17459"/>
              <a:gd name="T30" fmla="*/ 2147483647 w 20885"/>
              <a:gd name="T31" fmla="*/ 2147483647 h 17459"/>
              <a:gd name="T32" fmla="*/ 2147483647 w 20885"/>
              <a:gd name="T33" fmla="*/ 2147483647 h 17459"/>
              <a:gd name="T34" fmla="*/ 2147483647 w 20885"/>
              <a:gd name="T35" fmla="*/ 2147483647 h 17459"/>
              <a:gd name="T36" fmla="*/ 2147483647 w 20885"/>
              <a:gd name="T37" fmla="*/ 2147483647 h 17459"/>
              <a:gd name="T38" fmla="*/ 2147483647 w 20885"/>
              <a:gd name="T39" fmla="*/ 2147483647 h 17459"/>
              <a:gd name="T40" fmla="*/ 2147483647 w 20885"/>
              <a:gd name="T41" fmla="*/ 2147483647 h 17459"/>
              <a:gd name="T42" fmla="*/ 2147483647 w 20885"/>
              <a:gd name="T43" fmla="*/ 2147483647 h 17459"/>
              <a:gd name="T44" fmla="*/ 2147483647 w 20885"/>
              <a:gd name="T45" fmla="*/ 2147483647 h 17459"/>
              <a:gd name="T46" fmla="*/ 2147483647 w 20885"/>
              <a:gd name="T47" fmla="*/ 2147483647 h 17459"/>
              <a:gd name="T48" fmla="*/ 2147483647 w 20885"/>
              <a:gd name="T49" fmla="*/ 2147483647 h 17459"/>
              <a:gd name="T50" fmla="*/ 2147483647 w 20885"/>
              <a:gd name="T51" fmla="*/ 2147483647 h 17459"/>
              <a:gd name="T52" fmla="*/ 2147483647 w 20885"/>
              <a:gd name="T53" fmla="*/ 2147483647 h 17459"/>
              <a:gd name="T54" fmla="*/ 2147483647 w 20885"/>
              <a:gd name="T55" fmla="*/ 2147483647 h 17459"/>
              <a:gd name="T56" fmla="*/ 2147483647 w 20885"/>
              <a:gd name="T57" fmla="*/ 2147483647 h 17459"/>
              <a:gd name="T58" fmla="*/ 2147483647 w 20885"/>
              <a:gd name="T59" fmla="*/ 2147483647 h 17459"/>
              <a:gd name="T60" fmla="*/ 2147483647 w 20885"/>
              <a:gd name="T61" fmla="*/ 2147483647 h 17459"/>
              <a:gd name="T62" fmla="*/ 2147483647 w 20885"/>
              <a:gd name="T63" fmla="*/ 2147483647 h 17459"/>
              <a:gd name="T64" fmla="*/ 2147483647 w 20885"/>
              <a:gd name="T65" fmla="*/ 2147483647 h 17459"/>
              <a:gd name="T66" fmla="*/ 2147483647 w 20885"/>
              <a:gd name="T67" fmla="*/ 2147483647 h 17459"/>
              <a:gd name="T68" fmla="*/ 2147483647 w 20885"/>
              <a:gd name="T69" fmla="*/ 2147483647 h 17459"/>
              <a:gd name="T70" fmla="*/ 2147483647 w 20885"/>
              <a:gd name="T71" fmla="*/ 2147483647 h 17459"/>
              <a:gd name="T72" fmla="*/ 2147483647 w 20885"/>
              <a:gd name="T73" fmla="*/ 2147483647 h 17459"/>
              <a:gd name="T74" fmla="*/ 2147483647 w 20885"/>
              <a:gd name="T75" fmla="*/ 0 h 17459"/>
              <a:gd name="T76" fmla="*/ 2147483647 w 20885"/>
              <a:gd name="T77" fmla="*/ 2147483647 h 17459"/>
              <a:gd name="T78" fmla="*/ 2147483647 w 20885"/>
              <a:gd name="T79" fmla="*/ 2147483647 h 17459"/>
              <a:gd name="T80" fmla="*/ 2147483647 w 20885"/>
              <a:gd name="T81" fmla="*/ 2147483647 h 17459"/>
              <a:gd name="T82" fmla="*/ 2147483647 w 20885"/>
              <a:gd name="T83" fmla="*/ 2147483647 h 17459"/>
              <a:gd name="T84" fmla="*/ 2147483647 w 20885"/>
              <a:gd name="T85" fmla="*/ 2147483647 h 17459"/>
              <a:gd name="T86" fmla="*/ 2147483647 w 20885"/>
              <a:gd name="T87" fmla="*/ 2147483647 h 17459"/>
              <a:gd name="T88" fmla="*/ 2147483647 w 20885"/>
              <a:gd name="T89" fmla="*/ 2147483647 h 17459"/>
              <a:gd name="T90" fmla="*/ 2147483647 w 20885"/>
              <a:gd name="T91" fmla="*/ 2147483647 h 17459"/>
              <a:gd name="T92" fmla="*/ 2147483647 w 20885"/>
              <a:gd name="T93" fmla="*/ 2147483647 h 17459"/>
              <a:gd name="T94" fmla="*/ 2147483647 w 20885"/>
              <a:gd name="T95" fmla="*/ 2147483647 h 17459"/>
              <a:gd name="T96" fmla="*/ 2147483647 w 20885"/>
              <a:gd name="T97" fmla="*/ 2147483647 h 17459"/>
              <a:gd name="T98" fmla="*/ 2147483647 w 20885"/>
              <a:gd name="T99" fmla="*/ 2147483647 h 1745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0885"/>
              <a:gd name="T151" fmla="*/ 0 h 17459"/>
              <a:gd name="T152" fmla="*/ 20885 w 20885"/>
              <a:gd name="T153" fmla="*/ 17459 h 1745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0885" h="17459">
                <a:moveTo>
                  <a:pt x="0" y="8730"/>
                </a:moveTo>
                <a:lnTo>
                  <a:pt x="0" y="8730"/>
                </a:lnTo>
                <a:lnTo>
                  <a:pt x="211" y="7076"/>
                </a:lnTo>
                <a:lnTo>
                  <a:pt x="423" y="5482"/>
                </a:lnTo>
                <a:lnTo>
                  <a:pt x="633" y="4004"/>
                </a:lnTo>
                <a:lnTo>
                  <a:pt x="844" y="2698"/>
                </a:lnTo>
                <a:lnTo>
                  <a:pt x="1055" y="1610"/>
                </a:lnTo>
                <a:lnTo>
                  <a:pt x="1266" y="779"/>
                </a:lnTo>
                <a:lnTo>
                  <a:pt x="1477" y="236"/>
                </a:lnTo>
                <a:lnTo>
                  <a:pt x="1688" y="0"/>
                </a:lnTo>
                <a:lnTo>
                  <a:pt x="1899" y="79"/>
                </a:lnTo>
                <a:lnTo>
                  <a:pt x="2110" y="471"/>
                </a:lnTo>
                <a:lnTo>
                  <a:pt x="2321" y="1160"/>
                </a:lnTo>
                <a:lnTo>
                  <a:pt x="2532" y="2124"/>
                </a:lnTo>
                <a:lnTo>
                  <a:pt x="2743" y="3327"/>
                </a:lnTo>
                <a:lnTo>
                  <a:pt x="2954" y="4725"/>
                </a:lnTo>
                <a:lnTo>
                  <a:pt x="3164" y="6267"/>
                </a:lnTo>
                <a:lnTo>
                  <a:pt x="3376" y="7899"/>
                </a:lnTo>
                <a:lnTo>
                  <a:pt x="3587" y="9560"/>
                </a:lnTo>
                <a:lnTo>
                  <a:pt x="3797" y="11192"/>
                </a:lnTo>
                <a:lnTo>
                  <a:pt x="4009" y="12733"/>
                </a:lnTo>
                <a:lnTo>
                  <a:pt x="4220" y="14132"/>
                </a:lnTo>
                <a:lnTo>
                  <a:pt x="4430" y="15334"/>
                </a:lnTo>
                <a:lnTo>
                  <a:pt x="4641" y="16298"/>
                </a:lnTo>
                <a:lnTo>
                  <a:pt x="4853" y="16988"/>
                </a:lnTo>
                <a:lnTo>
                  <a:pt x="5063" y="17380"/>
                </a:lnTo>
                <a:lnTo>
                  <a:pt x="5274" y="17459"/>
                </a:lnTo>
                <a:lnTo>
                  <a:pt x="5486" y="17223"/>
                </a:lnTo>
                <a:lnTo>
                  <a:pt x="5696" y="16679"/>
                </a:lnTo>
                <a:lnTo>
                  <a:pt x="5907" y="15848"/>
                </a:lnTo>
                <a:lnTo>
                  <a:pt x="6118" y="14760"/>
                </a:lnTo>
                <a:lnTo>
                  <a:pt x="6329" y="13454"/>
                </a:lnTo>
                <a:lnTo>
                  <a:pt x="6540" y="11977"/>
                </a:lnTo>
                <a:lnTo>
                  <a:pt x="6751" y="10382"/>
                </a:lnTo>
                <a:lnTo>
                  <a:pt x="6962" y="8730"/>
                </a:lnTo>
                <a:lnTo>
                  <a:pt x="7173" y="7076"/>
                </a:lnTo>
                <a:lnTo>
                  <a:pt x="7384" y="5482"/>
                </a:lnTo>
                <a:lnTo>
                  <a:pt x="7596" y="4004"/>
                </a:lnTo>
                <a:lnTo>
                  <a:pt x="7806" y="2698"/>
                </a:lnTo>
                <a:lnTo>
                  <a:pt x="8017" y="1610"/>
                </a:lnTo>
                <a:lnTo>
                  <a:pt x="8228" y="779"/>
                </a:lnTo>
                <a:lnTo>
                  <a:pt x="8439" y="236"/>
                </a:lnTo>
                <a:lnTo>
                  <a:pt x="8650" y="0"/>
                </a:lnTo>
                <a:lnTo>
                  <a:pt x="8861" y="79"/>
                </a:lnTo>
                <a:lnTo>
                  <a:pt x="9072" y="471"/>
                </a:lnTo>
                <a:lnTo>
                  <a:pt x="9283" y="1160"/>
                </a:lnTo>
                <a:lnTo>
                  <a:pt x="9494" y="2124"/>
                </a:lnTo>
                <a:lnTo>
                  <a:pt x="9704" y="3327"/>
                </a:lnTo>
                <a:lnTo>
                  <a:pt x="9915" y="4725"/>
                </a:lnTo>
                <a:lnTo>
                  <a:pt x="10126" y="6267"/>
                </a:lnTo>
                <a:lnTo>
                  <a:pt x="10336" y="7899"/>
                </a:lnTo>
                <a:lnTo>
                  <a:pt x="10548" y="9560"/>
                </a:lnTo>
                <a:lnTo>
                  <a:pt x="10759" y="11192"/>
                </a:lnTo>
                <a:lnTo>
                  <a:pt x="10969" y="12733"/>
                </a:lnTo>
                <a:lnTo>
                  <a:pt x="11181" y="14132"/>
                </a:lnTo>
                <a:lnTo>
                  <a:pt x="11392" y="15334"/>
                </a:lnTo>
                <a:lnTo>
                  <a:pt x="11602" y="16298"/>
                </a:lnTo>
                <a:lnTo>
                  <a:pt x="11813" y="16988"/>
                </a:lnTo>
                <a:lnTo>
                  <a:pt x="12025" y="17380"/>
                </a:lnTo>
                <a:lnTo>
                  <a:pt x="12235" y="17459"/>
                </a:lnTo>
                <a:lnTo>
                  <a:pt x="12446" y="17223"/>
                </a:lnTo>
                <a:lnTo>
                  <a:pt x="12658" y="16679"/>
                </a:lnTo>
                <a:lnTo>
                  <a:pt x="12868" y="15848"/>
                </a:lnTo>
                <a:lnTo>
                  <a:pt x="13079" y="14760"/>
                </a:lnTo>
                <a:lnTo>
                  <a:pt x="13290" y="13454"/>
                </a:lnTo>
                <a:lnTo>
                  <a:pt x="13501" y="11977"/>
                </a:lnTo>
                <a:lnTo>
                  <a:pt x="13712" y="10382"/>
                </a:lnTo>
                <a:lnTo>
                  <a:pt x="13923" y="8730"/>
                </a:lnTo>
                <a:lnTo>
                  <a:pt x="14134" y="7076"/>
                </a:lnTo>
                <a:lnTo>
                  <a:pt x="14345" y="5482"/>
                </a:lnTo>
                <a:lnTo>
                  <a:pt x="14556" y="4004"/>
                </a:lnTo>
                <a:lnTo>
                  <a:pt x="14767" y="2698"/>
                </a:lnTo>
                <a:lnTo>
                  <a:pt x="14978" y="1610"/>
                </a:lnTo>
                <a:lnTo>
                  <a:pt x="15189" y="779"/>
                </a:lnTo>
                <a:lnTo>
                  <a:pt x="15399" y="236"/>
                </a:lnTo>
                <a:lnTo>
                  <a:pt x="15611" y="0"/>
                </a:lnTo>
                <a:lnTo>
                  <a:pt x="15822" y="79"/>
                </a:lnTo>
                <a:lnTo>
                  <a:pt x="16032" y="471"/>
                </a:lnTo>
                <a:lnTo>
                  <a:pt x="16244" y="1160"/>
                </a:lnTo>
                <a:lnTo>
                  <a:pt x="16455" y="2124"/>
                </a:lnTo>
                <a:lnTo>
                  <a:pt x="16666" y="3327"/>
                </a:lnTo>
                <a:lnTo>
                  <a:pt x="16876" y="4725"/>
                </a:lnTo>
                <a:lnTo>
                  <a:pt x="17088" y="6267"/>
                </a:lnTo>
                <a:lnTo>
                  <a:pt x="17299" y="7899"/>
                </a:lnTo>
                <a:lnTo>
                  <a:pt x="17509" y="9560"/>
                </a:lnTo>
                <a:lnTo>
                  <a:pt x="17721" y="11192"/>
                </a:lnTo>
                <a:lnTo>
                  <a:pt x="17932" y="12733"/>
                </a:lnTo>
                <a:lnTo>
                  <a:pt x="18142" y="14132"/>
                </a:lnTo>
                <a:lnTo>
                  <a:pt x="18353" y="15334"/>
                </a:lnTo>
                <a:lnTo>
                  <a:pt x="18565" y="16298"/>
                </a:lnTo>
                <a:lnTo>
                  <a:pt x="18775" y="16988"/>
                </a:lnTo>
                <a:lnTo>
                  <a:pt x="18986" y="17380"/>
                </a:lnTo>
                <a:lnTo>
                  <a:pt x="19198" y="17459"/>
                </a:lnTo>
                <a:lnTo>
                  <a:pt x="19408" y="17223"/>
                </a:lnTo>
                <a:lnTo>
                  <a:pt x="19619" y="16679"/>
                </a:lnTo>
                <a:lnTo>
                  <a:pt x="19831" y="15848"/>
                </a:lnTo>
                <a:lnTo>
                  <a:pt x="20041" y="14760"/>
                </a:lnTo>
                <a:lnTo>
                  <a:pt x="20252" y="13454"/>
                </a:lnTo>
                <a:lnTo>
                  <a:pt x="20463" y="11977"/>
                </a:lnTo>
                <a:lnTo>
                  <a:pt x="20674" y="10382"/>
                </a:lnTo>
                <a:lnTo>
                  <a:pt x="20885" y="8730"/>
                </a:lnTo>
              </a:path>
            </a:pathLst>
          </a:custGeom>
          <a:noFill/>
          <a:ln w="38100">
            <a:solidFill>
              <a:srgbClr val="003300"/>
            </a:solidFill>
            <a:round/>
            <a:headEnd/>
            <a:tailEnd/>
          </a:ln>
        </p:spPr>
        <p:txBody>
          <a:bodyPr/>
          <a:lstStyle/>
          <a:p>
            <a:endParaRPr lang="ja-JP" altLang="en-US"/>
          </a:p>
        </p:txBody>
      </p:sp>
      <p:sp>
        <p:nvSpPr>
          <p:cNvPr id="218125" name="テキスト ボックス 16"/>
          <p:cNvSpPr txBox="1">
            <a:spLocks noChangeArrowheads="1"/>
          </p:cNvSpPr>
          <p:nvPr/>
        </p:nvSpPr>
        <p:spPr bwMode="auto">
          <a:xfrm>
            <a:off x="472943" y="333375"/>
            <a:ext cx="9004829" cy="584775"/>
          </a:xfrm>
          <a:prstGeom prst="rect">
            <a:avLst/>
          </a:prstGeom>
          <a:noFill/>
          <a:ln w="9525">
            <a:noFill/>
            <a:miter lim="800000"/>
            <a:headEnd/>
            <a:tailEnd/>
          </a:ln>
        </p:spPr>
        <p:txBody>
          <a:bodyPr>
            <a:spAutoFit/>
          </a:bodyPr>
          <a:lstStyle/>
          <a:p>
            <a:r>
              <a:rPr lang="en-US" altLang="ja-JP" sz="3200" b="1" dirty="0" smtClean="0">
                <a:solidFill>
                  <a:schemeClr val="tx2"/>
                </a:solidFill>
              </a:rPr>
              <a:t>Temporal stabilization of the magnetic field</a:t>
            </a:r>
            <a:endParaRPr lang="ja-JP" altLang="en-US" sz="3200" b="1" dirty="0">
              <a:solidFill>
                <a:schemeClr val="tx2"/>
              </a:solidFill>
            </a:endParaRPr>
          </a:p>
        </p:txBody>
      </p:sp>
      <p:pic>
        <p:nvPicPr>
          <p:cNvPr id="19" name="Picture 27" descr="DSC01529"/>
          <p:cNvPicPr>
            <a:picLocks noChangeAspect="1" noChangeArrowheads="1"/>
          </p:cNvPicPr>
          <p:nvPr/>
        </p:nvPicPr>
        <p:blipFill>
          <a:blip r:embed="rId5"/>
          <a:srcRect/>
          <a:stretch>
            <a:fillRect/>
          </a:stretch>
        </p:blipFill>
        <p:spPr bwMode="auto">
          <a:xfrm>
            <a:off x="416189" y="4175126"/>
            <a:ext cx="1637242" cy="1135063"/>
          </a:xfrm>
          <a:prstGeom prst="rect">
            <a:avLst/>
          </a:prstGeom>
          <a:noFill/>
          <a:ln w="9525">
            <a:noFill/>
            <a:miter lim="800000"/>
            <a:headEnd/>
            <a:tailEnd/>
          </a:ln>
        </p:spPr>
      </p:pic>
      <p:cxnSp>
        <p:nvCxnSpPr>
          <p:cNvPr id="21" name="直線コネクタ 20"/>
          <p:cNvCxnSpPr/>
          <p:nvPr/>
        </p:nvCxnSpPr>
        <p:spPr>
          <a:xfrm flipV="1">
            <a:off x="2144581" y="4667250"/>
            <a:ext cx="1716352" cy="179388"/>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2" name="Freeform 17"/>
          <p:cNvSpPr>
            <a:spLocks/>
          </p:cNvSpPr>
          <p:nvPr/>
        </p:nvSpPr>
        <p:spPr bwMode="auto">
          <a:xfrm>
            <a:off x="3061229" y="4471989"/>
            <a:ext cx="467783" cy="192087"/>
          </a:xfrm>
          <a:custGeom>
            <a:avLst/>
            <a:gdLst>
              <a:gd name="T0" fmla="*/ 0 w 20885"/>
              <a:gd name="T1" fmla="*/ 2147483647 h 17459"/>
              <a:gd name="T2" fmla="*/ 2147483647 w 20885"/>
              <a:gd name="T3" fmla="*/ 2147483647 h 17459"/>
              <a:gd name="T4" fmla="*/ 2147483647 w 20885"/>
              <a:gd name="T5" fmla="*/ 2147483647 h 17459"/>
              <a:gd name="T6" fmla="*/ 2147483647 w 20885"/>
              <a:gd name="T7" fmla="*/ 2147483647 h 17459"/>
              <a:gd name="T8" fmla="*/ 2147483647 w 20885"/>
              <a:gd name="T9" fmla="*/ 0 h 17459"/>
              <a:gd name="T10" fmla="*/ 2147483647 w 20885"/>
              <a:gd name="T11" fmla="*/ 2147483647 h 17459"/>
              <a:gd name="T12" fmla="*/ 2147483647 w 20885"/>
              <a:gd name="T13" fmla="*/ 2147483647 h 17459"/>
              <a:gd name="T14" fmla="*/ 2147483647 w 20885"/>
              <a:gd name="T15" fmla="*/ 2147483647 h 17459"/>
              <a:gd name="T16" fmla="*/ 2147483647 w 20885"/>
              <a:gd name="T17" fmla="*/ 2147483647 h 17459"/>
              <a:gd name="T18" fmla="*/ 2147483647 w 20885"/>
              <a:gd name="T19" fmla="*/ 2147483647 h 17459"/>
              <a:gd name="T20" fmla="*/ 2147483647 w 20885"/>
              <a:gd name="T21" fmla="*/ 2147483647 h 17459"/>
              <a:gd name="T22" fmla="*/ 2147483647 w 20885"/>
              <a:gd name="T23" fmla="*/ 2147483647 h 17459"/>
              <a:gd name="T24" fmla="*/ 2147483647 w 20885"/>
              <a:gd name="T25" fmla="*/ 2147483647 h 17459"/>
              <a:gd name="T26" fmla="*/ 2147483647 w 20885"/>
              <a:gd name="T27" fmla="*/ 2147483647 h 17459"/>
              <a:gd name="T28" fmla="*/ 2147483647 w 20885"/>
              <a:gd name="T29" fmla="*/ 2147483647 h 17459"/>
              <a:gd name="T30" fmla="*/ 2147483647 w 20885"/>
              <a:gd name="T31" fmla="*/ 2147483647 h 17459"/>
              <a:gd name="T32" fmla="*/ 2147483647 w 20885"/>
              <a:gd name="T33" fmla="*/ 2147483647 h 17459"/>
              <a:gd name="T34" fmla="*/ 2147483647 w 20885"/>
              <a:gd name="T35" fmla="*/ 2147483647 h 17459"/>
              <a:gd name="T36" fmla="*/ 2147483647 w 20885"/>
              <a:gd name="T37" fmla="*/ 2147483647 h 17459"/>
              <a:gd name="T38" fmla="*/ 2147483647 w 20885"/>
              <a:gd name="T39" fmla="*/ 2147483647 h 17459"/>
              <a:gd name="T40" fmla="*/ 2147483647 w 20885"/>
              <a:gd name="T41" fmla="*/ 2147483647 h 17459"/>
              <a:gd name="T42" fmla="*/ 2147483647 w 20885"/>
              <a:gd name="T43" fmla="*/ 2147483647 h 17459"/>
              <a:gd name="T44" fmla="*/ 2147483647 w 20885"/>
              <a:gd name="T45" fmla="*/ 2147483647 h 17459"/>
              <a:gd name="T46" fmla="*/ 2147483647 w 20885"/>
              <a:gd name="T47" fmla="*/ 2147483647 h 17459"/>
              <a:gd name="T48" fmla="*/ 2147483647 w 20885"/>
              <a:gd name="T49" fmla="*/ 2147483647 h 17459"/>
              <a:gd name="T50" fmla="*/ 2147483647 w 20885"/>
              <a:gd name="T51" fmla="*/ 2147483647 h 17459"/>
              <a:gd name="T52" fmla="*/ 2147483647 w 20885"/>
              <a:gd name="T53" fmla="*/ 2147483647 h 17459"/>
              <a:gd name="T54" fmla="*/ 2147483647 w 20885"/>
              <a:gd name="T55" fmla="*/ 2147483647 h 17459"/>
              <a:gd name="T56" fmla="*/ 2147483647 w 20885"/>
              <a:gd name="T57" fmla="*/ 2147483647 h 17459"/>
              <a:gd name="T58" fmla="*/ 2147483647 w 20885"/>
              <a:gd name="T59" fmla="*/ 2147483647 h 17459"/>
              <a:gd name="T60" fmla="*/ 2147483647 w 20885"/>
              <a:gd name="T61" fmla="*/ 2147483647 h 17459"/>
              <a:gd name="T62" fmla="*/ 2147483647 w 20885"/>
              <a:gd name="T63" fmla="*/ 2147483647 h 17459"/>
              <a:gd name="T64" fmla="*/ 2147483647 w 20885"/>
              <a:gd name="T65" fmla="*/ 2147483647 h 17459"/>
              <a:gd name="T66" fmla="*/ 2147483647 w 20885"/>
              <a:gd name="T67" fmla="*/ 2147483647 h 17459"/>
              <a:gd name="T68" fmla="*/ 2147483647 w 20885"/>
              <a:gd name="T69" fmla="*/ 2147483647 h 17459"/>
              <a:gd name="T70" fmla="*/ 2147483647 w 20885"/>
              <a:gd name="T71" fmla="*/ 2147483647 h 17459"/>
              <a:gd name="T72" fmla="*/ 2147483647 w 20885"/>
              <a:gd name="T73" fmla="*/ 2147483647 h 17459"/>
              <a:gd name="T74" fmla="*/ 2147483647 w 20885"/>
              <a:gd name="T75" fmla="*/ 0 h 17459"/>
              <a:gd name="T76" fmla="*/ 2147483647 w 20885"/>
              <a:gd name="T77" fmla="*/ 2147483647 h 17459"/>
              <a:gd name="T78" fmla="*/ 2147483647 w 20885"/>
              <a:gd name="T79" fmla="*/ 2147483647 h 17459"/>
              <a:gd name="T80" fmla="*/ 2147483647 w 20885"/>
              <a:gd name="T81" fmla="*/ 2147483647 h 17459"/>
              <a:gd name="T82" fmla="*/ 2147483647 w 20885"/>
              <a:gd name="T83" fmla="*/ 2147483647 h 17459"/>
              <a:gd name="T84" fmla="*/ 2147483647 w 20885"/>
              <a:gd name="T85" fmla="*/ 2147483647 h 17459"/>
              <a:gd name="T86" fmla="*/ 2147483647 w 20885"/>
              <a:gd name="T87" fmla="*/ 2147483647 h 17459"/>
              <a:gd name="T88" fmla="*/ 2147483647 w 20885"/>
              <a:gd name="T89" fmla="*/ 2147483647 h 17459"/>
              <a:gd name="T90" fmla="*/ 2147483647 w 20885"/>
              <a:gd name="T91" fmla="*/ 2147483647 h 17459"/>
              <a:gd name="T92" fmla="*/ 2147483647 w 20885"/>
              <a:gd name="T93" fmla="*/ 2147483647 h 17459"/>
              <a:gd name="T94" fmla="*/ 2147483647 w 20885"/>
              <a:gd name="T95" fmla="*/ 2147483647 h 17459"/>
              <a:gd name="T96" fmla="*/ 2147483647 w 20885"/>
              <a:gd name="T97" fmla="*/ 2147483647 h 17459"/>
              <a:gd name="T98" fmla="*/ 2147483647 w 20885"/>
              <a:gd name="T99" fmla="*/ 2147483647 h 1745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0885"/>
              <a:gd name="T151" fmla="*/ 0 h 17459"/>
              <a:gd name="T152" fmla="*/ 20885 w 20885"/>
              <a:gd name="T153" fmla="*/ 17459 h 1745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0885" h="17459">
                <a:moveTo>
                  <a:pt x="0" y="8730"/>
                </a:moveTo>
                <a:lnTo>
                  <a:pt x="0" y="8730"/>
                </a:lnTo>
                <a:lnTo>
                  <a:pt x="211" y="7076"/>
                </a:lnTo>
                <a:lnTo>
                  <a:pt x="423" y="5482"/>
                </a:lnTo>
                <a:lnTo>
                  <a:pt x="633" y="4004"/>
                </a:lnTo>
                <a:lnTo>
                  <a:pt x="844" y="2698"/>
                </a:lnTo>
                <a:lnTo>
                  <a:pt x="1055" y="1610"/>
                </a:lnTo>
                <a:lnTo>
                  <a:pt x="1266" y="779"/>
                </a:lnTo>
                <a:lnTo>
                  <a:pt x="1477" y="236"/>
                </a:lnTo>
                <a:lnTo>
                  <a:pt x="1688" y="0"/>
                </a:lnTo>
                <a:lnTo>
                  <a:pt x="1899" y="79"/>
                </a:lnTo>
                <a:lnTo>
                  <a:pt x="2110" y="471"/>
                </a:lnTo>
                <a:lnTo>
                  <a:pt x="2321" y="1160"/>
                </a:lnTo>
                <a:lnTo>
                  <a:pt x="2532" y="2124"/>
                </a:lnTo>
                <a:lnTo>
                  <a:pt x="2743" y="3327"/>
                </a:lnTo>
                <a:lnTo>
                  <a:pt x="2954" y="4725"/>
                </a:lnTo>
                <a:lnTo>
                  <a:pt x="3164" y="6267"/>
                </a:lnTo>
                <a:lnTo>
                  <a:pt x="3376" y="7899"/>
                </a:lnTo>
                <a:lnTo>
                  <a:pt x="3587" y="9560"/>
                </a:lnTo>
                <a:lnTo>
                  <a:pt x="3797" y="11192"/>
                </a:lnTo>
                <a:lnTo>
                  <a:pt x="4009" y="12733"/>
                </a:lnTo>
                <a:lnTo>
                  <a:pt x="4220" y="14132"/>
                </a:lnTo>
                <a:lnTo>
                  <a:pt x="4430" y="15334"/>
                </a:lnTo>
                <a:lnTo>
                  <a:pt x="4641" y="16298"/>
                </a:lnTo>
                <a:lnTo>
                  <a:pt x="4853" y="16988"/>
                </a:lnTo>
                <a:lnTo>
                  <a:pt x="5063" y="17380"/>
                </a:lnTo>
                <a:lnTo>
                  <a:pt x="5274" y="17459"/>
                </a:lnTo>
                <a:lnTo>
                  <a:pt x="5486" y="17223"/>
                </a:lnTo>
                <a:lnTo>
                  <a:pt x="5696" y="16679"/>
                </a:lnTo>
                <a:lnTo>
                  <a:pt x="5907" y="15848"/>
                </a:lnTo>
                <a:lnTo>
                  <a:pt x="6118" y="14760"/>
                </a:lnTo>
                <a:lnTo>
                  <a:pt x="6329" y="13454"/>
                </a:lnTo>
                <a:lnTo>
                  <a:pt x="6540" y="11977"/>
                </a:lnTo>
                <a:lnTo>
                  <a:pt x="6751" y="10382"/>
                </a:lnTo>
                <a:lnTo>
                  <a:pt x="6962" y="8730"/>
                </a:lnTo>
                <a:lnTo>
                  <a:pt x="7173" y="7076"/>
                </a:lnTo>
                <a:lnTo>
                  <a:pt x="7384" y="5482"/>
                </a:lnTo>
                <a:lnTo>
                  <a:pt x="7596" y="4004"/>
                </a:lnTo>
                <a:lnTo>
                  <a:pt x="7806" y="2698"/>
                </a:lnTo>
                <a:lnTo>
                  <a:pt x="8017" y="1610"/>
                </a:lnTo>
                <a:lnTo>
                  <a:pt x="8228" y="779"/>
                </a:lnTo>
                <a:lnTo>
                  <a:pt x="8439" y="236"/>
                </a:lnTo>
                <a:lnTo>
                  <a:pt x="8650" y="0"/>
                </a:lnTo>
                <a:lnTo>
                  <a:pt x="8861" y="79"/>
                </a:lnTo>
                <a:lnTo>
                  <a:pt x="9072" y="471"/>
                </a:lnTo>
                <a:lnTo>
                  <a:pt x="9283" y="1160"/>
                </a:lnTo>
                <a:lnTo>
                  <a:pt x="9494" y="2124"/>
                </a:lnTo>
                <a:lnTo>
                  <a:pt x="9704" y="3327"/>
                </a:lnTo>
                <a:lnTo>
                  <a:pt x="9915" y="4725"/>
                </a:lnTo>
                <a:lnTo>
                  <a:pt x="10126" y="6267"/>
                </a:lnTo>
                <a:lnTo>
                  <a:pt x="10336" y="7899"/>
                </a:lnTo>
                <a:lnTo>
                  <a:pt x="10548" y="9560"/>
                </a:lnTo>
                <a:lnTo>
                  <a:pt x="10759" y="11192"/>
                </a:lnTo>
                <a:lnTo>
                  <a:pt x="10969" y="12733"/>
                </a:lnTo>
                <a:lnTo>
                  <a:pt x="11181" y="14132"/>
                </a:lnTo>
                <a:lnTo>
                  <a:pt x="11392" y="15334"/>
                </a:lnTo>
                <a:lnTo>
                  <a:pt x="11602" y="16298"/>
                </a:lnTo>
                <a:lnTo>
                  <a:pt x="11813" y="16988"/>
                </a:lnTo>
                <a:lnTo>
                  <a:pt x="12025" y="17380"/>
                </a:lnTo>
                <a:lnTo>
                  <a:pt x="12235" y="17459"/>
                </a:lnTo>
                <a:lnTo>
                  <a:pt x="12446" y="17223"/>
                </a:lnTo>
                <a:lnTo>
                  <a:pt x="12658" y="16679"/>
                </a:lnTo>
                <a:lnTo>
                  <a:pt x="12868" y="15848"/>
                </a:lnTo>
                <a:lnTo>
                  <a:pt x="13079" y="14760"/>
                </a:lnTo>
                <a:lnTo>
                  <a:pt x="13290" y="13454"/>
                </a:lnTo>
                <a:lnTo>
                  <a:pt x="13501" y="11977"/>
                </a:lnTo>
                <a:lnTo>
                  <a:pt x="13712" y="10382"/>
                </a:lnTo>
                <a:lnTo>
                  <a:pt x="13923" y="8730"/>
                </a:lnTo>
                <a:lnTo>
                  <a:pt x="14134" y="7076"/>
                </a:lnTo>
                <a:lnTo>
                  <a:pt x="14345" y="5482"/>
                </a:lnTo>
                <a:lnTo>
                  <a:pt x="14556" y="4004"/>
                </a:lnTo>
                <a:lnTo>
                  <a:pt x="14767" y="2698"/>
                </a:lnTo>
                <a:lnTo>
                  <a:pt x="14978" y="1610"/>
                </a:lnTo>
                <a:lnTo>
                  <a:pt x="15189" y="779"/>
                </a:lnTo>
                <a:lnTo>
                  <a:pt x="15399" y="236"/>
                </a:lnTo>
                <a:lnTo>
                  <a:pt x="15611" y="0"/>
                </a:lnTo>
                <a:lnTo>
                  <a:pt x="15822" y="79"/>
                </a:lnTo>
                <a:lnTo>
                  <a:pt x="16032" y="471"/>
                </a:lnTo>
                <a:lnTo>
                  <a:pt x="16244" y="1160"/>
                </a:lnTo>
                <a:lnTo>
                  <a:pt x="16455" y="2124"/>
                </a:lnTo>
                <a:lnTo>
                  <a:pt x="16666" y="3327"/>
                </a:lnTo>
                <a:lnTo>
                  <a:pt x="16876" y="4725"/>
                </a:lnTo>
                <a:lnTo>
                  <a:pt x="17088" y="6267"/>
                </a:lnTo>
                <a:lnTo>
                  <a:pt x="17299" y="7899"/>
                </a:lnTo>
                <a:lnTo>
                  <a:pt x="17509" y="9560"/>
                </a:lnTo>
                <a:lnTo>
                  <a:pt x="17721" y="11192"/>
                </a:lnTo>
                <a:lnTo>
                  <a:pt x="17932" y="12733"/>
                </a:lnTo>
                <a:lnTo>
                  <a:pt x="18142" y="14132"/>
                </a:lnTo>
                <a:lnTo>
                  <a:pt x="18353" y="15334"/>
                </a:lnTo>
                <a:lnTo>
                  <a:pt x="18565" y="16298"/>
                </a:lnTo>
                <a:lnTo>
                  <a:pt x="18775" y="16988"/>
                </a:lnTo>
                <a:lnTo>
                  <a:pt x="18986" y="17380"/>
                </a:lnTo>
                <a:lnTo>
                  <a:pt x="19198" y="17459"/>
                </a:lnTo>
                <a:lnTo>
                  <a:pt x="19408" y="17223"/>
                </a:lnTo>
                <a:lnTo>
                  <a:pt x="19619" y="16679"/>
                </a:lnTo>
                <a:lnTo>
                  <a:pt x="19831" y="15848"/>
                </a:lnTo>
                <a:lnTo>
                  <a:pt x="20041" y="14760"/>
                </a:lnTo>
                <a:lnTo>
                  <a:pt x="20252" y="13454"/>
                </a:lnTo>
                <a:lnTo>
                  <a:pt x="20463" y="11977"/>
                </a:lnTo>
                <a:lnTo>
                  <a:pt x="20674" y="10382"/>
                </a:lnTo>
                <a:lnTo>
                  <a:pt x="20885" y="8730"/>
                </a:lnTo>
              </a:path>
            </a:pathLst>
          </a:custGeom>
          <a:noFill/>
          <a:ln w="38100">
            <a:solidFill>
              <a:srgbClr val="003300"/>
            </a:solidFill>
            <a:round/>
            <a:headEnd/>
            <a:tailEnd/>
          </a:ln>
        </p:spPr>
        <p:txBody>
          <a:bodyPr/>
          <a:lstStyle/>
          <a:p>
            <a:endParaRPr lang="ja-JP" altLang="en-US"/>
          </a:p>
        </p:txBody>
      </p:sp>
      <p:cxnSp>
        <p:nvCxnSpPr>
          <p:cNvPr id="6" name="直線矢印コネクタ 5"/>
          <p:cNvCxnSpPr/>
          <p:nvPr/>
        </p:nvCxnSpPr>
        <p:spPr bwMode="auto">
          <a:xfrm flipV="1">
            <a:off x="7006431" y="4568032"/>
            <a:ext cx="601864" cy="540543"/>
          </a:xfrm>
          <a:prstGeom prst="straightConnector1">
            <a:avLst/>
          </a:prstGeom>
          <a:noFill/>
          <a:ln w="25400" cap="flat" cmpd="sng" algn="ctr">
            <a:solidFill>
              <a:schemeClr val="tx2">
                <a:lumMod val="60000"/>
                <a:lumOff val="40000"/>
              </a:schemeClr>
            </a:solidFill>
            <a:prstDash val="solid"/>
            <a:round/>
            <a:headEnd type="none" w="med" len="med"/>
            <a:tailEnd type="arrow"/>
          </a:ln>
          <a:effectLst/>
        </p:spPr>
      </p:cxnSp>
      <p:sp>
        <p:nvSpPr>
          <p:cNvPr id="4" name="テキスト ボックス 3"/>
          <p:cNvSpPr txBox="1"/>
          <p:nvPr/>
        </p:nvSpPr>
        <p:spPr>
          <a:xfrm>
            <a:off x="7047636" y="1116023"/>
            <a:ext cx="2500940" cy="442035"/>
          </a:xfrm>
          <a:prstGeom prst="rect">
            <a:avLst/>
          </a:prstGeom>
          <a:noFill/>
        </p:spPr>
        <p:txBody>
          <a:bodyPr wrap="square" lIns="36000" tIns="36000" rIns="36000" bIns="36000" rtlCol="0">
            <a:spAutoFit/>
          </a:bodyPr>
          <a:lstStyle/>
          <a:p>
            <a:r>
              <a:rPr kumimoji="1" lang="en-US" altLang="ja-JP" sz="2400" u="sng" dirty="0" smtClean="0"/>
              <a:t>Target: 0.1ppb</a:t>
            </a:r>
            <a:endParaRPr kumimoji="1" lang="ja-JP" altLang="en-US" sz="2400" u="sng" dirty="0" smtClean="0"/>
          </a:p>
        </p:txBody>
      </p:sp>
    </p:spTree>
    <p:extLst>
      <p:ext uri="{BB962C8B-B14F-4D97-AF65-F5344CB8AC3E}">
        <p14:creationId xmlns:p14="http://schemas.microsoft.com/office/powerpoint/2010/main" val="193573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0"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1"/>
          <p:cNvSpPr>
            <a:spLocks noGrp="1"/>
          </p:cNvSpPr>
          <p:nvPr>
            <p:ph type="sldNum" sz="quarter" idx="4294967295"/>
          </p:nvPr>
        </p:nvSpPr>
        <p:spPr bwMode="auto">
          <a:xfrm>
            <a:off x="7594600" y="6624355"/>
            <a:ext cx="2038920" cy="233645"/>
          </a:xfrm>
          <a:prstGeom prst="rect">
            <a:avLst/>
          </a:prstGeom>
          <a:ln>
            <a:miter lim="800000"/>
            <a:headEnd/>
            <a:tailEnd/>
          </a:ln>
        </p:spPr>
        <p:txBody>
          <a:bodyPr wrap="square" numCol="1" anchorCtr="0" compatLnSpc="1">
            <a:prstTxWarp prst="textNoShape">
              <a:avLst/>
            </a:prstTxWarp>
          </a:bodyPr>
          <a:lstStyle/>
          <a:p>
            <a:pPr fontAlgn="base">
              <a:spcBef>
                <a:spcPct val="0"/>
              </a:spcBef>
              <a:spcAft>
                <a:spcPct val="0"/>
              </a:spcAft>
              <a:defRPr/>
            </a:pPr>
            <a:fld id="{37B5BC35-8335-432E-98AF-1FF9C2879D8E}" type="slidenum">
              <a:rPr lang="ja-JP" altLang="en-US">
                <a:latin typeface="Arial" charset="0"/>
              </a:rPr>
              <a:pPr fontAlgn="base">
                <a:spcBef>
                  <a:spcPct val="0"/>
                </a:spcBef>
                <a:spcAft>
                  <a:spcPct val="0"/>
                </a:spcAft>
                <a:defRPr/>
              </a:pPr>
              <a:t>5</a:t>
            </a:fld>
            <a:endParaRPr lang="en-US" altLang="ja-JP">
              <a:latin typeface="Arial" charset="0"/>
            </a:endParaRPr>
          </a:p>
        </p:txBody>
      </p:sp>
      <p:sp>
        <p:nvSpPr>
          <p:cNvPr id="18434" name="正方形/長方形 6"/>
          <p:cNvSpPr>
            <a:spLocks noChangeArrowheads="1"/>
          </p:cNvSpPr>
          <p:nvPr/>
        </p:nvSpPr>
        <p:spPr bwMode="auto">
          <a:xfrm>
            <a:off x="0" y="1178750"/>
            <a:ext cx="4457700" cy="519113"/>
          </a:xfrm>
          <a:prstGeom prst="rect">
            <a:avLst/>
          </a:prstGeom>
          <a:noFill/>
          <a:ln w="9525">
            <a:noFill/>
            <a:miter lim="800000"/>
            <a:headEnd/>
            <a:tailEnd/>
          </a:ln>
        </p:spPr>
        <p:txBody>
          <a:bodyPr>
            <a:spAutoFit/>
          </a:bodyPr>
          <a:lstStyle/>
          <a:p>
            <a:pPr algn="ctr"/>
            <a:r>
              <a:rPr lang="en-US" altLang="ja-JP" sz="2800" b="1">
                <a:cs typeface="Arial" charset="0"/>
              </a:rPr>
              <a:t>LTS magnets</a:t>
            </a:r>
          </a:p>
        </p:txBody>
      </p:sp>
      <p:cxnSp>
        <p:nvCxnSpPr>
          <p:cNvPr id="10" name="直線コネクタ 9"/>
          <p:cNvCxnSpPr/>
          <p:nvPr/>
        </p:nvCxnSpPr>
        <p:spPr>
          <a:xfrm>
            <a:off x="4547955" y="1343425"/>
            <a:ext cx="0" cy="5055905"/>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11" name="正方形/長方形 10"/>
          <p:cNvSpPr>
            <a:spLocks noChangeArrowheads="1"/>
          </p:cNvSpPr>
          <p:nvPr/>
        </p:nvSpPr>
        <p:spPr bwMode="auto">
          <a:xfrm>
            <a:off x="5109502" y="1178750"/>
            <a:ext cx="3855773" cy="519113"/>
          </a:xfrm>
          <a:prstGeom prst="rect">
            <a:avLst/>
          </a:prstGeom>
          <a:noFill/>
          <a:ln w="9525">
            <a:noFill/>
            <a:miter lim="800000"/>
            <a:headEnd/>
            <a:tailEnd/>
          </a:ln>
        </p:spPr>
        <p:txBody>
          <a:bodyPr>
            <a:spAutoFit/>
          </a:bodyPr>
          <a:lstStyle/>
          <a:p>
            <a:pPr algn="ctr"/>
            <a:r>
              <a:rPr lang="en-US" altLang="ja-JP" sz="2800" b="1" dirty="0" smtClean="0">
                <a:cs typeface="Arial" charset="0"/>
              </a:rPr>
              <a:t>HTS </a:t>
            </a:r>
            <a:r>
              <a:rPr lang="en-US" altLang="ja-JP" sz="2800" b="1" dirty="0">
                <a:cs typeface="Arial" charset="0"/>
              </a:rPr>
              <a:t>magnets</a:t>
            </a:r>
            <a:endParaRPr lang="ja-JP" altLang="en-US" sz="2800" b="1" dirty="0">
              <a:cs typeface="Arial" charset="0"/>
            </a:endParaRPr>
          </a:p>
        </p:txBody>
      </p:sp>
      <p:sp>
        <p:nvSpPr>
          <p:cNvPr id="18437" name="テキスト ボックス 4"/>
          <p:cNvSpPr txBox="1">
            <a:spLocks noChangeArrowheads="1"/>
          </p:cNvSpPr>
          <p:nvPr/>
        </p:nvSpPr>
        <p:spPr bwMode="auto">
          <a:xfrm>
            <a:off x="497505" y="323655"/>
            <a:ext cx="8442458" cy="579437"/>
          </a:xfrm>
          <a:prstGeom prst="rect">
            <a:avLst/>
          </a:prstGeom>
          <a:noFill/>
          <a:ln w="9525">
            <a:noFill/>
            <a:miter lim="800000"/>
            <a:headEnd/>
            <a:tailEnd/>
          </a:ln>
        </p:spPr>
        <p:txBody>
          <a:bodyPr>
            <a:spAutoFit/>
          </a:bodyPr>
          <a:lstStyle/>
          <a:p>
            <a:r>
              <a:rPr lang="en-US" altLang="ja-JP" sz="3200" b="1" dirty="0" smtClean="0">
                <a:solidFill>
                  <a:schemeClr val="tx2"/>
                </a:solidFill>
                <a:cs typeface="Arial" charset="0"/>
              </a:rPr>
              <a:t>Magnet technology</a:t>
            </a:r>
            <a:endParaRPr lang="ja-JP" altLang="en-US" sz="3200" b="1" dirty="0">
              <a:solidFill>
                <a:schemeClr val="tx2"/>
              </a:solidFill>
              <a:cs typeface="Arial" charset="0"/>
            </a:endParaRPr>
          </a:p>
        </p:txBody>
      </p:sp>
      <p:sp>
        <p:nvSpPr>
          <p:cNvPr id="9" name="テキスト ボックス 8"/>
          <p:cNvSpPr txBox="1"/>
          <p:nvPr/>
        </p:nvSpPr>
        <p:spPr>
          <a:xfrm>
            <a:off x="398991" y="2028063"/>
            <a:ext cx="3900488" cy="2677656"/>
          </a:xfrm>
          <a:prstGeom prst="rect">
            <a:avLst/>
          </a:prstGeom>
          <a:noFill/>
          <a:ln>
            <a:solidFill>
              <a:schemeClr val="tx1"/>
            </a:solidFill>
            <a:prstDash val="dash"/>
          </a:ln>
        </p:spPr>
        <p:txBody>
          <a:bodyPr>
            <a:spAutoFit/>
          </a:bodyPr>
          <a:lstStyle/>
          <a:p>
            <a:pPr marL="285750" indent="-285750" fontAlgn="auto">
              <a:spcBef>
                <a:spcPts val="0"/>
              </a:spcBef>
              <a:spcAft>
                <a:spcPts val="0"/>
              </a:spcAft>
              <a:buFont typeface="Arial" pitchFamily="34" charset="0"/>
              <a:buChar char="•"/>
              <a:defRPr/>
            </a:pPr>
            <a:r>
              <a:rPr lang="en-US" altLang="ja-JP" sz="2400" dirty="0">
                <a:solidFill>
                  <a:schemeClr val="tx2"/>
                </a:solidFill>
                <a:latin typeface="Arial" pitchFamily="34" charset="0"/>
                <a:ea typeface="+mn-ea"/>
                <a:cs typeface="Arial" pitchFamily="34" charset="0"/>
              </a:rPr>
              <a:t>Stability </a:t>
            </a:r>
          </a:p>
          <a:p>
            <a:pPr marL="285750" indent="-285750" fontAlgn="auto">
              <a:spcBef>
                <a:spcPts val="0"/>
              </a:spcBef>
              <a:spcAft>
                <a:spcPts val="0"/>
              </a:spcAft>
              <a:buFont typeface="Arial" pitchFamily="34" charset="0"/>
              <a:buChar char="•"/>
              <a:defRPr/>
            </a:pPr>
            <a:r>
              <a:rPr lang="en-US" altLang="ja-JP" sz="2400" dirty="0">
                <a:solidFill>
                  <a:schemeClr val="tx2"/>
                </a:solidFill>
                <a:latin typeface="Arial" pitchFamily="34" charset="0"/>
                <a:ea typeface="+mn-ea"/>
                <a:cs typeface="Arial" pitchFamily="34" charset="0"/>
              </a:rPr>
              <a:t>AC loss</a:t>
            </a:r>
          </a:p>
          <a:p>
            <a:pPr marL="285750" indent="-285750" fontAlgn="auto">
              <a:spcBef>
                <a:spcPts val="0"/>
              </a:spcBef>
              <a:spcAft>
                <a:spcPts val="0"/>
              </a:spcAft>
              <a:buFont typeface="Arial" pitchFamily="34" charset="0"/>
              <a:buChar char="•"/>
              <a:defRPr/>
            </a:pPr>
            <a:r>
              <a:rPr lang="en-US" altLang="ja-JP" sz="2400" dirty="0">
                <a:solidFill>
                  <a:schemeClr val="tx2"/>
                </a:solidFill>
                <a:latin typeface="Arial" pitchFamily="34" charset="0"/>
                <a:ea typeface="+mn-ea"/>
                <a:cs typeface="Arial" pitchFamily="34" charset="0"/>
              </a:rPr>
              <a:t>Quench protection</a:t>
            </a:r>
          </a:p>
          <a:p>
            <a:pPr fontAlgn="auto">
              <a:spcBef>
                <a:spcPts val="0"/>
              </a:spcBef>
              <a:spcAft>
                <a:spcPts val="0"/>
              </a:spcAft>
              <a:defRPr/>
            </a:pPr>
            <a:endParaRPr lang="en-US" altLang="ja-JP" sz="2400" dirty="0">
              <a:solidFill>
                <a:schemeClr val="tx2"/>
              </a:solidFill>
              <a:latin typeface="Arial" pitchFamily="34" charset="0"/>
              <a:ea typeface="+mn-ea"/>
              <a:cs typeface="Arial" pitchFamily="34" charset="0"/>
            </a:endParaRPr>
          </a:p>
          <a:p>
            <a:pPr marL="285750" indent="-285750" fontAlgn="auto">
              <a:spcBef>
                <a:spcPts val="0"/>
              </a:spcBef>
              <a:spcAft>
                <a:spcPts val="0"/>
              </a:spcAft>
              <a:buFont typeface="Arial" pitchFamily="34" charset="0"/>
              <a:buChar char="•"/>
              <a:defRPr/>
            </a:pPr>
            <a:r>
              <a:rPr lang="en-US" altLang="ja-JP" sz="2400" dirty="0" smtClean="0">
                <a:solidFill>
                  <a:schemeClr val="tx2"/>
                </a:solidFill>
                <a:latin typeface="Arial" pitchFamily="34" charset="0"/>
                <a:ea typeface="+mn-ea"/>
                <a:cs typeface="Arial" pitchFamily="34" charset="0"/>
              </a:rPr>
              <a:t>Structure</a:t>
            </a:r>
            <a:endParaRPr lang="en-US" altLang="ja-JP" sz="2400" dirty="0">
              <a:solidFill>
                <a:schemeClr val="tx2"/>
              </a:solidFill>
              <a:latin typeface="Arial" pitchFamily="34" charset="0"/>
              <a:ea typeface="+mn-ea"/>
              <a:cs typeface="Arial" pitchFamily="34" charset="0"/>
            </a:endParaRPr>
          </a:p>
          <a:p>
            <a:pPr marL="285750" indent="-285750" fontAlgn="auto">
              <a:spcBef>
                <a:spcPts val="0"/>
              </a:spcBef>
              <a:spcAft>
                <a:spcPts val="0"/>
              </a:spcAft>
              <a:buFont typeface="Arial" pitchFamily="34" charset="0"/>
              <a:buChar char="•"/>
              <a:defRPr/>
            </a:pPr>
            <a:r>
              <a:rPr lang="en-US" altLang="ja-JP" sz="2400" dirty="0">
                <a:solidFill>
                  <a:schemeClr val="tx2"/>
                </a:solidFill>
                <a:latin typeface="Arial" pitchFamily="34" charset="0"/>
                <a:ea typeface="+mn-ea"/>
                <a:cs typeface="Arial" pitchFamily="34" charset="0"/>
              </a:rPr>
              <a:t>Magnetic </a:t>
            </a:r>
            <a:r>
              <a:rPr lang="en-US" altLang="ja-JP" sz="2400" dirty="0" smtClean="0">
                <a:solidFill>
                  <a:schemeClr val="tx2"/>
                </a:solidFill>
                <a:latin typeface="Arial" pitchFamily="34" charset="0"/>
                <a:ea typeface="+mn-ea"/>
                <a:cs typeface="Arial" pitchFamily="34" charset="0"/>
              </a:rPr>
              <a:t>field</a:t>
            </a:r>
          </a:p>
          <a:p>
            <a:pPr marL="285750" indent="-285750" fontAlgn="auto">
              <a:spcBef>
                <a:spcPts val="0"/>
              </a:spcBef>
              <a:spcAft>
                <a:spcPts val="0"/>
              </a:spcAft>
              <a:buFont typeface="Arial" pitchFamily="34" charset="0"/>
              <a:buChar char="•"/>
              <a:defRPr/>
            </a:pPr>
            <a:r>
              <a:rPr lang="en-US" altLang="ja-JP" sz="2400" dirty="0" smtClean="0">
                <a:solidFill>
                  <a:schemeClr val="tx2"/>
                </a:solidFill>
                <a:latin typeface="Arial" pitchFamily="34" charset="0"/>
                <a:ea typeface="+mn-ea"/>
                <a:cs typeface="Arial" pitchFamily="34" charset="0"/>
              </a:rPr>
              <a:t>Cryogenic engineering</a:t>
            </a:r>
            <a:endParaRPr lang="en-US" altLang="ja-JP" sz="2400" dirty="0">
              <a:solidFill>
                <a:schemeClr val="tx2"/>
              </a:solidFill>
              <a:latin typeface="Arial" pitchFamily="34" charset="0"/>
              <a:ea typeface="+mn-ea"/>
              <a:cs typeface="Arial" pitchFamily="34" charset="0"/>
            </a:endParaRPr>
          </a:p>
        </p:txBody>
      </p:sp>
      <p:sp>
        <p:nvSpPr>
          <p:cNvPr id="22" name="テキスト ボックス 21"/>
          <p:cNvSpPr txBox="1">
            <a:spLocks noChangeArrowheads="1"/>
          </p:cNvSpPr>
          <p:nvPr/>
        </p:nvSpPr>
        <p:spPr bwMode="auto">
          <a:xfrm>
            <a:off x="4906952" y="1972500"/>
            <a:ext cx="4636558" cy="4154984"/>
          </a:xfrm>
          <a:prstGeom prst="rect">
            <a:avLst/>
          </a:prstGeom>
          <a:noFill/>
          <a:ln w="9525">
            <a:noFill/>
            <a:prstDash val="dash"/>
            <a:miter lim="800000"/>
            <a:headEnd/>
            <a:tailEnd/>
          </a:ln>
        </p:spPr>
        <p:txBody>
          <a:bodyPr>
            <a:spAutoFit/>
          </a:bodyPr>
          <a:lstStyle/>
          <a:p>
            <a:pPr marL="285750" indent="-285750">
              <a:buFont typeface="Arial" charset="0"/>
              <a:buChar char="•"/>
            </a:pPr>
            <a:r>
              <a:rPr lang="en-US" altLang="ja-JP" sz="2400" dirty="0">
                <a:solidFill>
                  <a:schemeClr val="tx2"/>
                </a:solidFill>
                <a:cs typeface="Arial" charset="0"/>
              </a:rPr>
              <a:t>Degradation in the coil </a:t>
            </a:r>
            <a:r>
              <a:rPr lang="en-US" altLang="ja-JP" sz="2400" dirty="0" smtClean="0">
                <a:solidFill>
                  <a:schemeClr val="tx2"/>
                </a:solidFill>
                <a:cs typeface="Arial" charset="0"/>
              </a:rPr>
              <a:t>performance due to delamination(REBCO)</a:t>
            </a:r>
            <a:endParaRPr lang="en-US" altLang="ja-JP" sz="2400" dirty="0">
              <a:solidFill>
                <a:schemeClr val="tx2"/>
              </a:solidFill>
              <a:cs typeface="Arial" charset="0"/>
            </a:endParaRPr>
          </a:p>
          <a:p>
            <a:pPr marL="285750" indent="-285750">
              <a:buFont typeface="Arial" charset="0"/>
              <a:buChar char="•"/>
            </a:pPr>
            <a:r>
              <a:rPr lang="en-US" altLang="ja-JP" sz="2400" dirty="0" smtClean="0">
                <a:solidFill>
                  <a:schemeClr val="tx2"/>
                </a:solidFill>
                <a:cs typeface="Arial" charset="0"/>
              </a:rPr>
              <a:t>Screening current-induced magnetic field (HTS) </a:t>
            </a:r>
            <a:endParaRPr lang="en-US" altLang="ja-JP" sz="2400" dirty="0">
              <a:solidFill>
                <a:schemeClr val="tx2"/>
              </a:solidFill>
              <a:cs typeface="Arial" charset="0"/>
            </a:endParaRPr>
          </a:p>
          <a:p>
            <a:pPr marL="285750" indent="-285750">
              <a:buFont typeface="Arial" charset="0"/>
              <a:buChar char="•"/>
            </a:pPr>
            <a:r>
              <a:rPr lang="en-US" altLang="ja-JP" sz="2400" dirty="0" smtClean="0">
                <a:solidFill>
                  <a:schemeClr val="tx2"/>
                </a:solidFill>
                <a:cs typeface="Arial" charset="0"/>
              </a:rPr>
              <a:t>Protection against thermal runaway(HTS)</a:t>
            </a:r>
            <a:endParaRPr lang="en-US" altLang="ja-JP" sz="2400" dirty="0">
              <a:solidFill>
                <a:schemeClr val="tx2"/>
              </a:solidFill>
              <a:cs typeface="Arial" charset="0"/>
            </a:endParaRPr>
          </a:p>
          <a:p>
            <a:pPr marL="285750" indent="-285750">
              <a:buFont typeface="Arial" charset="0"/>
              <a:buChar char="•"/>
            </a:pPr>
            <a:endParaRPr lang="en-US" altLang="ja-JP" sz="2400" dirty="0">
              <a:solidFill>
                <a:schemeClr val="tx2"/>
              </a:solidFill>
              <a:cs typeface="Arial" charset="0"/>
            </a:endParaRPr>
          </a:p>
          <a:p>
            <a:pPr marL="285750" indent="-285750">
              <a:buFont typeface="Arial" charset="0"/>
              <a:buChar char="•"/>
            </a:pPr>
            <a:r>
              <a:rPr lang="en-US" altLang="ja-JP" sz="2400" dirty="0" smtClean="0">
                <a:solidFill>
                  <a:schemeClr val="tx2"/>
                </a:solidFill>
                <a:cs typeface="Arial" charset="0"/>
              </a:rPr>
              <a:t>Structure</a:t>
            </a:r>
          </a:p>
          <a:p>
            <a:pPr marL="285750" indent="-285750">
              <a:buFont typeface="Arial" charset="0"/>
              <a:buChar char="•"/>
            </a:pPr>
            <a:r>
              <a:rPr lang="en-US" altLang="ja-JP" sz="2400" dirty="0" smtClean="0">
                <a:solidFill>
                  <a:schemeClr val="tx2"/>
                </a:solidFill>
                <a:cs typeface="Arial" charset="0"/>
              </a:rPr>
              <a:t>Magnetic field</a:t>
            </a:r>
            <a:endParaRPr lang="en-US" altLang="ja-JP" sz="2400" dirty="0">
              <a:solidFill>
                <a:schemeClr val="tx2"/>
              </a:solidFill>
              <a:cs typeface="Arial" charset="0"/>
            </a:endParaRPr>
          </a:p>
          <a:p>
            <a:pPr marL="285750" indent="-285750">
              <a:buFont typeface="Arial" charset="0"/>
              <a:buChar char="•"/>
            </a:pPr>
            <a:r>
              <a:rPr lang="en-US" altLang="ja-JP" sz="2400" dirty="0" smtClean="0">
                <a:solidFill>
                  <a:schemeClr val="tx2"/>
                </a:solidFill>
                <a:cs typeface="Arial" charset="0"/>
              </a:rPr>
              <a:t>Cryogenic engineering</a:t>
            </a:r>
            <a:endParaRPr lang="en-US" altLang="ja-JP" sz="2400" dirty="0">
              <a:solidFill>
                <a:schemeClr val="tx2"/>
              </a:solidFill>
              <a:cs typeface="Arial" charset="0"/>
            </a:endParaRPr>
          </a:p>
        </p:txBody>
      </p:sp>
      <p:sp>
        <p:nvSpPr>
          <p:cNvPr id="2" name="正方形/長方形 1"/>
          <p:cNvSpPr/>
          <p:nvPr/>
        </p:nvSpPr>
        <p:spPr>
          <a:xfrm>
            <a:off x="5001859" y="3126866"/>
            <a:ext cx="4192772" cy="744511"/>
          </a:xfrm>
          <a:prstGeom prst="rect">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
        <p:nvSpPr>
          <p:cNvPr id="3" name="正方形/長方形 2"/>
          <p:cNvSpPr/>
          <p:nvPr/>
        </p:nvSpPr>
        <p:spPr>
          <a:xfrm>
            <a:off x="4906952" y="1808820"/>
            <a:ext cx="4636558" cy="4455495"/>
          </a:xfrm>
          <a:prstGeom prst="rect">
            <a:avLst/>
          </a:prstGeom>
          <a:ln w="12700">
            <a:solidFill>
              <a:schemeClr val="tx1"/>
            </a:solidFill>
          </a:ln>
          <a:effectLst>
            <a:outerShdw blurRad="50800" dist="38100" dir="2700000" algn="tl" rotWithShape="0">
              <a:prstClr val="black">
                <a:alpha val="40000"/>
              </a:prstClr>
            </a:outerShdw>
          </a:effectLst>
        </p:spPr>
        <p:txBody>
          <a:bodyPr rtlCol="0" anchor="ctr"/>
          <a:lstStyle/>
          <a:p>
            <a:pPr algn="ctr"/>
            <a:endParaRPr kumimoji="1" lang="ja-JP" altLang="en-US"/>
          </a:p>
        </p:txBody>
      </p:sp>
    </p:spTree>
    <p:extLst>
      <p:ext uri="{BB962C8B-B14F-4D97-AF65-F5344CB8AC3E}">
        <p14:creationId xmlns:p14="http://schemas.microsoft.com/office/powerpoint/2010/main" val="408097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0"/>
          </p:nvPr>
        </p:nvSpPr>
        <p:spPr/>
        <p:txBody>
          <a:bodyPr/>
          <a:lstStyle/>
          <a:p>
            <a:fld id="{6895B4F0-0804-490A-800A-B296D25CADEA}" type="slidenum">
              <a:rPr lang="ja-JP" altLang="en-US" smtClean="0"/>
              <a:pPr/>
              <a:t>6</a:t>
            </a:fld>
            <a:endParaRPr lang="ja-JP" altLang="en-US" dirty="0"/>
          </a:p>
        </p:txBody>
      </p:sp>
      <p:sp>
        <p:nvSpPr>
          <p:cNvPr id="2" name="タイトル 1"/>
          <p:cNvSpPr>
            <a:spLocks noGrp="1"/>
          </p:cNvSpPr>
          <p:nvPr>
            <p:ph type="title" idx="4294967295"/>
          </p:nvPr>
        </p:nvSpPr>
        <p:spPr>
          <a:xfrm>
            <a:off x="1082570" y="2645395"/>
            <a:ext cx="8191500" cy="1863725"/>
          </a:xfrm>
          <a:prstGeom prst="rect">
            <a:avLst/>
          </a:prstGeom>
        </p:spPr>
        <p:txBody>
          <a:bodyPr>
            <a:noAutofit/>
          </a:bodyPr>
          <a:lstStyle/>
          <a:p>
            <a:pPr algn="l"/>
            <a:r>
              <a:rPr kumimoji="1" lang="en-US" altLang="ja-JP" sz="4000" b="1" dirty="0" smtClean="0"/>
              <a:t>Magnetic field distortion and temporal magnetic field drift due to  th</a:t>
            </a:r>
            <a:r>
              <a:rPr lang="en-US" altLang="ja-JP" sz="4000" b="1" dirty="0" smtClean="0"/>
              <a:t>e </a:t>
            </a:r>
            <a:r>
              <a:rPr kumimoji="1" lang="en-US" altLang="ja-JP" sz="4000" b="1" dirty="0" smtClean="0"/>
              <a:t>screening current</a:t>
            </a:r>
            <a:endParaRPr kumimoji="1" lang="ja-JP" altLang="en-US" sz="4000" b="1" dirty="0"/>
          </a:p>
        </p:txBody>
      </p:sp>
    </p:spTree>
    <p:extLst>
      <p:ext uri="{BB962C8B-B14F-4D97-AF65-F5344CB8AC3E}">
        <p14:creationId xmlns:p14="http://schemas.microsoft.com/office/powerpoint/2010/main" val="37903579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F2310DC3-0E85-48DD-910D-ADCA20675EE2}" type="slidenum">
              <a:rPr lang="ja-JP" altLang="en-US" smtClean="0"/>
              <a:pPr>
                <a:defRPr/>
              </a:pPr>
              <a:t>7</a:t>
            </a:fld>
            <a:endParaRPr lang="ja-JP" altLang="en-US"/>
          </a:p>
        </p:txBody>
      </p:sp>
      <p:sp>
        <p:nvSpPr>
          <p:cNvPr id="3" name="テキスト ボックス 2"/>
          <p:cNvSpPr txBox="1"/>
          <p:nvPr/>
        </p:nvSpPr>
        <p:spPr>
          <a:xfrm>
            <a:off x="572369" y="4824155"/>
            <a:ext cx="9181020" cy="1180699"/>
          </a:xfrm>
          <a:prstGeom prst="rect">
            <a:avLst/>
          </a:prstGeom>
          <a:noFill/>
        </p:spPr>
        <p:txBody>
          <a:bodyPr wrap="square" lIns="36000" tIns="36000" rIns="36000" bIns="36000" rtlCol="0">
            <a:spAutoFit/>
          </a:bodyPr>
          <a:lstStyle/>
          <a:p>
            <a:pPr marL="742950" indent="-742950">
              <a:buFont typeface="+mj-lt"/>
              <a:buAutoNum type="alphaLcPeriod"/>
            </a:pPr>
            <a:r>
              <a:rPr kumimoji="1" lang="en-US" altLang="ja-JP" sz="3600" b="1" dirty="0" smtClean="0">
                <a:solidFill>
                  <a:schemeClr val="tx2"/>
                </a:solidFill>
              </a:rPr>
              <a:t>Basic phenomena of the screening current-induced magnetic field</a:t>
            </a:r>
            <a:endParaRPr kumimoji="1" lang="ja-JP" altLang="en-US" sz="3600" b="1" dirty="0" smtClean="0">
              <a:solidFill>
                <a:schemeClr val="tx2"/>
              </a:solidFill>
            </a:endParaRPr>
          </a:p>
        </p:txBody>
      </p:sp>
    </p:spTree>
    <p:extLst>
      <p:ext uri="{BB962C8B-B14F-4D97-AF65-F5344CB8AC3E}">
        <p14:creationId xmlns:p14="http://schemas.microsoft.com/office/powerpoint/2010/main" val="1666367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0"/>
          </p:nvPr>
        </p:nvSpPr>
        <p:spPr/>
        <p:txBody>
          <a:bodyPr/>
          <a:lstStyle/>
          <a:p>
            <a:fld id="{6895B4F0-0804-490A-800A-B296D25CADEA}" type="slidenum">
              <a:rPr kumimoji="1" lang="ja-JP" altLang="en-US" smtClean="0"/>
              <a:pPr/>
              <a:t>8</a:t>
            </a:fld>
            <a:endParaRPr kumimoji="1" lang="ja-JP" altLang="en-US" dirty="0"/>
          </a:p>
        </p:txBody>
      </p:sp>
      <p:sp>
        <p:nvSpPr>
          <p:cNvPr id="2" name="タイトル 1"/>
          <p:cNvSpPr>
            <a:spLocks noGrp="1"/>
          </p:cNvSpPr>
          <p:nvPr>
            <p:ph type="title" idx="4294967295"/>
          </p:nvPr>
        </p:nvSpPr>
        <p:spPr>
          <a:xfrm>
            <a:off x="547412" y="-81390"/>
            <a:ext cx="7195898" cy="1143001"/>
          </a:xfrm>
          <a:prstGeom prst="rect">
            <a:avLst/>
          </a:prstGeom>
        </p:spPr>
        <p:txBody>
          <a:bodyPr>
            <a:normAutofit/>
          </a:bodyPr>
          <a:lstStyle/>
          <a:p>
            <a:pPr algn="l"/>
            <a:r>
              <a:rPr kumimoji="1" lang="en-US" altLang="ja-JP" sz="3000" b="1" dirty="0" smtClean="0">
                <a:solidFill>
                  <a:srgbClr val="292399"/>
                </a:solidFill>
                <a:latin typeface="Arial" pitchFamily="34" charset="0"/>
                <a:cs typeface="Arial" pitchFamily="34" charset="0"/>
              </a:rPr>
              <a:t>Screening</a:t>
            </a:r>
            <a:r>
              <a:rPr lang="ja-JP" altLang="en-US" sz="3000" b="1" dirty="0">
                <a:solidFill>
                  <a:srgbClr val="292399"/>
                </a:solidFill>
                <a:latin typeface="Arial" pitchFamily="34" charset="0"/>
                <a:cs typeface="Arial" pitchFamily="34" charset="0"/>
              </a:rPr>
              <a:t> </a:t>
            </a:r>
            <a:r>
              <a:rPr kumimoji="1" lang="en-US" altLang="ja-JP" sz="3000" b="1" dirty="0" smtClean="0">
                <a:solidFill>
                  <a:srgbClr val="292399"/>
                </a:solidFill>
                <a:latin typeface="Arial" pitchFamily="34" charset="0"/>
                <a:cs typeface="Arial" pitchFamily="34" charset="0"/>
              </a:rPr>
              <a:t>current-induced magnetic field for LTS magnets</a:t>
            </a:r>
            <a:endParaRPr kumimoji="1" lang="ja-JP" altLang="en-US" sz="3000" b="1" dirty="0">
              <a:solidFill>
                <a:srgbClr val="292399"/>
              </a:solidFill>
              <a:latin typeface="Arial" pitchFamily="34" charset="0"/>
              <a:cs typeface="Arial" pitchFamily="34" charset="0"/>
            </a:endParaRPr>
          </a:p>
        </p:txBody>
      </p:sp>
      <p:cxnSp>
        <p:nvCxnSpPr>
          <p:cNvPr id="5" name="直線コネクタ 4"/>
          <p:cNvCxnSpPr/>
          <p:nvPr/>
        </p:nvCxnSpPr>
        <p:spPr>
          <a:xfrm>
            <a:off x="1754645" y="1482463"/>
            <a:ext cx="0" cy="3096344"/>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2222697" y="2058527"/>
            <a:ext cx="702078" cy="16561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正方形/長方形 6"/>
          <p:cNvSpPr/>
          <p:nvPr/>
        </p:nvSpPr>
        <p:spPr>
          <a:xfrm>
            <a:off x="584515" y="2058527"/>
            <a:ext cx="702078" cy="16561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上矢印 16"/>
          <p:cNvSpPr/>
          <p:nvPr/>
        </p:nvSpPr>
        <p:spPr>
          <a:xfrm>
            <a:off x="1598627" y="2274551"/>
            <a:ext cx="312035" cy="576064"/>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上矢印 17"/>
          <p:cNvSpPr/>
          <p:nvPr/>
        </p:nvSpPr>
        <p:spPr>
          <a:xfrm>
            <a:off x="1598627" y="2490575"/>
            <a:ext cx="312035" cy="360040"/>
          </a:xfrm>
          <a:prstGeom prst="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20" name="直線コネクタ 19"/>
          <p:cNvCxnSpPr/>
          <p:nvPr/>
        </p:nvCxnSpPr>
        <p:spPr>
          <a:xfrm flipV="1">
            <a:off x="194471" y="2778607"/>
            <a:ext cx="3276364" cy="72008"/>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grpSp>
        <p:nvGrpSpPr>
          <p:cNvPr id="26" name="グループ化 25"/>
          <p:cNvGrpSpPr/>
          <p:nvPr/>
        </p:nvGrpSpPr>
        <p:grpSpPr>
          <a:xfrm>
            <a:off x="3470836" y="2346559"/>
            <a:ext cx="807121" cy="648072"/>
            <a:chOff x="3779912" y="2564904"/>
            <a:chExt cx="745035" cy="648072"/>
          </a:xfrm>
        </p:grpSpPr>
        <p:sp>
          <p:nvSpPr>
            <p:cNvPr id="10" name="円/楕円 9"/>
            <p:cNvSpPr/>
            <p:nvPr/>
          </p:nvSpPr>
          <p:spPr>
            <a:xfrm>
              <a:off x="3779912" y="2564904"/>
              <a:ext cx="648072" cy="6480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2" name="直線コネクタ 11"/>
            <p:cNvCxnSpPr/>
            <p:nvPr/>
          </p:nvCxnSpPr>
          <p:spPr>
            <a:xfrm>
              <a:off x="4099009" y="2564904"/>
              <a:ext cx="0" cy="648072"/>
            </a:xfrm>
            <a:prstGeom prst="line">
              <a:avLst/>
            </a:prstGeom>
          </p:spPr>
          <p:style>
            <a:lnRef idx="1">
              <a:schemeClr val="accent1"/>
            </a:lnRef>
            <a:fillRef idx="0">
              <a:schemeClr val="accent1"/>
            </a:fillRef>
            <a:effectRef idx="0">
              <a:schemeClr val="accent1"/>
            </a:effectRef>
            <a:fontRef idx="minor">
              <a:schemeClr val="tx1"/>
            </a:fontRef>
          </p:style>
        </p:cxnSp>
        <p:sp>
          <p:nvSpPr>
            <p:cNvPr id="14" name="円/楕円 13"/>
            <p:cNvSpPr/>
            <p:nvPr/>
          </p:nvSpPr>
          <p:spPr>
            <a:xfrm>
              <a:off x="4139952" y="2780928"/>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円/楕円 14"/>
            <p:cNvSpPr/>
            <p:nvPr/>
          </p:nvSpPr>
          <p:spPr>
            <a:xfrm>
              <a:off x="3822219" y="2771341"/>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22" name="直線コネクタ 21"/>
            <p:cNvCxnSpPr>
              <a:stCxn id="15" idx="7"/>
              <a:endCxn id="15" idx="3"/>
            </p:cNvCxnSpPr>
            <p:nvPr/>
          </p:nvCxnSpPr>
          <p:spPr>
            <a:xfrm flipH="1">
              <a:off x="3848669" y="2802977"/>
              <a:ext cx="157938" cy="17223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p:cNvCxnSpPr>
              <a:stCxn id="15" idx="1"/>
              <a:endCxn id="15" idx="5"/>
            </p:cNvCxnSpPr>
            <p:nvPr/>
          </p:nvCxnSpPr>
          <p:spPr>
            <a:xfrm>
              <a:off x="3853855" y="2802977"/>
              <a:ext cx="131291" cy="144939"/>
            </a:xfrm>
            <a:prstGeom prst="line">
              <a:avLst/>
            </a:prstGeom>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4092899" y="2737677"/>
              <a:ext cx="432048" cy="400110"/>
            </a:xfrm>
            <a:prstGeom prst="rect">
              <a:avLst/>
            </a:prstGeom>
            <a:noFill/>
          </p:spPr>
          <p:txBody>
            <a:bodyPr wrap="square" rtlCol="0">
              <a:spAutoFit/>
            </a:bodyPr>
            <a:lstStyle/>
            <a:p>
              <a:endParaRPr kumimoji="1" lang="en-US" altLang="ja-JP" dirty="0" smtClean="0"/>
            </a:p>
          </p:txBody>
        </p:sp>
      </p:grpSp>
      <p:cxnSp>
        <p:nvCxnSpPr>
          <p:cNvPr id="28" name="直線コネクタ 27"/>
          <p:cNvCxnSpPr/>
          <p:nvPr/>
        </p:nvCxnSpPr>
        <p:spPr>
          <a:xfrm flipV="1">
            <a:off x="2295299" y="1945732"/>
            <a:ext cx="1950217" cy="8640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2265901" y="2795510"/>
            <a:ext cx="1560173"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a:off x="4406939" y="2346559"/>
            <a:ext cx="0" cy="4320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253755" y="4009354"/>
            <a:ext cx="1110847" cy="830997"/>
          </a:xfrm>
          <a:prstGeom prst="rect">
            <a:avLst/>
          </a:prstGeom>
          <a:noFill/>
        </p:spPr>
        <p:txBody>
          <a:bodyPr wrap="square" rtlCol="0">
            <a:spAutoFit/>
          </a:bodyPr>
          <a:lstStyle/>
          <a:p>
            <a:r>
              <a:rPr kumimoji="1" lang="en-US" altLang="ja-JP" sz="2400" b="1" dirty="0" smtClean="0">
                <a:latin typeface="Arial" pitchFamily="34" charset="0"/>
                <a:cs typeface="Arial" pitchFamily="34" charset="0"/>
              </a:rPr>
              <a:t>LTS Coil</a:t>
            </a:r>
            <a:endParaRPr kumimoji="1" lang="ja-JP" altLang="en-US" sz="2400" b="1" dirty="0">
              <a:latin typeface="Arial" pitchFamily="34" charset="0"/>
              <a:cs typeface="Arial" pitchFamily="34" charset="0"/>
            </a:endParaRPr>
          </a:p>
        </p:txBody>
      </p:sp>
      <p:sp>
        <p:nvSpPr>
          <p:cNvPr id="34" name="テキスト ボックス 33"/>
          <p:cNvSpPr txBox="1"/>
          <p:nvPr/>
        </p:nvSpPr>
        <p:spPr>
          <a:xfrm>
            <a:off x="2924774" y="3570695"/>
            <a:ext cx="2062694" cy="830997"/>
          </a:xfrm>
          <a:prstGeom prst="rect">
            <a:avLst/>
          </a:prstGeom>
          <a:noFill/>
        </p:spPr>
        <p:txBody>
          <a:bodyPr wrap="square" rtlCol="0">
            <a:spAutoFit/>
          </a:bodyPr>
          <a:lstStyle/>
          <a:p>
            <a:pPr algn="ctr"/>
            <a:r>
              <a:rPr kumimoji="1" lang="en-US" altLang="ja-JP" sz="2400" b="1" dirty="0" smtClean="0">
                <a:latin typeface="Arial" pitchFamily="34" charset="0"/>
                <a:cs typeface="Arial" pitchFamily="34" charset="0"/>
              </a:rPr>
              <a:t>LTS</a:t>
            </a:r>
            <a:r>
              <a:rPr kumimoji="1" lang="ja-JP" altLang="en-US" sz="2400" b="1" dirty="0" smtClean="0">
                <a:latin typeface="Arial" pitchFamily="34" charset="0"/>
                <a:cs typeface="Arial" pitchFamily="34" charset="0"/>
              </a:rPr>
              <a:t>　</a:t>
            </a:r>
            <a:r>
              <a:rPr kumimoji="1" lang="en-US" altLang="ja-JP" sz="2400" b="1" dirty="0" smtClean="0">
                <a:latin typeface="Arial" pitchFamily="34" charset="0"/>
                <a:cs typeface="Arial" pitchFamily="34" charset="0"/>
              </a:rPr>
              <a:t>Filaments</a:t>
            </a:r>
            <a:endParaRPr kumimoji="1" lang="ja-JP" altLang="en-US" sz="2400" b="1" dirty="0">
              <a:latin typeface="Arial" pitchFamily="34" charset="0"/>
              <a:cs typeface="Arial" pitchFamily="34" charset="0"/>
            </a:endParaRPr>
          </a:p>
        </p:txBody>
      </p:sp>
      <p:sp>
        <p:nvSpPr>
          <p:cNvPr id="35" name="テキスト ボックス 34"/>
          <p:cNvSpPr txBox="1"/>
          <p:nvPr/>
        </p:nvSpPr>
        <p:spPr>
          <a:xfrm>
            <a:off x="1611712" y="4668233"/>
            <a:ext cx="4355401" cy="830997"/>
          </a:xfrm>
          <a:prstGeom prst="rect">
            <a:avLst/>
          </a:prstGeom>
          <a:noFill/>
        </p:spPr>
        <p:txBody>
          <a:bodyPr wrap="square" rtlCol="0">
            <a:spAutoFit/>
          </a:bodyPr>
          <a:lstStyle/>
          <a:p>
            <a:r>
              <a:rPr lang="en-US" altLang="ja-JP" sz="2400" b="1" dirty="0" smtClean="0">
                <a:solidFill>
                  <a:schemeClr val="tx2"/>
                </a:solidFill>
                <a:latin typeface="Arial" pitchFamily="34" charset="0"/>
                <a:cs typeface="Arial" pitchFamily="34" charset="0"/>
              </a:rPr>
              <a:t>Screening current-induced magnetic field, </a:t>
            </a:r>
            <a:r>
              <a:rPr lang="en-US" altLang="ja-JP" sz="2400" b="1" i="1" dirty="0" smtClean="0">
                <a:solidFill>
                  <a:schemeClr val="tx2"/>
                </a:solidFill>
                <a:latin typeface="Arial" pitchFamily="34" charset="0"/>
                <a:cs typeface="Arial" pitchFamily="34" charset="0"/>
              </a:rPr>
              <a:t>B</a:t>
            </a:r>
            <a:r>
              <a:rPr lang="en-US" altLang="ja-JP" sz="2400" b="1" baseline="-25000" dirty="0" smtClean="0">
                <a:solidFill>
                  <a:schemeClr val="tx2"/>
                </a:solidFill>
                <a:latin typeface="Arial" pitchFamily="34" charset="0"/>
                <a:cs typeface="Arial" pitchFamily="34" charset="0"/>
              </a:rPr>
              <a:t>s</a:t>
            </a:r>
            <a:endParaRPr kumimoji="1" lang="ja-JP" altLang="en-US" sz="2400" b="1" baseline="-25000" dirty="0">
              <a:solidFill>
                <a:schemeClr val="tx2"/>
              </a:solidFill>
              <a:latin typeface="Arial" pitchFamily="34" charset="0"/>
              <a:cs typeface="Arial" pitchFamily="34" charset="0"/>
            </a:endParaRPr>
          </a:p>
        </p:txBody>
      </p:sp>
      <p:cxnSp>
        <p:nvCxnSpPr>
          <p:cNvPr id="37" name="直線コネクタ 36"/>
          <p:cNvCxnSpPr/>
          <p:nvPr/>
        </p:nvCxnSpPr>
        <p:spPr>
          <a:xfrm flipH="1" flipV="1">
            <a:off x="1832654" y="2922623"/>
            <a:ext cx="390043" cy="1656184"/>
          </a:xfrm>
          <a:prstGeom prst="line">
            <a:avLst/>
          </a:prstGeom>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555676" y="5558760"/>
            <a:ext cx="4721253" cy="461665"/>
          </a:xfrm>
          <a:prstGeom prst="rect">
            <a:avLst/>
          </a:prstGeom>
          <a:noFill/>
        </p:spPr>
        <p:txBody>
          <a:bodyPr wrap="square" rtlCol="0">
            <a:spAutoFit/>
          </a:bodyPr>
          <a:lstStyle/>
          <a:p>
            <a:r>
              <a:rPr kumimoji="1" lang="en-US" altLang="ja-JP" sz="2400" b="1" dirty="0" smtClean="0">
                <a:solidFill>
                  <a:srgbClr val="FF0000"/>
                </a:solidFill>
                <a:latin typeface="Arial" pitchFamily="34" charset="0"/>
                <a:cs typeface="Arial" pitchFamily="34" charset="0"/>
              </a:rPr>
              <a:t>Coil  current magnetic field, </a:t>
            </a:r>
            <a:r>
              <a:rPr kumimoji="1" lang="en-US" altLang="ja-JP" sz="2400" b="1" i="1" dirty="0" smtClean="0">
                <a:solidFill>
                  <a:srgbClr val="FF0000"/>
                </a:solidFill>
                <a:latin typeface="Arial" pitchFamily="34" charset="0"/>
                <a:cs typeface="Arial" pitchFamily="34" charset="0"/>
              </a:rPr>
              <a:t>B</a:t>
            </a:r>
            <a:r>
              <a:rPr kumimoji="1" lang="en-US" altLang="ja-JP" sz="2400" b="1" baseline="-25000" dirty="0" smtClean="0">
                <a:solidFill>
                  <a:srgbClr val="FF0000"/>
                </a:solidFill>
                <a:latin typeface="Arial" pitchFamily="34" charset="0"/>
                <a:cs typeface="Arial" pitchFamily="34" charset="0"/>
              </a:rPr>
              <a:t>c</a:t>
            </a:r>
            <a:endParaRPr kumimoji="1" lang="ja-JP" altLang="en-US" sz="2400" b="1" baseline="-25000" dirty="0">
              <a:solidFill>
                <a:srgbClr val="FF0000"/>
              </a:solidFill>
              <a:latin typeface="Arial" pitchFamily="34" charset="0"/>
              <a:cs typeface="Arial" pitchFamily="34" charset="0"/>
            </a:endParaRPr>
          </a:p>
        </p:txBody>
      </p:sp>
      <p:cxnSp>
        <p:nvCxnSpPr>
          <p:cNvPr id="40" name="直線コネクタ 39"/>
          <p:cNvCxnSpPr/>
          <p:nvPr/>
        </p:nvCxnSpPr>
        <p:spPr>
          <a:xfrm flipH="1">
            <a:off x="974558" y="2459949"/>
            <a:ext cx="637154" cy="309881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5276929" y="1103254"/>
            <a:ext cx="4437708" cy="2677656"/>
          </a:xfrm>
          <a:prstGeom prst="rect">
            <a:avLst/>
          </a:prstGeom>
          <a:noFill/>
          <a:ln>
            <a:noFill/>
          </a:ln>
        </p:spPr>
        <p:txBody>
          <a:bodyPr wrap="square" rtlCol="0">
            <a:spAutoFit/>
          </a:bodyPr>
          <a:lstStyle/>
          <a:p>
            <a:pPr marL="342900" indent="-342900">
              <a:buFont typeface="+mj-lt"/>
              <a:buAutoNum type="arabicPeriod"/>
            </a:pPr>
            <a:r>
              <a:rPr kumimoji="1" lang="en-US" altLang="ja-JP" sz="2400" dirty="0" smtClean="0">
                <a:latin typeface="+mj-lt"/>
                <a:cs typeface="Arial" pitchFamily="34" charset="0"/>
              </a:rPr>
              <a:t>For early LTS magnets</a:t>
            </a:r>
            <a:r>
              <a:rPr lang="en-US" altLang="ja-JP" sz="2400" dirty="0" smtClean="0">
                <a:latin typeface="+mj-lt"/>
                <a:cs typeface="Arial" pitchFamily="34" charset="0"/>
              </a:rPr>
              <a:t>, the screening current was enormous.</a:t>
            </a:r>
          </a:p>
          <a:p>
            <a:pPr marL="342900" indent="-342900">
              <a:buFont typeface="+mj-lt"/>
              <a:buAutoNum type="arabicPeriod"/>
            </a:pPr>
            <a:r>
              <a:rPr kumimoji="1" lang="en-US" altLang="ja-JP" sz="2400" dirty="0" smtClean="0">
                <a:latin typeface="+mj-lt"/>
                <a:cs typeface="Arial" pitchFamily="34" charset="0"/>
              </a:rPr>
              <a:t>However, for modern LTS magnets, effect of screening current becomes negligible as LTS filaments are fine.</a:t>
            </a:r>
          </a:p>
        </p:txBody>
      </p:sp>
      <p:cxnSp>
        <p:nvCxnSpPr>
          <p:cNvPr id="44" name="直線コネクタ 43"/>
          <p:cNvCxnSpPr/>
          <p:nvPr/>
        </p:nvCxnSpPr>
        <p:spPr>
          <a:xfrm flipH="1">
            <a:off x="591402" y="2130536"/>
            <a:ext cx="617182" cy="1562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H="1" flipV="1">
            <a:off x="576619" y="2069281"/>
            <a:ext cx="709974" cy="164543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H="1">
            <a:off x="2217761" y="2058528"/>
            <a:ext cx="707014" cy="1662133"/>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flipH="1" flipV="1">
            <a:off x="2217761" y="2082929"/>
            <a:ext cx="707014" cy="1631783"/>
          </a:xfrm>
          <a:prstGeom prst="line">
            <a:avLst/>
          </a:prstGeom>
        </p:spPr>
        <p:style>
          <a:lnRef idx="1">
            <a:schemeClr val="accent1"/>
          </a:lnRef>
          <a:fillRef idx="0">
            <a:schemeClr val="accent1"/>
          </a:fillRef>
          <a:effectRef idx="0">
            <a:schemeClr val="accent1"/>
          </a:effectRef>
          <a:fontRef idx="minor">
            <a:schemeClr val="tx1"/>
          </a:fontRef>
        </p:style>
      </p:cxnSp>
      <p:sp>
        <p:nvSpPr>
          <p:cNvPr id="4" name="正方形/長方形 3"/>
          <p:cNvSpPr/>
          <p:nvPr/>
        </p:nvSpPr>
        <p:spPr>
          <a:xfrm>
            <a:off x="4761637" y="5022366"/>
            <a:ext cx="4953000" cy="830997"/>
          </a:xfrm>
          <a:prstGeom prst="rect">
            <a:avLst/>
          </a:prstGeom>
        </p:spPr>
        <p:txBody>
          <a:bodyPr>
            <a:spAutoFit/>
          </a:bodyPr>
          <a:lstStyle/>
          <a:p>
            <a:pPr algn="ctr" defTabSz="4176713"/>
            <a:r>
              <a:rPr lang="en-US" altLang="ja-JP" sz="2400" b="1" dirty="0">
                <a:latin typeface="Arial" pitchFamily="34" charset="0"/>
                <a:cs typeface="Arial" pitchFamily="34" charset="0"/>
              </a:rPr>
              <a:t>Net field</a:t>
            </a:r>
          </a:p>
          <a:p>
            <a:pPr algn="ctr" defTabSz="4176713"/>
            <a:r>
              <a:rPr lang="en-US" altLang="ja-JP" sz="2400" b="1" i="1" dirty="0">
                <a:latin typeface="Arial" pitchFamily="34" charset="0"/>
                <a:cs typeface="Arial" pitchFamily="34" charset="0"/>
              </a:rPr>
              <a:t>B</a:t>
            </a:r>
            <a:r>
              <a:rPr lang="en-US" altLang="ja-JP" sz="2400" b="1" baseline="-25000" dirty="0">
                <a:latin typeface="Arial" pitchFamily="34" charset="0"/>
                <a:cs typeface="Arial" pitchFamily="34" charset="0"/>
              </a:rPr>
              <a:t>0</a:t>
            </a:r>
            <a:r>
              <a:rPr lang="en-US" altLang="ja-JP" sz="2400" b="1" dirty="0">
                <a:latin typeface="Arial" pitchFamily="34" charset="0"/>
                <a:cs typeface="Arial" pitchFamily="34" charset="0"/>
              </a:rPr>
              <a:t> = </a:t>
            </a:r>
            <a:r>
              <a:rPr lang="en-US" altLang="ja-JP" sz="2400" b="1" i="1" dirty="0">
                <a:solidFill>
                  <a:srgbClr val="FF0000"/>
                </a:solidFill>
                <a:latin typeface="Arial" pitchFamily="34" charset="0"/>
                <a:cs typeface="Arial" pitchFamily="34" charset="0"/>
              </a:rPr>
              <a:t>B</a:t>
            </a:r>
            <a:r>
              <a:rPr lang="en-US" altLang="ja-JP" sz="2400" b="1" baseline="-25000" dirty="0">
                <a:solidFill>
                  <a:srgbClr val="FF0000"/>
                </a:solidFill>
                <a:latin typeface="Arial" pitchFamily="34" charset="0"/>
                <a:cs typeface="Arial" pitchFamily="34" charset="0"/>
              </a:rPr>
              <a:t>c</a:t>
            </a:r>
            <a:r>
              <a:rPr lang="en-US" altLang="ja-JP" sz="2400" b="1" dirty="0">
                <a:latin typeface="Arial" pitchFamily="34" charset="0"/>
                <a:cs typeface="Arial" pitchFamily="34" charset="0"/>
              </a:rPr>
              <a:t> </a:t>
            </a:r>
            <a:r>
              <a:rPr lang="en-US" altLang="ja-JP" sz="2400" b="1" dirty="0" smtClean="0">
                <a:latin typeface="Arial" pitchFamily="34" charset="0"/>
                <a:cs typeface="Arial" pitchFamily="34" charset="0"/>
              </a:rPr>
              <a:t>+ </a:t>
            </a:r>
            <a:r>
              <a:rPr lang="en-US" altLang="ja-JP" sz="2400" b="1" i="1" dirty="0">
                <a:solidFill>
                  <a:srgbClr val="3333FF"/>
                </a:solidFill>
                <a:latin typeface="Arial" pitchFamily="34" charset="0"/>
                <a:cs typeface="Arial" pitchFamily="34" charset="0"/>
              </a:rPr>
              <a:t>B</a:t>
            </a:r>
            <a:r>
              <a:rPr lang="en-US" altLang="ja-JP" sz="2400" b="1" baseline="-25000" dirty="0">
                <a:solidFill>
                  <a:srgbClr val="3333FF"/>
                </a:solidFill>
                <a:latin typeface="Arial" pitchFamily="34" charset="0"/>
                <a:cs typeface="Arial" pitchFamily="34" charset="0"/>
              </a:rPr>
              <a:t>s</a:t>
            </a:r>
          </a:p>
        </p:txBody>
      </p:sp>
      <p:sp>
        <p:nvSpPr>
          <p:cNvPr id="9" name="右中かっこ 8"/>
          <p:cNvSpPr/>
          <p:nvPr/>
        </p:nvSpPr>
        <p:spPr>
          <a:xfrm>
            <a:off x="5775457" y="4811538"/>
            <a:ext cx="156017" cy="114487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p>
        </p:txBody>
      </p:sp>
      <p:sp>
        <p:nvSpPr>
          <p:cNvPr id="8" name="下矢印 7"/>
          <p:cNvSpPr/>
          <p:nvPr/>
        </p:nvSpPr>
        <p:spPr>
          <a:xfrm rot="10800000">
            <a:off x="4604724" y="2159891"/>
            <a:ext cx="536028" cy="763213"/>
          </a:xfrm>
          <a:prstGeom prst="down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3545323" y="3068960"/>
            <a:ext cx="1620180" cy="318924"/>
          </a:xfrm>
          <a:prstGeom prst="rect">
            <a:avLst/>
          </a:prstGeom>
          <a:noFill/>
        </p:spPr>
        <p:txBody>
          <a:bodyPr wrap="square" lIns="36000" tIns="36000" rIns="36000" bIns="36000" rtlCol="0">
            <a:spAutoFit/>
          </a:bodyPr>
          <a:lstStyle/>
          <a:p>
            <a:r>
              <a:rPr kumimoji="1" lang="en-US" altLang="ja-JP" sz="1600" b="1" dirty="0" smtClean="0"/>
              <a:t>Filament</a:t>
            </a:r>
            <a:endParaRPr kumimoji="1" lang="ja-JP" altLang="en-US" sz="1600" b="1" dirty="0" smtClean="0"/>
          </a:p>
        </p:txBody>
      </p:sp>
      <p:sp>
        <p:nvSpPr>
          <p:cNvPr id="16" name="テキスト ボックス 15"/>
          <p:cNvSpPr txBox="1"/>
          <p:nvPr/>
        </p:nvSpPr>
        <p:spPr>
          <a:xfrm>
            <a:off x="4637965" y="1583795"/>
            <a:ext cx="509212" cy="442035"/>
          </a:xfrm>
          <a:prstGeom prst="rect">
            <a:avLst/>
          </a:prstGeom>
          <a:noFill/>
        </p:spPr>
        <p:txBody>
          <a:bodyPr wrap="square" lIns="36000" tIns="36000" rIns="36000" bIns="36000" rtlCol="0">
            <a:spAutoFit/>
          </a:bodyPr>
          <a:lstStyle/>
          <a:p>
            <a:r>
              <a:rPr kumimoji="1" lang="en-US" altLang="ja-JP" sz="2400" b="1" dirty="0" err="1" smtClean="0"/>
              <a:t>B</a:t>
            </a:r>
            <a:r>
              <a:rPr kumimoji="1" lang="en-US" altLang="ja-JP" sz="2400" b="1" baseline="-25000" dirty="0" err="1" smtClean="0"/>
              <a:t>z</a:t>
            </a:r>
            <a:endParaRPr kumimoji="1" lang="ja-JP" altLang="en-US" sz="2400" b="1" baseline="-25000" dirty="0" smtClean="0"/>
          </a:p>
        </p:txBody>
      </p:sp>
      <p:pic>
        <p:nvPicPr>
          <p:cNvPr id="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7768" y="1020960"/>
            <a:ext cx="1246163" cy="88187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直線矢印コネクタ 20"/>
          <p:cNvCxnSpPr>
            <a:stCxn id="11" idx="5"/>
          </p:cNvCxnSpPr>
          <p:nvPr/>
        </p:nvCxnSpPr>
        <p:spPr bwMode="auto">
          <a:xfrm>
            <a:off x="3741932" y="1907083"/>
            <a:ext cx="8763" cy="367468"/>
          </a:xfrm>
          <a:prstGeom prst="straightConnector1">
            <a:avLst/>
          </a:prstGeom>
          <a:noFill/>
          <a:ln w="12700" cap="flat" cmpd="sng" algn="ctr">
            <a:solidFill>
              <a:schemeClr val="tx1"/>
            </a:solidFill>
            <a:prstDash val="solid"/>
            <a:round/>
            <a:headEnd type="none" w="med" len="med"/>
            <a:tailEnd type="triangle"/>
          </a:ln>
          <a:effectLst/>
        </p:spPr>
      </p:cxnSp>
      <p:sp>
        <p:nvSpPr>
          <p:cNvPr id="11" name="円/楕円 10"/>
          <p:cNvSpPr/>
          <p:nvPr/>
        </p:nvSpPr>
        <p:spPr>
          <a:xfrm>
            <a:off x="3516669" y="1681820"/>
            <a:ext cx="263912" cy="263912"/>
          </a:xfrm>
          <a:prstGeom prst="ellipse">
            <a:avLst/>
          </a:prstGeom>
          <a:ln w="12700">
            <a:solidFill>
              <a:schemeClr val="tx1"/>
            </a:solidFill>
          </a:ln>
        </p:spPr>
        <p:txBody>
          <a:bodyPr rtlCol="0" anchor="ctr"/>
          <a:lstStyle/>
          <a:p>
            <a:pPr algn="ctr"/>
            <a:endParaRPr kumimoji="1" lang="ja-JP" altLang="en-US"/>
          </a:p>
        </p:txBody>
      </p:sp>
      <p:sp>
        <p:nvSpPr>
          <p:cNvPr id="19" name="正方形/長方形 18"/>
          <p:cNvSpPr/>
          <p:nvPr/>
        </p:nvSpPr>
        <p:spPr>
          <a:xfrm>
            <a:off x="5276929" y="1135307"/>
            <a:ext cx="4437708" cy="2633057"/>
          </a:xfrm>
          <a:prstGeom prst="rect">
            <a:avLst/>
          </a:prstGeom>
          <a:ln w="12700">
            <a:solidFill>
              <a:schemeClr val="tx1"/>
            </a:solidFill>
          </a:ln>
          <a:effectLst>
            <a:outerShdw blurRad="50800" dist="38100" dir="2700000" algn="tl" rotWithShape="0">
              <a:prstClr val="black">
                <a:alpha val="40000"/>
              </a:prstClr>
            </a:outerShdw>
          </a:effectLst>
        </p:spPr>
        <p:txBody>
          <a:bodyPr rtlCol="0" anchor="ctr"/>
          <a:lstStyle/>
          <a:p>
            <a:pPr algn="ctr"/>
            <a:endParaRPr kumimoji="1" lang="ja-JP" altLang="en-US"/>
          </a:p>
        </p:txBody>
      </p:sp>
      <p:sp>
        <p:nvSpPr>
          <p:cNvPr id="23" name="円/楕円 22"/>
          <p:cNvSpPr/>
          <p:nvPr/>
        </p:nvSpPr>
        <p:spPr>
          <a:xfrm>
            <a:off x="3958160" y="2647889"/>
            <a:ext cx="45719" cy="45719"/>
          </a:xfrm>
          <a:prstGeom prst="ellipse">
            <a:avLst/>
          </a:prstGeom>
          <a:solidFill>
            <a:schemeClr val="accent1"/>
          </a:solidFill>
          <a:ln w="12700">
            <a:noFill/>
          </a:ln>
        </p:spPr>
        <p:txBody>
          <a:bodyPr rtlCol="0" anchor="ctr"/>
          <a:lstStyle/>
          <a:p>
            <a:pPr algn="ctr"/>
            <a:endParaRPr kumimoji="1" lang="ja-JP" altLang="en-US"/>
          </a:p>
        </p:txBody>
      </p:sp>
      <p:sp>
        <p:nvSpPr>
          <p:cNvPr id="27" name="テキスト ボックス 26"/>
          <p:cNvSpPr txBox="1"/>
          <p:nvPr/>
        </p:nvSpPr>
        <p:spPr>
          <a:xfrm>
            <a:off x="1537750" y="977420"/>
            <a:ext cx="1119995" cy="565146"/>
          </a:xfrm>
          <a:prstGeom prst="rect">
            <a:avLst/>
          </a:prstGeom>
          <a:noFill/>
        </p:spPr>
        <p:txBody>
          <a:bodyPr wrap="square" lIns="36000" tIns="36000" rIns="36000" bIns="36000" rtlCol="0">
            <a:spAutoFit/>
          </a:bodyPr>
          <a:lstStyle/>
          <a:p>
            <a:r>
              <a:rPr lang="en-US" altLang="ja-JP" sz="1600" b="1" dirty="0" smtClean="0"/>
              <a:t>LTS mf conductor</a:t>
            </a:r>
            <a:endParaRPr kumimoji="1" lang="ja-JP" altLang="en-US" sz="1600" b="1" dirty="0" smtClean="0"/>
          </a:p>
        </p:txBody>
      </p:sp>
      <p:sp>
        <p:nvSpPr>
          <p:cNvPr id="29" name="テキスト ボックス 28"/>
          <p:cNvSpPr txBox="1"/>
          <p:nvPr/>
        </p:nvSpPr>
        <p:spPr>
          <a:xfrm>
            <a:off x="5403050" y="2346559"/>
            <a:ext cx="3095997" cy="442035"/>
          </a:xfrm>
          <a:prstGeom prst="rect">
            <a:avLst/>
          </a:prstGeom>
          <a:noFill/>
        </p:spPr>
        <p:txBody>
          <a:bodyPr wrap="square" lIns="36000" tIns="36000" rIns="36000" bIns="36000" rtlCol="0">
            <a:spAutoFit/>
          </a:bodyPr>
          <a:lstStyle/>
          <a:p>
            <a:r>
              <a:rPr kumimoji="1" lang="en-US" altLang="ja-JP" sz="2400" b="1" dirty="0" smtClean="0">
                <a:solidFill>
                  <a:srgbClr val="FF0000"/>
                </a:solidFill>
              </a:rPr>
              <a:t>Axial magnetic field</a:t>
            </a:r>
            <a:endParaRPr kumimoji="1" lang="ja-JP" altLang="en-US" sz="2400" b="1" dirty="0" smtClean="0">
              <a:solidFill>
                <a:srgbClr val="FF0000"/>
              </a:solidFill>
            </a:endParaRPr>
          </a:p>
        </p:txBody>
      </p:sp>
      <p:sp>
        <p:nvSpPr>
          <p:cNvPr id="31" name="テキスト ボックス 30"/>
          <p:cNvSpPr txBox="1"/>
          <p:nvPr/>
        </p:nvSpPr>
        <p:spPr>
          <a:xfrm>
            <a:off x="5140752" y="3387884"/>
            <a:ext cx="2355031" cy="380480"/>
          </a:xfrm>
          <a:prstGeom prst="rect">
            <a:avLst/>
          </a:prstGeom>
          <a:noFill/>
        </p:spPr>
        <p:txBody>
          <a:bodyPr wrap="square" lIns="36000" tIns="36000" rIns="36000" bIns="36000" rtlCol="0">
            <a:spAutoFit/>
          </a:bodyPr>
          <a:lstStyle/>
          <a:p>
            <a:r>
              <a:rPr kumimoji="1" lang="en-US" altLang="ja-JP" b="1" dirty="0" smtClean="0">
                <a:solidFill>
                  <a:schemeClr val="tx2"/>
                </a:solidFill>
              </a:rPr>
              <a:t>Screening current</a:t>
            </a:r>
            <a:endParaRPr kumimoji="1" lang="ja-JP" altLang="en-US" b="1" dirty="0" smtClean="0">
              <a:solidFill>
                <a:schemeClr val="tx2"/>
              </a:solidFill>
            </a:endParaRPr>
          </a:p>
        </p:txBody>
      </p:sp>
      <p:cxnSp>
        <p:nvCxnSpPr>
          <p:cNvPr id="39" name="直線コネクタ 38"/>
          <p:cNvCxnSpPr>
            <a:stCxn id="31" idx="1"/>
          </p:cNvCxnSpPr>
          <p:nvPr/>
        </p:nvCxnSpPr>
        <p:spPr bwMode="auto">
          <a:xfrm flipH="1" flipV="1">
            <a:off x="4172914" y="2923105"/>
            <a:ext cx="967838" cy="655019"/>
          </a:xfrm>
          <a:prstGeom prst="line">
            <a:avLst/>
          </a:prstGeom>
          <a:noFill/>
          <a:ln w="12700" cap="flat" cmpd="sng" algn="ctr">
            <a:solidFill>
              <a:schemeClr val="tx2"/>
            </a:solidFill>
            <a:prstDash val="solid"/>
            <a:round/>
            <a:headEnd type="none" w="med" len="med"/>
            <a:tailEnd type="none"/>
          </a:ln>
          <a:effectLst/>
        </p:spPr>
      </p:cxnSp>
    </p:spTree>
    <p:extLst>
      <p:ext uri="{BB962C8B-B14F-4D97-AF65-F5344CB8AC3E}">
        <p14:creationId xmlns:p14="http://schemas.microsoft.com/office/powerpoint/2010/main" val="1789562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500"/>
                                        <p:tgtEl>
                                          <p:spTgt spid="42"/>
                                        </p:tgtEl>
                                      </p:cBhvr>
                                    </p:animEffect>
                                  </p:childTnLst>
                                </p:cTn>
                              </p:par>
                              <p:par>
                                <p:cTn id="11" presetID="10" presetClass="exit" presetSubtype="0" fill="hold" grpId="0" nodeType="withEffect">
                                  <p:stCondLst>
                                    <p:cond delay="0"/>
                                  </p:stCondLst>
                                  <p:childTnLst>
                                    <p:animEffect transition="out" filter="fade">
                                      <p:cBhvr>
                                        <p:cTn id="12" dur="500"/>
                                        <p:tgtEl>
                                          <p:spTgt spid="29"/>
                                        </p:tgtEl>
                                      </p:cBhvr>
                                    </p:animEffect>
                                    <p:set>
                                      <p:cBhvr>
                                        <p:cTn id="13" dur="1" fill="hold">
                                          <p:stCondLst>
                                            <p:cond delay="499"/>
                                          </p:stCondLst>
                                        </p:cTn>
                                        <p:tgtEl>
                                          <p:spTgt spid="29"/>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39"/>
                                        </p:tgtEl>
                                      </p:cBhvr>
                                    </p:animEffect>
                                    <p:set>
                                      <p:cBhvr>
                                        <p:cTn id="16" dur="1" fill="hold">
                                          <p:stCondLst>
                                            <p:cond delay="499"/>
                                          </p:stCondLst>
                                        </p:cTn>
                                        <p:tgtEl>
                                          <p:spTgt spid="39"/>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31"/>
                                        </p:tgtEl>
                                      </p:cBhvr>
                                    </p:animEffect>
                                    <p:set>
                                      <p:cBhvr>
                                        <p:cTn id="19"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9" grpId="0" animBg="1"/>
      <p:bldP spid="29"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AutoShape 3"/>
          <p:cNvSpPr>
            <a:spLocks noChangeArrowheads="1"/>
          </p:cNvSpPr>
          <p:nvPr/>
        </p:nvSpPr>
        <p:spPr bwMode="auto">
          <a:xfrm>
            <a:off x="5866210" y="1268414"/>
            <a:ext cx="1078309" cy="2187575"/>
          </a:xfrm>
          <a:prstGeom prst="cube">
            <a:avLst>
              <a:gd name="adj" fmla="val 84069"/>
            </a:avLst>
          </a:prstGeom>
          <a:noFill/>
          <a:ln w="25400">
            <a:solidFill>
              <a:schemeClr val="tx1"/>
            </a:solidFill>
            <a:prstDash val="dash"/>
            <a:miter lim="800000"/>
            <a:headEnd/>
            <a:tailEnd/>
          </a:ln>
        </p:spPr>
        <p:txBody>
          <a:bodyPr wrap="none" anchor="ctr"/>
          <a:lstStyle/>
          <a:p>
            <a:endParaRPr lang="ja-JP" altLang="en-US">
              <a:latin typeface="Calibri" pitchFamily="34" charset="0"/>
            </a:endParaRPr>
          </a:p>
        </p:txBody>
      </p:sp>
      <p:sp>
        <p:nvSpPr>
          <p:cNvPr id="104450" name="Line 4"/>
          <p:cNvSpPr>
            <a:spLocks noChangeShapeType="1"/>
          </p:cNvSpPr>
          <p:nvPr/>
        </p:nvSpPr>
        <p:spPr bwMode="auto">
          <a:xfrm>
            <a:off x="3854054" y="2384426"/>
            <a:ext cx="942446" cy="2138363"/>
          </a:xfrm>
          <a:prstGeom prst="line">
            <a:avLst/>
          </a:prstGeom>
          <a:noFill/>
          <a:ln w="25400">
            <a:solidFill>
              <a:schemeClr val="tx1"/>
            </a:solidFill>
            <a:prstDash val="dash"/>
            <a:round/>
            <a:headEnd/>
            <a:tailEnd/>
          </a:ln>
        </p:spPr>
        <p:txBody>
          <a:bodyPr/>
          <a:lstStyle/>
          <a:p>
            <a:endParaRPr lang="ja-JP" altLang="en-US"/>
          </a:p>
        </p:txBody>
      </p:sp>
      <p:sp>
        <p:nvSpPr>
          <p:cNvPr id="104451" name="Text Box 6"/>
          <p:cNvSpPr txBox="1">
            <a:spLocks noChangeArrowheads="1"/>
          </p:cNvSpPr>
          <p:nvPr/>
        </p:nvSpPr>
        <p:spPr bwMode="auto">
          <a:xfrm>
            <a:off x="662120" y="922339"/>
            <a:ext cx="1457748" cy="956288"/>
          </a:xfrm>
          <a:prstGeom prst="rect">
            <a:avLst/>
          </a:prstGeom>
          <a:noFill/>
          <a:ln w="9525">
            <a:noFill/>
            <a:miter lim="800000"/>
            <a:headEnd/>
            <a:tailEnd/>
          </a:ln>
        </p:spPr>
        <p:txBody>
          <a:bodyPr wrap="none" lIns="90000" tIns="46800" rIns="90000" bIns="46800">
            <a:spAutoFit/>
          </a:bodyPr>
          <a:lstStyle/>
          <a:p>
            <a:r>
              <a:rPr lang="en-US" altLang="ja-JP" sz="2800" dirty="0" smtClean="0"/>
              <a:t>REBCO</a:t>
            </a:r>
            <a:endParaRPr lang="en-US" altLang="ja-JP" sz="2800" dirty="0"/>
          </a:p>
          <a:p>
            <a:r>
              <a:rPr lang="en-US" altLang="ja-JP" sz="2800" dirty="0"/>
              <a:t>coil</a:t>
            </a:r>
            <a:endParaRPr lang="ja-JP" altLang="en-US" sz="2800" dirty="0"/>
          </a:p>
        </p:txBody>
      </p:sp>
      <p:sp>
        <p:nvSpPr>
          <p:cNvPr id="104452" name="Rectangle 7"/>
          <p:cNvSpPr>
            <a:spLocks noChangeArrowheads="1"/>
          </p:cNvSpPr>
          <p:nvPr/>
        </p:nvSpPr>
        <p:spPr bwMode="auto">
          <a:xfrm>
            <a:off x="3709591" y="1970088"/>
            <a:ext cx="87709" cy="419100"/>
          </a:xfrm>
          <a:prstGeom prst="rect">
            <a:avLst/>
          </a:prstGeom>
          <a:noFill/>
          <a:ln w="25400">
            <a:solidFill>
              <a:schemeClr val="tx1"/>
            </a:solidFill>
            <a:prstDash val="dash"/>
            <a:miter lim="800000"/>
            <a:headEnd/>
            <a:tailEnd/>
          </a:ln>
        </p:spPr>
        <p:txBody>
          <a:bodyPr wrap="none" anchor="ctr"/>
          <a:lstStyle/>
          <a:p>
            <a:endParaRPr lang="ja-JP" altLang="en-US">
              <a:latin typeface="Calibri" pitchFamily="34" charset="0"/>
            </a:endParaRPr>
          </a:p>
        </p:txBody>
      </p:sp>
      <p:sp>
        <p:nvSpPr>
          <p:cNvPr id="104453" name="Rectangle 8"/>
          <p:cNvSpPr>
            <a:spLocks noChangeArrowheads="1"/>
          </p:cNvSpPr>
          <p:nvPr/>
        </p:nvSpPr>
        <p:spPr bwMode="auto">
          <a:xfrm>
            <a:off x="4787901" y="1155700"/>
            <a:ext cx="4765551" cy="3367088"/>
          </a:xfrm>
          <a:prstGeom prst="rect">
            <a:avLst/>
          </a:prstGeom>
          <a:noFill/>
          <a:ln w="25400">
            <a:solidFill>
              <a:schemeClr val="tx1"/>
            </a:solidFill>
            <a:prstDash val="dash"/>
            <a:miter lim="800000"/>
            <a:headEnd/>
            <a:tailEnd/>
          </a:ln>
        </p:spPr>
        <p:txBody>
          <a:bodyPr wrap="none" anchor="ctr"/>
          <a:lstStyle/>
          <a:p>
            <a:endParaRPr lang="ja-JP" altLang="en-US">
              <a:latin typeface="Calibri" pitchFamily="34" charset="0"/>
            </a:endParaRPr>
          </a:p>
        </p:txBody>
      </p:sp>
      <p:sp>
        <p:nvSpPr>
          <p:cNvPr id="104454" name="Text Box 9"/>
          <p:cNvSpPr txBox="1">
            <a:spLocks noChangeArrowheads="1"/>
          </p:cNvSpPr>
          <p:nvPr/>
        </p:nvSpPr>
        <p:spPr bwMode="auto">
          <a:xfrm>
            <a:off x="5651236" y="3586164"/>
            <a:ext cx="2111904" cy="830997"/>
          </a:xfrm>
          <a:prstGeom prst="rect">
            <a:avLst/>
          </a:prstGeom>
          <a:noFill/>
          <a:ln w="9525">
            <a:noFill/>
            <a:miter lim="800000"/>
            <a:headEnd/>
            <a:tailEnd/>
          </a:ln>
        </p:spPr>
        <p:txBody>
          <a:bodyPr>
            <a:spAutoFit/>
          </a:bodyPr>
          <a:lstStyle/>
          <a:p>
            <a:pPr algn="ctr"/>
            <a:r>
              <a:rPr lang="en-US" altLang="ja-JP" sz="2400" dirty="0">
                <a:solidFill>
                  <a:srgbClr val="0000FF"/>
                </a:solidFill>
              </a:rPr>
              <a:t>Screening current</a:t>
            </a:r>
            <a:endParaRPr lang="ja-JP" altLang="en-US" sz="2400" dirty="0">
              <a:solidFill>
                <a:srgbClr val="0000FF"/>
              </a:solidFill>
            </a:endParaRPr>
          </a:p>
        </p:txBody>
      </p:sp>
      <p:sp>
        <p:nvSpPr>
          <p:cNvPr id="104455" name="Line 10"/>
          <p:cNvSpPr>
            <a:spLocks noChangeShapeType="1"/>
          </p:cNvSpPr>
          <p:nvPr/>
        </p:nvSpPr>
        <p:spPr bwMode="auto">
          <a:xfrm>
            <a:off x="1833298" y="1587501"/>
            <a:ext cx="1720" cy="1901825"/>
          </a:xfrm>
          <a:prstGeom prst="line">
            <a:avLst/>
          </a:prstGeom>
          <a:noFill/>
          <a:ln w="25400">
            <a:solidFill>
              <a:srgbClr val="800000"/>
            </a:solidFill>
            <a:round/>
            <a:headEnd/>
            <a:tailEnd/>
          </a:ln>
        </p:spPr>
        <p:txBody>
          <a:bodyPr/>
          <a:lstStyle/>
          <a:p>
            <a:endParaRPr lang="ja-JP" altLang="en-US"/>
          </a:p>
        </p:txBody>
      </p:sp>
      <p:sp>
        <p:nvSpPr>
          <p:cNvPr id="104456" name="Freeform 20"/>
          <p:cNvSpPr>
            <a:spLocks/>
          </p:cNvSpPr>
          <p:nvPr/>
        </p:nvSpPr>
        <p:spPr bwMode="auto">
          <a:xfrm>
            <a:off x="1571890" y="1677989"/>
            <a:ext cx="87710" cy="60325"/>
          </a:xfrm>
          <a:custGeom>
            <a:avLst/>
            <a:gdLst>
              <a:gd name="T0" fmla="*/ 0 w 60"/>
              <a:gd name="T1" fmla="*/ 0 h 60"/>
              <a:gd name="T2" fmla="*/ 2147483647 w 60"/>
              <a:gd name="T3" fmla="*/ 2147483647 h 60"/>
              <a:gd name="T4" fmla="*/ 2147483647 w 60"/>
              <a:gd name="T5" fmla="*/ 2147483647 h 60"/>
              <a:gd name="T6" fmla="*/ 2147483647 w 60"/>
              <a:gd name="T7" fmla="*/ 2147483647 h 60"/>
              <a:gd name="T8" fmla="*/ 2147483647 w 60"/>
              <a:gd name="T9" fmla="*/ 2147483647 h 60"/>
              <a:gd name="T10" fmla="*/ 2147483647 w 60"/>
              <a:gd name="T11" fmla="*/ 2147483647 h 60"/>
              <a:gd name="T12" fmla="*/ 0 w 60"/>
              <a:gd name="T13" fmla="*/ 0 h 60"/>
              <a:gd name="T14" fmla="*/ 0 w 60"/>
              <a:gd name="T15" fmla="*/ 0 h 60"/>
              <a:gd name="T16" fmla="*/ 0 60000 65536"/>
              <a:gd name="T17" fmla="*/ 0 60000 65536"/>
              <a:gd name="T18" fmla="*/ 0 60000 65536"/>
              <a:gd name="T19" fmla="*/ 0 60000 65536"/>
              <a:gd name="T20" fmla="*/ 0 60000 65536"/>
              <a:gd name="T21" fmla="*/ 0 60000 65536"/>
              <a:gd name="T22" fmla="*/ 0 60000 65536"/>
              <a:gd name="T23" fmla="*/ 0 60000 65536"/>
              <a:gd name="T24" fmla="*/ 0 w 60"/>
              <a:gd name="T25" fmla="*/ 0 h 60"/>
              <a:gd name="T26" fmla="*/ 60 w 60"/>
              <a:gd name="T27" fmla="*/ 60 h 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0" h="60">
                <a:moveTo>
                  <a:pt x="0" y="0"/>
                </a:moveTo>
                <a:lnTo>
                  <a:pt x="10" y="30"/>
                </a:lnTo>
                <a:lnTo>
                  <a:pt x="10" y="60"/>
                </a:lnTo>
                <a:lnTo>
                  <a:pt x="30" y="30"/>
                </a:lnTo>
                <a:lnTo>
                  <a:pt x="60" y="20"/>
                </a:lnTo>
                <a:lnTo>
                  <a:pt x="30" y="10"/>
                </a:lnTo>
                <a:lnTo>
                  <a:pt x="0" y="0"/>
                </a:lnTo>
                <a:close/>
              </a:path>
            </a:pathLst>
          </a:custGeom>
          <a:solidFill>
            <a:srgbClr val="7F7F7F"/>
          </a:solidFill>
          <a:ln w="25400">
            <a:solidFill>
              <a:srgbClr val="800000"/>
            </a:solidFill>
            <a:round/>
            <a:headEnd/>
            <a:tailEnd/>
          </a:ln>
        </p:spPr>
        <p:txBody>
          <a:bodyPr/>
          <a:lstStyle/>
          <a:p>
            <a:endParaRPr lang="ja-JP" altLang="en-US"/>
          </a:p>
        </p:txBody>
      </p:sp>
      <p:grpSp>
        <p:nvGrpSpPr>
          <p:cNvPr id="104457" name="Group 21"/>
          <p:cNvGrpSpPr>
            <a:grpSpLocks/>
          </p:cNvGrpSpPr>
          <p:nvPr/>
        </p:nvGrpSpPr>
        <p:grpSpPr bwMode="auto">
          <a:xfrm>
            <a:off x="2889250" y="1138239"/>
            <a:ext cx="85990" cy="2771775"/>
            <a:chOff x="1499" y="900"/>
            <a:chExt cx="60" cy="2712"/>
          </a:xfrm>
        </p:grpSpPr>
        <p:sp>
          <p:nvSpPr>
            <p:cNvPr id="104524" name="Line 22"/>
            <p:cNvSpPr>
              <a:spLocks noChangeShapeType="1"/>
            </p:cNvSpPr>
            <p:nvPr/>
          </p:nvSpPr>
          <p:spPr bwMode="auto">
            <a:xfrm flipV="1">
              <a:off x="1529" y="940"/>
              <a:ext cx="1" cy="2672"/>
            </a:xfrm>
            <a:prstGeom prst="line">
              <a:avLst/>
            </a:prstGeom>
            <a:noFill/>
            <a:ln w="25400">
              <a:solidFill>
                <a:srgbClr val="800000"/>
              </a:solidFill>
              <a:round/>
              <a:headEnd/>
              <a:tailEnd/>
            </a:ln>
          </p:spPr>
          <p:txBody>
            <a:bodyPr/>
            <a:lstStyle/>
            <a:p>
              <a:endParaRPr lang="ja-JP" altLang="en-US"/>
            </a:p>
          </p:txBody>
        </p:sp>
        <p:sp>
          <p:nvSpPr>
            <p:cNvPr id="104525" name="Freeform 23"/>
            <p:cNvSpPr>
              <a:spLocks/>
            </p:cNvSpPr>
            <p:nvPr/>
          </p:nvSpPr>
          <p:spPr bwMode="auto">
            <a:xfrm>
              <a:off x="1499" y="900"/>
              <a:ext cx="60" cy="60"/>
            </a:xfrm>
            <a:custGeom>
              <a:avLst/>
              <a:gdLst>
                <a:gd name="T0" fmla="*/ 30 w 60"/>
                <a:gd name="T1" fmla="*/ 0 h 60"/>
                <a:gd name="T2" fmla="*/ 60 w 60"/>
                <a:gd name="T3" fmla="*/ 60 h 60"/>
                <a:gd name="T4" fmla="*/ 30 w 60"/>
                <a:gd name="T5" fmla="*/ 40 h 60"/>
                <a:gd name="T6" fmla="*/ 0 w 60"/>
                <a:gd name="T7" fmla="*/ 60 h 60"/>
                <a:gd name="T8" fmla="*/ 30 w 60"/>
                <a:gd name="T9" fmla="*/ 0 h 60"/>
                <a:gd name="T10" fmla="*/ 30 w 60"/>
                <a:gd name="T11" fmla="*/ 0 h 60"/>
                <a:gd name="T12" fmla="*/ 0 60000 65536"/>
                <a:gd name="T13" fmla="*/ 0 60000 65536"/>
                <a:gd name="T14" fmla="*/ 0 60000 65536"/>
                <a:gd name="T15" fmla="*/ 0 60000 65536"/>
                <a:gd name="T16" fmla="*/ 0 60000 65536"/>
                <a:gd name="T17" fmla="*/ 0 60000 65536"/>
                <a:gd name="T18" fmla="*/ 0 w 60"/>
                <a:gd name="T19" fmla="*/ 0 h 60"/>
                <a:gd name="T20" fmla="*/ 60 w 60"/>
                <a:gd name="T21" fmla="*/ 60 h 60"/>
              </a:gdLst>
              <a:ahLst/>
              <a:cxnLst>
                <a:cxn ang="T12">
                  <a:pos x="T0" y="T1"/>
                </a:cxn>
                <a:cxn ang="T13">
                  <a:pos x="T2" y="T3"/>
                </a:cxn>
                <a:cxn ang="T14">
                  <a:pos x="T4" y="T5"/>
                </a:cxn>
                <a:cxn ang="T15">
                  <a:pos x="T6" y="T7"/>
                </a:cxn>
                <a:cxn ang="T16">
                  <a:pos x="T8" y="T9"/>
                </a:cxn>
                <a:cxn ang="T17">
                  <a:pos x="T10" y="T11"/>
                </a:cxn>
              </a:cxnLst>
              <a:rect l="T18" t="T19" r="T20" b="T21"/>
              <a:pathLst>
                <a:path w="60" h="60">
                  <a:moveTo>
                    <a:pt x="30" y="0"/>
                  </a:moveTo>
                  <a:lnTo>
                    <a:pt x="60" y="60"/>
                  </a:lnTo>
                  <a:lnTo>
                    <a:pt x="30" y="40"/>
                  </a:lnTo>
                  <a:lnTo>
                    <a:pt x="0" y="60"/>
                  </a:lnTo>
                  <a:lnTo>
                    <a:pt x="30" y="0"/>
                  </a:lnTo>
                  <a:close/>
                </a:path>
              </a:pathLst>
            </a:custGeom>
            <a:solidFill>
              <a:srgbClr val="7F7F7F"/>
            </a:solidFill>
            <a:ln w="25400">
              <a:solidFill>
                <a:srgbClr val="800000"/>
              </a:solidFill>
              <a:round/>
              <a:headEnd/>
              <a:tailEnd/>
            </a:ln>
          </p:spPr>
          <p:txBody>
            <a:bodyPr/>
            <a:lstStyle/>
            <a:p>
              <a:endParaRPr lang="ja-JP" altLang="en-US"/>
            </a:p>
          </p:txBody>
        </p:sp>
        <p:sp>
          <p:nvSpPr>
            <p:cNvPr id="104526" name="Freeform 24"/>
            <p:cNvSpPr>
              <a:spLocks/>
            </p:cNvSpPr>
            <p:nvPr/>
          </p:nvSpPr>
          <p:spPr bwMode="auto">
            <a:xfrm>
              <a:off x="1499" y="900"/>
              <a:ext cx="60" cy="60"/>
            </a:xfrm>
            <a:custGeom>
              <a:avLst/>
              <a:gdLst>
                <a:gd name="T0" fmla="*/ 30 w 60"/>
                <a:gd name="T1" fmla="*/ 0 h 60"/>
                <a:gd name="T2" fmla="*/ 60 w 60"/>
                <a:gd name="T3" fmla="*/ 60 h 60"/>
                <a:gd name="T4" fmla="*/ 30 w 60"/>
                <a:gd name="T5" fmla="*/ 40 h 60"/>
                <a:gd name="T6" fmla="*/ 0 w 60"/>
                <a:gd name="T7" fmla="*/ 60 h 60"/>
                <a:gd name="T8" fmla="*/ 30 w 60"/>
                <a:gd name="T9" fmla="*/ 0 h 60"/>
                <a:gd name="T10" fmla="*/ 30 w 60"/>
                <a:gd name="T11" fmla="*/ 0 h 60"/>
                <a:gd name="T12" fmla="*/ 0 60000 65536"/>
                <a:gd name="T13" fmla="*/ 0 60000 65536"/>
                <a:gd name="T14" fmla="*/ 0 60000 65536"/>
                <a:gd name="T15" fmla="*/ 0 60000 65536"/>
                <a:gd name="T16" fmla="*/ 0 60000 65536"/>
                <a:gd name="T17" fmla="*/ 0 60000 65536"/>
                <a:gd name="T18" fmla="*/ 0 w 60"/>
                <a:gd name="T19" fmla="*/ 0 h 60"/>
                <a:gd name="T20" fmla="*/ 60 w 60"/>
                <a:gd name="T21" fmla="*/ 60 h 60"/>
              </a:gdLst>
              <a:ahLst/>
              <a:cxnLst>
                <a:cxn ang="T12">
                  <a:pos x="T0" y="T1"/>
                </a:cxn>
                <a:cxn ang="T13">
                  <a:pos x="T2" y="T3"/>
                </a:cxn>
                <a:cxn ang="T14">
                  <a:pos x="T4" y="T5"/>
                </a:cxn>
                <a:cxn ang="T15">
                  <a:pos x="T6" y="T7"/>
                </a:cxn>
                <a:cxn ang="T16">
                  <a:pos x="T8" y="T9"/>
                </a:cxn>
                <a:cxn ang="T17">
                  <a:pos x="T10" y="T11"/>
                </a:cxn>
              </a:cxnLst>
              <a:rect l="T18" t="T19" r="T20" b="T21"/>
              <a:pathLst>
                <a:path w="60" h="60">
                  <a:moveTo>
                    <a:pt x="30" y="0"/>
                  </a:moveTo>
                  <a:lnTo>
                    <a:pt x="60" y="60"/>
                  </a:lnTo>
                  <a:lnTo>
                    <a:pt x="30" y="40"/>
                  </a:lnTo>
                  <a:lnTo>
                    <a:pt x="0" y="60"/>
                  </a:lnTo>
                  <a:lnTo>
                    <a:pt x="30" y="0"/>
                  </a:lnTo>
                </a:path>
              </a:pathLst>
            </a:custGeom>
            <a:noFill/>
            <a:ln w="25400">
              <a:solidFill>
                <a:srgbClr val="800000"/>
              </a:solidFill>
              <a:round/>
              <a:headEnd/>
              <a:tailEnd/>
            </a:ln>
          </p:spPr>
          <p:txBody>
            <a:bodyPr/>
            <a:lstStyle/>
            <a:p>
              <a:endParaRPr lang="ja-JP" altLang="en-US"/>
            </a:p>
          </p:txBody>
        </p:sp>
        <p:sp>
          <p:nvSpPr>
            <p:cNvPr id="104527" name="Freeform 25"/>
            <p:cNvSpPr>
              <a:spLocks/>
            </p:cNvSpPr>
            <p:nvPr/>
          </p:nvSpPr>
          <p:spPr bwMode="auto">
            <a:xfrm>
              <a:off x="1529" y="940"/>
              <a:ext cx="1" cy="1"/>
            </a:xfrm>
            <a:custGeom>
              <a:avLst/>
              <a:gdLst>
                <a:gd name="T0" fmla="*/ 0 w 1"/>
                <a:gd name="T1" fmla="*/ 0 h 1"/>
                <a:gd name="T2" fmla="*/ 0 w 1"/>
                <a:gd name="T3" fmla="*/ 0 h 1"/>
                <a:gd name="T4" fmla="*/ 0 w 1"/>
                <a:gd name="T5" fmla="*/ 0 h 1"/>
                <a:gd name="T6" fmla="*/ 0 w 1"/>
                <a:gd name="T7" fmla="*/ 0 h 1"/>
                <a:gd name="T8" fmla="*/ 0 w 1"/>
                <a:gd name="T9" fmla="*/ 0 h 1"/>
                <a:gd name="T10" fmla="*/ 0 w 1"/>
                <a:gd name="T11" fmla="*/ 0 h 1"/>
                <a:gd name="T12" fmla="*/ 0 60000 65536"/>
                <a:gd name="T13" fmla="*/ 0 60000 65536"/>
                <a:gd name="T14" fmla="*/ 0 60000 65536"/>
                <a:gd name="T15" fmla="*/ 0 60000 65536"/>
                <a:gd name="T16" fmla="*/ 0 60000 65536"/>
                <a:gd name="T17" fmla="*/ 0 60000 65536"/>
                <a:gd name="T18" fmla="*/ 0 w 1"/>
                <a:gd name="T19" fmla="*/ 0 h 1"/>
                <a:gd name="T20" fmla="*/ 1 w 1"/>
                <a:gd name="T21" fmla="*/ 1 h 1"/>
              </a:gdLst>
              <a:ahLst/>
              <a:cxnLst>
                <a:cxn ang="T12">
                  <a:pos x="T0" y="T1"/>
                </a:cxn>
                <a:cxn ang="T13">
                  <a:pos x="T2" y="T3"/>
                </a:cxn>
                <a:cxn ang="T14">
                  <a:pos x="T4" y="T5"/>
                </a:cxn>
                <a:cxn ang="T15">
                  <a:pos x="T6" y="T7"/>
                </a:cxn>
                <a:cxn ang="T16">
                  <a:pos x="T8" y="T9"/>
                </a:cxn>
                <a:cxn ang="T17">
                  <a:pos x="T10" y="T11"/>
                </a:cxn>
              </a:cxnLst>
              <a:rect l="T18" t="T19" r="T20" b="T21"/>
              <a:pathLst>
                <a:path w="1" h="1">
                  <a:moveTo>
                    <a:pt x="0" y="0"/>
                  </a:moveTo>
                  <a:lnTo>
                    <a:pt x="0" y="0"/>
                  </a:lnTo>
                </a:path>
              </a:pathLst>
            </a:custGeom>
            <a:noFill/>
            <a:ln w="25400">
              <a:solidFill>
                <a:srgbClr val="800000"/>
              </a:solidFill>
              <a:round/>
              <a:headEnd/>
              <a:tailEnd/>
            </a:ln>
          </p:spPr>
          <p:txBody>
            <a:bodyPr/>
            <a:lstStyle/>
            <a:p>
              <a:endParaRPr lang="ja-JP" altLang="en-US"/>
            </a:p>
          </p:txBody>
        </p:sp>
      </p:grpSp>
      <p:grpSp>
        <p:nvGrpSpPr>
          <p:cNvPr id="104458" name="Group 26"/>
          <p:cNvGrpSpPr>
            <a:grpSpLocks/>
          </p:cNvGrpSpPr>
          <p:nvPr/>
        </p:nvGrpSpPr>
        <p:grpSpPr bwMode="auto">
          <a:xfrm>
            <a:off x="1594248" y="1684338"/>
            <a:ext cx="656960" cy="1765300"/>
            <a:chOff x="612" y="1438"/>
            <a:chExt cx="449" cy="1725"/>
          </a:xfrm>
        </p:grpSpPr>
        <p:sp>
          <p:nvSpPr>
            <p:cNvPr id="104521" name="Freeform 27"/>
            <p:cNvSpPr>
              <a:spLocks/>
            </p:cNvSpPr>
            <p:nvPr/>
          </p:nvSpPr>
          <p:spPr bwMode="auto">
            <a:xfrm>
              <a:off x="642" y="1458"/>
              <a:ext cx="419" cy="858"/>
            </a:xfrm>
            <a:custGeom>
              <a:avLst/>
              <a:gdLst>
                <a:gd name="T0" fmla="*/ 419 w 419"/>
                <a:gd name="T1" fmla="*/ 858 h 858"/>
                <a:gd name="T2" fmla="*/ 419 w 419"/>
                <a:gd name="T3" fmla="*/ 848 h 858"/>
                <a:gd name="T4" fmla="*/ 419 w 419"/>
                <a:gd name="T5" fmla="*/ 798 h 858"/>
                <a:gd name="T6" fmla="*/ 409 w 419"/>
                <a:gd name="T7" fmla="*/ 738 h 858"/>
                <a:gd name="T8" fmla="*/ 379 w 419"/>
                <a:gd name="T9" fmla="*/ 638 h 858"/>
                <a:gd name="T10" fmla="*/ 329 w 419"/>
                <a:gd name="T11" fmla="*/ 519 h 858"/>
                <a:gd name="T12" fmla="*/ 259 w 419"/>
                <a:gd name="T13" fmla="*/ 369 h 858"/>
                <a:gd name="T14" fmla="*/ 149 w 419"/>
                <a:gd name="T15" fmla="*/ 200 h 858"/>
                <a:gd name="T16" fmla="*/ 80 w 419"/>
                <a:gd name="T17" fmla="*/ 100 h 858"/>
                <a:gd name="T18" fmla="*/ 0 w 419"/>
                <a:gd name="T19" fmla="*/ 0 h 85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9"/>
                <a:gd name="T31" fmla="*/ 0 h 858"/>
                <a:gd name="T32" fmla="*/ 419 w 419"/>
                <a:gd name="T33" fmla="*/ 858 h 85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9" h="858">
                  <a:moveTo>
                    <a:pt x="419" y="858"/>
                  </a:moveTo>
                  <a:lnTo>
                    <a:pt x="419" y="848"/>
                  </a:lnTo>
                  <a:lnTo>
                    <a:pt x="419" y="798"/>
                  </a:lnTo>
                  <a:lnTo>
                    <a:pt x="409" y="738"/>
                  </a:lnTo>
                  <a:lnTo>
                    <a:pt x="379" y="638"/>
                  </a:lnTo>
                  <a:lnTo>
                    <a:pt x="329" y="519"/>
                  </a:lnTo>
                  <a:lnTo>
                    <a:pt x="259" y="369"/>
                  </a:lnTo>
                  <a:lnTo>
                    <a:pt x="149" y="200"/>
                  </a:lnTo>
                  <a:lnTo>
                    <a:pt x="80" y="100"/>
                  </a:lnTo>
                  <a:lnTo>
                    <a:pt x="0" y="0"/>
                  </a:lnTo>
                </a:path>
              </a:pathLst>
            </a:custGeom>
            <a:noFill/>
            <a:ln w="25400">
              <a:solidFill>
                <a:srgbClr val="800000"/>
              </a:solidFill>
              <a:round/>
              <a:headEnd/>
              <a:tailEnd/>
            </a:ln>
          </p:spPr>
          <p:txBody>
            <a:bodyPr/>
            <a:lstStyle/>
            <a:p>
              <a:endParaRPr lang="ja-JP" altLang="en-US"/>
            </a:p>
          </p:txBody>
        </p:sp>
        <p:sp>
          <p:nvSpPr>
            <p:cNvPr id="104522" name="Freeform 28"/>
            <p:cNvSpPr>
              <a:spLocks/>
            </p:cNvSpPr>
            <p:nvPr/>
          </p:nvSpPr>
          <p:spPr bwMode="auto">
            <a:xfrm>
              <a:off x="612" y="1438"/>
              <a:ext cx="60" cy="60"/>
            </a:xfrm>
            <a:custGeom>
              <a:avLst/>
              <a:gdLst>
                <a:gd name="T0" fmla="*/ 0 w 60"/>
                <a:gd name="T1" fmla="*/ 0 h 60"/>
                <a:gd name="T2" fmla="*/ 10 w 60"/>
                <a:gd name="T3" fmla="*/ 30 h 60"/>
                <a:gd name="T4" fmla="*/ 10 w 60"/>
                <a:gd name="T5" fmla="*/ 60 h 60"/>
                <a:gd name="T6" fmla="*/ 30 w 60"/>
                <a:gd name="T7" fmla="*/ 30 h 60"/>
                <a:gd name="T8" fmla="*/ 60 w 60"/>
                <a:gd name="T9" fmla="*/ 20 h 60"/>
                <a:gd name="T10" fmla="*/ 30 w 60"/>
                <a:gd name="T11" fmla="*/ 10 h 60"/>
                <a:gd name="T12" fmla="*/ 0 w 60"/>
                <a:gd name="T13" fmla="*/ 0 h 60"/>
                <a:gd name="T14" fmla="*/ 0 w 60"/>
                <a:gd name="T15" fmla="*/ 0 h 60"/>
                <a:gd name="T16" fmla="*/ 0 60000 65536"/>
                <a:gd name="T17" fmla="*/ 0 60000 65536"/>
                <a:gd name="T18" fmla="*/ 0 60000 65536"/>
                <a:gd name="T19" fmla="*/ 0 60000 65536"/>
                <a:gd name="T20" fmla="*/ 0 60000 65536"/>
                <a:gd name="T21" fmla="*/ 0 60000 65536"/>
                <a:gd name="T22" fmla="*/ 0 60000 65536"/>
                <a:gd name="T23" fmla="*/ 0 60000 65536"/>
                <a:gd name="T24" fmla="*/ 0 w 60"/>
                <a:gd name="T25" fmla="*/ 0 h 60"/>
                <a:gd name="T26" fmla="*/ 60 w 60"/>
                <a:gd name="T27" fmla="*/ 60 h 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0" h="60">
                  <a:moveTo>
                    <a:pt x="0" y="0"/>
                  </a:moveTo>
                  <a:lnTo>
                    <a:pt x="10" y="30"/>
                  </a:lnTo>
                  <a:lnTo>
                    <a:pt x="10" y="60"/>
                  </a:lnTo>
                  <a:lnTo>
                    <a:pt x="30" y="30"/>
                  </a:lnTo>
                  <a:lnTo>
                    <a:pt x="60" y="20"/>
                  </a:lnTo>
                  <a:lnTo>
                    <a:pt x="30" y="10"/>
                  </a:lnTo>
                  <a:lnTo>
                    <a:pt x="0" y="0"/>
                  </a:lnTo>
                </a:path>
              </a:pathLst>
            </a:custGeom>
            <a:noFill/>
            <a:ln w="25400">
              <a:solidFill>
                <a:srgbClr val="800000"/>
              </a:solidFill>
              <a:round/>
              <a:headEnd/>
              <a:tailEnd/>
            </a:ln>
          </p:spPr>
          <p:txBody>
            <a:bodyPr/>
            <a:lstStyle/>
            <a:p>
              <a:endParaRPr lang="ja-JP" altLang="en-US"/>
            </a:p>
          </p:txBody>
        </p:sp>
        <p:sp>
          <p:nvSpPr>
            <p:cNvPr id="104523" name="Freeform 29"/>
            <p:cNvSpPr>
              <a:spLocks/>
            </p:cNvSpPr>
            <p:nvPr/>
          </p:nvSpPr>
          <p:spPr bwMode="auto">
            <a:xfrm>
              <a:off x="642" y="2316"/>
              <a:ext cx="419" cy="847"/>
            </a:xfrm>
            <a:custGeom>
              <a:avLst/>
              <a:gdLst>
                <a:gd name="T0" fmla="*/ 419 w 419"/>
                <a:gd name="T1" fmla="*/ 0 h 847"/>
                <a:gd name="T2" fmla="*/ 419 w 419"/>
                <a:gd name="T3" fmla="*/ 10 h 847"/>
                <a:gd name="T4" fmla="*/ 419 w 419"/>
                <a:gd name="T5" fmla="*/ 60 h 847"/>
                <a:gd name="T6" fmla="*/ 409 w 419"/>
                <a:gd name="T7" fmla="*/ 119 h 847"/>
                <a:gd name="T8" fmla="*/ 379 w 419"/>
                <a:gd name="T9" fmla="*/ 219 h 847"/>
                <a:gd name="T10" fmla="*/ 339 w 419"/>
                <a:gd name="T11" fmla="*/ 339 h 847"/>
                <a:gd name="T12" fmla="*/ 259 w 419"/>
                <a:gd name="T13" fmla="*/ 488 h 847"/>
                <a:gd name="T14" fmla="*/ 209 w 419"/>
                <a:gd name="T15" fmla="*/ 568 h 847"/>
                <a:gd name="T16" fmla="*/ 149 w 419"/>
                <a:gd name="T17" fmla="*/ 658 h 847"/>
                <a:gd name="T18" fmla="*/ 80 w 419"/>
                <a:gd name="T19" fmla="*/ 748 h 847"/>
                <a:gd name="T20" fmla="*/ 0 w 419"/>
                <a:gd name="T21" fmla="*/ 847 h 8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19"/>
                <a:gd name="T34" fmla="*/ 0 h 847"/>
                <a:gd name="T35" fmla="*/ 419 w 419"/>
                <a:gd name="T36" fmla="*/ 847 h 8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19" h="847">
                  <a:moveTo>
                    <a:pt x="419" y="0"/>
                  </a:moveTo>
                  <a:lnTo>
                    <a:pt x="419" y="10"/>
                  </a:lnTo>
                  <a:lnTo>
                    <a:pt x="419" y="60"/>
                  </a:lnTo>
                  <a:lnTo>
                    <a:pt x="409" y="119"/>
                  </a:lnTo>
                  <a:lnTo>
                    <a:pt x="379" y="219"/>
                  </a:lnTo>
                  <a:lnTo>
                    <a:pt x="339" y="339"/>
                  </a:lnTo>
                  <a:lnTo>
                    <a:pt x="259" y="488"/>
                  </a:lnTo>
                  <a:lnTo>
                    <a:pt x="209" y="568"/>
                  </a:lnTo>
                  <a:lnTo>
                    <a:pt x="149" y="658"/>
                  </a:lnTo>
                  <a:lnTo>
                    <a:pt x="80" y="748"/>
                  </a:lnTo>
                  <a:lnTo>
                    <a:pt x="0" y="847"/>
                  </a:lnTo>
                </a:path>
              </a:pathLst>
            </a:custGeom>
            <a:noFill/>
            <a:ln w="25400">
              <a:solidFill>
                <a:srgbClr val="800000"/>
              </a:solidFill>
              <a:round/>
              <a:headEnd/>
              <a:tailEnd/>
            </a:ln>
          </p:spPr>
          <p:txBody>
            <a:bodyPr/>
            <a:lstStyle/>
            <a:p>
              <a:endParaRPr lang="ja-JP" altLang="en-US"/>
            </a:p>
          </p:txBody>
        </p:sp>
      </p:grpSp>
      <p:grpSp>
        <p:nvGrpSpPr>
          <p:cNvPr id="104459" name="Group 30"/>
          <p:cNvGrpSpPr>
            <a:grpSpLocks/>
          </p:cNvGrpSpPr>
          <p:nvPr/>
        </p:nvGrpSpPr>
        <p:grpSpPr bwMode="auto">
          <a:xfrm>
            <a:off x="3222890" y="1258888"/>
            <a:ext cx="419629" cy="2578100"/>
            <a:chOff x="1728" y="1020"/>
            <a:chExt cx="289" cy="2522"/>
          </a:xfrm>
        </p:grpSpPr>
        <p:sp>
          <p:nvSpPr>
            <p:cNvPr id="104518" name="Freeform 31"/>
            <p:cNvSpPr>
              <a:spLocks/>
            </p:cNvSpPr>
            <p:nvPr/>
          </p:nvSpPr>
          <p:spPr bwMode="auto">
            <a:xfrm>
              <a:off x="1728" y="2306"/>
              <a:ext cx="250" cy="1236"/>
            </a:xfrm>
            <a:custGeom>
              <a:avLst/>
              <a:gdLst>
                <a:gd name="T0" fmla="*/ 0 w 250"/>
                <a:gd name="T1" fmla="*/ 0 h 1236"/>
                <a:gd name="T2" fmla="*/ 0 w 250"/>
                <a:gd name="T3" fmla="*/ 10 h 1236"/>
                <a:gd name="T4" fmla="*/ 0 w 250"/>
                <a:gd name="T5" fmla="*/ 20 h 1236"/>
                <a:gd name="T6" fmla="*/ 0 w 250"/>
                <a:gd name="T7" fmla="*/ 50 h 1236"/>
                <a:gd name="T8" fmla="*/ 0 w 250"/>
                <a:gd name="T9" fmla="*/ 80 h 1236"/>
                <a:gd name="T10" fmla="*/ 10 w 250"/>
                <a:gd name="T11" fmla="*/ 179 h 1236"/>
                <a:gd name="T12" fmla="*/ 20 w 250"/>
                <a:gd name="T13" fmla="*/ 319 h 1236"/>
                <a:gd name="T14" fmla="*/ 50 w 250"/>
                <a:gd name="T15" fmla="*/ 498 h 1236"/>
                <a:gd name="T16" fmla="*/ 100 w 250"/>
                <a:gd name="T17" fmla="*/ 708 h 1236"/>
                <a:gd name="T18" fmla="*/ 160 w 250"/>
                <a:gd name="T19" fmla="*/ 957 h 1236"/>
                <a:gd name="T20" fmla="*/ 250 w 250"/>
                <a:gd name="T21" fmla="*/ 1236 h 12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0"/>
                <a:gd name="T34" fmla="*/ 0 h 1236"/>
                <a:gd name="T35" fmla="*/ 250 w 250"/>
                <a:gd name="T36" fmla="*/ 1236 h 12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0" h="1236">
                  <a:moveTo>
                    <a:pt x="0" y="0"/>
                  </a:moveTo>
                  <a:lnTo>
                    <a:pt x="0" y="10"/>
                  </a:lnTo>
                  <a:lnTo>
                    <a:pt x="0" y="20"/>
                  </a:lnTo>
                  <a:lnTo>
                    <a:pt x="0" y="50"/>
                  </a:lnTo>
                  <a:lnTo>
                    <a:pt x="0" y="80"/>
                  </a:lnTo>
                  <a:lnTo>
                    <a:pt x="10" y="179"/>
                  </a:lnTo>
                  <a:lnTo>
                    <a:pt x="20" y="319"/>
                  </a:lnTo>
                  <a:lnTo>
                    <a:pt x="50" y="498"/>
                  </a:lnTo>
                  <a:lnTo>
                    <a:pt x="100" y="708"/>
                  </a:lnTo>
                  <a:lnTo>
                    <a:pt x="160" y="957"/>
                  </a:lnTo>
                  <a:lnTo>
                    <a:pt x="250" y="1236"/>
                  </a:lnTo>
                </a:path>
              </a:pathLst>
            </a:custGeom>
            <a:noFill/>
            <a:ln w="25400">
              <a:solidFill>
                <a:srgbClr val="800000"/>
              </a:solidFill>
              <a:round/>
              <a:headEnd/>
              <a:tailEnd/>
            </a:ln>
          </p:spPr>
          <p:txBody>
            <a:bodyPr/>
            <a:lstStyle/>
            <a:p>
              <a:endParaRPr lang="ja-JP" altLang="en-US"/>
            </a:p>
          </p:txBody>
        </p:sp>
        <p:sp>
          <p:nvSpPr>
            <p:cNvPr id="104519" name="Freeform 32"/>
            <p:cNvSpPr>
              <a:spLocks/>
            </p:cNvSpPr>
            <p:nvPr/>
          </p:nvSpPr>
          <p:spPr bwMode="auto">
            <a:xfrm>
              <a:off x="1728" y="1060"/>
              <a:ext cx="250" cy="1246"/>
            </a:xfrm>
            <a:custGeom>
              <a:avLst/>
              <a:gdLst>
                <a:gd name="T0" fmla="*/ 0 w 250"/>
                <a:gd name="T1" fmla="*/ 1246 h 1246"/>
                <a:gd name="T2" fmla="*/ 0 w 250"/>
                <a:gd name="T3" fmla="*/ 1246 h 1246"/>
                <a:gd name="T4" fmla="*/ 0 w 250"/>
                <a:gd name="T5" fmla="*/ 1226 h 1246"/>
                <a:gd name="T6" fmla="*/ 0 w 250"/>
                <a:gd name="T7" fmla="*/ 1196 h 1246"/>
                <a:gd name="T8" fmla="*/ 0 w 250"/>
                <a:gd name="T9" fmla="*/ 1166 h 1246"/>
                <a:gd name="T10" fmla="*/ 10 w 250"/>
                <a:gd name="T11" fmla="*/ 1066 h 1246"/>
                <a:gd name="T12" fmla="*/ 20 w 250"/>
                <a:gd name="T13" fmla="*/ 927 h 1246"/>
                <a:gd name="T14" fmla="*/ 50 w 250"/>
                <a:gd name="T15" fmla="*/ 747 h 1246"/>
                <a:gd name="T16" fmla="*/ 100 w 250"/>
                <a:gd name="T17" fmla="*/ 538 h 1246"/>
                <a:gd name="T18" fmla="*/ 160 w 250"/>
                <a:gd name="T19" fmla="*/ 289 h 1246"/>
                <a:gd name="T20" fmla="*/ 250 w 250"/>
                <a:gd name="T21" fmla="*/ 0 h 124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0"/>
                <a:gd name="T34" fmla="*/ 0 h 1246"/>
                <a:gd name="T35" fmla="*/ 250 w 250"/>
                <a:gd name="T36" fmla="*/ 1246 h 124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0" h="1246">
                  <a:moveTo>
                    <a:pt x="0" y="1246"/>
                  </a:moveTo>
                  <a:lnTo>
                    <a:pt x="0" y="1246"/>
                  </a:lnTo>
                  <a:lnTo>
                    <a:pt x="0" y="1226"/>
                  </a:lnTo>
                  <a:lnTo>
                    <a:pt x="0" y="1196"/>
                  </a:lnTo>
                  <a:lnTo>
                    <a:pt x="0" y="1166"/>
                  </a:lnTo>
                  <a:lnTo>
                    <a:pt x="10" y="1066"/>
                  </a:lnTo>
                  <a:lnTo>
                    <a:pt x="20" y="927"/>
                  </a:lnTo>
                  <a:lnTo>
                    <a:pt x="50" y="747"/>
                  </a:lnTo>
                  <a:lnTo>
                    <a:pt x="100" y="538"/>
                  </a:lnTo>
                  <a:lnTo>
                    <a:pt x="160" y="289"/>
                  </a:lnTo>
                  <a:lnTo>
                    <a:pt x="250" y="0"/>
                  </a:lnTo>
                </a:path>
              </a:pathLst>
            </a:custGeom>
            <a:noFill/>
            <a:ln w="25400">
              <a:solidFill>
                <a:srgbClr val="800000"/>
              </a:solidFill>
              <a:round/>
              <a:headEnd/>
              <a:tailEnd/>
            </a:ln>
          </p:spPr>
          <p:txBody>
            <a:bodyPr/>
            <a:lstStyle/>
            <a:p>
              <a:endParaRPr lang="ja-JP" altLang="en-US"/>
            </a:p>
          </p:txBody>
        </p:sp>
        <p:sp>
          <p:nvSpPr>
            <p:cNvPr id="104520" name="Freeform 33"/>
            <p:cNvSpPr>
              <a:spLocks/>
            </p:cNvSpPr>
            <p:nvPr/>
          </p:nvSpPr>
          <p:spPr bwMode="auto">
            <a:xfrm>
              <a:off x="1928" y="1020"/>
              <a:ext cx="89" cy="69"/>
            </a:xfrm>
            <a:custGeom>
              <a:avLst/>
              <a:gdLst>
                <a:gd name="T0" fmla="*/ 69 w 89"/>
                <a:gd name="T1" fmla="*/ 0 h 69"/>
                <a:gd name="T2" fmla="*/ 69 w 89"/>
                <a:gd name="T3" fmla="*/ 40 h 69"/>
                <a:gd name="T4" fmla="*/ 89 w 89"/>
                <a:gd name="T5" fmla="*/ 69 h 69"/>
                <a:gd name="T6" fmla="*/ 50 w 89"/>
                <a:gd name="T7" fmla="*/ 49 h 69"/>
                <a:gd name="T8" fmla="*/ 0 w 89"/>
                <a:gd name="T9" fmla="*/ 49 h 69"/>
                <a:gd name="T10" fmla="*/ 40 w 89"/>
                <a:gd name="T11" fmla="*/ 30 h 69"/>
                <a:gd name="T12" fmla="*/ 69 w 89"/>
                <a:gd name="T13" fmla="*/ 0 h 69"/>
                <a:gd name="T14" fmla="*/ 69 w 89"/>
                <a:gd name="T15" fmla="*/ 0 h 69"/>
                <a:gd name="T16" fmla="*/ 0 60000 65536"/>
                <a:gd name="T17" fmla="*/ 0 60000 65536"/>
                <a:gd name="T18" fmla="*/ 0 60000 65536"/>
                <a:gd name="T19" fmla="*/ 0 60000 65536"/>
                <a:gd name="T20" fmla="*/ 0 60000 65536"/>
                <a:gd name="T21" fmla="*/ 0 60000 65536"/>
                <a:gd name="T22" fmla="*/ 0 60000 65536"/>
                <a:gd name="T23" fmla="*/ 0 60000 65536"/>
                <a:gd name="T24" fmla="*/ 0 w 89"/>
                <a:gd name="T25" fmla="*/ 0 h 69"/>
                <a:gd name="T26" fmla="*/ 89 w 89"/>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9" h="69">
                  <a:moveTo>
                    <a:pt x="69" y="0"/>
                  </a:moveTo>
                  <a:lnTo>
                    <a:pt x="69" y="40"/>
                  </a:lnTo>
                  <a:lnTo>
                    <a:pt x="89" y="69"/>
                  </a:lnTo>
                  <a:lnTo>
                    <a:pt x="50" y="49"/>
                  </a:lnTo>
                  <a:lnTo>
                    <a:pt x="0" y="49"/>
                  </a:lnTo>
                  <a:lnTo>
                    <a:pt x="40" y="30"/>
                  </a:lnTo>
                  <a:lnTo>
                    <a:pt x="69" y="0"/>
                  </a:lnTo>
                  <a:close/>
                </a:path>
              </a:pathLst>
            </a:custGeom>
            <a:solidFill>
              <a:srgbClr val="000000"/>
            </a:solidFill>
            <a:ln w="25400">
              <a:solidFill>
                <a:srgbClr val="800000"/>
              </a:solidFill>
              <a:round/>
              <a:headEnd/>
              <a:tailEnd/>
            </a:ln>
          </p:spPr>
          <p:txBody>
            <a:bodyPr/>
            <a:lstStyle/>
            <a:p>
              <a:endParaRPr lang="ja-JP" altLang="en-US"/>
            </a:p>
          </p:txBody>
        </p:sp>
      </p:grpSp>
      <p:grpSp>
        <p:nvGrpSpPr>
          <p:cNvPr id="104460" name="Group 34"/>
          <p:cNvGrpSpPr>
            <a:grpSpLocks/>
          </p:cNvGrpSpPr>
          <p:nvPr/>
        </p:nvGrpSpPr>
        <p:grpSpPr bwMode="auto">
          <a:xfrm>
            <a:off x="2220252" y="1250951"/>
            <a:ext cx="424788" cy="2576513"/>
            <a:chOff x="1041" y="1010"/>
            <a:chExt cx="289" cy="2522"/>
          </a:xfrm>
        </p:grpSpPr>
        <p:sp>
          <p:nvSpPr>
            <p:cNvPr id="104515" name="Freeform 35"/>
            <p:cNvSpPr>
              <a:spLocks/>
            </p:cNvSpPr>
            <p:nvPr/>
          </p:nvSpPr>
          <p:spPr bwMode="auto">
            <a:xfrm>
              <a:off x="1080" y="2296"/>
              <a:ext cx="250" cy="1236"/>
            </a:xfrm>
            <a:custGeom>
              <a:avLst/>
              <a:gdLst>
                <a:gd name="T0" fmla="*/ 250 w 250"/>
                <a:gd name="T1" fmla="*/ 0 h 1236"/>
                <a:gd name="T2" fmla="*/ 250 w 250"/>
                <a:gd name="T3" fmla="*/ 10 h 1236"/>
                <a:gd name="T4" fmla="*/ 250 w 250"/>
                <a:gd name="T5" fmla="*/ 20 h 1236"/>
                <a:gd name="T6" fmla="*/ 250 w 250"/>
                <a:gd name="T7" fmla="*/ 50 h 1236"/>
                <a:gd name="T8" fmla="*/ 250 w 250"/>
                <a:gd name="T9" fmla="*/ 80 h 1236"/>
                <a:gd name="T10" fmla="*/ 240 w 250"/>
                <a:gd name="T11" fmla="*/ 179 h 1236"/>
                <a:gd name="T12" fmla="*/ 230 w 250"/>
                <a:gd name="T13" fmla="*/ 319 h 1236"/>
                <a:gd name="T14" fmla="*/ 200 w 250"/>
                <a:gd name="T15" fmla="*/ 498 h 1236"/>
                <a:gd name="T16" fmla="*/ 150 w 250"/>
                <a:gd name="T17" fmla="*/ 708 h 1236"/>
                <a:gd name="T18" fmla="*/ 90 w 250"/>
                <a:gd name="T19" fmla="*/ 957 h 1236"/>
                <a:gd name="T20" fmla="*/ 0 w 250"/>
                <a:gd name="T21" fmla="*/ 1236 h 12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0"/>
                <a:gd name="T34" fmla="*/ 0 h 1236"/>
                <a:gd name="T35" fmla="*/ 250 w 250"/>
                <a:gd name="T36" fmla="*/ 1236 h 12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0" h="1236">
                  <a:moveTo>
                    <a:pt x="250" y="0"/>
                  </a:moveTo>
                  <a:lnTo>
                    <a:pt x="250" y="10"/>
                  </a:lnTo>
                  <a:lnTo>
                    <a:pt x="250" y="20"/>
                  </a:lnTo>
                  <a:lnTo>
                    <a:pt x="250" y="50"/>
                  </a:lnTo>
                  <a:lnTo>
                    <a:pt x="250" y="80"/>
                  </a:lnTo>
                  <a:lnTo>
                    <a:pt x="240" y="179"/>
                  </a:lnTo>
                  <a:lnTo>
                    <a:pt x="230" y="319"/>
                  </a:lnTo>
                  <a:lnTo>
                    <a:pt x="200" y="498"/>
                  </a:lnTo>
                  <a:lnTo>
                    <a:pt x="150" y="708"/>
                  </a:lnTo>
                  <a:lnTo>
                    <a:pt x="90" y="957"/>
                  </a:lnTo>
                  <a:lnTo>
                    <a:pt x="0" y="1236"/>
                  </a:lnTo>
                </a:path>
              </a:pathLst>
            </a:custGeom>
            <a:noFill/>
            <a:ln w="25400">
              <a:solidFill>
                <a:srgbClr val="800000"/>
              </a:solidFill>
              <a:round/>
              <a:headEnd/>
              <a:tailEnd/>
            </a:ln>
          </p:spPr>
          <p:txBody>
            <a:bodyPr/>
            <a:lstStyle/>
            <a:p>
              <a:endParaRPr lang="ja-JP" altLang="en-US"/>
            </a:p>
          </p:txBody>
        </p:sp>
        <p:sp>
          <p:nvSpPr>
            <p:cNvPr id="104516" name="Freeform 36"/>
            <p:cNvSpPr>
              <a:spLocks/>
            </p:cNvSpPr>
            <p:nvPr/>
          </p:nvSpPr>
          <p:spPr bwMode="auto">
            <a:xfrm>
              <a:off x="1080" y="1050"/>
              <a:ext cx="250" cy="1246"/>
            </a:xfrm>
            <a:custGeom>
              <a:avLst/>
              <a:gdLst>
                <a:gd name="T0" fmla="*/ 250 w 250"/>
                <a:gd name="T1" fmla="*/ 1246 h 1246"/>
                <a:gd name="T2" fmla="*/ 250 w 250"/>
                <a:gd name="T3" fmla="*/ 1246 h 1246"/>
                <a:gd name="T4" fmla="*/ 250 w 250"/>
                <a:gd name="T5" fmla="*/ 1226 h 1246"/>
                <a:gd name="T6" fmla="*/ 250 w 250"/>
                <a:gd name="T7" fmla="*/ 1196 h 1246"/>
                <a:gd name="T8" fmla="*/ 250 w 250"/>
                <a:gd name="T9" fmla="*/ 1166 h 1246"/>
                <a:gd name="T10" fmla="*/ 240 w 250"/>
                <a:gd name="T11" fmla="*/ 1066 h 1246"/>
                <a:gd name="T12" fmla="*/ 230 w 250"/>
                <a:gd name="T13" fmla="*/ 927 h 1246"/>
                <a:gd name="T14" fmla="*/ 200 w 250"/>
                <a:gd name="T15" fmla="*/ 747 h 1246"/>
                <a:gd name="T16" fmla="*/ 150 w 250"/>
                <a:gd name="T17" fmla="*/ 538 h 1246"/>
                <a:gd name="T18" fmla="*/ 90 w 250"/>
                <a:gd name="T19" fmla="*/ 289 h 1246"/>
                <a:gd name="T20" fmla="*/ 0 w 250"/>
                <a:gd name="T21" fmla="*/ 0 h 124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0"/>
                <a:gd name="T34" fmla="*/ 0 h 1246"/>
                <a:gd name="T35" fmla="*/ 250 w 250"/>
                <a:gd name="T36" fmla="*/ 1246 h 124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0" h="1246">
                  <a:moveTo>
                    <a:pt x="250" y="1246"/>
                  </a:moveTo>
                  <a:lnTo>
                    <a:pt x="250" y="1246"/>
                  </a:lnTo>
                  <a:lnTo>
                    <a:pt x="250" y="1226"/>
                  </a:lnTo>
                  <a:lnTo>
                    <a:pt x="250" y="1196"/>
                  </a:lnTo>
                  <a:lnTo>
                    <a:pt x="250" y="1166"/>
                  </a:lnTo>
                  <a:lnTo>
                    <a:pt x="240" y="1066"/>
                  </a:lnTo>
                  <a:lnTo>
                    <a:pt x="230" y="927"/>
                  </a:lnTo>
                  <a:lnTo>
                    <a:pt x="200" y="747"/>
                  </a:lnTo>
                  <a:lnTo>
                    <a:pt x="150" y="538"/>
                  </a:lnTo>
                  <a:lnTo>
                    <a:pt x="90" y="289"/>
                  </a:lnTo>
                  <a:lnTo>
                    <a:pt x="0" y="0"/>
                  </a:lnTo>
                </a:path>
              </a:pathLst>
            </a:custGeom>
            <a:noFill/>
            <a:ln w="25400">
              <a:solidFill>
                <a:srgbClr val="800000"/>
              </a:solidFill>
              <a:round/>
              <a:headEnd/>
              <a:tailEnd/>
            </a:ln>
          </p:spPr>
          <p:txBody>
            <a:bodyPr/>
            <a:lstStyle/>
            <a:p>
              <a:endParaRPr lang="ja-JP" altLang="en-US"/>
            </a:p>
          </p:txBody>
        </p:sp>
        <p:sp>
          <p:nvSpPr>
            <p:cNvPr id="104517" name="Freeform 37"/>
            <p:cNvSpPr>
              <a:spLocks/>
            </p:cNvSpPr>
            <p:nvPr/>
          </p:nvSpPr>
          <p:spPr bwMode="auto">
            <a:xfrm>
              <a:off x="1041" y="1010"/>
              <a:ext cx="89" cy="69"/>
            </a:xfrm>
            <a:custGeom>
              <a:avLst/>
              <a:gdLst>
                <a:gd name="T0" fmla="*/ 20 w 89"/>
                <a:gd name="T1" fmla="*/ 0 h 69"/>
                <a:gd name="T2" fmla="*/ 10 w 89"/>
                <a:gd name="T3" fmla="*/ 40 h 69"/>
                <a:gd name="T4" fmla="*/ 0 w 89"/>
                <a:gd name="T5" fmla="*/ 69 h 69"/>
                <a:gd name="T6" fmla="*/ 39 w 89"/>
                <a:gd name="T7" fmla="*/ 50 h 69"/>
                <a:gd name="T8" fmla="*/ 89 w 89"/>
                <a:gd name="T9" fmla="*/ 50 h 69"/>
                <a:gd name="T10" fmla="*/ 59 w 89"/>
                <a:gd name="T11" fmla="*/ 30 h 69"/>
                <a:gd name="T12" fmla="*/ 20 w 89"/>
                <a:gd name="T13" fmla="*/ 0 h 69"/>
                <a:gd name="T14" fmla="*/ 20 w 89"/>
                <a:gd name="T15" fmla="*/ 0 h 69"/>
                <a:gd name="T16" fmla="*/ 0 60000 65536"/>
                <a:gd name="T17" fmla="*/ 0 60000 65536"/>
                <a:gd name="T18" fmla="*/ 0 60000 65536"/>
                <a:gd name="T19" fmla="*/ 0 60000 65536"/>
                <a:gd name="T20" fmla="*/ 0 60000 65536"/>
                <a:gd name="T21" fmla="*/ 0 60000 65536"/>
                <a:gd name="T22" fmla="*/ 0 60000 65536"/>
                <a:gd name="T23" fmla="*/ 0 60000 65536"/>
                <a:gd name="T24" fmla="*/ 0 w 89"/>
                <a:gd name="T25" fmla="*/ 0 h 69"/>
                <a:gd name="T26" fmla="*/ 89 w 89"/>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9" h="69">
                  <a:moveTo>
                    <a:pt x="20" y="0"/>
                  </a:moveTo>
                  <a:lnTo>
                    <a:pt x="10" y="40"/>
                  </a:lnTo>
                  <a:lnTo>
                    <a:pt x="0" y="69"/>
                  </a:lnTo>
                  <a:lnTo>
                    <a:pt x="39" y="50"/>
                  </a:lnTo>
                  <a:lnTo>
                    <a:pt x="89" y="50"/>
                  </a:lnTo>
                  <a:lnTo>
                    <a:pt x="59" y="30"/>
                  </a:lnTo>
                  <a:lnTo>
                    <a:pt x="20" y="0"/>
                  </a:lnTo>
                  <a:close/>
                </a:path>
              </a:pathLst>
            </a:custGeom>
            <a:solidFill>
              <a:srgbClr val="000000"/>
            </a:solidFill>
            <a:ln w="25400">
              <a:solidFill>
                <a:srgbClr val="800000"/>
              </a:solidFill>
              <a:round/>
              <a:headEnd/>
              <a:tailEnd/>
            </a:ln>
          </p:spPr>
          <p:txBody>
            <a:bodyPr/>
            <a:lstStyle/>
            <a:p>
              <a:endParaRPr lang="ja-JP" altLang="en-US"/>
            </a:p>
          </p:txBody>
        </p:sp>
      </p:grpSp>
      <p:grpSp>
        <p:nvGrpSpPr>
          <p:cNvPr id="104461" name="Group 38"/>
          <p:cNvGrpSpPr>
            <a:grpSpLocks/>
          </p:cNvGrpSpPr>
          <p:nvPr/>
        </p:nvGrpSpPr>
        <p:grpSpPr bwMode="auto">
          <a:xfrm flipH="1">
            <a:off x="3597805" y="1704975"/>
            <a:ext cx="656960" cy="1760538"/>
            <a:chOff x="612" y="1438"/>
            <a:chExt cx="449" cy="1725"/>
          </a:xfrm>
        </p:grpSpPr>
        <p:sp>
          <p:nvSpPr>
            <p:cNvPr id="104512" name="Freeform 39"/>
            <p:cNvSpPr>
              <a:spLocks/>
            </p:cNvSpPr>
            <p:nvPr/>
          </p:nvSpPr>
          <p:spPr bwMode="auto">
            <a:xfrm>
              <a:off x="642" y="1458"/>
              <a:ext cx="419" cy="858"/>
            </a:xfrm>
            <a:custGeom>
              <a:avLst/>
              <a:gdLst>
                <a:gd name="T0" fmla="*/ 419 w 419"/>
                <a:gd name="T1" fmla="*/ 858 h 858"/>
                <a:gd name="T2" fmla="*/ 419 w 419"/>
                <a:gd name="T3" fmla="*/ 848 h 858"/>
                <a:gd name="T4" fmla="*/ 419 w 419"/>
                <a:gd name="T5" fmla="*/ 798 h 858"/>
                <a:gd name="T6" fmla="*/ 409 w 419"/>
                <a:gd name="T7" fmla="*/ 738 h 858"/>
                <a:gd name="T8" fmla="*/ 379 w 419"/>
                <a:gd name="T9" fmla="*/ 638 h 858"/>
                <a:gd name="T10" fmla="*/ 329 w 419"/>
                <a:gd name="T11" fmla="*/ 519 h 858"/>
                <a:gd name="T12" fmla="*/ 259 w 419"/>
                <a:gd name="T13" fmla="*/ 369 h 858"/>
                <a:gd name="T14" fmla="*/ 149 w 419"/>
                <a:gd name="T15" fmla="*/ 200 h 858"/>
                <a:gd name="T16" fmla="*/ 80 w 419"/>
                <a:gd name="T17" fmla="*/ 100 h 858"/>
                <a:gd name="T18" fmla="*/ 0 w 419"/>
                <a:gd name="T19" fmla="*/ 0 h 85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9"/>
                <a:gd name="T31" fmla="*/ 0 h 858"/>
                <a:gd name="T32" fmla="*/ 419 w 419"/>
                <a:gd name="T33" fmla="*/ 858 h 85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9" h="858">
                  <a:moveTo>
                    <a:pt x="419" y="858"/>
                  </a:moveTo>
                  <a:lnTo>
                    <a:pt x="419" y="848"/>
                  </a:lnTo>
                  <a:lnTo>
                    <a:pt x="419" y="798"/>
                  </a:lnTo>
                  <a:lnTo>
                    <a:pt x="409" y="738"/>
                  </a:lnTo>
                  <a:lnTo>
                    <a:pt x="379" y="638"/>
                  </a:lnTo>
                  <a:lnTo>
                    <a:pt x="329" y="519"/>
                  </a:lnTo>
                  <a:lnTo>
                    <a:pt x="259" y="369"/>
                  </a:lnTo>
                  <a:lnTo>
                    <a:pt x="149" y="200"/>
                  </a:lnTo>
                  <a:lnTo>
                    <a:pt x="80" y="100"/>
                  </a:lnTo>
                  <a:lnTo>
                    <a:pt x="0" y="0"/>
                  </a:lnTo>
                </a:path>
              </a:pathLst>
            </a:custGeom>
            <a:noFill/>
            <a:ln w="25400">
              <a:solidFill>
                <a:srgbClr val="800000"/>
              </a:solidFill>
              <a:round/>
              <a:headEnd/>
              <a:tailEnd/>
            </a:ln>
          </p:spPr>
          <p:txBody>
            <a:bodyPr/>
            <a:lstStyle/>
            <a:p>
              <a:endParaRPr lang="ja-JP" altLang="en-US"/>
            </a:p>
          </p:txBody>
        </p:sp>
        <p:sp>
          <p:nvSpPr>
            <p:cNvPr id="104513" name="Freeform 40"/>
            <p:cNvSpPr>
              <a:spLocks/>
            </p:cNvSpPr>
            <p:nvPr/>
          </p:nvSpPr>
          <p:spPr bwMode="auto">
            <a:xfrm>
              <a:off x="612" y="1438"/>
              <a:ext cx="60" cy="60"/>
            </a:xfrm>
            <a:custGeom>
              <a:avLst/>
              <a:gdLst>
                <a:gd name="T0" fmla="*/ 0 w 60"/>
                <a:gd name="T1" fmla="*/ 0 h 60"/>
                <a:gd name="T2" fmla="*/ 10 w 60"/>
                <a:gd name="T3" fmla="*/ 30 h 60"/>
                <a:gd name="T4" fmla="*/ 10 w 60"/>
                <a:gd name="T5" fmla="*/ 60 h 60"/>
                <a:gd name="T6" fmla="*/ 30 w 60"/>
                <a:gd name="T7" fmla="*/ 30 h 60"/>
                <a:gd name="T8" fmla="*/ 60 w 60"/>
                <a:gd name="T9" fmla="*/ 20 h 60"/>
                <a:gd name="T10" fmla="*/ 30 w 60"/>
                <a:gd name="T11" fmla="*/ 10 h 60"/>
                <a:gd name="T12" fmla="*/ 0 w 60"/>
                <a:gd name="T13" fmla="*/ 0 h 60"/>
                <a:gd name="T14" fmla="*/ 0 w 60"/>
                <a:gd name="T15" fmla="*/ 0 h 60"/>
                <a:gd name="T16" fmla="*/ 0 60000 65536"/>
                <a:gd name="T17" fmla="*/ 0 60000 65536"/>
                <a:gd name="T18" fmla="*/ 0 60000 65536"/>
                <a:gd name="T19" fmla="*/ 0 60000 65536"/>
                <a:gd name="T20" fmla="*/ 0 60000 65536"/>
                <a:gd name="T21" fmla="*/ 0 60000 65536"/>
                <a:gd name="T22" fmla="*/ 0 60000 65536"/>
                <a:gd name="T23" fmla="*/ 0 60000 65536"/>
                <a:gd name="T24" fmla="*/ 0 w 60"/>
                <a:gd name="T25" fmla="*/ 0 h 60"/>
                <a:gd name="T26" fmla="*/ 60 w 60"/>
                <a:gd name="T27" fmla="*/ 60 h 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0" h="60">
                  <a:moveTo>
                    <a:pt x="0" y="0"/>
                  </a:moveTo>
                  <a:lnTo>
                    <a:pt x="10" y="30"/>
                  </a:lnTo>
                  <a:lnTo>
                    <a:pt x="10" y="60"/>
                  </a:lnTo>
                  <a:lnTo>
                    <a:pt x="30" y="30"/>
                  </a:lnTo>
                  <a:lnTo>
                    <a:pt x="60" y="20"/>
                  </a:lnTo>
                  <a:lnTo>
                    <a:pt x="30" y="10"/>
                  </a:lnTo>
                  <a:lnTo>
                    <a:pt x="0" y="0"/>
                  </a:lnTo>
                </a:path>
              </a:pathLst>
            </a:custGeom>
            <a:noFill/>
            <a:ln w="25400">
              <a:solidFill>
                <a:srgbClr val="800000"/>
              </a:solidFill>
              <a:round/>
              <a:headEnd/>
              <a:tailEnd/>
            </a:ln>
          </p:spPr>
          <p:txBody>
            <a:bodyPr/>
            <a:lstStyle/>
            <a:p>
              <a:endParaRPr lang="ja-JP" altLang="en-US"/>
            </a:p>
          </p:txBody>
        </p:sp>
        <p:sp>
          <p:nvSpPr>
            <p:cNvPr id="104514" name="Freeform 41"/>
            <p:cNvSpPr>
              <a:spLocks/>
            </p:cNvSpPr>
            <p:nvPr/>
          </p:nvSpPr>
          <p:spPr bwMode="auto">
            <a:xfrm>
              <a:off x="642" y="2316"/>
              <a:ext cx="419" cy="847"/>
            </a:xfrm>
            <a:custGeom>
              <a:avLst/>
              <a:gdLst>
                <a:gd name="T0" fmla="*/ 419 w 419"/>
                <a:gd name="T1" fmla="*/ 0 h 847"/>
                <a:gd name="T2" fmla="*/ 419 w 419"/>
                <a:gd name="T3" fmla="*/ 10 h 847"/>
                <a:gd name="T4" fmla="*/ 419 w 419"/>
                <a:gd name="T5" fmla="*/ 60 h 847"/>
                <a:gd name="T6" fmla="*/ 409 w 419"/>
                <a:gd name="T7" fmla="*/ 119 h 847"/>
                <a:gd name="T8" fmla="*/ 379 w 419"/>
                <a:gd name="T9" fmla="*/ 219 h 847"/>
                <a:gd name="T10" fmla="*/ 339 w 419"/>
                <a:gd name="T11" fmla="*/ 339 h 847"/>
                <a:gd name="T12" fmla="*/ 259 w 419"/>
                <a:gd name="T13" fmla="*/ 488 h 847"/>
                <a:gd name="T14" fmla="*/ 209 w 419"/>
                <a:gd name="T15" fmla="*/ 568 h 847"/>
                <a:gd name="T16" fmla="*/ 149 w 419"/>
                <a:gd name="T17" fmla="*/ 658 h 847"/>
                <a:gd name="T18" fmla="*/ 80 w 419"/>
                <a:gd name="T19" fmla="*/ 748 h 847"/>
                <a:gd name="T20" fmla="*/ 0 w 419"/>
                <a:gd name="T21" fmla="*/ 847 h 8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19"/>
                <a:gd name="T34" fmla="*/ 0 h 847"/>
                <a:gd name="T35" fmla="*/ 419 w 419"/>
                <a:gd name="T36" fmla="*/ 847 h 8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19" h="847">
                  <a:moveTo>
                    <a:pt x="419" y="0"/>
                  </a:moveTo>
                  <a:lnTo>
                    <a:pt x="419" y="10"/>
                  </a:lnTo>
                  <a:lnTo>
                    <a:pt x="419" y="60"/>
                  </a:lnTo>
                  <a:lnTo>
                    <a:pt x="409" y="119"/>
                  </a:lnTo>
                  <a:lnTo>
                    <a:pt x="379" y="219"/>
                  </a:lnTo>
                  <a:lnTo>
                    <a:pt x="339" y="339"/>
                  </a:lnTo>
                  <a:lnTo>
                    <a:pt x="259" y="488"/>
                  </a:lnTo>
                  <a:lnTo>
                    <a:pt x="209" y="568"/>
                  </a:lnTo>
                  <a:lnTo>
                    <a:pt x="149" y="658"/>
                  </a:lnTo>
                  <a:lnTo>
                    <a:pt x="80" y="748"/>
                  </a:lnTo>
                  <a:lnTo>
                    <a:pt x="0" y="847"/>
                  </a:lnTo>
                </a:path>
              </a:pathLst>
            </a:custGeom>
            <a:noFill/>
            <a:ln w="25400">
              <a:solidFill>
                <a:srgbClr val="800000"/>
              </a:solidFill>
              <a:round/>
              <a:headEnd/>
              <a:tailEnd/>
            </a:ln>
          </p:spPr>
          <p:txBody>
            <a:bodyPr/>
            <a:lstStyle/>
            <a:p>
              <a:endParaRPr lang="ja-JP" altLang="en-US"/>
            </a:p>
          </p:txBody>
        </p:sp>
      </p:grpSp>
      <p:sp>
        <p:nvSpPr>
          <p:cNvPr id="104462" name="Line 42"/>
          <p:cNvSpPr>
            <a:spLocks noChangeShapeType="1"/>
          </p:cNvSpPr>
          <p:nvPr/>
        </p:nvSpPr>
        <p:spPr bwMode="auto">
          <a:xfrm flipV="1">
            <a:off x="3793861" y="1123950"/>
            <a:ext cx="994040" cy="846138"/>
          </a:xfrm>
          <a:prstGeom prst="line">
            <a:avLst/>
          </a:prstGeom>
          <a:noFill/>
          <a:ln w="25400">
            <a:solidFill>
              <a:schemeClr val="tx1"/>
            </a:solidFill>
            <a:prstDash val="dash"/>
            <a:round/>
            <a:headEnd/>
            <a:tailEnd/>
          </a:ln>
        </p:spPr>
        <p:txBody>
          <a:bodyPr/>
          <a:lstStyle/>
          <a:p>
            <a:endParaRPr lang="ja-JP" altLang="en-US"/>
          </a:p>
        </p:txBody>
      </p:sp>
      <p:sp>
        <p:nvSpPr>
          <p:cNvPr id="104463" name="Line 43"/>
          <p:cNvSpPr>
            <a:spLocks noChangeShapeType="1"/>
          </p:cNvSpPr>
          <p:nvPr/>
        </p:nvSpPr>
        <p:spPr bwMode="auto">
          <a:xfrm>
            <a:off x="2925366" y="2579689"/>
            <a:ext cx="0" cy="554037"/>
          </a:xfrm>
          <a:prstGeom prst="line">
            <a:avLst/>
          </a:prstGeom>
          <a:noFill/>
          <a:ln w="127000">
            <a:solidFill>
              <a:srgbClr val="0000FF"/>
            </a:solidFill>
            <a:round/>
            <a:headEnd/>
            <a:tailEnd type="triangle" w="med" len="med"/>
          </a:ln>
        </p:spPr>
        <p:txBody>
          <a:bodyPr/>
          <a:lstStyle/>
          <a:p>
            <a:endParaRPr lang="ja-JP" altLang="en-US"/>
          </a:p>
        </p:txBody>
      </p:sp>
      <p:sp>
        <p:nvSpPr>
          <p:cNvPr id="104464" name="Text Box 44"/>
          <p:cNvSpPr txBox="1">
            <a:spLocks noChangeArrowheads="1"/>
          </p:cNvSpPr>
          <p:nvPr/>
        </p:nvSpPr>
        <p:spPr bwMode="auto">
          <a:xfrm>
            <a:off x="650612" y="4760882"/>
            <a:ext cx="5356508" cy="830997"/>
          </a:xfrm>
          <a:prstGeom prst="rect">
            <a:avLst/>
          </a:prstGeom>
          <a:noFill/>
          <a:ln w="9525">
            <a:noFill/>
            <a:miter lim="800000"/>
            <a:headEnd/>
            <a:tailEnd/>
          </a:ln>
        </p:spPr>
        <p:txBody>
          <a:bodyPr wrap="square">
            <a:spAutoFit/>
          </a:bodyPr>
          <a:lstStyle/>
          <a:p>
            <a:pPr algn="ctr"/>
            <a:r>
              <a:rPr lang="en-US" altLang="ja-JP" sz="2400" b="1" dirty="0" smtClean="0">
                <a:solidFill>
                  <a:srgbClr val="0000FF"/>
                </a:solidFill>
              </a:rPr>
              <a:t>Screening current-induced</a:t>
            </a:r>
            <a:endParaRPr lang="en-US" altLang="ja-JP" sz="2400" b="1" dirty="0">
              <a:solidFill>
                <a:srgbClr val="0000FF"/>
              </a:solidFill>
            </a:endParaRPr>
          </a:p>
          <a:p>
            <a:pPr algn="ctr"/>
            <a:r>
              <a:rPr lang="en-US" altLang="ja-JP" sz="2400" b="1" dirty="0">
                <a:solidFill>
                  <a:srgbClr val="0000FF"/>
                </a:solidFill>
              </a:rPr>
              <a:t>field, -</a:t>
            </a:r>
            <a:r>
              <a:rPr lang="en-US" altLang="ja-JP" sz="2400" b="1" i="1" dirty="0" err="1">
                <a:solidFill>
                  <a:srgbClr val="0000FF"/>
                </a:solidFill>
              </a:rPr>
              <a:t>B</a:t>
            </a:r>
            <a:r>
              <a:rPr lang="en-US" altLang="ja-JP" sz="2400" b="1" baseline="-25000" dirty="0" err="1">
                <a:solidFill>
                  <a:srgbClr val="0000FF"/>
                </a:solidFill>
              </a:rPr>
              <a:t>s</a:t>
            </a:r>
            <a:endParaRPr lang="en-US" altLang="ja-JP" sz="2400" b="1" baseline="-25000" dirty="0">
              <a:solidFill>
                <a:srgbClr val="0000FF"/>
              </a:solidFill>
            </a:endParaRPr>
          </a:p>
        </p:txBody>
      </p:sp>
      <p:sp>
        <p:nvSpPr>
          <p:cNvPr id="104465" name="Line 45"/>
          <p:cNvSpPr>
            <a:spLocks noChangeShapeType="1"/>
          </p:cNvSpPr>
          <p:nvPr/>
        </p:nvSpPr>
        <p:spPr bwMode="auto">
          <a:xfrm>
            <a:off x="3035434" y="2978149"/>
            <a:ext cx="607086" cy="1710991"/>
          </a:xfrm>
          <a:prstGeom prst="line">
            <a:avLst/>
          </a:prstGeom>
          <a:noFill/>
          <a:ln w="9525">
            <a:solidFill>
              <a:srgbClr val="0000FF"/>
            </a:solidFill>
            <a:round/>
            <a:headEnd/>
            <a:tailEnd/>
          </a:ln>
        </p:spPr>
        <p:txBody>
          <a:bodyPr/>
          <a:lstStyle/>
          <a:p>
            <a:endParaRPr lang="ja-JP" altLang="en-US"/>
          </a:p>
        </p:txBody>
      </p:sp>
      <p:sp>
        <p:nvSpPr>
          <p:cNvPr id="104466" name="AutoShape 46"/>
          <p:cNvSpPr>
            <a:spLocks noChangeArrowheads="1"/>
          </p:cNvSpPr>
          <p:nvPr/>
        </p:nvSpPr>
        <p:spPr bwMode="auto">
          <a:xfrm>
            <a:off x="5291800" y="1593851"/>
            <a:ext cx="1332838" cy="2339975"/>
          </a:xfrm>
          <a:prstGeom prst="cube">
            <a:avLst>
              <a:gd name="adj" fmla="val 84069"/>
            </a:avLst>
          </a:prstGeom>
          <a:solidFill>
            <a:srgbClr val="EAEAEA"/>
          </a:solidFill>
          <a:ln w="9525">
            <a:solidFill>
              <a:schemeClr val="tx1"/>
            </a:solidFill>
            <a:miter lim="800000"/>
            <a:headEnd/>
            <a:tailEnd/>
          </a:ln>
        </p:spPr>
        <p:txBody>
          <a:bodyPr wrap="none" anchor="ctr"/>
          <a:lstStyle/>
          <a:p>
            <a:endParaRPr lang="ja-JP" altLang="en-US">
              <a:latin typeface="Calibri" pitchFamily="34" charset="0"/>
            </a:endParaRPr>
          </a:p>
        </p:txBody>
      </p:sp>
      <p:sp>
        <p:nvSpPr>
          <p:cNvPr id="104467" name="AutoShape 47"/>
          <p:cNvSpPr>
            <a:spLocks noChangeArrowheads="1"/>
          </p:cNvSpPr>
          <p:nvPr/>
        </p:nvSpPr>
        <p:spPr bwMode="auto">
          <a:xfrm>
            <a:off x="5644357" y="1601789"/>
            <a:ext cx="980281" cy="2192337"/>
          </a:xfrm>
          <a:prstGeom prst="cube">
            <a:avLst>
              <a:gd name="adj" fmla="val 97037"/>
            </a:avLst>
          </a:prstGeom>
          <a:solidFill>
            <a:srgbClr val="4D4D4D"/>
          </a:solidFill>
          <a:ln w="9525">
            <a:solidFill>
              <a:schemeClr val="tx1"/>
            </a:solidFill>
            <a:miter lim="800000"/>
            <a:headEnd/>
            <a:tailEnd/>
          </a:ln>
        </p:spPr>
        <p:txBody>
          <a:bodyPr wrap="none" anchor="ctr"/>
          <a:lstStyle/>
          <a:p>
            <a:endParaRPr lang="ja-JP" altLang="en-US">
              <a:latin typeface="Calibri" pitchFamily="34" charset="0"/>
            </a:endParaRPr>
          </a:p>
        </p:txBody>
      </p:sp>
      <p:sp>
        <p:nvSpPr>
          <p:cNvPr id="104468" name="Text Box 48"/>
          <p:cNvSpPr txBox="1">
            <a:spLocks noChangeArrowheads="1"/>
          </p:cNvSpPr>
          <p:nvPr/>
        </p:nvSpPr>
        <p:spPr bwMode="auto">
          <a:xfrm>
            <a:off x="7158245" y="2781300"/>
            <a:ext cx="2395207" cy="830997"/>
          </a:xfrm>
          <a:prstGeom prst="rect">
            <a:avLst/>
          </a:prstGeom>
          <a:noFill/>
          <a:ln w="9525">
            <a:noFill/>
            <a:miter lim="800000"/>
            <a:headEnd/>
            <a:tailEnd/>
          </a:ln>
        </p:spPr>
        <p:txBody>
          <a:bodyPr wrap="none">
            <a:spAutoFit/>
          </a:bodyPr>
          <a:lstStyle/>
          <a:p>
            <a:r>
              <a:rPr lang="en-US" altLang="ja-JP" sz="2400" dirty="0" smtClean="0">
                <a:solidFill>
                  <a:srgbClr val="FF0000"/>
                </a:solidFill>
              </a:rPr>
              <a:t>Radial magnetic</a:t>
            </a:r>
            <a:endParaRPr lang="en-US" altLang="ja-JP" sz="2400" dirty="0">
              <a:solidFill>
                <a:srgbClr val="FF0000"/>
              </a:solidFill>
            </a:endParaRPr>
          </a:p>
          <a:p>
            <a:r>
              <a:rPr lang="en-US" altLang="ja-JP" sz="2400" dirty="0">
                <a:solidFill>
                  <a:srgbClr val="FF0000"/>
                </a:solidFill>
              </a:rPr>
              <a:t>field</a:t>
            </a:r>
            <a:endParaRPr lang="ja-JP" altLang="en-US" sz="2400" dirty="0">
              <a:solidFill>
                <a:srgbClr val="FF0000"/>
              </a:solidFill>
            </a:endParaRPr>
          </a:p>
        </p:txBody>
      </p:sp>
      <p:sp>
        <p:nvSpPr>
          <p:cNvPr id="104469" name="Line 49"/>
          <p:cNvSpPr>
            <a:spLocks noChangeShapeType="1"/>
          </p:cNvSpPr>
          <p:nvPr/>
        </p:nvSpPr>
        <p:spPr bwMode="auto">
          <a:xfrm flipH="1">
            <a:off x="5114660" y="2265363"/>
            <a:ext cx="529696" cy="0"/>
          </a:xfrm>
          <a:prstGeom prst="line">
            <a:avLst/>
          </a:prstGeom>
          <a:noFill/>
          <a:ln w="50800">
            <a:solidFill>
              <a:srgbClr val="FF0000"/>
            </a:solidFill>
            <a:round/>
            <a:headEnd/>
            <a:tailEnd/>
          </a:ln>
        </p:spPr>
        <p:txBody>
          <a:bodyPr/>
          <a:lstStyle/>
          <a:p>
            <a:endParaRPr lang="ja-JP" altLang="en-US"/>
          </a:p>
        </p:txBody>
      </p:sp>
      <p:sp>
        <p:nvSpPr>
          <p:cNvPr id="104470" name="Line 50"/>
          <p:cNvSpPr>
            <a:spLocks noChangeShapeType="1"/>
          </p:cNvSpPr>
          <p:nvPr/>
        </p:nvSpPr>
        <p:spPr bwMode="auto">
          <a:xfrm flipH="1">
            <a:off x="5114661" y="3049588"/>
            <a:ext cx="177139" cy="0"/>
          </a:xfrm>
          <a:prstGeom prst="line">
            <a:avLst/>
          </a:prstGeom>
          <a:noFill/>
          <a:ln w="50800">
            <a:solidFill>
              <a:srgbClr val="FF0000"/>
            </a:solidFill>
            <a:round/>
            <a:headEnd/>
            <a:tailEnd/>
          </a:ln>
        </p:spPr>
        <p:txBody>
          <a:bodyPr/>
          <a:lstStyle/>
          <a:p>
            <a:endParaRPr lang="ja-JP" altLang="en-US"/>
          </a:p>
        </p:txBody>
      </p:sp>
      <p:sp>
        <p:nvSpPr>
          <p:cNvPr id="104471" name="Line 51"/>
          <p:cNvSpPr>
            <a:spLocks noChangeShapeType="1"/>
          </p:cNvSpPr>
          <p:nvPr/>
        </p:nvSpPr>
        <p:spPr bwMode="auto">
          <a:xfrm flipH="1">
            <a:off x="5114660" y="2273300"/>
            <a:ext cx="0" cy="762000"/>
          </a:xfrm>
          <a:prstGeom prst="line">
            <a:avLst/>
          </a:prstGeom>
          <a:noFill/>
          <a:ln w="50800">
            <a:solidFill>
              <a:srgbClr val="FF0000"/>
            </a:solidFill>
            <a:round/>
            <a:headEnd/>
            <a:tailEnd/>
          </a:ln>
        </p:spPr>
        <p:txBody>
          <a:bodyPr/>
          <a:lstStyle/>
          <a:p>
            <a:endParaRPr lang="ja-JP" altLang="en-US"/>
          </a:p>
        </p:txBody>
      </p:sp>
      <p:grpSp>
        <p:nvGrpSpPr>
          <p:cNvPr id="104472" name="Group 53"/>
          <p:cNvGrpSpPr>
            <a:grpSpLocks/>
          </p:cNvGrpSpPr>
          <p:nvPr/>
        </p:nvGrpSpPr>
        <p:grpSpPr bwMode="auto">
          <a:xfrm>
            <a:off x="5763022" y="1833563"/>
            <a:ext cx="789384" cy="1833562"/>
            <a:chOff x="3296" y="1654"/>
            <a:chExt cx="527" cy="1326"/>
          </a:xfrm>
        </p:grpSpPr>
        <p:sp>
          <p:nvSpPr>
            <p:cNvPr id="104499" name="Line 54"/>
            <p:cNvSpPr>
              <a:spLocks noChangeShapeType="1"/>
            </p:cNvSpPr>
            <p:nvPr/>
          </p:nvSpPr>
          <p:spPr bwMode="auto">
            <a:xfrm flipV="1">
              <a:off x="3296" y="2189"/>
              <a:ext cx="0" cy="631"/>
            </a:xfrm>
            <a:prstGeom prst="line">
              <a:avLst/>
            </a:prstGeom>
            <a:noFill/>
            <a:ln w="50800">
              <a:solidFill>
                <a:srgbClr val="00FFFF"/>
              </a:solidFill>
              <a:round/>
              <a:headEnd/>
              <a:tailEnd type="triangle" w="med" len="med"/>
            </a:ln>
          </p:spPr>
          <p:txBody>
            <a:bodyPr/>
            <a:lstStyle/>
            <a:p>
              <a:endParaRPr lang="ja-JP" altLang="en-US"/>
            </a:p>
          </p:txBody>
        </p:sp>
        <p:sp>
          <p:nvSpPr>
            <p:cNvPr id="104500" name="Line 55"/>
            <p:cNvSpPr>
              <a:spLocks noChangeShapeType="1"/>
            </p:cNvSpPr>
            <p:nvPr/>
          </p:nvSpPr>
          <p:spPr bwMode="auto">
            <a:xfrm flipV="1">
              <a:off x="3296" y="1654"/>
              <a:ext cx="511" cy="512"/>
            </a:xfrm>
            <a:prstGeom prst="line">
              <a:avLst/>
            </a:prstGeom>
            <a:noFill/>
            <a:ln w="50800">
              <a:solidFill>
                <a:srgbClr val="00FFFF"/>
              </a:solidFill>
              <a:round/>
              <a:headEnd/>
              <a:tailEnd type="triangle" w="med" len="med"/>
            </a:ln>
          </p:spPr>
          <p:txBody>
            <a:bodyPr/>
            <a:lstStyle/>
            <a:p>
              <a:endParaRPr lang="ja-JP" altLang="en-US"/>
            </a:p>
          </p:txBody>
        </p:sp>
        <p:sp>
          <p:nvSpPr>
            <p:cNvPr id="104501" name="Line 56"/>
            <p:cNvSpPr>
              <a:spLocks noChangeShapeType="1"/>
            </p:cNvSpPr>
            <p:nvPr/>
          </p:nvSpPr>
          <p:spPr bwMode="auto">
            <a:xfrm flipV="1">
              <a:off x="3296" y="2387"/>
              <a:ext cx="511" cy="512"/>
            </a:xfrm>
            <a:prstGeom prst="line">
              <a:avLst/>
            </a:prstGeom>
            <a:noFill/>
            <a:ln w="50800">
              <a:solidFill>
                <a:srgbClr val="00FFFF"/>
              </a:solidFill>
              <a:round/>
              <a:headEnd type="triangle" w="med" len="med"/>
              <a:tailEnd/>
            </a:ln>
          </p:spPr>
          <p:txBody>
            <a:bodyPr/>
            <a:lstStyle/>
            <a:p>
              <a:endParaRPr lang="ja-JP" altLang="en-US"/>
            </a:p>
          </p:txBody>
        </p:sp>
        <p:sp>
          <p:nvSpPr>
            <p:cNvPr id="104502" name="Line 57"/>
            <p:cNvSpPr>
              <a:spLocks noChangeShapeType="1"/>
            </p:cNvSpPr>
            <p:nvPr/>
          </p:nvSpPr>
          <p:spPr bwMode="auto">
            <a:xfrm flipV="1">
              <a:off x="3375" y="2392"/>
              <a:ext cx="309" cy="310"/>
            </a:xfrm>
            <a:prstGeom prst="line">
              <a:avLst/>
            </a:prstGeom>
            <a:noFill/>
            <a:ln w="25400">
              <a:solidFill>
                <a:srgbClr val="00FFFF"/>
              </a:solidFill>
              <a:round/>
              <a:headEnd type="triangle" w="med" len="med"/>
              <a:tailEnd/>
            </a:ln>
          </p:spPr>
          <p:txBody>
            <a:bodyPr/>
            <a:lstStyle/>
            <a:p>
              <a:endParaRPr lang="ja-JP" altLang="en-US"/>
            </a:p>
          </p:txBody>
        </p:sp>
        <p:sp>
          <p:nvSpPr>
            <p:cNvPr id="104503" name="Line 58"/>
            <p:cNvSpPr>
              <a:spLocks noChangeShapeType="1"/>
            </p:cNvSpPr>
            <p:nvPr/>
          </p:nvSpPr>
          <p:spPr bwMode="auto">
            <a:xfrm flipV="1">
              <a:off x="3375" y="1864"/>
              <a:ext cx="364" cy="365"/>
            </a:xfrm>
            <a:prstGeom prst="line">
              <a:avLst/>
            </a:prstGeom>
            <a:noFill/>
            <a:ln w="25400">
              <a:solidFill>
                <a:srgbClr val="00FFFF"/>
              </a:solidFill>
              <a:round/>
              <a:headEnd/>
              <a:tailEnd type="triangle" w="med" len="med"/>
            </a:ln>
          </p:spPr>
          <p:txBody>
            <a:bodyPr/>
            <a:lstStyle/>
            <a:p>
              <a:endParaRPr lang="ja-JP" altLang="en-US"/>
            </a:p>
          </p:txBody>
        </p:sp>
        <p:sp>
          <p:nvSpPr>
            <p:cNvPr id="104504" name="Line 59"/>
            <p:cNvSpPr>
              <a:spLocks noChangeShapeType="1"/>
            </p:cNvSpPr>
            <p:nvPr/>
          </p:nvSpPr>
          <p:spPr bwMode="auto">
            <a:xfrm flipV="1">
              <a:off x="3374" y="2268"/>
              <a:ext cx="0" cy="395"/>
            </a:xfrm>
            <a:prstGeom prst="line">
              <a:avLst/>
            </a:prstGeom>
            <a:noFill/>
            <a:ln w="25400">
              <a:solidFill>
                <a:srgbClr val="00FFFF"/>
              </a:solidFill>
              <a:round/>
              <a:headEnd/>
              <a:tailEnd type="triangle" w="med" len="med"/>
            </a:ln>
          </p:spPr>
          <p:txBody>
            <a:bodyPr/>
            <a:lstStyle/>
            <a:p>
              <a:endParaRPr lang="ja-JP" altLang="en-US"/>
            </a:p>
          </p:txBody>
        </p:sp>
        <p:sp>
          <p:nvSpPr>
            <p:cNvPr id="104505" name="Line 60"/>
            <p:cNvSpPr>
              <a:spLocks noChangeShapeType="1"/>
            </p:cNvSpPr>
            <p:nvPr/>
          </p:nvSpPr>
          <p:spPr bwMode="auto">
            <a:xfrm flipV="1">
              <a:off x="3453" y="2296"/>
              <a:ext cx="208" cy="209"/>
            </a:xfrm>
            <a:prstGeom prst="line">
              <a:avLst/>
            </a:prstGeom>
            <a:noFill/>
            <a:ln w="12700">
              <a:solidFill>
                <a:srgbClr val="00FFFF"/>
              </a:solidFill>
              <a:round/>
              <a:headEnd type="triangle" w="med" len="med"/>
              <a:tailEnd/>
            </a:ln>
          </p:spPr>
          <p:txBody>
            <a:bodyPr/>
            <a:lstStyle/>
            <a:p>
              <a:endParaRPr lang="ja-JP" altLang="en-US"/>
            </a:p>
          </p:txBody>
        </p:sp>
        <p:sp>
          <p:nvSpPr>
            <p:cNvPr id="104506" name="Line 61"/>
            <p:cNvSpPr>
              <a:spLocks noChangeShapeType="1"/>
            </p:cNvSpPr>
            <p:nvPr/>
          </p:nvSpPr>
          <p:spPr bwMode="auto">
            <a:xfrm flipV="1">
              <a:off x="3453" y="2104"/>
              <a:ext cx="203" cy="204"/>
            </a:xfrm>
            <a:prstGeom prst="line">
              <a:avLst/>
            </a:prstGeom>
            <a:noFill/>
            <a:ln w="12700">
              <a:solidFill>
                <a:srgbClr val="00FFFF"/>
              </a:solidFill>
              <a:round/>
              <a:headEnd/>
              <a:tailEnd type="triangle" w="med" len="med"/>
            </a:ln>
          </p:spPr>
          <p:txBody>
            <a:bodyPr/>
            <a:lstStyle/>
            <a:p>
              <a:endParaRPr lang="ja-JP" altLang="en-US"/>
            </a:p>
          </p:txBody>
        </p:sp>
        <p:sp>
          <p:nvSpPr>
            <p:cNvPr id="104507" name="Line 62"/>
            <p:cNvSpPr>
              <a:spLocks noChangeShapeType="1"/>
            </p:cNvSpPr>
            <p:nvPr/>
          </p:nvSpPr>
          <p:spPr bwMode="auto">
            <a:xfrm flipV="1">
              <a:off x="3453" y="2337"/>
              <a:ext cx="0" cy="118"/>
            </a:xfrm>
            <a:prstGeom prst="line">
              <a:avLst/>
            </a:prstGeom>
            <a:noFill/>
            <a:ln w="12700">
              <a:solidFill>
                <a:srgbClr val="00FFFF"/>
              </a:solidFill>
              <a:round/>
              <a:headEnd/>
              <a:tailEnd type="triangle" w="med" len="med"/>
            </a:ln>
          </p:spPr>
          <p:txBody>
            <a:bodyPr/>
            <a:lstStyle/>
            <a:p>
              <a:endParaRPr lang="ja-JP" altLang="en-US"/>
            </a:p>
          </p:txBody>
        </p:sp>
        <p:sp>
          <p:nvSpPr>
            <p:cNvPr id="104508" name="Line 63"/>
            <p:cNvSpPr>
              <a:spLocks noChangeShapeType="1"/>
            </p:cNvSpPr>
            <p:nvPr/>
          </p:nvSpPr>
          <p:spPr bwMode="auto">
            <a:xfrm flipV="1">
              <a:off x="3823" y="1720"/>
              <a:ext cx="0" cy="631"/>
            </a:xfrm>
            <a:prstGeom prst="line">
              <a:avLst/>
            </a:prstGeom>
            <a:noFill/>
            <a:ln w="50800">
              <a:solidFill>
                <a:srgbClr val="00FFFF"/>
              </a:solidFill>
              <a:round/>
              <a:headEnd type="triangle" w="med" len="med"/>
              <a:tailEnd/>
            </a:ln>
          </p:spPr>
          <p:txBody>
            <a:bodyPr/>
            <a:lstStyle/>
            <a:p>
              <a:endParaRPr lang="ja-JP" altLang="en-US"/>
            </a:p>
          </p:txBody>
        </p:sp>
        <p:sp>
          <p:nvSpPr>
            <p:cNvPr id="104509" name="Line 64"/>
            <p:cNvSpPr>
              <a:spLocks noChangeShapeType="1"/>
            </p:cNvSpPr>
            <p:nvPr/>
          </p:nvSpPr>
          <p:spPr bwMode="auto">
            <a:xfrm>
              <a:off x="3659" y="2158"/>
              <a:ext cx="0" cy="118"/>
            </a:xfrm>
            <a:prstGeom prst="line">
              <a:avLst/>
            </a:prstGeom>
            <a:noFill/>
            <a:ln w="12700">
              <a:solidFill>
                <a:srgbClr val="00FFFF"/>
              </a:solidFill>
              <a:round/>
              <a:headEnd/>
              <a:tailEnd type="triangle" w="med" len="med"/>
            </a:ln>
          </p:spPr>
          <p:txBody>
            <a:bodyPr/>
            <a:lstStyle/>
            <a:p>
              <a:endParaRPr lang="ja-JP" altLang="en-US"/>
            </a:p>
          </p:txBody>
        </p:sp>
        <p:sp>
          <p:nvSpPr>
            <p:cNvPr id="104510" name="Line 65"/>
            <p:cNvSpPr>
              <a:spLocks noChangeShapeType="1"/>
            </p:cNvSpPr>
            <p:nvPr/>
          </p:nvSpPr>
          <p:spPr bwMode="auto">
            <a:xfrm>
              <a:off x="3732" y="1981"/>
              <a:ext cx="0" cy="395"/>
            </a:xfrm>
            <a:prstGeom prst="line">
              <a:avLst/>
            </a:prstGeom>
            <a:noFill/>
            <a:ln w="25400">
              <a:solidFill>
                <a:srgbClr val="00FFFF"/>
              </a:solidFill>
              <a:round/>
              <a:headEnd/>
              <a:tailEnd type="triangle" w="med" len="med"/>
            </a:ln>
          </p:spPr>
          <p:txBody>
            <a:bodyPr/>
            <a:lstStyle/>
            <a:p>
              <a:endParaRPr lang="ja-JP" altLang="en-US"/>
            </a:p>
          </p:txBody>
        </p:sp>
        <p:sp>
          <p:nvSpPr>
            <p:cNvPr id="104511" name="Line 66"/>
            <p:cNvSpPr>
              <a:spLocks noChangeShapeType="1"/>
            </p:cNvSpPr>
            <p:nvPr/>
          </p:nvSpPr>
          <p:spPr bwMode="auto">
            <a:xfrm flipH="1" flipV="1">
              <a:off x="3509" y="2692"/>
              <a:ext cx="144" cy="288"/>
            </a:xfrm>
            <a:prstGeom prst="line">
              <a:avLst/>
            </a:prstGeom>
            <a:noFill/>
            <a:ln w="9525">
              <a:solidFill>
                <a:srgbClr val="00FFFF"/>
              </a:solidFill>
              <a:round/>
              <a:headEnd/>
              <a:tailEnd/>
            </a:ln>
          </p:spPr>
          <p:txBody>
            <a:bodyPr/>
            <a:lstStyle/>
            <a:p>
              <a:endParaRPr lang="ja-JP" altLang="en-US"/>
            </a:p>
          </p:txBody>
        </p:sp>
      </p:grpSp>
      <p:sp>
        <p:nvSpPr>
          <p:cNvPr id="104473" name="Text Box 68"/>
          <p:cNvSpPr txBox="1">
            <a:spLocks noChangeArrowheads="1"/>
          </p:cNvSpPr>
          <p:nvPr/>
        </p:nvSpPr>
        <p:spPr bwMode="auto">
          <a:xfrm>
            <a:off x="6987514" y="1268413"/>
            <a:ext cx="1546092" cy="830997"/>
          </a:xfrm>
          <a:prstGeom prst="rect">
            <a:avLst/>
          </a:prstGeom>
          <a:noFill/>
          <a:ln w="9525">
            <a:noFill/>
            <a:miter lim="800000"/>
            <a:headEnd/>
            <a:tailEnd/>
          </a:ln>
        </p:spPr>
        <p:txBody>
          <a:bodyPr>
            <a:spAutoFit/>
          </a:bodyPr>
          <a:lstStyle/>
          <a:p>
            <a:r>
              <a:rPr lang="en-US" altLang="ja-JP" sz="2400" dirty="0"/>
              <a:t>RE</a:t>
            </a:r>
            <a:r>
              <a:rPr lang="en-US" altLang="ja-JP" sz="2400" dirty="0" smtClean="0"/>
              <a:t>BCO</a:t>
            </a:r>
            <a:endParaRPr lang="en-US" altLang="ja-JP" sz="2400" dirty="0"/>
          </a:p>
          <a:p>
            <a:r>
              <a:rPr lang="en-US" altLang="ja-JP" sz="2400" dirty="0"/>
              <a:t>layer</a:t>
            </a:r>
            <a:endParaRPr lang="ja-JP" altLang="en-US" sz="2400" dirty="0"/>
          </a:p>
        </p:txBody>
      </p:sp>
      <p:sp>
        <p:nvSpPr>
          <p:cNvPr id="104474" name="Line 69"/>
          <p:cNvSpPr>
            <a:spLocks noChangeShapeType="1"/>
          </p:cNvSpPr>
          <p:nvPr/>
        </p:nvSpPr>
        <p:spPr bwMode="auto">
          <a:xfrm flipV="1">
            <a:off x="3764625" y="1720850"/>
            <a:ext cx="0" cy="463550"/>
          </a:xfrm>
          <a:prstGeom prst="line">
            <a:avLst/>
          </a:prstGeom>
          <a:noFill/>
          <a:ln w="25400">
            <a:solidFill>
              <a:srgbClr val="FF0000"/>
            </a:solidFill>
            <a:round/>
            <a:headEnd/>
            <a:tailEnd type="triangle" w="med" len="med"/>
          </a:ln>
        </p:spPr>
        <p:txBody>
          <a:bodyPr/>
          <a:lstStyle/>
          <a:p>
            <a:endParaRPr lang="ja-JP" altLang="en-US"/>
          </a:p>
        </p:txBody>
      </p:sp>
      <p:sp>
        <p:nvSpPr>
          <p:cNvPr id="104475" name="Line 70"/>
          <p:cNvSpPr>
            <a:spLocks noChangeShapeType="1"/>
          </p:cNvSpPr>
          <p:nvPr/>
        </p:nvSpPr>
        <p:spPr bwMode="auto">
          <a:xfrm>
            <a:off x="3781822" y="2184400"/>
            <a:ext cx="288925" cy="0"/>
          </a:xfrm>
          <a:prstGeom prst="line">
            <a:avLst/>
          </a:prstGeom>
          <a:noFill/>
          <a:ln w="25400">
            <a:solidFill>
              <a:srgbClr val="FF0000"/>
            </a:solidFill>
            <a:round/>
            <a:headEnd/>
            <a:tailEnd type="triangle" w="med" len="med"/>
          </a:ln>
        </p:spPr>
        <p:txBody>
          <a:bodyPr/>
          <a:lstStyle/>
          <a:p>
            <a:endParaRPr lang="ja-JP" altLang="en-US"/>
          </a:p>
        </p:txBody>
      </p:sp>
      <p:sp>
        <p:nvSpPr>
          <p:cNvPr id="104476" name="Line 71"/>
          <p:cNvSpPr>
            <a:spLocks noChangeShapeType="1"/>
          </p:cNvSpPr>
          <p:nvPr/>
        </p:nvSpPr>
        <p:spPr bwMode="auto">
          <a:xfrm flipV="1">
            <a:off x="3781822" y="1720850"/>
            <a:ext cx="288925" cy="463550"/>
          </a:xfrm>
          <a:prstGeom prst="line">
            <a:avLst/>
          </a:prstGeom>
          <a:noFill/>
          <a:ln w="25400">
            <a:solidFill>
              <a:srgbClr val="FF0000"/>
            </a:solidFill>
            <a:round/>
            <a:headEnd/>
            <a:tailEnd type="triangle" w="med" len="med"/>
          </a:ln>
        </p:spPr>
        <p:txBody>
          <a:bodyPr/>
          <a:lstStyle/>
          <a:p>
            <a:endParaRPr lang="ja-JP" altLang="en-US"/>
          </a:p>
        </p:txBody>
      </p:sp>
      <p:sp>
        <p:nvSpPr>
          <p:cNvPr id="104477" name="Rectangle 72"/>
          <p:cNvSpPr>
            <a:spLocks noChangeArrowheads="1"/>
          </p:cNvSpPr>
          <p:nvPr/>
        </p:nvSpPr>
        <p:spPr bwMode="auto">
          <a:xfrm>
            <a:off x="6657315" y="1216026"/>
            <a:ext cx="359436" cy="117475"/>
          </a:xfrm>
          <a:prstGeom prst="rect">
            <a:avLst/>
          </a:prstGeom>
          <a:solidFill>
            <a:schemeClr val="bg1"/>
          </a:solidFill>
          <a:ln w="9525">
            <a:noFill/>
            <a:miter lim="800000"/>
            <a:headEnd/>
            <a:tailEnd/>
          </a:ln>
        </p:spPr>
        <p:txBody>
          <a:bodyPr wrap="none" anchor="ctr"/>
          <a:lstStyle/>
          <a:p>
            <a:endParaRPr lang="ja-JP" altLang="en-US">
              <a:latin typeface="Calibri" pitchFamily="34" charset="0"/>
            </a:endParaRPr>
          </a:p>
        </p:txBody>
      </p:sp>
      <p:sp>
        <p:nvSpPr>
          <p:cNvPr id="104478" name="Rectangle 73"/>
          <p:cNvSpPr>
            <a:spLocks noChangeArrowheads="1"/>
          </p:cNvSpPr>
          <p:nvPr/>
        </p:nvSpPr>
        <p:spPr bwMode="auto">
          <a:xfrm>
            <a:off x="6872287" y="1322389"/>
            <a:ext cx="144463" cy="1393825"/>
          </a:xfrm>
          <a:prstGeom prst="rect">
            <a:avLst/>
          </a:prstGeom>
          <a:solidFill>
            <a:schemeClr val="bg1"/>
          </a:solidFill>
          <a:ln w="9525">
            <a:noFill/>
            <a:miter lim="800000"/>
            <a:headEnd/>
            <a:tailEnd/>
          </a:ln>
        </p:spPr>
        <p:txBody>
          <a:bodyPr wrap="none" anchor="ctr"/>
          <a:lstStyle/>
          <a:p>
            <a:endParaRPr lang="ja-JP" altLang="en-US">
              <a:latin typeface="Calibri" pitchFamily="34" charset="0"/>
            </a:endParaRPr>
          </a:p>
        </p:txBody>
      </p:sp>
      <p:sp>
        <p:nvSpPr>
          <p:cNvPr id="104479" name="AutoShape 74"/>
          <p:cNvSpPr>
            <a:spLocks noChangeArrowheads="1"/>
          </p:cNvSpPr>
          <p:nvPr/>
        </p:nvSpPr>
        <p:spPr bwMode="auto">
          <a:xfrm>
            <a:off x="6175773" y="1866901"/>
            <a:ext cx="1200415" cy="1577975"/>
          </a:xfrm>
          <a:prstGeom prst="rightArrow">
            <a:avLst>
              <a:gd name="adj1" fmla="val 49963"/>
              <a:gd name="adj2" fmla="val 49634"/>
            </a:avLst>
          </a:prstGeom>
          <a:noFill/>
          <a:ln w="50800">
            <a:solidFill>
              <a:srgbClr val="FF0000"/>
            </a:solidFill>
            <a:miter lim="800000"/>
            <a:headEnd/>
            <a:tailEnd/>
          </a:ln>
        </p:spPr>
        <p:txBody>
          <a:bodyPr wrap="none" anchor="ctr"/>
          <a:lstStyle/>
          <a:p>
            <a:endParaRPr lang="ja-JP" altLang="en-US">
              <a:latin typeface="Calibri" pitchFamily="34" charset="0"/>
            </a:endParaRPr>
          </a:p>
        </p:txBody>
      </p:sp>
      <p:sp>
        <p:nvSpPr>
          <p:cNvPr id="104480" name="Line 75"/>
          <p:cNvSpPr>
            <a:spLocks noChangeShapeType="1"/>
          </p:cNvSpPr>
          <p:nvPr/>
        </p:nvSpPr>
        <p:spPr bwMode="auto">
          <a:xfrm flipV="1">
            <a:off x="6585083" y="1557339"/>
            <a:ext cx="474663" cy="179387"/>
          </a:xfrm>
          <a:prstGeom prst="line">
            <a:avLst/>
          </a:prstGeom>
          <a:noFill/>
          <a:ln w="9525">
            <a:solidFill>
              <a:schemeClr val="tx1"/>
            </a:solidFill>
            <a:round/>
            <a:headEnd/>
            <a:tailEnd/>
          </a:ln>
        </p:spPr>
        <p:txBody>
          <a:bodyPr/>
          <a:lstStyle/>
          <a:p>
            <a:endParaRPr lang="ja-JP" altLang="en-US"/>
          </a:p>
        </p:txBody>
      </p:sp>
      <p:sp>
        <p:nvSpPr>
          <p:cNvPr id="104481" name="Line 76"/>
          <p:cNvSpPr>
            <a:spLocks noChangeShapeType="1"/>
          </p:cNvSpPr>
          <p:nvPr/>
        </p:nvSpPr>
        <p:spPr bwMode="auto">
          <a:xfrm flipH="1" flipV="1">
            <a:off x="2925366" y="1484313"/>
            <a:ext cx="6879" cy="1090612"/>
          </a:xfrm>
          <a:prstGeom prst="line">
            <a:avLst/>
          </a:prstGeom>
          <a:noFill/>
          <a:ln w="127000">
            <a:solidFill>
              <a:srgbClr val="FF0000"/>
            </a:solidFill>
            <a:round/>
            <a:headEnd/>
            <a:tailEnd type="triangle" w="med" len="med"/>
          </a:ln>
        </p:spPr>
        <p:txBody>
          <a:bodyPr/>
          <a:lstStyle/>
          <a:p>
            <a:endParaRPr lang="ja-JP" altLang="en-US"/>
          </a:p>
        </p:txBody>
      </p:sp>
      <p:sp>
        <p:nvSpPr>
          <p:cNvPr id="104482" name="Text Box 77"/>
          <p:cNvSpPr txBox="1">
            <a:spLocks noChangeArrowheads="1"/>
          </p:cNvSpPr>
          <p:nvPr/>
        </p:nvSpPr>
        <p:spPr bwMode="auto">
          <a:xfrm>
            <a:off x="-128022" y="5686424"/>
            <a:ext cx="5419822" cy="461665"/>
          </a:xfrm>
          <a:prstGeom prst="rect">
            <a:avLst/>
          </a:prstGeom>
          <a:noFill/>
          <a:ln w="9525">
            <a:noFill/>
            <a:miter lim="800000"/>
            <a:headEnd/>
            <a:tailEnd/>
          </a:ln>
        </p:spPr>
        <p:txBody>
          <a:bodyPr wrap="square">
            <a:spAutoFit/>
          </a:bodyPr>
          <a:lstStyle/>
          <a:p>
            <a:pPr algn="ctr"/>
            <a:r>
              <a:rPr lang="en-US" altLang="ja-JP" sz="2400" b="1" dirty="0">
                <a:solidFill>
                  <a:srgbClr val="FF0000"/>
                </a:solidFill>
              </a:rPr>
              <a:t>Coil </a:t>
            </a:r>
            <a:r>
              <a:rPr lang="en-US" altLang="ja-JP" sz="2400" b="1" dirty="0" smtClean="0">
                <a:solidFill>
                  <a:srgbClr val="FF0000"/>
                </a:solidFill>
              </a:rPr>
              <a:t>current magnetic field, </a:t>
            </a:r>
            <a:r>
              <a:rPr lang="en-US" altLang="ja-JP" sz="2400" b="1" i="1" dirty="0" err="1" smtClean="0">
                <a:solidFill>
                  <a:srgbClr val="FF0000"/>
                </a:solidFill>
              </a:rPr>
              <a:t>B</a:t>
            </a:r>
            <a:r>
              <a:rPr lang="en-US" altLang="ja-JP" sz="2400" b="1" baseline="-25000" dirty="0" err="1" smtClean="0">
                <a:solidFill>
                  <a:srgbClr val="FF0000"/>
                </a:solidFill>
              </a:rPr>
              <a:t>c</a:t>
            </a:r>
            <a:endParaRPr lang="en-US" altLang="ja-JP" sz="2400" b="1" baseline="-25000" dirty="0">
              <a:solidFill>
                <a:srgbClr val="FF0000"/>
              </a:solidFill>
            </a:endParaRPr>
          </a:p>
        </p:txBody>
      </p:sp>
      <p:sp>
        <p:nvSpPr>
          <p:cNvPr id="104483" name="Line 78"/>
          <p:cNvSpPr>
            <a:spLocks noChangeShapeType="1"/>
          </p:cNvSpPr>
          <p:nvPr/>
        </p:nvSpPr>
        <p:spPr bwMode="auto">
          <a:xfrm flipV="1">
            <a:off x="662120" y="2219322"/>
            <a:ext cx="2170379" cy="3467101"/>
          </a:xfrm>
          <a:prstGeom prst="line">
            <a:avLst/>
          </a:prstGeom>
          <a:noFill/>
          <a:ln w="9525">
            <a:solidFill>
              <a:srgbClr val="FF0000"/>
            </a:solidFill>
            <a:round/>
            <a:headEnd/>
            <a:tailEnd/>
          </a:ln>
        </p:spPr>
        <p:txBody>
          <a:bodyPr wrap="square" lIns="90000" tIns="46800" rIns="90000" bIns="46800">
            <a:spAutoFit/>
          </a:bodyPr>
          <a:lstStyle/>
          <a:p>
            <a:endParaRPr lang="ja-JP" altLang="en-US"/>
          </a:p>
        </p:txBody>
      </p:sp>
      <p:sp>
        <p:nvSpPr>
          <p:cNvPr id="104484" name="Text Box 79"/>
          <p:cNvSpPr txBox="1">
            <a:spLocks noChangeArrowheads="1"/>
          </p:cNvSpPr>
          <p:nvPr/>
        </p:nvSpPr>
        <p:spPr bwMode="auto">
          <a:xfrm>
            <a:off x="5379508" y="5148262"/>
            <a:ext cx="4056989" cy="1076325"/>
          </a:xfrm>
          <a:prstGeom prst="rect">
            <a:avLst/>
          </a:prstGeom>
          <a:noFill/>
          <a:ln w="9525">
            <a:noFill/>
            <a:miter lim="800000"/>
            <a:headEnd/>
            <a:tailEnd/>
          </a:ln>
        </p:spPr>
        <p:txBody>
          <a:bodyPr>
            <a:spAutoFit/>
          </a:bodyPr>
          <a:lstStyle/>
          <a:p>
            <a:pPr algn="ctr" defTabSz="4176713"/>
            <a:r>
              <a:rPr lang="en-US" altLang="ja-JP" sz="3200" b="1" dirty="0"/>
              <a:t>Net field</a:t>
            </a:r>
          </a:p>
          <a:p>
            <a:pPr algn="ctr" defTabSz="4176713"/>
            <a:r>
              <a:rPr lang="en-US" altLang="ja-JP" sz="3200" b="1" i="1" dirty="0"/>
              <a:t>B</a:t>
            </a:r>
            <a:r>
              <a:rPr lang="en-US" altLang="ja-JP" sz="3200" b="1" baseline="-25000" dirty="0"/>
              <a:t>0</a:t>
            </a:r>
            <a:r>
              <a:rPr lang="en-US" altLang="ja-JP" sz="3200" b="1" dirty="0"/>
              <a:t> = </a:t>
            </a:r>
            <a:r>
              <a:rPr lang="en-US" altLang="ja-JP" sz="3200" b="1" i="1" dirty="0" err="1">
                <a:solidFill>
                  <a:srgbClr val="FF0000"/>
                </a:solidFill>
              </a:rPr>
              <a:t>B</a:t>
            </a:r>
            <a:r>
              <a:rPr lang="en-US" altLang="ja-JP" sz="3200" b="1" baseline="-25000" dirty="0" err="1">
                <a:solidFill>
                  <a:srgbClr val="FF0000"/>
                </a:solidFill>
              </a:rPr>
              <a:t>c</a:t>
            </a:r>
            <a:r>
              <a:rPr lang="en-US" altLang="ja-JP" sz="3200" b="1" dirty="0"/>
              <a:t> - </a:t>
            </a:r>
            <a:r>
              <a:rPr lang="en-US" altLang="ja-JP" sz="3200" b="1" i="1" dirty="0" err="1">
                <a:solidFill>
                  <a:srgbClr val="3333FF"/>
                </a:solidFill>
              </a:rPr>
              <a:t>B</a:t>
            </a:r>
            <a:r>
              <a:rPr lang="en-US" altLang="ja-JP" sz="3200" b="1" baseline="-25000" dirty="0" err="1">
                <a:solidFill>
                  <a:srgbClr val="3333FF"/>
                </a:solidFill>
              </a:rPr>
              <a:t>s</a:t>
            </a:r>
            <a:endParaRPr lang="en-US" altLang="ja-JP" sz="3200" b="1" baseline="-25000" dirty="0">
              <a:solidFill>
                <a:srgbClr val="3333FF"/>
              </a:solidFill>
            </a:endParaRPr>
          </a:p>
        </p:txBody>
      </p:sp>
      <p:grpSp>
        <p:nvGrpSpPr>
          <p:cNvPr id="104487" name="Group 11"/>
          <p:cNvGrpSpPr>
            <a:grpSpLocks/>
          </p:cNvGrpSpPr>
          <p:nvPr/>
        </p:nvGrpSpPr>
        <p:grpSpPr bwMode="auto">
          <a:xfrm>
            <a:off x="1833298" y="1230313"/>
            <a:ext cx="2110185" cy="2616200"/>
            <a:chOff x="9857" y="5235"/>
            <a:chExt cx="1410" cy="1893"/>
          </a:xfrm>
        </p:grpSpPr>
        <p:sp>
          <p:nvSpPr>
            <p:cNvPr id="104491" name="Freeform 12"/>
            <p:cNvSpPr>
              <a:spLocks/>
            </p:cNvSpPr>
            <p:nvPr/>
          </p:nvSpPr>
          <p:spPr bwMode="auto">
            <a:xfrm>
              <a:off x="9857" y="5235"/>
              <a:ext cx="1409" cy="516"/>
            </a:xfrm>
            <a:custGeom>
              <a:avLst/>
              <a:gdLst>
                <a:gd name="T0" fmla="*/ 797 w 1446"/>
                <a:gd name="T1" fmla="*/ 1 h 698"/>
                <a:gd name="T2" fmla="*/ 791 w 1446"/>
                <a:gd name="T3" fmla="*/ 1 h 698"/>
                <a:gd name="T4" fmla="*/ 763 w 1446"/>
                <a:gd name="T5" fmla="*/ 1 h 698"/>
                <a:gd name="T6" fmla="*/ 724 w 1446"/>
                <a:gd name="T7" fmla="*/ 1 h 698"/>
                <a:gd name="T8" fmla="*/ 681 w 1446"/>
                <a:gd name="T9" fmla="*/ 1 h 698"/>
                <a:gd name="T10" fmla="*/ 620 w 1446"/>
                <a:gd name="T11" fmla="*/ 1 h 698"/>
                <a:gd name="T12" fmla="*/ 549 w 1446"/>
                <a:gd name="T13" fmla="*/ 1 h 698"/>
                <a:gd name="T14" fmla="*/ 477 w 1446"/>
                <a:gd name="T15" fmla="*/ 1 h 698"/>
                <a:gd name="T16" fmla="*/ 396 w 1446"/>
                <a:gd name="T17" fmla="*/ 1 h 698"/>
                <a:gd name="T18" fmla="*/ 314 w 1446"/>
                <a:gd name="T19" fmla="*/ 1 h 698"/>
                <a:gd name="T20" fmla="*/ 242 w 1446"/>
                <a:gd name="T21" fmla="*/ 1 h 698"/>
                <a:gd name="T22" fmla="*/ 175 w 1446"/>
                <a:gd name="T23" fmla="*/ 1 h 698"/>
                <a:gd name="T24" fmla="*/ 117 w 1446"/>
                <a:gd name="T25" fmla="*/ 1 h 698"/>
                <a:gd name="T26" fmla="*/ 66 w 1446"/>
                <a:gd name="T27" fmla="*/ 1 h 698"/>
                <a:gd name="T28" fmla="*/ 36 w 1446"/>
                <a:gd name="T29" fmla="*/ 1 h 698"/>
                <a:gd name="T30" fmla="*/ 10 w 1446"/>
                <a:gd name="T31" fmla="*/ 1 h 698"/>
                <a:gd name="T32" fmla="*/ 0 w 1446"/>
                <a:gd name="T33" fmla="*/ 1 h 698"/>
                <a:gd name="T34" fmla="*/ 10 w 1446"/>
                <a:gd name="T35" fmla="*/ 1 h 698"/>
                <a:gd name="T36" fmla="*/ 36 w 1446"/>
                <a:gd name="T37" fmla="*/ 1 h 698"/>
                <a:gd name="T38" fmla="*/ 66 w 1446"/>
                <a:gd name="T39" fmla="*/ 1 h 698"/>
                <a:gd name="T40" fmla="*/ 117 w 1446"/>
                <a:gd name="T41" fmla="*/ 1 h 698"/>
                <a:gd name="T42" fmla="*/ 175 w 1446"/>
                <a:gd name="T43" fmla="*/ 1 h 698"/>
                <a:gd name="T44" fmla="*/ 242 w 1446"/>
                <a:gd name="T45" fmla="*/ 1 h 698"/>
                <a:gd name="T46" fmla="*/ 314 w 1446"/>
                <a:gd name="T47" fmla="*/ 1 h 698"/>
                <a:gd name="T48" fmla="*/ 396 w 1446"/>
                <a:gd name="T49" fmla="*/ 0 h 698"/>
                <a:gd name="T50" fmla="*/ 477 w 1446"/>
                <a:gd name="T51" fmla="*/ 1 h 698"/>
                <a:gd name="T52" fmla="*/ 549 w 1446"/>
                <a:gd name="T53" fmla="*/ 1 h 698"/>
                <a:gd name="T54" fmla="*/ 620 w 1446"/>
                <a:gd name="T55" fmla="*/ 1 h 698"/>
                <a:gd name="T56" fmla="*/ 681 w 1446"/>
                <a:gd name="T57" fmla="*/ 1 h 698"/>
                <a:gd name="T58" fmla="*/ 724 w 1446"/>
                <a:gd name="T59" fmla="*/ 1 h 698"/>
                <a:gd name="T60" fmla="*/ 763 w 1446"/>
                <a:gd name="T61" fmla="*/ 1 h 698"/>
                <a:gd name="T62" fmla="*/ 791 w 1446"/>
                <a:gd name="T63" fmla="*/ 1 h 698"/>
                <a:gd name="T64" fmla="*/ 797 w 1446"/>
                <a:gd name="T65" fmla="*/ 1 h 698"/>
                <a:gd name="T66" fmla="*/ 797 w 1446"/>
                <a:gd name="T67" fmla="*/ 1 h 6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46"/>
                <a:gd name="T103" fmla="*/ 0 h 698"/>
                <a:gd name="T104" fmla="*/ 1446 w 1446"/>
                <a:gd name="T105" fmla="*/ 698 h 69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46" h="698">
                  <a:moveTo>
                    <a:pt x="1446" y="349"/>
                  </a:moveTo>
                  <a:lnTo>
                    <a:pt x="1436" y="418"/>
                  </a:lnTo>
                  <a:lnTo>
                    <a:pt x="1386" y="488"/>
                  </a:lnTo>
                  <a:lnTo>
                    <a:pt x="1316" y="548"/>
                  </a:lnTo>
                  <a:lnTo>
                    <a:pt x="1236" y="598"/>
                  </a:lnTo>
                  <a:lnTo>
                    <a:pt x="1127" y="638"/>
                  </a:lnTo>
                  <a:lnTo>
                    <a:pt x="997" y="668"/>
                  </a:lnTo>
                  <a:lnTo>
                    <a:pt x="868" y="688"/>
                  </a:lnTo>
                  <a:lnTo>
                    <a:pt x="718" y="698"/>
                  </a:lnTo>
                  <a:lnTo>
                    <a:pt x="569" y="688"/>
                  </a:lnTo>
                  <a:lnTo>
                    <a:pt x="439" y="668"/>
                  </a:lnTo>
                  <a:lnTo>
                    <a:pt x="319" y="638"/>
                  </a:lnTo>
                  <a:lnTo>
                    <a:pt x="210" y="598"/>
                  </a:lnTo>
                  <a:lnTo>
                    <a:pt x="120" y="548"/>
                  </a:lnTo>
                  <a:lnTo>
                    <a:pt x="60" y="488"/>
                  </a:lnTo>
                  <a:lnTo>
                    <a:pt x="10" y="418"/>
                  </a:lnTo>
                  <a:lnTo>
                    <a:pt x="0" y="349"/>
                  </a:lnTo>
                  <a:lnTo>
                    <a:pt x="10" y="279"/>
                  </a:lnTo>
                  <a:lnTo>
                    <a:pt x="60" y="219"/>
                  </a:lnTo>
                  <a:lnTo>
                    <a:pt x="120" y="159"/>
                  </a:lnTo>
                  <a:lnTo>
                    <a:pt x="210" y="99"/>
                  </a:lnTo>
                  <a:lnTo>
                    <a:pt x="319" y="60"/>
                  </a:lnTo>
                  <a:lnTo>
                    <a:pt x="439" y="30"/>
                  </a:lnTo>
                  <a:lnTo>
                    <a:pt x="569" y="10"/>
                  </a:lnTo>
                  <a:lnTo>
                    <a:pt x="718" y="0"/>
                  </a:lnTo>
                  <a:lnTo>
                    <a:pt x="868" y="10"/>
                  </a:lnTo>
                  <a:lnTo>
                    <a:pt x="997" y="30"/>
                  </a:lnTo>
                  <a:lnTo>
                    <a:pt x="1127" y="60"/>
                  </a:lnTo>
                  <a:lnTo>
                    <a:pt x="1236" y="99"/>
                  </a:lnTo>
                  <a:lnTo>
                    <a:pt x="1316" y="159"/>
                  </a:lnTo>
                  <a:lnTo>
                    <a:pt x="1386" y="219"/>
                  </a:lnTo>
                  <a:lnTo>
                    <a:pt x="1436" y="279"/>
                  </a:lnTo>
                  <a:lnTo>
                    <a:pt x="1446" y="349"/>
                  </a:lnTo>
                </a:path>
              </a:pathLst>
            </a:custGeom>
            <a:noFill/>
            <a:ln w="25400">
              <a:solidFill>
                <a:schemeClr val="tx1"/>
              </a:solidFill>
              <a:round/>
              <a:headEnd/>
              <a:tailEnd/>
            </a:ln>
          </p:spPr>
          <p:txBody>
            <a:bodyPr/>
            <a:lstStyle/>
            <a:p>
              <a:endParaRPr lang="ja-JP" altLang="en-US"/>
            </a:p>
          </p:txBody>
        </p:sp>
        <p:sp>
          <p:nvSpPr>
            <p:cNvPr id="104492" name="Freeform 13"/>
            <p:cNvSpPr>
              <a:spLocks/>
            </p:cNvSpPr>
            <p:nvPr/>
          </p:nvSpPr>
          <p:spPr bwMode="auto">
            <a:xfrm>
              <a:off x="9857" y="6612"/>
              <a:ext cx="1409" cy="516"/>
            </a:xfrm>
            <a:custGeom>
              <a:avLst/>
              <a:gdLst>
                <a:gd name="T0" fmla="*/ 797 w 1446"/>
                <a:gd name="T1" fmla="*/ 1 h 698"/>
                <a:gd name="T2" fmla="*/ 791 w 1446"/>
                <a:gd name="T3" fmla="*/ 1 h 698"/>
                <a:gd name="T4" fmla="*/ 763 w 1446"/>
                <a:gd name="T5" fmla="*/ 1 h 698"/>
                <a:gd name="T6" fmla="*/ 724 w 1446"/>
                <a:gd name="T7" fmla="*/ 1 h 698"/>
                <a:gd name="T8" fmla="*/ 681 w 1446"/>
                <a:gd name="T9" fmla="*/ 1 h 698"/>
                <a:gd name="T10" fmla="*/ 620 w 1446"/>
                <a:gd name="T11" fmla="*/ 1 h 698"/>
                <a:gd name="T12" fmla="*/ 549 w 1446"/>
                <a:gd name="T13" fmla="*/ 1 h 698"/>
                <a:gd name="T14" fmla="*/ 477 w 1446"/>
                <a:gd name="T15" fmla="*/ 1 h 698"/>
                <a:gd name="T16" fmla="*/ 396 w 1446"/>
                <a:gd name="T17" fmla="*/ 1 h 698"/>
                <a:gd name="T18" fmla="*/ 314 w 1446"/>
                <a:gd name="T19" fmla="*/ 1 h 698"/>
                <a:gd name="T20" fmla="*/ 242 w 1446"/>
                <a:gd name="T21" fmla="*/ 1 h 698"/>
                <a:gd name="T22" fmla="*/ 175 w 1446"/>
                <a:gd name="T23" fmla="*/ 1 h 698"/>
                <a:gd name="T24" fmla="*/ 117 w 1446"/>
                <a:gd name="T25" fmla="*/ 1 h 698"/>
                <a:gd name="T26" fmla="*/ 66 w 1446"/>
                <a:gd name="T27" fmla="*/ 1 h 698"/>
                <a:gd name="T28" fmla="*/ 36 w 1446"/>
                <a:gd name="T29" fmla="*/ 1 h 698"/>
                <a:gd name="T30" fmla="*/ 10 w 1446"/>
                <a:gd name="T31" fmla="*/ 1 h 698"/>
                <a:gd name="T32" fmla="*/ 0 w 1446"/>
                <a:gd name="T33" fmla="*/ 1 h 698"/>
                <a:gd name="T34" fmla="*/ 10 w 1446"/>
                <a:gd name="T35" fmla="*/ 1 h 698"/>
                <a:gd name="T36" fmla="*/ 36 w 1446"/>
                <a:gd name="T37" fmla="*/ 1 h 698"/>
                <a:gd name="T38" fmla="*/ 66 w 1446"/>
                <a:gd name="T39" fmla="*/ 1 h 698"/>
                <a:gd name="T40" fmla="*/ 117 w 1446"/>
                <a:gd name="T41" fmla="*/ 1 h 698"/>
                <a:gd name="T42" fmla="*/ 175 w 1446"/>
                <a:gd name="T43" fmla="*/ 1 h 698"/>
                <a:gd name="T44" fmla="*/ 242 w 1446"/>
                <a:gd name="T45" fmla="*/ 1 h 698"/>
                <a:gd name="T46" fmla="*/ 314 w 1446"/>
                <a:gd name="T47" fmla="*/ 1 h 698"/>
                <a:gd name="T48" fmla="*/ 396 w 1446"/>
                <a:gd name="T49" fmla="*/ 0 h 698"/>
                <a:gd name="T50" fmla="*/ 477 w 1446"/>
                <a:gd name="T51" fmla="*/ 1 h 698"/>
                <a:gd name="T52" fmla="*/ 549 w 1446"/>
                <a:gd name="T53" fmla="*/ 1 h 698"/>
                <a:gd name="T54" fmla="*/ 620 w 1446"/>
                <a:gd name="T55" fmla="*/ 1 h 698"/>
                <a:gd name="T56" fmla="*/ 681 w 1446"/>
                <a:gd name="T57" fmla="*/ 1 h 698"/>
                <a:gd name="T58" fmla="*/ 724 w 1446"/>
                <a:gd name="T59" fmla="*/ 1 h 698"/>
                <a:gd name="T60" fmla="*/ 763 w 1446"/>
                <a:gd name="T61" fmla="*/ 1 h 698"/>
                <a:gd name="T62" fmla="*/ 791 w 1446"/>
                <a:gd name="T63" fmla="*/ 1 h 698"/>
                <a:gd name="T64" fmla="*/ 797 w 1446"/>
                <a:gd name="T65" fmla="*/ 1 h 698"/>
                <a:gd name="T66" fmla="*/ 797 w 1446"/>
                <a:gd name="T67" fmla="*/ 1 h 6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46"/>
                <a:gd name="T103" fmla="*/ 0 h 698"/>
                <a:gd name="T104" fmla="*/ 1446 w 1446"/>
                <a:gd name="T105" fmla="*/ 698 h 69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46" h="698">
                  <a:moveTo>
                    <a:pt x="1446" y="349"/>
                  </a:moveTo>
                  <a:lnTo>
                    <a:pt x="1436" y="419"/>
                  </a:lnTo>
                  <a:lnTo>
                    <a:pt x="1386" y="489"/>
                  </a:lnTo>
                  <a:lnTo>
                    <a:pt x="1316" y="549"/>
                  </a:lnTo>
                  <a:lnTo>
                    <a:pt x="1236" y="598"/>
                  </a:lnTo>
                  <a:lnTo>
                    <a:pt x="1127" y="638"/>
                  </a:lnTo>
                  <a:lnTo>
                    <a:pt x="997" y="668"/>
                  </a:lnTo>
                  <a:lnTo>
                    <a:pt x="868" y="688"/>
                  </a:lnTo>
                  <a:lnTo>
                    <a:pt x="718" y="698"/>
                  </a:lnTo>
                  <a:lnTo>
                    <a:pt x="569" y="688"/>
                  </a:lnTo>
                  <a:lnTo>
                    <a:pt x="439" y="668"/>
                  </a:lnTo>
                  <a:lnTo>
                    <a:pt x="319" y="638"/>
                  </a:lnTo>
                  <a:lnTo>
                    <a:pt x="210" y="598"/>
                  </a:lnTo>
                  <a:lnTo>
                    <a:pt x="120" y="549"/>
                  </a:lnTo>
                  <a:lnTo>
                    <a:pt x="60" y="489"/>
                  </a:lnTo>
                  <a:lnTo>
                    <a:pt x="10" y="419"/>
                  </a:lnTo>
                  <a:lnTo>
                    <a:pt x="0" y="349"/>
                  </a:lnTo>
                  <a:lnTo>
                    <a:pt x="10" y="279"/>
                  </a:lnTo>
                  <a:lnTo>
                    <a:pt x="60" y="220"/>
                  </a:lnTo>
                  <a:lnTo>
                    <a:pt x="120" y="160"/>
                  </a:lnTo>
                  <a:lnTo>
                    <a:pt x="210" y="100"/>
                  </a:lnTo>
                  <a:lnTo>
                    <a:pt x="319" y="60"/>
                  </a:lnTo>
                  <a:lnTo>
                    <a:pt x="439" y="30"/>
                  </a:lnTo>
                  <a:lnTo>
                    <a:pt x="569" y="10"/>
                  </a:lnTo>
                  <a:lnTo>
                    <a:pt x="718" y="0"/>
                  </a:lnTo>
                  <a:lnTo>
                    <a:pt x="868" y="10"/>
                  </a:lnTo>
                  <a:lnTo>
                    <a:pt x="997" y="30"/>
                  </a:lnTo>
                  <a:lnTo>
                    <a:pt x="1127" y="60"/>
                  </a:lnTo>
                  <a:lnTo>
                    <a:pt x="1236" y="100"/>
                  </a:lnTo>
                  <a:lnTo>
                    <a:pt x="1316" y="160"/>
                  </a:lnTo>
                  <a:lnTo>
                    <a:pt x="1386" y="220"/>
                  </a:lnTo>
                  <a:lnTo>
                    <a:pt x="1436" y="279"/>
                  </a:lnTo>
                  <a:lnTo>
                    <a:pt x="1446" y="349"/>
                  </a:lnTo>
                </a:path>
              </a:pathLst>
            </a:custGeom>
            <a:noFill/>
            <a:ln w="25400">
              <a:solidFill>
                <a:schemeClr val="tx1"/>
              </a:solidFill>
              <a:round/>
              <a:headEnd/>
              <a:tailEnd/>
            </a:ln>
          </p:spPr>
          <p:txBody>
            <a:bodyPr/>
            <a:lstStyle/>
            <a:p>
              <a:endParaRPr lang="ja-JP" altLang="en-US"/>
            </a:p>
          </p:txBody>
        </p:sp>
        <p:sp>
          <p:nvSpPr>
            <p:cNvPr id="104493" name="Freeform 14"/>
            <p:cNvSpPr>
              <a:spLocks/>
            </p:cNvSpPr>
            <p:nvPr/>
          </p:nvSpPr>
          <p:spPr bwMode="auto">
            <a:xfrm>
              <a:off x="10072" y="5316"/>
              <a:ext cx="989" cy="324"/>
            </a:xfrm>
            <a:custGeom>
              <a:avLst/>
              <a:gdLst>
                <a:gd name="T0" fmla="*/ 546 w 1016"/>
                <a:gd name="T1" fmla="*/ 1 h 439"/>
                <a:gd name="T2" fmla="*/ 542 w 1016"/>
                <a:gd name="T3" fmla="*/ 1 h 439"/>
                <a:gd name="T4" fmla="*/ 526 w 1016"/>
                <a:gd name="T5" fmla="*/ 1 h 439"/>
                <a:gd name="T6" fmla="*/ 499 w 1016"/>
                <a:gd name="T7" fmla="*/ 1 h 439"/>
                <a:gd name="T8" fmla="*/ 466 w 1016"/>
                <a:gd name="T9" fmla="*/ 1 h 439"/>
                <a:gd name="T10" fmla="*/ 423 w 1016"/>
                <a:gd name="T11" fmla="*/ 1 h 439"/>
                <a:gd name="T12" fmla="*/ 380 w 1016"/>
                <a:gd name="T13" fmla="*/ 1 h 439"/>
                <a:gd name="T14" fmla="*/ 273 w 1016"/>
                <a:gd name="T15" fmla="*/ 1 h 439"/>
                <a:gd name="T16" fmla="*/ 166 w 1016"/>
                <a:gd name="T17" fmla="*/ 1 h 439"/>
                <a:gd name="T18" fmla="*/ 123 w 1016"/>
                <a:gd name="T19" fmla="*/ 1 h 439"/>
                <a:gd name="T20" fmla="*/ 81 w 1016"/>
                <a:gd name="T21" fmla="*/ 1 h 439"/>
                <a:gd name="T22" fmla="*/ 49 w 1016"/>
                <a:gd name="T23" fmla="*/ 1 h 439"/>
                <a:gd name="T24" fmla="*/ 18 w 1016"/>
                <a:gd name="T25" fmla="*/ 1 h 439"/>
                <a:gd name="T26" fmla="*/ 10 w 1016"/>
                <a:gd name="T27" fmla="*/ 1 h 439"/>
                <a:gd name="T28" fmla="*/ 0 w 1016"/>
                <a:gd name="T29" fmla="*/ 1 h 439"/>
                <a:gd name="T30" fmla="*/ 10 w 1016"/>
                <a:gd name="T31" fmla="*/ 1 h 439"/>
                <a:gd name="T32" fmla="*/ 18 w 1016"/>
                <a:gd name="T33" fmla="*/ 1 h 439"/>
                <a:gd name="T34" fmla="*/ 49 w 1016"/>
                <a:gd name="T35" fmla="*/ 1 h 439"/>
                <a:gd name="T36" fmla="*/ 81 w 1016"/>
                <a:gd name="T37" fmla="*/ 1 h 439"/>
                <a:gd name="T38" fmla="*/ 123 w 1016"/>
                <a:gd name="T39" fmla="*/ 1 h 439"/>
                <a:gd name="T40" fmla="*/ 166 w 1016"/>
                <a:gd name="T41" fmla="*/ 1 h 439"/>
                <a:gd name="T42" fmla="*/ 273 w 1016"/>
                <a:gd name="T43" fmla="*/ 0 h 439"/>
                <a:gd name="T44" fmla="*/ 380 w 1016"/>
                <a:gd name="T45" fmla="*/ 1 h 439"/>
                <a:gd name="T46" fmla="*/ 423 w 1016"/>
                <a:gd name="T47" fmla="*/ 1 h 439"/>
                <a:gd name="T48" fmla="*/ 466 w 1016"/>
                <a:gd name="T49" fmla="*/ 1 h 439"/>
                <a:gd name="T50" fmla="*/ 499 w 1016"/>
                <a:gd name="T51" fmla="*/ 1 h 439"/>
                <a:gd name="T52" fmla="*/ 526 w 1016"/>
                <a:gd name="T53" fmla="*/ 1 h 439"/>
                <a:gd name="T54" fmla="*/ 542 w 1016"/>
                <a:gd name="T55" fmla="*/ 1 h 439"/>
                <a:gd name="T56" fmla="*/ 546 w 1016"/>
                <a:gd name="T57" fmla="*/ 1 h 439"/>
                <a:gd name="T58" fmla="*/ 546 w 1016"/>
                <a:gd name="T59" fmla="*/ 1 h 43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16"/>
                <a:gd name="T91" fmla="*/ 0 h 439"/>
                <a:gd name="T92" fmla="*/ 1016 w 1016"/>
                <a:gd name="T93" fmla="*/ 439 h 43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16" h="439">
                  <a:moveTo>
                    <a:pt x="1016" y="220"/>
                  </a:moveTo>
                  <a:lnTo>
                    <a:pt x="1006" y="260"/>
                  </a:lnTo>
                  <a:lnTo>
                    <a:pt x="976" y="309"/>
                  </a:lnTo>
                  <a:lnTo>
                    <a:pt x="927" y="339"/>
                  </a:lnTo>
                  <a:lnTo>
                    <a:pt x="867" y="379"/>
                  </a:lnTo>
                  <a:lnTo>
                    <a:pt x="787" y="399"/>
                  </a:lnTo>
                  <a:lnTo>
                    <a:pt x="707" y="419"/>
                  </a:lnTo>
                  <a:lnTo>
                    <a:pt x="508" y="439"/>
                  </a:lnTo>
                  <a:lnTo>
                    <a:pt x="309" y="419"/>
                  </a:lnTo>
                  <a:lnTo>
                    <a:pt x="229" y="399"/>
                  </a:lnTo>
                  <a:lnTo>
                    <a:pt x="149" y="379"/>
                  </a:lnTo>
                  <a:lnTo>
                    <a:pt x="89" y="339"/>
                  </a:lnTo>
                  <a:lnTo>
                    <a:pt x="40" y="309"/>
                  </a:lnTo>
                  <a:lnTo>
                    <a:pt x="10" y="260"/>
                  </a:lnTo>
                  <a:lnTo>
                    <a:pt x="0" y="220"/>
                  </a:lnTo>
                  <a:lnTo>
                    <a:pt x="10" y="180"/>
                  </a:lnTo>
                  <a:lnTo>
                    <a:pt x="40" y="140"/>
                  </a:lnTo>
                  <a:lnTo>
                    <a:pt x="89" y="100"/>
                  </a:lnTo>
                  <a:lnTo>
                    <a:pt x="149" y="70"/>
                  </a:lnTo>
                  <a:lnTo>
                    <a:pt x="229" y="40"/>
                  </a:lnTo>
                  <a:lnTo>
                    <a:pt x="309" y="20"/>
                  </a:lnTo>
                  <a:lnTo>
                    <a:pt x="508" y="0"/>
                  </a:lnTo>
                  <a:lnTo>
                    <a:pt x="707" y="20"/>
                  </a:lnTo>
                  <a:lnTo>
                    <a:pt x="787" y="40"/>
                  </a:lnTo>
                  <a:lnTo>
                    <a:pt x="867" y="70"/>
                  </a:lnTo>
                  <a:lnTo>
                    <a:pt x="927" y="100"/>
                  </a:lnTo>
                  <a:lnTo>
                    <a:pt x="976" y="140"/>
                  </a:lnTo>
                  <a:lnTo>
                    <a:pt x="1006" y="180"/>
                  </a:lnTo>
                  <a:lnTo>
                    <a:pt x="1016" y="220"/>
                  </a:lnTo>
                </a:path>
              </a:pathLst>
            </a:custGeom>
            <a:noFill/>
            <a:ln w="25400">
              <a:solidFill>
                <a:schemeClr val="tx1"/>
              </a:solidFill>
              <a:round/>
              <a:headEnd/>
              <a:tailEnd/>
            </a:ln>
          </p:spPr>
          <p:txBody>
            <a:bodyPr/>
            <a:lstStyle/>
            <a:p>
              <a:endParaRPr lang="ja-JP" altLang="en-US"/>
            </a:p>
          </p:txBody>
        </p:sp>
        <p:sp>
          <p:nvSpPr>
            <p:cNvPr id="104494" name="Freeform 15"/>
            <p:cNvSpPr>
              <a:spLocks/>
            </p:cNvSpPr>
            <p:nvPr/>
          </p:nvSpPr>
          <p:spPr bwMode="auto">
            <a:xfrm>
              <a:off x="10072" y="6694"/>
              <a:ext cx="989" cy="324"/>
            </a:xfrm>
            <a:custGeom>
              <a:avLst/>
              <a:gdLst>
                <a:gd name="T0" fmla="*/ 546 w 1016"/>
                <a:gd name="T1" fmla="*/ 1 h 439"/>
                <a:gd name="T2" fmla="*/ 542 w 1016"/>
                <a:gd name="T3" fmla="*/ 1 h 439"/>
                <a:gd name="T4" fmla="*/ 526 w 1016"/>
                <a:gd name="T5" fmla="*/ 1 h 439"/>
                <a:gd name="T6" fmla="*/ 499 w 1016"/>
                <a:gd name="T7" fmla="*/ 1 h 439"/>
                <a:gd name="T8" fmla="*/ 466 w 1016"/>
                <a:gd name="T9" fmla="*/ 1 h 439"/>
                <a:gd name="T10" fmla="*/ 423 w 1016"/>
                <a:gd name="T11" fmla="*/ 1 h 439"/>
                <a:gd name="T12" fmla="*/ 380 w 1016"/>
                <a:gd name="T13" fmla="*/ 1 h 439"/>
                <a:gd name="T14" fmla="*/ 273 w 1016"/>
                <a:gd name="T15" fmla="*/ 1 h 439"/>
                <a:gd name="T16" fmla="*/ 166 w 1016"/>
                <a:gd name="T17" fmla="*/ 1 h 439"/>
                <a:gd name="T18" fmla="*/ 123 w 1016"/>
                <a:gd name="T19" fmla="*/ 1 h 439"/>
                <a:gd name="T20" fmla="*/ 81 w 1016"/>
                <a:gd name="T21" fmla="*/ 1 h 439"/>
                <a:gd name="T22" fmla="*/ 49 w 1016"/>
                <a:gd name="T23" fmla="*/ 1 h 439"/>
                <a:gd name="T24" fmla="*/ 18 w 1016"/>
                <a:gd name="T25" fmla="*/ 1 h 439"/>
                <a:gd name="T26" fmla="*/ 10 w 1016"/>
                <a:gd name="T27" fmla="*/ 1 h 439"/>
                <a:gd name="T28" fmla="*/ 0 w 1016"/>
                <a:gd name="T29" fmla="*/ 1 h 439"/>
                <a:gd name="T30" fmla="*/ 10 w 1016"/>
                <a:gd name="T31" fmla="*/ 1 h 439"/>
                <a:gd name="T32" fmla="*/ 18 w 1016"/>
                <a:gd name="T33" fmla="*/ 1 h 439"/>
                <a:gd name="T34" fmla="*/ 49 w 1016"/>
                <a:gd name="T35" fmla="*/ 1 h 439"/>
                <a:gd name="T36" fmla="*/ 81 w 1016"/>
                <a:gd name="T37" fmla="*/ 1 h 439"/>
                <a:gd name="T38" fmla="*/ 123 w 1016"/>
                <a:gd name="T39" fmla="*/ 1 h 439"/>
                <a:gd name="T40" fmla="*/ 166 w 1016"/>
                <a:gd name="T41" fmla="*/ 1 h 439"/>
                <a:gd name="T42" fmla="*/ 273 w 1016"/>
                <a:gd name="T43" fmla="*/ 0 h 439"/>
                <a:gd name="T44" fmla="*/ 380 w 1016"/>
                <a:gd name="T45" fmla="*/ 1 h 439"/>
                <a:gd name="T46" fmla="*/ 423 w 1016"/>
                <a:gd name="T47" fmla="*/ 1 h 439"/>
                <a:gd name="T48" fmla="*/ 466 w 1016"/>
                <a:gd name="T49" fmla="*/ 1 h 439"/>
                <a:gd name="T50" fmla="*/ 499 w 1016"/>
                <a:gd name="T51" fmla="*/ 1 h 439"/>
                <a:gd name="T52" fmla="*/ 526 w 1016"/>
                <a:gd name="T53" fmla="*/ 1 h 439"/>
                <a:gd name="T54" fmla="*/ 542 w 1016"/>
                <a:gd name="T55" fmla="*/ 1 h 439"/>
                <a:gd name="T56" fmla="*/ 546 w 1016"/>
                <a:gd name="T57" fmla="*/ 1 h 439"/>
                <a:gd name="T58" fmla="*/ 546 w 1016"/>
                <a:gd name="T59" fmla="*/ 1 h 43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16"/>
                <a:gd name="T91" fmla="*/ 0 h 439"/>
                <a:gd name="T92" fmla="*/ 1016 w 1016"/>
                <a:gd name="T93" fmla="*/ 439 h 43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16" h="439">
                  <a:moveTo>
                    <a:pt x="1016" y="219"/>
                  </a:moveTo>
                  <a:lnTo>
                    <a:pt x="1006" y="259"/>
                  </a:lnTo>
                  <a:lnTo>
                    <a:pt x="976" y="309"/>
                  </a:lnTo>
                  <a:lnTo>
                    <a:pt x="927" y="339"/>
                  </a:lnTo>
                  <a:lnTo>
                    <a:pt x="867" y="379"/>
                  </a:lnTo>
                  <a:lnTo>
                    <a:pt x="787" y="399"/>
                  </a:lnTo>
                  <a:lnTo>
                    <a:pt x="707" y="419"/>
                  </a:lnTo>
                  <a:lnTo>
                    <a:pt x="508" y="439"/>
                  </a:lnTo>
                  <a:lnTo>
                    <a:pt x="309" y="419"/>
                  </a:lnTo>
                  <a:lnTo>
                    <a:pt x="229" y="399"/>
                  </a:lnTo>
                  <a:lnTo>
                    <a:pt x="149" y="379"/>
                  </a:lnTo>
                  <a:lnTo>
                    <a:pt x="89" y="339"/>
                  </a:lnTo>
                  <a:lnTo>
                    <a:pt x="40" y="309"/>
                  </a:lnTo>
                  <a:lnTo>
                    <a:pt x="10" y="259"/>
                  </a:lnTo>
                  <a:lnTo>
                    <a:pt x="0" y="219"/>
                  </a:lnTo>
                  <a:lnTo>
                    <a:pt x="10" y="179"/>
                  </a:lnTo>
                  <a:lnTo>
                    <a:pt x="40" y="139"/>
                  </a:lnTo>
                  <a:lnTo>
                    <a:pt x="89" y="100"/>
                  </a:lnTo>
                  <a:lnTo>
                    <a:pt x="149" y="70"/>
                  </a:lnTo>
                  <a:lnTo>
                    <a:pt x="229" y="40"/>
                  </a:lnTo>
                  <a:lnTo>
                    <a:pt x="309" y="20"/>
                  </a:lnTo>
                  <a:lnTo>
                    <a:pt x="508" y="0"/>
                  </a:lnTo>
                  <a:lnTo>
                    <a:pt x="707" y="20"/>
                  </a:lnTo>
                  <a:lnTo>
                    <a:pt x="787" y="40"/>
                  </a:lnTo>
                  <a:lnTo>
                    <a:pt x="867" y="70"/>
                  </a:lnTo>
                  <a:lnTo>
                    <a:pt x="927" y="100"/>
                  </a:lnTo>
                  <a:lnTo>
                    <a:pt x="976" y="139"/>
                  </a:lnTo>
                  <a:lnTo>
                    <a:pt x="1006" y="179"/>
                  </a:lnTo>
                  <a:lnTo>
                    <a:pt x="1016" y="219"/>
                  </a:lnTo>
                </a:path>
              </a:pathLst>
            </a:custGeom>
            <a:noFill/>
            <a:ln w="25400">
              <a:solidFill>
                <a:schemeClr val="tx1"/>
              </a:solidFill>
              <a:round/>
              <a:headEnd/>
              <a:tailEnd/>
            </a:ln>
          </p:spPr>
          <p:txBody>
            <a:bodyPr/>
            <a:lstStyle/>
            <a:p>
              <a:endParaRPr lang="ja-JP" altLang="en-US"/>
            </a:p>
          </p:txBody>
        </p:sp>
        <p:sp>
          <p:nvSpPr>
            <p:cNvPr id="104495" name="Line 16"/>
            <p:cNvSpPr>
              <a:spLocks noChangeShapeType="1"/>
            </p:cNvSpPr>
            <p:nvPr/>
          </p:nvSpPr>
          <p:spPr bwMode="auto">
            <a:xfrm>
              <a:off x="9857" y="5493"/>
              <a:ext cx="1" cy="1377"/>
            </a:xfrm>
            <a:prstGeom prst="line">
              <a:avLst/>
            </a:prstGeom>
            <a:noFill/>
            <a:ln w="25400">
              <a:solidFill>
                <a:schemeClr val="tx1"/>
              </a:solidFill>
              <a:round/>
              <a:headEnd/>
              <a:tailEnd/>
            </a:ln>
          </p:spPr>
          <p:txBody>
            <a:bodyPr/>
            <a:lstStyle/>
            <a:p>
              <a:endParaRPr lang="ja-JP" altLang="en-US"/>
            </a:p>
          </p:txBody>
        </p:sp>
        <p:sp>
          <p:nvSpPr>
            <p:cNvPr id="104496" name="Line 17"/>
            <p:cNvSpPr>
              <a:spLocks noChangeShapeType="1"/>
            </p:cNvSpPr>
            <p:nvPr/>
          </p:nvSpPr>
          <p:spPr bwMode="auto">
            <a:xfrm>
              <a:off x="11266" y="5485"/>
              <a:ext cx="1" cy="1378"/>
            </a:xfrm>
            <a:prstGeom prst="line">
              <a:avLst/>
            </a:prstGeom>
            <a:noFill/>
            <a:ln w="25400">
              <a:solidFill>
                <a:schemeClr val="tx1"/>
              </a:solidFill>
              <a:round/>
              <a:headEnd/>
              <a:tailEnd/>
            </a:ln>
          </p:spPr>
          <p:txBody>
            <a:bodyPr/>
            <a:lstStyle/>
            <a:p>
              <a:endParaRPr lang="ja-JP" altLang="en-US"/>
            </a:p>
          </p:txBody>
        </p:sp>
        <p:sp>
          <p:nvSpPr>
            <p:cNvPr id="104497" name="Line 18"/>
            <p:cNvSpPr>
              <a:spLocks noChangeShapeType="1"/>
            </p:cNvSpPr>
            <p:nvPr/>
          </p:nvSpPr>
          <p:spPr bwMode="auto">
            <a:xfrm>
              <a:off x="10072" y="5485"/>
              <a:ext cx="1" cy="1370"/>
            </a:xfrm>
            <a:prstGeom prst="line">
              <a:avLst/>
            </a:prstGeom>
            <a:noFill/>
            <a:ln w="25400">
              <a:solidFill>
                <a:schemeClr val="tx1"/>
              </a:solidFill>
              <a:round/>
              <a:headEnd/>
              <a:tailEnd/>
            </a:ln>
          </p:spPr>
          <p:txBody>
            <a:bodyPr/>
            <a:lstStyle/>
            <a:p>
              <a:endParaRPr lang="ja-JP" altLang="en-US"/>
            </a:p>
          </p:txBody>
        </p:sp>
        <p:sp>
          <p:nvSpPr>
            <p:cNvPr id="104498" name="Line 19"/>
            <p:cNvSpPr>
              <a:spLocks noChangeShapeType="1"/>
            </p:cNvSpPr>
            <p:nvPr/>
          </p:nvSpPr>
          <p:spPr bwMode="auto">
            <a:xfrm>
              <a:off x="11061" y="5471"/>
              <a:ext cx="1" cy="1370"/>
            </a:xfrm>
            <a:prstGeom prst="line">
              <a:avLst/>
            </a:prstGeom>
            <a:noFill/>
            <a:ln w="25400">
              <a:solidFill>
                <a:schemeClr val="tx1"/>
              </a:solidFill>
              <a:round/>
              <a:headEnd/>
              <a:tailEnd/>
            </a:ln>
          </p:spPr>
          <p:txBody>
            <a:bodyPr/>
            <a:lstStyle/>
            <a:p>
              <a:endParaRPr lang="ja-JP" altLang="en-US"/>
            </a:p>
          </p:txBody>
        </p:sp>
      </p:grpSp>
      <p:sp>
        <p:nvSpPr>
          <p:cNvPr id="104488" name="タイトル 1"/>
          <p:cNvSpPr txBox="1">
            <a:spLocks/>
          </p:cNvSpPr>
          <p:nvPr/>
        </p:nvSpPr>
        <p:spPr bwMode="auto">
          <a:xfrm>
            <a:off x="524241" y="53625"/>
            <a:ext cx="7534104" cy="777875"/>
          </a:xfrm>
          <a:prstGeom prst="rect">
            <a:avLst/>
          </a:prstGeom>
          <a:noFill/>
          <a:ln w="9525">
            <a:noFill/>
            <a:miter lim="800000"/>
            <a:headEnd/>
            <a:tailEnd/>
          </a:ln>
        </p:spPr>
        <p:txBody>
          <a:bodyPr anchor="ctr"/>
          <a:lstStyle/>
          <a:p>
            <a:r>
              <a:rPr lang="en-US" altLang="ja-JP" sz="3000" b="1" dirty="0">
                <a:solidFill>
                  <a:srgbClr val="292399"/>
                </a:solidFill>
                <a:latin typeface="Arial" panose="020B0604020202020204" pitchFamily="34" charset="0"/>
                <a:cs typeface="Arial" panose="020B0604020202020204" pitchFamily="34" charset="0"/>
              </a:rPr>
              <a:t>Screening </a:t>
            </a:r>
            <a:r>
              <a:rPr lang="en-US" altLang="ja-JP" sz="3000" b="1" dirty="0" smtClean="0">
                <a:solidFill>
                  <a:srgbClr val="292399"/>
                </a:solidFill>
                <a:latin typeface="Arial" panose="020B0604020202020204" pitchFamily="34" charset="0"/>
                <a:cs typeface="Arial" panose="020B0604020202020204" pitchFamily="34" charset="0"/>
              </a:rPr>
              <a:t>current-induced </a:t>
            </a:r>
            <a:r>
              <a:rPr lang="en-US" altLang="ja-JP" sz="3000" b="1" dirty="0">
                <a:solidFill>
                  <a:srgbClr val="292399"/>
                </a:solidFill>
                <a:latin typeface="Arial" panose="020B0604020202020204" pitchFamily="34" charset="0"/>
                <a:cs typeface="Arial" panose="020B0604020202020204" pitchFamily="34" charset="0"/>
              </a:rPr>
              <a:t>magnetic </a:t>
            </a:r>
            <a:r>
              <a:rPr lang="en-US" altLang="ja-JP" sz="3000" b="1" dirty="0" smtClean="0">
                <a:solidFill>
                  <a:srgbClr val="292399"/>
                </a:solidFill>
                <a:latin typeface="Arial" panose="020B0604020202020204" pitchFamily="34" charset="0"/>
                <a:cs typeface="Arial" panose="020B0604020202020204" pitchFamily="34" charset="0"/>
              </a:rPr>
              <a:t>field for HTS magnet</a:t>
            </a:r>
            <a:endParaRPr lang="ja-JP" altLang="en-US" sz="3000" b="1" dirty="0">
              <a:solidFill>
                <a:srgbClr val="292399"/>
              </a:solidFill>
              <a:latin typeface="Arial" panose="020B0604020202020204" pitchFamily="34" charset="0"/>
              <a:cs typeface="Arial" panose="020B0604020202020204" pitchFamily="34" charset="0"/>
            </a:endParaRPr>
          </a:p>
        </p:txBody>
      </p:sp>
      <p:sp>
        <p:nvSpPr>
          <p:cNvPr id="81" name="スライド番号プレースホルダ 80"/>
          <p:cNvSpPr>
            <a:spLocks noGrp="1"/>
          </p:cNvSpPr>
          <p:nvPr>
            <p:ph type="sldNum" sz="quarter" idx="10"/>
          </p:nvPr>
        </p:nvSpPr>
        <p:spPr/>
        <p:txBody>
          <a:bodyPr/>
          <a:lstStyle/>
          <a:p>
            <a:pPr>
              <a:defRPr/>
            </a:pPr>
            <a:fld id="{B076B6A0-6345-47A0-B1D2-9790B44A8406}" type="slidenum">
              <a:rPr lang="ja-JP" altLang="en-US"/>
              <a:pPr>
                <a:defRPr/>
              </a:pPr>
              <a:t>9</a:t>
            </a:fld>
            <a:endParaRPr lang="ja-JP" altLang="en-US"/>
          </a:p>
        </p:txBody>
      </p:sp>
      <p:sp>
        <p:nvSpPr>
          <p:cNvPr id="2" name="テキスト ボックス 1"/>
          <p:cNvSpPr txBox="1"/>
          <p:nvPr/>
        </p:nvSpPr>
        <p:spPr>
          <a:xfrm>
            <a:off x="7846066" y="2461570"/>
            <a:ext cx="532694" cy="442035"/>
          </a:xfrm>
          <a:prstGeom prst="rect">
            <a:avLst/>
          </a:prstGeom>
          <a:noFill/>
        </p:spPr>
        <p:txBody>
          <a:bodyPr wrap="square" lIns="36000" tIns="36000" rIns="36000" bIns="36000" rtlCol="0">
            <a:spAutoFit/>
          </a:bodyPr>
          <a:lstStyle/>
          <a:p>
            <a:r>
              <a:rPr kumimoji="1" lang="en-US" altLang="ja-JP" sz="2400" i="1" dirty="0" smtClean="0"/>
              <a:t>B</a:t>
            </a:r>
            <a:r>
              <a:rPr kumimoji="1" lang="en-US" altLang="ja-JP" sz="2400" baseline="-25000" dirty="0" smtClean="0"/>
              <a:t>r</a:t>
            </a:r>
            <a:endParaRPr kumimoji="1" lang="ja-JP" altLang="en-US" sz="2400" baseline="-25000" dirty="0" smtClean="0"/>
          </a:p>
        </p:txBody>
      </p:sp>
      <p:sp>
        <p:nvSpPr>
          <p:cNvPr id="3" name="右中かっこ 2"/>
          <p:cNvSpPr/>
          <p:nvPr/>
        </p:nvSpPr>
        <p:spPr bwMode="auto">
          <a:xfrm>
            <a:off x="5866210" y="4959170"/>
            <a:ext cx="215861" cy="1265418"/>
          </a:xfrm>
          <a:prstGeom prst="rightBrace">
            <a:avLst/>
          </a:prstGeom>
          <a:noFill/>
          <a:ln w="12700" cap="flat" cmpd="sng" algn="ctr">
            <a:solidFill>
              <a:schemeClr val="tx1"/>
            </a:solidFill>
            <a:prstDash val="solid"/>
            <a:round/>
            <a:headEnd type="none" w="med" len="med"/>
            <a:tailEnd type="none"/>
          </a:ln>
          <a:effectLst/>
        </p:spPr>
        <p:txBody>
          <a:bodyPr rtlCol="0" anchor="ctr"/>
          <a:lstStyle/>
          <a:p>
            <a:pPr algn="ctr"/>
            <a:endParaRPr kumimoji="1" lang="ja-JP" altLang="en-US"/>
          </a:p>
        </p:txBody>
      </p:sp>
    </p:spTree>
    <p:extLst>
      <p:ext uri="{BB962C8B-B14F-4D97-AF65-F5344CB8AC3E}">
        <p14:creationId xmlns:p14="http://schemas.microsoft.com/office/powerpoint/2010/main" val="3443763262"/>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
  <a:themeElements>
    <a:clrScheme name="reiko2">
      <a:dk1>
        <a:sysClr val="windowText" lastClr="000000"/>
      </a:dk1>
      <a:lt1>
        <a:sysClr val="window" lastClr="FFFFFF"/>
      </a:lt1>
      <a:dk2>
        <a:srgbClr val="000099"/>
      </a:dk2>
      <a:lt2>
        <a:srgbClr val="DBF5F9"/>
      </a:lt2>
      <a:accent1>
        <a:srgbClr val="6666FF"/>
      </a:accent1>
      <a:accent2>
        <a:srgbClr val="FF0066"/>
      </a:accent2>
      <a:accent3>
        <a:srgbClr val="00B0F0"/>
      </a:accent3>
      <a:accent4>
        <a:srgbClr val="FFCC00"/>
      </a:accent4>
      <a:accent5>
        <a:srgbClr val="00B050"/>
      </a:accent5>
      <a:accent6>
        <a:srgbClr val="FE33FF"/>
      </a:accent6>
      <a:hlink>
        <a:srgbClr val="FFFF00"/>
      </a:hlink>
      <a:folHlink>
        <a:srgbClr val="85DFD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chemeClr val="tx1"/>
          </a:solidFill>
        </a:ln>
      </a:spPr>
      <a:bodyPr rtlCol="0" anchor="ctr"/>
      <a:lstStyle>
        <a:defPPr algn="ctr">
          <a:defRPr kumimoji="1"/>
        </a:defPPr>
      </a:lstStyle>
    </a:spDef>
    <a:lnDef>
      <a:spPr bwMode="auto">
        <a:noFill/>
        <a:ln w="12700" cap="flat" cmpd="sng" algn="ctr">
          <a:solidFill>
            <a:schemeClr val="tx1"/>
          </a:solidFill>
          <a:prstDash val="solid"/>
          <a:round/>
          <a:headEnd type="none" w="med" len="med"/>
          <a:tailEnd type="none"/>
        </a:ln>
        <a:effectLst/>
      </a:spPr>
      <a:bodyPr/>
      <a:lstStyle/>
    </a:lnDef>
    <a:txDef>
      <a:spPr>
        <a:noFill/>
      </a:spPr>
      <a:bodyPr wrap="none" lIns="36000" tIns="36000" rIns="36000" bIns="36000" rtlCol="0">
        <a:spAutoFit/>
      </a:bodyPr>
      <a:lstStyle>
        <a:defPPr>
          <a:defRPr kumimoji="1" sz="1600" dirty="0" smtClean="0"/>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Template>
  <TotalTime>3484</TotalTime>
  <Words>2618</Words>
  <Application>Microsoft Office PowerPoint</Application>
  <PresentationFormat>A4 210 x 297 mm</PresentationFormat>
  <Paragraphs>442</Paragraphs>
  <Slides>40</Slides>
  <Notes>26</Notes>
  <HiddenSlides>0</HiddenSlides>
  <MMClips>0</MMClips>
  <ScaleCrop>false</ScaleCrop>
  <HeadingPairs>
    <vt:vector size="6" baseType="variant">
      <vt:variant>
        <vt:lpstr>テーマ</vt:lpstr>
      </vt:variant>
      <vt:variant>
        <vt:i4>1</vt:i4>
      </vt:variant>
      <vt:variant>
        <vt:lpstr>埋め込まれた OLE サーバー</vt:lpstr>
      </vt:variant>
      <vt:variant>
        <vt:i4>3</vt:i4>
      </vt:variant>
      <vt:variant>
        <vt:lpstr>スライド タイトル</vt:lpstr>
      </vt:variant>
      <vt:variant>
        <vt:i4>40</vt:i4>
      </vt:variant>
    </vt:vector>
  </HeadingPairs>
  <TitlesOfParts>
    <vt:vector size="44" baseType="lpstr">
      <vt:lpstr>slide</vt:lpstr>
      <vt:lpstr>Image</vt:lpstr>
      <vt:lpstr>数式</vt:lpstr>
      <vt:lpstr>ｸﾞﾗﾌ</vt:lpstr>
      <vt:lpstr>Outstanding Issues of HTS for High Quality Magnets</vt:lpstr>
      <vt:lpstr>PowerPoint プレゼンテーション</vt:lpstr>
      <vt:lpstr>Introduction</vt:lpstr>
      <vt:lpstr>PowerPoint プレゼンテーション</vt:lpstr>
      <vt:lpstr>PowerPoint プレゼンテーション</vt:lpstr>
      <vt:lpstr>Magnetic field distortion and temporal magnetic field drift due to  the screening current</vt:lpstr>
      <vt:lpstr>PowerPoint プレゼンテーション</vt:lpstr>
      <vt:lpstr>Screening current-induced magnetic field for LTS magnets</vt:lpstr>
      <vt:lpstr>PowerPoint プレゼンテーション</vt:lpstr>
      <vt:lpstr>PowerPoint プレゼンテーション</vt:lpstr>
      <vt:lpstr>PowerPoint プレゼンテーション</vt:lpstr>
      <vt:lpstr>Dependence of hysteresis on the coil shape</vt:lpstr>
      <vt:lpstr>PowerPoint プレゼンテーション</vt:lpstr>
      <vt:lpstr>Current sweep reversal method</vt:lpstr>
      <vt:lpstr>Temperature change</vt:lpstr>
      <vt:lpstr>Scribed multi-filamentary REBCO conductor</vt:lpstr>
      <vt:lpstr>Bi2212 multi-filamentary round conductor</vt:lpstr>
      <vt:lpstr>Effect of screening current on the characteristic of LTS/Bi2223 NMR and LTS/REBCO NMR</vt:lpstr>
      <vt:lpstr>PowerPoint プレゼンテーション</vt:lpstr>
      <vt:lpstr>PowerPoint プレゼンテーション</vt:lpstr>
      <vt:lpstr>PowerPoint プレゼンテーション</vt:lpstr>
      <vt:lpstr>Technical problems for an NMR magnet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Numerical simulation of the screening current induced magnetic field</vt:lpstr>
      <vt:lpstr>PowerPoint プレゼンテーション</vt:lpstr>
      <vt:lpstr>PowerPoint プレゼンテーション</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Reiko</dc:creator>
  <cp:lastModifiedBy>RIKEN_Maeda</cp:lastModifiedBy>
  <cp:revision>231</cp:revision>
  <cp:lastPrinted>2014-05-13T00:58:33Z</cp:lastPrinted>
  <dcterms:created xsi:type="dcterms:W3CDTF">2013-12-11T03:40:49Z</dcterms:created>
  <dcterms:modified xsi:type="dcterms:W3CDTF">2014-05-21T01:56:16Z</dcterms:modified>
</cp:coreProperties>
</file>