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28"/>
  </p:notesMasterIdLst>
  <p:handoutMasterIdLst>
    <p:handoutMasterId r:id="rId29"/>
  </p:handoutMasterIdLst>
  <p:sldIdLst>
    <p:sldId id="256" r:id="rId2"/>
    <p:sldId id="416" r:id="rId3"/>
    <p:sldId id="443" r:id="rId4"/>
    <p:sldId id="320" r:id="rId5"/>
    <p:sldId id="405" r:id="rId6"/>
    <p:sldId id="431" r:id="rId7"/>
    <p:sldId id="406" r:id="rId8"/>
    <p:sldId id="407" r:id="rId9"/>
    <p:sldId id="408" r:id="rId10"/>
    <p:sldId id="436" r:id="rId11"/>
    <p:sldId id="437" r:id="rId12"/>
    <p:sldId id="409" r:id="rId13"/>
    <p:sldId id="410" r:id="rId14"/>
    <p:sldId id="439" r:id="rId15"/>
    <p:sldId id="445" r:id="rId16"/>
    <p:sldId id="440" r:id="rId17"/>
    <p:sldId id="411" r:id="rId18"/>
    <p:sldId id="442" r:id="rId19"/>
    <p:sldId id="413" r:id="rId20"/>
    <p:sldId id="441" r:id="rId21"/>
    <p:sldId id="422" r:id="rId22"/>
    <p:sldId id="425" r:id="rId23"/>
    <p:sldId id="412" r:id="rId24"/>
    <p:sldId id="444" r:id="rId25"/>
    <p:sldId id="428" r:id="rId26"/>
    <p:sldId id="272" r:id="rId27"/>
  </p:sldIdLst>
  <p:sldSz cx="9144000" cy="6858000" type="screen4x3"/>
  <p:notesSz cx="666273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730"/>
    <a:srgbClr val="ADCDF1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7" autoAdjust="0"/>
    <p:restoredTop sz="94712" autoAdjust="0"/>
  </p:normalViewPr>
  <p:slideViewPr>
    <p:cSldViewPr>
      <p:cViewPr>
        <p:scale>
          <a:sx n="90" d="100"/>
          <a:sy n="90" d="100"/>
        </p:scale>
        <p:origin x="-14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05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3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312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7186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1"/>
            <a:ext cx="2887186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70794-D01B-4224-B415-0E6332EB2654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7186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28584"/>
            <a:ext cx="2887186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3C2BF-6D5F-4C89-8F09-552CEA4B31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26467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7186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1"/>
            <a:ext cx="2887186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9C921-6BA4-4755-B9F2-5CBDDE6D8968}" type="datetimeFigureOut">
              <a:rPr lang="en-NZ" smtClean="0"/>
              <a:t>20/05/2014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15153"/>
            <a:ext cx="533019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7186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28584"/>
            <a:ext cx="2887186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DDC96-E9DB-48A4-A2AD-C3ACCDA88C4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85292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rip for ppt template - 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852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Untitled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2035175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92213" y="178592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78013" y="3541701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98538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8063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7705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840A6-AE2F-4716-B399-36D05D1F3A3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pic>
        <p:nvPicPr>
          <p:cNvPr id="9" name="Picture 7" descr="GCSlogo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25957"/>
            <a:ext cx="1712375" cy="49311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8771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4FAB65-37C9-4E41-8D8F-705A70A8491D}" type="datetime1">
              <a:rPr lang="en-NZ" smtClean="0"/>
              <a:t>20/05/2014</a:t>
            </a:fld>
            <a:endParaRPr lang="en-N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45CC43-5A28-46B2-9E19-B59EEDD0B2B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87933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08688" y="333375"/>
            <a:ext cx="1943100" cy="532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333375"/>
            <a:ext cx="5676900" cy="532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2D611-6D76-4539-B9E7-091432197E63}" type="datetime1">
              <a:rPr lang="en-NZ" smtClean="0"/>
              <a:t>20/05/2014</a:t>
            </a:fld>
            <a:endParaRPr lang="en-N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45CC43-5A28-46B2-9E19-B59EEDD0B2B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12386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88786" y="1218974"/>
            <a:ext cx="794997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88786" y="2360840"/>
            <a:ext cx="3914321" cy="17451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11965" y="2360840"/>
            <a:ext cx="3914321" cy="17451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88786" y="4214813"/>
            <a:ext cx="3914321" cy="17451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1965" y="4214813"/>
            <a:ext cx="3914321" cy="17451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BD9D0-2168-40C5-BB01-1956BA322BA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6108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786" y="1218974"/>
            <a:ext cx="794997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8786" y="2360840"/>
            <a:ext cx="3914321" cy="35990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11965" y="2360840"/>
            <a:ext cx="3914321" cy="17451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11965" y="4214813"/>
            <a:ext cx="3914321" cy="17451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71F18-EBCE-4C8F-BB04-C76A509CC5C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7926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786" y="1218974"/>
            <a:ext cx="794997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88786" y="2360840"/>
            <a:ext cx="7937500" cy="3599089"/>
          </a:xfrm>
        </p:spPr>
        <p:txBody>
          <a:bodyPr/>
          <a:lstStyle/>
          <a:p>
            <a:pPr lvl="0"/>
            <a:endParaRPr lang="en-NZ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368C0-F6E4-45EE-BA32-0CF1249A768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3677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lIns="29672" tIns="14836" rIns="29672" bIns="14836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FDC361A-AE0F-4C9A-8D90-9DC36C252E9A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3685500" cy="365125"/>
          </a:xfrm>
          <a:prstGeom prst="rect">
            <a:avLst/>
          </a:prstGeom>
        </p:spPr>
        <p:txBody>
          <a:bodyPr lIns="29672" tIns="14836" rIns="29672" bIns="14836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31761" y="591167"/>
            <a:ext cx="8219059" cy="431055"/>
          </a:xfrm>
          <a:prstGeom prst="rect">
            <a:avLst/>
          </a:prstGeom>
        </p:spPr>
        <p:txBody>
          <a:bodyPr vert="horz" lIns="29672" tIns="14836" rIns="29672" bIns="14836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99696" y="1265192"/>
            <a:ext cx="8301212" cy="4935156"/>
          </a:xfrm>
        </p:spPr>
        <p:txBody>
          <a:bodyPr/>
          <a:lstStyle>
            <a:lvl1pPr marL="278178" indent="-278178">
              <a:buFont typeface="Arial" panose="020B0604020202020204" pitchFamily="34" charset="0"/>
              <a:buChar char="•"/>
              <a:defRPr baseline="0">
                <a:solidFill>
                  <a:srgbClr val="004730"/>
                </a:solidFill>
              </a:defRPr>
            </a:lvl1pPr>
            <a:lvl2pPr marL="740783" indent="-278178">
              <a:buFont typeface="Arial" panose="020B0604020202020204" pitchFamily="34" charset="0"/>
              <a:buChar char="−"/>
              <a:defRPr baseline="0">
                <a:solidFill>
                  <a:srgbClr val="004730"/>
                </a:solidFill>
              </a:defRPr>
            </a:lvl2pPr>
            <a:lvl3pPr marL="1203389" indent="-278178">
              <a:buFont typeface="Arial" panose="020B0604020202020204" pitchFamily="34" charset="0"/>
              <a:buChar char="•"/>
              <a:defRPr baseline="0">
                <a:solidFill>
                  <a:srgbClr val="004730"/>
                </a:solidFill>
              </a:defRPr>
            </a:lvl3pPr>
            <a:lvl4pPr marL="1665995" indent="-278178">
              <a:buFont typeface="Arial" panose="020B0604020202020204" pitchFamily="34" charset="0"/>
              <a:buChar char="•"/>
              <a:defRPr baseline="0">
                <a:solidFill>
                  <a:srgbClr val="004730"/>
                </a:solidFill>
              </a:defRPr>
            </a:lvl4pPr>
            <a:lvl5pPr marL="2128600" indent="-278178">
              <a:buFont typeface="Arial" panose="020B0604020202020204" pitchFamily="34" charset="0"/>
              <a:buChar char="•"/>
              <a:defRPr baseline="0">
                <a:solidFill>
                  <a:srgbClr val="00473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lIns="29672" tIns="14836" rIns="29672" bIns="14836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FDC361A-AE0F-4C9A-8D90-9DC36C252E9A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3685500" cy="365125"/>
          </a:xfrm>
          <a:prstGeom prst="rect">
            <a:avLst/>
          </a:prstGeom>
        </p:spPr>
        <p:txBody>
          <a:bodyPr lIns="29672" tIns="14836" rIns="29672" bIns="14836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31761" y="591167"/>
            <a:ext cx="8219059" cy="431055"/>
          </a:xfrm>
          <a:prstGeom prst="rect">
            <a:avLst/>
          </a:prstGeom>
        </p:spPr>
        <p:txBody>
          <a:bodyPr vert="horz" lIns="29672" tIns="14836" rIns="29672" bIns="14836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99696" y="1265192"/>
            <a:ext cx="8301212" cy="4935156"/>
          </a:xfrm>
        </p:spPr>
        <p:txBody>
          <a:bodyPr/>
          <a:lstStyle>
            <a:lvl1pPr marL="278178" indent="-278178">
              <a:buFont typeface="Arial" panose="020B0604020202020204" pitchFamily="34" charset="0"/>
              <a:buChar char="•"/>
              <a:defRPr baseline="0">
                <a:solidFill>
                  <a:srgbClr val="004730"/>
                </a:solidFill>
              </a:defRPr>
            </a:lvl1pPr>
            <a:lvl2pPr marL="740783" indent="-278178">
              <a:buFont typeface="Arial" panose="020B0604020202020204" pitchFamily="34" charset="0"/>
              <a:buChar char="−"/>
              <a:defRPr baseline="0">
                <a:solidFill>
                  <a:srgbClr val="004730"/>
                </a:solidFill>
              </a:defRPr>
            </a:lvl2pPr>
            <a:lvl3pPr marL="1203389" indent="-278178">
              <a:buFont typeface="Arial" panose="020B0604020202020204" pitchFamily="34" charset="0"/>
              <a:buChar char="•"/>
              <a:defRPr baseline="0">
                <a:solidFill>
                  <a:srgbClr val="004730"/>
                </a:solidFill>
              </a:defRPr>
            </a:lvl3pPr>
            <a:lvl4pPr marL="1665995" indent="-278178">
              <a:buFont typeface="Arial" panose="020B0604020202020204" pitchFamily="34" charset="0"/>
              <a:buChar char="•"/>
              <a:defRPr baseline="0">
                <a:solidFill>
                  <a:srgbClr val="004730"/>
                </a:solidFill>
              </a:defRPr>
            </a:lvl4pPr>
            <a:lvl5pPr marL="2128600" indent="-278178">
              <a:buFont typeface="Arial" panose="020B0604020202020204" pitchFamily="34" charset="0"/>
              <a:buChar char="•"/>
              <a:defRPr baseline="0">
                <a:solidFill>
                  <a:srgbClr val="00473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54B53-F503-4C94-9D9A-CF980C9D51B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pic>
        <p:nvPicPr>
          <p:cNvPr id="7" name="Picture 7" descr="GCSlogo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5" y="5949280"/>
            <a:ext cx="2000407" cy="57606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668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62" y="42148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062" y="271462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CA37DC-4E81-4414-A6D5-1E8B0F9371A9}" type="datetime1">
              <a:rPr lang="en-NZ" smtClean="0"/>
              <a:t>20/05/2014</a:t>
            </a:fld>
            <a:endParaRPr lang="en-N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45CC43-5A28-46B2-9E19-B59EEDD0B2B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57141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700213"/>
            <a:ext cx="3810000" cy="3960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1788" y="1700213"/>
            <a:ext cx="3810000" cy="3960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9388" y="60007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EEADA3B-3D8D-47D3-8417-331B7C332B03}" type="datetime1">
              <a:rPr lang="en-NZ" smtClean="0"/>
              <a:t>20/05/2014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13025" y="60007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084888" y="6000750"/>
            <a:ext cx="825500" cy="457200"/>
          </a:xfrm>
        </p:spPr>
        <p:txBody>
          <a:bodyPr/>
          <a:lstStyle>
            <a:lvl1pPr>
              <a:defRPr/>
            </a:lvl1pPr>
          </a:lstStyle>
          <a:p>
            <a:fld id="{7245CC43-5A28-46B2-9E19-B59EEDD0B2B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2595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282" y="1535113"/>
            <a:ext cx="37862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282" y="2174875"/>
            <a:ext cx="3786214" cy="354014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021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02125" y="2174875"/>
            <a:ext cx="4041775" cy="354014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5CD64B-3764-46C6-9943-F742A579986D}" type="datetime1">
              <a:rPr lang="en-NZ" smtClean="0"/>
              <a:t>20/05/2014</a:t>
            </a:fld>
            <a:endParaRPr lang="en-N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45CC43-5A28-46B2-9E19-B59EEDD0B2B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2262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74ECC6-2F28-45DC-9B6A-CB54F53F0FF6}" type="datetime1">
              <a:rPr lang="en-NZ" smtClean="0"/>
              <a:t>20/05/2014</a:t>
            </a:fld>
            <a:endParaRPr lang="en-N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45CC43-5A28-46B2-9E19-B59EEDD0B2B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72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3F6D0-40C2-4845-8D71-511012C5B4F7}" type="datetime1">
              <a:rPr lang="en-NZ" smtClean="0"/>
              <a:t>20/05/2014</a:t>
            </a:fld>
            <a:endParaRPr lang="en-N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45CC43-5A28-46B2-9E19-B59EEDD0B2B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1082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4497412" cy="53705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2084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7863EA-EA3D-4B1C-97BE-6B61458B716F}" type="datetime1">
              <a:rPr lang="en-NZ" smtClean="0"/>
              <a:t>20/05/2014</a:t>
            </a:fld>
            <a:endParaRPr lang="en-N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45CC43-5A28-46B2-9E19-B59EEDD0B2B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4421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4616428"/>
            <a:ext cx="5486400" cy="52708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71538" y="42860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1538" y="5183167"/>
            <a:ext cx="5486400" cy="4604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16665-1BF4-4B39-A0C5-2699CDDB1034}" type="datetime1">
              <a:rPr lang="en-NZ" smtClean="0"/>
              <a:t>20/05/2014</a:t>
            </a:fld>
            <a:endParaRPr lang="en-N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45CC43-5A28-46B2-9E19-B59EEDD0B2B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3319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3333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NZ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700213"/>
            <a:ext cx="7772400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0436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4730"/>
                </a:solidFill>
              </a:defRPr>
            </a:lvl1pPr>
          </a:lstStyle>
          <a:p>
            <a:fld id="{F6E80D58-59C6-4C0F-9366-4708ADB2613D}" type="datetime1">
              <a:rPr lang="en-NZ" smtClean="0"/>
              <a:t>20/05/2014</a:t>
            </a:fld>
            <a:endParaRPr lang="en-NZ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13025" y="60436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4730"/>
                </a:solidFill>
              </a:defRPr>
            </a:lvl1pPr>
          </a:lstStyle>
          <a:p>
            <a:endParaRPr lang="en-N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84888" y="6043613"/>
            <a:ext cx="82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4730"/>
                </a:solidFill>
              </a:defRPr>
            </a:lvl1pPr>
          </a:lstStyle>
          <a:p>
            <a:fld id="{7245CC43-5A28-46B2-9E19-B59EEDD0B2B1}" type="slidenum">
              <a:rPr lang="en-NZ" smtClean="0"/>
              <a:t>‹#›</a:t>
            </a:fld>
            <a:endParaRPr lang="en-NZ"/>
          </a:p>
        </p:txBody>
      </p:sp>
      <p:grpSp>
        <p:nvGrpSpPr>
          <p:cNvPr id="1031" name="Group 11"/>
          <p:cNvGrpSpPr>
            <a:grpSpLocks/>
          </p:cNvGrpSpPr>
          <p:nvPr/>
        </p:nvGrpSpPr>
        <p:grpSpPr bwMode="auto">
          <a:xfrm>
            <a:off x="7108825" y="-1588"/>
            <a:ext cx="2035175" cy="6859588"/>
            <a:chOff x="7108825" y="-1588"/>
            <a:chExt cx="2035175" cy="6859588"/>
          </a:xfrm>
        </p:grpSpPr>
        <p:pic>
          <p:nvPicPr>
            <p:cNvPr id="1032" name="Picture 8" descr="strip for ppt template - 35"/>
            <p:cNvPicPr>
              <a:picLocks noChangeAspect="1" noChangeArrowheads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5475" y="-1588"/>
              <a:ext cx="898525" cy="6859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Picture 3" descr="Untitled-1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8825" y="5786454"/>
              <a:ext cx="2035175" cy="700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6" r:id="rId12"/>
    <p:sldLayoutId id="2147483677" r:id="rId13"/>
    <p:sldLayoutId id="2147483678" r:id="rId14"/>
    <p:sldLayoutId id="2147483679" r:id="rId15"/>
    <p:sldLayoutId id="2147483680" r:id="rId1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73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730"/>
          </a:solidFill>
          <a:latin typeface="Arial" charset="0"/>
          <a:ea typeface="ＭＳ Ｐゴシック" pitchFamily="-16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730"/>
          </a:solidFill>
          <a:latin typeface="Arial" charset="0"/>
          <a:ea typeface="ＭＳ Ｐゴシック" pitchFamily="-16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730"/>
          </a:solidFill>
          <a:latin typeface="Arial" charset="0"/>
          <a:ea typeface="ＭＳ Ｐゴシック" pitchFamily="-16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730"/>
          </a:solidFill>
          <a:latin typeface="Arial" charset="0"/>
          <a:ea typeface="ＭＳ Ｐゴシック" pitchFamily="-16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730"/>
          </a:solidFill>
          <a:latin typeface="Arial" charset="0"/>
          <a:ea typeface="ＭＳ Ｐゴシック" pitchFamily="-1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730"/>
          </a:solidFill>
          <a:latin typeface="Arial" charset="0"/>
          <a:ea typeface="ＭＳ Ｐゴシック" pitchFamily="-1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730"/>
          </a:solidFill>
          <a:latin typeface="Arial" charset="0"/>
          <a:ea typeface="ＭＳ Ｐゴシック" pitchFamily="-1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730"/>
          </a:solidFill>
          <a:latin typeface="Arial" charset="0"/>
          <a:ea typeface="ＭＳ Ｐゴシック" pitchFamily="-1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473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473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473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473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73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73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73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73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73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4.wmf"/><Relationship Id="rId7" Type="http://schemas.openxmlformats.org/officeDocument/2006/relationships/image" Target="../media/image26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emf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28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124744"/>
            <a:ext cx="7700392" cy="324036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en-NZ" sz="3100" dirty="0" smtClean="0"/>
              <a:t/>
            </a:r>
            <a:br>
              <a:rPr lang="en-NZ" sz="3100" dirty="0" smtClean="0"/>
            </a:br>
            <a:r>
              <a:rPr lang="en-NZ" sz="3600" dirty="0">
                <a:latin typeface="+mn-lt"/>
                <a:ea typeface="+mn-ea"/>
                <a:cs typeface="+mn-cs"/>
              </a:rPr>
              <a:t>Roebel cable industrial optimization - General Cable Superconductors</a:t>
            </a:r>
            <a:r>
              <a:rPr lang="en-NZ" sz="4400" dirty="0">
                <a:latin typeface="Times New Roman"/>
                <a:ea typeface="Calibri"/>
              </a:rPr>
              <a:t/>
            </a:r>
            <a:br>
              <a:rPr lang="en-NZ" sz="4400" dirty="0">
                <a:latin typeface="Times New Roman"/>
                <a:ea typeface="Calibri"/>
              </a:rPr>
            </a:br>
            <a:r>
              <a:rPr lang="en-NZ" sz="4400" dirty="0" smtClean="0">
                <a:latin typeface="Times New Roman"/>
                <a:ea typeface="Calibri"/>
              </a:rPr>
              <a:t/>
            </a:r>
            <a:br>
              <a:rPr lang="en-NZ" sz="4400" dirty="0" smtClean="0">
                <a:latin typeface="Times New Roman"/>
                <a:ea typeface="Calibri"/>
              </a:rPr>
            </a:br>
            <a:r>
              <a:rPr lang="en-NZ" sz="2000" dirty="0" smtClean="0">
                <a:ea typeface="Calibri"/>
              </a:rPr>
              <a:t>Dr </a:t>
            </a:r>
            <a:r>
              <a:rPr lang="en-NZ" sz="2000" dirty="0">
                <a:ea typeface="Calibri"/>
              </a:rPr>
              <a:t>Nick Long, Robinson Research Institute, </a:t>
            </a:r>
            <a:r>
              <a:rPr lang="en-NZ" sz="2000" dirty="0" smtClean="0">
                <a:ea typeface="Calibri"/>
              </a:rPr>
              <a:t/>
            </a:r>
            <a:br>
              <a:rPr lang="en-NZ" sz="2000" dirty="0" smtClean="0">
                <a:ea typeface="Calibri"/>
              </a:rPr>
            </a:br>
            <a:r>
              <a:rPr lang="en-NZ" sz="2000" dirty="0" smtClean="0">
                <a:ea typeface="Calibri"/>
              </a:rPr>
              <a:t>Victoria </a:t>
            </a:r>
            <a:r>
              <a:rPr lang="en-NZ" sz="2000" dirty="0">
                <a:ea typeface="Calibri"/>
              </a:rPr>
              <a:t>University of Wellington, New Zealand</a:t>
            </a:r>
            <a:r>
              <a:rPr lang="en-NZ" sz="2000" dirty="0">
                <a:latin typeface="Times New Roman"/>
                <a:ea typeface="Calibri"/>
              </a:rPr>
              <a:t/>
            </a:r>
            <a:br>
              <a:rPr lang="en-NZ" sz="2000" dirty="0">
                <a:latin typeface="Times New Roman"/>
                <a:ea typeface="Calibri"/>
              </a:rPr>
            </a:br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293096"/>
            <a:ext cx="7200800" cy="1752600"/>
          </a:xfrm>
        </p:spPr>
        <p:txBody>
          <a:bodyPr>
            <a:normAutofit/>
          </a:bodyPr>
          <a:lstStyle/>
          <a:p>
            <a:endParaRPr lang="en-NZ" dirty="0" smtClean="0"/>
          </a:p>
          <a:p>
            <a:r>
              <a:rPr lang="en-NZ" dirty="0" smtClean="0"/>
              <a:t>WAMHTS-1, February 2014 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884044"/>
            <a:ext cx="676875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NZ" dirty="0" smtClean="0"/>
              <a:t>Acknowledgements: Rod Badcock, Kent Hamilton, Chris Bumby, Marc Mulholland, Zhenan Jiang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852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3200" dirty="0" smtClean="0"/>
              <a:t>Fujikura: Silver-stabilised </a:t>
            </a:r>
            <a:r>
              <a:rPr lang="en-NZ" sz="3200" dirty="0"/>
              <a:t>punched strand</a:t>
            </a:r>
          </a:p>
        </p:txBody>
      </p:sp>
      <p:pic>
        <p:nvPicPr>
          <p:cNvPr id="4" name="Picture 2" descr="I:\Superconductivity and Energy\Private\Conductors\Roebel Cable\Record of Materials\_Record of Tapes Archive\Fujikura 10mm 2011\copper laminate punching 2012\photographs\pcropped silver 4mm stra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9178" y="1679959"/>
            <a:ext cx="2897357" cy="442773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128414" y="3745312"/>
            <a:ext cx="5030625" cy="2362385"/>
            <a:chOff x="161925" y="1843850"/>
            <a:chExt cx="7601159" cy="3361563"/>
          </a:xfrm>
        </p:grpSpPr>
        <p:pic>
          <p:nvPicPr>
            <p:cNvPr id="8" name="Picture 6" descr="I:\Superconductivity and Energy\Private\Conductors\Roebel Cable\Record of Materials\_Record of Tapes Archive\Fujikura 10mm 2011\copper laminate punching 2012\fujikura punched strand second attempt 7-5-12\silvered punch edge fysc-02 20x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25" y="1947863"/>
              <a:ext cx="4389438" cy="3257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6"/>
            <p:cNvSpPr txBox="1">
              <a:spLocks noChangeArrowheads="1"/>
            </p:cNvSpPr>
            <p:nvPr/>
          </p:nvSpPr>
          <p:spPr bwMode="auto">
            <a:xfrm>
              <a:off x="5018359" y="1843850"/>
              <a:ext cx="2444385" cy="481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NZ" altLang="en-US" sz="1600" b="1" i="1" dirty="0"/>
                <a:t>Ag capping layer</a:t>
              </a:r>
              <a:endParaRPr lang="en-US" altLang="en-US" sz="1600" b="1" i="1" dirty="0"/>
            </a:p>
          </p:txBody>
        </p:sp>
        <p:sp>
          <p:nvSpPr>
            <p:cNvPr id="10" name="TextBox 7"/>
            <p:cNvSpPr txBox="1">
              <a:spLocks noChangeArrowheads="1"/>
            </p:cNvSpPr>
            <p:nvPr/>
          </p:nvSpPr>
          <p:spPr bwMode="auto">
            <a:xfrm>
              <a:off x="5018359" y="3316288"/>
              <a:ext cx="2744725" cy="481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NZ" altLang="en-US" sz="1600" b="1" i="1" dirty="0" err="1"/>
                <a:t>Hastelloy</a:t>
              </a:r>
              <a:r>
                <a:rPr lang="en-NZ" altLang="en-US" sz="1600" b="1" i="1" dirty="0"/>
                <a:t> substrate</a:t>
              </a:r>
              <a:endParaRPr lang="en-US" altLang="en-US" sz="1600" b="1" i="1" dirty="0"/>
            </a:p>
          </p:txBody>
        </p:sp>
        <p:sp>
          <p:nvSpPr>
            <p:cNvPr id="11" name="TextBox 8"/>
            <p:cNvSpPr txBox="1">
              <a:spLocks noChangeArrowheads="1"/>
            </p:cNvSpPr>
            <p:nvPr/>
          </p:nvSpPr>
          <p:spPr bwMode="auto">
            <a:xfrm>
              <a:off x="5018359" y="2558451"/>
              <a:ext cx="2156155" cy="481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NZ" altLang="en-US" sz="1600" b="1" i="1" dirty="0"/>
                <a:t>Ceramic layers</a:t>
              </a:r>
              <a:endParaRPr lang="en-US" altLang="en-US" sz="1600" b="1" i="1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4229098" y="2199076"/>
              <a:ext cx="789261" cy="71875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2573012" y="2915420"/>
              <a:ext cx="2445349" cy="40086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3756028" y="3376616"/>
              <a:ext cx="1262332" cy="18054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2"/>
            <p:cNvSpPr txBox="1">
              <a:spLocks noChangeArrowheads="1"/>
            </p:cNvSpPr>
            <p:nvPr/>
          </p:nvSpPr>
          <p:spPr bwMode="auto">
            <a:xfrm>
              <a:off x="298450" y="4478338"/>
              <a:ext cx="2755901" cy="656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NZ" altLang="en-US" sz="1200" i="1" dirty="0">
                  <a:solidFill>
                    <a:srgbClr val="00B0F0"/>
                  </a:solidFill>
                </a:rPr>
                <a:t>Ag “smearing” occurs over punched edge</a:t>
              </a:r>
              <a:endParaRPr lang="en-US" altLang="en-US" sz="1200" i="1" dirty="0">
                <a:solidFill>
                  <a:srgbClr val="00B0F0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1143000" y="3575050"/>
              <a:ext cx="814388" cy="903288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Content Placeholder 3" descr="Z:\2013-11 November\R Badcock\FYSC-s10 10-0025-02\FYSC-S10 10-0025-02_3-1-BS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28414" y="1679960"/>
            <a:ext cx="2073701" cy="202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65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Fujikura Cu-laminated </a:t>
            </a:r>
            <a:r>
              <a:rPr lang="en-NZ" dirty="0" smtClean="0"/>
              <a:t>wire – punched strand </a:t>
            </a:r>
            <a:endParaRPr lang="en-NZ" dirty="0"/>
          </a:p>
        </p:txBody>
      </p:sp>
      <p:grpSp>
        <p:nvGrpSpPr>
          <p:cNvPr id="15" name="Group 14"/>
          <p:cNvGrpSpPr/>
          <p:nvPr/>
        </p:nvGrpSpPr>
        <p:grpSpPr>
          <a:xfrm>
            <a:off x="4611939" y="2022372"/>
            <a:ext cx="4398963" cy="2807330"/>
            <a:chOff x="8172994" y="5861368"/>
            <a:chExt cx="7168200" cy="4308106"/>
          </a:xfrm>
        </p:grpSpPr>
        <p:pic>
          <p:nvPicPr>
            <p:cNvPr id="4" name="Picture 4" descr="I:\Superconductivity and Energy\Private\Conductors\Roebel Cable\Record of Materials\_Record of Tapes Archive\Fujikura 10mm 2011\copper laminate punching 2012\3+5mm punched strands\fjk_3mm_punch edge_normal a 20x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994" y="6507480"/>
              <a:ext cx="4310063" cy="319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5"/>
            <p:cNvSpPr txBox="1">
              <a:spLocks noChangeArrowheads="1"/>
            </p:cNvSpPr>
            <p:nvPr/>
          </p:nvSpPr>
          <p:spPr bwMode="auto">
            <a:xfrm>
              <a:off x="8387307" y="5861368"/>
              <a:ext cx="4424314" cy="708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dirty="0"/>
                <a:t>Cross section of punched edge from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dirty="0"/>
                <a:t>Cu-laminate </a:t>
              </a:r>
              <a:r>
                <a:rPr lang="en-US" altLang="en-US" sz="1200" dirty="0" err="1"/>
                <a:t>stabilised</a:t>
              </a:r>
              <a:r>
                <a:rPr lang="en-US" altLang="en-US" sz="1200" dirty="0"/>
                <a:t> wire </a:t>
              </a:r>
              <a:r>
                <a:rPr lang="en-US" altLang="en-US" sz="1200" i="1" dirty="0"/>
                <a:t>(GCS00048)</a:t>
              </a:r>
              <a:r>
                <a:rPr lang="en-US" altLang="en-US" sz="1200" dirty="0"/>
                <a:t>: </a:t>
              </a:r>
            </a:p>
          </p:txBody>
        </p:sp>
        <p:sp>
          <p:nvSpPr>
            <p:cNvPr id="6" name="TextBox 6"/>
            <p:cNvSpPr txBox="1">
              <a:spLocks noChangeArrowheads="1"/>
            </p:cNvSpPr>
            <p:nvPr/>
          </p:nvSpPr>
          <p:spPr bwMode="auto">
            <a:xfrm>
              <a:off x="13018412" y="7140088"/>
              <a:ext cx="1873250" cy="991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NZ" altLang="en-US" sz="1200" b="1" i="1" dirty="0"/>
                <a:t>Copper laminate (stabilizer)</a:t>
              </a:r>
              <a:endParaRPr lang="en-US" altLang="en-US" sz="1200" b="1" i="1" dirty="0"/>
            </a:p>
          </p:txBody>
        </p:sp>
        <p:sp>
          <p:nvSpPr>
            <p:cNvPr id="7" name="TextBox 7"/>
            <p:cNvSpPr txBox="1">
              <a:spLocks noChangeArrowheads="1"/>
            </p:cNvSpPr>
            <p:nvPr/>
          </p:nvSpPr>
          <p:spPr bwMode="auto">
            <a:xfrm>
              <a:off x="13037298" y="8284367"/>
              <a:ext cx="2303896" cy="425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NZ" altLang="en-US" sz="1200" b="1" i="1" dirty="0" err="1"/>
                <a:t>Hastelloy</a:t>
              </a:r>
              <a:r>
                <a:rPr lang="en-NZ" altLang="en-US" sz="1200" b="1" i="1" dirty="0"/>
                <a:t> substrate</a:t>
              </a:r>
              <a:endParaRPr lang="en-US" altLang="en-US" sz="1200" b="1" i="1" dirty="0"/>
            </a:p>
          </p:txBody>
        </p:sp>
        <p:sp>
          <p:nvSpPr>
            <p:cNvPr id="8" name="TextBox 8"/>
            <p:cNvSpPr txBox="1">
              <a:spLocks noChangeArrowheads="1"/>
            </p:cNvSpPr>
            <p:nvPr/>
          </p:nvSpPr>
          <p:spPr bwMode="auto">
            <a:xfrm>
              <a:off x="13028729" y="7921611"/>
              <a:ext cx="1826399" cy="425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NZ" altLang="en-US" sz="1200" b="1" i="1" dirty="0"/>
                <a:t>Ceramic layers</a:t>
              </a:r>
              <a:endParaRPr lang="en-US" altLang="en-US" sz="1200" b="1" i="1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10295976" y="8107681"/>
              <a:ext cx="2667000" cy="2647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10745092" y="8431530"/>
              <a:ext cx="222091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11830594" y="7537976"/>
              <a:ext cx="1132381" cy="31570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21"/>
            <p:cNvSpPr txBox="1">
              <a:spLocks noChangeArrowheads="1"/>
            </p:cNvSpPr>
            <p:nvPr/>
          </p:nvSpPr>
          <p:spPr bwMode="auto">
            <a:xfrm>
              <a:off x="8858796" y="9744394"/>
              <a:ext cx="2770212" cy="425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dirty="0"/>
                <a:t>Total thickness: ~200</a:t>
              </a:r>
              <a:r>
                <a:rPr lang="en-US" altLang="en-US" sz="1200" i="1" dirty="0"/>
                <a:t>µ</a:t>
              </a:r>
              <a:r>
                <a:rPr lang="en-US" altLang="en-US" sz="1200" dirty="0"/>
                <a:t>m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054" y="2443405"/>
            <a:ext cx="2153902" cy="2109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8162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3157" y="265212"/>
            <a:ext cx="7772400" cy="1143000"/>
          </a:xfrm>
        </p:spPr>
        <p:txBody>
          <a:bodyPr/>
          <a:lstStyle/>
          <a:p>
            <a:pPr eaLnBrk="1" hangingPunct="1"/>
            <a:r>
              <a:rPr lang="en-NZ" altLang="en-US" sz="3200" dirty="0"/>
              <a:t>Wire qualification</a:t>
            </a:r>
          </a:p>
        </p:txBody>
      </p:sp>
      <p:sp>
        <p:nvSpPr>
          <p:cNvPr id="12331" name="Text Box 70"/>
          <p:cNvSpPr txBox="1">
            <a:spLocks noChangeArrowheads="1"/>
          </p:cNvSpPr>
          <p:nvPr/>
        </p:nvSpPr>
        <p:spPr bwMode="auto">
          <a:xfrm>
            <a:off x="1323458" y="1163023"/>
            <a:ext cx="2688545" cy="283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dirty="0">
                <a:solidFill>
                  <a:srgbClr val="213B60"/>
                </a:solidFill>
              </a:rPr>
              <a:t>Current flow in a wire</a:t>
            </a:r>
          </a:p>
        </p:txBody>
      </p:sp>
      <p:sp>
        <p:nvSpPr>
          <p:cNvPr id="12332" name="Text Box 71"/>
          <p:cNvSpPr txBox="1">
            <a:spLocks noChangeArrowheads="1"/>
          </p:cNvSpPr>
          <p:nvPr/>
        </p:nvSpPr>
        <p:spPr bwMode="auto">
          <a:xfrm>
            <a:off x="1353537" y="2350214"/>
            <a:ext cx="3086554" cy="283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dirty="0">
                <a:solidFill>
                  <a:srgbClr val="213B60"/>
                </a:solidFill>
              </a:rPr>
              <a:t>Current flow in a Roebel strand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46036" y="1556792"/>
            <a:ext cx="5451929" cy="462643"/>
            <a:chOff x="1846036" y="2451554"/>
            <a:chExt cx="5451929" cy="462643"/>
          </a:xfrm>
        </p:grpSpPr>
        <p:sp>
          <p:nvSpPr>
            <p:cNvPr id="12291" name="Rectangle 5"/>
            <p:cNvSpPr>
              <a:spLocks noChangeArrowheads="1"/>
            </p:cNvSpPr>
            <p:nvPr/>
          </p:nvSpPr>
          <p:spPr bwMode="auto">
            <a:xfrm>
              <a:off x="1846036" y="2451554"/>
              <a:ext cx="5451929" cy="46264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306" tIns="32653" rIns="65306" bIns="32653" anchor="ctr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endParaRPr lang="en-NZ" altLang="en-US"/>
            </a:p>
          </p:txBody>
        </p:sp>
        <p:sp>
          <p:nvSpPr>
            <p:cNvPr id="12293" name="Line 15"/>
            <p:cNvSpPr>
              <a:spLocks noChangeShapeType="1"/>
            </p:cNvSpPr>
            <p:nvPr/>
          </p:nvSpPr>
          <p:spPr bwMode="auto">
            <a:xfrm>
              <a:off x="2051277" y="2554741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294" name="Line 16"/>
            <p:cNvSpPr>
              <a:spLocks noChangeShapeType="1"/>
            </p:cNvSpPr>
            <p:nvPr/>
          </p:nvSpPr>
          <p:spPr bwMode="auto">
            <a:xfrm>
              <a:off x="2051277" y="2657929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295" name="Line 17"/>
            <p:cNvSpPr>
              <a:spLocks noChangeShapeType="1"/>
            </p:cNvSpPr>
            <p:nvPr/>
          </p:nvSpPr>
          <p:spPr bwMode="auto">
            <a:xfrm>
              <a:off x="2051277" y="2759982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296" name="Line 19"/>
            <p:cNvSpPr>
              <a:spLocks noChangeShapeType="1"/>
            </p:cNvSpPr>
            <p:nvPr/>
          </p:nvSpPr>
          <p:spPr bwMode="auto">
            <a:xfrm>
              <a:off x="2051277" y="2863170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297" name="Line 20"/>
            <p:cNvSpPr>
              <a:spLocks noChangeShapeType="1"/>
            </p:cNvSpPr>
            <p:nvPr/>
          </p:nvSpPr>
          <p:spPr bwMode="auto">
            <a:xfrm>
              <a:off x="3235099" y="2863170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298" name="Line 21"/>
            <p:cNvSpPr>
              <a:spLocks noChangeShapeType="1"/>
            </p:cNvSpPr>
            <p:nvPr/>
          </p:nvSpPr>
          <p:spPr bwMode="auto">
            <a:xfrm>
              <a:off x="3235099" y="2780928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299" name="Line 22"/>
            <p:cNvSpPr>
              <a:spLocks noChangeShapeType="1"/>
            </p:cNvSpPr>
            <p:nvPr/>
          </p:nvSpPr>
          <p:spPr bwMode="auto">
            <a:xfrm>
              <a:off x="3235099" y="2680872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00" name="Line 25"/>
            <p:cNvSpPr>
              <a:spLocks noChangeShapeType="1"/>
            </p:cNvSpPr>
            <p:nvPr/>
          </p:nvSpPr>
          <p:spPr bwMode="auto">
            <a:xfrm>
              <a:off x="3235099" y="2554741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02" name="Line 29"/>
            <p:cNvSpPr>
              <a:spLocks noChangeShapeType="1"/>
            </p:cNvSpPr>
            <p:nvPr/>
          </p:nvSpPr>
          <p:spPr bwMode="auto">
            <a:xfrm>
              <a:off x="4109357" y="2541417"/>
              <a:ext cx="205241" cy="103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03" name="Line 30"/>
            <p:cNvSpPr>
              <a:spLocks noChangeShapeType="1"/>
            </p:cNvSpPr>
            <p:nvPr/>
          </p:nvSpPr>
          <p:spPr bwMode="auto">
            <a:xfrm>
              <a:off x="4109358" y="2759982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04" name="Line 31"/>
            <p:cNvSpPr>
              <a:spLocks noChangeShapeType="1"/>
            </p:cNvSpPr>
            <p:nvPr/>
          </p:nvSpPr>
          <p:spPr bwMode="auto">
            <a:xfrm>
              <a:off x="4109358" y="2838519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05" name="Line 32"/>
            <p:cNvSpPr>
              <a:spLocks noChangeShapeType="1"/>
            </p:cNvSpPr>
            <p:nvPr/>
          </p:nvSpPr>
          <p:spPr bwMode="auto">
            <a:xfrm>
              <a:off x="4932590" y="2554741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07" name="Line 34"/>
            <p:cNvSpPr>
              <a:spLocks noChangeShapeType="1"/>
            </p:cNvSpPr>
            <p:nvPr/>
          </p:nvSpPr>
          <p:spPr bwMode="auto">
            <a:xfrm>
              <a:off x="4932590" y="2657929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08" name="Line 37"/>
            <p:cNvSpPr>
              <a:spLocks noChangeShapeType="1"/>
            </p:cNvSpPr>
            <p:nvPr/>
          </p:nvSpPr>
          <p:spPr bwMode="auto">
            <a:xfrm>
              <a:off x="4932590" y="2759982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09" name="Line 38"/>
            <p:cNvSpPr>
              <a:spLocks noChangeShapeType="1"/>
            </p:cNvSpPr>
            <p:nvPr/>
          </p:nvSpPr>
          <p:spPr bwMode="auto">
            <a:xfrm>
              <a:off x="5961063" y="2554741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10" name="Line 39"/>
            <p:cNvSpPr>
              <a:spLocks noChangeShapeType="1"/>
            </p:cNvSpPr>
            <p:nvPr/>
          </p:nvSpPr>
          <p:spPr bwMode="auto">
            <a:xfrm>
              <a:off x="5961063" y="2657929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11" name="Line 40"/>
            <p:cNvSpPr>
              <a:spLocks noChangeShapeType="1"/>
            </p:cNvSpPr>
            <p:nvPr/>
          </p:nvSpPr>
          <p:spPr bwMode="auto">
            <a:xfrm>
              <a:off x="5961063" y="2759982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12" name="Line 41"/>
            <p:cNvSpPr>
              <a:spLocks noChangeShapeType="1"/>
            </p:cNvSpPr>
            <p:nvPr/>
          </p:nvSpPr>
          <p:spPr bwMode="auto">
            <a:xfrm>
              <a:off x="5961063" y="2863170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2" name="Oval 1"/>
            <p:cNvSpPr/>
            <p:nvPr/>
          </p:nvSpPr>
          <p:spPr bwMode="auto">
            <a:xfrm>
              <a:off x="4355976" y="2451554"/>
              <a:ext cx="293131" cy="206375"/>
            </a:xfrm>
            <a:prstGeom prst="ellipse">
              <a:avLst/>
            </a:prstGeom>
            <a:solidFill>
              <a:schemeClr val="tx2">
                <a:lumMod val="65000"/>
                <a:lumOff val="3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NZ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endParaRPr>
            </a:p>
          </p:txBody>
        </p:sp>
        <p:sp>
          <p:nvSpPr>
            <p:cNvPr id="55" name="Line 29"/>
            <p:cNvSpPr>
              <a:spLocks noChangeShapeType="1"/>
            </p:cNvSpPr>
            <p:nvPr/>
          </p:nvSpPr>
          <p:spPr bwMode="auto">
            <a:xfrm>
              <a:off x="4355976" y="2680871"/>
              <a:ext cx="188119" cy="535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56" name="Line 29"/>
            <p:cNvSpPr>
              <a:spLocks noChangeShapeType="1"/>
            </p:cNvSpPr>
            <p:nvPr/>
          </p:nvSpPr>
          <p:spPr bwMode="auto">
            <a:xfrm flipV="1">
              <a:off x="4544094" y="2657927"/>
              <a:ext cx="105013" cy="765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57" name="Line 29"/>
            <p:cNvSpPr>
              <a:spLocks noChangeShapeType="1"/>
            </p:cNvSpPr>
            <p:nvPr/>
          </p:nvSpPr>
          <p:spPr bwMode="auto">
            <a:xfrm flipV="1">
              <a:off x="4726215" y="2554741"/>
              <a:ext cx="128133" cy="765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58" name="Line 41"/>
            <p:cNvSpPr>
              <a:spLocks noChangeShapeType="1"/>
            </p:cNvSpPr>
            <p:nvPr/>
          </p:nvSpPr>
          <p:spPr bwMode="auto">
            <a:xfrm>
              <a:off x="4932590" y="2863170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862121" y="2780928"/>
            <a:ext cx="5451929" cy="462643"/>
            <a:chOff x="1846036" y="3583214"/>
            <a:chExt cx="5451929" cy="462643"/>
          </a:xfrm>
        </p:grpSpPr>
        <p:grpSp>
          <p:nvGrpSpPr>
            <p:cNvPr id="12292" name="Group 14"/>
            <p:cNvGrpSpPr>
              <a:grpSpLocks/>
            </p:cNvGrpSpPr>
            <p:nvPr/>
          </p:nvGrpSpPr>
          <p:grpSpPr bwMode="auto">
            <a:xfrm>
              <a:off x="1846036" y="3583214"/>
              <a:ext cx="5451929" cy="462643"/>
              <a:chOff x="1628" y="3160"/>
              <a:chExt cx="4808" cy="408"/>
            </a:xfrm>
          </p:grpSpPr>
          <p:sp>
            <p:nvSpPr>
              <p:cNvPr id="12333" name="Rectangle 6"/>
              <p:cNvSpPr>
                <a:spLocks noChangeArrowheads="1"/>
              </p:cNvSpPr>
              <p:nvPr/>
            </p:nvSpPr>
            <p:spPr bwMode="auto">
              <a:xfrm>
                <a:off x="1628" y="3160"/>
                <a:ext cx="4808" cy="40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9pPr>
              </a:lstStyle>
              <a:p>
                <a:endParaRPr lang="en-NZ" altLang="en-US"/>
              </a:p>
            </p:txBody>
          </p:sp>
          <p:sp>
            <p:nvSpPr>
              <p:cNvPr id="12334" name="Line 7"/>
              <p:cNvSpPr>
                <a:spLocks noChangeShapeType="1"/>
              </p:cNvSpPr>
              <p:nvPr/>
            </p:nvSpPr>
            <p:spPr bwMode="auto">
              <a:xfrm>
                <a:off x="1628" y="3342"/>
                <a:ext cx="9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335" name="Line 8"/>
              <p:cNvSpPr>
                <a:spLocks noChangeShapeType="1"/>
              </p:cNvSpPr>
              <p:nvPr/>
            </p:nvSpPr>
            <p:spPr bwMode="auto">
              <a:xfrm>
                <a:off x="2626" y="3342"/>
                <a:ext cx="317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336" name="Line 9"/>
              <p:cNvSpPr>
                <a:spLocks noChangeShapeType="1"/>
              </p:cNvSpPr>
              <p:nvPr/>
            </p:nvSpPr>
            <p:spPr bwMode="auto">
              <a:xfrm>
                <a:off x="2807" y="3160"/>
                <a:ext cx="317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337" name="Line 10"/>
              <p:cNvSpPr>
                <a:spLocks noChangeShapeType="1"/>
              </p:cNvSpPr>
              <p:nvPr/>
            </p:nvSpPr>
            <p:spPr bwMode="auto">
              <a:xfrm>
                <a:off x="3125" y="3387"/>
                <a:ext cx="19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338" name="Line 11"/>
              <p:cNvSpPr>
                <a:spLocks noChangeShapeType="1"/>
              </p:cNvSpPr>
              <p:nvPr/>
            </p:nvSpPr>
            <p:spPr bwMode="auto">
              <a:xfrm rot="10800000" flipH="1">
                <a:off x="5075" y="3160"/>
                <a:ext cx="317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339" name="Line 12"/>
              <p:cNvSpPr>
                <a:spLocks noChangeShapeType="1"/>
              </p:cNvSpPr>
              <p:nvPr/>
            </p:nvSpPr>
            <p:spPr bwMode="auto">
              <a:xfrm flipH="1">
                <a:off x="5211" y="3342"/>
                <a:ext cx="317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340" name="Line 13"/>
              <p:cNvSpPr>
                <a:spLocks noChangeShapeType="1"/>
              </p:cNvSpPr>
              <p:nvPr/>
            </p:nvSpPr>
            <p:spPr bwMode="auto">
              <a:xfrm>
                <a:off x="5529" y="3342"/>
                <a:ext cx="9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313" name="Line 42"/>
            <p:cNvSpPr>
              <a:spLocks noChangeShapeType="1"/>
            </p:cNvSpPr>
            <p:nvPr/>
          </p:nvSpPr>
          <p:spPr bwMode="auto">
            <a:xfrm>
              <a:off x="2000250" y="3634241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14" name="Line 43"/>
            <p:cNvSpPr>
              <a:spLocks noChangeShapeType="1"/>
            </p:cNvSpPr>
            <p:nvPr/>
          </p:nvSpPr>
          <p:spPr bwMode="auto">
            <a:xfrm>
              <a:off x="2000250" y="3686402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15" name="Line 44"/>
            <p:cNvSpPr>
              <a:spLocks noChangeShapeType="1"/>
            </p:cNvSpPr>
            <p:nvPr/>
          </p:nvSpPr>
          <p:spPr bwMode="auto">
            <a:xfrm>
              <a:off x="2000250" y="3737429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16" name="Line 45"/>
            <p:cNvSpPr>
              <a:spLocks noChangeShapeType="1"/>
            </p:cNvSpPr>
            <p:nvPr/>
          </p:nvSpPr>
          <p:spPr bwMode="auto">
            <a:xfrm>
              <a:off x="3594554" y="3994831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17" name="Line 46"/>
            <p:cNvSpPr>
              <a:spLocks noChangeShapeType="1"/>
            </p:cNvSpPr>
            <p:nvPr/>
          </p:nvSpPr>
          <p:spPr bwMode="auto">
            <a:xfrm>
              <a:off x="3594554" y="3943804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18" name="Line 47"/>
            <p:cNvSpPr>
              <a:spLocks noChangeShapeType="1"/>
            </p:cNvSpPr>
            <p:nvPr/>
          </p:nvSpPr>
          <p:spPr bwMode="auto">
            <a:xfrm>
              <a:off x="3594554" y="3891643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19" name="Line 48"/>
            <p:cNvSpPr>
              <a:spLocks noChangeShapeType="1"/>
            </p:cNvSpPr>
            <p:nvPr/>
          </p:nvSpPr>
          <p:spPr bwMode="auto">
            <a:xfrm>
              <a:off x="4726215" y="3891643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20" name="Line 59"/>
            <p:cNvSpPr>
              <a:spLocks noChangeShapeType="1"/>
            </p:cNvSpPr>
            <p:nvPr/>
          </p:nvSpPr>
          <p:spPr bwMode="auto">
            <a:xfrm>
              <a:off x="4726215" y="3943804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21" name="Line 60"/>
            <p:cNvSpPr>
              <a:spLocks noChangeShapeType="1"/>
            </p:cNvSpPr>
            <p:nvPr/>
          </p:nvSpPr>
          <p:spPr bwMode="auto">
            <a:xfrm>
              <a:off x="6218465" y="3634241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22" name="Line 61"/>
            <p:cNvSpPr>
              <a:spLocks noChangeShapeType="1"/>
            </p:cNvSpPr>
            <p:nvPr/>
          </p:nvSpPr>
          <p:spPr bwMode="auto">
            <a:xfrm>
              <a:off x="6218465" y="3686402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23" name="Line 62"/>
            <p:cNvSpPr>
              <a:spLocks noChangeShapeType="1"/>
            </p:cNvSpPr>
            <p:nvPr/>
          </p:nvSpPr>
          <p:spPr bwMode="auto">
            <a:xfrm>
              <a:off x="6269492" y="3737429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24" name="Line 63"/>
            <p:cNvSpPr>
              <a:spLocks noChangeShapeType="1"/>
            </p:cNvSpPr>
            <p:nvPr/>
          </p:nvSpPr>
          <p:spPr bwMode="auto">
            <a:xfrm>
              <a:off x="4726215" y="3994831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25" name="Line 64"/>
            <p:cNvSpPr>
              <a:spLocks noChangeShapeType="1"/>
            </p:cNvSpPr>
            <p:nvPr/>
          </p:nvSpPr>
          <p:spPr bwMode="auto">
            <a:xfrm>
              <a:off x="3131911" y="3634242"/>
              <a:ext cx="359456" cy="2574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26" name="Line 65"/>
            <p:cNvSpPr>
              <a:spLocks noChangeShapeType="1"/>
            </p:cNvSpPr>
            <p:nvPr/>
          </p:nvSpPr>
          <p:spPr bwMode="auto">
            <a:xfrm>
              <a:off x="3080885" y="3686402"/>
              <a:ext cx="359455" cy="2574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27" name="Line 66"/>
            <p:cNvSpPr>
              <a:spLocks noChangeShapeType="1"/>
            </p:cNvSpPr>
            <p:nvPr/>
          </p:nvSpPr>
          <p:spPr bwMode="auto">
            <a:xfrm>
              <a:off x="3028724" y="3737429"/>
              <a:ext cx="359455" cy="257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28" name="Line 67"/>
            <p:cNvSpPr>
              <a:spLocks noChangeShapeType="1"/>
            </p:cNvSpPr>
            <p:nvPr/>
          </p:nvSpPr>
          <p:spPr bwMode="auto">
            <a:xfrm flipV="1">
              <a:off x="5857875" y="3737429"/>
              <a:ext cx="308429" cy="2052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29" name="Line 68"/>
            <p:cNvSpPr>
              <a:spLocks noChangeShapeType="1"/>
            </p:cNvSpPr>
            <p:nvPr/>
          </p:nvSpPr>
          <p:spPr bwMode="auto">
            <a:xfrm flipV="1">
              <a:off x="5908902" y="3789590"/>
              <a:ext cx="308429" cy="2052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12330" name="Line 69"/>
            <p:cNvSpPr>
              <a:spLocks noChangeShapeType="1"/>
            </p:cNvSpPr>
            <p:nvPr/>
          </p:nvSpPr>
          <p:spPr bwMode="auto">
            <a:xfrm flipV="1">
              <a:off x="5806848" y="3686402"/>
              <a:ext cx="308429" cy="2052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4330776" y="3595547"/>
              <a:ext cx="293131" cy="206375"/>
            </a:xfrm>
            <a:prstGeom prst="ellipse">
              <a:avLst/>
            </a:prstGeom>
            <a:solidFill>
              <a:schemeClr val="tx2">
                <a:lumMod val="65000"/>
                <a:lumOff val="3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NZ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62120" y="3573016"/>
            <a:ext cx="5451929" cy="463778"/>
            <a:chOff x="1846036" y="4363969"/>
            <a:chExt cx="5451929" cy="463778"/>
          </a:xfrm>
        </p:grpSpPr>
        <p:grpSp>
          <p:nvGrpSpPr>
            <p:cNvPr id="62" name="Group 14"/>
            <p:cNvGrpSpPr>
              <a:grpSpLocks/>
            </p:cNvGrpSpPr>
            <p:nvPr/>
          </p:nvGrpSpPr>
          <p:grpSpPr bwMode="auto">
            <a:xfrm rot="10800000">
              <a:off x="1846036" y="4365104"/>
              <a:ext cx="5451929" cy="462643"/>
              <a:chOff x="1628" y="3160"/>
              <a:chExt cx="4808" cy="408"/>
            </a:xfrm>
          </p:grpSpPr>
          <p:sp>
            <p:nvSpPr>
              <p:cNvPr id="82" name="Rectangle 6"/>
              <p:cNvSpPr>
                <a:spLocks noChangeArrowheads="1"/>
              </p:cNvSpPr>
              <p:nvPr/>
            </p:nvSpPr>
            <p:spPr bwMode="auto">
              <a:xfrm>
                <a:off x="1628" y="3160"/>
                <a:ext cx="4808" cy="40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9pPr>
              </a:lstStyle>
              <a:p>
                <a:endParaRPr lang="en-NZ" altLang="en-US"/>
              </a:p>
            </p:txBody>
          </p:sp>
          <p:sp>
            <p:nvSpPr>
              <p:cNvPr id="83" name="Line 7"/>
              <p:cNvSpPr>
                <a:spLocks noChangeShapeType="1"/>
              </p:cNvSpPr>
              <p:nvPr/>
            </p:nvSpPr>
            <p:spPr bwMode="auto">
              <a:xfrm>
                <a:off x="1628" y="3342"/>
                <a:ext cx="9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84" name="Line 8"/>
              <p:cNvSpPr>
                <a:spLocks noChangeShapeType="1"/>
              </p:cNvSpPr>
              <p:nvPr/>
            </p:nvSpPr>
            <p:spPr bwMode="auto">
              <a:xfrm>
                <a:off x="2626" y="3342"/>
                <a:ext cx="317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85" name="Line 9"/>
              <p:cNvSpPr>
                <a:spLocks noChangeShapeType="1"/>
              </p:cNvSpPr>
              <p:nvPr/>
            </p:nvSpPr>
            <p:spPr bwMode="auto">
              <a:xfrm>
                <a:off x="2807" y="3160"/>
                <a:ext cx="317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86" name="Line 10"/>
              <p:cNvSpPr>
                <a:spLocks noChangeShapeType="1"/>
              </p:cNvSpPr>
              <p:nvPr/>
            </p:nvSpPr>
            <p:spPr bwMode="auto">
              <a:xfrm>
                <a:off x="3125" y="3387"/>
                <a:ext cx="19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87" name="Line 11"/>
              <p:cNvSpPr>
                <a:spLocks noChangeShapeType="1"/>
              </p:cNvSpPr>
              <p:nvPr/>
            </p:nvSpPr>
            <p:spPr bwMode="auto">
              <a:xfrm rot="10800000" flipH="1">
                <a:off x="5075" y="3160"/>
                <a:ext cx="317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88" name="Line 12"/>
              <p:cNvSpPr>
                <a:spLocks noChangeShapeType="1"/>
              </p:cNvSpPr>
              <p:nvPr/>
            </p:nvSpPr>
            <p:spPr bwMode="auto">
              <a:xfrm flipH="1">
                <a:off x="5211" y="3342"/>
                <a:ext cx="317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89" name="Line 13"/>
              <p:cNvSpPr>
                <a:spLocks noChangeShapeType="1"/>
              </p:cNvSpPr>
              <p:nvPr/>
            </p:nvSpPr>
            <p:spPr bwMode="auto">
              <a:xfrm>
                <a:off x="5529" y="3342"/>
                <a:ext cx="9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63" name="Line 42"/>
            <p:cNvSpPr>
              <a:spLocks noChangeShapeType="1"/>
            </p:cNvSpPr>
            <p:nvPr/>
          </p:nvSpPr>
          <p:spPr bwMode="auto">
            <a:xfrm rot="10800000">
              <a:off x="6423706" y="4776720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64" name="Line 43"/>
            <p:cNvSpPr>
              <a:spLocks noChangeShapeType="1"/>
            </p:cNvSpPr>
            <p:nvPr/>
          </p:nvSpPr>
          <p:spPr bwMode="auto">
            <a:xfrm rot="10800000">
              <a:off x="6423706" y="4724559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65" name="Line 44"/>
            <p:cNvSpPr>
              <a:spLocks noChangeShapeType="1"/>
            </p:cNvSpPr>
            <p:nvPr/>
          </p:nvSpPr>
          <p:spPr bwMode="auto">
            <a:xfrm rot="10800000">
              <a:off x="6423706" y="4673532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66" name="Line 45"/>
            <p:cNvSpPr>
              <a:spLocks noChangeShapeType="1"/>
            </p:cNvSpPr>
            <p:nvPr/>
          </p:nvSpPr>
          <p:spPr bwMode="auto">
            <a:xfrm rot="10800000">
              <a:off x="4829402" y="4416130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67" name="Line 46"/>
            <p:cNvSpPr>
              <a:spLocks noChangeShapeType="1"/>
            </p:cNvSpPr>
            <p:nvPr/>
          </p:nvSpPr>
          <p:spPr bwMode="auto">
            <a:xfrm rot="10800000">
              <a:off x="4829402" y="4467157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68" name="Line 47"/>
            <p:cNvSpPr>
              <a:spLocks noChangeShapeType="1"/>
            </p:cNvSpPr>
            <p:nvPr/>
          </p:nvSpPr>
          <p:spPr bwMode="auto">
            <a:xfrm rot="10800000">
              <a:off x="4829402" y="4519318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69" name="Line 48"/>
            <p:cNvSpPr>
              <a:spLocks noChangeShapeType="1"/>
            </p:cNvSpPr>
            <p:nvPr/>
          </p:nvSpPr>
          <p:spPr bwMode="auto">
            <a:xfrm rot="10800000">
              <a:off x="3635897" y="4519318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70" name="Line 59"/>
            <p:cNvSpPr>
              <a:spLocks noChangeShapeType="1"/>
            </p:cNvSpPr>
            <p:nvPr/>
          </p:nvSpPr>
          <p:spPr bwMode="auto">
            <a:xfrm rot="10800000">
              <a:off x="3635897" y="4467157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71" name="Line 60"/>
            <p:cNvSpPr>
              <a:spLocks noChangeShapeType="1"/>
            </p:cNvSpPr>
            <p:nvPr/>
          </p:nvSpPr>
          <p:spPr bwMode="auto">
            <a:xfrm rot="10800000">
              <a:off x="2205491" y="4776720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72" name="Line 61"/>
            <p:cNvSpPr>
              <a:spLocks noChangeShapeType="1"/>
            </p:cNvSpPr>
            <p:nvPr/>
          </p:nvSpPr>
          <p:spPr bwMode="auto">
            <a:xfrm rot="10800000">
              <a:off x="2205491" y="4724559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73" name="Line 62"/>
            <p:cNvSpPr>
              <a:spLocks noChangeShapeType="1"/>
            </p:cNvSpPr>
            <p:nvPr/>
          </p:nvSpPr>
          <p:spPr bwMode="auto">
            <a:xfrm rot="10800000">
              <a:off x="2154465" y="4673532"/>
              <a:ext cx="7200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74" name="Line 63"/>
            <p:cNvSpPr>
              <a:spLocks noChangeShapeType="1"/>
            </p:cNvSpPr>
            <p:nvPr/>
          </p:nvSpPr>
          <p:spPr bwMode="auto">
            <a:xfrm rot="10800000">
              <a:off x="3635897" y="4416130"/>
              <a:ext cx="7200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75" name="Line 64"/>
            <p:cNvSpPr>
              <a:spLocks noChangeShapeType="1"/>
            </p:cNvSpPr>
            <p:nvPr/>
          </p:nvSpPr>
          <p:spPr bwMode="auto">
            <a:xfrm rot="10800000">
              <a:off x="5652634" y="4519318"/>
              <a:ext cx="359456" cy="2574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76" name="Line 65"/>
            <p:cNvSpPr>
              <a:spLocks noChangeShapeType="1"/>
            </p:cNvSpPr>
            <p:nvPr/>
          </p:nvSpPr>
          <p:spPr bwMode="auto">
            <a:xfrm rot="10800000">
              <a:off x="5703661" y="4467158"/>
              <a:ext cx="359455" cy="2574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77" name="Line 66"/>
            <p:cNvSpPr>
              <a:spLocks noChangeShapeType="1"/>
            </p:cNvSpPr>
            <p:nvPr/>
          </p:nvSpPr>
          <p:spPr bwMode="auto">
            <a:xfrm rot="10800000">
              <a:off x="5755822" y="4416130"/>
              <a:ext cx="359455" cy="257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78" name="Line 67"/>
            <p:cNvSpPr>
              <a:spLocks noChangeShapeType="1"/>
            </p:cNvSpPr>
            <p:nvPr/>
          </p:nvSpPr>
          <p:spPr bwMode="auto">
            <a:xfrm rot="10800000" flipV="1">
              <a:off x="2977697" y="4468291"/>
              <a:ext cx="308429" cy="2052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79" name="Line 68"/>
            <p:cNvSpPr>
              <a:spLocks noChangeShapeType="1"/>
            </p:cNvSpPr>
            <p:nvPr/>
          </p:nvSpPr>
          <p:spPr bwMode="auto">
            <a:xfrm rot="10800000" flipV="1">
              <a:off x="2926670" y="4416130"/>
              <a:ext cx="308429" cy="2052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80" name="Line 69"/>
            <p:cNvSpPr>
              <a:spLocks noChangeShapeType="1"/>
            </p:cNvSpPr>
            <p:nvPr/>
          </p:nvSpPr>
          <p:spPr bwMode="auto">
            <a:xfrm rot="10800000" flipV="1">
              <a:off x="3028724" y="4519318"/>
              <a:ext cx="308429" cy="2052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306" tIns="32653" rIns="65306" bIns="32653"/>
            <a:lstStyle/>
            <a:p>
              <a:endParaRPr lang="en-NZ"/>
            </a:p>
          </p:txBody>
        </p:sp>
        <p:sp>
          <p:nvSpPr>
            <p:cNvPr id="81" name="Oval 80"/>
            <p:cNvSpPr/>
            <p:nvPr/>
          </p:nvSpPr>
          <p:spPr bwMode="auto">
            <a:xfrm rot="10800000">
              <a:off x="4355977" y="4363969"/>
              <a:ext cx="293131" cy="206375"/>
            </a:xfrm>
            <a:prstGeom prst="ellipse">
              <a:avLst/>
            </a:prstGeom>
            <a:solidFill>
              <a:schemeClr val="tx2">
                <a:lumMod val="65000"/>
                <a:lumOff val="3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NZ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6" charset="-128"/>
              </a:endParaRPr>
            </a:p>
          </p:txBody>
        </p:sp>
      </p:grpSp>
      <p:cxnSp>
        <p:nvCxnSpPr>
          <p:cNvPr id="8" name="Straight Arrow Connector 7"/>
          <p:cNvCxnSpPr/>
          <p:nvPr/>
        </p:nvCxnSpPr>
        <p:spPr bwMode="auto">
          <a:xfrm flipH="1">
            <a:off x="4639992" y="1124744"/>
            <a:ext cx="292599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908006" y="836712"/>
            <a:ext cx="744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/>
              <a:t>defect</a:t>
            </a:r>
            <a:endParaRPr lang="en-NZ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380312" y="3451530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000" dirty="0" smtClean="0">
                <a:solidFill>
                  <a:srgbClr val="FF0000"/>
                </a:solidFill>
              </a:rPr>
              <a:t>!</a:t>
            </a:r>
            <a:endParaRPr lang="en-NZ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732" y="-27384"/>
            <a:ext cx="7949974" cy="1143000"/>
          </a:xfrm>
        </p:spPr>
        <p:txBody>
          <a:bodyPr/>
          <a:lstStyle/>
          <a:p>
            <a:pPr eaLnBrk="1" hangingPunct="1"/>
            <a:r>
              <a:rPr lang="en-NZ" altLang="en-US" sz="3200" dirty="0"/>
              <a:t>Wire qualification</a:t>
            </a:r>
          </a:p>
        </p:txBody>
      </p:sp>
      <p:pic>
        <p:nvPicPr>
          <p:cNvPr id="1331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3732" y="4457474"/>
            <a:ext cx="3050268" cy="2145393"/>
          </a:xfrm>
          <a:solidFill>
            <a:srgbClr val="EEF1AD"/>
          </a:solidFill>
        </p:spPr>
      </p:pic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0" y="3097807"/>
            <a:ext cx="131952" cy="2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endParaRPr lang="en-NZ" altLang="en-US"/>
          </a:p>
        </p:txBody>
      </p:sp>
      <p:graphicFrame>
        <p:nvGraphicFramePr>
          <p:cNvPr id="13317" name="Object 7"/>
          <p:cNvGraphicFramePr>
            <a:graphicFrameLocks noChangeAspect="1"/>
          </p:cNvGraphicFramePr>
          <p:nvPr/>
        </p:nvGraphicFramePr>
        <p:xfrm>
          <a:off x="663348" y="3017385"/>
          <a:ext cx="2983366" cy="632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8" name="Equation" r:id="rId4" imgW="2514600" imgH="533400" progId="Equation.3">
                  <p:embed/>
                </p:oleObj>
              </mc:Choice>
              <mc:Fallback>
                <p:oleObj name="Equation" r:id="rId4" imgW="25146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348" y="3017385"/>
                        <a:ext cx="2983366" cy="632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Text Box 23"/>
          <p:cNvSpPr txBox="1">
            <a:spLocks noChangeArrowheads="1"/>
          </p:cNvSpPr>
          <p:nvPr/>
        </p:nvSpPr>
        <p:spPr bwMode="auto">
          <a:xfrm>
            <a:off x="235669" y="1156502"/>
            <a:ext cx="3760267" cy="1743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NZ" altLang="en-US" sz="2000" dirty="0">
                <a:solidFill>
                  <a:srgbClr val="004730"/>
                </a:solidFill>
                <a:latin typeface="+mn-lt"/>
                <a:ea typeface="+mn-ea"/>
              </a:rPr>
              <a:t> Scan wire magnetically (penetrated or </a:t>
            </a:r>
            <a:r>
              <a:rPr lang="en-NZ" altLang="en-US" sz="2000" dirty="0" err="1">
                <a:solidFill>
                  <a:srgbClr val="004730"/>
                </a:solidFill>
                <a:latin typeface="+mn-lt"/>
                <a:ea typeface="+mn-ea"/>
              </a:rPr>
              <a:t>remanent</a:t>
            </a:r>
            <a:r>
              <a:rPr lang="en-NZ" altLang="en-US" sz="2000" dirty="0">
                <a:solidFill>
                  <a:srgbClr val="004730"/>
                </a:solidFill>
                <a:latin typeface="+mn-lt"/>
                <a:ea typeface="+mn-ea"/>
              </a:rPr>
              <a:t> field)</a:t>
            </a:r>
          </a:p>
          <a:p>
            <a:pPr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NZ" altLang="en-US" sz="2000" dirty="0">
                <a:solidFill>
                  <a:srgbClr val="004730"/>
                </a:solidFill>
                <a:latin typeface="+mn-lt"/>
                <a:ea typeface="+mn-ea"/>
              </a:rPr>
              <a:t> Quantify uniformity using statistical correlation with an ideal magnetic profile</a:t>
            </a:r>
          </a:p>
        </p:txBody>
      </p:sp>
      <p:sp>
        <p:nvSpPr>
          <p:cNvPr id="13319" name="Text Box 25"/>
          <p:cNvSpPr txBox="1">
            <a:spLocks noChangeArrowheads="1"/>
          </p:cNvSpPr>
          <p:nvPr/>
        </p:nvSpPr>
        <p:spPr bwMode="auto">
          <a:xfrm>
            <a:off x="4520974" y="4869089"/>
            <a:ext cx="1440089" cy="1266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sz="1300"/>
              <a:t>Correlation along a length of YBCO wire, a minimum </a:t>
            </a:r>
            <a:r>
              <a:rPr lang="en-NZ" altLang="en-US" sz="1300" i="1"/>
              <a:t>Correl</a:t>
            </a:r>
            <a:r>
              <a:rPr lang="en-NZ" altLang="en-US" sz="1300"/>
              <a:t> can be specified for input wire</a:t>
            </a:r>
          </a:p>
        </p:txBody>
      </p:sp>
      <p:sp>
        <p:nvSpPr>
          <p:cNvPr id="13320" name="Rectangle 27"/>
          <p:cNvSpPr>
            <a:spLocks noChangeArrowheads="1"/>
          </p:cNvSpPr>
          <p:nvPr/>
        </p:nvSpPr>
        <p:spPr bwMode="auto">
          <a:xfrm>
            <a:off x="302760" y="3840617"/>
            <a:ext cx="4577669" cy="45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213B60"/>
              </a:buClr>
              <a:buFont typeface="Times" pitchFamily="18" charset="0"/>
              <a:buNone/>
            </a:pPr>
            <a:r>
              <a:rPr lang="en-NZ" altLang="en-US" sz="1100">
                <a:solidFill>
                  <a:srgbClr val="213B60"/>
                </a:solidFill>
              </a:rPr>
              <a:t>Where |</a:t>
            </a:r>
            <a:r>
              <a:rPr lang="en-NZ" altLang="en-US" sz="1100" i="1">
                <a:solidFill>
                  <a:srgbClr val="213B60"/>
                </a:solidFill>
              </a:rPr>
              <a:t>Correl</a:t>
            </a:r>
            <a:r>
              <a:rPr lang="en-NZ" altLang="en-US" sz="1100">
                <a:solidFill>
                  <a:srgbClr val="213B60"/>
                </a:solidFill>
              </a:rPr>
              <a:t> | ≤ 1	</a:t>
            </a:r>
            <a:r>
              <a:rPr lang="en-NZ" altLang="en-US" sz="1100" i="1">
                <a:solidFill>
                  <a:srgbClr val="213B60"/>
                </a:solidFill>
              </a:rPr>
              <a:t>X</a:t>
            </a:r>
            <a:r>
              <a:rPr lang="en-NZ" altLang="en-US" sz="1100">
                <a:solidFill>
                  <a:srgbClr val="213B60"/>
                </a:solidFill>
              </a:rPr>
              <a:t> is a dataset representing calculated field</a:t>
            </a:r>
          </a:p>
          <a:p>
            <a:pPr eaLnBrk="1" hangingPunct="1">
              <a:spcBef>
                <a:spcPct val="20000"/>
              </a:spcBef>
              <a:buClr>
                <a:srgbClr val="213B60"/>
              </a:buClr>
              <a:buFont typeface="Times" pitchFamily="18" charset="0"/>
              <a:buNone/>
            </a:pPr>
            <a:r>
              <a:rPr lang="en-NZ" altLang="en-US" sz="1100">
                <a:solidFill>
                  <a:srgbClr val="213B60"/>
                </a:solidFill>
              </a:rPr>
              <a:t>							</a:t>
            </a:r>
            <a:r>
              <a:rPr lang="en-NZ" altLang="en-US" sz="1100" i="1">
                <a:solidFill>
                  <a:srgbClr val="213B60"/>
                </a:solidFill>
              </a:rPr>
              <a:t>Y</a:t>
            </a:r>
            <a:r>
              <a:rPr lang="en-NZ" altLang="en-US" sz="1100">
                <a:solidFill>
                  <a:srgbClr val="213B60"/>
                </a:solidFill>
              </a:rPr>
              <a:t>{</a:t>
            </a:r>
            <a:r>
              <a:rPr lang="en-NZ" altLang="en-US" sz="1100" i="1">
                <a:solidFill>
                  <a:srgbClr val="213B60"/>
                </a:solidFill>
              </a:rPr>
              <a:t>y</a:t>
            </a:r>
            <a:r>
              <a:rPr lang="en-NZ" altLang="en-US" sz="1100" baseline="-25000">
                <a:solidFill>
                  <a:srgbClr val="213B60"/>
                </a:solidFill>
              </a:rPr>
              <a:t>1</a:t>
            </a:r>
            <a:r>
              <a:rPr lang="en-NZ" altLang="en-US" sz="1100">
                <a:solidFill>
                  <a:srgbClr val="213B60"/>
                </a:solidFill>
              </a:rPr>
              <a:t>…</a:t>
            </a:r>
            <a:r>
              <a:rPr lang="en-NZ" altLang="en-US" sz="1100" i="1">
                <a:solidFill>
                  <a:srgbClr val="213B60"/>
                </a:solidFill>
              </a:rPr>
              <a:t>y</a:t>
            </a:r>
            <a:r>
              <a:rPr lang="en-NZ" altLang="en-US" sz="1100" baseline="-25000">
                <a:solidFill>
                  <a:srgbClr val="213B60"/>
                </a:solidFill>
              </a:rPr>
              <a:t>j</a:t>
            </a:r>
            <a:r>
              <a:rPr lang="en-NZ" altLang="en-US" sz="1100">
                <a:solidFill>
                  <a:srgbClr val="213B60"/>
                </a:solidFill>
              </a:rPr>
              <a:t>} is magnetic data across tape</a:t>
            </a:r>
          </a:p>
        </p:txBody>
      </p:sp>
      <p:grpSp>
        <p:nvGrpSpPr>
          <p:cNvPr id="13324" name="Group 26"/>
          <p:cNvGrpSpPr>
            <a:grpSpLocks/>
          </p:cNvGrpSpPr>
          <p:nvPr/>
        </p:nvGrpSpPr>
        <p:grpSpPr bwMode="auto">
          <a:xfrm flipH="1">
            <a:off x="4139738" y="736847"/>
            <a:ext cx="4703232" cy="1503374"/>
            <a:chOff x="358" y="1981"/>
            <a:chExt cx="2793" cy="1249"/>
          </a:xfrm>
        </p:grpSpPr>
        <p:sp>
          <p:nvSpPr>
            <p:cNvPr id="13327" name="AutoShape 10"/>
            <p:cNvSpPr>
              <a:spLocks noChangeAspect="1" noChangeArrowheads="1"/>
            </p:cNvSpPr>
            <p:nvPr/>
          </p:nvSpPr>
          <p:spPr bwMode="auto">
            <a:xfrm>
              <a:off x="358" y="1981"/>
              <a:ext cx="2793" cy="1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endParaRPr lang="en-NZ" altLang="en-US"/>
            </a:p>
          </p:txBody>
        </p:sp>
        <p:sp>
          <p:nvSpPr>
            <p:cNvPr id="13328" name="Text Box 11"/>
            <p:cNvSpPr txBox="1">
              <a:spLocks noChangeArrowheads="1"/>
            </p:cNvSpPr>
            <p:nvPr/>
          </p:nvSpPr>
          <p:spPr bwMode="auto">
            <a:xfrm>
              <a:off x="2723" y="2918"/>
              <a:ext cx="380" cy="1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r>
                <a:rPr lang="en-NZ" altLang="ja-JP" b="1" dirty="0">
                  <a:ea typeface="ＭＳ 明朝" pitchFamily="49" charset="-128"/>
                </a:rPr>
                <a:t>0.000 T</a:t>
              </a:r>
              <a:endParaRPr lang="en-NZ" altLang="en-US" dirty="0">
                <a:latin typeface="Tahoma" pitchFamily="34" charset="0"/>
                <a:ea typeface="ＭＳ Ｐゴシック" pitchFamily="34" charset="-128"/>
              </a:endParaRPr>
            </a:p>
          </p:txBody>
        </p:sp>
        <p:sp>
          <p:nvSpPr>
            <p:cNvPr id="13329" name="Line 12"/>
            <p:cNvSpPr>
              <a:spLocks noChangeShapeType="1"/>
            </p:cNvSpPr>
            <p:nvPr/>
          </p:nvSpPr>
          <p:spPr bwMode="auto">
            <a:xfrm>
              <a:off x="358" y="2606"/>
              <a:ext cx="2151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NZ"/>
            </a:p>
          </p:txBody>
        </p:sp>
        <p:sp>
          <p:nvSpPr>
            <p:cNvPr id="13330" name="Line 13"/>
            <p:cNvSpPr>
              <a:spLocks noChangeShapeType="1"/>
            </p:cNvSpPr>
            <p:nvPr/>
          </p:nvSpPr>
          <p:spPr bwMode="auto">
            <a:xfrm>
              <a:off x="2506" y="2536"/>
              <a:ext cx="0" cy="13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NZ"/>
            </a:p>
          </p:txBody>
        </p:sp>
        <p:sp>
          <p:nvSpPr>
            <p:cNvPr id="13331" name="Line 14"/>
            <p:cNvSpPr>
              <a:spLocks noChangeShapeType="1"/>
            </p:cNvSpPr>
            <p:nvPr/>
          </p:nvSpPr>
          <p:spPr bwMode="auto">
            <a:xfrm>
              <a:off x="358" y="2536"/>
              <a:ext cx="0" cy="13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NZ"/>
            </a:p>
          </p:txBody>
        </p:sp>
        <p:sp>
          <p:nvSpPr>
            <p:cNvPr id="13332" name="Text Box 15"/>
            <p:cNvSpPr txBox="1">
              <a:spLocks noChangeArrowheads="1"/>
            </p:cNvSpPr>
            <p:nvPr/>
          </p:nvSpPr>
          <p:spPr bwMode="auto">
            <a:xfrm>
              <a:off x="1279" y="2462"/>
              <a:ext cx="48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r>
                <a:rPr lang="en-NZ" altLang="ja-JP" b="1">
                  <a:ea typeface="ＭＳ 明朝" pitchFamily="49" charset="-128"/>
                </a:rPr>
                <a:t>200mm</a:t>
              </a:r>
              <a:endParaRPr lang="en-NZ" altLang="en-US">
                <a:latin typeface="Tahoma" pitchFamily="34" charset="0"/>
                <a:ea typeface="ＭＳ Ｐゴシック" pitchFamily="34" charset="-128"/>
              </a:endParaRPr>
            </a:p>
          </p:txBody>
        </p:sp>
        <p:sp>
          <p:nvSpPr>
            <p:cNvPr id="13333" name="Text Box 16"/>
            <p:cNvSpPr txBox="1">
              <a:spLocks noChangeArrowheads="1"/>
            </p:cNvSpPr>
            <p:nvPr/>
          </p:nvSpPr>
          <p:spPr bwMode="auto">
            <a:xfrm>
              <a:off x="410" y="2050"/>
              <a:ext cx="139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r>
                <a:rPr lang="en-NZ" altLang="ja-JP" sz="600" b="1">
                  <a:solidFill>
                    <a:srgbClr val="FFFFFF"/>
                  </a:solidFill>
                  <a:ea typeface="ＭＳ 明朝" pitchFamily="49" charset="-128"/>
                </a:rPr>
                <a:t>(a)</a:t>
              </a:r>
              <a:endParaRPr lang="en-NZ" altLang="en-US" sz="1300">
                <a:latin typeface="Tahoma" pitchFamily="34" charset="0"/>
                <a:ea typeface="ＭＳ Ｐゴシック" pitchFamily="34" charset="-128"/>
              </a:endParaRPr>
            </a:p>
          </p:txBody>
        </p:sp>
        <p:pic>
          <p:nvPicPr>
            <p:cNvPr id="13334" name="Picture 1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" y="2021"/>
              <a:ext cx="2221" cy="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5" name="Text Box 18"/>
            <p:cNvSpPr txBox="1">
              <a:spLocks noChangeArrowheads="1"/>
            </p:cNvSpPr>
            <p:nvPr/>
          </p:nvSpPr>
          <p:spPr bwMode="auto">
            <a:xfrm>
              <a:off x="505" y="2059"/>
              <a:ext cx="139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r>
                <a:rPr lang="en-NZ" altLang="ja-JP" b="1">
                  <a:solidFill>
                    <a:srgbClr val="000000"/>
                  </a:solidFill>
                  <a:ea typeface="ＭＳ 明朝" pitchFamily="49" charset="-128"/>
                </a:rPr>
                <a:t>(a)</a:t>
              </a:r>
              <a:endParaRPr lang="en-NZ" altLang="en-US">
                <a:latin typeface="Tahoma" pitchFamily="34" charset="0"/>
                <a:ea typeface="ＭＳ Ｐゴシック" pitchFamily="34" charset="-128"/>
              </a:endParaRPr>
            </a:p>
          </p:txBody>
        </p:sp>
        <p:pic>
          <p:nvPicPr>
            <p:cNvPr id="13336" name="Picture 19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" y="2701"/>
              <a:ext cx="2221" cy="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7" name="Text Box 20"/>
            <p:cNvSpPr txBox="1">
              <a:spLocks noChangeArrowheads="1"/>
            </p:cNvSpPr>
            <p:nvPr/>
          </p:nvSpPr>
          <p:spPr bwMode="auto">
            <a:xfrm>
              <a:off x="2745" y="1981"/>
              <a:ext cx="380" cy="1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r>
                <a:rPr lang="en-NZ" altLang="ja-JP" b="1">
                  <a:ea typeface="ＭＳ 明朝" pitchFamily="49" charset="-128"/>
                </a:rPr>
                <a:t>0.023 T</a:t>
              </a:r>
              <a:endParaRPr lang="en-NZ" altLang="en-US">
                <a:latin typeface="Tahoma" pitchFamily="34" charset="0"/>
                <a:ea typeface="ＭＳ Ｐゴシック" pitchFamily="34" charset="-128"/>
              </a:endParaRPr>
            </a:p>
          </p:txBody>
        </p:sp>
        <p:sp>
          <p:nvSpPr>
            <p:cNvPr id="13338" name="Text Box 21"/>
            <p:cNvSpPr txBox="1">
              <a:spLocks noChangeArrowheads="1"/>
            </p:cNvSpPr>
            <p:nvPr/>
          </p:nvSpPr>
          <p:spPr bwMode="auto">
            <a:xfrm>
              <a:off x="488" y="2744"/>
              <a:ext cx="18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r>
                <a:rPr lang="en-NZ" altLang="ja-JP" b="1">
                  <a:solidFill>
                    <a:srgbClr val="000000"/>
                  </a:solidFill>
                  <a:ea typeface="ＭＳ 明朝" pitchFamily="49" charset="-128"/>
                </a:rPr>
                <a:t>(b)</a:t>
              </a:r>
              <a:endParaRPr lang="en-NZ" altLang="en-US">
                <a:latin typeface="Tahoma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13325" name="Rectangle 22"/>
          <p:cNvSpPr>
            <a:spLocks noChangeArrowheads="1"/>
          </p:cNvSpPr>
          <p:nvPr/>
        </p:nvSpPr>
        <p:spPr bwMode="auto">
          <a:xfrm flipH="1">
            <a:off x="4742460" y="1988840"/>
            <a:ext cx="4294036" cy="1169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US" altLang="en-US" dirty="0">
                <a:latin typeface="Times" pitchFamily="18" charset="0"/>
              </a:rPr>
              <a:t>We use continuous scanning of the </a:t>
            </a:r>
            <a:r>
              <a:rPr lang="en-US" altLang="en-US" dirty="0" err="1">
                <a:latin typeface="Times" pitchFamily="18" charset="0"/>
              </a:rPr>
              <a:t>Remanent</a:t>
            </a:r>
            <a:r>
              <a:rPr lang="en-US" altLang="en-US" dirty="0">
                <a:latin typeface="Times" pitchFamily="18" charset="0"/>
              </a:rPr>
              <a:t> magnetic field to assess tape quality (a) tape with a known defect, and (b) tape with only small scale variability. </a:t>
            </a:r>
          </a:p>
        </p:txBody>
      </p:sp>
      <p:pic>
        <p:nvPicPr>
          <p:cNvPr id="13326" name="Picture 2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64704"/>
            <a:ext cx="163342" cy="1309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2" name="Picture 3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406447"/>
            <a:ext cx="3144384" cy="2211161"/>
          </a:xfrm>
          <a:solidFill>
            <a:srgbClr val="EEF1AD"/>
          </a:solidFill>
        </p:spPr>
      </p:pic>
      <p:sp>
        <p:nvSpPr>
          <p:cNvPr id="13323" name="Text Box 34"/>
          <p:cNvSpPr txBox="1">
            <a:spLocks noChangeArrowheads="1"/>
          </p:cNvSpPr>
          <p:nvPr/>
        </p:nvSpPr>
        <p:spPr bwMode="auto">
          <a:xfrm>
            <a:off x="5292046" y="3943804"/>
            <a:ext cx="3549196" cy="281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NZ" altLang="en-US" sz="1700">
                <a:solidFill>
                  <a:srgbClr val="213B60"/>
                </a:solidFill>
                <a:latin typeface="Dax-Regular" charset="0"/>
              </a:rPr>
              <a:t>Some wire is extremely good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45" y="188232"/>
            <a:ext cx="7949973" cy="1143000"/>
          </a:xfrm>
        </p:spPr>
        <p:txBody>
          <a:bodyPr/>
          <a:lstStyle/>
          <a:p>
            <a:pPr eaLnBrk="1" hangingPunct="1"/>
            <a:r>
              <a:rPr lang="en-NZ" altLang="en-US" sz="3200" i="1" dirty="0" err="1"/>
              <a:t>I</a:t>
            </a:r>
            <a:r>
              <a:rPr lang="en-NZ" altLang="en-US" sz="3200" baseline="-25000" dirty="0" err="1"/>
              <a:t>c</a:t>
            </a:r>
            <a:r>
              <a:rPr lang="en-NZ" altLang="en-US" sz="3200" dirty="0"/>
              <a:t> measurement of strands</a:t>
            </a:r>
          </a:p>
        </p:txBody>
      </p:sp>
      <p:pic>
        <p:nvPicPr>
          <p:cNvPr id="1433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9872" y="1197430"/>
            <a:ext cx="3020786" cy="3739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1022804" y="2348367"/>
            <a:ext cx="2160134" cy="718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Osaka" pitchFamily="1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itchFamily="34" charset="0"/>
                <a:ea typeface="Osaka" pitchFamily="1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itchFamily="34" charset="0"/>
                <a:ea typeface="Osaka" pitchFamily="1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itchFamily="34" charset="0"/>
                <a:ea typeface="Osaka" pitchFamily="1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itchFamily="34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Osaka" pitchFamily="1" charset="-128"/>
              </a:defRPr>
            </a:lvl9pPr>
          </a:lstStyle>
          <a:p>
            <a:r>
              <a:rPr lang="en-GB" altLang="en-US">
                <a:solidFill>
                  <a:srgbClr val="213B60"/>
                </a:solidFill>
              </a:rPr>
              <a:t>Spiral racetrack former for testing strands up to length 30 m.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70821" y="5157192"/>
            <a:ext cx="4512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Punched strands are moisture sensitive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Heat in dry nitrogen only</a:t>
            </a:r>
            <a:endParaRPr lang="en-N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CC43-5A28-46B2-9E19-B59EEDD0B2B1}" type="slidenum">
              <a:rPr lang="en-NZ" smtClean="0"/>
              <a:t>15</a:t>
            </a:fld>
            <a:endParaRPr lang="en-NZ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78"/>
          <a:stretch/>
        </p:blipFill>
        <p:spPr bwMode="auto">
          <a:xfrm>
            <a:off x="879794" y="1340768"/>
            <a:ext cx="5511841" cy="3339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 bwMode="auto">
          <a:xfrm>
            <a:off x="3203848" y="2722550"/>
            <a:ext cx="504056" cy="27440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508104" y="2736180"/>
            <a:ext cx="504056" cy="27440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203848" y="3645024"/>
            <a:ext cx="504056" cy="27440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508104" y="3645024"/>
            <a:ext cx="504056" cy="27440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203848" y="2276872"/>
            <a:ext cx="504056" cy="274402"/>
          </a:xfrm>
          <a:prstGeom prst="ellipse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508104" y="2276872"/>
            <a:ext cx="504056" cy="274402"/>
          </a:xfrm>
          <a:prstGeom prst="ellipse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203848" y="2551272"/>
            <a:ext cx="504056" cy="202635"/>
          </a:xfrm>
          <a:prstGeom prst="ellipse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508104" y="2551273"/>
            <a:ext cx="504056" cy="203249"/>
          </a:xfrm>
          <a:prstGeom prst="ellipse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5196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572" y="342446"/>
            <a:ext cx="7949974" cy="1143000"/>
          </a:xfrm>
        </p:spPr>
        <p:txBody>
          <a:bodyPr/>
          <a:lstStyle/>
          <a:p>
            <a:pPr eaLnBrk="1" hangingPunct="1"/>
            <a:r>
              <a:rPr lang="en-NZ" altLang="en-US" sz="3200" dirty="0"/>
              <a:t>Summary of strand performance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3349" y="1526268"/>
            <a:ext cx="7937500" cy="359908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NZ" altLang="en-US" sz="1700" b="1" dirty="0" smtClean="0"/>
              <a:t>(</a:t>
            </a:r>
            <a:r>
              <a:rPr lang="en-NZ" altLang="en-US" sz="1700" b="1" i="1" dirty="0" smtClean="0"/>
              <a:t>J</a:t>
            </a:r>
            <a:r>
              <a:rPr lang="en-NZ" altLang="en-US" sz="1700" b="1" baseline="-25000" dirty="0" smtClean="0"/>
              <a:t>e</a:t>
            </a:r>
            <a:r>
              <a:rPr lang="en-NZ" altLang="en-US" sz="1700" b="1" dirty="0" smtClean="0"/>
              <a:t> </a:t>
            </a:r>
            <a:r>
              <a:rPr lang="en-NZ" altLang="en-US" sz="1700" b="1" dirty="0"/>
              <a:t>strand) / </a:t>
            </a:r>
            <a:r>
              <a:rPr lang="en-NZ" altLang="en-US" sz="1700" b="1" dirty="0" smtClean="0"/>
              <a:t>(</a:t>
            </a:r>
            <a:r>
              <a:rPr lang="en-NZ" altLang="en-US" sz="1700" b="1" i="1" dirty="0" smtClean="0"/>
              <a:t>J</a:t>
            </a:r>
            <a:r>
              <a:rPr lang="en-NZ" altLang="en-US" sz="1700" b="1" baseline="-25000" dirty="0" smtClean="0"/>
              <a:t>e</a:t>
            </a:r>
            <a:r>
              <a:rPr lang="en-NZ" altLang="en-US" sz="1700" b="1" dirty="0" smtClean="0"/>
              <a:t> </a:t>
            </a:r>
            <a:r>
              <a:rPr lang="en-NZ" altLang="en-US" sz="1700" b="1" dirty="0"/>
              <a:t>wire) ~ 90-95%</a:t>
            </a:r>
          </a:p>
          <a:p>
            <a:pPr eaLnBrk="1" hangingPunct="1">
              <a:lnSpc>
                <a:spcPct val="90000"/>
              </a:lnSpc>
            </a:pPr>
            <a:r>
              <a:rPr lang="en-NZ" altLang="en-US" sz="1700" b="1" dirty="0"/>
              <a:t>High minimum value of </a:t>
            </a:r>
            <a:r>
              <a:rPr lang="en-NZ" altLang="en-US" sz="1700" b="1" i="1" dirty="0" err="1"/>
              <a:t>Correl</a:t>
            </a:r>
            <a:r>
              <a:rPr lang="en-NZ" altLang="en-US" sz="1700" b="1" dirty="0"/>
              <a:t> is necessary but not sufficient condition</a:t>
            </a:r>
            <a:endParaRPr lang="en-NZ" altLang="en-US" sz="1700" b="1" dirty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r>
              <a:rPr lang="en-NZ" altLang="en-US" sz="1700" b="1" dirty="0">
                <a:sym typeface="Wingdings" pitchFamily="2" charset="2"/>
              </a:rPr>
              <a:t>		 </a:t>
            </a:r>
            <a:r>
              <a:rPr lang="en-NZ" altLang="en-US" sz="1700" b="1" dirty="0" err="1">
                <a:latin typeface="Symbol" pitchFamily="18" charset="2"/>
                <a:sym typeface="Wingdings" pitchFamily="2" charset="2"/>
              </a:rPr>
              <a:t>D</a:t>
            </a:r>
            <a:r>
              <a:rPr lang="en-NZ" altLang="en-US" sz="1700" b="1" i="1" dirty="0" err="1">
                <a:sym typeface="Wingdings" pitchFamily="2" charset="2"/>
              </a:rPr>
              <a:t>I</a:t>
            </a:r>
            <a:r>
              <a:rPr lang="en-NZ" altLang="en-US" sz="1700" b="1" baseline="-25000" dirty="0" err="1">
                <a:sym typeface="Wingdings" pitchFamily="2" charset="2"/>
              </a:rPr>
              <a:t>c</a:t>
            </a:r>
            <a:r>
              <a:rPr lang="en-NZ" altLang="en-US" sz="1700" b="1" dirty="0">
                <a:sym typeface="Wingdings" pitchFamily="2" charset="2"/>
              </a:rPr>
              <a:t> also needs to be considered</a:t>
            </a: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r>
              <a:rPr lang="en-NZ" altLang="en-US" sz="1700" b="1" dirty="0">
                <a:sym typeface="Wingdings" pitchFamily="2" charset="2"/>
              </a:rPr>
              <a:t>		 Length of defect important</a:t>
            </a: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r>
              <a:rPr lang="en-NZ" altLang="en-US" sz="1700" b="1" dirty="0">
                <a:sym typeface="Wingdings" pitchFamily="2" charset="2"/>
              </a:rPr>
              <a:t>		 Scaling to low T, defects look like a cross sectional loss of conductor </a:t>
            </a:r>
            <a:endParaRPr lang="en-NZ" altLang="en-US" sz="1700" b="1" dirty="0"/>
          </a:p>
          <a:p>
            <a:pPr eaLnBrk="1" hangingPunct="1">
              <a:lnSpc>
                <a:spcPct val="90000"/>
              </a:lnSpc>
            </a:pPr>
            <a:r>
              <a:rPr lang="en-NZ" altLang="en-US" sz="1700" b="1" dirty="0"/>
              <a:t>Can we mitigate low </a:t>
            </a:r>
            <a:r>
              <a:rPr lang="en-NZ" altLang="en-US" sz="1700" b="1" i="1" dirty="0" err="1"/>
              <a:t>Correl</a:t>
            </a:r>
            <a:r>
              <a:rPr lang="en-NZ" altLang="en-US" sz="1700" b="1" dirty="0"/>
              <a:t> values?</a:t>
            </a:r>
          </a:p>
          <a:p>
            <a:pPr lvl="1" eaLnBrk="1" hangingPunct="1">
              <a:lnSpc>
                <a:spcPct val="90000"/>
              </a:lnSpc>
            </a:pPr>
            <a:r>
              <a:rPr lang="en-NZ" altLang="en-US" sz="1700" b="1" dirty="0"/>
              <a:t>Probably not!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title"/>
          </p:nvPr>
        </p:nvSpPr>
        <p:spPr>
          <a:xfrm>
            <a:off x="251732" y="291420"/>
            <a:ext cx="7949974" cy="1143000"/>
          </a:xfrm>
        </p:spPr>
        <p:txBody>
          <a:bodyPr/>
          <a:lstStyle/>
          <a:p>
            <a:pPr eaLnBrk="1" hangingPunct="1"/>
            <a:r>
              <a:rPr lang="en-NZ" altLang="en-US" sz="3200" dirty="0" smtClean="0"/>
              <a:t>Cable assembly</a:t>
            </a:r>
            <a:endParaRPr lang="en-NZ" altLang="en-US" sz="3200" dirty="0"/>
          </a:p>
        </p:txBody>
      </p: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4927954" y="4630763"/>
            <a:ext cx="3197679" cy="635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 algn="r">
              <a:spcBef>
                <a:spcPct val="30000"/>
              </a:spcBef>
              <a:spcAft>
                <a:spcPct val="30000"/>
              </a:spcAft>
            </a:pPr>
            <a:r>
              <a:rPr lang="en-NZ" altLang="en-US" sz="2000" dirty="0">
                <a:solidFill>
                  <a:srgbClr val="004730"/>
                </a:solidFill>
                <a:latin typeface="+mn-lt"/>
                <a:ea typeface="+mn-ea"/>
              </a:rPr>
              <a:t>Automated planetary wind system for 15/5 cable </a:t>
            </a:r>
          </a:p>
        </p:txBody>
      </p:sp>
      <p:pic>
        <p:nvPicPr>
          <p:cNvPr id="16389" name="Picture 11" descr="collage_compresse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5992" y="2400527"/>
            <a:ext cx="3026455" cy="344374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0" name="Text Box 13"/>
          <p:cNvSpPr txBox="1">
            <a:spLocks noChangeArrowheads="1"/>
          </p:cNvSpPr>
          <p:nvPr/>
        </p:nvSpPr>
        <p:spPr bwMode="auto">
          <a:xfrm>
            <a:off x="611560" y="2200784"/>
            <a:ext cx="4176464" cy="32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NZ" altLang="en-US" sz="2000" dirty="0">
                <a:solidFill>
                  <a:srgbClr val="004730"/>
                </a:solidFill>
                <a:latin typeface="+mn-lt"/>
                <a:ea typeface="+mn-ea"/>
              </a:rPr>
              <a:t>Illustration of the </a:t>
            </a:r>
            <a:r>
              <a:rPr lang="en-NZ" altLang="en-US" sz="2000" dirty="0" smtClean="0">
                <a:solidFill>
                  <a:srgbClr val="004730"/>
                </a:solidFill>
                <a:latin typeface="+mn-lt"/>
                <a:ea typeface="+mn-ea"/>
              </a:rPr>
              <a:t>assembly </a:t>
            </a:r>
            <a:r>
              <a:rPr lang="en-NZ" altLang="en-US" sz="2000" dirty="0">
                <a:solidFill>
                  <a:srgbClr val="004730"/>
                </a:solidFill>
                <a:latin typeface="+mn-lt"/>
                <a:ea typeface="+mn-ea"/>
              </a:rPr>
              <a:t>process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8" r="34679" b="21123"/>
          <a:stretch/>
        </p:blipFill>
        <p:spPr bwMode="auto">
          <a:xfrm>
            <a:off x="5148064" y="928100"/>
            <a:ext cx="2757460" cy="370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Assembly issues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700213"/>
            <a:ext cx="7921004" cy="3960812"/>
          </a:xfrm>
        </p:spPr>
        <p:txBody>
          <a:bodyPr/>
          <a:lstStyle/>
          <a:p>
            <a:r>
              <a:rPr lang="en-NZ" dirty="0" smtClean="0"/>
              <a:t>Long length registration of crossovers</a:t>
            </a:r>
          </a:p>
          <a:p>
            <a:pPr lvl="1"/>
            <a:r>
              <a:rPr lang="en-NZ" dirty="0" smtClean="0"/>
              <a:t>Need high precision for each transposition length in the punching process</a:t>
            </a:r>
          </a:p>
          <a:p>
            <a:pPr lvl="1"/>
            <a:r>
              <a:rPr lang="en-NZ" dirty="0" smtClean="0"/>
              <a:t>Need tension control on strands in winding</a:t>
            </a:r>
          </a:p>
          <a:p>
            <a:pPr lvl="1"/>
            <a:r>
              <a:rPr lang="en-NZ" dirty="0" smtClean="0"/>
              <a:t>Difficult to simulate (relevantly) with low cost dummy cables</a:t>
            </a:r>
          </a:p>
          <a:p>
            <a:pPr lvl="2"/>
            <a:r>
              <a:rPr lang="en-NZ" dirty="0" smtClean="0"/>
              <a:t>Mechanical properties</a:t>
            </a:r>
          </a:p>
          <a:p>
            <a:pPr lvl="2"/>
            <a:r>
              <a:rPr lang="en-NZ" dirty="0" smtClean="0"/>
              <a:t>Camber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54B53-F503-4C94-9D9A-CF980C9D51B8}" type="slidenum">
              <a:rPr lang="en-NZ" smtClean="0"/>
              <a:pPr>
                <a:defRPr/>
              </a:pPr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57069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919617" y="3120572"/>
            <a:ext cx="2778414" cy="281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290" tIns="32645" rIns="65290" bIns="32645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>
                <a:solidFill>
                  <a:schemeClr val="bg1"/>
                </a:solidFill>
                <a:latin typeface="Dax-Bold" charset="0"/>
              </a:rPr>
              <a:t>15/5 cable from SuperPower wire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xfrm>
            <a:off x="148545" y="188232"/>
            <a:ext cx="7949973" cy="1143000"/>
          </a:xfrm>
        </p:spPr>
        <p:txBody>
          <a:bodyPr/>
          <a:lstStyle/>
          <a:p>
            <a:pPr eaLnBrk="1" hangingPunct="1"/>
            <a:r>
              <a:rPr lang="en-NZ" altLang="en-US" sz="3200" i="1" dirty="0" err="1"/>
              <a:t>I</a:t>
            </a:r>
            <a:r>
              <a:rPr lang="en-NZ" altLang="en-US" sz="3200" baseline="-25000" dirty="0" err="1"/>
              <a:t>c</a:t>
            </a:r>
            <a:r>
              <a:rPr lang="en-NZ" altLang="en-US" sz="3200" dirty="0"/>
              <a:t> measurement of </a:t>
            </a:r>
            <a:r>
              <a:rPr lang="en-NZ" altLang="en-US" sz="3200" dirty="0" smtClean="0"/>
              <a:t>cables @ 77 K</a:t>
            </a:r>
            <a:endParaRPr lang="en-NZ" altLang="en-US" sz="3200" dirty="0"/>
          </a:p>
        </p:txBody>
      </p:sp>
      <p:graphicFrame>
        <p:nvGraphicFramePr>
          <p:cNvPr id="134298" name="Group 15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33369045"/>
              </p:ext>
            </p:extLst>
          </p:nvPr>
        </p:nvGraphicFramePr>
        <p:xfrm>
          <a:off x="560161" y="1556791"/>
          <a:ext cx="5914572" cy="2244222"/>
        </p:xfrm>
        <a:graphic>
          <a:graphicData uri="http://schemas.openxmlformats.org/drawingml/2006/table">
            <a:tbl>
              <a:tblPr/>
              <a:tblGrid>
                <a:gridCol w="2244045"/>
                <a:gridCol w="1343705"/>
                <a:gridCol w="1099911"/>
                <a:gridCol w="1226911"/>
              </a:tblGrid>
              <a:tr h="335389"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Cable details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 cap="flat"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Cable</a:t>
                      </a:r>
                      <a:r>
                        <a:rPr kumimoji="0" lang="en-GB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I</a:t>
                      </a:r>
                      <a:r>
                        <a:rPr kumimoji="0" lang="en-GB" sz="1400" b="0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c</a:t>
                      </a:r>
                      <a:r>
                        <a:rPr kumimoji="0" lang="en-GB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(A)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12535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213B60"/>
                        </a:buClr>
                        <a:buSzTx/>
                        <a:buFont typeface="Times" pitchFamily="18" charset="0"/>
                        <a:buNone/>
                        <a:tabLst/>
                      </a:pPr>
                      <a:endParaRPr kumimoji="0" lang="en-NZ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213B60"/>
                        </a:solidFill>
                        <a:effectLst/>
                        <a:latin typeface="Helvetica" pitchFamily="34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 cap="flat"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Design </a:t>
                      </a:r>
                      <a:r>
                        <a:rPr kumimoji="0" lang="en-GB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I</a:t>
                      </a:r>
                      <a:r>
                        <a:rPr kumimoji="0" lang="en-GB" sz="13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c</a:t>
                      </a:r>
                      <a:endParaRPr kumimoji="0" lang="en-GB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Measured </a:t>
                      </a:r>
                      <a:endParaRPr kumimoji="0" lang="en-GB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Computed</a:t>
                      </a:r>
                      <a:endParaRPr kumimoji="0" lang="en-GB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383"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5/2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252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203 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220.1 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</a:tr>
              <a:tr h="249383"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9/2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426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318.8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339.1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</a:tr>
              <a:tr h="249383"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9/2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426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341.9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359.1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</a:tr>
              <a:tr h="249383"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15/5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1454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1100 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1033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</a:tr>
              <a:tr h="249383"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15/5 SRC0024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1616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1010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1109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</a:tr>
              <a:tr h="249383"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 15/5 SRC0027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2093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1410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  <a:tc>
                  <a:txBody>
                    <a:bodyPr/>
                    <a:lstStyle/>
                    <a:p>
                      <a:pPr marL="479425" marR="0" lvl="0" indent="-479425" algn="ctr" defTabSz="127952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Osaka" pitchFamily="1" charset="-128"/>
                          <a:cs typeface="Times New Roman" pitchFamily="18" charset="0"/>
                        </a:rPr>
                        <a:t>1372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Osaka" pitchFamily="1" charset="-128"/>
                      </a:endParaRPr>
                    </a:p>
                  </a:txBody>
                  <a:tcPr marL="65314" marR="65314" marT="32654" marB="32654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DDD"/>
                    </a:solidFill>
                  </a:tcPr>
                </a:tc>
              </a:tr>
            </a:tbl>
          </a:graphicData>
        </a:graphic>
      </p:graphicFrame>
      <p:sp>
        <p:nvSpPr>
          <p:cNvPr id="22567" name="Text Box 43"/>
          <p:cNvSpPr txBox="1">
            <a:spLocks noChangeArrowheads="1"/>
          </p:cNvSpPr>
          <p:nvPr/>
        </p:nvSpPr>
        <p:spPr bwMode="auto">
          <a:xfrm>
            <a:off x="1187624" y="4149045"/>
            <a:ext cx="6935192" cy="13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290" tIns="32645" rIns="65290" bIns="32645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>
              <a:lnSpc>
                <a:spcPct val="105000"/>
              </a:lnSpc>
              <a:spcBef>
                <a:spcPct val="50000"/>
              </a:spcBef>
              <a:buFontTx/>
              <a:buChar char="•"/>
            </a:pPr>
            <a:r>
              <a:rPr lang="en-NZ" altLang="en-US" sz="2000" dirty="0">
                <a:solidFill>
                  <a:srgbClr val="004730"/>
                </a:solidFill>
                <a:latin typeface="+mj-lt"/>
                <a:ea typeface="+mj-ea"/>
                <a:cs typeface="+mj-cs"/>
              </a:rPr>
              <a:t> Measured </a:t>
            </a:r>
            <a:r>
              <a:rPr lang="en-NZ" altLang="en-US" sz="2000" i="1" dirty="0" err="1">
                <a:solidFill>
                  <a:srgbClr val="004730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NZ" altLang="en-US" sz="2000" baseline="-25000" dirty="0" err="1">
                <a:solidFill>
                  <a:srgbClr val="004730"/>
                </a:solidFill>
                <a:latin typeface="+mj-lt"/>
                <a:ea typeface="+mj-ea"/>
                <a:cs typeface="+mj-cs"/>
              </a:rPr>
              <a:t>c</a:t>
            </a:r>
            <a:r>
              <a:rPr lang="en-NZ" altLang="en-US" sz="2000" dirty="0">
                <a:solidFill>
                  <a:srgbClr val="004730"/>
                </a:solidFill>
                <a:latin typeface="+mj-lt"/>
                <a:ea typeface="+mj-ea"/>
                <a:cs typeface="+mj-cs"/>
              </a:rPr>
              <a:t> has been close to expected </a:t>
            </a:r>
            <a:r>
              <a:rPr lang="en-NZ" altLang="en-US" sz="2000" i="1" dirty="0" err="1">
                <a:solidFill>
                  <a:srgbClr val="004730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NZ" altLang="en-US" sz="2000" baseline="-25000" dirty="0" err="1">
                <a:solidFill>
                  <a:srgbClr val="004730"/>
                </a:solidFill>
                <a:latin typeface="+mj-lt"/>
                <a:ea typeface="+mj-ea"/>
                <a:cs typeface="+mj-cs"/>
              </a:rPr>
              <a:t>c</a:t>
            </a:r>
            <a:endParaRPr lang="en-NZ" altLang="en-US" sz="2000" baseline="-25000" dirty="0">
              <a:solidFill>
                <a:srgbClr val="004730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105000"/>
              </a:lnSpc>
              <a:spcBef>
                <a:spcPct val="50000"/>
              </a:spcBef>
              <a:buFontTx/>
              <a:buChar char="•"/>
            </a:pPr>
            <a:r>
              <a:rPr lang="en-NZ" altLang="en-US" sz="2000" dirty="0">
                <a:solidFill>
                  <a:srgbClr val="004730"/>
                </a:solidFill>
                <a:latin typeface="+mj-lt"/>
                <a:ea typeface="+mj-ea"/>
                <a:cs typeface="+mj-cs"/>
              </a:rPr>
              <a:t> For short length cables accurate </a:t>
            </a:r>
            <a:r>
              <a:rPr lang="en-NZ" altLang="en-US" sz="2000" i="1" dirty="0" err="1">
                <a:solidFill>
                  <a:srgbClr val="004730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NZ" altLang="en-US" sz="2000" baseline="-25000" dirty="0" err="1">
                <a:solidFill>
                  <a:srgbClr val="004730"/>
                </a:solidFill>
                <a:latin typeface="+mj-lt"/>
                <a:ea typeface="+mj-ea"/>
                <a:cs typeface="+mj-cs"/>
              </a:rPr>
              <a:t>c</a:t>
            </a:r>
            <a:r>
              <a:rPr lang="en-NZ" altLang="en-US" sz="2000" dirty="0">
                <a:solidFill>
                  <a:srgbClr val="004730"/>
                </a:solidFill>
                <a:latin typeface="+mj-lt"/>
                <a:ea typeface="+mj-ea"/>
                <a:cs typeface="+mj-cs"/>
              </a:rPr>
              <a:t> measurement is difficult</a:t>
            </a:r>
          </a:p>
          <a:p>
            <a:pPr>
              <a:lnSpc>
                <a:spcPct val="105000"/>
              </a:lnSpc>
              <a:spcBef>
                <a:spcPct val="50000"/>
              </a:spcBef>
              <a:buFontTx/>
              <a:buChar char="•"/>
            </a:pPr>
            <a:r>
              <a:rPr lang="en-NZ" altLang="en-US" sz="2000" dirty="0">
                <a:solidFill>
                  <a:srgbClr val="004730"/>
                </a:solidFill>
                <a:latin typeface="+mj-lt"/>
                <a:ea typeface="+mj-ea"/>
                <a:cs typeface="+mj-cs"/>
              </a:rPr>
              <a:t> At </a:t>
            </a:r>
            <a:r>
              <a:rPr lang="en-NZ" altLang="en-US" sz="2000" dirty="0" smtClean="0">
                <a:solidFill>
                  <a:srgbClr val="004730"/>
                </a:solidFill>
                <a:latin typeface="+mj-lt"/>
                <a:ea typeface="+mj-ea"/>
                <a:cs typeface="+mj-cs"/>
              </a:rPr>
              <a:t>77 K </a:t>
            </a:r>
            <a:r>
              <a:rPr lang="en-NZ" altLang="en-US" sz="2000" dirty="0">
                <a:solidFill>
                  <a:srgbClr val="004730"/>
                </a:solidFill>
                <a:latin typeface="+mj-lt"/>
                <a:ea typeface="+mj-ea"/>
                <a:cs typeface="+mj-cs"/>
              </a:rPr>
              <a:t>there are strong self-field </a:t>
            </a:r>
            <a:r>
              <a:rPr lang="en-NZ" altLang="en-US" sz="2000" dirty="0" smtClean="0">
                <a:solidFill>
                  <a:srgbClr val="004730"/>
                </a:solidFill>
                <a:latin typeface="+mj-lt"/>
                <a:ea typeface="+mj-ea"/>
                <a:cs typeface="+mj-cs"/>
              </a:rPr>
              <a:t>effects</a:t>
            </a:r>
          </a:p>
        </p:txBody>
      </p:sp>
      <p:sp>
        <p:nvSpPr>
          <p:cNvPr id="22569" name="Text Box 155"/>
          <p:cNvSpPr txBox="1">
            <a:spLocks noChangeArrowheads="1"/>
          </p:cNvSpPr>
          <p:nvPr/>
        </p:nvSpPr>
        <p:spPr bwMode="auto">
          <a:xfrm>
            <a:off x="6685912" y="3867658"/>
            <a:ext cx="2168214" cy="2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dirty="0" smtClean="0"/>
              <a:t>RRI – 1 MVA Transformer</a:t>
            </a:r>
            <a:endParaRPr lang="en-NZ" altLang="en-US" dirty="0"/>
          </a:p>
        </p:txBody>
      </p:sp>
      <p:pic>
        <p:nvPicPr>
          <p:cNvPr id="9" name="Picture 2" descr="C:\Users\m.staines\Desktop\Tx talk\Tx talk\IMG_204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82"/>
          <a:stretch/>
        </p:blipFill>
        <p:spPr bwMode="auto">
          <a:xfrm>
            <a:off x="6639204" y="188913"/>
            <a:ext cx="2325284" cy="366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Contents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7772400" cy="3960812"/>
          </a:xfrm>
        </p:spPr>
        <p:txBody>
          <a:bodyPr/>
          <a:lstStyle/>
          <a:p>
            <a:r>
              <a:rPr lang="en-NZ" sz="2800" dirty="0" smtClean="0"/>
              <a:t>Introduction to Roebel</a:t>
            </a:r>
          </a:p>
          <a:p>
            <a:r>
              <a:rPr lang="en-NZ" sz="2800" dirty="0" smtClean="0"/>
              <a:t>Design of strands</a:t>
            </a:r>
          </a:p>
          <a:p>
            <a:r>
              <a:rPr lang="en-NZ" sz="2800" dirty="0" smtClean="0"/>
              <a:t>Punching strands</a:t>
            </a:r>
          </a:p>
          <a:p>
            <a:r>
              <a:rPr lang="en-NZ" sz="2800" dirty="0" smtClean="0"/>
              <a:t>Testing </a:t>
            </a:r>
            <a:r>
              <a:rPr lang="en-NZ" sz="2800" i="1" dirty="0" err="1" smtClean="0"/>
              <a:t>I</a:t>
            </a:r>
            <a:r>
              <a:rPr lang="en-NZ" sz="2800" baseline="-25000" dirty="0" err="1" smtClean="0"/>
              <a:t>c</a:t>
            </a:r>
            <a:endParaRPr lang="en-NZ" sz="2800" baseline="-25000" dirty="0"/>
          </a:p>
          <a:p>
            <a:r>
              <a:rPr lang="en-NZ" sz="2800" dirty="0" smtClean="0"/>
              <a:t>Cable assembly</a:t>
            </a:r>
            <a:endParaRPr lang="en-NZ" sz="2800" dirty="0"/>
          </a:p>
          <a:p>
            <a:r>
              <a:rPr lang="en-NZ" sz="2800" dirty="0" smtClean="0"/>
              <a:t>Cable </a:t>
            </a:r>
            <a:r>
              <a:rPr lang="en-NZ" sz="2800" i="1" dirty="0" err="1" smtClean="0"/>
              <a:t>I</a:t>
            </a:r>
            <a:r>
              <a:rPr lang="en-NZ" sz="2800" baseline="-25000" dirty="0" err="1" smtClean="0"/>
              <a:t>c</a:t>
            </a:r>
            <a:endParaRPr lang="en-NZ" sz="2800" baseline="-25000" dirty="0" smtClean="0"/>
          </a:p>
          <a:p>
            <a:r>
              <a:rPr lang="en-NZ" sz="2800" dirty="0" smtClean="0"/>
              <a:t>Mechanical properties</a:t>
            </a:r>
          </a:p>
          <a:p>
            <a:r>
              <a:rPr lang="en-NZ" sz="2800" dirty="0" smtClean="0"/>
              <a:t>Insulation and reinforcement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7726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919163" y="3121025"/>
            <a:ext cx="277812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290" tIns="32645" rIns="65290" bIns="32645">
            <a:spAutoFit/>
          </a:bodyPr>
          <a:lstStyle>
            <a:lvl1pPr defTabSz="279400" eaLnBrk="0" hangingPunct="0">
              <a:spcBef>
                <a:spcPct val="20000"/>
              </a:spcBef>
              <a:buChar char="•"/>
              <a:defRPr sz="32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279400" eaLnBrk="0" hangingPunct="0">
              <a:spcBef>
                <a:spcPct val="20000"/>
              </a:spcBef>
              <a:buChar char="–"/>
              <a:defRPr sz="28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279400" eaLnBrk="0" hangingPunct="0">
              <a:spcBef>
                <a:spcPct val="20000"/>
              </a:spcBef>
              <a:buChar char="•"/>
              <a:defRPr sz="24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279400" eaLnBrk="0" hangingPunct="0">
              <a:spcBef>
                <a:spcPct val="20000"/>
              </a:spcBef>
              <a:buChar char="–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279400" eaLnBrk="0" hangingPunct="0">
              <a:spcBef>
                <a:spcPct val="20000"/>
              </a:spcBef>
              <a:buChar char="»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279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279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279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279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NZ" altLang="en-US" sz="1400">
                <a:solidFill>
                  <a:schemeClr val="bg1"/>
                </a:solidFill>
                <a:latin typeface="Dax-Bold" charset="0"/>
                <a:ea typeface="Osaka" pitchFamily="1" charset="-128"/>
              </a:rPr>
              <a:t>15/5 cable from SuperPower wire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9225" y="188913"/>
            <a:ext cx="7948613" cy="1143000"/>
          </a:xfrm>
        </p:spPr>
        <p:txBody>
          <a:bodyPr/>
          <a:lstStyle/>
          <a:p>
            <a:pPr eaLnBrk="1" hangingPunct="1"/>
            <a:r>
              <a:rPr lang="en-NZ" altLang="en-US" sz="2600" i="1" dirty="0" err="1" smtClean="0"/>
              <a:t>I</a:t>
            </a:r>
            <a:r>
              <a:rPr lang="en-NZ" altLang="en-US" sz="2600" baseline="-25000" dirty="0" err="1" smtClean="0"/>
              <a:t>c</a:t>
            </a:r>
            <a:r>
              <a:rPr lang="en-NZ" altLang="en-US" sz="2600" dirty="0" smtClean="0"/>
              <a:t> measurement of cables @ 4.2 K</a:t>
            </a:r>
          </a:p>
        </p:txBody>
      </p:sp>
      <p:sp>
        <p:nvSpPr>
          <p:cNvPr id="55300" name="Text Box 43"/>
          <p:cNvSpPr txBox="1">
            <a:spLocks noChangeArrowheads="1"/>
          </p:cNvSpPr>
          <p:nvPr/>
        </p:nvSpPr>
        <p:spPr bwMode="auto">
          <a:xfrm>
            <a:off x="439968" y="4293096"/>
            <a:ext cx="7724831" cy="172484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lIns="65290" tIns="32645" rIns="65290" bIns="32645">
            <a:spAutoFit/>
          </a:bodyPr>
          <a:lstStyle>
            <a:lvl1pPr defTabSz="279400" eaLnBrk="0" hangingPunct="0">
              <a:spcBef>
                <a:spcPct val="20000"/>
              </a:spcBef>
              <a:buChar char="•"/>
              <a:defRPr sz="32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279400" eaLnBrk="0" hangingPunct="0">
              <a:spcBef>
                <a:spcPct val="20000"/>
              </a:spcBef>
              <a:buChar char="–"/>
              <a:defRPr sz="28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279400" eaLnBrk="0" hangingPunct="0">
              <a:spcBef>
                <a:spcPct val="20000"/>
              </a:spcBef>
              <a:buChar char="•"/>
              <a:defRPr sz="24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279400" eaLnBrk="0" hangingPunct="0">
              <a:spcBef>
                <a:spcPct val="20000"/>
              </a:spcBef>
              <a:buChar char="–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279400" eaLnBrk="0" hangingPunct="0">
              <a:spcBef>
                <a:spcPct val="20000"/>
              </a:spcBef>
              <a:buChar char="»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279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279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279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279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4730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05000"/>
              </a:lnSpc>
              <a:spcBef>
                <a:spcPct val="50000"/>
              </a:spcBef>
              <a:buNone/>
            </a:pPr>
            <a:r>
              <a:rPr lang="en-NZ" altLang="en-US" sz="2000" dirty="0">
                <a:latin typeface="+mj-lt"/>
                <a:ea typeface="+mj-ea"/>
                <a:cs typeface="+mj-cs"/>
              </a:rPr>
              <a:t>From manufacturing perspective cables work as advertised</a:t>
            </a:r>
          </a:p>
          <a:p>
            <a:pPr eaLnBrk="1" hangingPunct="1">
              <a:lnSpc>
                <a:spcPct val="105000"/>
              </a:lnSpc>
              <a:spcBef>
                <a:spcPct val="50000"/>
              </a:spcBef>
            </a:pPr>
            <a:r>
              <a:rPr lang="en-NZ" altLang="en-US" sz="2000" dirty="0">
                <a:latin typeface="+mj-lt"/>
                <a:ea typeface="+mj-ea"/>
                <a:cs typeface="+mj-cs"/>
              </a:rPr>
              <a:t> </a:t>
            </a:r>
            <a:r>
              <a:rPr lang="en-NZ" altLang="en-US" sz="1800" dirty="0">
                <a:latin typeface="+mj-lt"/>
                <a:ea typeface="+mj-ea"/>
                <a:cs typeface="+mj-cs"/>
              </a:rPr>
              <a:t>Measured </a:t>
            </a:r>
            <a:r>
              <a:rPr lang="en-NZ" altLang="en-US" sz="1800" i="1" dirty="0" err="1">
                <a:latin typeface="+mj-lt"/>
                <a:ea typeface="+mj-ea"/>
                <a:cs typeface="+mj-cs"/>
              </a:rPr>
              <a:t>I</a:t>
            </a:r>
            <a:r>
              <a:rPr lang="en-NZ" altLang="en-US" sz="1800" baseline="-25000" dirty="0" err="1">
                <a:latin typeface="+mj-lt"/>
                <a:ea typeface="+mj-ea"/>
                <a:cs typeface="+mj-cs"/>
              </a:rPr>
              <a:t>c</a:t>
            </a:r>
            <a:r>
              <a:rPr lang="en-NZ" altLang="en-US" sz="1800" dirty="0">
                <a:latin typeface="+mj-lt"/>
                <a:ea typeface="+mj-ea"/>
                <a:cs typeface="+mj-cs"/>
              </a:rPr>
              <a:t> close to expected </a:t>
            </a:r>
            <a:r>
              <a:rPr lang="en-NZ" altLang="en-US" sz="1800" i="1" dirty="0" err="1">
                <a:latin typeface="+mj-lt"/>
                <a:ea typeface="+mj-ea"/>
                <a:cs typeface="+mj-cs"/>
              </a:rPr>
              <a:t>I</a:t>
            </a:r>
            <a:r>
              <a:rPr lang="en-NZ" altLang="en-US" sz="1800" baseline="-25000" dirty="0" err="1">
                <a:latin typeface="+mj-lt"/>
                <a:ea typeface="+mj-ea"/>
                <a:cs typeface="+mj-cs"/>
              </a:rPr>
              <a:t>c</a:t>
            </a:r>
            <a:r>
              <a:rPr lang="en-NZ" altLang="en-US" sz="1800" dirty="0">
                <a:latin typeface="+mj-lt"/>
                <a:ea typeface="+mj-ea"/>
                <a:cs typeface="+mj-cs"/>
              </a:rPr>
              <a:t> (taking into account self-field)</a:t>
            </a:r>
          </a:p>
          <a:p>
            <a:pPr eaLnBrk="1" hangingPunct="1">
              <a:lnSpc>
                <a:spcPct val="105000"/>
              </a:lnSpc>
              <a:spcBef>
                <a:spcPct val="50000"/>
              </a:spcBef>
            </a:pPr>
            <a:r>
              <a:rPr lang="en-NZ" altLang="en-US" sz="1800" dirty="0">
                <a:latin typeface="+mj-lt"/>
                <a:ea typeface="+mj-ea"/>
                <a:cs typeface="+mj-cs"/>
              </a:rPr>
              <a:t> These cables used both ‘CF’ (Cable A) and ‘AP’ (B + C) Superpower wire</a:t>
            </a:r>
          </a:p>
          <a:p>
            <a:pPr eaLnBrk="1" hangingPunct="1">
              <a:lnSpc>
                <a:spcPct val="105000"/>
              </a:lnSpc>
              <a:spcBef>
                <a:spcPct val="50000"/>
              </a:spcBef>
            </a:pPr>
            <a:r>
              <a:rPr lang="en-NZ" altLang="en-US" sz="1800" dirty="0" smtClean="0">
                <a:latin typeface="+mj-lt"/>
                <a:ea typeface="+mj-ea"/>
                <a:cs typeface="+mj-cs"/>
              </a:rPr>
              <a:t> Actual </a:t>
            </a:r>
            <a:r>
              <a:rPr lang="en-NZ" altLang="en-US" sz="1800" dirty="0">
                <a:latin typeface="+mj-lt"/>
                <a:ea typeface="+mj-ea"/>
                <a:cs typeface="+mj-cs"/>
              </a:rPr>
              <a:t>strand </a:t>
            </a:r>
            <a:r>
              <a:rPr lang="en-NZ" altLang="en-US" sz="1800" i="1" dirty="0" err="1">
                <a:latin typeface="+mj-lt"/>
                <a:ea typeface="+mj-ea"/>
                <a:cs typeface="+mj-cs"/>
              </a:rPr>
              <a:t>I</a:t>
            </a:r>
            <a:r>
              <a:rPr lang="en-NZ" altLang="en-US" sz="1800" baseline="-25000" dirty="0" err="1">
                <a:latin typeface="+mj-lt"/>
                <a:ea typeface="+mj-ea"/>
                <a:cs typeface="+mj-cs"/>
              </a:rPr>
              <a:t>c</a:t>
            </a:r>
            <a:r>
              <a:rPr lang="en-NZ" altLang="en-US" sz="1800" dirty="0">
                <a:latin typeface="+mj-lt"/>
                <a:ea typeface="+mj-ea"/>
                <a:cs typeface="+mj-cs"/>
              </a:rPr>
              <a:t> @ 4 K values were not </a:t>
            </a:r>
            <a:r>
              <a:rPr lang="en-NZ" altLang="en-US" sz="1800" dirty="0" smtClean="0">
                <a:latin typeface="+mj-lt"/>
                <a:ea typeface="+mj-ea"/>
                <a:cs typeface="+mj-cs"/>
              </a:rPr>
              <a:t>measured</a:t>
            </a:r>
            <a:endParaRPr lang="en-NZ" altLang="en-US" sz="1800" dirty="0">
              <a:latin typeface="+mj-lt"/>
              <a:ea typeface="+mj-ea"/>
              <a:cs typeface="+mj-cs"/>
            </a:endParaRPr>
          </a:p>
        </p:txBody>
      </p:sp>
      <p:pic>
        <p:nvPicPr>
          <p:cNvPr id="55302" name="Picture 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9"/>
          <a:stretch>
            <a:fillRect/>
          </a:stretch>
        </p:blipFill>
        <p:spPr bwMode="auto">
          <a:xfrm>
            <a:off x="0" y="1268413"/>
            <a:ext cx="6396038" cy="278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396038" y="1700808"/>
            <a:ext cx="17398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/>
              <a:t>J. Fleiter </a:t>
            </a:r>
            <a:r>
              <a:rPr lang="fr-FR" sz="1400" i="1" dirty="0" smtClean="0"/>
              <a:t>et al</a:t>
            </a:r>
            <a:r>
              <a:rPr lang="fr-FR" sz="1400" dirty="0" smtClean="0"/>
              <a:t>, </a:t>
            </a:r>
            <a:r>
              <a:rPr lang="fr-FR" sz="1400" dirty="0" err="1" smtClean="0"/>
              <a:t>Supercond</a:t>
            </a:r>
            <a:r>
              <a:rPr lang="fr-FR" sz="1400" dirty="0"/>
              <a:t>. </a:t>
            </a:r>
            <a:r>
              <a:rPr lang="fr-FR" sz="1400" dirty="0" err="1"/>
              <a:t>Sci</a:t>
            </a:r>
            <a:r>
              <a:rPr lang="fr-FR" sz="1400" dirty="0"/>
              <a:t>. </a:t>
            </a:r>
            <a:r>
              <a:rPr lang="fr-FR" sz="1400" dirty="0" err="1"/>
              <a:t>Technol</a:t>
            </a:r>
            <a:r>
              <a:rPr lang="fr-FR" sz="1400" dirty="0"/>
              <a:t>. 26 (2013) 065014</a:t>
            </a:r>
            <a:endParaRPr lang="en-N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949974" cy="1143000"/>
          </a:xfrm>
        </p:spPr>
        <p:txBody>
          <a:bodyPr/>
          <a:lstStyle/>
          <a:p>
            <a:r>
              <a:rPr lang="en-NZ" sz="3200" dirty="0" smtClean="0"/>
              <a:t>Mechanical properties – longitudinal stress-strain</a:t>
            </a:r>
            <a:endParaRPr lang="en-NZ" sz="32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01352"/>
            <a:ext cx="2702513" cy="185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24690" y="3079758"/>
            <a:ext cx="3197679" cy="906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 algn="ctr">
              <a:spcBef>
                <a:spcPct val="30000"/>
              </a:spcBef>
              <a:spcAft>
                <a:spcPct val="30000"/>
              </a:spcAft>
            </a:pPr>
            <a:r>
              <a:rPr lang="en-NZ" altLang="en-US" sz="1600" dirty="0" err="1" smtClean="0">
                <a:solidFill>
                  <a:srgbClr val="004730"/>
                </a:solidFill>
                <a:latin typeface="+mn-lt"/>
                <a:ea typeface="+mn-ea"/>
              </a:rPr>
              <a:t>SuperPower</a:t>
            </a:r>
            <a:r>
              <a:rPr lang="en-NZ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 12 mm wire</a:t>
            </a:r>
          </a:p>
          <a:p>
            <a:pPr algn="ctr">
              <a:spcBef>
                <a:spcPct val="30000"/>
              </a:spcBef>
              <a:spcAft>
                <a:spcPct val="30000"/>
              </a:spcAft>
            </a:pPr>
            <a:r>
              <a:rPr lang="pt-BR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Irreversible </a:t>
            </a:r>
            <a:r>
              <a:rPr lang="pt-BR" altLang="en-US" sz="1600" dirty="0">
                <a:solidFill>
                  <a:srgbClr val="004730"/>
                </a:solidFill>
                <a:latin typeface="+mn-lt"/>
                <a:ea typeface="+mn-ea"/>
              </a:rPr>
              <a:t>change @ 840 N (700 MPa</a:t>
            </a:r>
            <a:r>
              <a:rPr lang="pt-BR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).</a:t>
            </a:r>
            <a:endParaRPr lang="pt-BR" altLang="en-US" sz="1600" dirty="0">
              <a:solidFill>
                <a:srgbClr val="004730"/>
              </a:solidFill>
              <a:latin typeface="+mn-lt"/>
              <a:ea typeface="+mn-ea"/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10129"/>
            <a:ext cx="3456384" cy="239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499992" y="6021288"/>
            <a:ext cx="3960440" cy="758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 algn="ctr"/>
            <a:r>
              <a:rPr lang="en-NZ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15/5 </a:t>
            </a:r>
            <a:r>
              <a:rPr lang="en-NZ" altLang="en-US" sz="1600" dirty="0" err="1" smtClean="0">
                <a:solidFill>
                  <a:srgbClr val="004730"/>
                </a:solidFill>
                <a:latin typeface="+mn-lt"/>
                <a:ea typeface="+mn-ea"/>
              </a:rPr>
              <a:t>Roebel</a:t>
            </a:r>
            <a:r>
              <a:rPr lang="en-NZ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 cable</a:t>
            </a:r>
          </a:p>
          <a:p>
            <a:pPr algn="ctr"/>
            <a:r>
              <a:rPr lang="pt-BR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Irreversible </a:t>
            </a:r>
            <a:r>
              <a:rPr lang="pt-BR" altLang="en-US" sz="1600" dirty="0">
                <a:solidFill>
                  <a:srgbClr val="004730"/>
                </a:solidFill>
                <a:latin typeface="+mn-lt"/>
                <a:ea typeface="+mn-ea"/>
              </a:rPr>
              <a:t>change @ </a:t>
            </a:r>
            <a:r>
              <a:rPr lang="pt-BR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850 </a:t>
            </a:r>
            <a:r>
              <a:rPr lang="pt-BR" altLang="en-US" sz="1600" dirty="0">
                <a:solidFill>
                  <a:srgbClr val="004730"/>
                </a:solidFill>
                <a:latin typeface="+mn-lt"/>
                <a:ea typeface="+mn-ea"/>
              </a:rPr>
              <a:t>N </a:t>
            </a:r>
            <a:r>
              <a:rPr lang="pt-BR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(113 </a:t>
            </a:r>
            <a:r>
              <a:rPr lang="pt-BR" altLang="en-US" sz="1600" dirty="0">
                <a:solidFill>
                  <a:srgbClr val="004730"/>
                </a:solidFill>
                <a:latin typeface="+mn-lt"/>
                <a:ea typeface="+mn-ea"/>
              </a:rPr>
              <a:t>MPa).</a:t>
            </a:r>
          </a:p>
          <a:p>
            <a:pPr algn="ctr"/>
            <a:endParaRPr lang="en-NZ" altLang="en-US" sz="1600" dirty="0" smtClean="0">
              <a:solidFill>
                <a:srgbClr val="004730"/>
              </a:solidFill>
              <a:latin typeface="+mn-lt"/>
              <a:ea typeface="+mn-ea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21" y="4087795"/>
            <a:ext cx="3371400" cy="15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77116" y="5810229"/>
            <a:ext cx="3845751" cy="266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 algn="ctr">
              <a:spcBef>
                <a:spcPct val="30000"/>
              </a:spcBef>
              <a:spcAft>
                <a:spcPct val="30000"/>
              </a:spcAft>
            </a:pPr>
            <a:r>
              <a:rPr lang="en-NZ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Von </a:t>
            </a:r>
            <a:r>
              <a:rPr lang="en-NZ" altLang="en-US" sz="1600" dirty="0" err="1" smtClean="0">
                <a:solidFill>
                  <a:srgbClr val="004730"/>
                </a:solidFill>
                <a:latin typeface="+mn-lt"/>
                <a:ea typeface="+mn-ea"/>
              </a:rPr>
              <a:t>Mises</a:t>
            </a:r>
            <a:r>
              <a:rPr lang="en-NZ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 stress @ 0.4% strain</a:t>
            </a:r>
            <a:endParaRPr lang="en-NZ" altLang="en-US" sz="1600" dirty="0">
              <a:solidFill>
                <a:srgbClr val="004730"/>
              </a:solidFill>
              <a:latin typeface="+mn-lt"/>
              <a:ea typeface="+mn-ea"/>
            </a:endParaRP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58687"/>
            <a:ext cx="3220843" cy="221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902713" y="3533056"/>
            <a:ext cx="3197679" cy="2664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 algn="ctr">
              <a:spcBef>
                <a:spcPct val="30000"/>
              </a:spcBef>
              <a:spcAft>
                <a:spcPct val="30000"/>
              </a:spcAft>
            </a:pPr>
            <a:r>
              <a:rPr lang="en-NZ" altLang="en-US" sz="1600" dirty="0" err="1" smtClean="0">
                <a:solidFill>
                  <a:srgbClr val="004730"/>
                </a:solidFill>
                <a:latin typeface="+mn-lt"/>
                <a:ea typeface="+mn-ea"/>
              </a:rPr>
              <a:t>Roebel</a:t>
            </a:r>
            <a:r>
              <a:rPr lang="en-NZ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 5 mm strand (146 </a:t>
            </a:r>
            <a:r>
              <a:rPr lang="en-NZ" altLang="en-US" sz="1600" dirty="0" err="1" smtClean="0">
                <a:solidFill>
                  <a:srgbClr val="004730"/>
                </a:solidFill>
                <a:latin typeface="+mn-lt"/>
                <a:ea typeface="+mn-ea"/>
              </a:rPr>
              <a:t>MPa</a:t>
            </a:r>
            <a:r>
              <a:rPr lang="en-NZ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)</a:t>
            </a:r>
            <a:endParaRPr lang="en-NZ" altLang="en-US" sz="1600" dirty="0">
              <a:solidFill>
                <a:srgbClr val="004730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69782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Mechanical properties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400" dirty="0" err="1" smtClean="0"/>
              <a:t>Roebel</a:t>
            </a:r>
            <a:r>
              <a:rPr lang="en-NZ" sz="2400" dirty="0" smtClean="0"/>
              <a:t> shape weakens structure</a:t>
            </a:r>
          </a:p>
          <a:p>
            <a:pPr lvl="1"/>
            <a:r>
              <a:rPr lang="en-NZ" sz="2000" dirty="0" smtClean="0"/>
              <a:t>1/6 reversible strain limit of straight wire</a:t>
            </a:r>
          </a:p>
          <a:p>
            <a:r>
              <a:rPr lang="en-NZ" sz="2400" dirty="0" smtClean="0"/>
              <a:t>Mitigate through</a:t>
            </a:r>
          </a:p>
          <a:p>
            <a:pPr lvl="1"/>
            <a:r>
              <a:rPr lang="en-NZ" sz="2000" dirty="0" smtClean="0"/>
              <a:t>Potting</a:t>
            </a:r>
          </a:p>
          <a:p>
            <a:pPr lvl="1"/>
            <a:r>
              <a:rPr lang="en-NZ" sz="2000" dirty="0" smtClean="0"/>
              <a:t>Reinforcement and wrapping</a:t>
            </a:r>
          </a:p>
          <a:p>
            <a:r>
              <a:rPr lang="en-NZ" sz="2400" dirty="0" smtClean="0"/>
              <a:t>Transverse stress effects</a:t>
            </a:r>
          </a:p>
          <a:p>
            <a:pPr lvl="1"/>
            <a:r>
              <a:rPr lang="en-NZ" sz="2000" dirty="0" smtClean="0"/>
              <a:t>Again get stress concentration</a:t>
            </a:r>
          </a:p>
          <a:p>
            <a:pPr lvl="1"/>
            <a:r>
              <a:rPr lang="en-NZ" sz="2000" dirty="0" smtClean="0"/>
              <a:t>Up to 45 </a:t>
            </a:r>
            <a:r>
              <a:rPr lang="en-NZ" sz="2000" dirty="0" err="1" smtClean="0"/>
              <a:t>MPa</a:t>
            </a:r>
            <a:r>
              <a:rPr lang="en-NZ" sz="2000" dirty="0" smtClean="0"/>
              <a:t> without </a:t>
            </a:r>
            <a:r>
              <a:rPr lang="en-NZ" sz="2000" i="1" dirty="0" err="1" smtClean="0"/>
              <a:t>I</a:t>
            </a:r>
            <a:r>
              <a:rPr lang="en-NZ" sz="2000" baseline="-25000" dirty="0" err="1" smtClean="0"/>
              <a:t>c</a:t>
            </a:r>
            <a:r>
              <a:rPr lang="en-NZ" sz="2000" dirty="0" smtClean="0"/>
              <a:t> degradation (15/5 cable - CERN)</a:t>
            </a:r>
          </a:p>
          <a:p>
            <a:pPr lvl="1"/>
            <a:r>
              <a:rPr lang="en-NZ" sz="2000" dirty="0" smtClean="0"/>
              <a:t>Degradation at 10 </a:t>
            </a:r>
            <a:r>
              <a:rPr lang="en-NZ" sz="2000" dirty="0" err="1" smtClean="0"/>
              <a:t>MPa</a:t>
            </a:r>
            <a:r>
              <a:rPr lang="en-NZ" sz="2000" dirty="0" smtClean="0"/>
              <a:t>, (10/2 cable with insulated strands - EPFL)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54B53-F503-4C94-9D9A-CF980C9D51B8}" type="slidenum">
              <a:rPr lang="en-NZ" smtClean="0"/>
              <a:pPr>
                <a:defRPr/>
              </a:pPr>
              <a:t>22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810287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title"/>
          </p:nvPr>
        </p:nvSpPr>
        <p:spPr>
          <a:xfrm>
            <a:off x="405947" y="394607"/>
            <a:ext cx="7949974" cy="1143000"/>
          </a:xfrm>
        </p:spPr>
        <p:txBody>
          <a:bodyPr/>
          <a:lstStyle/>
          <a:p>
            <a:pPr eaLnBrk="1" hangingPunct="1"/>
            <a:r>
              <a:rPr lang="en-NZ" altLang="en-US" sz="3200" dirty="0" smtClean="0"/>
              <a:t>Wrapped insulation</a:t>
            </a:r>
            <a:endParaRPr lang="en-NZ" altLang="en-US" sz="3200" dirty="0"/>
          </a:p>
        </p:txBody>
      </p:sp>
      <p:pic>
        <p:nvPicPr>
          <p:cNvPr id="18435" name="Picture 4" descr="wrapped cabl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984" y="980728"/>
            <a:ext cx="2982232" cy="84250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320670" y="1988840"/>
            <a:ext cx="7417536" cy="114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rgbClr val="004730"/>
                </a:solidFill>
                <a:latin typeface="+mn-lt"/>
                <a:ea typeface="+mn-ea"/>
              </a:rPr>
              <a:t>Nomex wrapped 12 mm wide </a:t>
            </a:r>
            <a:r>
              <a:rPr lang="en-GB" altLang="en-US" sz="2000" dirty="0" smtClean="0">
                <a:solidFill>
                  <a:srgbClr val="004730"/>
                </a:solidFill>
                <a:latin typeface="+mn-lt"/>
                <a:ea typeface="+mn-ea"/>
              </a:rPr>
              <a:t>cable</a:t>
            </a:r>
            <a:endParaRPr lang="en-GB" altLang="en-US" sz="2000" dirty="0">
              <a:solidFill>
                <a:srgbClr val="004730"/>
              </a:solidFill>
              <a:latin typeface="+mn-lt"/>
              <a:ea typeface="+mn-ea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 smtClean="0">
                <a:solidFill>
                  <a:srgbClr val="004730"/>
                </a:solidFill>
                <a:latin typeface="+mn-lt"/>
                <a:ea typeface="+mn-ea"/>
              </a:rPr>
              <a:t>Need to include a reinforcing </a:t>
            </a:r>
            <a:r>
              <a:rPr lang="en-GB" altLang="en-US" sz="2000" dirty="0">
                <a:solidFill>
                  <a:srgbClr val="004730"/>
                </a:solidFill>
                <a:latin typeface="+mn-lt"/>
                <a:ea typeface="+mn-ea"/>
              </a:rPr>
              <a:t>Hastelloy or stainless steel tape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 err="1" smtClean="0">
                <a:solidFill>
                  <a:srgbClr val="004730"/>
                </a:solidFill>
                <a:latin typeface="+mn-lt"/>
                <a:ea typeface="+mn-ea"/>
              </a:rPr>
              <a:t>Nomex</a:t>
            </a:r>
            <a:r>
              <a:rPr lang="en-GB" altLang="en-US" sz="2000" dirty="0" smtClean="0">
                <a:solidFill>
                  <a:srgbClr val="004730"/>
                </a:solidFill>
                <a:latin typeface="+mn-lt"/>
                <a:ea typeface="+mn-ea"/>
              </a:rPr>
              <a:t> adds </a:t>
            </a:r>
            <a:r>
              <a:rPr lang="en-GB" altLang="en-US" sz="2000" dirty="0">
                <a:solidFill>
                  <a:srgbClr val="004730"/>
                </a:solidFill>
                <a:latin typeface="+mn-lt"/>
                <a:ea typeface="+mn-ea"/>
              </a:rPr>
              <a:t>200 microns total thickness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996952"/>
            <a:ext cx="205422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897288" y="5733256"/>
            <a:ext cx="3275856" cy="45944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NZ" sz="1200" dirty="0" smtClean="0">
                <a:effectLst/>
                <a:latin typeface="Arial"/>
                <a:ea typeface="Calibri"/>
                <a:cs typeface="Times New Roman"/>
              </a:rPr>
              <a:t>Roebel </a:t>
            </a:r>
            <a:r>
              <a:rPr lang="en-NZ" sz="1200" dirty="0">
                <a:effectLst/>
                <a:latin typeface="Arial"/>
                <a:ea typeface="Calibri"/>
                <a:cs typeface="Times New Roman"/>
              </a:rPr>
              <a:t>cable ready for testing at Siemens Corporate Technology, Germany.</a:t>
            </a:r>
            <a:endParaRPr lang="en-NZ" sz="12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 </a:t>
            </a:r>
            <a:endParaRPr lang="en-NZ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Winding and Potting coils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400" dirty="0" smtClean="0"/>
              <a:t>Strands need to move during coil winding</a:t>
            </a:r>
          </a:p>
          <a:p>
            <a:pPr lvl="1"/>
            <a:r>
              <a:rPr lang="en-NZ" sz="2000" dirty="0" smtClean="0"/>
              <a:t>Tight insulation wrapping not advisable</a:t>
            </a:r>
          </a:p>
          <a:p>
            <a:r>
              <a:rPr lang="en-NZ" sz="2400" dirty="0" smtClean="0"/>
              <a:t>Coated conductor has known interfacial mechanical weakness which can cause problems in potting</a:t>
            </a:r>
          </a:p>
          <a:p>
            <a:pPr lvl="1"/>
            <a:r>
              <a:rPr lang="en-NZ" sz="2000" dirty="0" smtClean="0"/>
              <a:t>This applies to Roebel as well</a:t>
            </a:r>
          </a:p>
          <a:p>
            <a:pPr lvl="1"/>
            <a:r>
              <a:rPr lang="en-NZ" sz="2000" dirty="0" smtClean="0"/>
              <a:t>We have damaged cable by using </a:t>
            </a:r>
            <a:r>
              <a:rPr lang="en-NZ" sz="2000" dirty="0" err="1" smtClean="0"/>
              <a:t>Stycast</a:t>
            </a:r>
            <a:endParaRPr lang="en-NZ" sz="2000" dirty="0" smtClean="0"/>
          </a:p>
          <a:p>
            <a:r>
              <a:rPr lang="en-NZ" sz="2400" dirty="0" smtClean="0"/>
              <a:t>Getting complete void filling needs consideration for large coils</a:t>
            </a:r>
            <a:endParaRPr lang="en-NZ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54B53-F503-4C94-9D9A-CF980C9D51B8}" type="slidenum">
              <a:rPr lang="en-NZ" smtClean="0"/>
              <a:pPr>
                <a:defRPr/>
              </a:pPr>
              <a:t>24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01265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772400" cy="1143000"/>
          </a:xfrm>
        </p:spPr>
        <p:txBody>
          <a:bodyPr/>
          <a:lstStyle/>
          <a:p>
            <a:r>
              <a:rPr lang="en-NZ" dirty="0" smtClean="0"/>
              <a:t>Conclusions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7772400" cy="3960812"/>
          </a:xfrm>
        </p:spPr>
        <p:txBody>
          <a:bodyPr/>
          <a:lstStyle/>
          <a:p>
            <a:r>
              <a:rPr lang="en-NZ" sz="2400" dirty="0" smtClean="0"/>
              <a:t>Manufacturing procedures in place for long lengths</a:t>
            </a:r>
          </a:p>
          <a:p>
            <a:r>
              <a:rPr lang="en-NZ" sz="2400" i="1" dirty="0" err="1"/>
              <a:t>I</a:t>
            </a:r>
            <a:r>
              <a:rPr lang="en-NZ" sz="2400" baseline="-25000" dirty="0" err="1"/>
              <a:t>c</a:t>
            </a:r>
            <a:r>
              <a:rPr lang="en-NZ" sz="2400" dirty="0"/>
              <a:t> performance</a:t>
            </a:r>
          </a:p>
          <a:p>
            <a:pPr lvl="1"/>
            <a:r>
              <a:rPr lang="en-NZ" sz="2000" dirty="0"/>
              <a:t>Cables preserve tape performance (~90%)</a:t>
            </a:r>
          </a:p>
          <a:p>
            <a:r>
              <a:rPr lang="en-NZ" sz="2400" dirty="0" smtClean="0"/>
              <a:t>Quality control</a:t>
            </a:r>
          </a:p>
          <a:p>
            <a:pPr lvl="1"/>
            <a:r>
              <a:rPr lang="en-NZ" sz="2000" dirty="0" smtClean="0"/>
              <a:t>Measuring magnetic </a:t>
            </a:r>
            <a:r>
              <a:rPr lang="en-NZ" sz="2000" i="1" dirty="0" err="1" smtClean="0"/>
              <a:t>Correl</a:t>
            </a:r>
            <a:r>
              <a:rPr lang="en-NZ" sz="2000" dirty="0" smtClean="0"/>
              <a:t> is relatively easy</a:t>
            </a:r>
          </a:p>
          <a:p>
            <a:pPr lvl="1"/>
            <a:r>
              <a:rPr lang="en-NZ" sz="2000" dirty="0" smtClean="0"/>
              <a:t>Measuring strand </a:t>
            </a:r>
            <a:r>
              <a:rPr lang="en-NZ" sz="2000" i="1" dirty="0" err="1" smtClean="0"/>
              <a:t>I</a:t>
            </a:r>
            <a:r>
              <a:rPr lang="en-NZ" sz="2000" baseline="-25000" dirty="0" err="1" smtClean="0"/>
              <a:t>c</a:t>
            </a:r>
            <a:r>
              <a:rPr lang="en-NZ" sz="2000" dirty="0" smtClean="0"/>
              <a:t> is time consuming and adds risk</a:t>
            </a:r>
          </a:p>
          <a:p>
            <a:r>
              <a:rPr lang="en-NZ" sz="2400" dirty="0" smtClean="0"/>
              <a:t>Cables up to 25 m (15/5 cables) delivered to customers</a:t>
            </a:r>
          </a:p>
          <a:p>
            <a:pPr lvl="1"/>
            <a:r>
              <a:rPr lang="en-NZ" sz="2000" dirty="0" smtClean="0"/>
              <a:t>We have wound up to 40 m length</a:t>
            </a:r>
          </a:p>
          <a:p>
            <a:r>
              <a:rPr lang="en-NZ" sz="2400" dirty="0" smtClean="0"/>
              <a:t>Cost ultimately dominated by wire cost</a:t>
            </a:r>
          </a:p>
          <a:p>
            <a:r>
              <a:rPr lang="en-NZ" sz="2400" dirty="0" smtClean="0"/>
              <a:t>AC </a:t>
            </a:r>
            <a:r>
              <a:rPr lang="en-NZ" sz="2400" dirty="0"/>
              <a:t>loss well characterised (not discussed here)</a:t>
            </a:r>
          </a:p>
          <a:p>
            <a:endParaRPr lang="en-NZ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54B53-F503-4C94-9D9A-CF980C9D51B8}" type="slidenum">
              <a:rPr lang="en-NZ" smtClean="0"/>
              <a:pPr>
                <a:defRPr/>
              </a:pPr>
              <a:t>25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505333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7772400" cy="1143000"/>
          </a:xfrm>
        </p:spPr>
        <p:txBody>
          <a:bodyPr/>
          <a:lstStyle/>
          <a:p>
            <a:r>
              <a:rPr lang="en-NZ" dirty="0" smtClean="0"/>
              <a:t>Thank you for your attention!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245CC43-5A28-46B2-9E19-B59EEDD0B2B1}" type="slidenum">
              <a:rPr lang="en-NZ" smtClean="0"/>
              <a:t>26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7763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425060" cy="1143000"/>
          </a:xfrm>
        </p:spPr>
        <p:txBody>
          <a:bodyPr/>
          <a:lstStyle/>
          <a:p>
            <a:r>
              <a:rPr lang="en-NZ" sz="3600" dirty="0" smtClean="0"/>
              <a:t>Cable attributes for magnet applications</a:t>
            </a:r>
            <a:endParaRPr lang="en-NZ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7772400" cy="4392488"/>
          </a:xfrm>
        </p:spPr>
        <p:txBody>
          <a:bodyPr/>
          <a:lstStyle/>
          <a:p>
            <a:r>
              <a:rPr lang="en-NZ" sz="2400" dirty="0" smtClean="0"/>
              <a:t>High current; uniform </a:t>
            </a:r>
            <a:r>
              <a:rPr lang="en-NZ" sz="2400" i="1" dirty="0" err="1"/>
              <a:t>I</a:t>
            </a:r>
            <a:r>
              <a:rPr lang="en-NZ" sz="2400" baseline="-25000" dirty="0" err="1"/>
              <a:t>c</a:t>
            </a:r>
            <a:endParaRPr lang="en-NZ" sz="2400" baseline="-25000" dirty="0"/>
          </a:p>
          <a:p>
            <a:r>
              <a:rPr lang="en-NZ" sz="2400" dirty="0" smtClean="0"/>
              <a:t>Available </a:t>
            </a:r>
            <a:r>
              <a:rPr lang="en-NZ" sz="2400" dirty="0"/>
              <a:t>in long </a:t>
            </a:r>
            <a:r>
              <a:rPr lang="en-NZ" sz="2400" dirty="0" smtClean="0"/>
              <a:t>lengths</a:t>
            </a:r>
          </a:p>
          <a:p>
            <a:r>
              <a:rPr lang="en-NZ" sz="2400" dirty="0" smtClean="0"/>
              <a:t>$/</a:t>
            </a:r>
            <a:r>
              <a:rPr lang="en-NZ" sz="2400" dirty="0"/>
              <a:t>kA-m</a:t>
            </a:r>
          </a:p>
          <a:p>
            <a:r>
              <a:rPr lang="en-NZ" sz="2400" dirty="0" smtClean="0"/>
              <a:t>Stability (risks of quench, equal current sharing among strands)</a:t>
            </a:r>
          </a:p>
          <a:p>
            <a:r>
              <a:rPr lang="en-NZ" sz="2400" dirty="0"/>
              <a:t>Mechanical behaviour</a:t>
            </a:r>
          </a:p>
          <a:p>
            <a:pPr lvl="1"/>
            <a:r>
              <a:rPr lang="en-NZ" sz="2400" i="1" dirty="0" err="1"/>
              <a:t>I</a:t>
            </a:r>
            <a:r>
              <a:rPr lang="en-NZ" sz="2400" baseline="-25000" dirty="0" err="1"/>
              <a:t>c</a:t>
            </a:r>
            <a:r>
              <a:rPr lang="en-NZ" sz="2400" dirty="0"/>
              <a:t> – stress, transverse and longitudinal</a:t>
            </a:r>
          </a:p>
          <a:p>
            <a:pPr lvl="1"/>
            <a:r>
              <a:rPr lang="en-NZ" sz="2400" dirty="0" smtClean="0"/>
              <a:t>Bending radii</a:t>
            </a:r>
          </a:p>
          <a:p>
            <a:pPr lvl="1"/>
            <a:r>
              <a:rPr lang="en-NZ" sz="2400" dirty="0" smtClean="0"/>
              <a:t>Coil manufacture; potting</a:t>
            </a:r>
            <a:endParaRPr lang="en-NZ" sz="2400" dirty="0"/>
          </a:p>
          <a:p>
            <a:r>
              <a:rPr lang="en-NZ" sz="2400" dirty="0" smtClean="0"/>
              <a:t>Manageable AC losses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54B53-F503-4C94-9D9A-CF980C9D51B8}" type="slidenum">
              <a:rPr lang="en-NZ" smtClean="0"/>
              <a:pPr>
                <a:defRPr/>
              </a:pPr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51368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HTS Roebel cable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sz="2000" dirty="0" smtClean="0"/>
              <a:t/>
            </a:r>
            <a:br>
              <a:rPr lang="en-NZ" sz="2000" dirty="0" smtClean="0"/>
            </a:br>
            <a:endParaRPr lang="en-NZ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844824"/>
            <a:ext cx="8219256" cy="19728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sz="2400" b="1" dirty="0" smtClean="0"/>
              <a:t>Goals</a:t>
            </a:r>
          </a:p>
          <a:p>
            <a:r>
              <a:rPr lang="en-NZ" sz="2400" dirty="0" smtClean="0"/>
              <a:t>Develop long </a:t>
            </a:r>
            <a:r>
              <a:rPr lang="en-NZ" sz="2400" dirty="0"/>
              <a:t>length </a:t>
            </a:r>
            <a:r>
              <a:rPr lang="en-NZ" sz="2400" dirty="0" err="1" smtClean="0"/>
              <a:t>Roebel</a:t>
            </a:r>
            <a:r>
              <a:rPr lang="en-NZ" sz="2400" dirty="0" smtClean="0"/>
              <a:t> </a:t>
            </a:r>
            <a:r>
              <a:rPr lang="en-NZ" sz="2400" dirty="0"/>
              <a:t>cable manufacture</a:t>
            </a:r>
          </a:p>
          <a:p>
            <a:r>
              <a:rPr lang="en-NZ" sz="2400" dirty="0" smtClean="0"/>
              <a:t>Prove applications </a:t>
            </a:r>
            <a:r>
              <a:rPr lang="en-NZ" sz="2400" dirty="0"/>
              <a:t>in high current and/or AC machines</a:t>
            </a:r>
          </a:p>
          <a:p>
            <a:pPr lvl="1"/>
            <a:r>
              <a:rPr lang="en-NZ" sz="2000" dirty="0">
                <a:cs typeface="+mn-cs"/>
              </a:rPr>
              <a:t>150 MW generator (Siemens)</a:t>
            </a:r>
          </a:p>
          <a:p>
            <a:pPr lvl="1"/>
            <a:r>
              <a:rPr lang="en-NZ" sz="2000" dirty="0">
                <a:cs typeface="+mn-cs"/>
              </a:rPr>
              <a:t>1 MVA Transformer </a:t>
            </a:r>
            <a:r>
              <a:rPr lang="en-NZ" sz="2000" dirty="0" smtClean="0">
                <a:cs typeface="+mn-cs"/>
              </a:rPr>
              <a:t>(Robinson Research Institute (ex IRL))</a:t>
            </a:r>
            <a:endParaRPr lang="en-NZ" sz="2000" dirty="0">
              <a:cs typeface="+mn-cs"/>
            </a:endParaRPr>
          </a:p>
          <a:p>
            <a:endParaRPr lang="en-NZ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CC43-5A28-46B2-9E19-B59EEDD0B2B1}" type="slidenum">
              <a:rPr lang="en-NZ" smtClean="0"/>
              <a:t>4</a:t>
            </a:fld>
            <a:endParaRPr lang="en-NZ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795981"/>
            <a:ext cx="1487487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 descr="GCSlogo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13902" y="1052736"/>
            <a:ext cx="2000407" cy="576064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067162"/>
            <a:ext cx="6333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Started R&amp;D at IRL </a:t>
            </a:r>
            <a:r>
              <a:rPr lang="en-NZ" dirty="0"/>
              <a:t>in </a:t>
            </a:r>
            <a:r>
              <a:rPr lang="en-NZ" dirty="0" smtClean="0"/>
              <a:t>2004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Commercialised </a:t>
            </a:r>
            <a:r>
              <a:rPr lang="en-NZ" dirty="0"/>
              <a:t>through General Cable Superconductors</a:t>
            </a:r>
          </a:p>
        </p:txBody>
      </p:sp>
    </p:spTree>
    <p:extLst>
      <p:ext uri="{BB962C8B-B14F-4D97-AF65-F5344CB8AC3E}">
        <p14:creationId xmlns:p14="http://schemas.microsoft.com/office/powerpoint/2010/main" val="301033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7"/>
          <p:cNvSpPr txBox="1">
            <a:spLocks noChangeArrowheads="1"/>
          </p:cNvSpPr>
          <p:nvPr/>
        </p:nvSpPr>
        <p:spPr bwMode="auto">
          <a:xfrm>
            <a:off x="354920" y="703036"/>
            <a:ext cx="7148286" cy="697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GB" altLang="en-US" sz="4400" dirty="0">
                <a:solidFill>
                  <a:srgbClr val="004730"/>
                </a:solidFill>
                <a:latin typeface="+mj-lt"/>
                <a:ea typeface="+mj-ea"/>
                <a:cs typeface="+mj-cs"/>
              </a:rPr>
              <a:t>What is HTS </a:t>
            </a:r>
            <a:r>
              <a:rPr lang="en-GB" altLang="en-US" sz="4400" dirty="0" err="1">
                <a:solidFill>
                  <a:srgbClr val="004730"/>
                </a:solidFill>
                <a:latin typeface="+mj-lt"/>
                <a:ea typeface="+mj-ea"/>
                <a:cs typeface="+mj-cs"/>
              </a:rPr>
              <a:t>Roebel</a:t>
            </a:r>
            <a:r>
              <a:rPr lang="en-GB" altLang="en-US" sz="4400" dirty="0">
                <a:solidFill>
                  <a:srgbClr val="004730"/>
                </a:solidFill>
                <a:latin typeface="+mj-lt"/>
                <a:ea typeface="+mj-ea"/>
                <a:cs typeface="+mj-cs"/>
              </a:rPr>
              <a:t> Cable?</a:t>
            </a:r>
          </a:p>
        </p:txBody>
      </p:sp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354920" y="1372054"/>
            <a:ext cx="8281080" cy="1728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>
              <a:spcAft>
                <a:spcPct val="40000"/>
              </a:spcAft>
            </a:pPr>
            <a:endParaRPr lang="en-GB" altLang="en-US" sz="1700" dirty="0">
              <a:solidFill>
                <a:srgbClr val="666666"/>
              </a:solidFill>
              <a:latin typeface="Dax-Regular" charset="0"/>
            </a:endParaRPr>
          </a:p>
          <a:p>
            <a:pPr marL="285750" indent="-285750"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rgbClr val="213B60"/>
                </a:solidFill>
                <a:latin typeface="+mn-lt"/>
              </a:rPr>
              <a:t> </a:t>
            </a:r>
            <a:r>
              <a:rPr lang="en-GB" altLang="en-US" sz="2400" dirty="0">
                <a:solidFill>
                  <a:srgbClr val="004730"/>
                </a:solidFill>
                <a:latin typeface="+mn-lt"/>
                <a:ea typeface="+mn-ea"/>
              </a:rPr>
              <a:t>A high capacity winding cable from coated conductor</a:t>
            </a:r>
          </a:p>
          <a:p>
            <a:pPr marL="342900" indent="-342900"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rgbClr val="004730"/>
                </a:solidFill>
                <a:latin typeface="+mn-lt"/>
                <a:ea typeface="+mn-ea"/>
              </a:rPr>
              <a:t> Continuously transposed</a:t>
            </a:r>
          </a:p>
          <a:p>
            <a:pPr>
              <a:spcAft>
                <a:spcPct val="40000"/>
              </a:spcAft>
              <a:buFont typeface="Wingdings" pitchFamily="2" charset="2"/>
              <a:buChar char="§"/>
            </a:pPr>
            <a:endParaRPr lang="en-GB" altLang="en-US" sz="2000" dirty="0">
              <a:solidFill>
                <a:srgbClr val="213B60"/>
              </a:solidFill>
              <a:latin typeface="Helvetica" pitchFamily="34" charset="0"/>
            </a:endParaRPr>
          </a:p>
        </p:txBody>
      </p:sp>
      <p:sp>
        <p:nvSpPr>
          <p:cNvPr id="7172" name="Text Box 11"/>
          <p:cNvSpPr txBox="1">
            <a:spLocks noChangeArrowheads="1"/>
          </p:cNvSpPr>
          <p:nvPr/>
        </p:nvSpPr>
        <p:spPr bwMode="auto">
          <a:xfrm>
            <a:off x="5081134" y="1816554"/>
            <a:ext cx="3296330" cy="9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endParaRPr lang="en-NZ" altLang="en-US" sz="500">
              <a:latin typeface="Times" pitchFamily="18" charset="0"/>
            </a:endParaRPr>
          </a:p>
        </p:txBody>
      </p:sp>
      <p:pic>
        <p:nvPicPr>
          <p:cNvPr id="7173" name="Picture 89" descr="GCS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7" y="6051777"/>
            <a:ext cx="1795009" cy="515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100"/>
          <p:cNvSpPr txBox="1">
            <a:spLocks noChangeArrowheads="1"/>
          </p:cNvSpPr>
          <p:nvPr/>
        </p:nvSpPr>
        <p:spPr bwMode="auto">
          <a:xfrm>
            <a:off x="171034" y="4915430"/>
            <a:ext cx="7929358" cy="38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0003" tIns="10002" rIns="20003" bIns="10002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GB" altLang="en-US" sz="2400" dirty="0">
                <a:solidFill>
                  <a:srgbClr val="004730"/>
                </a:solidFill>
                <a:latin typeface="+mn-lt"/>
                <a:ea typeface="+mn-ea"/>
              </a:rPr>
              <a:t>Cables are labelled	(no. of strands) / (strand width</a:t>
            </a:r>
            <a:r>
              <a:rPr lang="en-GB" altLang="en-US" sz="2400" dirty="0" smtClean="0">
                <a:solidFill>
                  <a:srgbClr val="004730"/>
                </a:solidFill>
                <a:latin typeface="+mn-lt"/>
                <a:ea typeface="+mn-ea"/>
              </a:rPr>
              <a:t>)</a:t>
            </a:r>
            <a:endParaRPr lang="en-GB" altLang="en-US" sz="2400" dirty="0">
              <a:solidFill>
                <a:srgbClr val="004730"/>
              </a:solidFill>
              <a:latin typeface="+mn-lt"/>
              <a:ea typeface="+mn-ea"/>
            </a:endParaRPr>
          </a:p>
        </p:txBody>
      </p:sp>
      <p:pic>
        <p:nvPicPr>
          <p:cNvPr id="7175" name="Picture 1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929" y="2157271"/>
            <a:ext cx="3565071" cy="238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635" y="3069284"/>
            <a:ext cx="2005919" cy="98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7" name="Text Box 107"/>
          <p:cNvSpPr txBox="1">
            <a:spLocks noChangeArrowheads="1"/>
          </p:cNvSpPr>
          <p:nvPr/>
        </p:nvSpPr>
        <p:spPr bwMode="auto">
          <a:xfrm>
            <a:off x="6225515" y="4653136"/>
            <a:ext cx="2271897" cy="2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dirty="0"/>
              <a:t>Photo courtesy of Siemens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Design of strands/cable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Existing designs are a compromise</a:t>
            </a:r>
          </a:p>
          <a:p>
            <a:pPr lvl="1"/>
            <a:r>
              <a:rPr lang="en-NZ" dirty="0" smtClean="0"/>
              <a:t>Use the wire which was available</a:t>
            </a:r>
          </a:p>
          <a:p>
            <a:pPr lvl="2"/>
            <a:r>
              <a:rPr lang="en-NZ" dirty="0" smtClean="0"/>
              <a:t>12 mm SuperPower</a:t>
            </a:r>
          </a:p>
          <a:p>
            <a:pPr lvl="2"/>
            <a:r>
              <a:rPr lang="en-NZ" dirty="0" smtClean="0"/>
              <a:t>10 mm Fujikura and STI (from 2013)</a:t>
            </a:r>
          </a:p>
          <a:p>
            <a:pPr lvl="1"/>
            <a:r>
              <a:rPr lang="en-NZ" dirty="0" smtClean="0"/>
              <a:t>Keep tool piece manufacture simple</a:t>
            </a:r>
          </a:p>
          <a:p>
            <a:pPr lvl="1"/>
            <a:r>
              <a:rPr lang="en-NZ" dirty="0" smtClean="0"/>
              <a:t>Minimise problems in automated winding</a:t>
            </a:r>
          </a:p>
          <a:p>
            <a:pPr lvl="1"/>
            <a:r>
              <a:rPr lang="en-NZ" dirty="0" smtClean="0"/>
              <a:t>Minimise mechanical problems</a:t>
            </a:r>
          </a:p>
          <a:p>
            <a:pPr lvl="1"/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54B53-F503-4C94-9D9A-CF980C9D51B8}" type="slidenum">
              <a:rPr lang="en-NZ" smtClean="0"/>
              <a:pPr>
                <a:defRPr/>
              </a:pPr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11799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237" y="187863"/>
            <a:ext cx="7949973" cy="1143000"/>
          </a:xfrm>
        </p:spPr>
        <p:txBody>
          <a:bodyPr/>
          <a:lstStyle/>
          <a:p>
            <a:pPr eaLnBrk="1" hangingPunct="1"/>
            <a:r>
              <a:rPr lang="en-GB" altLang="en-US" sz="3200" kern="1200" dirty="0" smtClean="0"/>
              <a:t>Design of strands</a:t>
            </a:r>
            <a:endParaRPr lang="en-NZ" altLang="en-US" sz="3200" kern="1200" dirty="0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1331232" y="5518745"/>
            <a:ext cx="131952" cy="496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endParaRPr lang="en-GB" altLang="en-US" sz="1100"/>
          </a:p>
          <a:p>
            <a:endParaRPr lang="en-GB" altLang="en-US" sz="1700">
              <a:latin typeface="Times" pitchFamily="18" charset="0"/>
            </a:endParaRPr>
          </a:p>
        </p:txBody>
      </p:sp>
      <p:grpSp>
        <p:nvGrpSpPr>
          <p:cNvPr id="8196" name="Group 176"/>
          <p:cNvGrpSpPr>
            <a:grpSpLocks/>
          </p:cNvGrpSpPr>
          <p:nvPr/>
        </p:nvGrpSpPr>
        <p:grpSpPr bwMode="auto">
          <a:xfrm>
            <a:off x="1073730" y="902850"/>
            <a:ext cx="6532563" cy="2942166"/>
            <a:chOff x="4622" y="2017"/>
            <a:chExt cx="3040" cy="812"/>
          </a:xfrm>
        </p:grpSpPr>
        <p:grpSp>
          <p:nvGrpSpPr>
            <p:cNvPr id="8207" name="Group 177"/>
            <p:cNvGrpSpPr>
              <a:grpSpLocks/>
            </p:cNvGrpSpPr>
            <p:nvPr/>
          </p:nvGrpSpPr>
          <p:grpSpPr bwMode="auto">
            <a:xfrm>
              <a:off x="4622" y="2071"/>
              <a:ext cx="3040" cy="758"/>
              <a:chOff x="4622" y="2071"/>
              <a:chExt cx="3040" cy="758"/>
            </a:xfrm>
          </p:grpSpPr>
          <p:pic>
            <p:nvPicPr>
              <p:cNvPr id="8209" name="Picture 17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58" y="2253"/>
                <a:ext cx="2897" cy="5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210" name="Picture 17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2" y="2071"/>
                <a:ext cx="3040" cy="1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211" name="Text Box 180"/>
              <p:cNvSpPr txBox="1">
                <a:spLocks noChangeArrowheads="1"/>
              </p:cNvSpPr>
              <p:nvPr/>
            </p:nvSpPr>
            <p:spPr bwMode="auto">
              <a:xfrm>
                <a:off x="5121" y="2775"/>
                <a:ext cx="1818" cy="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008" tIns="14004" rIns="28008" bIns="14004">
                <a:spAutoFit/>
              </a:bodyPr>
              <a:lstStyle>
                <a:lvl1pPr defTabSz="27940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1pPr>
                <a:lvl2pPr marL="742950" indent="-285750" defTabSz="27940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2pPr>
                <a:lvl3pPr marL="1143000" indent="-228600" defTabSz="27940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3pPr>
                <a:lvl4pPr marL="1600200" indent="-228600" defTabSz="27940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4pPr>
                <a:lvl5pPr marL="2057400" indent="-228600" defTabSz="279400"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5pPr>
                <a:lvl6pPr marL="2514600" indent="-228600" defTabSz="279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6pPr>
                <a:lvl7pPr marL="2971800" indent="-228600" defTabSz="279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7pPr>
                <a:lvl8pPr marL="3429000" indent="-228600" defTabSz="279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8pPr>
                <a:lvl9pPr marL="3886200" indent="-228600" defTabSz="279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Arial" charset="0"/>
                    <a:ea typeface="Osaka" pitchFamily="1" charset="-128"/>
                  </a:defRPr>
                </a:lvl9pPr>
              </a:lstStyle>
              <a:p>
                <a:r>
                  <a:rPr lang="en-GB" altLang="en-US" sz="1100">
                    <a:latin typeface="Dax-Bold" charset="0"/>
                  </a:rPr>
                  <a:t>Figure – Strands wound together and geometric parameters</a:t>
                </a:r>
                <a:r>
                  <a:rPr lang="en-GB" altLang="en-US" sz="400">
                    <a:latin typeface="Dax-Bold" charset="0"/>
                  </a:rPr>
                  <a:t> </a:t>
                </a:r>
                <a:endParaRPr lang="en-GB" altLang="en-US" sz="700">
                  <a:latin typeface="Dax-Regular" charset="0"/>
                </a:endParaRPr>
              </a:p>
            </p:txBody>
          </p:sp>
        </p:grpSp>
        <p:sp>
          <p:nvSpPr>
            <p:cNvPr id="8208" name="Text Box 181"/>
            <p:cNvSpPr txBox="1">
              <a:spLocks noChangeArrowheads="1"/>
            </p:cNvSpPr>
            <p:nvPr/>
          </p:nvSpPr>
          <p:spPr bwMode="auto">
            <a:xfrm>
              <a:off x="6663" y="2017"/>
              <a:ext cx="706" cy="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8008" tIns="14004" rIns="28008" bIns="14004">
              <a:spAutoFit/>
            </a:bodyPr>
            <a:lstStyle>
              <a:lvl1pPr defTabSz="2794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 defTabSz="2794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 defTabSz="2794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 defTabSz="2794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 defTabSz="2794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defTabSz="2794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defTabSz="2794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defTabSz="2794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defTabSz="2794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r>
                <a:rPr lang="en-GB" altLang="en-US" sz="1100" dirty="0">
                  <a:latin typeface="Dax-Bold" charset="0"/>
                </a:rPr>
                <a:t>Figure – </a:t>
              </a:r>
              <a:r>
                <a:rPr lang="en-GB" altLang="en-US" sz="1100" dirty="0" err="1">
                  <a:latin typeface="Dax-Bold" charset="0"/>
                </a:rPr>
                <a:t>Roebel</a:t>
              </a:r>
              <a:r>
                <a:rPr lang="en-GB" altLang="en-US" sz="1100" dirty="0">
                  <a:latin typeface="Dax-Bold" charset="0"/>
                </a:rPr>
                <a:t> strand</a:t>
              </a:r>
              <a:endParaRPr lang="en-GB" altLang="en-US" sz="1100" dirty="0">
                <a:latin typeface="Dax-Regular" charset="0"/>
              </a:endParaRPr>
            </a:p>
          </p:txBody>
        </p:sp>
      </p:grpSp>
      <p:sp>
        <p:nvSpPr>
          <p:cNvPr id="8197" name="Text Box 184"/>
          <p:cNvSpPr txBox="1">
            <a:spLocks noChangeArrowheads="1"/>
          </p:cNvSpPr>
          <p:nvPr/>
        </p:nvSpPr>
        <p:spPr bwMode="auto">
          <a:xfrm>
            <a:off x="7401152" y="2417536"/>
            <a:ext cx="576036" cy="24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sz="1100" dirty="0"/>
              <a:t>12 mm</a:t>
            </a:r>
          </a:p>
        </p:txBody>
      </p:sp>
      <p:sp>
        <p:nvSpPr>
          <p:cNvPr id="8198" name="Text Box 185"/>
          <p:cNvSpPr txBox="1">
            <a:spLocks noChangeArrowheads="1"/>
          </p:cNvSpPr>
          <p:nvPr/>
        </p:nvSpPr>
        <p:spPr bwMode="auto">
          <a:xfrm>
            <a:off x="6236607" y="2417536"/>
            <a:ext cx="495527" cy="24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sz="1100"/>
              <a:t>5 mm</a:t>
            </a:r>
          </a:p>
        </p:txBody>
      </p:sp>
      <p:sp>
        <p:nvSpPr>
          <p:cNvPr id="8199" name="Text Box 186"/>
          <p:cNvSpPr txBox="1">
            <a:spLocks noChangeArrowheads="1"/>
          </p:cNvSpPr>
          <p:nvPr/>
        </p:nvSpPr>
        <p:spPr bwMode="auto">
          <a:xfrm>
            <a:off x="3491367" y="2519589"/>
            <a:ext cx="599964" cy="23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sz="1100" dirty="0" smtClean="0"/>
              <a:t>6.0 </a:t>
            </a:r>
            <a:r>
              <a:rPr lang="en-NZ" altLang="en-US" sz="1100" dirty="0"/>
              <a:t>mm</a:t>
            </a:r>
          </a:p>
        </p:txBody>
      </p:sp>
      <p:sp>
        <p:nvSpPr>
          <p:cNvPr id="8200" name="Text Box 187"/>
          <p:cNvSpPr txBox="1">
            <a:spLocks noChangeArrowheads="1"/>
          </p:cNvSpPr>
          <p:nvPr/>
        </p:nvSpPr>
        <p:spPr bwMode="auto">
          <a:xfrm>
            <a:off x="980238" y="2427697"/>
            <a:ext cx="482946" cy="23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sz="1100" dirty="0"/>
              <a:t>2</a:t>
            </a:r>
            <a:r>
              <a:rPr lang="en-NZ" altLang="en-US" sz="1100" dirty="0" smtClean="0"/>
              <a:t> </a:t>
            </a:r>
            <a:r>
              <a:rPr lang="en-NZ" altLang="en-US" sz="1100" dirty="0"/>
              <a:t>mm</a:t>
            </a:r>
          </a:p>
        </p:txBody>
      </p:sp>
      <p:sp>
        <p:nvSpPr>
          <p:cNvPr id="8201" name="Text Box 188"/>
          <p:cNvSpPr txBox="1">
            <a:spLocks noChangeArrowheads="1"/>
          </p:cNvSpPr>
          <p:nvPr/>
        </p:nvSpPr>
        <p:spPr bwMode="auto">
          <a:xfrm>
            <a:off x="5313023" y="2852936"/>
            <a:ext cx="350384" cy="24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sz="1100" dirty="0"/>
              <a:t>30</a:t>
            </a:r>
            <a:r>
              <a:rPr lang="en-US" altLang="en-US" sz="1100" dirty="0">
                <a:cs typeface="Arial" charset="0"/>
              </a:rPr>
              <a:t>°</a:t>
            </a:r>
            <a:endParaRPr lang="en-NZ" altLang="en-US" sz="1100" dirty="0"/>
          </a:p>
        </p:txBody>
      </p:sp>
      <p:sp>
        <p:nvSpPr>
          <p:cNvPr id="8202" name="Text Box 189"/>
          <p:cNvSpPr txBox="1">
            <a:spLocks noChangeArrowheads="1"/>
          </p:cNvSpPr>
          <p:nvPr/>
        </p:nvSpPr>
        <p:spPr bwMode="auto">
          <a:xfrm>
            <a:off x="3389313" y="1628321"/>
            <a:ext cx="656544" cy="24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sz="1100"/>
              <a:t>300 mm</a:t>
            </a:r>
          </a:p>
        </p:txBody>
      </p:sp>
      <p:sp>
        <p:nvSpPr>
          <p:cNvPr id="8203" name="Line 190"/>
          <p:cNvSpPr>
            <a:spLocks noChangeShapeType="1"/>
          </p:cNvSpPr>
          <p:nvPr/>
        </p:nvSpPr>
        <p:spPr bwMode="auto">
          <a:xfrm>
            <a:off x="4057196" y="1731509"/>
            <a:ext cx="77220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/>
          <a:lstStyle/>
          <a:p>
            <a:endParaRPr lang="en-NZ"/>
          </a:p>
        </p:txBody>
      </p:sp>
      <p:sp>
        <p:nvSpPr>
          <p:cNvPr id="8204" name="Line 191"/>
          <p:cNvSpPr>
            <a:spLocks noChangeShapeType="1"/>
          </p:cNvSpPr>
          <p:nvPr/>
        </p:nvSpPr>
        <p:spPr bwMode="auto">
          <a:xfrm flipH="1">
            <a:off x="2617107" y="1731509"/>
            <a:ext cx="77220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/>
          <a:lstStyle/>
          <a:p>
            <a:endParaRPr lang="en-NZ"/>
          </a:p>
        </p:txBody>
      </p:sp>
      <p:sp>
        <p:nvSpPr>
          <p:cNvPr id="8205" name="Line 192"/>
          <p:cNvSpPr>
            <a:spLocks noChangeShapeType="1"/>
          </p:cNvSpPr>
          <p:nvPr/>
        </p:nvSpPr>
        <p:spPr bwMode="auto">
          <a:xfrm>
            <a:off x="2617107" y="1577295"/>
            <a:ext cx="0" cy="514804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/>
          <a:lstStyle/>
          <a:p>
            <a:endParaRPr lang="en-NZ"/>
          </a:p>
        </p:txBody>
      </p:sp>
      <p:sp>
        <p:nvSpPr>
          <p:cNvPr id="8206" name="Line 200"/>
          <p:cNvSpPr>
            <a:spLocks noChangeShapeType="1"/>
          </p:cNvSpPr>
          <p:nvPr/>
        </p:nvSpPr>
        <p:spPr bwMode="auto">
          <a:xfrm>
            <a:off x="4829402" y="1577295"/>
            <a:ext cx="0" cy="514804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/>
          <a:lstStyle/>
          <a:p>
            <a:endParaRPr lang="en-NZ"/>
          </a:p>
        </p:txBody>
      </p:sp>
      <p:graphicFrame>
        <p:nvGraphicFramePr>
          <p:cNvPr id="20" name="Group 36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75004892"/>
              </p:ext>
            </p:extLst>
          </p:nvPr>
        </p:nvGraphicFramePr>
        <p:xfrm>
          <a:off x="166101" y="4365104"/>
          <a:ext cx="8625024" cy="1987650"/>
        </p:xfrm>
        <a:graphic>
          <a:graphicData uri="http://schemas.openxmlformats.org/drawingml/2006/table">
            <a:tbl>
              <a:tblPr/>
              <a:tblGrid>
                <a:gridCol w="1304505"/>
                <a:gridCol w="2096219"/>
                <a:gridCol w="1756688"/>
                <a:gridCol w="1754929"/>
                <a:gridCol w="1712683"/>
              </a:tblGrid>
              <a:tr h="62935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Parameter</a:t>
                      </a:r>
                      <a:endParaRPr kumimoji="0" lang="en-US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Name</a:t>
                      </a:r>
                      <a:endParaRPr kumimoji="0" lang="en-US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2 mm Cable</a:t>
                      </a:r>
                      <a:endParaRPr kumimoji="0" lang="en-US" alt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4.5 mm Cable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5 mm Cable</a:t>
                      </a:r>
                      <a:endParaRPr kumimoji="0" lang="en-US" alt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2960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L</a:t>
                      </a:r>
                      <a:r>
                        <a:rPr kumimoji="0" lang="en-US" altLang="en-US" sz="17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TRANS</a:t>
                      </a:r>
                      <a:r>
                        <a:rPr kumimoji="0" lang="en-US" altLang="en-US" sz="1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 (=2L)</a:t>
                      </a:r>
                      <a:endParaRPr kumimoji="0" lang="en-US" alt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Transposition length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90 mm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300 mm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300 mm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4346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W</a:t>
                      </a:r>
                      <a:r>
                        <a:rPr kumimoji="0" lang="en-US" altLang="en-US" sz="17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R</a:t>
                      </a:r>
                      <a:endParaRPr kumimoji="0" lang="en-US" alt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Strand width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2 mm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4.5 mm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5 mm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4346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W</a:t>
                      </a:r>
                      <a:r>
                        <a:rPr kumimoji="0" lang="en-US" altLang="en-US" sz="17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X</a:t>
                      </a:r>
                      <a:endParaRPr kumimoji="0" lang="en-US" alt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Crossover width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1.7 mm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5.0 mm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Times New Roman" pitchFamily="18" charset="0"/>
                        </a:rPr>
                        <a:t>6.0 mm</a:t>
                      </a:r>
                    </a:p>
                  </a:txBody>
                  <a:tcPr marL="101388" marR="101388" marT="49668" marB="496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6725" y="1650031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“15/5”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041" y="313624"/>
            <a:ext cx="7949974" cy="1143000"/>
          </a:xfrm>
        </p:spPr>
        <p:txBody>
          <a:bodyPr/>
          <a:lstStyle/>
          <a:p>
            <a:pPr eaLnBrk="1" hangingPunct="1"/>
            <a:r>
              <a:rPr lang="en-NZ" altLang="en-US" sz="3200" dirty="0"/>
              <a:t>Strand manufacture</a:t>
            </a:r>
          </a:p>
        </p:txBody>
      </p:sp>
      <p:sp>
        <p:nvSpPr>
          <p:cNvPr id="10253" name="Rectangle 16"/>
          <p:cNvSpPr>
            <a:spLocks noChangeArrowheads="1"/>
          </p:cNvSpPr>
          <p:nvPr/>
        </p:nvSpPr>
        <p:spPr bwMode="auto">
          <a:xfrm>
            <a:off x="1309926" y="4495682"/>
            <a:ext cx="3348783" cy="31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5306" tIns="32653" rIns="65306" bIns="3265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US" altLang="en-US" sz="1600" dirty="0">
                <a:solidFill>
                  <a:srgbClr val="004730"/>
                </a:solidFill>
                <a:latin typeface="+mn-lt"/>
                <a:ea typeface="+mn-ea"/>
              </a:rPr>
              <a:t>Automated multi-strand </a:t>
            </a:r>
            <a:r>
              <a:rPr lang="en-US" altLang="en-US" sz="1600" dirty="0" smtClean="0">
                <a:solidFill>
                  <a:srgbClr val="004730"/>
                </a:solidFill>
                <a:latin typeface="+mn-lt"/>
                <a:ea typeface="+mn-ea"/>
              </a:rPr>
              <a:t>production</a:t>
            </a:r>
            <a:endParaRPr lang="en-US" altLang="en-US" sz="1600" dirty="0">
              <a:solidFill>
                <a:srgbClr val="004730"/>
              </a:solidFill>
              <a:latin typeface="+mn-lt"/>
              <a:ea typeface="+mn-ea"/>
            </a:endParaRPr>
          </a:p>
        </p:txBody>
      </p:sp>
      <p:grpSp>
        <p:nvGrpSpPr>
          <p:cNvPr id="10254" name="Group 17"/>
          <p:cNvGrpSpPr>
            <a:grpSpLocks noChangeAspect="1"/>
          </p:cNvGrpSpPr>
          <p:nvPr/>
        </p:nvGrpSpPr>
        <p:grpSpPr bwMode="auto">
          <a:xfrm>
            <a:off x="4987597" y="1217839"/>
            <a:ext cx="3956832" cy="1520599"/>
            <a:chOff x="6466" y="2071"/>
            <a:chExt cx="5040" cy="2160"/>
          </a:xfrm>
        </p:grpSpPr>
        <p:sp>
          <p:nvSpPr>
            <p:cNvPr id="10257" name="AutoShape 18"/>
            <p:cNvSpPr>
              <a:spLocks noChangeAspect="1" noChangeArrowheads="1"/>
            </p:cNvSpPr>
            <p:nvPr/>
          </p:nvSpPr>
          <p:spPr bwMode="auto">
            <a:xfrm>
              <a:off x="6466" y="2071"/>
              <a:ext cx="5040" cy="2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endParaRPr lang="en-NZ" altLang="en-US"/>
            </a:p>
          </p:txBody>
        </p:sp>
        <p:pic>
          <p:nvPicPr>
            <p:cNvPr id="10258" name="Picture 19" descr="5mm_roebels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6" y="2191"/>
              <a:ext cx="4800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9" name="Picture 20" descr="2mm_roebels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6" y="3271"/>
              <a:ext cx="4800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0" name="Text Box 21"/>
            <p:cNvSpPr txBox="1">
              <a:spLocks noChangeArrowheads="1"/>
            </p:cNvSpPr>
            <p:nvPr/>
          </p:nvSpPr>
          <p:spPr bwMode="auto">
            <a:xfrm>
              <a:off x="11266" y="2311"/>
              <a:ext cx="240" cy="2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pPr algn="ctr"/>
              <a:r>
                <a:rPr lang="en-NZ" altLang="en-US" sz="900" b="1" dirty="0">
                  <a:latin typeface="Tahoma" pitchFamily="34" charset="0"/>
                  <a:ea typeface="ＭＳ Ｐゴシック" pitchFamily="34" charset="-128"/>
                </a:rPr>
                <a:t>(a)</a:t>
              </a:r>
              <a:r>
                <a:rPr lang="en-NZ" altLang="en-US" sz="600" b="1" dirty="0">
                  <a:latin typeface="Tahoma" pitchFamily="34" charset="0"/>
                  <a:ea typeface="ＭＳ Ｐゴシック" pitchFamily="34" charset="-128"/>
                </a:rPr>
                <a:t> </a:t>
              </a:r>
              <a:endParaRPr lang="en-NZ" altLang="en-US" sz="1300" dirty="0">
                <a:latin typeface="Tahoma" pitchFamily="34" charset="0"/>
                <a:ea typeface="ＭＳ Ｐゴシック" pitchFamily="34" charset="-128"/>
              </a:endParaRPr>
            </a:p>
          </p:txBody>
        </p:sp>
        <p:sp>
          <p:nvSpPr>
            <p:cNvPr id="10261" name="Text Box 22"/>
            <p:cNvSpPr txBox="1">
              <a:spLocks noChangeArrowheads="1"/>
            </p:cNvSpPr>
            <p:nvPr/>
          </p:nvSpPr>
          <p:spPr bwMode="auto">
            <a:xfrm>
              <a:off x="11266" y="2791"/>
              <a:ext cx="240" cy="2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pPr algn="ctr"/>
              <a:r>
                <a:rPr lang="en-NZ" altLang="en-US" sz="900" b="1">
                  <a:latin typeface="Tahoma" pitchFamily="34" charset="0"/>
                  <a:ea typeface="ＭＳ Ｐゴシック" pitchFamily="34" charset="-128"/>
                </a:rPr>
                <a:t>(b)</a:t>
              </a:r>
              <a:r>
                <a:rPr lang="en-NZ" altLang="en-US" sz="600" b="1">
                  <a:latin typeface="Tahoma" pitchFamily="34" charset="0"/>
                  <a:ea typeface="ＭＳ Ｐゴシック" pitchFamily="34" charset="-128"/>
                </a:rPr>
                <a:t> </a:t>
              </a:r>
              <a:endParaRPr lang="en-NZ" altLang="en-US" sz="1300">
                <a:latin typeface="Tahoma" pitchFamily="34" charset="0"/>
                <a:ea typeface="ＭＳ Ｐゴシック" pitchFamily="34" charset="-128"/>
              </a:endParaRPr>
            </a:p>
          </p:txBody>
        </p:sp>
        <p:sp>
          <p:nvSpPr>
            <p:cNvPr id="10262" name="Text Box 23"/>
            <p:cNvSpPr txBox="1">
              <a:spLocks noChangeArrowheads="1"/>
            </p:cNvSpPr>
            <p:nvPr/>
          </p:nvSpPr>
          <p:spPr bwMode="auto">
            <a:xfrm>
              <a:off x="11266" y="3391"/>
              <a:ext cx="240" cy="2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pPr algn="ctr"/>
              <a:r>
                <a:rPr lang="en-NZ" altLang="en-US" sz="900" b="1">
                  <a:latin typeface="Tahoma" pitchFamily="34" charset="0"/>
                  <a:ea typeface="ＭＳ Ｐゴシック" pitchFamily="34" charset="-128"/>
                </a:rPr>
                <a:t>(c)</a:t>
              </a:r>
              <a:r>
                <a:rPr lang="en-NZ" altLang="en-US" sz="600" b="1">
                  <a:latin typeface="Tahoma" pitchFamily="34" charset="0"/>
                  <a:ea typeface="ＭＳ Ｐゴシック" pitchFamily="34" charset="-128"/>
                </a:rPr>
                <a:t> </a:t>
              </a:r>
              <a:endParaRPr lang="en-NZ" altLang="en-US" sz="1300">
                <a:latin typeface="Tahoma" pitchFamily="34" charset="0"/>
                <a:ea typeface="ＭＳ Ｐゴシック" pitchFamily="34" charset="-128"/>
              </a:endParaRPr>
            </a:p>
          </p:txBody>
        </p:sp>
        <p:sp>
          <p:nvSpPr>
            <p:cNvPr id="10263" name="Text Box 24"/>
            <p:cNvSpPr txBox="1">
              <a:spLocks noChangeArrowheads="1"/>
            </p:cNvSpPr>
            <p:nvPr/>
          </p:nvSpPr>
          <p:spPr bwMode="auto">
            <a:xfrm>
              <a:off x="11266" y="3871"/>
              <a:ext cx="240" cy="2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Osaka" pitchFamily="1" charset="-128"/>
                </a:defRPr>
              </a:lvl9pPr>
            </a:lstStyle>
            <a:p>
              <a:pPr algn="ctr"/>
              <a:r>
                <a:rPr lang="en-NZ" altLang="en-US" sz="900" b="1">
                  <a:latin typeface="Tahoma" pitchFamily="34" charset="0"/>
                  <a:ea typeface="ＭＳ Ｐゴシック" pitchFamily="34" charset="-128"/>
                </a:rPr>
                <a:t>(d)</a:t>
              </a:r>
              <a:r>
                <a:rPr lang="en-NZ" altLang="en-US" sz="600" b="1">
                  <a:latin typeface="Tahoma" pitchFamily="34" charset="0"/>
                  <a:ea typeface="ＭＳ Ｐゴシック" pitchFamily="34" charset="-128"/>
                </a:rPr>
                <a:t> </a:t>
              </a:r>
              <a:endParaRPr lang="en-NZ" altLang="en-US" sz="1300">
                <a:latin typeface="Tahoma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10255" name="Rectangle 25"/>
          <p:cNvSpPr>
            <a:spLocks noChangeArrowheads="1"/>
          </p:cNvSpPr>
          <p:nvPr/>
        </p:nvSpPr>
        <p:spPr bwMode="auto">
          <a:xfrm>
            <a:off x="5395233" y="2759982"/>
            <a:ext cx="3549196" cy="1113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 anchor="ctr">
            <a:spAutoFit/>
          </a:bodyPr>
          <a:lstStyle>
            <a:lvl1pPr marL="457200" indent="-4572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pPr algn="just"/>
            <a:r>
              <a:rPr lang="en-US" altLang="en-US" sz="1100"/>
              <a:t>Formation of Roebel punched strands in 40 mm and 12 mm wide feedstock material. </a:t>
            </a:r>
          </a:p>
          <a:p>
            <a:pPr algn="just">
              <a:buFontTx/>
              <a:buAutoNum type="alphaLcParenBoth"/>
            </a:pPr>
            <a:r>
              <a:rPr lang="en-US" altLang="en-US" sz="1100"/>
              <a:t>4 x 5 mm strands in 40 mm wide material, </a:t>
            </a:r>
          </a:p>
          <a:p>
            <a:pPr algn="just">
              <a:buFontTx/>
              <a:buAutoNum type="alphaLcParenBoth"/>
            </a:pPr>
            <a:r>
              <a:rPr lang="en-US" altLang="en-US" sz="1100"/>
              <a:t>1 x 5 mm wide strand in 12 mm wide material, </a:t>
            </a:r>
          </a:p>
          <a:p>
            <a:pPr algn="just">
              <a:buFontTx/>
              <a:buAutoNum type="alphaLcParenBoth"/>
            </a:pPr>
            <a:r>
              <a:rPr lang="en-US" altLang="en-US" sz="1100"/>
              <a:t>10 x 2 mm strands in 40 mm wide material, </a:t>
            </a:r>
          </a:p>
          <a:p>
            <a:pPr algn="just">
              <a:buFontTx/>
              <a:buAutoNum type="alphaLcParenBoth"/>
            </a:pPr>
            <a:r>
              <a:rPr lang="en-US" altLang="en-US" sz="1100"/>
              <a:t>3 x 2 mm wide strands in 12 mm wide material.</a:t>
            </a:r>
          </a:p>
        </p:txBody>
      </p:sp>
      <p:sp>
        <p:nvSpPr>
          <p:cNvPr id="10256" name="Text Box 32"/>
          <p:cNvSpPr txBox="1">
            <a:spLocks noChangeArrowheads="1"/>
          </p:cNvSpPr>
          <p:nvPr/>
        </p:nvSpPr>
        <p:spPr bwMode="auto">
          <a:xfrm>
            <a:off x="509135" y="1988911"/>
            <a:ext cx="1417496" cy="43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sz="2400" dirty="0">
                <a:solidFill>
                  <a:srgbClr val="004730"/>
                </a:solidFill>
                <a:latin typeface="+mn-lt"/>
                <a:ea typeface="+mn-ea"/>
              </a:rPr>
              <a:t>Punching</a:t>
            </a:r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179512" y="5403550"/>
            <a:ext cx="7556036" cy="4352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 sz="2400" dirty="0" smtClean="0">
                <a:solidFill>
                  <a:srgbClr val="004730"/>
                </a:solidFill>
                <a:latin typeface="+mn-lt"/>
                <a:ea typeface="+mn-ea"/>
              </a:rPr>
              <a:t>Wire demonstrated: AMSC, </a:t>
            </a:r>
            <a:r>
              <a:rPr lang="en-NZ" altLang="en-US" sz="2400" dirty="0" err="1" smtClean="0">
                <a:solidFill>
                  <a:srgbClr val="004730"/>
                </a:solidFill>
                <a:latin typeface="+mn-lt"/>
                <a:ea typeface="+mn-ea"/>
              </a:rPr>
              <a:t>SuperPower</a:t>
            </a:r>
            <a:r>
              <a:rPr lang="en-NZ" altLang="en-US" sz="2400" dirty="0" smtClean="0">
                <a:solidFill>
                  <a:srgbClr val="004730"/>
                </a:solidFill>
                <a:latin typeface="+mn-lt"/>
                <a:ea typeface="+mn-ea"/>
              </a:rPr>
              <a:t>,  Fujikura, STI</a:t>
            </a:r>
            <a:endParaRPr lang="en-NZ" altLang="en-US" sz="2400" dirty="0">
              <a:solidFill>
                <a:srgbClr val="004730"/>
              </a:solidFill>
              <a:latin typeface="+mn-lt"/>
              <a:ea typeface="+mn-ea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694" y="4070007"/>
            <a:ext cx="1642376" cy="1198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2" t="1761" r="9347" b="33029"/>
          <a:stretch/>
        </p:blipFill>
        <p:spPr>
          <a:xfrm>
            <a:off x="1217883" y="2424187"/>
            <a:ext cx="3532871" cy="1933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48545" y="394607"/>
            <a:ext cx="7949973" cy="1143000"/>
          </a:xfrm>
        </p:spPr>
        <p:txBody>
          <a:bodyPr/>
          <a:lstStyle/>
          <a:p>
            <a:pPr eaLnBrk="1" hangingPunct="1"/>
            <a:r>
              <a:rPr lang="en-NZ" altLang="en-US" sz="3200" dirty="0"/>
              <a:t>Quality of </a:t>
            </a:r>
            <a:r>
              <a:rPr lang="en-NZ" altLang="en-US" sz="3200" dirty="0" smtClean="0"/>
              <a:t>punching: AMSC wire</a:t>
            </a:r>
            <a:endParaRPr lang="en-NZ" altLang="en-US" sz="3200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010" y="1628322"/>
            <a:ext cx="2346098" cy="1745116"/>
          </a:xfrm>
          <a:noFill/>
        </p:spPr>
      </p:pic>
      <p:pic>
        <p:nvPicPr>
          <p:cNvPr id="1126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0474" y="1628322"/>
            <a:ext cx="2567214" cy="1745116"/>
          </a:xfrm>
          <a:noFill/>
        </p:spPr>
      </p:pic>
      <p:pic>
        <p:nvPicPr>
          <p:cNvPr id="11269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009" y="3532188"/>
            <a:ext cx="2350634" cy="17451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54688" y="3480027"/>
            <a:ext cx="2350634" cy="17451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54920" y="2194153"/>
            <a:ext cx="1234848" cy="501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/>
              <a:t>Electroplated copper/NiW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314599" y="2039938"/>
            <a:ext cx="1234848" cy="501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/>
              <a:t>Electroplated copper/NiW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314599" y="3891643"/>
            <a:ext cx="1336901" cy="501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/>
              <a:t>AMSC 4 ply Cu/2x NiW/Cu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56974" y="3994831"/>
            <a:ext cx="1234848" cy="501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306" tIns="32653" rIns="65306" bIns="32653">
            <a:spAutoFit/>
          </a:bodyPr>
          <a:lstStyle>
            <a:lvl1pPr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1pPr>
            <a:lvl2pPr marL="742950" indent="-28575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2pPr>
            <a:lvl3pPr marL="11430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3pPr>
            <a:lvl4pPr marL="16002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4pPr>
            <a:lvl5pPr marL="2057400" indent="-228600" defTabSz="279400"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5pPr>
            <a:lvl6pPr marL="25146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6pPr>
            <a:lvl7pPr marL="29718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7pPr>
            <a:lvl8pPr marL="34290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8pPr>
            <a:lvl9pPr marL="3886200" indent="-228600" defTabSz="279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Osaka" pitchFamily="1" charset="-128"/>
              </a:defRPr>
            </a:lvl9pPr>
          </a:lstStyle>
          <a:p>
            <a:r>
              <a:rPr lang="en-NZ" altLang="en-US"/>
              <a:t>AMSC 3 ply SS/NiW/SS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ictoria-Corporate-PowerPoint-Template-New">
  <a:themeElements>
    <a:clrScheme name="ppt -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t - templa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6" charset="-128"/>
          </a:defRPr>
        </a:defPPr>
      </a:lstStyle>
    </a:lnDef>
  </a:objectDefaults>
  <a:extraClrSchemeLst>
    <a:extraClrScheme>
      <a:clrScheme name="ppt -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-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-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-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-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-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-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-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-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-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-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-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ppt template</Template>
  <TotalTime>8980</TotalTime>
  <Words>1074</Words>
  <Application>Microsoft Office PowerPoint</Application>
  <PresentationFormat>On-screen Show (4:3)</PresentationFormat>
  <Paragraphs>239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Victoria-Corporate-PowerPoint-Template-New</vt:lpstr>
      <vt:lpstr>Equation</vt:lpstr>
      <vt:lpstr> Roebel cable industrial optimization - General Cable Superconductors  Dr Nick Long, Robinson Research Institute,  Victoria University of Wellington, New Zealand  </vt:lpstr>
      <vt:lpstr>Contents</vt:lpstr>
      <vt:lpstr>Cable attributes for magnet applications</vt:lpstr>
      <vt:lpstr>HTS Roebel cable  </vt:lpstr>
      <vt:lpstr>PowerPoint Presentation</vt:lpstr>
      <vt:lpstr>Design of strands/cable</vt:lpstr>
      <vt:lpstr>Design of strands</vt:lpstr>
      <vt:lpstr>Strand manufacture</vt:lpstr>
      <vt:lpstr>Quality of punching: AMSC wire</vt:lpstr>
      <vt:lpstr>Fujikura: Silver-stabilised punched strand</vt:lpstr>
      <vt:lpstr>Fujikura Cu-laminated wire – punched strand </vt:lpstr>
      <vt:lpstr>Wire qualification</vt:lpstr>
      <vt:lpstr>Wire qualification</vt:lpstr>
      <vt:lpstr>Ic measurement of strands</vt:lpstr>
      <vt:lpstr>PowerPoint Presentation</vt:lpstr>
      <vt:lpstr>Summary of strand performance</vt:lpstr>
      <vt:lpstr>Cable assembly</vt:lpstr>
      <vt:lpstr>Assembly issues</vt:lpstr>
      <vt:lpstr>Ic measurement of cables @ 77 K</vt:lpstr>
      <vt:lpstr>Ic measurement of cables @ 4.2 K</vt:lpstr>
      <vt:lpstr>Mechanical properties – longitudinal stress-strain</vt:lpstr>
      <vt:lpstr>Mechanical properties</vt:lpstr>
      <vt:lpstr>Wrapped insulation</vt:lpstr>
      <vt:lpstr>Winding and Potting coils</vt:lpstr>
      <vt:lpstr>Conclusions</vt:lpstr>
      <vt:lpstr>Thank you for your attention!</vt:lpstr>
    </vt:vector>
  </TitlesOfParts>
  <Company>Industrial Research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Buckley</dc:creator>
  <cp:lastModifiedBy>Julia Double</cp:lastModifiedBy>
  <cp:revision>729</cp:revision>
  <cp:lastPrinted>2014-02-17T02:40:28Z</cp:lastPrinted>
  <dcterms:created xsi:type="dcterms:W3CDTF">2012-09-26T23:04:31Z</dcterms:created>
  <dcterms:modified xsi:type="dcterms:W3CDTF">2014-05-20T08:30:15Z</dcterms:modified>
</cp:coreProperties>
</file>