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unknown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</p:sldMasterIdLst>
  <p:notesMasterIdLst>
    <p:notesMasterId r:id="rId30"/>
  </p:notesMasterIdLst>
  <p:sldIdLst>
    <p:sldId id="257" r:id="rId2"/>
    <p:sldId id="269" r:id="rId3"/>
    <p:sldId id="262" r:id="rId4"/>
    <p:sldId id="322" r:id="rId5"/>
    <p:sldId id="263" r:id="rId6"/>
    <p:sldId id="333" r:id="rId7"/>
    <p:sldId id="275" r:id="rId8"/>
    <p:sldId id="321" r:id="rId9"/>
    <p:sldId id="336" r:id="rId10"/>
    <p:sldId id="335" r:id="rId11"/>
    <p:sldId id="296" r:id="rId12"/>
    <p:sldId id="298" r:id="rId13"/>
    <p:sldId id="300" r:id="rId14"/>
    <p:sldId id="326" r:id="rId15"/>
    <p:sldId id="318" r:id="rId16"/>
    <p:sldId id="325" r:id="rId17"/>
    <p:sldId id="329" r:id="rId18"/>
    <p:sldId id="337" r:id="rId19"/>
    <p:sldId id="287" r:id="rId20"/>
    <p:sldId id="288" r:id="rId21"/>
    <p:sldId id="338" r:id="rId22"/>
    <p:sldId id="327" r:id="rId23"/>
    <p:sldId id="328" r:id="rId24"/>
    <p:sldId id="339" r:id="rId25"/>
    <p:sldId id="340" r:id="rId26"/>
    <p:sldId id="341" r:id="rId27"/>
    <p:sldId id="334" r:id="rId28"/>
    <p:sldId id="314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92353-37BC-E445-94E7-4FE325BDB74D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7B93C-2B01-B046-861A-3420016F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85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8CB774-9455-E347-951E-572E0CB9A7CF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92150"/>
            <a:ext cx="4557713" cy="3417888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43400"/>
            <a:ext cx="548957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7528BA44-9F0C-3548-B020-2D06B940BAC1}" type="slidenum">
              <a:rPr lang="en-US" sz="1200">
                <a:solidFill>
                  <a:srgbClr val="000000"/>
                </a:solidFill>
              </a:rPr>
              <a:pPr eaLnBrk="1" hangingPunct="1"/>
              <a:t>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92150"/>
            <a:ext cx="4557713" cy="3417888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43400"/>
            <a:ext cx="548957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7528BA44-9F0C-3548-B020-2D06B940BAC1}" type="slidenum">
              <a:rPr lang="en-US" sz="1200">
                <a:solidFill>
                  <a:srgbClr val="000000"/>
                </a:solidFill>
              </a:rPr>
              <a:pPr eaLnBrk="1" hangingPunct="1"/>
              <a:t>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92150"/>
            <a:ext cx="4557713" cy="3417888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43400"/>
            <a:ext cx="548957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C4A2C0E-344B-BB45-A52C-BE173BBF69B6}" type="slidenum">
              <a:rPr lang="en-US" sz="1200"/>
              <a:pPr eaLnBrk="1" hangingPunct="1"/>
              <a:t>14</a:t>
            </a:fld>
            <a:endParaRPr lang="en-US" sz="1200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92150"/>
            <a:ext cx="4557713" cy="3417888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43400"/>
            <a:ext cx="548957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C4A2C0E-344B-BB45-A52C-BE173BBF69B6}" type="slidenum">
              <a:rPr lang="en-US" sz="1200"/>
              <a:pPr eaLnBrk="1" hangingPunct="1"/>
              <a:t>16</a:t>
            </a:fld>
            <a:endParaRPr lang="en-US" sz="1200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92150"/>
            <a:ext cx="4557713" cy="3417888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43400"/>
            <a:ext cx="548957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3B29B8C-A5CE-514F-9771-A650C2D2D361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0.png"/><Relationship Id="rId7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9.png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6" Type="http://schemas.openxmlformats.org/officeDocument/2006/relationships/image" Target="../media/image41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OV"/><Relationship Id="rId1" Type="http://schemas.microsoft.com/office/2007/relationships/media" Target="../media/media3.MOV"/><Relationship Id="rId6" Type="http://schemas.openxmlformats.org/officeDocument/2006/relationships/image" Target="../media/image42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jpg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danko@advancedconductor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0.png"/><Relationship Id="rId7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jpe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614493" y="1285989"/>
            <a:ext cx="8001111" cy="92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7" tIns="44450" rIns="90487" bIns="44450"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altLang="ja-JP" sz="2400" b="1" dirty="0">
                <a:solidFill>
                  <a:srgbClr val="CC0000"/>
                </a:solidFill>
              </a:rPr>
              <a:t>Conductor on Round Core </a:t>
            </a:r>
            <a:r>
              <a:rPr lang="en-US" altLang="ja-JP" sz="2400" b="1" dirty="0" smtClean="0">
                <a:solidFill>
                  <a:srgbClr val="CC0000"/>
                </a:solidFill>
              </a:rPr>
              <a:t>(CORC) cable development </a:t>
            </a:r>
            <a:r>
              <a:rPr lang="en-US" altLang="ja-JP" sz="2400" b="1" dirty="0">
                <a:solidFill>
                  <a:srgbClr val="CC0000"/>
                </a:solidFill>
              </a:rPr>
              <a:t>for accelerator magnets</a:t>
            </a:r>
            <a:endParaRPr lang="en-US" sz="2400" dirty="0">
              <a:cs typeface="Arial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310918" y="2486711"/>
            <a:ext cx="649997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cs typeface="Arial" charset="0"/>
              </a:rPr>
              <a:t>Danko </a:t>
            </a:r>
            <a:r>
              <a:rPr lang="en-US" sz="1600" b="1" dirty="0">
                <a:cs typeface="Arial" charset="0"/>
              </a:rPr>
              <a:t>van der </a:t>
            </a:r>
            <a:r>
              <a:rPr lang="en-US" sz="1600" b="1" dirty="0" err="1" smtClean="0">
                <a:cs typeface="Arial" charset="0"/>
              </a:rPr>
              <a:t>Laan</a:t>
            </a:r>
            <a:endParaRPr lang="en-US" sz="1600" b="1" dirty="0" smtClean="0">
              <a:cs typeface="Arial" charset="0"/>
            </a:endParaRPr>
          </a:p>
          <a:p>
            <a:pPr algn="ctr">
              <a:defRPr/>
            </a:pPr>
            <a:r>
              <a:rPr lang="en-US" sz="1600" dirty="0" smtClean="0">
                <a:cs typeface="Arial" charset="0"/>
              </a:rPr>
              <a:t>Advanced Conductor Technologies &amp; University of Colorado</a:t>
            </a:r>
          </a:p>
          <a:p>
            <a:pPr algn="ctr">
              <a:defRPr/>
            </a:pPr>
            <a:r>
              <a:rPr lang="en-US" sz="1600" dirty="0" smtClean="0">
                <a:cs typeface="Arial" charset="0"/>
              </a:rPr>
              <a:t>Boulder, Colorado, USA</a:t>
            </a:r>
            <a:endParaRPr lang="en-US" sz="1600" dirty="0">
              <a:cs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893729" y="6477000"/>
            <a:ext cx="36577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1" dirty="0" smtClean="0">
                <a:solidFill>
                  <a:srgbClr val="002060"/>
                </a:solidFill>
              </a:rPr>
              <a:t>WAMHTS-1, Hamburg, Germany, May 22, 2014</a:t>
            </a:r>
          </a:p>
        </p:txBody>
      </p:sp>
      <p:pic>
        <p:nvPicPr>
          <p:cNvPr id="6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310913" y="3345716"/>
            <a:ext cx="649997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cs typeface="Arial" charset="0"/>
              </a:rPr>
              <a:t>Fraser Douglas</a:t>
            </a:r>
          </a:p>
          <a:p>
            <a:pPr algn="ctr">
              <a:defRPr/>
            </a:pPr>
            <a:r>
              <a:rPr lang="en-US" sz="1600" dirty="0" smtClean="0">
                <a:cs typeface="Arial" charset="0"/>
              </a:rPr>
              <a:t>Advanced Conductor Technologies, Boulder, Colorado, USA</a:t>
            </a:r>
            <a:endParaRPr lang="en-US" sz="1600" dirty="0">
              <a:cs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310908" y="3983041"/>
            <a:ext cx="649997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err="1" smtClean="0">
                <a:cs typeface="Arial" charset="0"/>
              </a:rPr>
              <a:t>Xifeng</a:t>
            </a:r>
            <a:r>
              <a:rPr lang="en-US" sz="1600" b="1" dirty="0" smtClean="0">
                <a:cs typeface="Arial" charset="0"/>
              </a:rPr>
              <a:t> Lu</a:t>
            </a:r>
            <a:endParaRPr lang="en-US" sz="1600" b="1" dirty="0">
              <a:cs typeface="Arial" charset="0"/>
            </a:endParaRPr>
          </a:p>
          <a:p>
            <a:pPr algn="ctr">
              <a:defRPr/>
            </a:pPr>
            <a:r>
              <a:rPr lang="en-US" sz="1600" dirty="0" smtClean="0">
                <a:cs typeface="Arial" charset="0"/>
              </a:rPr>
              <a:t>University of </a:t>
            </a:r>
            <a:r>
              <a:rPr lang="en-US" sz="1600" dirty="0" err="1" smtClean="0">
                <a:cs typeface="Arial" charset="0"/>
              </a:rPr>
              <a:t>Colorado,Boulder</a:t>
            </a:r>
            <a:r>
              <a:rPr lang="en-US" sz="1600" dirty="0" smtClean="0">
                <a:cs typeface="Arial" charset="0"/>
              </a:rPr>
              <a:t>, Colorado, USA</a:t>
            </a:r>
            <a:endParaRPr lang="en-US" sz="1600" dirty="0">
              <a:cs typeface="Arial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10903" y="4675786"/>
            <a:ext cx="649997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cs typeface="Arial" charset="0"/>
              </a:rPr>
              <a:t>Ulf </a:t>
            </a:r>
            <a:r>
              <a:rPr lang="en-US" sz="1600" b="1" dirty="0" err="1" smtClean="0">
                <a:cs typeface="Arial" charset="0"/>
              </a:rPr>
              <a:t>Trociewitz</a:t>
            </a:r>
            <a:r>
              <a:rPr lang="en-US" sz="1600" b="1" dirty="0" smtClean="0">
                <a:cs typeface="Arial" charset="0"/>
              </a:rPr>
              <a:t> and David </a:t>
            </a:r>
            <a:r>
              <a:rPr lang="en-US" sz="1600" b="1" dirty="0" err="1" smtClean="0">
                <a:cs typeface="Arial" charset="0"/>
              </a:rPr>
              <a:t>Larbalestier</a:t>
            </a:r>
            <a:endParaRPr lang="en-US" sz="1600" b="1" dirty="0" smtClean="0">
              <a:cs typeface="Arial" charset="0"/>
            </a:endParaRPr>
          </a:p>
          <a:p>
            <a:pPr algn="ctr">
              <a:defRPr/>
            </a:pPr>
            <a:r>
              <a:rPr lang="en-US" sz="1600" dirty="0"/>
              <a:t>Applied Superconductivity Center, National High Magnetic Field Laboratory, Florida State University, FL 32301, USA</a:t>
            </a:r>
            <a:endParaRPr lang="en-US" sz="16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02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 eaLnBrk="0" hangingPunct="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Testing of CORC cables under axial stress</a:t>
            </a:r>
          </a:p>
        </p:txBody>
      </p:sp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2653772" y="5651861"/>
            <a:ext cx="166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latin typeface="Symbol" charset="0"/>
                <a:cs typeface="Arial" charset="0"/>
              </a:rPr>
              <a:t>s</a:t>
            </a:r>
            <a:r>
              <a:rPr lang="en-US" baseline="-25000" dirty="0" err="1">
                <a:cs typeface="Arial" charset="0"/>
              </a:rPr>
              <a:t>irr</a:t>
            </a:r>
            <a:r>
              <a:rPr lang="en-US" dirty="0">
                <a:cs typeface="Arial" charset="0"/>
              </a:rPr>
              <a:t> = 228 </a:t>
            </a:r>
            <a:r>
              <a:rPr lang="en-US" dirty="0" err="1">
                <a:cs typeface="Arial" charset="0"/>
              </a:rPr>
              <a:t>MPa</a:t>
            </a:r>
            <a:endParaRPr lang="en-US" dirty="0">
              <a:cs typeface="Arial" charset="0"/>
            </a:endParaRPr>
          </a:p>
        </p:txBody>
      </p:sp>
      <p:sp>
        <p:nvSpPr>
          <p:cNvPr id="32" name="Rectangle 20"/>
          <p:cNvSpPr>
            <a:spLocks noChangeArrowheads="1"/>
          </p:cNvSpPr>
          <p:nvPr/>
        </p:nvSpPr>
        <p:spPr bwMode="auto">
          <a:xfrm>
            <a:off x="7265811" y="5636884"/>
            <a:ext cx="1663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latin typeface="Symbol" charset="0"/>
                <a:cs typeface="Arial" charset="0"/>
              </a:rPr>
              <a:t>s</a:t>
            </a:r>
            <a:r>
              <a:rPr lang="en-US" baseline="-25000" dirty="0" err="1">
                <a:cs typeface="Arial" charset="0"/>
              </a:rPr>
              <a:t>irr</a:t>
            </a:r>
            <a:r>
              <a:rPr lang="en-US" dirty="0">
                <a:cs typeface="Arial" charset="0"/>
              </a:rPr>
              <a:t> = 277 </a:t>
            </a:r>
            <a:r>
              <a:rPr lang="en-US" dirty="0" err="1">
                <a:cs typeface="Arial" charset="0"/>
              </a:rPr>
              <a:t>MPa</a:t>
            </a:r>
            <a:endParaRPr lang="en-US" dirty="0">
              <a:cs typeface="Arial" charset="0"/>
            </a:endParaRPr>
          </a:p>
        </p:txBody>
      </p:sp>
      <p:sp>
        <p:nvSpPr>
          <p:cNvPr id="81929" name="Rectangle 2"/>
          <p:cNvSpPr>
            <a:spLocks noChangeArrowheads="1"/>
          </p:cNvSpPr>
          <p:nvPr/>
        </p:nvSpPr>
        <p:spPr bwMode="auto">
          <a:xfrm>
            <a:off x="513997" y="5625751"/>
            <a:ext cx="2408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 6 tapes in 2 layers:</a:t>
            </a:r>
            <a:endParaRPr lang="en-US" dirty="0"/>
          </a:p>
        </p:txBody>
      </p:sp>
      <p:sp>
        <p:nvSpPr>
          <p:cNvPr id="81930" name="Rectangle 34"/>
          <p:cNvSpPr>
            <a:spLocks noChangeArrowheads="1"/>
          </p:cNvSpPr>
          <p:nvPr/>
        </p:nvSpPr>
        <p:spPr bwMode="auto">
          <a:xfrm>
            <a:off x="5029200" y="5645971"/>
            <a:ext cx="2622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 12 tapes in 4 layers:</a:t>
            </a:r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4640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2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2171700"/>
            <a:ext cx="4572000" cy="319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8" name="Picture 1" descr="Phot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14400"/>
            <a:ext cx="13335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9" name="Picture 2" descr="Phot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134302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0" name="Picture 3" descr="Phot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914400"/>
            <a:ext cx="12954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654175" y="914400"/>
            <a:ext cx="192722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Calibri" pitchFamily="34" charset="0"/>
                <a:ea typeface="+mn-ea"/>
                <a:cs typeface="Arial" charset="0"/>
              </a:rPr>
              <a:t>Various options:</a:t>
            </a:r>
            <a:endParaRPr lang="en-US" dirty="0">
              <a:solidFill>
                <a:srgbClr val="0000FF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22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3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4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27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26884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3" descr="cu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2765425" y="5305249"/>
            <a:ext cx="36353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latin typeface="Arial" charset="0"/>
              </a:rPr>
              <a:t>3/16” O.D. Cu former, 0.032” wall:</a:t>
            </a:r>
          </a:p>
        </p:txBody>
      </p:sp>
    </p:spTree>
    <p:extLst>
      <p:ext uri="{BB962C8B-B14F-4D97-AF65-F5344CB8AC3E}">
        <p14:creationId xmlns:p14="http://schemas.microsoft.com/office/powerpoint/2010/main" val="245330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81929" grpId="0"/>
      <p:bldP spid="81930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Testing CORC cables under transverse compression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10" y="2926965"/>
            <a:ext cx="4665745" cy="27968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46" y="1123647"/>
            <a:ext cx="1820315" cy="4600176"/>
          </a:xfrm>
          <a:prstGeom prst="rect">
            <a:avLst/>
          </a:prstGeom>
        </p:spPr>
      </p:pic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414309" y="6505539"/>
            <a:ext cx="51835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/>
              <a:t>Phase </a:t>
            </a:r>
            <a:r>
              <a:rPr lang="en-US" sz="1200" dirty="0" smtClean="0"/>
              <a:t>II </a:t>
            </a:r>
            <a:r>
              <a:rPr lang="en-US" sz="1200" dirty="0"/>
              <a:t>STTR </a:t>
            </a:r>
            <a:r>
              <a:rPr lang="en-US" sz="1200" dirty="0" smtClean="0"/>
              <a:t>DOE - Fusion </a:t>
            </a:r>
            <a:r>
              <a:rPr lang="en-US" sz="1200" dirty="0"/>
              <a:t>Energy </a:t>
            </a:r>
            <a:r>
              <a:rPr lang="en-US" sz="1200" dirty="0" smtClean="0"/>
              <a:t>Sciences Award </a:t>
            </a:r>
            <a:r>
              <a:rPr lang="en-US" sz="1200" dirty="0"/>
              <a:t>DE-SC0007660</a:t>
            </a: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863610" y="1123647"/>
            <a:ext cx="478972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Compressive stress test facility: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maximum load 10,000 lbs, or 44.5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kN.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anvil lengths 50 mm or 100 mm.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testing at room temperature and 76 K.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sample current exceeding 2 kA. 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7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Transverse compression test 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results (Cont.)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3062" y="2838359"/>
            <a:ext cx="4981652" cy="2938980"/>
          </a:xfrm>
          <a:prstGeom prst="rect">
            <a:avLst/>
          </a:prstGeom>
        </p:spPr>
      </p:pic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3414309" y="6505539"/>
            <a:ext cx="51835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/>
              <a:t>Phase </a:t>
            </a:r>
            <a:r>
              <a:rPr lang="en-US" sz="1200" dirty="0" smtClean="0"/>
              <a:t>II </a:t>
            </a:r>
            <a:r>
              <a:rPr lang="en-US" sz="1200" dirty="0"/>
              <a:t>STTR </a:t>
            </a:r>
            <a:r>
              <a:rPr lang="en-US" sz="1200" dirty="0" smtClean="0"/>
              <a:t>DOE - Fusion </a:t>
            </a:r>
            <a:r>
              <a:rPr lang="en-US" sz="1200" dirty="0"/>
              <a:t>Energy </a:t>
            </a:r>
            <a:r>
              <a:rPr lang="en-US" sz="1200" dirty="0" smtClean="0"/>
              <a:t>Sciences Award </a:t>
            </a:r>
            <a:r>
              <a:rPr lang="en-US" sz="1200" dirty="0"/>
              <a:t>DE-SC0007660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69745" y="975422"/>
            <a:ext cx="319189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CORC cables: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solid stainless steel former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former O.D. 4.8 mm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3 layers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69745" y="2838906"/>
            <a:ext cx="348524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CORC-4: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r>
              <a:rPr lang="en-US" dirty="0" smtClean="0">
                <a:solidFill>
                  <a:srgbClr val="000000"/>
                </a:solidFill>
                <a:cs typeface="Arial" charset="0"/>
              </a:rPr>
              <a:t>9 tapes, 0 mm gap, </a:t>
            </a:r>
            <a:r>
              <a:rPr lang="en-US" b="1" dirty="0" smtClean="0">
                <a:solidFill>
                  <a:schemeClr val="accent3"/>
                </a:solidFill>
                <a:cs typeface="Arial" charset="0"/>
              </a:rPr>
              <a:t>20 </a:t>
            </a:r>
            <a:r>
              <a:rPr lang="en-US" b="1" dirty="0" smtClean="0">
                <a:solidFill>
                  <a:schemeClr val="accent3"/>
                </a:solidFill>
                <a:latin typeface="Symbol" panose="05050102010706020507" pitchFamily="18" charset="2"/>
                <a:cs typeface="Arial" charset="0"/>
              </a:rPr>
              <a:t>m</a:t>
            </a:r>
            <a:r>
              <a:rPr lang="en-US" b="1" dirty="0" smtClean="0">
                <a:solidFill>
                  <a:schemeClr val="accent3"/>
                </a:solidFill>
                <a:cs typeface="Arial" charset="0"/>
              </a:rPr>
              <a:t>m Cu</a:t>
            </a:r>
          </a:p>
          <a:p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CORC-5:</a:t>
            </a:r>
          </a:p>
          <a:p>
            <a:r>
              <a:rPr lang="en-US" dirty="0" smtClean="0">
                <a:solidFill>
                  <a:srgbClr val="000000"/>
                </a:solidFill>
                <a:cs typeface="Arial" charset="0"/>
              </a:rPr>
              <a:t> 9 tapes, 0.5 mm gap</a:t>
            </a:r>
            <a:r>
              <a:rPr lang="en-US" b="1" dirty="0" smtClean="0">
                <a:solidFill>
                  <a:schemeClr val="accent3"/>
                </a:solidFill>
                <a:cs typeface="Arial" charset="0"/>
              </a:rPr>
              <a:t>, </a:t>
            </a:r>
            <a:r>
              <a:rPr lang="en-US" b="1" dirty="0">
                <a:solidFill>
                  <a:schemeClr val="accent3"/>
                </a:solidFill>
                <a:cs typeface="Arial" charset="0"/>
              </a:rPr>
              <a:t>20 </a:t>
            </a:r>
            <a:r>
              <a:rPr lang="en-US" b="1" dirty="0">
                <a:solidFill>
                  <a:schemeClr val="accent3"/>
                </a:solidFill>
                <a:latin typeface="Symbol" panose="05050102010706020507" pitchFamily="18" charset="2"/>
                <a:cs typeface="Arial" charset="0"/>
              </a:rPr>
              <a:t>m</a:t>
            </a:r>
            <a:r>
              <a:rPr lang="en-US" b="1" dirty="0">
                <a:solidFill>
                  <a:schemeClr val="accent3"/>
                </a:solidFill>
                <a:cs typeface="Arial" charset="0"/>
              </a:rPr>
              <a:t>m Cu</a:t>
            </a:r>
            <a:endParaRPr lang="en-US" b="1" dirty="0" smtClean="0">
              <a:solidFill>
                <a:schemeClr val="accent3"/>
              </a:solidFill>
              <a:cs typeface="Arial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CORC-6:</a:t>
            </a:r>
          </a:p>
          <a:p>
            <a:r>
              <a:rPr lang="en-US" dirty="0" smtClean="0">
                <a:solidFill>
                  <a:srgbClr val="000000"/>
                </a:solidFill>
                <a:cs typeface="Arial" charset="0"/>
              </a:rPr>
              <a:t> 9 tapes, 0 mm gap, </a:t>
            </a:r>
            <a:r>
              <a:rPr lang="en-US" b="1" dirty="0" smtClean="0">
                <a:solidFill>
                  <a:schemeClr val="accent3"/>
                </a:solidFill>
                <a:cs typeface="Arial" charset="0"/>
              </a:rPr>
              <a:t>5 </a:t>
            </a:r>
            <a:r>
              <a:rPr lang="en-US" b="1" dirty="0">
                <a:solidFill>
                  <a:schemeClr val="accent3"/>
                </a:solidFill>
                <a:latin typeface="Symbol" panose="05050102010706020507" pitchFamily="18" charset="2"/>
                <a:cs typeface="Arial" charset="0"/>
              </a:rPr>
              <a:t>m</a:t>
            </a:r>
            <a:r>
              <a:rPr lang="en-US" b="1" dirty="0">
                <a:solidFill>
                  <a:schemeClr val="accent3"/>
                </a:solidFill>
                <a:cs typeface="Arial" charset="0"/>
              </a:rPr>
              <a:t>m Cu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69744" y="4781982"/>
            <a:ext cx="3789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Decrease in </a:t>
            </a:r>
            <a:r>
              <a:rPr lang="en-US" b="1" i="1" dirty="0" err="1" smtClean="0">
                <a:solidFill>
                  <a:srgbClr val="C00000"/>
                </a:solidFill>
              </a:rPr>
              <a:t>I</a:t>
            </a:r>
            <a:r>
              <a:rPr lang="en-US" b="1" baseline="-25000" dirty="0" err="1" smtClean="0">
                <a:solidFill>
                  <a:srgbClr val="C00000"/>
                </a:solidFill>
              </a:rPr>
              <a:t>c</a:t>
            </a:r>
            <a:r>
              <a:rPr lang="en-US" b="1" dirty="0" smtClean="0">
                <a:solidFill>
                  <a:srgbClr val="C00000"/>
                </a:solidFill>
              </a:rPr>
              <a:t> depends on gap size and copper thickness.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69745" y="2261135"/>
            <a:ext cx="2210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Anvil length: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5 cm.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942" y="1089288"/>
            <a:ext cx="4652958" cy="162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51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55890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Modeling of transverse compressive 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stress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472" y="4113358"/>
            <a:ext cx="4577677" cy="19702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36821" t="13393" r="1348" b="33393"/>
          <a:stretch/>
        </p:blipFill>
        <p:spPr bwMode="auto">
          <a:xfrm>
            <a:off x="4185473" y="908564"/>
            <a:ext cx="4577676" cy="30650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908564"/>
            <a:ext cx="914400" cy="469900"/>
          </a:xfrm>
          <a:prstGeom prst="rect">
            <a:avLst/>
          </a:prstGeom>
        </p:spPr>
      </p:pic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3414309" y="6505539"/>
            <a:ext cx="53488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/>
              <a:t>Phase </a:t>
            </a:r>
            <a:r>
              <a:rPr lang="en-US" sz="1200" dirty="0" smtClean="0"/>
              <a:t>II </a:t>
            </a:r>
            <a:r>
              <a:rPr lang="en-US" sz="1200" dirty="0"/>
              <a:t>STTR </a:t>
            </a:r>
            <a:r>
              <a:rPr lang="en-US" sz="1200" dirty="0" smtClean="0"/>
              <a:t>DOE - Fusion </a:t>
            </a:r>
            <a:r>
              <a:rPr lang="en-US" sz="1200" dirty="0"/>
              <a:t>Energy </a:t>
            </a:r>
            <a:r>
              <a:rPr lang="en-US" sz="1200" dirty="0" smtClean="0"/>
              <a:t>Sciences Award </a:t>
            </a:r>
            <a:r>
              <a:rPr lang="en-US" sz="1200" dirty="0"/>
              <a:t>DE-SC0007660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55890" y="2193700"/>
            <a:ext cx="366819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Maximum compressive stress at 7,500 lbs with </a:t>
            </a:r>
            <a:r>
              <a:rPr lang="en-US" b="1" dirty="0">
                <a:solidFill>
                  <a:srgbClr val="C00000"/>
                </a:solidFill>
              </a:rPr>
              <a:t>5</a:t>
            </a:r>
            <a:r>
              <a:rPr lang="en-US" b="1" dirty="0" smtClean="0">
                <a:solidFill>
                  <a:srgbClr val="C00000"/>
                </a:solidFill>
              </a:rPr>
              <a:t> cm anvil: 1340 </a:t>
            </a:r>
            <a:r>
              <a:rPr lang="en-US" b="1" dirty="0" err="1" smtClean="0">
                <a:solidFill>
                  <a:srgbClr val="C00000"/>
                </a:solidFill>
              </a:rPr>
              <a:t>MPa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66749" y="4452156"/>
            <a:ext cx="407112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0.5 mm-wide imprint in 5 cm long brass anvil after 7,500 lbs load suggests a stress of 1.3 </a:t>
            </a:r>
            <a:r>
              <a:rPr lang="en-US" b="1" dirty="0" err="1" smtClean="0">
                <a:solidFill>
                  <a:srgbClr val="C00000"/>
                </a:solidFill>
              </a:rPr>
              <a:t>GPa</a:t>
            </a:r>
            <a:r>
              <a:rPr lang="en-US" b="1" dirty="0">
                <a:solidFill>
                  <a:srgbClr val="C00000"/>
                </a:solidFill>
              </a:rPr>
              <a:t>!</a:t>
            </a:r>
            <a:endParaRPr lang="en-US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31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8425"/>
            <a:ext cx="7772400" cy="488721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normAutofit fontScale="90000"/>
          </a:bodyPr>
          <a:lstStyle/>
          <a:p>
            <a:pPr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CORC cables for accelerator 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magnets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7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1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3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3" descr="cu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4145675" y="6506699"/>
            <a:ext cx="35670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/>
              <a:t>DOE-High Energy Physics Award DE-SC0009545</a:t>
            </a:r>
            <a:endParaRPr lang="en-US" sz="1200" dirty="0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297257" y="1337774"/>
            <a:ext cx="86609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alibri"/>
                <a:cs typeface="Calibri"/>
              </a:rPr>
              <a:t>Goal </a:t>
            </a:r>
            <a:r>
              <a:rPr lang="en-US" b="1" dirty="0" smtClean="0">
                <a:solidFill>
                  <a:srgbClr val="0000FF"/>
                </a:solidFill>
                <a:latin typeface="Calibri"/>
                <a:cs typeface="Calibri"/>
              </a:rPr>
              <a:t>1: </a:t>
            </a:r>
            <a:r>
              <a:rPr lang="en-US" i="1" dirty="0" smtClean="0">
                <a:solidFill>
                  <a:srgbClr val="000000"/>
                </a:solidFill>
                <a:latin typeface="Calibri"/>
                <a:cs typeface="Calibri"/>
              </a:rPr>
              <a:t>J</a:t>
            </a:r>
            <a:r>
              <a:rPr lang="en-US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 of &gt; 300 A/mm</a:t>
            </a:r>
            <a:r>
              <a:rPr lang="en-US" baseline="30000" dirty="0" smtClean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 at 20 T at 11 cm bending diameter using basic tape.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547252" y="905050"/>
            <a:ext cx="6521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 smtClean="0">
                <a:cs typeface="Calibri"/>
              </a:rPr>
              <a:t>Collaborators: </a:t>
            </a:r>
            <a:r>
              <a:rPr lang="en-US" dirty="0">
                <a:solidFill>
                  <a:srgbClr val="000000"/>
                </a:solidFill>
              </a:rPr>
              <a:t>David </a:t>
            </a:r>
            <a:r>
              <a:rPr lang="en-US" dirty="0" err="1">
                <a:solidFill>
                  <a:srgbClr val="000000"/>
                </a:solidFill>
              </a:rPr>
              <a:t>Larbalestier</a:t>
            </a:r>
            <a:r>
              <a:rPr lang="en-US" dirty="0">
                <a:solidFill>
                  <a:srgbClr val="000000"/>
                </a:solidFill>
              </a:rPr>
              <a:t> and Ulf </a:t>
            </a:r>
            <a:r>
              <a:rPr lang="en-US" dirty="0" err="1" smtClean="0">
                <a:solidFill>
                  <a:srgbClr val="000000"/>
                </a:solidFill>
              </a:rPr>
              <a:t>Trociewitz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cs typeface="Calibri"/>
              </a:rPr>
              <a:t>(NHMFL)</a:t>
            </a:r>
            <a:endParaRPr lang="en-US" dirty="0">
              <a:cs typeface="Calibri"/>
            </a:endParaRPr>
          </a:p>
        </p:txBody>
      </p: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290440" y="1709058"/>
            <a:ext cx="841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alibri"/>
                <a:cs typeface="Calibri"/>
              </a:rPr>
              <a:t>Goal </a:t>
            </a:r>
            <a:r>
              <a:rPr lang="en-US" b="1" dirty="0" smtClean="0">
                <a:solidFill>
                  <a:srgbClr val="0000FF"/>
                </a:solidFill>
                <a:latin typeface="Calibri"/>
                <a:cs typeface="Calibri"/>
              </a:rPr>
              <a:t>2: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improve CORC flexibility : </a:t>
            </a:r>
            <a:r>
              <a:rPr lang="en-US" i="1" dirty="0" smtClean="0">
                <a:solidFill>
                  <a:srgbClr val="000000"/>
                </a:solidFill>
                <a:latin typeface="Calibri"/>
                <a:cs typeface="Calibri"/>
              </a:rPr>
              <a:t>J</a:t>
            </a:r>
            <a:r>
              <a:rPr lang="en-US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 &gt; 200 A/mm</a:t>
            </a:r>
            <a:r>
              <a:rPr lang="en-US" baseline="30000" dirty="0" smtClean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 at 20 T and at 6 cm bending diameter.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38" name="Picture 37" descr="maglablogocol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8275"/>
            <a:ext cx="707561" cy="6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300749" y="2566895"/>
            <a:ext cx="4762912" cy="3526103"/>
            <a:chOff x="4229100" y="685800"/>
            <a:chExt cx="4305300" cy="3073400"/>
          </a:xfrm>
        </p:grpSpPr>
        <p:pic>
          <p:nvPicPr>
            <p:cNvPr id="40" name="Pictur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100" y="685800"/>
              <a:ext cx="4305300" cy="307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Rectangle 40"/>
            <p:cNvSpPr/>
            <p:nvPr/>
          </p:nvSpPr>
          <p:spPr>
            <a:xfrm>
              <a:off x="7162800" y="3306763"/>
              <a:ext cx="1371600" cy="2746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" name="Rectangle 3"/>
          <p:cNvSpPr/>
          <p:nvPr/>
        </p:nvSpPr>
        <p:spPr>
          <a:xfrm>
            <a:off x="2649335" y="2117538"/>
            <a:ext cx="3860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alibri"/>
                <a:cs typeface="Calibri"/>
              </a:rPr>
              <a:t>Status at beginning of program (2013):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4000" y="2452673"/>
            <a:ext cx="4894215" cy="364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7469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47450" y="-76200"/>
            <a:ext cx="893891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CORC </a:t>
            </a:r>
            <a:r>
              <a:rPr lang="en-US" sz="2800" i="1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J</a:t>
            </a:r>
            <a:r>
              <a:rPr lang="en-US" sz="2800" baseline="-250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e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&gt;100 A/mm</a:t>
            </a:r>
            <a:r>
              <a:rPr lang="en-US" sz="2800" baseline="300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2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at 20 T and 6 cm diameter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4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19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4020980" y="6492844"/>
            <a:ext cx="36535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/>
              <a:t>DOE - High Energy Physics Award </a:t>
            </a:r>
            <a:r>
              <a:rPr lang="en-US" sz="1200" dirty="0"/>
              <a:t>DE-</a:t>
            </a:r>
            <a:r>
              <a:rPr lang="en-US" sz="1200" dirty="0" smtClean="0"/>
              <a:t>SC0009545</a:t>
            </a:r>
            <a:endParaRPr lang="en-US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0988" y="1358869"/>
            <a:ext cx="5082027" cy="3325819"/>
          </a:xfrm>
          <a:prstGeom prst="rect">
            <a:avLst/>
          </a:prstGeom>
        </p:spPr>
      </p:pic>
      <p:pic>
        <p:nvPicPr>
          <p:cNvPr id="17" name="Picture 16" descr="6 cm cable hold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1607" y="3246796"/>
            <a:ext cx="3174717" cy="1214190"/>
          </a:xfrm>
          <a:prstGeom prst="rect">
            <a:avLst/>
          </a:prstGeom>
        </p:spPr>
      </p:pic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806062" y="1176684"/>
            <a:ext cx="239706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b="1" dirty="0">
                <a:solidFill>
                  <a:srgbClr val="000000"/>
                </a:solidFill>
                <a:cs typeface="Arial" charset="0"/>
              </a:rPr>
              <a:t>Cable:</a:t>
            </a:r>
          </a:p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- 37 YBCO CC, 14 laye</a:t>
            </a:r>
            <a:r>
              <a:rPr lang="en-US" dirty="0" smtClean="0">
                <a:latin typeface="Calibri"/>
                <a:cs typeface="Calibri"/>
              </a:rPr>
              <a:t>rs </a:t>
            </a:r>
          </a:p>
          <a:p>
            <a:pPr>
              <a:defRPr/>
            </a:pPr>
            <a:r>
              <a:rPr lang="en-US" dirty="0" smtClean="0">
                <a:latin typeface="Calibri"/>
                <a:cs typeface="Calibri"/>
              </a:rPr>
              <a:t>- cable </a:t>
            </a:r>
            <a:r>
              <a:rPr lang="en-US" dirty="0">
                <a:latin typeface="Calibri"/>
                <a:cs typeface="Calibri"/>
              </a:rPr>
              <a:t>O.D. </a:t>
            </a:r>
            <a:r>
              <a:rPr lang="en-US" dirty="0" smtClean="0">
                <a:latin typeface="Calibri"/>
                <a:cs typeface="Calibri"/>
              </a:rPr>
              <a:t>6.4 mm</a:t>
            </a:r>
            <a:endParaRPr lang="en-US" dirty="0">
              <a:latin typeface="Calibri"/>
              <a:cs typeface="Calibri"/>
            </a:endParaRPr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2988900" y="4719004"/>
            <a:ext cx="6153770" cy="780273"/>
            <a:chOff x="323849" y="3017831"/>
            <a:chExt cx="5991513" cy="1043259"/>
          </a:xfrm>
        </p:grpSpPr>
        <p:grpSp>
          <p:nvGrpSpPr>
            <p:cNvPr id="26" name="Group 1"/>
            <p:cNvGrpSpPr>
              <a:grpSpLocks/>
            </p:cNvGrpSpPr>
            <p:nvPr/>
          </p:nvGrpSpPr>
          <p:grpSpPr bwMode="auto">
            <a:xfrm>
              <a:off x="323849" y="3017831"/>
              <a:ext cx="5877680" cy="1043259"/>
              <a:chOff x="369887" y="4206985"/>
              <a:chExt cx="5305547" cy="36224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69887" y="4206985"/>
                <a:ext cx="5305547" cy="354432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99"/>
                  </a:solidFill>
                  <a:latin typeface="Calibri"/>
                </a:endParaRPr>
              </a:p>
            </p:txBody>
          </p:sp>
          <p:sp>
            <p:nvSpPr>
              <p:cNvPr id="31" name="Rectangle 18"/>
              <p:cNvSpPr>
                <a:spLocks noChangeArrowheads="1"/>
              </p:cNvSpPr>
              <p:nvPr/>
            </p:nvSpPr>
            <p:spPr bwMode="auto">
              <a:xfrm>
                <a:off x="369888" y="4397765"/>
                <a:ext cx="3409327" cy="171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rgbClr val="C00000"/>
                    </a:solidFill>
                    <a:latin typeface="Calibri"/>
                    <a:cs typeface="Calibri"/>
                  </a:rPr>
                  <a:t>Expected </a:t>
                </a:r>
                <a:r>
                  <a:rPr lang="en-US" b="1" i="1" dirty="0" smtClean="0">
                    <a:solidFill>
                      <a:srgbClr val="C00000"/>
                    </a:solidFill>
                    <a:latin typeface="Calibri"/>
                    <a:cs typeface="Calibri"/>
                  </a:rPr>
                  <a:t>J</a:t>
                </a:r>
                <a:r>
                  <a:rPr lang="en-US" b="1" baseline="-25000" dirty="0" smtClean="0">
                    <a:solidFill>
                      <a:srgbClr val="C00000"/>
                    </a:solidFill>
                    <a:latin typeface="Calibri"/>
                    <a:cs typeface="Calibri"/>
                  </a:rPr>
                  <a:t>e</a:t>
                </a:r>
                <a:r>
                  <a:rPr lang="en-US" b="1" dirty="0" smtClean="0">
                    <a:solidFill>
                      <a:srgbClr val="C00000"/>
                    </a:solidFill>
                    <a:latin typeface="Calibri"/>
                    <a:cs typeface="Calibri"/>
                  </a:rPr>
                  <a:t> </a:t>
                </a:r>
                <a:r>
                  <a:rPr lang="en-US" b="1" dirty="0">
                    <a:solidFill>
                      <a:srgbClr val="C00000"/>
                    </a:solidFill>
                    <a:latin typeface="Calibri"/>
                    <a:cs typeface="Calibri"/>
                  </a:rPr>
                  <a:t>= </a:t>
                </a:r>
                <a:r>
                  <a:rPr lang="en-US" b="1" dirty="0" smtClean="0">
                    <a:solidFill>
                      <a:srgbClr val="C00000"/>
                    </a:solidFill>
                    <a:latin typeface="Calibri"/>
                    <a:cs typeface="Calibri"/>
                  </a:rPr>
                  <a:t>103 </a:t>
                </a:r>
                <a:r>
                  <a:rPr lang="en-US" b="1" dirty="0">
                    <a:solidFill>
                      <a:srgbClr val="C00000"/>
                    </a:solidFill>
                    <a:latin typeface="Calibri"/>
                    <a:cs typeface="Calibri"/>
                  </a:rPr>
                  <a:t>A/mm</a:t>
                </a:r>
                <a:r>
                  <a:rPr lang="en-US" b="1" baseline="30000" dirty="0">
                    <a:solidFill>
                      <a:srgbClr val="C00000"/>
                    </a:solidFill>
                    <a:latin typeface="Calibri"/>
                    <a:cs typeface="Calibri"/>
                  </a:rPr>
                  <a:t>2</a:t>
                </a:r>
                <a:r>
                  <a:rPr lang="en-US" b="1" dirty="0">
                    <a:solidFill>
                      <a:srgbClr val="C00000"/>
                    </a:solidFill>
                    <a:latin typeface="Calibri"/>
                    <a:cs typeface="Calibri"/>
                  </a:rPr>
                  <a:t> @ 4.2 K, </a:t>
                </a:r>
                <a:r>
                  <a:rPr lang="en-US" b="1" dirty="0" smtClean="0">
                    <a:solidFill>
                      <a:srgbClr val="C00000"/>
                    </a:solidFill>
                    <a:latin typeface="Calibri"/>
                    <a:cs typeface="Calibri"/>
                  </a:rPr>
                  <a:t>20 </a:t>
                </a:r>
                <a:r>
                  <a:rPr lang="en-US" b="1" dirty="0">
                    <a:solidFill>
                      <a:srgbClr val="C00000"/>
                    </a:solidFill>
                    <a:latin typeface="Calibri"/>
                    <a:cs typeface="Calibri"/>
                  </a:rPr>
                  <a:t>T</a:t>
                </a:r>
              </a:p>
            </p:txBody>
          </p:sp>
        </p:grpSp>
        <p:sp>
          <p:nvSpPr>
            <p:cNvPr id="27" name="Rectangle 18"/>
            <p:cNvSpPr>
              <a:spLocks noChangeArrowheads="1"/>
            </p:cNvSpPr>
            <p:nvPr/>
          </p:nvSpPr>
          <p:spPr bwMode="auto">
            <a:xfrm>
              <a:off x="333375" y="3080855"/>
              <a:ext cx="5981987" cy="493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 dirty="0" err="1">
                  <a:solidFill>
                    <a:srgbClr val="C00000"/>
                  </a:solidFill>
                  <a:latin typeface="Calibri"/>
                  <a:cs typeface="Calibri"/>
                </a:rPr>
                <a:t>I</a:t>
              </a:r>
              <a:r>
                <a:rPr lang="en-US" b="1" baseline="-25000" dirty="0" err="1">
                  <a:solidFill>
                    <a:srgbClr val="C00000"/>
                  </a:solidFill>
                  <a:latin typeface="Calibri"/>
                  <a:cs typeface="Calibri"/>
                </a:rPr>
                <a:t>c</a:t>
              </a:r>
              <a:r>
                <a:rPr lang="en-US" b="1" dirty="0">
                  <a:solidFill>
                    <a:srgbClr val="C00000"/>
                  </a:solidFill>
                  <a:latin typeface="Calibri"/>
                  <a:cs typeface="Calibri"/>
                </a:rPr>
                <a:t> = </a:t>
              </a:r>
              <a:r>
                <a:rPr lang="en-US" b="1" dirty="0" smtClean="0">
                  <a:solidFill>
                    <a:srgbClr val="C00000"/>
                  </a:solidFill>
                  <a:latin typeface="Calibri"/>
                  <a:cs typeface="Calibri"/>
                </a:rPr>
                <a:t>3989 </a:t>
              </a:r>
              <a:r>
                <a:rPr lang="en-US" b="1" dirty="0">
                  <a:solidFill>
                    <a:srgbClr val="C00000"/>
                  </a:solidFill>
                  <a:latin typeface="Calibri"/>
                  <a:cs typeface="Calibri"/>
                </a:rPr>
                <a:t>A </a:t>
              </a:r>
              <a:r>
                <a:rPr lang="en-US" b="1" dirty="0" smtClean="0">
                  <a:solidFill>
                    <a:srgbClr val="C00000"/>
                  </a:solidFill>
                  <a:latin typeface="Calibri"/>
                  <a:cs typeface="Calibri"/>
                </a:rPr>
                <a:t>(10 cm) 3967 A (6 cm)@ </a:t>
              </a:r>
              <a:r>
                <a:rPr lang="en-US" b="1" dirty="0">
                  <a:solidFill>
                    <a:srgbClr val="C00000"/>
                  </a:solidFill>
                  <a:latin typeface="Calibri"/>
                  <a:cs typeface="Calibri"/>
                </a:rPr>
                <a:t>4.2 K, </a:t>
              </a:r>
              <a:r>
                <a:rPr lang="en-US" b="1" dirty="0" smtClean="0">
                  <a:solidFill>
                    <a:srgbClr val="C00000"/>
                  </a:solidFill>
                  <a:latin typeface="Calibri"/>
                  <a:cs typeface="Calibri"/>
                </a:rPr>
                <a:t>15 T (</a:t>
              </a:r>
              <a:r>
                <a:rPr lang="en-US" b="1" i="1" dirty="0" smtClean="0">
                  <a:solidFill>
                    <a:srgbClr val="C00000"/>
                  </a:solidFill>
                  <a:latin typeface="Calibri"/>
                  <a:cs typeface="Calibri"/>
                </a:rPr>
                <a:t>J</a:t>
              </a:r>
              <a:r>
                <a:rPr lang="en-US" b="1" baseline="-25000" dirty="0" smtClean="0">
                  <a:solidFill>
                    <a:srgbClr val="C00000"/>
                  </a:solidFill>
                  <a:latin typeface="Calibri"/>
                  <a:cs typeface="Calibri"/>
                </a:rPr>
                <a:t>e</a:t>
              </a:r>
              <a:r>
                <a:rPr lang="en-US" b="1" dirty="0" smtClean="0">
                  <a:solidFill>
                    <a:srgbClr val="C00000"/>
                  </a:solidFill>
                  <a:latin typeface="Calibri"/>
                  <a:cs typeface="Calibri"/>
                </a:rPr>
                <a:t>=122 A/mm</a:t>
              </a:r>
              <a:r>
                <a:rPr lang="en-US" b="1" baseline="30000" dirty="0" smtClean="0">
                  <a:solidFill>
                    <a:srgbClr val="C00000"/>
                  </a:solidFill>
                  <a:latin typeface="Calibri"/>
                  <a:cs typeface="Calibri"/>
                </a:rPr>
                <a:t>2</a:t>
              </a:r>
              <a:r>
                <a:rPr lang="en-US" b="1" dirty="0" smtClean="0">
                  <a:solidFill>
                    <a:srgbClr val="C00000"/>
                  </a:solidFill>
                  <a:latin typeface="Calibri"/>
                  <a:cs typeface="Calibri"/>
                </a:rPr>
                <a:t>)</a:t>
              </a:r>
              <a:endParaRPr lang="en-US" b="1" dirty="0">
                <a:solidFill>
                  <a:srgbClr val="C00000"/>
                </a:solidFill>
                <a:latin typeface="Calibri"/>
                <a:cs typeface="Calibri"/>
              </a:endParaRPr>
            </a:p>
          </p:txBody>
        </p:sp>
      </p:grpSp>
      <p:pic>
        <p:nvPicPr>
          <p:cNvPr id="32" name="Picture 31" descr="maglablogocolo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8275"/>
            <a:ext cx="707561" cy="6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29413" y="5613509"/>
            <a:ext cx="7140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alibri"/>
                <a:cs typeface="Calibri"/>
              </a:rPr>
              <a:t>No degradation when bending from 10 cm to 6 cm: </a:t>
            </a:r>
            <a:r>
              <a:rPr lang="en-US" b="1" i="1" dirty="0" smtClean="0">
                <a:solidFill>
                  <a:srgbClr val="C00000"/>
                </a:solidFill>
                <a:latin typeface="Calibri"/>
                <a:cs typeface="Calibri"/>
              </a:rPr>
              <a:t>J</a:t>
            </a:r>
            <a:r>
              <a:rPr lang="en-US" b="1" baseline="-25000" dirty="0" smtClean="0">
                <a:solidFill>
                  <a:srgbClr val="C00000"/>
                </a:solidFill>
                <a:latin typeface="Calibri"/>
                <a:cs typeface="Calibri"/>
              </a:rPr>
              <a:t>e</a:t>
            </a:r>
            <a:r>
              <a:rPr lang="en-US" b="1" dirty="0" smtClean="0">
                <a:solidFill>
                  <a:srgbClr val="C00000"/>
                </a:solidFill>
                <a:latin typeface="Calibri"/>
                <a:cs typeface="Calibri"/>
              </a:rPr>
              <a:t>(20T) = 103 A/mm</a:t>
            </a:r>
            <a:r>
              <a:rPr lang="en-US" b="1" baseline="30000" dirty="0" smtClean="0">
                <a:solidFill>
                  <a:srgbClr val="C00000"/>
                </a:solidFill>
                <a:latin typeface="Calibri"/>
                <a:cs typeface="Calibri"/>
              </a:rPr>
              <a:t>2</a:t>
            </a:r>
            <a:r>
              <a:rPr lang="en-US" b="1" dirty="0" smtClean="0">
                <a:solidFill>
                  <a:srgbClr val="C00000"/>
                </a:solidFill>
                <a:latin typeface="Calibri"/>
                <a:cs typeface="Calibri"/>
              </a:rPr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6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8425"/>
            <a:ext cx="7772400" cy="488721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normAutofit fontScale="90000"/>
          </a:bodyPr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+mj-cs"/>
              </a:rPr>
              <a:t>Room for improvement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+mj-cs"/>
            </a:endParaRPr>
          </a:p>
        </p:txBody>
      </p:sp>
      <p:pic>
        <p:nvPicPr>
          <p:cNvPr id="2" name="Picture 1" descr="Damage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19200"/>
            <a:ext cx="3810000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Damage 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084513"/>
            <a:ext cx="3810000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amage 4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826001"/>
            <a:ext cx="3835400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6705600" y="1905000"/>
            <a:ext cx="381000" cy="533400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7467600" y="1981200"/>
            <a:ext cx="228600" cy="457200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486400" y="3810000"/>
            <a:ext cx="381000" cy="533400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715000" y="3124200"/>
            <a:ext cx="381000" cy="381000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6781800" y="3733800"/>
            <a:ext cx="533400" cy="457200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553200" y="5029200"/>
            <a:ext cx="0" cy="457200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010400" y="5105400"/>
            <a:ext cx="0" cy="457200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261" name="Rectangle 16"/>
          <p:cNvSpPr>
            <a:spLocks noChangeArrowheads="1"/>
          </p:cNvSpPr>
          <p:nvPr/>
        </p:nvSpPr>
        <p:spPr bwMode="auto">
          <a:xfrm>
            <a:off x="434623" y="1958975"/>
            <a:ext cx="2679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cs typeface="Arial" charset="0"/>
              </a:rPr>
              <a:t>During cable inspection </a:t>
            </a:r>
          </a:p>
          <a:p>
            <a:r>
              <a:rPr lang="en-US" b="1">
                <a:cs typeface="Arial" charset="0"/>
              </a:rPr>
              <a:t>after test at 19T:</a:t>
            </a:r>
            <a:endParaRPr lang="en-US"/>
          </a:p>
        </p:txBody>
      </p:sp>
      <p:sp>
        <p:nvSpPr>
          <p:cNvPr id="53262" name="Rectangle 11"/>
          <p:cNvSpPr>
            <a:spLocks noChangeArrowheads="1"/>
          </p:cNvSpPr>
          <p:nvPr/>
        </p:nvSpPr>
        <p:spPr bwMode="auto">
          <a:xfrm>
            <a:off x="452086" y="2720975"/>
            <a:ext cx="3384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C0000"/>
                </a:solidFill>
                <a:cs typeface="Arial" charset="0"/>
              </a:rPr>
              <a:t>Many damaged tapes in outer</a:t>
            </a:r>
          </a:p>
          <a:p>
            <a:r>
              <a:rPr lang="en-US" b="1" dirty="0">
                <a:solidFill>
                  <a:srgbClr val="CC0000"/>
                </a:solidFill>
                <a:cs typeface="Arial" charset="0"/>
              </a:rPr>
              <a:t>layers due to cable bending!</a:t>
            </a:r>
            <a:endParaRPr lang="en-US" dirty="0"/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412046" y="4095750"/>
            <a:ext cx="3429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cs typeface="Arial" charset="0"/>
              </a:rPr>
              <a:t>Caused by loose winding pack.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Rectangle 11"/>
          <p:cNvSpPr>
            <a:spLocks noChangeArrowheads="1"/>
          </p:cNvSpPr>
          <p:nvPr/>
        </p:nvSpPr>
        <p:spPr bwMode="auto">
          <a:xfrm>
            <a:off x="412046" y="4549775"/>
            <a:ext cx="41560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C0000"/>
                </a:solidFill>
                <a:cs typeface="Arial" charset="0"/>
              </a:rPr>
              <a:t>Winding pack needs to be controlled:</a:t>
            </a:r>
          </a:p>
          <a:p>
            <a:endParaRPr lang="en-US" sz="1200" b="1" dirty="0">
              <a:solidFill>
                <a:srgbClr val="CC0000"/>
              </a:solidFill>
              <a:cs typeface="Arial" charset="0"/>
            </a:endParaRPr>
          </a:p>
          <a:p>
            <a:r>
              <a:rPr lang="en-US" b="1" dirty="0">
                <a:solidFill>
                  <a:srgbClr val="CC0000"/>
                </a:solidFill>
                <a:cs typeface="Arial" charset="0"/>
              </a:rPr>
              <a:t>=&gt; Cabling machine is needed.</a:t>
            </a:r>
            <a:endParaRPr lang="en-US" dirty="0"/>
          </a:p>
        </p:txBody>
      </p:sp>
      <p:sp>
        <p:nvSpPr>
          <p:cNvPr id="53265" name="Rectangle 21"/>
          <p:cNvSpPr>
            <a:spLocks noChangeArrowheads="1"/>
          </p:cNvSpPr>
          <p:nvPr/>
        </p:nvSpPr>
        <p:spPr bwMode="auto">
          <a:xfrm>
            <a:off x="609600" y="1447800"/>
            <a:ext cx="2786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0090"/>
                </a:solidFill>
                <a:cs typeface="Arial" charset="0"/>
              </a:rPr>
              <a:t>I</a:t>
            </a:r>
            <a:r>
              <a:rPr lang="en-US" b="1" baseline="-25000">
                <a:solidFill>
                  <a:srgbClr val="000090"/>
                </a:solidFill>
                <a:cs typeface="Arial" charset="0"/>
              </a:rPr>
              <a:t>c</a:t>
            </a:r>
            <a:r>
              <a:rPr lang="en-US" b="1">
                <a:solidFill>
                  <a:srgbClr val="000090"/>
                </a:solidFill>
                <a:cs typeface="Arial" charset="0"/>
              </a:rPr>
              <a:t> = 5021 A @ 4.2 K, 19 T</a:t>
            </a:r>
            <a:endParaRPr lang="en-US">
              <a:solidFill>
                <a:srgbClr val="000090"/>
              </a:solidFill>
            </a:endParaRPr>
          </a:p>
        </p:txBody>
      </p:sp>
      <p:grpSp>
        <p:nvGrpSpPr>
          <p:cNvPr id="27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1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3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3" descr="cu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3534654" y="6495585"/>
            <a:ext cx="4869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DOE</a:t>
            </a:r>
            <a:r>
              <a:rPr lang="en-US" sz="1200" dirty="0"/>
              <a:t> </a:t>
            </a:r>
            <a:r>
              <a:rPr lang="en-US" sz="1200" dirty="0" smtClean="0"/>
              <a:t>- Office of High Energy Physics grant DE</a:t>
            </a:r>
            <a:r>
              <a:rPr lang="en-US" sz="1200" dirty="0"/>
              <a:t>-FG02-12ER41801 </a:t>
            </a:r>
          </a:p>
        </p:txBody>
      </p:sp>
    </p:spTree>
    <p:extLst>
      <p:ext uri="{BB962C8B-B14F-4D97-AF65-F5344CB8AC3E}">
        <p14:creationId xmlns:p14="http://schemas.microsoft.com/office/powerpoint/2010/main" val="9832142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Performance of tapes extracted from CORC cables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32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4" descr="Tapes in cab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617" y="824972"/>
            <a:ext cx="4900168" cy="4059915"/>
          </a:xfrm>
          <a:prstGeom prst="rect">
            <a:avLst/>
          </a:prstGeom>
        </p:spPr>
      </p:pic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806062" y="911567"/>
            <a:ext cx="3031599" cy="175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52 tape CORC cable</a:t>
            </a:r>
            <a:r>
              <a:rPr lang="en-US" b="1" dirty="0">
                <a:solidFill>
                  <a:srgbClr val="000000"/>
                </a:solidFill>
                <a:cs typeface="Arial" charset="0"/>
              </a:rPr>
              <a:t>:</a:t>
            </a:r>
          </a:p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- 3 mm former</a:t>
            </a:r>
            <a:r>
              <a:rPr lang="en-US" dirty="0" smtClean="0">
                <a:latin typeface="Calibri"/>
                <a:cs typeface="Calibri"/>
              </a:rPr>
              <a:t> </a:t>
            </a:r>
          </a:p>
          <a:p>
            <a:pPr>
              <a:defRPr/>
            </a:pPr>
            <a:r>
              <a:rPr lang="en-US" dirty="0" smtClean="0">
                <a:latin typeface="Calibri"/>
                <a:cs typeface="Calibri"/>
              </a:rPr>
              <a:t>- wound into 11 cm diameter </a:t>
            </a:r>
          </a:p>
          <a:p>
            <a:pPr>
              <a:defRPr/>
            </a:pPr>
            <a:r>
              <a:rPr lang="en-US" dirty="0" smtClean="0">
                <a:latin typeface="Calibri"/>
                <a:cs typeface="Calibri"/>
              </a:rPr>
              <a:t>- tested at 19 T: </a:t>
            </a:r>
            <a:r>
              <a:rPr lang="en-US" i="1" dirty="0" err="1" smtClean="0">
                <a:latin typeface="Calibri"/>
                <a:cs typeface="Calibri"/>
              </a:rPr>
              <a:t>I</a:t>
            </a:r>
            <a:r>
              <a:rPr lang="en-US" baseline="-25000" dirty="0" err="1" smtClean="0">
                <a:latin typeface="Calibri"/>
                <a:cs typeface="Calibri"/>
              </a:rPr>
              <a:t>c</a:t>
            </a:r>
            <a:r>
              <a:rPr lang="en-US" dirty="0" smtClean="0">
                <a:latin typeface="Calibri"/>
                <a:cs typeface="Calibri"/>
              </a:rPr>
              <a:t> was 50 % of</a:t>
            </a:r>
          </a:p>
          <a:p>
            <a:pPr>
              <a:defRPr/>
            </a:pPr>
            <a:r>
              <a:rPr lang="en-US" dirty="0" smtClean="0">
                <a:latin typeface="Calibri"/>
                <a:cs typeface="Calibri"/>
              </a:rPr>
              <a:t>  projected value. </a:t>
            </a:r>
          </a:p>
          <a:p>
            <a:pPr>
              <a:defRPr/>
            </a:pPr>
            <a:r>
              <a:rPr lang="en-US" dirty="0" smtClean="0">
                <a:latin typeface="Calibri"/>
                <a:cs typeface="Calibri"/>
              </a:rPr>
              <a:t>- </a:t>
            </a:r>
            <a:r>
              <a:rPr lang="en-US" i="1" dirty="0" err="1" smtClean="0">
                <a:latin typeface="Calibri"/>
                <a:cs typeface="Calibri"/>
              </a:rPr>
              <a:t>I</a:t>
            </a:r>
            <a:r>
              <a:rPr lang="en-US" baseline="-25000" dirty="0" err="1" smtClean="0">
                <a:latin typeface="Calibri"/>
                <a:cs typeface="Calibri"/>
              </a:rPr>
              <a:t>c</a:t>
            </a:r>
            <a:r>
              <a:rPr lang="en-US" dirty="0" smtClean="0">
                <a:latin typeface="Calibri"/>
                <a:cs typeface="Calibri"/>
              </a:rPr>
              <a:t>(76 K) after test 3300 A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0398" y="2795764"/>
            <a:ext cx="373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Extracting all tapes from cable </a:t>
            </a:r>
          </a:p>
          <a:p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and measure </a:t>
            </a:r>
            <a:r>
              <a:rPr lang="en-US" b="1" i="1" dirty="0" err="1" smtClean="0">
                <a:solidFill>
                  <a:srgbClr val="0000FF"/>
                </a:solidFill>
                <a:cs typeface="Arial" charset="0"/>
              </a:rPr>
              <a:t>I</a:t>
            </a:r>
            <a:r>
              <a:rPr lang="en-US" b="1" baseline="-25000" dirty="0" err="1" smtClean="0">
                <a:solidFill>
                  <a:srgbClr val="0000FF"/>
                </a:solidFill>
                <a:cs typeface="Arial" charset="0"/>
              </a:rPr>
              <a:t>c</a:t>
            </a: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 at 76 K: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4053" y="3442095"/>
            <a:ext cx="3677453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cs typeface="Arial" charset="0"/>
              </a:rPr>
              <a:t>Outer layers show degradation due to tape kinking.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4426665" y="4551728"/>
            <a:ext cx="1009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outside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8110288" y="4519462"/>
            <a:ext cx="935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former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64053" y="4026871"/>
            <a:ext cx="396471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cs typeface="Arial" charset="0"/>
              </a:rPr>
              <a:t>Inner 4 layers show large degradation due to small former.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0444" y="4984212"/>
            <a:ext cx="4292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About 80 % of the tapes near 100 %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296685" y="5328334"/>
            <a:ext cx="4292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Sum of tape </a:t>
            </a:r>
            <a:r>
              <a:rPr lang="en-US" b="1" i="1" dirty="0" err="1" smtClean="0">
                <a:solidFill>
                  <a:srgbClr val="CC0000"/>
                </a:solidFill>
                <a:cs typeface="Arial" charset="0"/>
              </a:rPr>
              <a:t>I</a:t>
            </a:r>
            <a:r>
              <a:rPr lang="en-US" b="1" baseline="-25000" dirty="0" err="1" smtClean="0">
                <a:solidFill>
                  <a:srgbClr val="CC0000"/>
                </a:solidFill>
                <a:cs typeface="Arial" charset="0"/>
              </a:rPr>
              <a:t>c</a:t>
            </a:r>
            <a:r>
              <a:rPr lang="en-US" b="1" dirty="0" err="1" smtClean="0">
                <a:solidFill>
                  <a:srgbClr val="CC0000"/>
                </a:solidFill>
                <a:cs typeface="Arial" charset="0"/>
              </a:rPr>
              <a:t>s</a:t>
            </a:r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 6,100 A!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298736" y="5684011"/>
            <a:ext cx="61381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Low cable performance mainly due to terminations.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534654" y="6495585"/>
            <a:ext cx="4869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DOE</a:t>
            </a:r>
            <a:r>
              <a:rPr lang="en-US" sz="1200" dirty="0"/>
              <a:t> </a:t>
            </a:r>
            <a:r>
              <a:rPr lang="en-US" sz="1200" dirty="0" smtClean="0"/>
              <a:t>- Office of High Energy Physics grant DE</a:t>
            </a:r>
            <a:r>
              <a:rPr lang="en-US" sz="1200" dirty="0"/>
              <a:t>-FG02-12ER41801 </a:t>
            </a:r>
          </a:p>
        </p:txBody>
      </p:sp>
    </p:spTree>
    <p:extLst>
      <p:ext uri="{BB962C8B-B14F-4D97-AF65-F5344CB8AC3E}">
        <p14:creationId xmlns:p14="http://schemas.microsoft.com/office/powerpoint/2010/main" val="149450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  <p:bldP spid="7" grpId="0"/>
      <p:bldP spid="18" grpId="0"/>
      <p:bldP spid="19" grpId="0"/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CORC cable machine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4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20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3897511" y="6264752"/>
            <a:ext cx="4070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University of Colorado program sponsored by:</a:t>
            </a:r>
          </a:p>
          <a:p>
            <a:r>
              <a:rPr lang="en-US" sz="1200" dirty="0" smtClean="0">
                <a:latin typeface="Calibri"/>
                <a:cs typeface="Calibri"/>
              </a:rPr>
              <a:t>DOE - Office of High Energy Physics grant DE</a:t>
            </a:r>
            <a:r>
              <a:rPr lang="en-US" sz="1200" dirty="0">
                <a:latin typeface="Calibri"/>
                <a:cs typeface="Calibri"/>
              </a:rPr>
              <a:t>-FG02-12ER41801 </a:t>
            </a:r>
          </a:p>
        </p:txBody>
      </p:sp>
      <p:pic>
        <p:nvPicPr>
          <p:cNvPr id="19" name="Picture 18" descr="Cabler overview 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80" y="2528486"/>
            <a:ext cx="8421531" cy="2445276"/>
          </a:xfrm>
          <a:prstGeom prst="rect">
            <a:avLst/>
          </a:prstGeom>
        </p:spPr>
      </p:pic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1818372" y="917312"/>
            <a:ext cx="557075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Winding of long CORC cables: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winding CORC cables layer-by-layer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accurate control of: 	1. tape tension</a:t>
            </a:r>
          </a:p>
          <a:p>
            <a:r>
              <a:rPr lang="en-US" dirty="0"/>
              <a:t>	</a:t>
            </a:r>
            <a:r>
              <a:rPr lang="en-US" dirty="0" smtClean="0"/>
              <a:t>					2. winding angle</a:t>
            </a:r>
          </a:p>
          <a:p>
            <a:r>
              <a:rPr lang="en-US" dirty="0"/>
              <a:t>	</a:t>
            </a:r>
            <a:r>
              <a:rPr lang="en-US" dirty="0" smtClean="0"/>
              <a:t>					3. spacing between tapes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81123" y="5297072"/>
            <a:ext cx="6205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Long, high-quality CORC cables are now available!!!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74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CORC cable for CERN order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4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20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" name="Picture 16" descr="12 meter dummy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403" y="2092038"/>
            <a:ext cx="3395885" cy="3209112"/>
          </a:xfrm>
          <a:prstGeom prst="rect">
            <a:avLst/>
          </a:prstGeom>
        </p:spPr>
      </p:pic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1878706" y="848439"/>
            <a:ext cx="54500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Cable specification: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12 meter long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38 tapes (4 mm wide, 20 microns of copper)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5 mm diameter former (Al + Cu)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00" y="2438393"/>
            <a:ext cx="3278462" cy="2458847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15" name="Rectangle 14"/>
          <p:cNvSpPr/>
          <p:nvPr/>
        </p:nvSpPr>
        <p:spPr>
          <a:xfrm>
            <a:off x="2211825" y="5389415"/>
            <a:ext cx="59344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Cable finished Saturday May 17</a:t>
            </a:r>
            <a:r>
              <a:rPr lang="en-US" b="1" baseline="30000" dirty="0" smtClean="0">
                <a:solidFill>
                  <a:srgbClr val="CC0000"/>
                </a:solidFill>
                <a:cs typeface="Arial" charset="0"/>
              </a:rPr>
              <a:t>th</a:t>
            </a:r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. </a:t>
            </a:r>
          </a:p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Liquid nitrogen test scheduled first week of June.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1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3045"/>
            <a:ext cx="7772400" cy="444387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normAutofit fontScale="90000"/>
          </a:bodyPr>
          <a:lstStyle/>
          <a:p>
            <a:pPr eaLnBrk="1" hangingPunct="1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+mj-cs"/>
              </a:rPr>
              <a:t>Outline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665689" y="2040434"/>
            <a:ext cx="7924800" cy="2677656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 dirty="0">
                <a:cs typeface="Arial" charset="0"/>
              </a:rPr>
              <a:t>1</a:t>
            </a:r>
            <a:r>
              <a:rPr lang="en-US" sz="1800" b="1" dirty="0" smtClean="0">
                <a:cs typeface="Arial" charset="0"/>
              </a:rPr>
              <a:t>. Introduction to ACT and CORC cables.</a:t>
            </a:r>
            <a:r>
              <a:rPr lang="en-US" sz="1800" b="1" dirty="0">
                <a:cs typeface="Arial" charset="0"/>
              </a:rPr>
              <a:t>	</a:t>
            </a:r>
            <a:endParaRPr lang="en-US" sz="1800" b="1" dirty="0" smtClean="0">
              <a:cs typeface="Arial" charset="0"/>
            </a:endParaRPr>
          </a:p>
          <a:p>
            <a:pPr>
              <a:defRPr/>
            </a:pPr>
            <a:r>
              <a:rPr lang="en-US" sz="1200" b="1" dirty="0" smtClean="0">
                <a:cs typeface="Arial" charset="0"/>
              </a:rPr>
              <a:t> </a:t>
            </a:r>
          </a:p>
          <a:p>
            <a:pPr>
              <a:defRPr/>
            </a:pPr>
            <a:r>
              <a:rPr lang="en-US" sz="1800" b="1" dirty="0" smtClean="0">
                <a:cs typeface="Arial" charset="0"/>
              </a:rPr>
              <a:t>2. CORC cables for fusion magnets</a:t>
            </a:r>
            <a:r>
              <a:rPr lang="en-US" b="1" dirty="0" smtClean="0">
                <a:cs typeface="Arial" charset="0"/>
              </a:rPr>
              <a:t>.</a:t>
            </a:r>
            <a:endParaRPr lang="en-US" sz="1800" b="1" dirty="0" smtClean="0">
              <a:cs typeface="Arial" charset="0"/>
            </a:endParaRPr>
          </a:p>
          <a:p>
            <a:pPr>
              <a:defRPr/>
            </a:pPr>
            <a:endParaRPr lang="en-US" sz="1200" b="1" dirty="0" smtClean="0">
              <a:cs typeface="Arial" charset="0"/>
            </a:endParaRPr>
          </a:p>
          <a:p>
            <a:pPr>
              <a:defRPr/>
            </a:pPr>
            <a:r>
              <a:rPr lang="en-US" sz="1800" b="1" dirty="0" smtClean="0">
                <a:cs typeface="Arial" charset="0"/>
              </a:rPr>
              <a:t>3.</a:t>
            </a:r>
            <a:r>
              <a:rPr lang="en-US" b="1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cs typeface="Arial" charset="0"/>
              </a:rPr>
              <a:t>Mechanical properties of CORC cables.</a:t>
            </a:r>
            <a:endParaRPr lang="en-US" sz="1800" b="1" dirty="0" smtClean="0">
              <a:cs typeface="Arial" charset="0"/>
            </a:endParaRPr>
          </a:p>
          <a:p>
            <a:pPr>
              <a:defRPr/>
            </a:pPr>
            <a:endParaRPr lang="en-US" sz="1200" b="1" dirty="0" smtClean="0">
              <a:cs typeface="Arial" charset="0"/>
            </a:endParaRPr>
          </a:p>
          <a:p>
            <a:pPr>
              <a:defRPr/>
            </a:pPr>
            <a:r>
              <a:rPr lang="en-US" sz="1800" b="1" dirty="0" smtClean="0">
                <a:cs typeface="Arial" charset="0"/>
              </a:rPr>
              <a:t>4. CORC cables for high-energy physics magnets.</a:t>
            </a:r>
          </a:p>
          <a:p>
            <a:pPr>
              <a:defRPr/>
            </a:pPr>
            <a:endParaRPr lang="en-US" sz="1200" b="1" dirty="0" smtClean="0">
              <a:cs typeface="Arial" charset="0"/>
            </a:endParaRPr>
          </a:p>
          <a:p>
            <a:pPr>
              <a:defRPr/>
            </a:pPr>
            <a:r>
              <a:rPr lang="en-US" sz="1800" b="1" dirty="0" smtClean="0">
                <a:cs typeface="Arial" charset="0"/>
              </a:rPr>
              <a:t>5. Production of long, high-quality </a:t>
            </a:r>
            <a:r>
              <a:rPr lang="en-US" b="1" dirty="0" smtClean="0">
                <a:cs typeface="Arial" charset="0"/>
              </a:rPr>
              <a:t>CORC cables.</a:t>
            </a:r>
            <a:endParaRPr lang="en-US" sz="1800" b="1" dirty="0" smtClean="0">
              <a:cs typeface="Arial" charset="0"/>
            </a:endParaRPr>
          </a:p>
          <a:p>
            <a:pPr>
              <a:defRPr/>
            </a:pPr>
            <a:endParaRPr lang="en-US" sz="1200" b="1" dirty="0" smtClean="0">
              <a:cs typeface="Arial" charset="0"/>
            </a:endParaRPr>
          </a:p>
          <a:p>
            <a:pPr>
              <a:defRPr/>
            </a:pPr>
            <a:r>
              <a:rPr lang="en-US" sz="1800" b="1" dirty="0" smtClean="0">
                <a:cs typeface="Arial" charset="0"/>
              </a:rPr>
              <a:t>6. </a:t>
            </a:r>
            <a:r>
              <a:rPr lang="en-US" b="1" dirty="0" smtClean="0">
                <a:cs typeface="Arial" charset="0"/>
              </a:rPr>
              <a:t>CORC cable performance projections.</a:t>
            </a:r>
            <a:endParaRPr lang="en-US" sz="1800" b="1" dirty="0" smtClean="0">
              <a:cs typeface="Arial" charset="0"/>
            </a:endParaRPr>
          </a:p>
        </p:txBody>
      </p:sp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1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17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 descr="cu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7660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cu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Winding the CERN CORC cable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pic>
        <p:nvPicPr>
          <p:cNvPr id="2" name="Two-tape layer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600" y="986801"/>
            <a:ext cx="8051627" cy="452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8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cu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Winding the CERN CORC cable (Cont.)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pic>
        <p:nvPicPr>
          <p:cNvPr id="3" name="Three-tape layer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3565" y="946883"/>
            <a:ext cx="8122593" cy="456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1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CORC cable performance projections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27" name="Picture 2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55" y="1785977"/>
            <a:ext cx="4249841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97" y="1785977"/>
            <a:ext cx="4600292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3" descr="cu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5105" y="1225481"/>
            <a:ext cx="8891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Improved </a:t>
            </a:r>
            <a:r>
              <a:rPr lang="en-US" b="1" i="1" dirty="0" smtClean="0">
                <a:solidFill>
                  <a:srgbClr val="0000FF"/>
                </a:solidFill>
                <a:cs typeface="Arial" charset="0"/>
              </a:rPr>
              <a:t>J</a:t>
            </a:r>
            <a:r>
              <a:rPr lang="en-US" b="1" baseline="-25000" dirty="0" smtClean="0">
                <a:solidFill>
                  <a:srgbClr val="0000FF"/>
                </a:solidFill>
                <a:cs typeface="Arial" charset="0"/>
              </a:rPr>
              <a:t>e</a:t>
            </a: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 at 20 T due to winding machine and reduced copper thickness: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54956" y="4993463"/>
            <a:ext cx="42924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Roughly 30 % reduction in cable diameter when using 5 microns of copper and a cable machine.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686973" y="4991563"/>
            <a:ext cx="42924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Roughly 3x improvement of </a:t>
            </a:r>
            <a:r>
              <a:rPr lang="en-US" b="1" i="1" dirty="0" smtClean="0">
                <a:solidFill>
                  <a:srgbClr val="CC0000"/>
                </a:solidFill>
                <a:cs typeface="Arial" charset="0"/>
              </a:rPr>
              <a:t>J</a:t>
            </a:r>
            <a:r>
              <a:rPr lang="en-US" b="1" baseline="-25000" dirty="0" smtClean="0">
                <a:solidFill>
                  <a:srgbClr val="CC0000"/>
                </a:solidFill>
                <a:cs typeface="Arial" charset="0"/>
              </a:rPr>
              <a:t>e</a:t>
            </a:r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 at a cable diameter of 6 mm.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CORC cable performance projections (Cont.)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32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46900" y="928122"/>
            <a:ext cx="7217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Improved </a:t>
            </a:r>
            <a:r>
              <a:rPr lang="en-US" b="1" i="1" dirty="0" smtClean="0">
                <a:solidFill>
                  <a:srgbClr val="0000FF"/>
                </a:solidFill>
                <a:cs typeface="Arial" charset="0"/>
              </a:rPr>
              <a:t>J</a:t>
            </a:r>
            <a:r>
              <a:rPr lang="en-US" b="1" baseline="-25000" dirty="0" smtClean="0">
                <a:solidFill>
                  <a:srgbClr val="0000FF"/>
                </a:solidFill>
                <a:cs typeface="Arial" charset="0"/>
              </a:rPr>
              <a:t>e</a:t>
            </a: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 at 20 T due to reduced substrate thickness: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6180" y="1436445"/>
            <a:ext cx="5270973" cy="379813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110360" y="5338361"/>
            <a:ext cx="780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Roughly 50 % improvement of </a:t>
            </a:r>
            <a:r>
              <a:rPr lang="en-US" b="1" i="1" dirty="0" smtClean="0">
                <a:solidFill>
                  <a:srgbClr val="CC0000"/>
                </a:solidFill>
                <a:cs typeface="Arial" charset="0"/>
              </a:rPr>
              <a:t>J</a:t>
            </a:r>
            <a:r>
              <a:rPr lang="en-US" b="1" baseline="-25000" dirty="0" smtClean="0">
                <a:solidFill>
                  <a:srgbClr val="CC0000"/>
                </a:solidFill>
                <a:cs typeface="Arial" charset="0"/>
              </a:rPr>
              <a:t>e</a:t>
            </a:r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 when using 30 microns substrate.</a:t>
            </a:r>
          </a:p>
          <a:p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CORC cable with 300 A/mm</a:t>
            </a:r>
            <a:r>
              <a:rPr lang="en-US" b="1" baseline="30000" dirty="0" smtClean="0">
                <a:solidFill>
                  <a:srgbClr val="CC0000"/>
                </a:solidFill>
                <a:cs typeface="Arial" charset="0"/>
              </a:rPr>
              <a:t>2</a:t>
            </a:r>
            <a:r>
              <a:rPr lang="en-US" b="1" dirty="0" smtClean="0">
                <a:solidFill>
                  <a:srgbClr val="CC0000"/>
                </a:solidFill>
                <a:cs typeface="Arial" charset="0"/>
              </a:rPr>
              <a:t> is less than 5 mm in diameter!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10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5" t="15001" r="15034" b="27498"/>
          <a:stretch/>
        </p:blipFill>
        <p:spPr bwMode="auto">
          <a:xfrm>
            <a:off x="241694" y="1262742"/>
            <a:ext cx="8702259" cy="400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Thinner substrates are coming!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7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cu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7339" y="5547952"/>
            <a:ext cx="8775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http://superpower-inc.com/content/superpower-adds-thinner-substrate-options-superconducting-wire-offerings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105891" y="1814944"/>
            <a:ext cx="6657258" cy="54032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884217" y="2971886"/>
            <a:ext cx="7108177" cy="2293895"/>
            <a:chOff x="1884217" y="2971886"/>
            <a:chExt cx="7108177" cy="2293895"/>
          </a:xfrm>
        </p:grpSpPr>
        <p:sp>
          <p:nvSpPr>
            <p:cNvPr id="10" name="Rectangle 9"/>
            <p:cNvSpPr/>
            <p:nvPr/>
          </p:nvSpPr>
          <p:spPr>
            <a:xfrm>
              <a:off x="1884217" y="2971886"/>
              <a:ext cx="7108177" cy="1477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“Advanced Conductor Technologies has been eagerly awaiting this new, thinner profile conductor for </a:t>
              </a:r>
              <a:r>
                <a:rPr lang="en-US" dirty="0" smtClean="0"/>
                <a:t>incorporation </a:t>
              </a:r>
              <a:r>
                <a:rPr lang="en-US" dirty="0"/>
                <a:t>into our high current density Conductor on Round Core (CORC) cable,” said Dr. </a:t>
              </a:r>
              <a:r>
                <a:rPr lang="en-US" dirty="0" err="1"/>
                <a:t>Danko</a:t>
              </a:r>
              <a:r>
                <a:rPr lang="en-US" dirty="0"/>
                <a:t> van der </a:t>
              </a:r>
              <a:r>
                <a:rPr lang="en-US" dirty="0" err="1"/>
                <a:t>Laan</a:t>
              </a:r>
              <a:r>
                <a:rPr lang="en-US" dirty="0"/>
                <a:t>, founder and chief executive officer of the start-up company located in Boulder, </a:t>
              </a:r>
              <a:r>
                <a:rPr lang="en-US" dirty="0" smtClean="0"/>
                <a:t>Colorado…”</a:t>
              </a:r>
              <a:endParaRPr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884217" y="4449214"/>
              <a:ext cx="124692" cy="81656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8915400" y="4449214"/>
              <a:ext cx="76994" cy="81656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008909" y="4449214"/>
              <a:ext cx="96982" cy="1643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8680524" y="4449214"/>
              <a:ext cx="82626" cy="1643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8317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571361"/>
              </p:ext>
            </p:extLst>
          </p:nvPr>
        </p:nvGraphicFramePr>
        <p:xfrm>
          <a:off x="1427025" y="1569188"/>
          <a:ext cx="6733309" cy="43434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4962"/>
                <a:gridCol w="544396"/>
                <a:gridCol w="873897"/>
                <a:gridCol w="429786"/>
                <a:gridCol w="601700"/>
                <a:gridCol w="713392"/>
                <a:gridCol w="647595"/>
                <a:gridCol w="1045812"/>
                <a:gridCol w="1131769"/>
              </a:tblGrid>
              <a:tr h="19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O.D.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Tape width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Gap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# tapes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Layer-</a:t>
                      </a:r>
                      <a:r>
                        <a:rPr lang="en-US" sz="12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Ic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Ic</a:t>
                      </a:r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(77 K)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Ic</a:t>
                      </a:r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(4.2 K, 20 T)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Je (4.2 K, 20 T)</a:t>
                      </a:r>
                      <a:endParaRPr lang="fr-FR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</a:tr>
              <a:tr h="206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 #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[mm]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[mm]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[mm]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[A/mm2]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3.08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58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1296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1728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2376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262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3.48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1463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2808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1688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3240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1913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3672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2138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4104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378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2363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4536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2588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4968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3.96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2813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5832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3263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6264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3488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6696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4.28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3825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7344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4163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7992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535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4500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8640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558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4838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9288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579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4.6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5175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9936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598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09148" y="-76200"/>
            <a:ext cx="883094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CORC cable performance exceeding 600 A/mm</a:t>
            </a:r>
            <a:r>
              <a:rPr lang="en-US" sz="2800" baseline="300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2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(20 T)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32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1781" y="844992"/>
            <a:ext cx="8361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Based on tapes available within 6 months: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817947" y="3675819"/>
            <a:ext cx="8035137" cy="646331"/>
            <a:chOff x="401781" y="5463056"/>
            <a:chExt cx="8131052" cy="646331"/>
          </a:xfrm>
        </p:grpSpPr>
        <p:sp>
          <p:nvSpPr>
            <p:cNvPr id="5" name="Rectangle 4"/>
            <p:cNvSpPr/>
            <p:nvPr/>
          </p:nvSpPr>
          <p:spPr>
            <a:xfrm>
              <a:off x="401781" y="5463056"/>
              <a:ext cx="7883237" cy="646331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01781" y="5463056"/>
              <a:ext cx="81310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b="1" i="1" dirty="0" smtClean="0">
                  <a:solidFill>
                    <a:srgbClr val="CC0000"/>
                  </a:solidFill>
                  <a:cs typeface="Arial" charset="0"/>
                </a:rPr>
                <a:t>J</a:t>
              </a:r>
              <a:r>
                <a:rPr lang="en-US" b="1" baseline="-25000" dirty="0" smtClean="0">
                  <a:solidFill>
                    <a:srgbClr val="CC0000"/>
                  </a:solidFill>
                  <a:cs typeface="Arial" charset="0"/>
                </a:rPr>
                <a:t>e</a:t>
              </a:r>
              <a:r>
                <a:rPr lang="en-US" b="1" dirty="0" smtClean="0">
                  <a:solidFill>
                    <a:srgbClr val="CC0000"/>
                  </a:solidFill>
                  <a:cs typeface="Arial" charset="0"/>
                </a:rPr>
                <a:t> (4.2 K, 20 T) &gt; 600 A/mm</a:t>
              </a:r>
              <a:r>
                <a:rPr lang="en-US" b="1" baseline="30000" dirty="0" smtClean="0">
                  <a:solidFill>
                    <a:srgbClr val="CC0000"/>
                  </a:solidFill>
                  <a:cs typeface="Arial" charset="0"/>
                </a:rPr>
                <a:t>2</a:t>
              </a:r>
              <a:r>
                <a:rPr lang="en-US" b="1" dirty="0" smtClean="0">
                  <a:solidFill>
                    <a:srgbClr val="CC0000"/>
                  </a:solidFill>
                  <a:cs typeface="Arial" charset="0"/>
                </a:rPr>
                <a:t> possible in 4.5 mm diameter CORC cable!</a:t>
              </a:r>
            </a:p>
            <a:p>
              <a:pPr algn="just"/>
              <a:r>
                <a:rPr lang="en-US" b="1" dirty="0" smtClean="0">
                  <a:solidFill>
                    <a:srgbClr val="CC0000"/>
                  </a:solidFill>
                  <a:cs typeface="Arial" charset="0"/>
                </a:rPr>
                <a:t>Cable bending diameter of 10x cable diameter =&gt; 4-5 cm!</a:t>
              </a:r>
              <a:endParaRPr lang="en-US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374068" y="1175175"/>
            <a:ext cx="8344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cs typeface="Arial" charset="0"/>
              </a:rPr>
              <a:t>30 </a:t>
            </a:r>
            <a:r>
              <a:rPr lang="en-US" dirty="0">
                <a:latin typeface="Symbol" panose="05050102010706020507" pitchFamily="18" charset="2"/>
                <a:cs typeface="Arial" charset="0"/>
              </a:rPr>
              <a:t>m</a:t>
            </a:r>
            <a:r>
              <a:rPr lang="en-US" dirty="0">
                <a:cs typeface="Arial" charset="0"/>
              </a:rPr>
              <a:t>m </a:t>
            </a:r>
            <a:r>
              <a:rPr lang="en-US" dirty="0" smtClean="0">
                <a:cs typeface="Arial" charset="0"/>
              </a:rPr>
              <a:t>substrate,</a:t>
            </a:r>
            <a:r>
              <a:rPr lang="en-US" i="1" dirty="0" smtClean="0">
                <a:cs typeface="Arial" charset="0"/>
              </a:rPr>
              <a:t> </a:t>
            </a:r>
            <a:r>
              <a:rPr lang="en-US" i="1" dirty="0" err="1" smtClean="0">
                <a:cs typeface="Arial" charset="0"/>
              </a:rPr>
              <a:t>I</a:t>
            </a:r>
            <a:r>
              <a:rPr lang="en-US" baseline="-25000" dirty="0" err="1" smtClean="0">
                <a:cs typeface="Arial" charset="0"/>
              </a:rPr>
              <a:t>c</a:t>
            </a:r>
            <a:r>
              <a:rPr lang="en-US" dirty="0" smtClean="0">
                <a:cs typeface="Arial" charset="0"/>
              </a:rPr>
              <a:t>(77 </a:t>
            </a:r>
            <a:r>
              <a:rPr lang="en-US" dirty="0">
                <a:cs typeface="Arial" charset="0"/>
              </a:rPr>
              <a:t>K, 4 mm</a:t>
            </a:r>
            <a:r>
              <a:rPr lang="en-US" dirty="0" smtClean="0">
                <a:cs typeface="Arial" charset="0"/>
              </a:rPr>
              <a:t>) </a:t>
            </a:r>
            <a:r>
              <a:rPr lang="en-US" dirty="0">
                <a:cs typeface="Arial" charset="0"/>
              </a:rPr>
              <a:t>= 150 </a:t>
            </a:r>
            <a:r>
              <a:rPr lang="en-US" dirty="0" smtClean="0">
                <a:cs typeface="Arial" charset="0"/>
              </a:rPr>
              <a:t>A, lift </a:t>
            </a:r>
            <a:r>
              <a:rPr lang="en-US" dirty="0">
                <a:cs typeface="Arial" charset="0"/>
              </a:rPr>
              <a:t>factor </a:t>
            </a:r>
            <a:r>
              <a:rPr lang="en-US" dirty="0" smtClean="0">
                <a:cs typeface="Arial" charset="0"/>
              </a:rPr>
              <a:t>=2 (</a:t>
            </a:r>
            <a:r>
              <a:rPr lang="en-US" i="1" dirty="0" err="1" smtClean="0">
                <a:cs typeface="Arial" charset="0"/>
              </a:rPr>
              <a:t>I</a:t>
            </a:r>
            <a:r>
              <a:rPr lang="en-US" baseline="-25000" dirty="0" err="1" smtClean="0">
                <a:cs typeface="Arial" charset="0"/>
              </a:rPr>
              <a:t>c</a:t>
            </a:r>
            <a:r>
              <a:rPr lang="en-US" dirty="0" smtClean="0">
                <a:cs typeface="Arial" charset="0"/>
              </a:rPr>
              <a:t>(4.2 K,20 T)/</a:t>
            </a:r>
            <a:r>
              <a:rPr lang="en-US" i="1" dirty="0" err="1" smtClean="0">
                <a:cs typeface="Arial" charset="0"/>
              </a:rPr>
              <a:t>I</a:t>
            </a:r>
            <a:r>
              <a:rPr lang="en-US" baseline="-25000" dirty="0" err="1" smtClean="0">
                <a:cs typeface="Arial" charset="0"/>
              </a:rPr>
              <a:t>c</a:t>
            </a:r>
            <a:r>
              <a:rPr lang="en-US" dirty="0" smtClean="0">
                <a:cs typeface="Arial" charset="0"/>
              </a:rPr>
              <a:t>(77 K, </a:t>
            </a:r>
            <a:r>
              <a:rPr lang="en-US" dirty="0" err="1" smtClean="0">
                <a:cs typeface="Arial" charset="0"/>
              </a:rPr>
              <a:t>s.f</a:t>
            </a:r>
            <a:r>
              <a:rPr lang="en-US" dirty="0" smtClean="0">
                <a:cs typeface="Arial" charset="0"/>
              </a:rPr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73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319725"/>
              </p:ext>
            </p:extLst>
          </p:nvPr>
        </p:nvGraphicFramePr>
        <p:xfrm>
          <a:off x="1551704" y="1610753"/>
          <a:ext cx="6483927" cy="43434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5806"/>
                <a:gridCol w="533928"/>
                <a:gridCol w="868944"/>
                <a:gridCol w="450175"/>
                <a:gridCol w="617684"/>
                <a:gridCol w="642111"/>
                <a:gridCol w="659560"/>
                <a:gridCol w="1046921"/>
                <a:gridCol w="1088798"/>
              </a:tblGrid>
              <a:tr h="19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O.D.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Tape width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Gap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# tapes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Layer-Ic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Ic (77 K)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/>
                          </a:solidFill>
                          <a:effectLst/>
                        </a:rPr>
                        <a:t>Ic (4.2 K, 20 T)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solidFill>
                            <a:schemeClr val="bg1"/>
                          </a:solidFill>
                          <a:effectLst/>
                        </a:rPr>
                        <a:t>Je (4.2 K, 20 T)</a:t>
                      </a:r>
                      <a:endParaRPr lang="fr-FR" sz="12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</a:tr>
              <a:tr h="206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 #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[mm]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[mm]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[mm]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[A/mm2]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chemeClr val="accent1"/>
                    </a:solidFill>
                  </a:tcPr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1728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2592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333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3456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430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4320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521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5184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606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3.35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6048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686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6912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761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2700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7776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8640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898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9504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3600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10368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3.65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3900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11232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1073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12096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4500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12960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1173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4800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13824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3.85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14688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1262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15552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1302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5700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16416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1340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/>
                </a:tc>
              </a:tr>
              <a:tr h="19700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6000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17280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1375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1" marR="9381" marT="9381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84452" y="-76200"/>
            <a:ext cx="895564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CORC cable performance exceeding 1300 A/mm</a:t>
            </a:r>
            <a:r>
              <a:rPr lang="en-US" sz="2800" baseline="300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2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(20 T)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32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1781" y="844992"/>
            <a:ext cx="8361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Based on tapes available within 1-3 years: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00149" y="3863345"/>
            <a:ext cx="8035137" cy="369332"/>
            <a:chOff x="401781" y="5463056"/>
            <a:chExt cx="8131052" cy="646331"/>
          </a:xfrm>
        </p:grpSpPr>
        <p:sp>
          <p:nvSpPr>
            <p:cNvPr id="5" name="Rectangle 4"/>
            <p:cNvSpPr/>
            <p:nvPr/>
          </p:nvSpPr>
          <p:spPr>
            <a:xfrm>
              <a:off x="401781" y="5463056"/>
              <a:ext cx="7883237" cy="646331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01781" y="5463056"/>
              <a:ext cx="813105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b="1" i="1" dirty="0" smtClean="0">
                  <a:solidFill>
                    <a:srgbClr val="CC0000"/>
                  </a:solidFill>
                  <a:cs typeface="Arial" charset="0"/>
                </a:rPr>
                <a:t>J</a:t>
              </a:r>
              <a:r>
                <a:rPr lang="en-US" b="1" baseline="-25000" dirty="0" smtClean="0">
                  <a:solidFill>
                    <a:srgbClr val="CC0000"/>
                  </a:solidFill>
                  <a:cs typeface="Arial" charset="0"/>
                </a:rPr>
                <a:t>e</a:t>
              </a:r>
              <a:r>
                <a:rPr lang="en-US" b="1" dirty="0" smtClean="0">
                  <a:solidFill>
                    <a:srgbClr val="CC0000"/>
                  </a:solidFill>
                  <a:cs typeface="Arial" charset="0"/>
                </a:rPr>
                <a:t> (4.2 K, 20 T) &gt; 1300 A/mm</a:t>
              </a:r>
              <a:r>
                <a:rPr lang="en-US" b="1" baseline="30000" dirty="0" smtClean="0">
                  <a:solidFill>
                    <a:srgbClr val="CC0000"/>
                  </a:solidFill>
                  <a:cs typeface="Arial" charset="0"/>
                </a:rPr>
                <a:t>2</a:t>
              </a:r>
              <a:r>
                <a:rPr lang="en-US" b="1" dirty="0" smtClean="0">
                  <a:solidFill>
                    <a:srgbClr val="CC0000"/>
                  </a:solidFill>
                  <a:cs typeface="Arial" charset="0"/>
                </a:rPr>
                <a:t> possible in 4.0 mm diameter CORC cable!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374068" y="1175175"/>
            <a:ext cx="8344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cs typeface="Arial" charset="0"/>
              </a:rPr>
              <a:t>15 </a:t>
            </a:r>
            <a:r>
              <a:rPr lang="en-US" dirty="0">
                <a:latin typeface="Symbol" panose="05050102010706020507" pitchFamily="18" charset="2"/>
                <a:cs typeface="Arial" charset="0"/>
              </a:rPr>
              <a:t>m</a:t>
            </a:r>
            <a:r>
              <a:rPr lang="en-US" dirty="0">
                <a:cs typeface="Arial" charset="0"/>
              </a:rPr>
              <a:t>m </a:t>
            </a:r>
            <a:r>
              <a:rPr lang="en-US" dirty="0" smtClean="0">
                <a:cs typeface="Arial" charset="0"/>
              </a:rPr>
              <a:t>substrate,</a:t>
            </a:r>
            <a:r>
              <a:rPr lang="en-US" i="1" dirty="0" smtClean="0">
                <a:cs typeface="Arial" charset="0"/>
              </a:rPr>
              <a:t> </a:t>
            </a:r>
            <a:r>
              <a:rPr lang="en-US" i="1" dirty="0" err="1" smtClean="0">
                <a:cs typeface="Arial" charset="0"/>
              </a:rPr>
              <a:t>I</a:t>
            </a:r>
            <a:r>
              <a:rPr lang="en-US" baseline="-25000" dirty="0" err="1" smtClean="0">
                <a:cs typeface="Arial" charset="0"/>
              </a:rPr>
              <a:t>c</a:t>
            </a:r>
            <a:r>
              <a:rPr lang="en-US" dirty="0" smtClean="0">
                <a:cs typeface="Arial" charset="0"/>
              </a:rPr>
              <a:t>(77 </a:t>
            </a:r>
            <a:r>
              <a:rPr lang="en-US" dirty="0">
                <a:cs typeface="Arial" charset="0"/>
              </a:rPr>
              <a:t>K, 4 mm</a:t>
            </a:r>
            <a:r>
              <a:rPr lang="en-US" dirty="0" smtClean="0">
                <a:cs typeface="Arial" charset="0"/>
              </a:rPr>
              <a:t>) </a:t>
            </a:r>
            <a:r>
              <a:rPr lang="en-US" dirty="0">
                <a:cs typeface="Arial" charset="0"/>
              </a:rPr>
              <a:t>= </a:t>
            </a:r>
            <a:r>
              <a:rPr lang="en-US" dirty="0" smtClean="0">
                <a:cs typeface="Arial" charset="0"/>
              </a:rPr>
              <a:t>200 A, lift </a:t>
            </a:r>
            <a:r>
              <a:rPr lang="en-US" dirty="0">
                <a:cs typeface="Arial" charset="0"/>
              </a:rPr>
              <a:t>factor </a:t>
            </a:r>
            <a:r>
              <a:rPr lang="en-US" dirty="0" smtClean="0">
                <a:cs typeface="Arial" charset="0"/>
              </a:rPr>
              <a:t>=3 (</a:t>
            </a:r>
            <a:r>
              <a:rPr lang="en-US" i="1" dirty="0" err="1" smtClean="0">
                <a:cs typeface="Arial" charset="0"/>
              </a:rPr>
              <a:t>I</a:t>
            </a:r>
            <a:r>
              <a:rPr lang="en-US" baseline="-25000" dirty="0" err="1" smtClean="0">
                <a:cs typeface="Arial" charset="0"/>
              </a:rPr>
              <a:t>c</a:t>
            </a:r>
            <a:r>
              <a:rPr lang="en-US" dirty="0" smtClean="0">
                <a:cs typeface="Arial" charset="0"/>
              </a:rPr>
              <a:t>(4.2 K,20 T)/</a:t>
            </a:r>
            <a:r>
              <a:rPr lang="en-US" i="1" dirty="0" err="1" smtClean="0">
                <a:cs typeface="Arial" charset="0"/>
              </a:rPr>
              <a:t>I</a:t>
            </a:r>
            <a:r>
              <a:rPr lang="en-US" baseline="-25000" dirty="0" err="1" smtClean="0">
                <a:cs typeface="Arial" charset="0"/>
              </a:rPr>
              <a:t>c</a:t>
            </a:r>
            <a:r>
              <a:rPr lang="en-US" dirty="0" smtClean="0">
                <a:cs typeface="Arial" charset="0"/>
              </a:rPr>
              <a:t>(77 K, </a:t>
            </a:r>
            <a:r>
              <a:rPr lang="en-US" dirty="0" err="1" smtClean="0">
                <a:cs typeface="Arial" charset="0"/>
              </a:rPr>
              <a:t>s.f</a:t>
            </a:r>
            <a:r>
              <a:rPr lang="en-US" dirty="0" smtClean="0">
                <a:cs typeface="Arial" charset="0"/>
              </a:rPr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08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-124690" y="-76200"/>
            <a:ext cx="921407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6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Effect of tape inhomogeneity on CORC cable performance</a:t>
            </a:r>
            <a:endParaRPr lang="en-US" sz="26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29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354" y="1701776"/>
            <a:ext cx="4584700" cy="3542723"/>
          </a:xfrm>
          <a:prstGeom prst="rect">
            <a:avLst/>
          </a:prstGeom>
        </p:spPr>
      </p:pic>
      <p:pic>
        <p:nvPicPr>
          <p:cNvPr id="2" name="Picture 1" descr="Interrupted tap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010" y="1007110"/>
            <a:ext cx="2797210" cy="13874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41400" y="1007110"/>
            <a:ext cx="41671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/>
                <a:cs typeface="Calibri"/>
              </a:rPr>
              <a:t>CORC cable with 12 tapes in 4 layers: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- two tapes with a 2 mm long interruption.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79010" y="2533129"/>
            <a:ext cx="20063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/>
                <a:cs typeface="Calibri"/>
              </a:rPr>
              <a:t>Cable with defects:</a:t>
            </a:r>
            <a:endParaRPr lang="en-US" sz="8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i="1" dirty="0" err="1" smtClean="0">
                <a:solidFill>
                  <a:srgbClr val="000000"/>
                </a:solidFill>
                <a:latin typeface="Calibri"/>
                <a:cs typeface="Calibri"/>
              </a:rPr>
              <a:t>I</a:t>
            </a:r>
            <a:r>
              <a:rPr lang="en-US" baseline="-25000" dirty="0" err="1" smtClean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 = 991 A </a:t>
            </a:r>
          </a:p>
          <a:p>
            <a:r>
              <a:rPr lang="en-US" i="1" dirty="0" smtClean="0">
                <a:solidFill>
                  <a:srgbClr val="000000"/>
                </a:solidFill>
                <a:latin typeface="Calibri"/>
                <a:cs typeface="Calibri"/>
              </a:rPr>
              <a:t>n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-value = 10.8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79010" y="3430953"/>
            <a:ext cx="19658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/>
                <a:cs typeface="Calibri"/>
              </a:rPr>
              <a:t>Solder-filled cable:</a:t>
            </a:r>
            <a:endParaRPr lang="en-US" sz="8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i="1" dirty="0" err="1" smtClean="0">
                <a:solidFill>
                  <a:srgbClr val="000000"/>
                </a:solidFill>
                <a:latin typeface="Calibri"/>
                <a:cs typeface="Calibri"/>
              </a:rPr>
              <a:t>I</a:t>
            </a:r>
            <a:r>
              <a:rPr lang="en-US" baseline="-25000" dirty="0" err="1" smtClean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 = 1244 A </a:t>
            </a:r>
          </a:p>
          <a:p>
            <a:r>
              <a:rPr lang="en-US" i="1" dirty="0" smtClean="0">
                <a:solidFill>
                  <a:srgbClr val="000000"/>
                </a:solidFill>
                <a:latin typeface="Calibri"/>
                <a:cs typeface="Calibri"/>
              </a:rPr>
              <a:t>n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-value = 16.8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79010" y="4376919"/>
            <a:ext cx="31770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alibri"/>
                <a:cs typeface="Calibri"/>
              </a:rPr>
              <a:t>Current sharing in CORC cables lowers</a:t>
            </a:r>
            <a:r>
              <a:rPr lang="en-US" b="1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/>
                <a:cs typeface="Calibri"/>
              </a:rPr>
              <a:t>conductor homogeneity and piece length requirements!</a:t>
            </a:r>
            <a:endParaRPr lang="en-US" dirty="0"/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4139321" y="6478989"/>
            <a:ext cx="36968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/>
              <a:t>DOE - High Energy Physics Award DE-SC0009545</a:t>
            </a:r>
            <a:endParaRPr lang="en-US" sz="12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887770" y="5498181"/>
            <a:ext cx="7431959" cy="369332"/>
            <a:chOff x="401781" y="5463056"/>
            <a:chExt cx="7883237" cy="646331"/>
          </a:xfrm>
        </p:grpSpPr>
        <p:sp>
          <p:nvSpPr>
            <p:cNvPr id="17" name="Rectangle 16"/>
            <p:cNvSpPr/>
            <p:nvPr/>
          </p:nvSpPr>
          <p:spPr>
            <a:xfrm>
              <a:off x="401781" y="5463056"/>
              <a:ext cx="7883237" cy="646331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01782" y="5463056"/>
              <a:ext cx="788323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Calibri"/>
                  <a:cs typeface="Calibri"/>
                </a:rPr>
                <a:t>CORC </a:t>
              </a:r>
              <a:r>
                <a:rPr lang="en-US" b="1" dirty="0">
                  <a:solidFill>
                    <a:srgbClr val="C00000"/>
                  </a:solidFill>
                  <a:latin typeface="Calibri"/>
                  <a:cs typeface="Calibri"/>
                </a:rPr>
                <a:t>cable performance is largely independent of tape production quality!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230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0" y="5407786"/>
            <a:ext cx="4930450" cy="9808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Summary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82560" y="873617"/>
            <a:ext cx="69557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CORC cables are being developed for three different markets: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r>
              <a:rPr lang="en-US" dirty="0" smtClean="0">
                <a:solidFill>
                  <a:srgbClr val="000000"/>
                </a:solidFill>
                <a:cs typeface="Arial" charset="0"/>
              </a:rPr>
              <a:t>1. High-current magnet cables for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fusion and scientific magnets.</a:t>
            </a:r>
            <a:endParaRPr lang="en-US" dirty="0">
              <a:solidFill>
                <a:srgbClr val="000000"/>
              </a:solidFill>
              <a:cs typeface="Arial" charset="0"/>
            </a:endParaRPr>
          </a:p>
          <a:p>
            <a:r>
              <a:rPr lang="en-US" dirty="0" smtClean="0">
                <a:solidFill>
                  <a:srgbClr val="000000"/>
                </a:solidFill>
                <a:cs typeface="Arial" charset="0"/>
              </a:rPr>
              <a:t>2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. Power transmission cables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and magnet feeders and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busbars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US" dirty="0">
              <a:solidFill>
                <a:srgbClr val="000000"/>
              </a:solidFill>
              <a:cs typeface="Arial" charset="0"/>
            </a:endParaRPr>
          </a:p>
          <a:p>
            <a:r>
              <a:rPr lang="en-US" dirty="0" smtClean="0">
                <a:solidFill>
                  <a:srgbClr val="000000"/>
                </a:solidFill>
                <a:cs typeface="Arial" charset="0"/>
              </a:rPr>
              <a:t>3.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High-current density cables for HEP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magnets:</a:t>
            </a:r>
          </a:p>
        </p:txBody>
      </p:sp>
      <p:sp>
        <p:nvSpPr>
          <p:cNvPr id="3" name="Rectangle 2"/>
          <p:cNvSpPr/>
          <p:nvPr/>
        </p:nvSpPr>
        <p:spPr>
          <a:xfrm>
            <a:off x="1824094" y="6347189"/>
            <a:ext cx="5657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Arial" charset="0"/>
                <a:hlinkClick r:id="rId3"/>
              </a:rPr>
              <a:t>danko@advancedconductor.com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  +1-720-933-5674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58905" y="3643139"/>
            <a:ext cx="88296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cs typeface="Arial" charset="0"/>
              </a:rPr>
              <a:t>CORC </a:t>
            </a:r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cable performance improvements:</a:t>
            </a:r>
          </a:p>
          <a:p>
            <a:pPr marL="285750" indent="-285750">
              <a:buFontTx/>
              <a:buChar char="-"/>
            </a:pPr>
            <a:r>
              <a:rPr lang="en-US" i="1" dirty="0" smtClean="0">
                <a:solidFill>
                  <a:srgbClr val="000000"/>
                </a:solidFill>
                <a:cs typeface="Arial" charset="0"/>
              </a:rPr>
              <a:t>J</a:t>
            </a:r>
            <a:r>
              <a:rPr lang="en-US" baseline="-25000" dirty="0" smtClean="0">
                <a:solidFill>
                  <a:srgbClr val="000000"/>
                </a:solidFill>
                <a:cs typeface="Arial" charset="0"/>
              </a:rPr>
              <a:t>e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&gt; 300 A/mm</a:t>
            </a:r>
            <a:r>
              <a:rPr lang="en-US" baseline="30000" dirty="0" smtClean="0">
                <a:solidFill>
                  <a:srgbClr val="000000"/>
                </a:solidFill>
                <a:cs typeface="Arial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possible with standard conductor (</a:t>
            </a:r>
            <a:r>
              <a:rPr lang="en-US" i="1" dirty="0" err="1" smtClean="0">
                <a:solidFill>
                  <a:srgbClr val="000000"/>
                </a:solidFill>
                <a:cs typeface="Arial" charset="0"/>
              </a:rPr>
              <a:t>I</a:t>
            </a:r>
            <a:r>
              <a:rPr lang="en-US" baseline="-25000" dirty="0" err="1" smtClean="0">
                <a:solidFill>
                  <a:srgbClr val="000000"/>
                </a:solidFill>
                <a:cs typeface="Arial" charset="0"/>
              </a:rPr>
              <a:t>c,tape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(20 T) = 150 A</a:t>
            </a: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rgbClr val="000000"/>
                </a:solidFill>
                <a:cs typeface="Arial" charset="0"/>
              </a:rPr>
              <a:t>J</a:t>
            </a:r>
            <a:r>
              <a:rPr lang="en-US" baseline="-25000" dirty="0">
                <a:solidFill>
                  <a:srgbClr val="000000"/>
                </a:solidFill>
                <a:cs typeface="Arial" charset="0"/>
              </a:rPr>
              <a:t>e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&gt; 600 A/mm</a:t>
            </a:r>
            <a:r>
              <a:rPr lang="en-US" baseline="30000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using 30 </a:t>
            </a:r>
            <a:r>
              <a:rPr lang="en-US" dirty="0" smtClean="0">
                <a:solidFill>
                  <a:srgbClr val="000000"/>
                </a:solidFill>
                <a:latin typeface="Symbol" panose="05050102010706020507" pitchFamily="18" charset="2"/>
                <a:cs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m substrate and improved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pinning (</a:t>
            </a:r>
            <a:r>
              <a:rPr lang="en-US" i="1" dirty="0" err="1">
                <a:solidFill>
                  <a:srgbClr val="000000"/>
                </a:solidFill>
                <a:cs typeface="Arial" charset="0"/>
              </a:rPr>
              <a:t>I</a:t>
            </a:r>
            <a:r>
              <a:rPr lang="en-US" baseline="-25000" dirty="0" err="1">
                <a:solidFill>
                  <a:srgbClr val="000000"/>
                </a:solidFill>
                <a:cs typeface="Arial" charset="0"/>
              </a:rPr>
              <a:t>c,tape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(20 T) =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300 A</a:t>
            </a: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rgbClr val="000000"/>
                </a:solidFill>
                <a:cs typeface="Arial" charset="0"/>
              </a:rPr>
              <a:t>J</a:t>
            </a:r>
            <a:r>
              <a:rPr lang="en-US" baseline="-25000" dirty="0">
                <a:solidFill>
                  <a:srgbClr val="000000"/>
                </a:solidFill>
                <a:cs typeface="Arial" charset="0"/>
              </a:rPr>
              <a:t>e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&gt;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1300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A/mm</a:t>
            </a:r>
            <a:r>
              <a:rPr lang="en-US" baseline="30000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using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15 </a:t>
            </a:r>
            <a:r>
              <a:rPr lang="en-US" dirty="0">
                <a:solidFill>
                  <a:srgbClr val="000000"/>
                </a:solidFill>
                <a:latin typeface="Symbol" panose="05050102010706020507" pitchFamily="18" charset="2"/>
                <a:cs typeface="Arial" charset="0"/>
              </a:rPr>
              <a:t>m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m substrate and improved pinning (</a:t>
            </a:r>
            <a:r>
              <a:rPr lang="en-US" i="1" dirty="0" err="1">
                <a:solidFill>
                  <a:srgbClr val="000000"/>
                </a:solidFill>
                <a:cs typeface="Arial" charset="0"/>
              </a:rPr>
              <a:t>I</a:t>
            </a:r>
            <a:r>
              <a:rPr lang="en-US" baseline="-25000" dirty="0" err="1">
                <a:solidFill>
                  <a:srgbClr val="000000"/>
                </a:solidFill>
                <a:cs typeface="Arial" charset="0"/>
              </a:rPr>
              <a:t>c,tape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(20 T) =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600 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76980" y="4920184"/>
            <a:ext cx="7225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cs typeface="Arial" charset="0"/>
              </a:rPr>
              <a:t>High-quality CORC cables can now be delivered in long lengths!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982408"/>
              </p:ext>
            </p:extLst>
          </p:nvPr>
        </p:nvGraphicFramePr>
        <p:xfrm>
          <a:off x="342672" y="2145794"/>
          <a:ext cx="8420322" cy="1383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7694"/>
                <a:gridCol w="708081"/>
                <a:gridCol w="1228626"/>
                <a:gridCol w="686267"/>
                <a:gridCol w="1454733"/>
                <a:gridCol w="651163"/>
                <a:gridCol w="1149928"/>
                <a:gridCol w="1253830"/>
              </a:tblGrid>
              <a:tr h="231672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Cable concept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Achieved 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Potential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800" baseline="-25000" dirty="0" err="1">
                          <a:effectLst/>
                        </a:rPr>
                        <a:t>transverse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800" baseline="-25000" dirty="0" err="1">
                          <a:effectLst/>
                        </a:rPr>
                        <a:t>longitudinal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GB" sz="1800" baseline="-25000" dirty="0" err="1">
                          <a:solidFill>
                            <a:schemeClr val="bg1"/>
                          </a:solidFill>
                          <a:effectLst/>
                        </a:rPr>
                        <a:t>op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GB" sz="1800" baseline="-25000" dirty="0" err="1">
                          <a:solidFill>
                            <a:schemeClr val="bg1"/>
                          </a:solidFill>
                          <a:effectLst/>
                        </a:rPr>
                        <a:t>cable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GB" sz="1800" baseline="-25000" dirty="0" err="1">
                          <a:solidFill>
                            <a:schemeClr val="bg1"/>
                          </a:solidFill>
                          <a:effectLst/>
                        </a:rPr>
                        <a:t>op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GB" sz="1800" baseline="-25000" dirty="0" err="1">
                          <a:solidFill>
                            <a:schemeClr val="bg1"/>
                          </a:solidFill>
                          <a:effectLst/>
                        </a:rPr>
                        <a:t>cable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68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(kA)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(A/mm</a:t>
                      </a:r>
                      <a:r>
                        <a:rPr lang="en-GB" sz="1800" baseline="30000" dirty="0">
                          <a:effectLst/>
                        </a:rPr>
                        <a:t>2</a:t>
                      </a:r>
                      <a:r>
                        <a:rPr lang="en-GB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(kA)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(A/mm</a:t>
                      </a:r>
                      <a:r>
                        <a:rPr lang="en-GB" sz="1800" baseline="30000" dirty="0">
                          <a:effectLst/>
                        </a:rPr>
                        <a:t>2</a:t>
                      </a:r>
                      <a:r>
                        <a:rPr lang="en-GB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(mT)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(MPa)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(%)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11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CORC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114 (19 T)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&gt;10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&gt;1300 </a:t>
                      </a:r>
                      <a:r>
                        <a:rPr lang="en-GB" sz="1800" dirty="0">
                          <a:effectLst/>
                        </a:rPr>
                        <a:t>(20 T)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?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1000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06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0197"/>
            <a:ext cx="8458200" cy="462528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Advanced Conductor Technologies LLC (ACT)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77940" y="1884647"/>
            <a:ext cx="8285060" cy="92333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800" b="1" dirty="0">
                <a:solidFill>
                  <a:prstClr val="black"/>
                </a:solidFill>
                <a:cs typeface="Arial" charset="0"/>
              </a:rPr>
              <a:t>Advanced Conductor Technologies focuses on the commercialization of high-temperature superconducting Conductor on Round Core (CORC) cables for high-density power transmission and high-field magnets. 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09600" y="1073112"/>
            <a:ext cx="79882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00FF"/>
                </a:solidFill>
              </a:rPr>
              <a:t>Founded in June 2011 as a spin</a:t>
            </a:r>
            <a:r>
              <a:rPr lang="en-US" sz="1800" b="1" dirty="0">
                <a:solidFill>
                  <a:srgbClr val="0000FF"/>
                </a:solidFill>
              </a:rPr>
              <a:t>-off from the University of Colorado and </a:t>
            </a:r>
            <a:r>
              <a:rPr lang="en-US" sz="1800" b="1" dirty="0" smtClean="0">
                <a:solidFill>
                  <a:srgbClr val="0000FF"/>
                </a:solidFill>
              </a:rPr>
              <a:t>the National Institute of Standards and Technology (NIST)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09600" y="3129265"/>
            <a:ext cx="18809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Personnel at ACT: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09600" y="3498597"/>
            <a:ext cx="326249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</a:t>
            </a:r>
            <a:r>
              <a:rPr lang="en-US" altLang="ja-JP" dirty="0" smtClean="0">
                <a:solidFill>
                  <a:srgbClr val="000000"/>
                </a:solidFill>
              </a:rPr>
              <a:t>Danko van der Laan, Ph.D</a:t>
            </a:r>
            <a:r>
              <a:rPr lang="en-US" altLang="ja-JP" dirty="0">
                <a:solidFill>
                  <a:srgbClr val="000000"/>
                </a:solidFill>
              </a:rPr>
              <a:t>.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2. </a:t>
            </a:r>
            <a:r>
              <a:rPr lang="en-US" altLang="ja-JP" dirty="0" err="1" smtClean="0">
                <a:solidFill>
                  <a:srgbClr val="000000"/>
                </a:solidFill>
              </a:rPr>
              <a:t>Annemiek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r>
              <a:rPr lang="en-US" altLang="ja-JP" dirty="0" err="1" smtClean="0">
                <a:solidFill>
                  <a:srgbClr val="000000"/>
                </a:solidFill>
              </a:rPr>
              <a:t>Kamphuis</a:t>
            </a:r>
            <a:r>
              <a:rPr lang="en-US" altLang="ja-JP" dirty="0" smtClean="0">
                <a:solidFill>
                  <a:srgbClr val="000000"/>
                </a:solidFill>
              </a:rPr>
              <a:t>, M.Sc.</a:t>
            </a:r>
            <a:endParaRPr lang="en-US" altLang="ja-JP" dirty="0">
              <a:solidFill>
                <a:srgbClr val="000000"/>
              </a:solidFill>
            </a:endParaRPr>
          </a:p>
          <a:p>
            <a:r>
              <a:rPr lang="en-US" altLang="ja-JP" dirty="0" smtClean="0">
                <a:solidFill>
                  <a:srgbClr val="000000"/>
                </a:solidFill>
              </a:rPr>
              <a:t>3. </a:t>
            </a:r>
            <a:r>
              <a:rPr lang="en-US" altLang="ja-JP" dirty="0">
                <a:solidFill>
                  <a:srgbClr val="000000"/>
                </a:solidFill>
              </a:rPr>
              <a:t>Fraser Douglas Ph.D</a:t>
            </a:r>
            <a:r>
              <a:rPr lang="en-US" altLang="ja-JP" dirty="0" smtClean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662" y="2951750"/>
            <a:ext cx="3063338" cy="2441097"/>
          </a:xfrm>
          <a:prstGeom prst="rect">
            <a:avLst/>
          </a:prstGeom>
        </p:spPr>
      </p:pic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609600" y="5081664"/>
            <a:ext cx="17131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New location: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5450996"/>
            <a:ext cx="6544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3082 Sterling Circle Unit B, Boulder, CO 80301</a:t>
            </a:r>
            <a:r>
              <a:rPr lang="en-US" dirty="0" smtClean="0"/>
              <a:t> (2851 SF)</a:t>
            </a:r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3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18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3" descr="cu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9445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/>
      <p:bldP spid="16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180" y="150197"/>
            <a:ext cx="8458200" cy="462528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Programs supporting CORC cable development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sp>
        <p:nvSpPr>
          <p:cNvPr id="41991" name="Rectangle 6"/>
          <p:cNvSpPr>
            <a:spLocks noChangeArrowheads="1"/>
          </p:cNvSpPr>
          <p:nvPr/>
        </p:nvSpPr>
        <p:spPr bwMode="auto">
          <a:xfrm>
            <a:off x="591188" y="2359594"/>
            <a:ext cx="729347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</a:t>
            </a:r>
            <a:r>
              <a:rPr lang="en-US" b="1" dirty="0" smtClean="0">
                <a:solidFill>
                  <a:srgbClr val="000000"/>
                </a:solidFill>
              </a:rPr>
              <a:t>. Department of Energy – Office of </a:t>
            </a:r>
            <a:r>
              <a:rPr lang="en-US" altLang="ja-JP" b="1" dirty="0" smtClean="0">
                <a:solidFill>
                  <a:srgbClr val="000000"/>
                </a:solidFill>
              </a:rPr>
              <a:t>High Energy Physics</a:t>
            </a:r>
            <a:endParaRPr lang="en-US" altLang="ja-JP" b="1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	- </a:t>
            </a:r>
            <a:r>
              <a:rPr lang="en-US" dirty="0">
                <a:solidFill>
                  <a:srgbClr val="000000"/>
                </a:solidFill>
              </a:rPr>
              <a:t>CORC cables for accelerator </a:t>
            </a:r>
            <a:r>
              <a:rPr lang="en-US" dirty="0" smtClean="0">
                <a:solidFill>
                  <a:srgbClr val="000000"/>
                </a:solidFill>
              </a:rPr>
              <a:t>magnets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 	- Phase II SBIR (2 years – April 2014 to April 2016)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- Subcontractor: NHMFL (David </a:t>
            </a:r>
            <a:r>
              <a:rPr lang="en-US" dirty="0" err="1" smtClean="0">
                <a:solidFill>
                  <a:srgbClr val="000000"/>
                </a:solidFill>
              </a:rPr>
              <a:t>Larbalestier</a:t>
            </a:r>
            <a:r>
              <a:rPr lang="en-US" dirty="0">
                <a:solidFill>
                  <a:srgbClr val="000000"/>
                </a:solidFill>
              </a:rPr>
              <a:t> and Ulf </a:t>
            </a:r>
            <a:r>
              <a:rPr lang="en-US" dirty="0" err="1" smtClean="0">
                <a:solidFill>
                  <a:srgbClr val="000000"/>
                </a:solidFill>
              </a:rPr>
              <a:t>Trociewitz</a:t>
            </a:r>
            <a:r>
              <a:rPr lang="en-US" dirty="0" smtClean="0">
                <a:solidFill>
                  <a:srgbClr val="000000"/>
                </a:solidFill>
              </a:rPr>
              <a:t>)  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91188" y="1204849"/>
            <a:ext cx="85567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1. Department of Energy – Office of </a:t>
            </a:r>
            <a:r>
              <a:rPr lang="en-US" altLang="ja-JP" b="1" dirty="0" smtClean="0">
                <a:solidFill>
                  <a:srgbClr val="000000"/>
                </a:solidFill>
              </a:rPr>
              <a:t>Fusion Energy Sciences</a:t>
            </a:r>
            <a:endParaRPr lang="en-US" altLang="ja-JP" b="1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     </a:t>
            </a:r>
            <a:r>
              <a:rPr lang="en-US" dirty="0" smtClean="0">
                <a:solidFill>
                  <a:srgbClr val="000000"/>
                </a:solidFill>
              </a:rPr>
              <a:t>	- CORC cable for </a:t>
            </a:r>
            <a:r>
              <a:rPr lang="en-US" dirty="0">
                <a:solidFill>
                  <a:srgbClr val="000000"/>
                </a:solidFill>
              </a:rPr>
              <a:t>fusion </a:t>
            </a:r>
            <a:r>
              <a:rPr lang="en-US" dirty="0" smtClean="0">
                <a:solidFill>
                  <a:srgbClr val="000000"/>
                </a:solidFill>
              </a:rPr>
              <a:t>magnets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- Phase II STTR (2 years – April 2013 to April 2015)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- Subcontractor is MIT (Joe </a:t>
            </a:r>
            <a:r>
              <a:rPr lang="en-US" dirty="0" err="1" smtClean="0">
                <a:solidFill>
                  <a:srgbClr val="000000"/>
                </a:solidFill>
              </a:rPr>
              <a:t>Minervini</a:t>
            </a:r>
            <a:r>
              <a:rPr lang="en-US" dirty="0" smtClean="0">
                <a:solidFill>
                  <a:srgbClr val="000000"/>
                </a:solidFill>
              </a:rPr>
              <a:t>, Phil Michael and Leslie Bromberg)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609600" y="3498861"/>
            <a:ext cx="71086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</a:t>
            </a:r>
            <a:r>
              <a:rPr lang="en-US" b="1" dirty="0" smtClean="0">
                <a:solidFill>
                  <a:srgbClr val="000000"/>
                </a:solidFill>
              </a:rPr>
              <a:t>. Navy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     	- He-gas cooled CORC power transmission cables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- Phase II STTR (2 years – February 2014 to January 2016)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 	- Subcontractor is CAPS (</a:t>
            </a:r>
            <a:r>
              <a:rPr lang="en-US" dirty="0" err="1" smtClean="0">
                <a:solidFill>
                  <a:srgbClr val="000000"/>
                </a:solidFill>
              </a:rPr>
              <a:t>Sastry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Pamidi</a:t>
            </a:r>
            <a:r>
              <a:rPr lang="en-US" dirty="0" smtClean="0">
                <a:solidFill>
                  <a:srgbClr val="000000"/>
                </a:solidFill>
              </a:rPr>
              <a:t> and </a:t>
            </a:r>
            <a:r>
              <a:rPr lang="en-US" dirty="0" err="1" smtClean="0">
                <a:solidFill>
                  <a:srgbClr val="000000"/>
                </a:solidFill>
              </a:rPr>
              <a:t>Chul</a:t>
            </a:r>
            <a:r>
              <a:rPr lang="en-US" dirty="0" smtClean="0">
                <a:solidFill>
                  <a:srgbClr val="000000"/>
                </a:solidFill>
              </a:rPr>
              <a:t> Kim) 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26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1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3" descr="cu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609600" y="835517"/>
            <a:ext cx="40797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Advanced Conductor Technologies: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609600" y="4699190"/>
            <a:ext cx="27674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University of Colorado: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616574" y="5059042"/>
            <a:ext cx="654912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1. Department of Energy – Office of High Energy Physics</a:t>
            </a:r>
            <a:endParaRPr lang="en-US" altLang="ja-JP" b="1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     </a:t>
            </a:r>
            <a:r>
              <a:rPr lang="en-US" dirty="0" smtClean="0">
                <a:solidFill>
                  <a:srgbClr val="000000"/>
                </a:solidFill>
              </a:rPr>
              <a:t>	- support for high-</a:t>
            </a:r>
            <a:r>
              <a:rPr lang="en-US" i="1" dirty="0" smtClean="0">
                <a:solidFill>
                  <a:srgbClr val="000000"/>
                </a:solidFill>
              </a:rPr>
              <a:t>J</a:t>
            </a:r>
            <a:r>
              <a:rPr lang="en-US" baseline="-25000" dirty="0" smtClean="0">
                <a:solidFill>
                  <a:srgbClr val="000000"/>
                </a:solidFill>
              </a:rPr>
              <a:t>e</a:t>
            </a:r>
            <a:r>
              <a:rPr lang="en-US" dirty="0" smtClean="0">
                <a:solidFill>
                  <a:srgbClr val="000000"/>
                </a:solidFill>
              </a:rPr>
              <a:t> CORC cable development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- Base program (3 years – April 2012 to March 2015)</a:t>
            </a:r>
          </a:p>
        </p:txBody>
      </p:sp>
    </p:spTree>
    <p:extLst>
      <p:ext uri="{BB962C8B-B14F-4D97-AF65-F5344CB8AC3E}">
        <p14:creationId xmlns:p14="http://schemas.microsoft.com/office/powerpoint/2010/main" val="1700741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/>
      <p:bldP spid="17" grpId="0"/>
      <p:bldP spid="22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7620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Conductor on Round Core 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cables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35852" name="Group 19"/>
          <p:cNvGrpSpPr>
            <a:grpSpLocks/>
          </p:cNvGrpSpPr>
          <p:nvPr/>
        </p:nvGrpSpPr>
        <p:grpSpPr bwMode="auto">
          <a:xfrm>
            <a:off x="677875" y="2831406"/>
            <a:ext cx="3429000" cy="1100137"/>
            <a:chOff x="1548" y="2918"/>
            <a:chExt cx="2160" cy="693"/>
          </a:xfrm>
        </p:grpSpPr>
        <p:pic>
          <p:nvPicPr>
            <p:cNvPr id="35853" name="Picture 14" descr="Single layer concep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" y="2918"/>
              <a:ext cx="2112" cy="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Text Box 15"/>
            <p:cNvSpPr txBox="1">
              <a:spLocks noChangeArrowheads="1"/>
            </p:cNvSpPr>
            <p:nvPr/>
          </p:nvSpPr>
          <p:spPr bwMode="auto">
            <a:xfrm>
              <a:off x="1548" y="3437"/>
              <a:ext cx="216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200" b="1" dirty="0" smtClean="0"/>
                <a:t>D.C. van der Laan, </a:t>
              </a:r>
              <a:r>
                <a:rPr lang="en-US" sz="1200" b="1" i="1" dirty="0" smtClean="0"/>
                <a:t>SUST</a:t>
              </a:r>
              <a:r>
                <a:rPr lang="en-US" sz="1200" b="1" dirty="0" smtClean="0"/>
                <a:t> 22, 065013 (2009).</a:t>
              </a:r>
            </a:p>
          </p:txBody>
        </p:sp>
      </p:grpSp>
      <p:sp>
        <p:nvSpPr>
          <p:cNvPr id="7179" name="Rectangle 17"/>
          <p:cNvSpPr>
            <a:spLocks noChangeArrowheads="1"/>
          </p:cNvSpPr>
          <p:nvPr/>
        </p:nvSpPr>
        <p:spPr bwMode="auto">
          <a:xfrm>
            <a:off x="1357809" y="1017165"/>
            <a:ext cx="6543665" cy="1200329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cs typeface="Arial" charset="0"/>
              </a:rPr>
              <a:t>CORC cable </a:t>
            </a: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principle:</a:t>
            </a:r>
            <a:endParaRPr lang="en-US" b="1" dirty="0">
              <a:solidFill>
                <a:srgbClr val="0000FF"/>
              </a:solidFill>
              <a:cs typeface="Arial" charset="0"/>
            </a:endParaRPr>
          </a:p>
          <a:p>
            <a:pPr>
              <a:defRPr/>
            </a:pPr>
            <a:r>
              <a:rPr lang="en-US" dirty="0">
                <a:cs typeface="Arial" charset="0"/>
              </a:rPr>
              <a:t>Winding many high-temperature </a:t>
            </a:r>
            <a:r>
              <a:rPr lang="en-US" dirty="0" smtClean="0">
                <a:cs typeface="Arial" charset="0"/>
              </a:rPr>
              <a:t>superconducting YBCO </a:t>
            </a:r>
            <a:r>
              <a:rPr lang="en-US" dirty="0">
                <a:cs typeface="Arial" charset="0"/>
              </a:rPr>
              <a:t>coated conductors </a:t>
            </a:r>
            <a:r>
              <a:rPr lang="en-US" dirty="0" smtClean="0">
                <a:cs typeface="Arial" charset="0"/>
              </a:rPr>
              <a:t>from </a:t>
            </a:r>
            <a:r>
              <a:rPr lang="en-US" dirty="0" err="1" smtClean="0">
                <a:cs typeface="Arial" charset="0"/>
              </a:rPr>
              <a:t>SuperPower</a:t>
            </a:r>
            <a:r>
              <a:rPr lang="en-US" dirty="0" smtClean="0">
                <a:cs typeface="Arial" charset="0"/>
              </a:rPr>
              <a:t> in a helical </a:t>
            </a:r>
            <a:r>
              <a:rPr lang="en-US" dirty="0">
                <a:cs typeface="Arial" charset="0"/>
              </a:rPr>
              <a:t>fashion with </a:t>
            </a:r>
            <a:r>
              <a:rPr lang="en-US" dirty="0" smtClean="0">
                <a:cs typeface="Arial" charset="0"/>
              </a:rPr>
              <a:t>the YBCO </a:t>
            </a:r>
            <a:r>
              <a:rPr lang="en-US" dirty="0">
                <a:cs typeface="Arial" charset="0"/>
              </a:rPr>
              <a:t>under compression around a small former.</a:t>
            </a:r>
            <a:endParaRPr lang="en-US" b="1" dirty="0">
              <a:cs typeface="Arial" charset="0"/>
            </a:endParaRPr>
          </a:p>
        </p:txBody>
      </p:sp>
      <p:pic>
        <p:nvPicPr>
          <p:cNvPr id="18" name="Picture 9" descr="Fig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980" y="2477393"/>
            <a:ext cx="3123494" cy="182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3" descr="SuperPower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8" y="2477393"/>
            <a:ext cx="15192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2045698" y="4270136"/>
            <a:ext cx="11977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Benefits: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45698" y="4657931"/>
            <a:ext cx="480772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- Very flexible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- Very high currents and current densities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- Mechanically very strong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- Minimum degradation from cabling (&lt; 10 %)</a:t>
            </a:r>
          </a:p>
          <a:p>
            <a:r>
              <a:rPr lang="en-US" dirty="0" smtClean="0"/>
              <a:t>- Current sharing between tapes possible</a:t>
            </a:r>
            <a:endParaRPr lang="en-US" dirty="0"/>
          </a:p>
        </p:txBody>
      </p:sp>
      <p:grpSp>
        <p:nvGrpSpPr>
          <p:cNvPr id="28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29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0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3" name="Picture 2" descr="Cable cross-sectio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280" y="2477392"/>
            <a:ext cx="1910842" cy="1823797"/>
          </a:xfrm>
          <a:prstGeom prst="rect">
            <a:avLst/>
          </a:prstGeom>
        </p:spPr>
      </p:pic>
      <p:pic>
        <p:nvPicPr>
          <p:cNvPr id="26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3" descr="cu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10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CORC 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cables for 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f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usion magnets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sp>
        <p:nvSpPr>
          <p:cNvPr id="43014" name="Rectangle 3"/>
          <p:cNvSpPr>
            <a:spLocks noChangeArrowheads="1"/>
          </p:cNvSpPr>
          <p:nvPr/>
        </p:nvSpPr>
        <p:spPr bwMode="auto">
          <a:xfrm>
            <a:off x="1200670" y="1172982"/>
            <a:ext cx="6016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cs typeface="Arial" charset="0"/>
              </a:rPr>
              <a:t>Cables tested at the NHMFL in 19.8 T background field:</a:t>
            </a:r>
          </a:p>
        </p:txBody>
      </p:sp>
      <p:pic>
        <p:nvPicPr>
          <p:cNvPr id="27" name="Picture 12" descr="Cabl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72" y="4303206"/>
            <a:ext cx="2489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425" y="1870355"/>
            <a:ext cx="45402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4375524" y="4878940"/>
            <a:ext cx="4079151" cy="1152525"/>
            <a:chOff x="323849" y="2971793"/>
            <a:chExt cx="4079055" cy="1152526"/>
          </a:xfrm>
        </p:grpSpPr>
        <p:grpSp>
          <p:nvGrpSpPr>
            <p:cNvPr id="38928" name="Group 1"/>
            <p:cNvGrpSpPr>
              <a:grpSpLocks/>
            </p:cNvGrpSpPr>
            <p:nvPr/>
          </p:nvGrpSpPr>
          <p:grpSpPr bwMode="auto">
            <a:xfrm>
              <a:off x="323849" y="2971793"/>
              <a:ext cx="4079055" cy="1152526"/>
              <a:chOff x="369887" y="4191000"/>
              <a:chExt cx="3682000" cy="400183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369887" y="4206985"/>
                <a:ext cx="3682000" cy="354432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99"/>
                  </a:solidFill>
                  <a:latin typeface="Calibri"/>
                </a:endParaRPr>
              </a:p>
            </p:txBody>
          </p:sp>
          <p:sp>
            <p:nvSpPr>
              <p:cNvPr id="41" name="Rectangle 18"/>
              <p:cNvSpPr>
                <a:spLocks noChangeArrowheads="1"/>
              </p:cNvSpPr>
              <p:nvPr/>
            </p:nvSpPr>
            <p:spPr bwMode="auto">
              <a:xfrm>
                <a:off x="385650" y="4191000"/>
                <a:ext cx="3232710" cy="4001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i="1" dirty="0" err="1">
                    <a:solidFill>
                      <a:srgbClr val="C00000"/>
                    </a:solidFill>
                    <a:cs typeface="Arial" charset="0"/>
                  </a:rPr>
                  <a:t>I</a:t>
                </a:r>
                <a:r>
                  <a:rPr lang="en-US" b="1" baseline="-25000" dirty="0" err="1">
                    <a:solidFill>
                      <a:srgbClr val="C00000"/>
                    </a:solidFill>
                    <a:cs typeface="Arial" charset="0"/>
                  </a:rPr>
                  <a:t>quench</a:t>
                </a:r>
                <a:r>
                  <a:rPr lang="en-US" b="1" dirty="0">
                    <a:solidFill>
                      <a:srgbClr val="C00000"/>
                    </a:solidFill>
                    <a:cs typeface="Arial" charset="0"/>
                  </a:rPr>
                  <a:t> = 6000 A @ 4.2 K, 19 T</a:t>
                </a:r>
              </a:p>
            </p:txBody>
          </p:sp>
          <p:sp>
            <p:nvSpPr>
              <p:cNvPr id="42" name="Rectangle 18"/>
              <p:cNvSpPr>
                <a:spLocks noChangeArrowheads="1"/>
              </p:cNvSpPr>
              <p:nvPr/>
            </p:nvSpPr>
            <p:spPr bwMode="auto">
              <a:xfrm>
                <a:off x="369888" y="4429125"/>
                <a:ext cx="3151032" cy="1389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i="1" dirty="0">
                    <a:solidFill>
                      <a:srgbClr val="C00000"/>
                    </a:solidFill>
                    <a:cs typeface="Arial" charset="0"/>
                  </a:rPr>
                  <a:t>J</a:t>
                </a:r>
                <a:r>
                  <a:rPr lang="en-US" b="1" baseline="-25000" dirty="0">
                    <a:solidFill>
                      <a:srgbClr val="C00000"/>
                    </a:solidFill>
                    <a:cs typeface="Arial" charset="0"/>
                  </a:rPr>
                  <a:t>e</a:t>
                </a:r>
                <a:r>
                  <a:rPr lang="en-US" b="1" dirty="0">
                    <a:solidFill>
                      <a:srgbClr val="C00000"/>
                    </a:solidFill>
                    <a:cs typeface="Arial" charset="0"/>
                  </a:rPr>
                  <a:t> = 114 A/mm</a:t>
                </a:r>
                <a:r>
                  <a:rPr lang="en-US" b="1" baseline="30000" dirty="0">
                    <a:solidFill>
                      <a:srgbClr val="C00000"/>
                    </a:solidFill>
                    <a:cs typeface="Arial" charset="0"/>
                  </a:rPr>
                  <a:t>2</a:t>
                </a:r>
                <a:r>
                  <a:rPr lang="en-US" b="1" dirty="0">
                    <a:solidFill>
                      <a:srgbClr val="C00000"/>
                    </a:solidFill>
                    <a:cs typeface="Arial" charset="0"/>
                  </a:rPr>
                  <a:t> @ 4.2 K, 19.0 T</a:t>
                </a:r>
              </a:p>
            </p:txBody>
          </p:sp>
        </p:grpSp>
        <p:sp>
          <p:nvSpPr>
            <p:cNvPr id="39" name="Rectangle 18"/>
            <p:cNvSpPr>
              <a:spLocks noChangeArrowheads="1"/>
            </p:cNvSpPr>
            <p:nvPr/>
          </p:nvSpPr>
          <p:spPr bwMode="auto">
            <a:xfrm>
              <a:off x="333375" y="3333743"/>
              <a:ext cx="3805147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 dirty="0" err="1">
                  <a:solidFill>
                    <a:srgbClr val="C00000"/>
                  </a:solidFill>
                  <a:cs typeface="Arial" charset="0"/>
                </a:rPr>
                <a:t>I</a:t>
              </a:r>
              <a:r>
                <a:rPr lang="en-US" b="1" baseline="-25000" dirty="0" err="1">
                  <a:solidFill>
                    <a:srgbClr val="C00000"/>
                  </a:solidFill>
                  <a:cs typeface="Arial" charset="0"/>
                </a:rPr>
                <a:t>c</a:t>
              </a:r>
              <a:r>
                <a:rPr lang="en-US" b="1" dirty="0">
                  <a:solidFill>
                    <a:srgbClr val="C00000"/>
                  </a:solidFill>
                  <a:cs typeface="Arial" charset="0"/>
                </a:rPr>
                <a:t> = 5021 A @ 4.2 K, 19 T, 1 </a:t>
              </a:r>
              <a:r>
                <a:rPr lang="en-US" b="1" dirty="0">
                  <a:solidFill>
                    <a:srgbClr val="C0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b="1" dirty="0">
                  <a:solidFill>
                    <a:srgbClr val="C00000"/>
                  </a:solidFill>
                  <a:cs typeface="Arial" charset="0"/>
                </a:rPr>
                <a:t>V/cm</a:t>
              </a:r>
            </a:p>
          </p:txBody>
        </p:sp>
      </p:grpSp>
      <p:sp>
        <p:nvSpPr>
          <p:cNvPr id="43" name="Rectangle 16"/>
          <p:cNvSpPr>
            <a:spLocks noChangeArrowheads="1"/>
          </p:cNvSpPr>
          <p:nvPr/>
        </p:nvSpPr>
        <p:spPr bwMode="auto">
          <a:xfrm>
            <a:off x="1200670" y="1477782"/>
            <a:ext cx="691356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52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YBCO coated conductors, 17 layers, </a:t>
            </a:r>
            <a:r>
              <a:rPr lang="en-US" b="1" dirty="0">
                <a:solidFill>
                  <a:schemeClr val="accent6"/>
                </a:solidFill>
                <a:cs typeface="Arial" charset="0"/>
              </a:rPr>
              <a:t>cable O.D. 7.5 mm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:</a:t>
            </a:r>
          </a:p>
        </p:txBody>
      </p:sp>
      <p:grpSp>
        <p:nvGrpSpPr>
          <p:cNvPr id="32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34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5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21" name="Picture 20" descr="Cable cross-sect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72" y="1923607"/>
            <a:ext cx="2489200" cy="2375809"/>
          </a:xfrm>
          <a:prstGeom prst="rect">
            <a:avLst/>
          </a:prstGeom>
        </p:spPr>
      </p:pic>
      <p:pic>
        <p:nvPicPr>
          <p:cNvPr id="26" name="Picture 25" descr="maglablogocol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8275"/>
            <a:ext cx="707561" cy="6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3289" y="72912"/>
            <a:ext cx="914400" cy="469900"/>
          </a:xfrm>
          <a:prstGeom prst="rect">
            <a:avLst/>
          </a:prstGeom>
        </p:spPr>
      </p:pic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006445" y="809090"/>
            <a:ext cx="7154154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Goal is to reach a cable current &gt;30 kA at 4.2 </a:t>
            </a:r>
            <a:r>
              <a:rPr lang="en-US" b="1" dirty="0" smtClean="0">
                <a:solidFill>
                  <a:srgbClr val="0000FF"/>
                </a:solidFill>
              </a:rPr>
              <a:t>K </a:t>
            </a:r>
            <a:r>
              <a:rPr lang="en-US" b="1" dirty="0">
                <a:solidFill>
                  <a:srgbClr val="0000FF"/>
                </a:solidFill>
              </a:rPr>
              <a:t>and B &gt; 12 T.</a:t>
            </a:r>
            <a:endParaRPr lang="en-US" dirty="0"/>
          </a:p>
        </p:txBody>
      </p:sp>
      <p:pic>
        <p:nvPicPr>
          <p:cNvPr id="25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3" descr="cu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450918" y="6322033"/>
            <a:ext cx="51149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/>
              <a:t>ACT: DOE – Office of Fusion </a:t>
            </a:r>
            <a:r>
              <a:rPr lang="en-US" sz="1200" dirty="0"/>
              <a:t>Energy </a:t>
            </a:r>
            <a:r>
              <a:rPr lang="en-US" sz="1200" dirty="0" smtClean="0"/>
              <a:t>Sciences Award </a:t>
            </a:r>
            <a:r>
              <a:rPr lang="en-US" sz="1200" dirty="0"/>
              <a:t>DE-</a:t>
            </a:r>
            <a:r>
              <a:rPr lang="en-US" sz="1200" dirty="0" smtClean="0"/>
              <a:t>SC0007660,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1200" dirty="0" smtClean="0">
                <a:solidFill>
                  <a:prstClr val="black"/>
                </a:solidFill>
              </a:rPr>
              <a:t>NHMFL: DOE, </a:t>
            </a:r>
            <a:r>
              <a:rPr lang="en-US" sz="1200" dirty="0">
                <a:solidFill>
                  <a:prstClr val="black"/>
                </a:solidFill>
              </a:rPr>
              <a:t>NSF, agreement DMR-0654118</a:t>
            </a:r>
            <a:r>
              <a:rPr lang="en-US" sz="1200" dirty="0" smtClean="0">
                <a:solidFill>
                  <a:prstClr val="black"/>
                </a:solidFill>
              </a:rPr>
              <a:t>, and the </a:t>
            </a:r>
            <a:r>
              <a:rPr lang="en-US" sz="1200" dirty="0">
                <a:solidFill>
                  <a:prstClr val="black"/>
                </a:solidFill>
              </a:rPr>
              <a:t>State of Florida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9761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High-current ramp rates at 19 T</a:t>
            </a:r>
          </a:p>
        </p:txBody>
      </p:sp>
      <p:sp>
        <p:nvSpPr>
          <p:cNvPr id="18437" name="Rectangle 16"/>
          <p:cNvSpPr>
            <a:spLocks noChangeArrowheads="1"/>
          </p:cNvSpPr>
          <p:nvPr/>
        </p:nvSpPr>
        <p:spPr bwMode="auto">
          <a:xfrm>
            <a:off x="376238" y="1981200"/>
            <a:ext cx="28321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Current ramp rates at </a:t>
            </a:r>
          </a:p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4.2 K, 19 T to 90 % of </a:t>
            </a:r>
            <a:r>
              <a:rPr lang="en-US" sz="1800" b="1" i="1" dirty="0" err="1">
                <a:solidFill>
                  <a:srgbClr val="000000"/>
                </a:solidFill>
                <a:cs typeface="Arial" charset="0"/>
              </a:rPr>
              <a:t>I</a:t>
            </a:r>
            <a:r>
              <a:rPr lang="en-US" sz="1800" b="1" baseline="-25000" dirty="0" err="1">
                <a:solidFill>
                  <a:srgbClr val="000000"/>
                </a:solidFill>
                <a:cs typeface="Arial" charset="0"/>
              </a:rPr>
              <a:t>quench</a:t>
            </a: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:</a:t>
            </a:r>
            <a:endParaRPr lang="en-US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7109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3124200"/>
            <a:ext cx="361315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05000"/>
            <a:ext cx="558958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8" name="Rectangle 12"/>
          <p:cNvSpPr>
            <a:spLocks noChangeArrowheads="1"/>
          </p:cNvSpPr>
          <p:nvPr/>
        </p:nvSpPr>
        <p:spPr bwMode="auto">
          <a:xfrm>
            <a:off x="3414309" y="6505539"/>
            <a:ext cx="51835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/>
              <a:t>Phase I STTR </a:t>
            </a:r>
            <a:r>
              <a:rPr lang="en-US" sz="1200" dirty="0" smtClean="0"/>
              <a:t>DOE - Fusion </a:t>
            </a:r>
            <a:r>
              <a:rPr lang="en-US" sz="1200" dirty="0"/>
              <a:t>Energy </a:t>
            </a:r>
            <a:r>
              <a:rPr lang="en-US" sz="1200" dirty="0" smtClean="0"/>
              <a:t>Sciences Award </a:t>
            </a:r>
            <a:r>
              <a:rPr lang="en-US" sz="1200" dirty="0"/>
              <a:t>DE-SC0007660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81000" y="2514600"/>
            <a:ext cx="1050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  <a:cs typeface="Arial" charset="0"/>
              </a:rPr>
              <a:t>- 2017 A/s</a:t>
            </a:r>
          </a:p>
          <a:p>
            <a:r>
              <a:rPr lang="en-US" sz="1600" b="1">
                <a:solidFill>
                  <a:srgbClr val="000000"/>
                </a:solidFill>
                <a:cs typeface="Arial" charset="0"/>
              </a:rPr>
              <a:t>- 9500 A/s</a:t>
            </a:r>
            <a:endParaRPr lang="en-US" sz="1600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574925" y="5667728"/>
            <a:ext cx="4130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00"/>
                </a:solidFill>
                <a:cs typeface="Arial" charset="0"/>
              </a:rPr>
              <a:t>No effect of high current ramp rates!</a:t>
            </a:r>
            <a:endParaRPr lang="en-US"/>
          </a:p>
        </p:txBody>
      </p:sp>
      <p:sp>
        <p:nvSpPr>
          <p:cNvPr id="59401" name="Rectangle 2"/>
          <p:cNvSpPr>
            <a:spLocks noChangeArrowheads="1"/>
          </p:cNvSpPr>
          <p:nvPr/>
        </p:nvSpPr>
        <p:spPr bwMode="auto">
          <a:xfrm>
            <a:off x="1612900" y="804333"/>
            <a:ext cx="59748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cs typeface="Arial" charset="0"/>
              </a:rPr>
              <a:t>Will current distribution become inhomogeneous in </a:t>
            </a:r>
          </a:p>
          <a:p>
            <a:r>
              <a:rPr lang="en-US" b="1" dirty="0">
                <a:solidFill>
                  <a:srgbClr val="0000FF"/>
                </a:solidFill>
                <a:cs typeface="Arial" charset="0"/>
              </a:rPr>
              <a:t>cables with many layers at high current ramp rates?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52425" y="1524000"/>
            <a:ext cx="25431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cs typeface="Arial" charset="0"/>
              </a:rPr>
              <a:t>Cable:</a:t>
            </a:r>
            <a:r>
              <a:rPr lang="en-US" sz="1800" dirty="0">
                <a:solidFill>
                  <a:srgbClr val="000000"/>
                </a:solidFill>
                <a:cs typeface="Arial" charset="0"/>
              </a:rPr>
              <a:t> 52 CC in 17 layers.</a:t>
            </a:r>
          </a:p>
        </p:txBody>
      </p:sp>
      <p:grpSp>
        <p:nvGrpSpPr>
          <p:cNvPr id="18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1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22" name="Picture 21" descr="maglablogo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8275"/>
            <a:ext cx="707561" cy="6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3289" y="72912"/>
            <a:ext cx="914400" cy="469900"/>
          </a:xfrm>
          <a:prstGeom prst="rect">
            <a:avLst/>
          </a:prstGeom>
        </p:spPr>
      </p:pic>
      <p:pic>
        <p:nvPicPr>
          <p:cNvPr id="24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3" descr="cu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41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2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G_0270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2111" y="990421"/>
            <a:ext cx="8255000" cy="4643438"/>
          </a:xfrm>
          <a:prstGeom prst="rect">
            <a:avLst/>
          </a:prstGeom>
        </p:spPr>
      </p:pic>
      <p:pic>
        <p:nvPicPr>
          <p:cNvPr id="5" name="Picture 4" descr="maglablogocol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8275"/>
            <a:ext cx="707561" cy="6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3289" y="72912"/>
            <a:ext cx="914400" cy="469900"/>
          </a:xfrm>
          <a:prstGeom prst="rect">
            <a:avLst/>
          </a:prstGeom>
        </p:spPr>
      </p:pic>
      <p:pic>
        <p:nvPicPr>
          <p:cNvPr id="7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cu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Ramp rates of 68,000 A/s 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at 19 </a:t>
            </a: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T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11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2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450918" y="6322033"/>
            <a:ext cx="51149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/>
              <a:t>ACT: DOE – Office of Fusion </a:t>
            </a:r>
            <a:r>
              <a:rPr lang="en-US" sz="1200" dirty="0"/>
              <a:t>Energy </a:t>
            </a:r>
            <a:r>
              <a:rPr lang="en-US" sz="1200" dirty="0" smtClean="0"/>
              <a:t>Sciences Award </a:t>
            </a:r>
            <a:r>
              <a:rPr lang="en-US" sz="1200" dirty="0"/>
              <a:t>DE-</a:t>
            </a:r>
            <a:r>
              <a:rPr lang="en-US" sz="1200" dirty="0" smtClean="0"/>
              <a:t>SC0007660,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1200" dirty="0" smtClean="0">
                <a:solidFill>
                  <a:prstClr val="black"/>
                </a:solidFill>
              </a:rPr>
              <a:t>NHMFL: DOE, </a:t>
            </a:r>
            <a:r>
              <a:rPr lang="en-US" sz="1200" dirty="0">
                <a:solidFill>
                  <a:prstClr val="black"/>
                </a:solidFill>
              </a:rPr>
              <a:t>NSF, agreement DMR-0654118</a:t>
            </a:r>
            <a:r>
              <a:rPr lang="en-US" sz="1200" dirty="0" smtClean="0">
                <a:solidFill>
                  <a:prstClr val="black"/>
                </a:solidFill>
              </a:rPr>
              <a:t>, and the </a:t>
            </a:r>
            <a:r>
              <a:rPr lang="en-US" sz="1200" dirty="0">
                <a:solidFill>
                  <a:prstClr val="black"/>
                </a:solidFill>
              </a:rPr>
              <a:t>State of Florida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8971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314325" y="-76200"/>
            <a:ext cx="860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 eaLnBrk="0" hangingPunct="0">
              <a:defRPr/>
            </a:pPr>
            <a:r>
              <a:rPr lang="en-US" sz="2800" dirty="0" smtClean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Testing of CORC cables under axial stress</a:t>
            </a:r>
            <a:endParaRPr lang="en-US" sz="2800" dirty="0"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  <a:cs typeface="Arial" charset="0"/>
            </a:endParaRPr>
          </a:p>
        </p:txBody>
      </p:sp>
      <p:pic>
        <p:nvPicPr>
          <p:cNvPr id="52227" name="Picture 6" descr="Current leads t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325" y="2206625"/>
            <a:ext cx="2862775" cy="381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7" descr="Current leads over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143000"/>
            <a:ext cx="1792288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 Box 8"/>
          <p:cNvSpPr txBox="1">
            <a:spLocks noChangeArrowheads="1"/>
          </p:cNvSpPr>
          <p:nvPr/>
        </p:nvSpPr>
        <p:spPr bwMode="auto">
          <a:xfrm>
            <a:off x="1420813" y="1749425"/>
            <a:ext cx="437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latin typeface="Arial" charset="0"/>
              </a:rPr>
              <a:t>Cable installed with flexible current leads:</a:t>
            </a:r>
          </a:p>
        </p:txBody>
      </p:sp>
      <p:sp>
        <p:nvSpPr>
          <p:cNvPr id="33799" name="Text Box 9"/>
          <p:cNvSpPr txBox="1">
            <a:spLocks noChangeArrowheads="1"/>
          </p:cNvSpPr>
          <p:nvPr/>
        </p:nvSpPr>
        <p:spPr bwMode="auto">
          <a:xfrm>
            <a:off x="3531394" y="6335713"/>
            <a:ext cx="4529137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latin typeface="Arial" charset="0"/>
              </a:rPr>
              <a:t>Current leads can handle &gt;1500 A at 76 K.</a:t>
            </a:r>
          </a:p>
        </p:txBody>
      </p:sp>
      <p:pic>
        <p:nvPicPr>
          <p:cNvPr id="52231" name="Picture 6" descr="Cable over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6800"/>
            <a:ext cx="44704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ine 9"/>
          <p:cNvSpPr>
            <a:spLocks noChangeShapeType="1"/>
          </p:cNvSpPr>
          <p:nvPr/>
        </p:nvSpPr>
        <p:spPr bwMode="auto">
          <a:xfrm flipH="1">
            <a:off x="990600" y="1447800"/>
            <a:ext cx="6096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5943600" y="1447800"/>
            <a:ext cx="7620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0" y="1066800"/>
            <a:ext cx="322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800" b="1" i="1" smtClean="0">
                <a:latin typeface="Symbol" charset="0"/>
              </a:rPr>
              <a:t>s</a:t>
            </a:r>
          </a:p>
        </p:txBody>
      </p:sp>
      <p:grpSp>
        <p:nvGrpSpPr>
          <p:cNvPr id="18" name="Group 3"/>
          <p:cNvGrpSpPr>
            <a:grpSpLocks/>
          </p:cNvGrpSpPr>
          <p:nvPr/>
        </p:nvGrpSpPr>
        <p:grpSpPr bwMode="auto">
          <a:xfrm>
            <a:off x="609600" y="721965"/>
            <a:ext cx="7988300" cy="76200"/>
            <a:chOff x="415" y="552"/>
            <a:chExt cx="5032" cy="48"/>
          </a:xfrm>
        </p:grpSpPr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1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26" name="Picture 13" descr="C:\Users\Danko\Private\Docs\Conferenties\MT22 2011\ACT LLC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" y="6134262"/>
            <a:ext cx="3315746" cy="6596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3" descr="cu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918" y="6207435"/>
            <a:ext cx="652462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7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14664</TotalTime>
  <Words>2211</Words>
  <Application>Microsoft Office PowerPoint</Application>
  <PresentationFormat>On-screen Show (4:3)</PresentationFormat>
  <Paragraphs>648</Paragraphs>
  <Slides>28</Slides>
  <Notes>5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Breeze</vt:lpstr>
      <vt:lpstr>PowerPoint Presentation</vt:lpstr>
      <vt:lpstr>Outline</vt:lpstr>
      <vt:lpstr>Advanced Conductor Technologies LLC (ACT)</vt:lpstr>
      <vt:lpstr>Programs supporting CORC cable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CORC cables for accelerator magnets</vt:lpstr>
      <vt:lpstr>PowerPoint Presentation</vt:lpstr>
      <vt:lpstr>Room for improvement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Advanced Conductor Technologies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Danko van der Laan</dc:creator>
  <cp:lastModifiedBy>Danko</cp:lastModifiedBy>
  <cp:revision>194</cp:revision>
  <dcterms:created xsi:type="dcterms:W3CDTF">2013-05-05T16:55:21Z</dcterms:created>
  <dcterms:modified xsi:type="dcterms:W3CDTF">2014-05-21T20:26:26Z</dcterms:modified>
</cp:coreProperties>
</file>