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57" r:id="rId3"/>
    <p:sldId id="263" r:id="rId4"/>
    <p:sldId id="258" r:id="rId5"/>
    <p:sldId id="259" r:id="rId6"/>
    <p:sldId id="265" r:id="rId7"/>
    <p:sldId id="261" r:id="rId8"/>
    <p:sldId id="262" r:id="rId9"/>
    <p:sldId id="264" r:id="rId1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85C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6" d="100"/>
          <a:sy n="96" d="100"/>
        </p:scale>
        <p:origin x="-81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7F5852-285C-F748-BAD3-4CD8ADFA3F37}" type="datetimeFigureOut">
              <a:rPr kumimoji="1" lang="ja-JP" altLang="en-US" smtClean="0"/>
              <a:t>2014/03/19</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86BFFA-F1B8-8C41-ACBF-23B5526B2AD1}" type="slidenum">
              <a:rPr kumimoji="1" lang="ja-JP" altLang="en-US" smtClean="0"/>
              <a:t>‹#›</a:t>
            </a:fld>
            <a:endParaRPr kumimoji="1" lang="ja-JP" altLang="en-US"/>
          </a:p>
        </p:txBody>
      </p:sp>
    </p:spTree>
    <p:extLst>
      <p:ext uri="{BB962C8B-B14F-4D97-AF65-F5344CB8AC3E}">
        <p14:creationId xmlns:p14="http://schemas.microsoft.com/office/powerpoint/2010/main" val="25259212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FF6F2C-8A02-584D-85CF-6043FAE30188}" type="datetimeFigureOut">
              <a:rPr kumimoji="1" lang="ja-JP" altLang="en-US" smtClean="0"/>
              <a:t>2014/03/19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86FFF-AB82-D747-B581-5578F092FC1C}" type="slidenum">
              <a:rPr kumimoji="1" lang="ja-JP" altLang="en-US" smtClean="0"/>
              <a:t>‹#›</a:t>
            </a:fld>
            <a:endParaRPr kumimoji="1" lang="ja-JP" altLang="en-US"/>
          </a:p>
        </p:txBody>
      </p:sp>
    </p:spTree>
    <p:extLst>
      <p:ext uri="{BB962C8B-B14F-4D97-AF65-F5344CB8AC3E}">
        <p14:creationId xmlns:p14="http://schemas.microsoft.com/office/powerpoint/2010/main" val="36408810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fld id="{2D84BEE5-5953-F740-80D0-84DA321D88C7}" type="slidenum">
              <a:rPr lang="en-US" altLang="ja-JP" sz="1200"/>
              <a:pPr/>
              <a:t>5</a:t>
            </a:fld>
            <a:endParaRPr lang="en-US" altLang="ja-JP" sz="120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ja-JP" altLang="en-US">
              <a:ea typeface="ＭＳ Ｐ明朝"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8290516-719C-9645-8AAD-95B38688F2A4}" type="datetime1">
              <a:rPr kumimoji="1" lang="ja-JP" altLang="en-US" smtClean="0"/>
              <a:t>2014/03/19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2326781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0417E7-00EC-E844-ACA6-B6E84FA45C03}" type="datetime1">
              <a:rPr kumimoji="1" lang="ja-JP" altLang="en-US" smtClean="0"/>
              <a:t>2014/03/19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3276913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E55D7E7-FE7F-6D49-854A-40EC7FACA494}" type="datetime1">
              <a:rPr kumimoji="1" lang="ja-JP" altLang="en-US" smtClean="0"/>
              <a:t>2014/03/19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2123610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E007493-39AD-DE43-90F0-EB43982B1882}" type="datetime1">
              <a:rPr kumimoji="1" lang="ja-JP" altLang="en-US" smtClean="0"/>
              <a:t>2014/03/19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3770286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9076EF3-C31F-0F44-9AD5-DF443B5EC406}" type="datetime1">
              <a:rPr kumimoji="1" lang="ja-JP" altLang="en-US" smtClean="0"/>
              <a:t>2014/03/19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217135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449388F-8B58-C043-800C-277F250912D7}" type="datetime1">
              <a:rPr kumimoji="1" lang="ja-JP" altLang="en-US" smtClean="0"/>
              <a:t>2014/03/19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523078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5B8040A-EBCF-7847-9875-756CA185539B}" type="datetime1">
              <a:rPr kumimoji="1" lang="ja-JP" altLang="en-US" smtClean="0"/>
              <a:t>2014/03/19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2256605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F1C09E6-1427-1642-99AC-F4773B64B1BE}" type="datetime1">
              <a:rPr kumimoji="1" lang="ja-JP" altLang="en-US" smtClean="0"/>
              <a:t>2014/03/19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1913824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9595070-F87A-6F47-BD6C-712EA3E0A924}" type="datetime1">
              <a:rPr kumimoji="1" lang="ja-JP" altLang="en-US" smtClean="0"/>
              <a:t>2014/03/19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814060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8F7F608-85A6-3440-A10A-708E3327CCF5}" type="datetime1">
              <a:rPr kumimoji="1" lang="ja-JP" altLang="en-US" smtClean="0"/>
              <a:t>2014/03/19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403404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0B939CA-E83C-C042-B584-5D167D583640}" type="datetime1">
              <a:rPr kumimoji="1" lang="ja-JP" altLang="en-US" smtClean="0"/>
              <a:t>2014/03/19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13687096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65C46-B151-0A41-8BCC-44A06A0C38C8}" type="datetime1">
              <a:rPr kumimoji="1" lang="ja-JP" altLang="en-US" smtClean="0"/>
              <a:t>2014/03/19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479307-317B-274C-A03E-6B90806C3D8A}" type="slidenum">
              <a:rPr kumimoji="1" lang="ja-JP" altLang="en-US" smtClean="0"/>
              <a:t>‹#›</a:t>
            </a:fld>
            <a:endParaRPr kumimoji="1" lang="ja-JP" altLang="en-US"/>
          </a:p>
        </p:txBody>
      </p:sp>
    </p:spTree>
    <p:extLst>
      <p:ext uri="{BB962C8B-B14F-4D97-AF65-F5344CB8AC3E}">
        <p14:creationId xmlns:p14="http://schemas.microsoft.com/office/powerpoint/2010/main" val="2288391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microsoft.com/office/2007/relationships/hdphoto" Target="../media/hdphoto1.wdp"/><Relationship Id="rId9" Type="http://schemas.openxmlformats.org/officeDocument/2006/relationships/image" Target="../media/image16.png"/><Relationship Id="rId10"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1" Type="http://schemas.openxmlformats.org/officeDocument/2006/relationships/image" Target="../media/image25.jpg"/><Relationship Id="rId12" Type="http://schemas.openxmlformats.org/officeDocument/2006/relationships/image" Target="../media/image26.jpg"/><Relationship Id="rId13" Type="http://schemas.openxmlformats.org/officeDocument/2006/relationships/image" Target="../media/image27.jpg"/><Relationship Id="rId14" Type="http://schemas.openxmlformats.org/officeDocument/2006/relationships/image" Target="../media/image28.jpeg"/><Relationship Id="rId15" Type="http://schemas.openxmlformats.org/officeDocument/2006/relationships/image" Target="../media/image29.jpeg"/><Relationship Id="rId16" Type="http://schemas.microsoft.com/office/2007/relationships/hdphoto" Target="../media/hdphoto3.wdp"/><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8.jpeg"/><Relationship Id="rId4" Type="http://schemas.microsoft.com/office/2007/relationships/hdphoto" Target="../media/hdphoto2.wdp"/><Relationship Id="rId5" Type="http://schemas.openxmlformats.org/officeDocument/2006/relationships/image" Target="../media/image19.png"/><Relationship Id="rId6" Type="http://schemas.openxmlformats.org/officeDocument/2006/relationships/image" Target="../media/image20.jpeg"/><Relationship Id="rId7" Type="http://schemas.openxmlformats.org/officeDocument/2006/relationships/image" Target="../media/image21.png"/><Relationship Id="rId8" Type="http://schemas.openxmlformats.org/officeDocument/2006/relationships/image" Target="../media/image22.png"/><Relationship Id="rId9" Type="http://schemas.openxmlformats.org/officeDocument/2006/relationships/image" Target="../media/image23.jpeg"/><Relationship Id="rId10"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5" Type="http://schemas.openxmlformats.org/officeDocument/2006/relationships/hyperlink" Target="http://binary.stelab.nagoya-u.ac.jp/LHCf/Photo/Uninstall_jul2010/photo2/photo-016.html" TargetMode="External"/><Relationship Id="rId6" Type="http://schemas.openxmlformats.org/officeDocument/2006/relationships/image" Target="../media/image33.jpeg"/><Relationship Id="rId7" Type="http://schemas.openxmlformats.org/officeDocument/2006/relationships/image" Target="../media/image34.jpeg"/><Relationship Id="rId8" Type="http://schemas.openxmlformats.org/officeDocument/2006/relationships/image" Target="../media/image35.jpeg"/><Relationship Id="rId9"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7" Type="http://schemas.openxmlformats.org/officeDocument/2006/relationships/image" Target="../media/image42.png"/><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8" descr="DSC_0105"/>
          <p:cNvPicPr>
            <a:picLocks noChangeAspect="1" noChangeArrowheads="1"/>
          </p:cNvPicPr>
          <p:nvPr/>
        </p:nvPicPr>
        <p:blipFill>
          <a:blip r:embed="rId2">
            <a:alphaModFix amt="41000"/>
            <a:extLst>
              <a:ext uri="{28A0092B-C50C-407E-A947-70E740481C1C}">
                <a14:useLocalDpi xmlns:a14="http://schemas.microsoft.com/office/drawing/2010/main" val="0"/>
              </a:ext>
            </a:extLst>
          </a:blip>
          <a:srcRect/>
          <a:stretch>
            <a:fillRect/>
          </a:stretch>
        </p:blipFill>
        <p:spPr bwMode="auto">
          <a:xfrm>
            <a:off x="-1127074" y="0"/>
            <a:ext cx="10322681" cy="686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237160" y="1643275"/>
            <a:ext cx="8461212" cy="1470025"/>
          </a:xfrm>
        </p:spPr>
        <p:txBody>
          <a:bodyPr>
            <a:noAutofit/>
          </a:bodyPr>
          <a:lstStyle/>
          <a:p>
            <a:r>
              <a:rPr kumimoji="1" lang="en-US" altLang="ja-JP" sz="8800" i="1" dirty="0" err="1" smtClean="0"/>
              <a:t>LHCf</a:t>
            </a:r>
            <a:r>
              <a:rPr kumimoji="1" lang="en-US" altLang="ja-JP" sz="7200" dirty="0" smtClean="0"/>
              <a:t/>
            </a:r>
            <a:br>
              <a:rPr kumimoji="1" lang="en-US" altLang="ja-JP" sz="7200" dirty="0" smtClean="0"/>
            </a:br>
            <a:r>
              <a:rPr lang="en-US" altLang="ja-JP" sz="4000" dirty="0" smtClean="0"/>
              <a:t>(Large Hadron Collider forward)</a:t>
            </a:r>
            <a:br>
              <a:rPr lang="en-US" altLang="ja-JP" sz="4000" dirty="0" smtClean="0"/>
            </a:br>
            <a:r>
              <a:rPr lang="en-US" altLang="ja-JP" sz="4000" dirty="0" smtClean="0"/>
              <a:t/>
            </a:r>
            <a:br>
              <a:rPr lang="en-US" altLang="ja-JP" sz="4000" dirty="0" smtClean="0"/>
            </a:br>
            <a:r>
              <a:rPr lang="en-US" altLang="ja-JP" sz="3600" dirty="0" smtClean="0"/>
              <a:t>〜</a:t>
            </a:r>
            <a:r>
              <a:rPr lang="ja-JP" altLang="en-US" sz="3600" dirty="0" smtClean="0"/>
              <a:t>加速器でせまる高エネルギー宇宙</a:t>
            </a:r>
            <a:r>
              <a:rPr lang="en-US" altLang="ja-JP" sz="3600" dirty="0" smtClean="0"/>
              <a:t>〜</a:t>
            </a:r>
            <a:endParaRPr kumimoji="1" lang="ja-JP" altLang="en-US" sz="3600" dirty="0"/>
          </a:p>
        </p:txBody>
      </p:sp>
      <p:pic>
        <p:nvPicPr>
          <p:cNvPr id="5" name="図 4" descr="LHCf_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584" y="116997"/>
            <a:ext cx="2507547" cy="1644124"/>
          </a:xfrm>
          <a:prstGeom prst="rect">
            <a:avLst/>
          </a:prstGeom>
        </p:spPr>
      </p:pic>
      <p:pic>
        <p:nvPicPr>
          <p:cNvPr id="7" name="図 6" descr="KMI_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406" y="5330826"/>
            <a:ext cx="2459760" cy="1352285"/>
          </a:xfrm>
          <a:prstGeom prst="rect">
            <a:avLst/>
          </a:prstGeom>
        </p:spPr>
      </p:pic>
      <p:pic>
        <p:nvPicPr>
          <p:cNvPr id="8" name="図 7" descr="STE_logo.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7028" y="5313585"/>
            <a:ext cx="1500738" cy="1369526"/>
          </a:xfrm>
          <a:prstGeom prst="rect">
            <a:avLst/>
          </a:prstGeom>
        </p:spPr>
      </p:pic>
      <p:pic>
        <p:nvPicPr>
          <p:cNvPr id="9" name="図 8" descr="nagoya.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4977" y="5299617"/>
            <a:ext cx="1438253" cy="1438253"/>
          </a:xfrm>
          <a:prstGeom prst="rect">
            <a:avLst/>
          </a:prstGeom>
        </p:spPr>
      </p:pic>
      <p:sp>
        <p:nvSpPr>
          <p:cNvPr id="3" name="スライド番号プレースホルダー 2"/>
          <p:cNvSpPr>
            <a:spLocks noGrp="1"/>
          </p:cNvSpPr>
          <p:nvPr>
            <p:ph type="sldNum" sz="quarter" idx="12"/>
          </p:nvPr>
        </p:nvSpPr>
        <p:spPr/>
        <p:txBody>
          <a:bodyPr/>
          <a:lstStyle/>
          <a:p>
            <a:fld id="{D0479307-317B-274C-A03E-6B90806C3D8A}" type="slidenum">
              <a:rPr kumimoji="1" lang="ja-JP" altLang="en-US" smtClean="0"/>
              <a:t>1</a:t>
            </a:fld>
            <a:endParaRPr kumimoji="1" lang="ja-JP" altLang="en-US"/>
          </a:p>
        </p:txBody>
      </p:sp>
      <p:sp>
        <p:nvSpPr>
          <p:cNvPr id="6" name="テキスト ボックス 5"/>
          <p:cNvSpPr txBox="1"/>
          <p:nvPr/>
        </p:nvSpPr>
        <p:spPr>
          <a:xfrm>
            <a:off x="4185200" y="4159177"/>
            <a:ext cx="4653036" cy="1569660"/>
          </a:xfrm>
          <a:prstGeom prst="rect">
            <a:avLst/>
          </a:prstGeom>
          <a:noFill/>
        </p:spPr>
        <p:txBody>
          <a:bodyPr wrap="none" rtlCol="0">
            <a:spAutoFit/>
          </a:bodyPr>
          <a:lstStyle/>
          <a:p>
            <a:pPr algn="r"/>
            <a:r>
              <a:rPr kumimoji="1" lang="ja-JP" altLang="en-US" sz="2400" dirty="0" smtClean="0"/>
              <a:t>名古屋大学太陽地球環境研究所</a:t>
            </a:r>
            <a:r>
              <a:rPr kumimoji="1" lang="en-US" altLang="ja-JP" sz="2400" dirty="0" smtClean="0"/>
              <a:t>/</a:t>
            </a:r>
          </a:p>
          <a:p>
            <a:pPr algn="r"/>
            <a:r>
              <a:rPr lang="en-US" altLang="en-US" sz="2400" dirty="0" smtClean="0"/>
              <a:t>素粒子宇宙起源研究機構</a:t>
            </a:r>
            <a:endParaRPr lang="en-US" altLang="en-US" sz="2400" dirty="0"/>
          </a:p>
          <a:p>
            <a:pPr algn="r"/>
            <a:r>
              <a:rPr lang="ja-JP" altLang="en-US" sz="2400" dirty="0" smtClean="0"/>
              <a:t>教授　伊藤好孝</a:t>
            </a:r>
            <a:endParaRPr lang="en-US" altLang="ja-JP" sz="2400" dirty="0" smtClean="0"/>
          </a:p>
          <a:p>
            <a:pPr algn="r"/>
            <a:r>
              <a:rPr lang="ja-JP" altLang="en-US" sz="2400" dirty="0" smtClean="0"/>
              <a:t>助教　さこ隆志</a:t>
            </a:r>
            <a:endParaRPr lang="en-US" altLang="en-US" sz="2400" dirty="0" smtClean="0"/>
          </a:p>
        </p:txBody>
      </p:sp>
    </p:spTree>
    <p:extLst>
      <p:ext uri="{BB962C8B-B14F-4D97-AF65-F5344CB8AC3E}">
        <p14:creationId xmlns:p14="http://schemas.microsoft.com/office/powerpoint/2010/main" val="34672805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503528" y="-30597"/>
            <a:ext cx="9657187" cy="6898450"/>
          </a:xfrm>
          <a:prstGeom prst="rect">
            <a:avLst/>
          </a:prstGeom>
        </p:spPr>
      </p:pic>
      <p:grpSp>
        <p:nvGrpSpPr>
          <p:cNvPr id="38" name="図形グループ 37"/>
          <p:cNvGrpSpPr/>
          <p:nvPr/>
        </p:nvGrpSpPr>
        <p:grpSpPr>
          <a:xfrm>
            <a:off x="1029422" y="1407233"/>
            <a:ext cx="2710881" cy="4337409"/>
            <a:chOff x="1029422" y="1407233"/>
            <a:chExt cx="2710881" cy="4337409"/>
          </a:xfrm>
          <a:effectLst/>
        </p:grpSpPr>
        <p:pic>
          <p:nvPicPr>
            <p:cNvPr id="37" name="図 36" descr="AA00273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891131">
              <a:off x="216158" y="2220497"/>
              <a:ext cx="4337409" cy="2710881"/>
            </a:xfrm>
            <a:prstGeom prst="rect">
              <a:avLst/>
            </a:prstGeom>
          </p:spPr>
        </p:pic>
        <p:grpSp>
          <p:nvGrpSpPr>
            <p:cNvPr id="6" name="図形グループ 5"/>
            <p:cNvGrpSpPr/>
            <p:nvPr/>
          </p:nvGrpSpPr>
          <p:grpSpPr>
            <a:xfrm rot="19281420">
              <a:off x="1386650" y="1835686"/>
              <a:ext cx="623132" cy="1626283"/>
              <a:chOff x="3419458" y="1771924"/>
              <a:chExt cx="1284288" cy="4038600"/>
            </a:xfrm>
          </p:grpSpPr>
          <p:grpSp>
            <p:nvGrpSpPr>
              <p:cNvPr id="7" name="図形グループ 41"/>
              <p:cNvGrpSpPr>
                <a:grpSpLocks/>
              </p:cNvGrpSpPr>
              <p:nvPr/>
            </p:nvGrpSpPr>
            <p:grpSpPr bwMode="auto">
              <a:xfrm>
                <a:off x="3862371" y="3432449"/>
                <a:ext cx="650875" cy="652462"/>
                <a:chOff x="2931945" y="3033471"/>
                <a:chExt cx="650875" cy="652524"/>
              </a:xfrm>
            </p:grpSpPr>
            <p:sp>
              <p:nvSpPr>
                <p:cNvPr id="25" name="円/楕円 8"/>
                <p:cNvSpPr/>
                <p:nvPr/>
              </p:nvSpPr>
              <p:spPr>
                <a:xfrm>
                  <a:off x="3112920" y="3033471"/>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9"/>
                <p:cNvSpPr/>
                <p:nvPr/>
              </p:nvSpPr>
              <p:spPr>
                <a:xfrm>
                  <a:off x="3376445" y="3090626"/>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12"/>
                <p:cNvSpPr/>
                <p:nvPr/>
              </p:nvSpPr>
              <p:spPr>
                <a:xfrm>
                  <a:off x="3170070" y="3452611"/>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8" name="円/楕円 13"/>
                <p:cNvSpPr/>
                <p:nvPr/>
              </p:nvSpPr>
              <p:spPr>
                <a:xfrm>
                  <a:off x="2931945" y="3090626"/>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9" name="円/楕円 14"/>
                <p:cNvSpPr/>
                <p:nvPr/>
              </p:nvSpPr>
              <p:spPr>
                <a:xfrm>
                  <a:off x="3120857" y="3252567"/>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0" name="円/楕円 15"/>
                <p:cNvSpPr/>
                <p:nvPr/>
              </p:nvSpPr>
              <p:spPr>
                <a:xfrm>
                  <a:off x="3333582" y="3458961"/>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1" name="円/楕円 11"/>
                <p:cNvSpPr/>
                <p:nvPr/>
              </p:nvSpPr>
              <p:spPr>
                <a:xfrm>
                  <a:off x="3319295" y="3351001"/>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16"/>
                <p:cNvSpPr/>
                <p:nvPr/>
              </p:nvSpPr>
              <p:spPr>
                <a:xfrm>
                  <a:off x="3362157" y="3246216"/>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17"/>
                <p:cNvSpPr/>
                <p:nvPr/>
              </p:nvSpPr>
              <p:spPr>
                <a:xfrm>
                  <a:off x="2963695" y="3382754"/>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4" name="円/楕円 10"/>
                <p:cNvSpPr/>
                <p:nvPr/>
              </p:nvSpPr>
              <p:spPr>
                <a:xfrm>
                  <a:off x="2931945" y="3247803"/>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5" name="円/楕円 18"/>
                <p:cNvSpPr/>
                <p:nvPr/>
              </p:nvSpPr>
              <p:spPr>
                <a:xfrm>
                  <a:off x="3216107" y="3160483"/>
                  <a:ext cx="206375" cy="20639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6" name="円/楕円 19"/>
                <p:cNvSpPr/>
                <p:nvPr/>
              </p:nvSpPr>
              <p:spPr>
                <a:xfrm>
                  <a:off x="3035132" y="3479600"/>
                  <a:ext cx="206375" cy="20639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8" name="円/楕円 7"/>
              <p:cNvSpPr/>
              <p:nvPr/>
            </p:nvSpPr>
            <p:spPr>
              <a:xfrm>
                <a:off x="4100496" y="1771924"/>
                <a:ext cx="206375" cy="20637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下矢印 8"/>
              <p:cNvSpPr/>
              <p:nvPr/>
            </p:nvSpPr>
            <p:spPr>
              <a:xfrm>
                <a:off x="4106846" y="2094186"/>
                <a:ext cx="179387" cy="1089025"/>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0" name="円/楕円 9"/>
              <p:cNvSpPr/>
              <p:nvPr/>
            </p:nvSpPr>
            <p:spPr>
              <a:xfrm>
                <a:off x="4065571" y="5604149"/>
                <a:ext cx="206375" cy="206375"/>
              </a:xfrm>
              <a:prstGeom prst="ellips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二等辺三角形 10"/>
              <p:cNvSpPr/>
              <p:nvPr/>
            </p:nvSpPr>
            <p:spPr>
              <a:xfrm>
                <a:off x="3759183" y="4756424"/>
                <a:ext cx="206375" cy="195262"/>
              </a:xfrm>
              <a:prstGeom prst="triangl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二等辺三角形 11"/>
              <p:cNvSpPr/>
              <p:nvPr/>
            </p:nvSpPr>
            <p:spPr>
              <a:xfrm>
                <a:off x="4325921" y="5135836"/>
                <a:ext cx="206375" cy="195263"/>
              </a:xfrm>
              <a:prstGeom prst="triangl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二等辺三角形 12"/>
              <p:cNvSpPr/>
              <p:nvPr/>
            </p:nvSpPr>
            <p:spPr>
              <a:xfrm>
                <a:off x="4470383" y="4561161"/>
                <a:ext cx="206375" cy="195263"/>
              </a:xfrm>
              <a:prstGeom prst="triangl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二等辺三角形 13"/>
              <p:cNvSpPr/>
              <p:nvPr/>
            </p:nvSpPr>
            <p:spPr>
              <a:xfrm>
                <a:off x="3736958" y="4116661"/>
                <a:ext cx="207963" cy="196850"/>
              </a:xfrm>
              <a:prstGeom prst="triangl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二等辺三角形 14"/>
              <p:cNvSpPr/>
              <p:nvPr/>
            </p:nvSpPr>
            <p:spPr>
              <a:xfrm>
                <a:off x="4497371" y="4116661"/>
                <a:ext cx="206375" cy="196850"/>
              </a:xfrm>
              <a:prstGeom prst="triangle">
                <a:avLst/>
              </a:prstGeom>
              <a:gradFill flip="none" rotWithShape="1">
                <a:gsLst>
                  <a:gs pos="0">
                    <a:srgbClr val="FF0000"/>
                  </a:gs>
                  <a:gs pos="100000">
                    <a:srgbClr val="FFFFFF"/>
                  </a:gs>
                </a:gsLst>
                <a:lin ang="189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下矢印 15"/>
              <p:cNvSpPr/>
              <p:nvPr/>
            </p:nvSpPr>
            <p:spPr>
              <a:xfrm>
                <a:off x="4078271" y="4261124"/>
                <a:ext cx="193675" cy="1274762"/>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下矢印 16"/>
              <p:cNvSpPr/>
              <p:nvPr/>
            </p:nvSpPr>
            <p:spPr>
              <a:xfrm rot="20872470">
                <a:off x="4268771" y="4175399"/>
                <a:ext cx="123825" cy="911225"/>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下矢印 17"/>
              <p:cNvSpPr/>
              <p:nvPr/>
            </p:nvSpPr>
            <p:spPr>
              <a:xfrm rot="2221265">
                <a:off x="3752833" y="4140474"/>
                <a:ext cx="138113" cy="823912"/>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下矢印 18"/>
              <p:cNvSpPr/>
              <p:nvPr/>
            </p:nvSpPr>
            <p:spPr>
              <a:xfrm rot="1466314">
                <a:off x="3960796" y="4159524"/>
                <a:ext cx="122237" cy="596900"/>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0" name="下矢印 19"/>
              <p:cNvSpPr/>
              <p:nvPr/>
            </p:nvSpPr>
            <p:spPr>
              <a:xfrm rot="19925853">
                <a:off x="4325921" y="4100786"/>
                <a:ext cx="141287" cy="506413"/>
              </a:xfrm>
              <a:prstGeom prst="downArrow">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1" name="下矢印 20"/>
              <p:cNvSpPr>
                <a:spLocks noChangeArrowheads="1"/>
              </p:cNvSpPr>
              <p:nvPr/>
            </p:nvSpPr>
            <p:spPr bwMode="auto">
              <a:xfrm rot="3734068">
                <a:off x="3958414" y="4003155"/>
                <a:ext cx="98425" cy="306388"/>
              </a:xfrm>
              <a:prstGeom prst="downArrow">
                <a:avLst>
                  <a:gd name="adj1" fmla="val 50000"/>
                  <a:gd name="adj2" fmla="val 49835"/>
                </a:avLst>
              </a:prstGeom>
              <a:noFill/>
              <a:ln w="9525" algn="ctr">
                <a:solidFill>
                  <a:schemeClr val="tx1"/>
                </a:solidFill>
                <a:miter lim="800000"/>
                <a:headEnd/>
                <a:tailEnd/>
              </a:ln>
            </p:spPr>
            <p:txBody>
              <a:bodyPr rot="10800000" vert="eaVert" anchor="ctr"/>
              <a:lstStyle/>
              <a:p>
                <a:pPr algn="ctr" fontAlgn="auto">
                  <a:spcBef>
                    <a:spcPts val="0"/>
                  </a:spcBef>
                  <a:spcAft>
                    <a:spcPts val="0"/>
                  </a:spcAft>
                  <a:defRPr/>
                </a:pPr>
                <a:endParaRPr lang="ja-JP" altLang="en-US">
                  <a:solidFill>
                    <a:schemeClr val="lt1"/>
                  </a:solidFill>
                  <a:latin typeface="+mn-lt"/>
                  <a:ea typeface="+mn-ea"/>
                </a:endParaRPr>
              </a:p>
            </p:txBody>
          </p:sp>
          <p:sp>
            <p:nvSpPr>
              <p:cNvPr id="22" name="下矢印 21"/>
              <p:cNvSpPr>
                <a:spLocks noChangeArrowheads="1"/>
              </p:cNvSpPr>
              <p:nvPr/>
            </p:nvSpPr>
            <p:spPr bwMode="auto">
              <a:xfrm rot="18373625">
                <a:off x="4379102" y="3993630"/>
                <a:ext cx="98425" cy="306387"/>
              </a:xfrm>
              <a:prstGeom prst="downArrow">
                <a:avLst>
                  <a:gd name="adj1" fmla="val 50000"/>
                  <a:gd name="adj2" fmla="val 49835"/>
                </a:avLst>
              </a:prstGeom>
              <a:noFill/>
              <a:ln w="9525" algn="ctr">
                <a:solidFill>
                  <a:schemeClr val="tx1"/>
                </a:solidFill>
                <a:miter lim="800000"/>
                <a:headEnd/>
                <a:tailEnd/>
              </a:ln>
            </p:spPr>
            <p:txBody>
              <a:bodyPr vert="eaVert" anchor="ctr"/>
              <a:lstStyle/>
              <a:p>
                <a:pPr algn="ctr" fontAlgn="auto">
                  <a:spcBef>
                    <a:spcPts val="0"/>
                  </a:spcBef>
                  <a:spcAft>
                    <a:spcPts val="0"/>
                  </a:spcAft>
                  <a:defRPr/>
                </a:pPr>
                <a:endParaRPr lang="ja-JP" altLang="en-US">
                  <a:solidFill>
                    <a:schemeClr val="lt1"/>
                  </a:solidFill>
                  <a:latin typeface="+mn-lt"/>
                  <a:ea typeface="+mn-ea"/>
                </a:endParaRPr>
              </a:p>
            </p:txBody>
          </p:sp>
          <p:sp>
            <p:nvSpPr>
              <p:cNvPr id="23" name="円/楕円 82"/>
              <p:cNvSpPr/>
              <p:nvPr/>
            </p:nvSpPr>
            <p:spPr>
              <a:xfrm>
                <a:off x="3419458" y="4889774"/>
                <a:ext cx="206375" cy="206375"/>
              </a:xfrm>
              <a:prstGeom prst="ellipse">
                <a:avLst/>
              </a:prstGeom>
              <a:gradFill flip="none" rotWithShape="1">
                <a:gsLst>
                  <a:gs pos="0">
                    <a:srgbClr val="000000"/>
                  </a:gs>
                  <a:gs pos="100000">
                    <a:srgbClr val="FFFFFF"/>
                  </a:gs>
                </a:gsLst>
                <a:lin ang="18900000" scaled="0"/>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AutoShape 71"/>
              <p:cNvSpPr>
                <a:spLocks noChangeArrowheads="1"/>
              </p:cNvSpPr>
              <p:nvPr/>
            </p:nvSpPr>
            <p:spPr bwMode="auto">
              <a:xfrm>
                <a:off x="4083033" y="3183211"/>
                <a:ext cx="244475" cy="306388"/>
              </a:xfrm>
              <a:prstGeom prst="irregularSeal1">
                <a:avLst/>
              </a:prstGeom>
              <a:solidFill>
                <a:srgbClr val="FFFF00"/>
              </a:solidFill>
              <a:ln w="9525">
                <a:solidFill>
                  <a:schemeClr val="tx1"/>
                </a:solidFill>
                <a:miter lim="800000"/>
                <a:headEnd/>
                <a:tailEnd/>
              </a:ln>
            </p:spPr>
            <p:txBody>
              <a:bodyPr wrap="none" anchor="ctr"/>
              <a:lstStyle/>
              <a:p>
                <a:endParaRPr lang="ja-JP" altLang="en-US"/>
              </a:p>
            </p:txBody>
          </p:sp>
        </p:grpSp>
      </p:grpSp>
      <p:sp>
        <p:nvSpPr>
          <p:cNvPr id="5" name="テキスト ボックス 4"/>
          <p:cNvSpPr txBox="1"/>
          <p:nvPr/>
        </p:nvSpPr>
        <p:spPr>
          <a:xfrm>
            <a:off x="2991177" y="549457"/>
            <a:ext cx="6334435" cy="2308324"/>
          </a:xfrm>
          <a:prstGeom prst="rect">
            <a:avLst/>
          </a:prstGeom>
          <a:noFill/>
        </p:spPr>
        <p:txBody>
          <a:bodyPr wrap="square" rtlCol="0">
            <a:spAutoFit/>
          </a:bodyPr>
          <a:lstStyle/>
          <a:p>
            <a:r>
              <a:rPr kumimoji="1" lang="en-US" altLang="ja-JP" dirty="0" smtClean="0">
                <a:solidFill>
                  <a:schemeClr val="bg1"/>
                </a:solidFill>
              </a:rPr>
              <a:t>10</a:t>
            </a:r>
            <a:r>
              <a:rPr kumimoji="1" lang="en-US" altLang="ja-JP" baseline="30000" dirty="0" smtClean="0">
                <a:solidFill>
                  <a:schemeClr val="bg1"/>
                </a:solidFill>
              </a:rPr>
              <a:t>20</a:t>
            </a:r>
            <a:r>
              <a:rPr kumimoji="1" lang="en-US" altLang="ja-JP" dirty="0" smtClean="0">
                <a:solidFill>
                  <a:schemeClr val="bg1"/>
                </a:solidFill>
              </a:rPr>
              <a:t>eV</a:t>
            </a:r>
            <a:r>
              <a:rPr kumimoji="1" lang="ja-JP" altLang="en-US" dirty="0" smtClean="0">
                <a:solidFill>
                  <a:schemeClr val="bg1"/>
                </a:solidFill>
              </a:rPr>
              <a:t>に達する超高エネルギー宇宙線が観測されている</a:t>
            </a:r>
            <a:endParaRPr kumimoji="1" lang="en-US" altLang="ja-JP" dirty="0" smtClean="0">
              <a:solidFill>
                <a:schemeClr val="bg1"/>
              </a:solidFill>
            </a:endParaRPr>
          </a:p>
          <a:p>
            <a:r>
              <a:rPr lang="ja-JP" altLang="en-US" dirty="0" smtClean="0">
                <a:solidFill>
                  <a:schemeClr val="bg1"/>
                </a:solidFill>
              </a:rPr>
              <a:t>その起源は、</a:t>
            </a:r>
            <a:endParaRPr lang="en-US" altLang="ja-JP" dirty="0" smtClean="0">
              <a:solidFill>
                <a:schemeClr val="bg1"/>
              </a:solidFill>
            </a:endParaRPr>
          </a:p>
          <a:p>
            <a:r>
              <a:rPr lang="ja-JP" altLang="ja-JP" dirty="0">
                <a:solidFill>
                  <a:schemeClr val="bg1"/>
                </a:solidFill>
              </a:rPr>
              <a:t>　</a:t>
            </a:r>
            <a:r>
              <a:rPr lang="ja-JP" altLang="en-US" dirty="0" smtClean="0">
                <a:solidFill>
                  <a:schemeClr val="bg1"/>
                </a:solidFill>
              </a:rPr>
              <a:t>　　巨大ブラックホール？ガンマ線バースト？未知の現象？</a:t>
            </a:r>
            <a:endParaRPr lang="en-US" altLang="ja-JP" dirty="0" smtClean="0">
              <a:solidFill>
                <a:schemeClr val="bg1"/>
              </a:solidFill>
            </a:endParaRPr>
          </a:p>
          <a:p>
            <a:endParaRPr kumimoji="1" lang="en-US" altLang="ja-JP" dirty="0">
              <a:solidFill>
                <a:schemeClr val="bg1"/>
              </a:solidFill>
            </a:endParaRPr>
          </a:p>
          <a:p>
            <a:r>
              <a:rPr lang="ja-JP" altLang="en-US" dirty="0" smtClean="0">
                <a:solidFill>
                  <a:schemeClr val="bg1"/>
                </a:solidFill>
              </a:rPr>
              <a:t>宇宙線と地球大気が反応を繰り返した「空気シャワー」を観測</a:t>
            </a:r>
            <a:endParaRPr lang="en-US" altLang="ja-JP" dirty="0" smtClean="0">
              <a:solidFill>
                <a:schemeClr val="bg1"/>
              </a:solidFill>
            </a:endParaRPr>
          </a:p>
          <a:p>
            <a:endParaRPr kumimoji="1" lang="en-US" altLang="ja-JP" dirty="0" smtClean="0">
              <a:solidFill>
                <a:schemeClr val="bg1"/>
              </a:solidFill>
            </a:endParaRPr>
          </a:p>
          <a:p>
            <a:r>
              <a:rPr kumimoji="1" lang="ja-JP" altLang="en-US" dirty="0" smtClean="0">
                <a:solidFill>
                  <a:schemeClr val="bg1"/>
                </a:solidFill>
              </a:rPr>
              <a:t>入射粒子のエネルギーと粒子種を知るためには、</a:t>
            </a:r>
            <a:endParaRPr kumimoji="1" lang="en-US" altLang="ja-JP" dirty="0" smtClean="0">
              <a:solidFill>
                <a:schemeClr val="bg1"/>
              </a:solidFill>
            </a:endParaRPr>
          </a:p>
          <a:p>
            <a:r>
              <a:rPr lang="ja-JP" altLang="ja-JP" dirty="0">
                <a:solidFill>
                  <a:schemeClr val="bg1"/>
                </a:solidFill>
              </a:rPr>
              <a:t>　</a:t>
            </a:r>
            <a:r>
              <a:rPr lang="ja-JP" altLang="en-US" dirty="0" smtClean="0">
                <a:solidFill>
                  <a:schemeClr val="bg1"/>
                </a:solidFill>
              </a:rPr>
              <a:t>　</a:t>
            </a:r>
            <a:r>
              <a:rPr kumimoji="1" lang="ja-JP" altLang="en-US" dirty="0" smtClean="0">
                <a:solidFill>
                  <a:schemeClr val="bg1"/>
                </a:solidFill>
              </a:rPr>
              <a:t>空気シャワー発達素過程の理解が不可欠</a:t>
            </a:r>
            <a:endParaRPr kumimoji="1" lang="en-US" altLang="ja-JP" dirty="0" smtClean="0">
              <a:solidFill>
                <a:schemeClr val="bg1"/>
              </a:solidFill>
            </a:endParaRPr>
          </a:p>
        </p:txBody>
      </p:sp>
      <p:sp>
        <p:nvSpPr>
          <p:cNvPr id="2" name="テキスト ボックス 1"/>
          <p:cNvSpPr txBox="1"/>
          <p:nvPr/>
        </p:nvSpPr>
        <p:spPr>
          <a:xfrm>
            <a:off x="642324" y="5941897"/>
            <a:ext cx="7430114" cy="523220"/>
          </a:xfrm>
          <a:prstGeom prst="rect">
            <a:avLst/>
          </a:prstGeom>
          <a:noFill/>
        </p:spPr>
        <p:txBody>
          <a:bodyPr wrap="none" rtlCol="0">
            <a:spAutoFit/>
          </a:bodyPr>
          <a:lstStyle/>
          <a:p>
            <a:r>
              <a:rPr lang="en-US" altLang="ja-JP" sz="2800" dirty="0">
                <a:solidFill>
                  <a:schemeClr val="bg1"/>
                </a:solidFill>
              </a:rPr>
              <a:t>LHC</a:t>
            </a:r>
            <a:r>
              <a:rPr lang="ja-JP" altLang="en-US" sz="2800" dirty="0">
                <a:solidFill>
                  <a:schemeClr val="bg1"/>
                </a:solidFill>
              </a:rPr>
              <a:t>は</a:t>
            </a:r>
            <a:r>
              <a:rPr lang="en-US" altLang="ja-JP" sz="2800" dirty="0">
                <a:solidFill>
                  <a:srgbClr val="FFFF00"/>
                </a:solidFill>
              </a:rPr>
              <a:t> 10</a:t>
            </a:r>
            <a:r>
              <a:rPr lang="en-US" altLang="ja-JP" sz="2800" baseline="30000" dirty="0">
                <a:solidFill>
                  <a:srgbClr val="FFFF00"/>
                </a:solidFill>
              </a:rPr>
              <a:t>17</a:t>
            </a:r>
            <a:r>
              <a:rPr lang="en-US" altLang="ja-JP" sz="2800" dirty="0">
                <a:solidFill>
                  <a:srgbClr val="FFFF00"/>
                </a:solidFill>
              </a:rPr>
              <a:t>eV</a:t>
            </a:r>
            <a:r>
              <a:rPr lang="ja-JP" altLang="en-US" sz="2800" dirty="0">
                <a:solidFill>
                  <a:schemeClr val="bg1"/>
                </a:solidFill>
              </a:rPr>
              <a:t>の宇宙線と地球大気の衝突を</a:t>
            </a:r>
            <a:r>
              <a:rPr lang="ja-JP" altLang="en-US" sz="2800" dirty="0" smtClean="0">
                <a:solidFill>
                  <a:schemeClr val="bg1"/>
                </a:solidFill>
              </a:rPr>
              <a:t>再現</a:t>
            </a:r>
            <a:endParaRPr lang="ja-JP" altLang="en-US" sz="2800" dirty="0">
              <a:solidFill>
                <a:schemeClr val="bg1"/>
              </a:solidFill>
            </a:endParaRPr>
          </a:p>
        </p:txBody>
      </p:sp>
      <p:sp>
        <p:nvSpPr>
          <p:cNvPr id="3" name="スライド番号プレースホルダー 2"/>
          <p:cNvSpPr>
            <a:spLocks noGrp="1"/>
          </p:cNvSpPr>
          <p:nvPr>
            <p:ph type="sldNum" sz="quarter" idx="12"/>
          </p:nvPr>
        </p:nvSpPr>
        <p:spPr/>
        <p:txBody>
          <a:bodyPr/>
          <a:lstStyle/>
          <a:p>
            <a:fld id="{D0479307-317B-274C-A03E-6B90806C3D8A}" type="slidenum">
              <a:rPr kumimoji="1" lang="ja-JP" altLang="en-US" smtClean="0"/>
              <a:t>2</a:t>
            </a:fld>
            <a:endParaRPr kumimoji="1" lang="ja-JP" altLang="en-US"/>
          </a:p>
        </p:txBody>
      </p:sp>
    </p:spTree>
    <p:extLst>
      <p:ext uri="{BB962C8B-B14F-4D97-AF65-F5344CB8AC3E}">
        <p14:creationId xmlns:p14="http://schemas.microsoft.com/office/powerpoint/2010/main" val="32066642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3700" y="290918"/>
            <a:ext cx="6096000" cy="881249"/>
          </a:xfrm>
        </p:spPr>
        <p:txBody>
          <a:bodyPr>
            <a:normAutofit fontScale="90000"/>
          </a:bodyPr>
          <a:lstStyle/>
          <a:p>
            <a:r>
              <a:rPr lang="ja-JP" altLang="en-US" sz="3600" b="1" dirty="0" smtClean="0"/>
              <a:t>宇宙線のエネルギースペクトルと加速器の衝突エネルギー</a:t>
            </a:r>
            <a:endParaRPr kumimoji="1" lang="ja-JP" altLang="en-US" sz="2700" dirty="0"/>
          </a:p>
        </p:txBody>
      </p:sp>
      <p:sp>
        <p:nvSpPr>
          <p:cNvPr id="4" name="スライド番号プレースホルダー 3"/>
          <p:cNvSpPr>
            <a:spLocks noGrp="1"/>
          </p:cNvSpPr>
          <p:nvPr>
            <p:ph type="sldNum" sz="quarter" idx="12"/>
          </p:nvPr>
        </p:nvSpPr>
        <p:spPr/>
        <p:txBody>
          <a:bodyPr/>
          <a:lstStyle/>
          <a:p>
            <a:fld id="{A61AAD50-4C52-4247-A786-4B20D3AB9DFB}" type="slidenum">
              <a:rPr kumimoji="1" lang="ja-JP" altLang="en-US" smtClean="0"/>
              <a:t>3</a:t>
            </a:fld>
            <a:endParaRPr kumimoji="1" lang="ja-JP" altLang="en-US"/>
          </a:p>
        </p:txBody>
      </p:sp>
      <p:pic>
        <p:nvPicPr>
          <p:cNvPr id="5" name="図 4"/>
          <p:cNvPicPr>
            <a:picLocks noChangeAspect="1"/>
          </p:cNvPicPr>
          <p:nvPr/>
        </p:nvPicPr>
        <p:blipFill>
          <a:blip r:embed="rId2"/>
          <a:stretch>
            <a:fillRect/>
          </a:stretch>
        </p:blipFill>
        <p:spPr>
          <a:xfrm>
            <a:off x="944316" y="1302528"/>
            <a:ext cx="7211398" cy="5319712"/>
          </a:xfrm>
          <a:prstGeom prst="rect">
            <a:avLst/>
          </a:prstGeom>
        </p:spPr>
      </p:pic>
    </p:spTree>
    <p:extLst>
      <p:ext uri="{BB962C8B-B14F-4D97-AF65-F5344CB8AC3E}">
        <p14:creationId xmlns:p14="http://schemas.microsoft.com/office/powerpoint/2010/main" val="37579997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651" y="3292288"/>
            <a:ext cx="5785368" cy="318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35" descr="C:\Documents and Settings\研究用\My Documents\LHCf\ppt\D論\公聴会\fig\manipontan_lo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7733" y="1815549"/>
            <a:ext cx="1749656" cy="2586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爆発 1 17"/>
          <p:cNvSpPr/>
          <p:nvPr/>
        </p:nvSpPr>
        <p:spPr>
          <a:xfrm>
            <a:off x="3090712" y="4498046"/>
            <a:ext cx="397815" cy="336589"/>
          </a:xfrm>
          <a:prstGeom prst="irregularSeal1">
            <a:avLst/>
          </a:prstGeom>
          <a:solidFill>
            <a:srgbClr val="FFFF00"/>
          </a:solidFill>
          <a:ln>
            <a:solidFill>
              <a:srgbClr val="FFFF00"/>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0" name="直線矢印コネクタ 19"/>
          <p:cNvCxnSpPr/>
          <p:nvPr/>
        </p:nvCxnSpPr>
        <p:spPr>
          <a:xfrm flipV="1">
            <a:off x="3488527" y="3763668"/>
            <a:ext cx="5033888" cy="85677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3090712" y="6108550"/>
            <a:ext cx="1459880" cy="369332"/>
          </a:xfrm>
          <a:prstGeom prst="rect">
            <a:avLst/>
          </a:prstGeom>
          <a:noFill/>
          <a:ln>
            <a:solidFill>
              <a:schemeClr val="tx1"/>
            </a:solidFill>
          </a:ln>
        </p:spPr>
        <p:txBody>
          <a:bodyPr wrap="none" rtlCol="0">
            <a:spAutoFit/>
          </a:bodyPr>
          <a:lstStyle/>
          <a:p>
            <a:r>
              <a:rPr kumimoji="1" lang="en-US" altLang="ja-JP" dirty="0" smtClean="0"/>
              <a:t>ATLAS</a:t>
            </a:r>
            <a:r>
              <a:rPr kumimoji="1" lang="ja-JP" altLang="en-US" dirty="0" smtClean="0"/>
              <a:t>検出器</a:t>
            </a:r>
            <a:endParaRPr kumimoji="1" lang="ja-JP" altLang="en-US" dirty="0"/>
          </a:p>
        </p:txBody>
      </p:sp>
      <p:sp>
        <p:nvSpPr>
          <p:cNvPr id="23" name="テキスト ボックス 22"/>
          <p:cNvSpPr txBox="1"/>
          <p:nvPr/>
        </p:nvSpPr>
        <p:spPr>
          <a:xfrm>
            <a:off x="2652130" y="4001907"/>
            <a:ext cx="877163" cy="369332"/>
          </a:xfrm>
          <a:prstGeom prst="rect">
            <a:avLst/>
          </a:prstGeom>
          <a:solidFill>
            <a:schemeClr val="bg1"/>
          </a:solidFill>
          <a:ln>
            <a:solidFill>
              <a:schemeClr val="tx1"/>
            </a:solidFill>
          </a:ln>
        </p:spPr>
        <p:txBody>
          <a:bodyPr wrap="none" rtlCol="0">
            <a:spAutoFit/>
          </a:bodyPr>
          <a:lstStyle/>
          <a:p>
            <a:r>
              <a:rPr lang="ja-JP" altLang="en-US" dirty="0" smtClean="0"/>
              <a:t>衝突点</a:t>
            </a:r>
            <a:endParaRPr kumimoji="1" lang="ja-JP" altLang="en-US" dirty="0"/>
          </a:p>
        </p:txBody>
      </p:sp>
      <p:cxnSp>
        <p:nvCxnSpPr>
          <p:cNvPr id="25" name="直線矢印コネクタ 24"/>
          <p:cNvCxnSpPr/>
          <p:nvPr/>
        </p:nvCxnSpPr>
        <p:spPr>
          <a:xfrm flipV="1">
            <a:off x="3090712" y="2677403"/>
            <a:ext cx="5309298" cy="810874"/>
          </a:xfrm>
          <a:prstGeom prst="straightConnector1">
            <a:avLst/>
          </a:prstGeom>
          <a:ln>
            <a:solidFill>
              <a:srgbClr val="00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5661217" y="3027137"/>
            <a:ext cx="720044" cy="369332"/>
          </a:xfrm>
          <a:prstGeom prst="rect">
            <a:avLst/>
          </a:prstGeom>
          <a:noFill/>
        </p:spPr>
        <p:txBody>
          <a:bodyPr wrap="none" rtlCol="0">
            <a:spAutoFit/>
          </a:bodyPr>
          <a:lstStyle/>
          <a:p>
            <a:r>
              <a:rPr kumimoji="1" lang="en-US" altLang="ja-JP" dirty="0" smtClean="0"/>
              <a:t>140m</a:t>
            </a:r>
            <a:endParaRPr kumimoji="1" lang="ja-JP" altLang="en-US" dirty="0"/>
          </a:p>
        </p:txBody>
      </p:sp>
      <p:sp>
        <p:nvSpPr>
          <p:cNvPr id="27" name="テキスト ボックス 26"/>
          <p:cNvSpPr txBox="1"/>
          <p:nvPr/>
        </p:nvSpPr>
        <p:spPr>
          <a:xfrm rot="21043246">
            <a:off x="4849291" y="3698054"/>
            <a:ext cx="2666114" cy="369332"/>
          </a:xfrm>
          <a:prstGeom prst="rect">
            <a:avLst/>
          </a:prstGeom>
          <a:solidFill>
            <a:srgbClr val="FFFFFF"/>
          </a:solidFill>
          <a:ln>
            <a:solidFill>
              <a:srgbClr val="000000"/>
            </a:solidFill>
          </a:ln>
        </p:spPr>
        <p:txBody>
          <a:bodyPr wrap="none" rtlCol="0">
            <a:spAutoFit/>
          </a:bodyPr>
          <a:lstStyle/>
          <a:p>
            <a:r>
              <a:rPr kumimoji="1" lang="ja-JP" altLang="en-US" dirty="0" smtClean="0"/>
              <a:t>超前方高エネルギー粒子</a:t>
            </a:r>
            <a:endParaRPr kumimoji="1" lang="ja-JP" altLang="en-US" dirty="0"/>
          </a:p>
        </p:txBody>
      </p:sp>
      <p:sp>
        <p:nvSpPr>
          <p:cNvPr id="29" name="角丸四角形吹き出し 28"/>
          <p:cNvSpPr/>
          <p:nvPr/>
        </p:nvSpPr>
        <p:spPr>
          <a:xfrm>
            <a:off x="6028421" y="4651046"/>
            <a:ext cx="3088968" cy="2187827"/>
          </a:xfrm>
          <a:prstGeom prst="wedgeRoundRectCallout">
            <a:avLst>
              <a:gd name="adj1" fmla="val 34494"/>
              <a:gd name="adj2" fmla="val -88987"/>
              <a:gd name="adj3" fmla="val 16667"/>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8" name="Picture 2" descr="LHCf_20060130_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1746" y="4769794"/>
            <a:ext cx="2867170" cy="191111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img_0127_mi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0298" y="70674"/>
            <a:ext cx="1724205" cy="259144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DSC_005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0586" y="70674"/>
            <a:ext cx="1709379" cy="2570885"/>
          </a:xfrm>
          <a:prstGeom prst="rect">
            <a:avLst/>
          </a:prstGeom>
          <a:noFill/>
          <a:extLst>
            <a:ext uri="{909E8E84-426E-40dd-AFC4-6F175D3DCCD1}">
              <a14:hiddenFill xmlns:a14="http://schemas.microsoft.com/office/drawing/2010/main">
                <a:solidFill>
                  <a:srgbClr val="FFFFFF"/>
                </a:solidFill>
              </a14:hiddenFill>
            </a:ext>
          </a:extLst>
        </p:spPr>
      </p:pic>
      <p:sp>
        <p:nvSpPr>
          <p:cNvPr id="33" name="テキスト ボックス 32"/>
          <p:cNvSpPr txBox="1"/>
          <p:nvPr/>
        </p:nvSpPr>
        <p:spPr>
          <a:xfrm>
            <a:off x="288059" y="2584543"/>
            <a:ext cx="3404638" cy="646331"/>
          </a:xfrm>
          <a:prstGeom prst="rect">
            <a:avLst/>
          </a:prstGeom>
          <a:solidFill>
            <a:schemeClr val="bg1"/>
          </a:solidFill>
          <a:ln>
            <a:solidFill>
              <a:srgbClr val="000000"/>
            </a:solidFill>
          </a:ln>
        </p:spPr>
        <p:txBody>
          <a:bodyPr wrap="square" rtlCol="0">
            <a:spAutoFit/>
          </a:bodyPr>
          <a:lstStyle/>
          <a:p>
            <a:r>
              <a:rPr kumimoji="1" lang="ja-JP" altLang="en-US" dirty="0" smtClean="0"/>
              <a:t>名古屋大、早稲田大、神奈川大、</a:t>
            </a:r>
            <a:r>
              <a:rPr kumimoji="1" lang="en-US" altLang="ja-JP" dirty="0" smtClean="0"/>
              <a:t>Firenze</a:t>
            </a:r>
            <a:r>
              <a:rPr kumimoji="1" lang="ja-JP" altLang="en-US" dirty="0" smtClean="0"/>
              <a:t>大で開発した検出器</a:t>
            </a:r>
            <a:endParaRPr kumimoji="1" lang="ja-JP" altLang="en-US" dirty="0"/>
          </a:p>
        </p:txBody>
      </p:sp>
      <p:pic>
        <p:nvPicPr>
          <p:cNvPr id="34" name="Picture 4" descr="img_0083_mid"/>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126887" y="70674"/>
            <a:ext cx="3102998" cy="2064078"/>
          </a:xfrm>
          <a:prstGeom prst="rect">
            <a:avLst/>
          </a:prstGeom>
          <a:noFill/>
          <a:extLst>
            <a:ext uri="{909E8E84-426E-40dd-AFC4-6F175D3DCCD1}">
              <a14:hiddenFill xmlns:a14="http://schemas.microsoft.com/office/drawing/2010/main">
                <a:solidFill>
                  <a:srgbClr val="FFFFFF"/>
                </a:solidFill>
              </a14:hiddenFill>
            </a:ext>
          </a:extLst>
        </p:spPr>
      </p:pic>
      <p:sp>
        <p:nvSpPr>
          <p:cNvPr id="35" name="テキスト ボックス 34"/>
          <p:cNvSpPr txBox="1"/>
          <p:nvPr/>
        </p:nvSpPr>
        <p:spPr>
          <a:xfrm>
            <a:off x="3845707" y="2184882"/>
            <a:ext cx="3579033" cy="369332"/>
          </a:xfrm>
          <a:prstGeom prst="rect">
            <a:avLst/>
          </a:prstGeom>
          <a:solidFill>
            <a:schemeClr val="bg1"/>
          </a:solidFill>
          <a:ln>
            <a:solidFill>
              <a:srgbClr val="000000"/>
            </a:solidFill>
          </a:ln>
        </p:spPr>
        <p:txBody>
          <a:bodyPr wrap="square" rtlCol="0">
            <a:spAutoFit/>
          </a:bodyPr>
          <a:lstStyle/>
          <a:p>
            <a:r>
              <a:rPr lang="en-US" altLang="ja-JP" dirty="0" smtClean="0"/>
              <a:t>LHC</a:t>
            </a:r>
            <a:r>
              <a:rPr lang="ja-JP" altLang="en-US" dirty="0" smtClean="0"/>
              <a:t>トンネル内に設置された検出器</a:t>
            </a:r>
            <a:endParaRPr kumimoji="1" lang="ja-JP" altLang="en-US" dirty="0"/>
          </a:p>
        </p:txBody>
      </p:sp>
      <p:cxnSp>
        <p:nvCxnSpPr>
          <p:cNvPr id="37" name="直線矢印コネクタ 36"/>
          <p:cNvCxnSpPr/>
          <p:nvPr/>
        </p:nvCxnSpPr>
        <p:spPr>
          <a:xfrm>
            <a:off x="2295085" y="2287742"/>
            <a:ext cx="918034" cy="190772"/>
          </a:xfrm>
          <a:prstGeom prst="straightConnector1">
            <a:avLst/>
          </a:prstGeom>
          <a:ln>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2060298" y="2240767"/>
            <a:ext cx="700658" cy="369332"/>
          </a:xfrm>
          <a:prstGeom prst="rect">
            <a:avLst/>
          </a:prstGeom>
          <a:noFill/>
        </p:spPr>
        <p:txBody>
          <a:bodyPr wrap="none" rtlCol="0">
            <a:spAutoFit/>
          </a:bodyPr>
          <a:lstStyle/>
          <a:p>
            <a:r>
              <a:rPr kumimoji="1" lang="en-US" altLang="ja-JP" dirty="0" smtClean="0">
                <a:solidFill>
                  <a:srgbClr val="FFFF00"/>
                </a:solidFill>
              </a:rPr>
              <a:t>30cm</a:t>
            </a:r>
            <a:endParaRPr kumimoji="1" lang="ja-JP" altLang="en-US" dirty="0">
              <a:solidFill>
                <a:srgbClr val="FFFF00"/>
              </a:solidFill>
            </a:endParaRPr>
          </a:p>
        </p:txBody>
      </p:sp>
      <p:sp>
        <p:nvSpPr>
          <p:cNvPr id="36" name="正方形/長方形 35"/>
          <p:cNvSpPr/>
          <p:nvPr/>
        </p:nvSpPr>
        <p:spPr>
          <a:xfrm rot="18000000">
            <a:off x="2399491" y="6138634"/>
            <a:ext cx="133622" cy="932091"/>
          </a:xfrm>
          <a:prstGeom prst="rect">
            <a:avLst/>
          </a:prstGeom>
          <a:gradFill flip="none" rotWithShape="1">
            <a:gsLst>
              <a:gs pos="0">
                <a:schemeClr val="tx1"/>
              </a:gs>
              <a:gs pos="100000">
                <a:srgbClr val="FFFFFF"/>
              </a:gs>
            </a:gsLst>
            <a:lin ang="0" scaled="1"/>
            <a:tileRect/>
          </a:gradFill>
          <a:ln>
            <a:solidFill>
              <a:srgbClr val="10315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3" name="図形グループ 2"/>
          <p:cNvGrpSpPr/>
          <p:nvPr/>
        </p:nvGrpSpPr>
        <p:grpSpPr>
          <a:xfrm>
            <a:off x="258965" y="4569567"/>
            <a:ext cx="1937419" cy="2203780"/>
            <a:chOff x="258965" y="4569567"/>
            <a:chExt cx="1937419" cy="2203780"/>
          </a:xfrm>
        </p:grpSpPr>
        <p:sp>
          <p:nvSpPr>
            <p:cNvPr id="2" name="フリーフォーム 1"/>
            <p:cNvSpPr/>
            <p:nvPr/>
          </p:nvSpPr>
          <p:spPr>
            <a:xfrm>
              <a:off x="554734" y="4569567"/>
              <a:ext cx="1605811" cy="1153341"/>
            </a:xfrm>
            <a:custGeom>
              <a:avLst/>
              <a:gdLst>
                <a:gd name="connsiteX0" fmla="*/ 875897 w 1605811"/>
                <a:gd name="connsiteY0" fmla="*/ 0 h 1153341"/>
                <a:gd name="connsiteX1" fmla="*/ 0 w 1605811"/>
                <a:gd name="connsiteY1" fmla="*/ 861356 h 1153341"/>
                <a:gd name="connsiteX2" fmla="*/ 1605811 w 1605811"/>
                <a:gd name="connsiteY2" fmla="*/ 1153341 h 1153341"/>
                <a:gd name="connsiteX3" fmla="*/ 875897 w 1605811"/>
                <a:gd name="connsiteY3" fmla="*/ 0 h 1153341"/>
              </a:gdLst>
              <a:ahLst/>
              <a:cxnLst>
                <a:cxn ang="0">
                  <a:pos x="connsiteX0" y="connsiteY0"/>
                </a:cxn>
                <a:cxn ang="0">
                  <a:pos x="connsiteX1" y="connsiteY1"/>
                </a:cxn>
                <a:cxn ang="0">
                  <a:pos x="connsiteX2" y="connsiteY2"/>
                </a:cxn>
                <a:cxn ang="0">
                  <a:pos x="connsiteX3" y="connsiteY3"/>
                </a:cxn>
              </a:cxnLst>
              <a:rect l="l" t="t" r="r" b="b"/>
              <a:pathLst>
                <a:path w="1605811" h="1153341">
                  <a:moveTo>
                    <a:pt x="875897" y="0"/>
                  </a:moveTo>
                  <a:lnTo>
                    <a:pt x="0" y="861356"/>
                  </a:lnTo>
                  <a:lnTo>
                    <a:pt x="1605811" y="1153341"/>
                  </a:lnTo>
                  <a:lnTo>
                    <a:pt x="875897" y="0"/>
                  </a:lnTo>
                  <a:close/>
                </a:path>
              </a:pathLst>
            </a:custGeom>
            <a:solidFill>
              <a:srgbClr val="FFFF00">
                <a:alpha val="4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31" name="図形グループ 30"/>
            <p:cNvGrpSpPr/>
            <p:nvPr/>
          </p:nvGrpSpPr>
          <p:grpSpPr>
            <a:xfrm>
              <a:off x="258965" y="5098331"/>
              <a:ext cx="1937419" cy="1675016"/>
              <a:chOff x="3925736" y="2785308"/>
              <a:chExt cx="3984453" cy="3951892"/>
            </a:xfrm>
          </p:grpSpPr>
          <p:sp>
            <p:nvSpPr>
              <p:cNvPr id="39" name="円/楕円 38"/>
              <p:cNvSpPr/>
              <p:nvPr/>
            </p:nvSpPr>
            <p:spPr>
              <a:xfrm>
                <a:off x="3925736" y="2785308"/>
                <a:ext cx="3984453" cy="3951892"/>
              </a:xfrm>
              <a:prstGeom prst="ellipse">
                <a:avLst/>
              </a:prstGeom>
              <a:solidFill>
                <a:srgbClr val="FFFFFF"/>
              </a:solid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40" name="図形グループ 39"/>
              <p:cNvGrpSpPr/>
              <p:nvPr/>
            </p:nvGrpSpPr>
            <p:grpSpPr>
              <a:xfrm>
                <a:off x="4410949" y="2857069"/>
                <a:ext cx="3481669" cy="3547297"/>
                <a:chOff x="4728464" y="3050353"/>
                <a:chExt cx="3481669" cy="3547297"/>
              </a:xfrm>
            </p:grpSpPr>
            <p:pic>
              <p:nvPicPr>
                <p:cNvPr id="41" name="Picture 2" descr="C:\Documents and Settings\sako\デスクトップ\USER\sako\Presentation\LHCf_Presentations\ISVHECRI2010\suzuki.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28464" y="3050353"/>
                  <a:ext cx="3481669" cy="3547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 descr="C:\Documents and Settings\sako\デスクトップ\USER\sako\Presentation\LHCf_Presentations\ISVHECRI2010\arm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29170" y="4621841"/>
                  <a:ext cx="1786046" cy="1227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sp>
        <p:nvSpPr>
          <p:cNvPr id="5" name="スライド番号プレースホルダー 4"/>
          <p:cNvSpPr>
            <a:spLocks noGrp="1"/>
          </p:cNvSpPr>
          <p:nvPr>
            <p:ph type="sldNum" sz="quarter" idx="12"/>
          </p:nvPr>
        </p:nvSpPr>
        <p:spPr/>
        <p:txBody>
          <a:bodyPr/>
          <a:lstStyle/>
          <a:p>
            <a:fld id="{D0479307-317B-274C-A03E-6B90806C3D8A}" type="slidenum">
              <a:rPr kumimoji="1" lang="ja-JP" altLang="en-US" smtClean="0"/>
              <a:t>4</a:t>
            </a:fld>
            <a:endParaRPr kumimoji="1" lang="ja-JP" altLang="en-US"/>
          </a:p>
        </p:txBody>
      </p:sp>
    </p:spTree>
    <p:extLst>
      <p:ext uri="{BB962C8B-B14F-4D97-AF65-F5344CB8AC3E}">
        <p14:creationId xmlns:p14="http://schemas.microsoft.com/office/powerpoint/2010/main" val="36627639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descr="C:\Documents and Settings\研究用\My Documents\LHCf\ppt\Conference\JPS\JPS10Autumn\photo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60000"/>
                    </a14:imgEffect>
                  </a14:imgLayer>
                </a14:imgProps>
              </a:ext>
              <a:ext uri="{28A0092B-C50C-407E-A947-70E740481C1C}">
                <a14:useLocalDpi xmlns:a14="http://schemas.microsoft.com/office/drawing/2010/main" val="0"/>
              </a:ext>
            </a:extLst>
          </a:blip>
          <a:srcRect/>
          <a:stretch>
            <a:fillRect/>
          </a:stretch>
        </p:blipFill>
        <p:spPr bwMode="auto">
          <a:xfrm>
            <a:off x="1283042" y="126585"/>
            <a:ext cx="2270887" cy="1479861"/>
          </a:xfrm>
          <a:prstGeom prst="rect">
            <a:avLst/>
          </a:prstGeom>
          <a:noFill/>
          <a:extLst>
            <a:ext uri="{909E8E84-426E-40dd-AFC4-6F175D3DCCD1}">
              <a14:hiddenFill xmlns:a14="http://schemas.microsoft.com/office/drawing/2010/main">
                <a:solidFill>
                  <a:srgbClr val="FFFFFF"/>
                </a:solidFill>
              </a14:hiddenFill>
            </a:ext>
          </a:extLst>
        </p:spPr>
      </p:pic>
      <p:grpSp>
        <p:nvGrpSpPr>
          <p:cNvPr id="9" name="図形グループ 8"/>
          <p:cNvGrpSpPr/>
          <p:nvPr/>
        </p:nvGrpSpPr>
        <p:grpSpPr>
          <a:xfrm>
            <a:off x="3632149" y="714878"/>
            <a:ext cx="5363865" cy="3458944"/>
            <a:chOff x="2142976" y="1414681"/>
            <a:chExt cx="5363865" cy="3458944"/>
          </a:xfrm>
          <a:noFill/>
        </p:grpSpPr>
        <p:sp>
          <p:nvSpPr>
            <p:cNvPr id="14337" name="Text Box 2"/>
            <p:cNvSpPr txBox="1">
              <a:spLocks noChangeArrowheads="1"/>
            </p:cNvSpPr>
            <p:nvPr/>
          </p:nvSpPr>
          <p:spPr bwMode="auto">
            <a:xfrm>
              <a:off x="2142976" y="2072859"/>
              <a:ext cx="5363865" cy="28007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600" baseline="30000" dirty="0">
                  <a:latin typeface="+mj-ea"/>
                  <a:ea typeface="+mj-ea"/>
                </a:rPr>
                <a:t>*,**</a:t>
              </a:r>
              <a:r>
                <a:rPr lang="en-US" altLang="ja-JP" sz="1600" dirty="0" err="1">
                  <a:latin typeface="+mj-ea"/>
                  <a:ea typeface="+mj-ea"/>
                </a:rPr>
                <a:t>Y.Itow</a:t>
              </a:r>
              <a:r>
                <a:rPr lang="en-US" altLang="ja-JP" sz="1600" dirty="0">
                  <a:latin typeface="+mj-ea"/>
                  <a:ea typeface="+mj-ea"/>
                </a:rPr>
                <a:t>,</a:t>
              </a:r>
              <a:r>
                <a:rPr lang="en-US" altLang="ja-JP" sz="1600" baseline="30000" dirty="0">
                  <a:latin typeface="+mj-ea"/>
                  <a:ea typeface="+mj-ea"/>
                </a:rPr>
                <a:t> *</a:t>
              </a:r>
              <a:r>
                <a:rPr lang="en-US" altLang="ja-JP" sz="1600" dirty="0" err="1">
                  <a:latin typeface="+mj-ea"/>
                  <a:ea typeface="+mj-ea"/>
                </a:rPr>
                <a:t>K.Kawade</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Y.Makino</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K.Masuda</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Y.Matsubara</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E.Matsubayashi</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H.Menjo</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Y.Muraki</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T.Sako</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N.Sakurai</a:t>
              </a:r>
              <a:r>
                <a:rPr lang="en-US" altLang="ja-JP" sz="1600" dirty="0">
                  <a:latin typeface="+mj-ea"/>
                  <a:ea typeface="+mj-ea"/>
                </a:rPr>
                <a:t>, </a:t>
              </a:r>
              <a:r>
                <a:rPr lang="en-US" altLang="ja-JP" sz="1600" baseline="30000" dirty="0">
                  <a:latin typeface="+mj-ea"/>
                  <a:ea typeface="+mj-ea"/>
                </a:rPr>
                <a:t>*</a:t>
              </a:r>
              <a:r>
                <a:rPr lang="en-US" altLang="ja-JP" sz="1600" dirty="0" err="1">
                  <a:latin typeface="+mj-ea"/>
                  <a:ea typeface="+mj-ea"/>
                </a:rPr>
                <a:t>Y.Sugiura</a:t>
              </a:r>
              <a:r>
                <a:rPr lang="en-US" altLang="ja-JP" sz="1600" dirty="0">
                  <a:latin typeface="+mj-ea"/>
                  <a:ea typeface="+mj-ea"/>
                </a:rPr>
                <a:t>, </a:t>
              </a:r>
              <a:r>
                <a:rPr lang="en-US" altLang="ja-JP" sz="1600" baseline="30000" dirty="0">
                  <a:latin typeface="+mj-ea"/>
                  <a:ea typeface="+mj-ea"/>
                </a:rPr>
                <a:t>*</a:t>
              </a:r>
              <a:r>
                <a:rPr lang="en-US" altLang="ja-JP" sz="1600" dirty="0" err="1" smtClean="0">
                  <a:latin typeface="+mj-ea"/>
                  <a:ea typeface="+mj-ea"/>
                </a:rPr>
                <a:t>Q.D.Zhou</a:t>
              </a:r>
              <a:r>
                <a:rPr lang="en-US" altLang="ja-JP" sz="1600" dirty="0" smtClean="0">
                  <a:latin typeface="+mj-ea"/>
                  <a:ea typeface="+mj-ea"/>
                </a:rPr>
                <a:t> </a:t>
              </a:r>
              <a:r>
                <a:rPr lang="en-US" altLang="ja-JP" sz="1200" dirty="0" smtClean="0">
                  <a:latin typeface="+mj-ea"/>
                  <a:ea typeface="+mj-ea"/>
                </a:rPr>
                <a:t>(*</a:t>
              </a:r>
              <a:r>
                <a:rPr lang="ja-JP" altLang="en-US" sz="1200" dirty="0" smtClean="0">
                  <a:latin typeface="+mj-ea"/>
                  <a:ea typeface="+mj-ea"/>
                </a:rPr>
                <a:t>名古屋大学太陽地球環境研究所</a:t>
              </a:r>
              <a:r>
                <a:rPr lang="en-US" altLang="ja-JP" sz="1200" dirty="0" smtClean="0">
                  <a:latin typeface="+mj-ea"/>
                  <a:ea typeface="+mj-ea"/>
                </a:rPr>
                <a:t>, **</a:t>
              </a:r>
              <a:r>
                <a:rPr lang="ja-JP" altLang="en-US" sz="1200" dirty="0" smtClean="0">
                  <a:latin typeface="+mj-ea"/>
                  <a:ea typeface="+mj-ea"/>
                </a:rPr>
                <a:t>素粒子宇宙起源研究機構</a:t>
              </a:r>
              <a:r>
                <a:rPr lang="en-US" altLang="ja-JP" sz="1200" dirty="0" smtClean="0">
                  <a:latin typeface="+mj-ea"/>
                  <a:ea typeface="+mj-ea"/>
                </a:rPr>
                <a:t>, *</a:t>
              </a:r>
              <a:r>
                <a:rPr lang="en-US" altLang="ja-JP" sz="1200" dirty="0">
                  <a:latin typeface="+mj-ea"/>
                  <a:ea typeface="+mj-ea"/>
                </a:rPr>
                <a:t>*</a:t>
              </a:r>
              <a:r>
                <a:rPr lang="en-US" altLang="ja-JP" sz="1200" dirty="0" smtClean="0">
                  <a:latin typeface="+mj-ea"/>
                  <a:ea typeface="+mj-ea"/>
                </a:rPr>
                <a:t>*</a:t>
              </a:r>
              <a:r>
                <a:rPr lang="ja-JP" altLang="en-US" sz="1200" dirty="0" smtClean="0">
                  <a:latin typeface="+mj-ea"/>
                  <a:ea typeface="+mj-ea"/>
                </a:rPr>
                <a:t>大学院理学研究科</a:t>
              </a:r>
              <a:r>
                <a:rPr lang="en-US" altLang="ja-JP" sz="1200" dirty="0" smtClean="0">
                  <a:latin typeface="+mj-ea"/>
                  <a:ea typeface="+mj-ea"/>
                </a:rPr>
                <a:t>),  </a:t>
              </a:r>
              <a:r>
                <a:rPr lang="en-US" altLang="ja-JP" sz="1600" dirty="0" err="1" smtClean="0">
                  <a:latin typeface="+mj-ea"/>
                  <a:ea typeface="+mj-ea"/>
                </a:rPr>
                <a:t>K.Yoshida</a:t>
              </a:r>
              <a:r>
                <a:rPr lang="en-US" altLang="ja-JP" sz="1600" dirty="0">
                  <a:latin typeface="+mj-ea"/>
                  <a:ea typeface="+mj-ea"/>
                </a:rPr>
                <a:t> </a:t>
              </a:r>
              <a:r>
                <a:rPr lang="en-US" altLang="ja-JP" sz="1600" dirty="0" smtClean="0">
                  <a:latin typeface="+mj-ea"/>
                  <a:ea typeface="+mj-ea"/>
                </a:rPr>
                <a:t>(</a:t>
              </a:r>
              <a:r>
                <a:rPr lang="ja-JP" altLang="en-US" sz="1200" dirty="0" smtClean="0">
                  <a:latin typeface="+mj-ea"/>
                  <a:ea typeface="+mj-ea"/>
                </a:rPr>
                <a:t>芝浦工業大学</a:t>
              </a:r>
              <a:r>
                <a:rPr lang="en-US" altLang="ja-JP" sz="1200" dirty="0" smtClean="0">
                  <a:latin typeface="+mj-ea"/>
                  <a:ea typeface="+mj-ea"/>
                </a:rPr>
                <a:t>), </a:t>
              </a:r>
              <a:r>
                <a:rPr lang="en-US" altLang="ja-JP" sz="1600" dirty="0" err="1" smtClean="0">
                  <a:latin typeface="+mj-ea"/>
                  <a:ea typeface="+mj-ea"/>
                </a:rPr>
                <a:t>K.Kasahara</a:t>
              </a:r>
              <a:r>
                <a:rPr lang="en-US" altLang="ja-JP" sz="1600" dirty="0">
                  <a:latin typeface="+mj-ea"/>
                  <a:ea typeface="+mj-ea"/>
                </a:rPr>
                <a:t>, </a:t>
              </a:r>
              <a:r>
                <a:rPr lang="en-US" altLang="ja-JP" sz="1600" dirty="0" err="1">
                  <a:latin typeface="+mj-ea"/>
                  <a:ea typeface="+mj-ea"/>
                </a:rPr>
                <a:t>Y.Shimizu</a:t>
              </a:r>
              <a:r>
                <a:rPr lang="en-US" altLang="ja-JP" sz="1600" dirty="0">
                  <a:latin typeface="+mj-ea"/>
                  <a:ea typeface="+mj-ea"/>
                </a:rPr>
                <a:t>, </a:t>
              </a:r>
              <a:r>
                <a:rPr lang="en-US" altLang="ja-JP" sz="1600" dirty="0" err="1">
                  <a:latin typeface="+mj-ea"/>
                  <a:ea typeface="+mj-ea"/>
                </a:rPr>
                <a:t>T.Suzuki</a:t>
              </a:r>
              <a:r>
                <a:rPr lang="en-US" altLang="ja-JP" sz="1600" dirty="0">
                  <a:latin typeface="+mj-ea"/>
                  <a:ea typeface="+mj-ea"/>
                </a:rPr>
                <a:t>, </a:t>
              </a:r>
              <a:r>
                <a:rPr lang="en-US" altLang="ja-JP" sz="1600" dirty="0" err="1" smtClean="0">
                  <a:latin typeface="+mj-ea"/>
                  <a:ea typeface="+mj-ea"/>
                </a:rPr>
                <a:t>S.Torii</a:t>
              </a:r>
              <a:r>
                <a:rPr lang="en-US" altLang="ja-JP" sz="1600" dirty="0" smtClean="0">
                  <a:latin typeface="+mj-ea"/>
                  <a:ea typeface="+mj-ea"/>
                </a:rPr>
                <a:t> (</a:t>
              </a:r>
              <a:r>
                <a:rPr lang="ja-JP" altLang="en-US" sz="1200" dirty="0" smtClean="0">
                  <a:latin typeface="+mj-ea"/>
                  <a:ea typeface="+mj-ea"/>
                </a:rPr>
                <a:t>早稲田大学</a:t>
              </a:r>
              <a:r>
                <a:rPr lang="en-US" altLang="ja-JP" sz="1200" dirty="0" smtClean="0">
                  <a:latin typeface="+mj-ea"/>
                  <a:ea typeface="+mj-ea"/>
                </a:rPr>
                <a:t>), </a:t>
              </a:r>
              <a:r>
                <a:rPr lang="en-US" altLang="ja-JP" sz="1600" dirty="0" err="1" smtClean="0">
                  <a:latin typeface="+mj-ea"/>
                  <a:ea typeface="+mj-ea"/>
                </a:rPr>
                <a:t>T.Tamura</a:t>
              </a:r>
              <a:r>
                <a:rPr lang="en-US" altLang="ja-JP" sz="1600" dirty="0">
                  <a:latin typeface="+mj-ea"/>
                  <a:ea typeface="+mj-ea"/>
                </a:rPr>
                <a:t> </a:t>
              </a:r>
              <a:r>
                <a:rPr lang="en-US" altLang="ja-JP" sz="1200" dirty="0" smtClean="0">
                  <a:latin typeface="+mj-ea"/>
                  <a:ea typeface="+mj-ea"/>
                </a:rPr>
                <a:t>(</a:t>
              </a:r>
              <a:r>
                <a:rPr lang="ja-JP" altLang="en-US" sz="1200" dirty="0" smtClean="0">
                  <a:latin typeface="+mj-ea"/>
                  <a:ea typeface="+mj-ea"/>
                </a:rPr>
                <a:t>神奈川大学）</a:t>
              </a:r>
              <a:r>
                <a:rPr lang="ja-JP" altLang="ja-JP" sz="1200" dirty="0" smtClean="0">
                  <a:latin typeface="+mj-ea"/>
                  <a:ea typeface="+mj-ea"/>
                </a:rPr>
                <a:t>　</a:t>
              </a:r>
              <a:r>
                <a:rPr lang="en-US" altLang="ja-JP" sz="1600" dirty="0" err="1" smtClean="0">
                  <a:solidFill>
                    <a:schemeClr val="accent2"/>
                  </a:solidFill>
                  <a:latin typeface="+mj-ea"/>
                  <a:ea typeface="+mj-ea"/>
                </a:rPr>
                <a:t>M.Haguenauer</a:t>
              </a:r>
              <a:r>
                <a:rPr lang="en-US" altLang="ja-JP" sz="1600" dirty="0">
                  <a:solidFill>
                    <a:schemeClr val="accent2"/>
                  </a:solidFill>
                  <a:latin typeface="+mj-ea"/>
                  <a:ea typeface="+mj-ea"/>
                </a:rPr>
                <a:t> </a:t>
              </a:r>
              <a:r>
                <a:rPr lang="en-US" altLang="ja-JP" sz="1200" dirty="0" smtClean="0">
                  <a:solidFill>
                    <a:schemeClr val="accent2"/>
                  </a:solidFill>
                  <a:latin typeface="+mj-ea"/>
                  <a:ea typeface="+mj-ea"/>
                </a:rPr>
                <a:t>(</a:t>
              </a:r>
              <a:r>
                <a:rPr lang="en-US" altLang="ja-JP" sz="1200" dirty="0" err="1" smtClean="0">
                  <a:solidFill>
                    <a:schemeClr val="accent2"/>
                  </a:solidFill>
                  <a:latin typeface="+mj-ea"/>
                  <a:ea typeface="+mj-ea"/>
                </a:rPr>
                <a:t>Ecole</a:t>
              </a:r>
              <a:r>
                <a:rPr lang="en-US" altLang="ja-JP" sz="1200" dirty="0" smtClean="0">
                  <a:solidFill>
                    <a:schemeClr val="accent2"/>
                  </a:solidFill>
                  <a:latin typeface="+mj-ea"/>
                  <a:ea typeface="+mj-ea"/>
                </a:rPr>
                <a:t> </a:t>
              </a:r>
              <a:r>
                <a:rPr lang="en-US" altLang="ja-JP" sz="1200" dirty="0" err="1" smtClean="0">
                  <a:solidFill>
                    <a:schemeClr val="accent2"/>
                  </a:solidFill>
                  <a:latin typeface="+mj-ea"/>
                  <a:ea typeface="+mj-ea"/>
                </a:rPr>
                <a:t>Polytechnique</a:t>
              </a:r>
              <a:r>
                <a:rPr lang="en-US" altLang="ja-JP" sz="1200" dirty="0" smtClean="0">
                  <a:solidFill>
                    <a:schemeClr val="accent2"/>
                  </a:solidFill>
                  <a:latin typeface="+mj-ea"/>
                  <a:ea typeface="+mj-ea"/>
                </a:rPr>
                <a:t>, </a:t>
              </a:r>
              <a:r>
                <a:rPr lang="ja-JP" altLang="en-US" sz="1200" dirty="0" smtClean="0">
                  <a:solidFill>
                    <a:schemeClr val="accent2"/>
                  </a:solidFill>
                  <a:latin typeface="+mj-ea"/>
                  <a:ea typeface="+mj-ea"/>
                </a:rPr>
                <a:t>フランス</a:t>
              </a:r>
              <a:r>
                <a:rPr lang="en-US" altLang="ja-JP" sz="1200" dirty="0" smtClean="0">
                  <a:solidFill>
                    <a:schemeClr val="accent2"/>
                  </a:solidFill>
                  <a:latin typeface="+mj-ea"/>
                  <a:ea typeface="+mj-ea"/>
                </a:rPr>
                <a:t>), </a:t>
              </a:r>
              <a:r>
                <a:rPr lang="en-US" altLang="ja-JP" sz="1600" dirty="0" err="1" smtClean="0">
                  <a:latin typeface="+mj-ea"/>
                  <a:ea typeface="+mj-ea"/>
                </a:rPr>
                <a:t>W.C.Turner</a:t>
              </a:r>
              <a:r>
                <a:rPr lang="en-US" altLang="ja-JP" sz="1600" dirty="0">
                  <a:latin typeface="+mj-ea"/>
                  <a:ea typeface="+mj-ea"/>
                </a:rPr>
                <a:t> </a:t>
              </a:r>
              <a:r>
                <a:rPr lang="en-US" altLang="ja-JP" sz="1200" dirty="0">
                  <a:latin typeface="+mj-ea"/>
                  <a:ea typeface="+mj-ea"/>
                </a:rPr>
                <a:t>(</a:t>
              </a:r>
              <a:r>
                <a:rPr lang="en-US" altLang="ja-JP" sz="1200" dirty="0" smtClean="0">
                  <a:latin typeface="+mj-ea"/>
                  <a:ea typeface="+mj-ea"/>
                </a:rPr>
                <a:t>LBNL</a:t>
              </a:r>
              <a:r>
                <a:rPr lang="en-US" altLang="ja-JP" sz="1200" dirty="0">
                  <a:latin typeface="+mj-ea"/>
                  <a:ea typeface="+mj-ea"/>
                </a:rPr>
                <a:t>, </a:t>
              </a:r>
              <a:r>
                <a:rPr lang="en-US" altLang="ja-JP" sz="1200" dirty="0" smtClean="0">
                  <a:latin typeface="+mj-ea"/>
                  <a:ea typeface="+mj-ea"/>
                </a:rPr>
                <a:t>Berkeley,  </a:t>
              </a:r>
              <a:r>
                <a:rPr lang="ja-JP" altLang="en-US" sz="1200" dirty="0" smtClean="0">
                  <a:latin typeface="+mj-ea"/>
                  <a:ea typeface="+mj-ea"/>
                </a:rPr>
                <a:t>米国）</a:t>
              </a:r>
              <a:r>
                <a:rPr lang="en-US" altLang="ja-JP" sz="1200" dirty="0" smtClean="0">
                  <a:latin typeface="+mj-ea"/>
                  <a:ea typeface="+mj-ea"/>
                </a:rPr>
                <a:t>, </a:t>
              </a:r>
              <a:r>
                <a:rPr lang="en-US" altLang="ja-JP" sz="1600" dirty="0" err="1" smtClean="0">
                  <a:solidFill>
                    <a:schemeClr val="accent2"/>
                  </a:solidFill>
                  <a:latin typeface="+mj-ea"/>
                  <a:ea typeface="+mj-ea"/>
                </a:rPr>
                <a:t>O.Adriani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E.Berti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L.Bonechi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M.Bongi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G.Castellini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R.D’Alessandro</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M.Delprete</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M.Grandi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G.Mitsuka</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P.Papini</a:t>
              </a:r>
              <a:r>
                <a:rPr lang="en-US" altLang="ja-JP" sz="1600" dirty="0">
                  <a:solidFill>
                    <a:schemeClr val="accent2"/>
                  </a:solidFill>
                  <a:latin typeface="+mj-ea"/>
                  <a:ea typeface="+mj-ea"/>
                </a:rPr>
                <a:t>, </a:t>
              </a:r>
              <a:r>
                <a:rPr lang="en-US" altLang="ja-JP" sz="1600" dirty="0" err="1">
                  <a:solidFill>
                    <a:schemeClr val="accent2"/>
                  </a:solidFill>
                  <a:latin typeface="+mj-ea"/>
                  <a:ea typeface="+mj-ea"/>
                </a:rPr>
                <a:t>S.Ricciarini</a:t>
              </a:r>
              <a:r>
                <a:rPr lang="en-US" altLang="ja-JP" sz="1600" dirty="0">
                  <a:solidFill>
                    <a:schemeClr val="accent2"/>
                  </a:solidFill>
                  <a:latin typeface="+mj-ea"/>
                  <a:ea typeface="+mj-ea"/>
                </a:rPr>
                <a:t>, </a:t>
              </a:r>
              <a:r>
                <a:rPr lang="en-US" altLang="ja-JP" sz="1600" dirty="0" err="1" smtClean="0">
                  <a:solidFill>
                    <a:schemeClr val="accent2"/>
                  </a:solidFill>
                  <a:latin typeface="+mj-ea"/>
                  <a:ea typeface="+mj-ea"/>
                </a:rPr>
                <a:t>A.Tiberio</a:t>
              </a:r>
              <a:r>
                <a:rPr lang="en-US" altLang="ja-JP" sz="1600" dirty="0" smtClean="0">
                  <a:solidFill>
                    <a:schemeClr val="accent2"/>
                  </a:solidFill>
                  <a:latin typeface="+mj-ea"/>
                  <a:ea typeface="+mj-ea"/>
                </a:rPr>
                <a:t> </a:t>
              </a:r>
              <a:r>
                <a:rPr lang="en-US" altLang="ja-JP" sz="1200" dirty="0" smtClean="0">
                  <a:solidFill>
                    <a:schemeClr val="accent2"/>
                  </a:solidFill>
                  <a:latin typeface="+mj-ea"/>
                  <a:ea typeface="+mj-ea"/>
                </a:rPr>
                <a:t>(INFN</a:t>
              </a:r>
              <a:r>
                <a:rPr lang="en-US" altLang="ja-JP" sz="1200" dirty="0">
                  <a:solidFill>
                    <a:schemeClr val="accent2"/>
                  </a:solidFill>
                  <a:latin typeface="+mj-ea"/>
                  <a:ea typeface="+mj-ea"/>
                </a:rPr>
                <a:t>, Univ. di </a:t>
              </a:r>
              <a:r>
                <a:rPr lang="en-US" altLang="ja-JP" sz="1200" dirty="0" smtClean="0">
                  <a:solidFill>
                    <a:schemeClr val="accent2"/>
                  </a:solidFill>
                  <a:latin typeface="+mj-ea"/>
                  <a:ea typeface="+mj-ea"/>
                </a:rPr>
                <a:t>Firenze, </a:t>
              </a:r>
              <a:r>
                <a:rPr lang="ja-JP" altLang="en-US" sz="1200" dirty="0" smtClean="0">
                  <a:solidFill>
                    <a:schemeClr val="accent2"/>
                  </a:solidFill>
                  <a:latin typeface="+mj-ea"/>
                  <a:ea typeface="+mj-ea"/>
                </a:rPr>
                <a:t>イタリア</a:t>
              </a:r>
              <a:r>
                <a:rPr lang="en-US" altLang="ja-JP" sz="1200" dirty="0" smtClean="0">
                  <a:solidFill>
                    <a:schemeClr val="accent2"/>
                  </a:solidFill>
                  <a:latin typeface="+mj-ea"/>
                  <a:ea typeface="+mj-ea"/>
                </a:rPr>
                <a:t>), </a:t>
              </a:r>
              <a:r>
                <a:rPr lang="en-US" altLang="ja-JP" sz="1600" dirty="0" err="1" smtClean="0">
                  <a:solidFill>
                    <a:schemeClr val="accent2"/>
                  </a:solidFill>
                  <a:latin typeface="+mj-ea"/>
                  <a:ea typeface="+mj-ea"/>
                </a:rPr>
                <a:t>A.Tricomi</a:t>
              </a:r>
              <a:r>
                <a:rPr lang="en-US" altLang="ja-JP" sz="1600" dirty="0" smtClean="0">
                  <a:solidFill>
                    <a:schemeClr val="accent2"/>
                  </a:solidFill>
                  <a:latin typeface="+mj-ea"/>
                  <a:ea typeface="+mj-ea"/>
                </a:rPr>
                <a:t> </a:t>
              </a:r>
              <a:r>
                <a:rPr lang="en-US" altLang="ja-JP" sz="1200" dirty="0" smtClean="0">
                  <a:solidFill>
                    <a:schemeClr val="accent2"/>
                  </a:solidFill>
                  <a:latin typeface="+mj-ea"/>
                  <a:ea typeface="+mj-ea"/>
                </a:rPr>
                <a:t>(INFN</a:t>
              </a:r>
              <a:r>
                <a:rPr lang="en-US" altLang="ja-JP" sz="1200" dirty="0">
                  <a:solidFill>
                    <a:schemeClr val="accent2"/>
                  </a:solidFill>
                  <a:latin typeface="+mj-ea"/>
                  <a:ea typeface="+mj-ea"/>
                </a:rPr>
                <a:t>, Univ. di </a:t>
              </a:r>
              <a:r>
                <a:rPr lang="en-US" altLang="ja-JP" sz="1200" dirty="0" smtClean="0">
                  <a:solidFill>
                    <a:schemeClr val="accent2"/>
                  </a:solidFill>
                  <a:latin typeface="+mj-ea"/>
                  <a:ea typeface="+mj-ea"/>
                </a:rPr>
                <a:t>Catania, </a:t>
              </a:r>
              <a:r>
                <a:rPr lang="ja-JP" altLang="en-US" sz="1200" dirty="0" smtClean="0">
                  <a:solidFill>
                    <a:schemeClr val="accent2"/>
                  </a:solidFill>
                  <a:latin typeface="+mj-ea"/>
                  <a:ea typeface="+mj-ea"/>
                </a:rPr>
                <a:t>イタリア</a:t>
              </a:r>
              <a:r>
                <a:rPr lang="en-US" altLang="ja-JP" sz="1200" dirty="0" smtClean="0">
                  <a:solidFill>
                    <a:schemeClr val="accent2"/>
                  </a:solidFill>
                  <a:latin typeface="+mj-ea"/>
                  <a:ea typeface="+mj-ea"/>
                </a:rPr>
                <a:t>), </a:t>
              </a:r>
              <a:r>
                <a:rPr lang="en-US" altLang="ja-JP" sz="1600" dirty="0" err="1" smtClean="0">
                  <a:latin typeface="+mj-ea"/>
                  <a:ea typeface="+mj-ea"/>
                </a:rPr>
                <a:t>J.Velasco</a:t>
              </a:r>
              <a:r>
                <a:rPr lang="en-US" altLang="ja-JP" sz="1600" dirty="0">
                  <a:latin typeface="+mj-ea"/>
                  <a:ea typeface="+mj-ea"/>
                </a:rPr>
                <a:t>, </a:t>
              </a:r>
              <a:r>
                <a:rPr lang="en-US" altLang="ja-JP" sz="1600" dirty="0" err="1">
                  <a:latin typeface="+mj-ea"/>
                  <a:ea typeface="+mj-ea"/>
                </a:rPr>
                <a:t>A.Faus</a:t>
              </a:r>
              <a:r>
                <a:rPr lang="en-US" altLang="ja-JP" sz="1600" dirty="0">
                  <a:latin typeface="+mj-ea"/>
                  <a:ea typeface="+mj-ea"/>
                </a:rPr>
                <a:t> </a:t>
              </a:r>
              <a:r>
                <a:rPr lang="en-US" altLang="ja-JP" sz="1200" dirty="0" smtClean="0">
                  <a:latin typeface="+mj-ea"/>
                  <a:ea typeface="+mj-ea"/>
                </a:rPr>
                <a:t>(IFIC</a:t>
              </a:r>
              <a:r>
                <a:rPr lang="en-US" altLang="ja-JP" sz="1200" dirty="0">
                  <a:latin typeface="+mj-ea"/>
                  <a:ea typeface="+mj-ea"/>
                </a:rPr>
                <a:t>, Centro </a:t>
              </a:r>
              <a:r>
                <a:rPr lang="en-US" altLang="ja-JP" sz="1200" dirty="0" err="1">
                  <a:latin typeface="+mj-ea"/>
                  <a:ea typeface="+mj-ea"/>
                </a:rPr>
                <a:t>Mixto</a:t>
              </a:r>
              <a:r>
                <a:rPr lang="en-US" altLang="ja-JP" sz="1200" dirty="0">
                  <a:latin typeface="+mj-ea"/>
                  <a:ea typeface="+mj-ea"/>
                </a:rPr>
                <a:t> CSIC-</a:t>
              </a:r>
              <a:r>
                <a:rPr lang="en-US" altLang="ja-JP" sz="1200" dirty="0" smtClean="0">
                  <a:latin typeface="+mj-ea"/>
                  <a:ea typeface="+mj-ea"/>
                </a:rPr>
                <a:t>UVEG</a:t>
              </a:r>
              <a:r>
                <a:rPr lang="en-US" altLang="ja-JP" sz="1200" dirty="0">
                  <a:latin typeface="+mj-ea"/>
                  <a:ea typeface="+mj-ea"/>
                </a:rPr>
                <a:t> ,</a:t>
              </a:r>
              <a:r>
                <a:rPr lang="ja-JP" altLang="en-US" sz="1200" dirty="0" smtClean="0">
                  <a:latin typeface="+mj-ea"/>
                  <a:ea typeface="+mj-ea"/>
                </a:rPr>
                <a:t>スペイン</a:t>
              </a:r>
              <a:r>
                <a:rPr lang="en-US" altLang="ja-JP" sz="1200" dirty="0" smtClean="0">
                  <a:latin typeface="+mj-ea"/>
                  <a:ea typeface="+mj-ea"/>
                </a:rPr>
                <a:t>), </a:t>
              </a:r>
              <a:r>
                <a:rPr lang="en-US" altLang="ja-JP" sz="1600" dirty="0" smtClean="0">
                  <a:solidFill>
                    <a:schemeClr val="accent2"/>
                  </a:solidFill>
                  <a:latin typeface="+mj-ea"/>
                  <a:ea typeface="+mj-ea"/>
                </a:rPr>
                <a:t>A</a:t>
              </a:r>
              <a:r>
                <a:rPr lang="en-US" altLang="ja-JP" sz="1600" dirty="0">
                  <a:solidFill>
                    <a:schemeClr val="accent2"/>
                  </a:solidFill>
                  <a:latin typeface="+mj-ea"/>
                  <a:ea typeface="+mj-ea"/>
                </a:rPr>
                <a:t>-</a:t>
              </a:r>
              <a:r>
                <a:rPr lang="en-US" altLang="ja-JP" sz="1600" dirty="0" err="1">
                  <a:solidFill>
                    <a:schemeClr val="accent2"/>
                  </a:solidFill>
                  <a:latin typeface="+mj-ea"/>
                  <a:ea typeface="+mj-ea"/>
                </a:rPr>
                <a:t>L.Perrot</a:t>
              </a:r>
              <a:r>
                <a:rPr lang="en-US" altLang="ja-JP" sz="1600" dirty="0">
                  <a:solidFill>
                    <a:schemeClr val="accent2"/>
                  </a:solidFill>
                  <a:latin typeface="+mj-ea"/>
                  <a:ea typeface="+mj-ea"/>
                </a:rPr>
                <a:t> </a:t>
              </a:r>
              <a:r>
                <a:rPr lang="en-US" altLang="ja-JP" sz="1200" dirty="0" smtClean="0">
                  <a:solidFill>
                    <a:schemeClr val="accent2"/>
                  </a:solidFill>
                  <a:latin typeface="+mj-ea"/>
                  <a:ea typeface="+mj-ea"/>
                </a:rPr>
                <a:t>(CERN, </a:t>
              </a:r>
              <a:r>
                <a:rPr lang="ja-JP" altLang="en-US" sz="1200" dirty="0" smtClean="0">
                  <a:solidFill>
                    <a:schemeClr val="accent2"/>
                  </a:solidFill>
                  <a:latin typeface="+mj-ea"/>
                  <a:ea typeface="+mj-ea"/>
                </a:rPr>
                <a:t>スイス）</a:t>
              </a:r>
              <a:endParaRPr lang="en-US" altLang="ja-JP" sz="1200" dirty="0">
                <a:solidFill>
                  <a:schemeClr val="accent2"/>
                </a:solidFill>
                <a:latin typeface="+mj-ea"/>
                <a:ea typeface="+mj-ea"/>
              </a:endParaRPr>
            </a:p>
          </p:txBody>
        </p:sp>
        <p:grpSp>
          <p:nvGrpSpPr>
            <p:cNvPr id="2" name="図形グループ 1"/>
            <p:cNvGrpSpPr/>
            <p:nvPr/>
          </p:nvGrpSpPr>
          <p:grpSpPr>
            <a:xfrm>
              <a:off x="2608544" y="1414681"/>
              <a:ext cx="4226476" cy="499994"/>
              <a:chOff x="4266536" y="3855825"/>
              <a:chExt cx="4226476" cy="499994"/>
            </a:xfrm>
            <a:grpFill/>
          </p:grpSpPr>
          <p:pic>
            <p:nvPicPr>
              <p:cNvPr id="14338" name="Picture 3" descr="jap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241831">
                <a:off x="4266536" y="3896236"/>
                <a:ext cx="650875" cy="419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339" name="Picture 4" descr="franc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703935">
                <a:off x="5034108" y="3973232"/>
                <a:ext cx="576263" cy="382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340" name="Picture 5" descr="ital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70388">
                <a:off x="6464847" y="3909821"/>
                <a:ext cx="587375" cy="441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341" name="Picture 6" descr="us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741145">
                <a:off x="5736752" y="3913360"/>
                <a:ext cx="588963" cy="441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342" name="Picture 7" descr="spai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744911">
                <a:off x="7177935" y="3914138"/>
                <a:ext cx="576262" cy="382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343" name="Picture 8" descr="swis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627245">
                <a:off x="7881824" y="3855825"/>
                <a:ext cx="611188" cy="458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sp>
        <p:nvSpPr>
          <p:cNvPr id="14345" name="テキスト ボックス 1"/>
          <p:cNvSpPr txBox="1">
            <a:spLocks noChangeArrowheads="1"/>
          </p:cNvSpPr>
          <p:nvPr/>
        </p:nvSpPr>
        <p:spPr bwMode="auto">
          <a:xfrm>
            <a:off x="9648825" y="487362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endParaRPr lang="ja-JP" altLang="en-US" sz="1800"/>
          </a:p>
        </p:txBody>
      </p:sp>
      <p:pic>
        <p:nvPicPr>
          <p:cNvPr id="3" name="図 2" descr="img_0004_mid.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2139" y="1317608"/>
            <a:ext cx="2181805" cy="1636354"/>
          </a:xfrm>
          <a:prstGeom prst="rect">
            <a:avLst/>
          </a:prstGeom>
        </p:spPr>
      </p:pic>
      <p:pic>
        <p:nvPicPr>
          <p:cNvPr id="4" name="図 3" descr="img_0006_mid.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35468" y="4546140"/>
            <a:ext cx="2829917" cy="2122438"/>
          </a:xfrm>
          <a:prstGeom prst="rect">
            <a:avLst/>
          </a:prstGeom>
        </p:spPr>
      </p:pic>
      <p:pic>
        <p:nvPicPr>
          <p:cNvPr id="8" name="図 7" descr="img_0023_mid.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86180" y="2729110"/>
            <a:ext cx="2332885" cy="1551808"/>
          </a:xfrm>
          <a:prstGeom prst="rect">
            <a:avLst/>
          </a:prstGeom>
        </p:spPr>
      </p:pic>
      <p:pic>
        <p:nvPicPr>
          <p:cNvPr id="19" name="Picture 9" descr="C:\Documents and Settings\研究用\My Documents\LHCf\ppt\Conference\WISH2010\img_0027_mid.2jpg.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57692" y="4546140"/>
            <a:ext cx="2759419" cy="208923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DSC_0105"/>
          <p:cNvPicPr>
            <a:picLocks noChangeAspect="1" noChangeArrowheads="1"/>
          </p:cNvPicPr>
          <p:nvPr/>
        </p:nvPicPr>
        <p:blipFill>
          <a:blip r:embed="rId15">
            <a:alphaModFix/>
            <a:extLst>
              <a:ext uri="{BEBA8EAE-BF5A-486C-A8C5-ECC9F3942E4B}">
                <a14:imgProps xmlns:a14="http://schemas.microsoft.com/office/drawing/2010/main">
                  <a14:imgLayer r:embed="rId1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76672" y="4548521"/>
            <a:ext cx="3139673" cy="2086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スライド番号プレースホルダー 4"/>
          <p:cNvSpPr>
            <a:spLocks noGrp="1"/>
          </p:cNvSpPr>
          <p:nvPr>
            <p:ph type="sldNum" sz="quarter" idx="12"/>
          </p:nvPr>
        </p:nvSpPr>
        <p:spPr/>
        <p:txBody>
          <a:bodyPr/>
          <a:lstStyle/>
          <a:p>
            <a:fld id="{D0479307-317B-274C-A03E-6B90806C3D8A}" type="slidenum">
              <a:rPr kumimoji="1" lang="ja-JP" altLang="en-US" smtClean="0"/>
              <a:t>5</a:t>
            </a:fld>
            <a:endParaRPr kumimoji="1" lang="ja-JP" altLang="en-US"/>
          </a:p>
        </p:txBody>
      </p:sp>
    </p:spTree>
    <p:extLst>
      <p:ext uri="{BB962C8B-B14F-4D97-AF65-F5344CB8AC3E}">
        <p14:creationId xmlns:p14="http://schemas.microsoft.com/office/powerpoint/2010/main" val="40900822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スライド番号プレースホルダー 5"/>
          <p:cNvSpPr>
            <a:spLocks noGrp="1"/>
          </p:cNvSpPr>
          <p:nvPr>
            <p:ph type="sldNum" sz="quarter" idx="12"/>
          </p:nvPr>
        </p:nvSpPr>
        <p:spPr/>
        <p:txBody>
          <a:bodyPr/>
          <a:lstStyle/>
          <a:p>
            <a:fld id="{3FFA8ACE-B2F2-F84F-959C-014C0C39C938}" type="slidenum">
              <a:rPr lang="en-US" altLang="ja-JP"/>
              <a:pPr/>
              <a:t>6</a:t>
            </a:fld>
            <a:endParaRPr lang="en-US" altLang="ja-JP"/>
          </a:p>
        </p:txBody>
      </p:sp>
      <p:pic>
        <p:nvPicPr>
          <p:cNvPr id="780290" name="Picture 2" descr="DSCF10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2288" y="1908175"/>
            <a:ext cx="2271712"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0291" name="Rectangle 3"/>
          <p:cNvSpPr>
            <a:spLocks noGrp="1" noChangeArrowheads="1"/>
          </p:cNvSpPr>
          <p:nvPr>
            <p:ph type="title"/>
          </p:nvPr>
        </p:nvSpPr>
        <p:spPr>
          <a:xfrm>
            <a:off x="457200" y="274638"/>
            <a:ext cx="8202613" cy="454025"/>
          </a:xfrm>
        </p:spPr>
        <p:txBody>
          <a:bodyPr>
            <a:normAutofit fontScale="90000"/>
          </a:bodyPr>
          <a:lstStyle/>
          <a:p>
            <a:r>
              <a:rPr lang="en-US" altLang="ja-JP" sz="3400" dirty="0" err="1" smtClean="0"/>
              <a:t>LHCf</a:t>
            </a:r>
            <a:r>
              <a:rPr lang="ja-JP" altLang="en-US" sz="3400" dirty="0" smtClean="0"/>
              <a:t>の歴史</a:t>
            </a:r>
            <a:r>
              <a:rPr lang="en-US" altLang="ja-JP" sz="3400" dirty="0" smtClean="0"/>
              <a:t> </a:t>
            </a:r>
            <a:endParaRPr lang="en-US" altLang="ja-JP" sz="3400" dirty="0"/>
          </a:p>
        </p:txBody>
      </p:sp>
      <p:sp>
        <p:nvSpPr>
          <p:cNvPr id="780292" name="Rectangle 4"/>
          <p:cNvSpPr>
            <a:spLocks noGrp="1" noChangeArrowheads="1"/>
          </p:cNvSpPr>
          <p:nvPr>
            <p:ph type="body" idx="1"/>
          </p:nvPr>
        </p:nvSpPr>
        <p:spPr>
          <a:xfrm>
            <a:off x="85725" y="1389063"/>
            <a:ext cx="2395538" cy="1927225"/>
          </a:xfrm>
          <a:solidFill>
            <a:srgbClr val="FFFF99"/>
          </a:solidFill>
          <a:ln>
            <a:solidFill>
              <a:schemeClr val="tx1"/>
            </a:solidFill>
            <a:miter lim="800000"/>
            <a:headEnd/>
            <a:tailEnd/>
          </a:ln>
        </p:spPr>
        <p:txBody>
          <a:bodyPr/>
          <a:lstStyle/>
          <a:p>
            <a:pPr>
              <a:lnSpc>
                <a:spcPct val="80000"/>
              </a:lnSpc>
            </a:pPr>
            <a:r>
              <a:rPr lang="en-US" altLang="ja-JP" sz="2000" b="1" dirty="0">
                <a:latin typeface="Arial Narrow" charset="0"/>
              </a:rPr>
              <a:t>May </a:t>
            </a:r>
            <a:r>
              <a:rPr lang="en-US" altLang="ja-JP" sz="2000" b="1" dirty="0" smtClean="0">
                <a:latin typeface="Arial Narrow" charset="0"/>
              </a:rPr>
              <a:t>2004 </a:t>
            </a:r>
            <a:r>
              <a:rPr lang="en-US" altLang="ja-JP" sz="2000" b="1" dirty="0">
                <a:latin typeface="Arial Narrow" charset="0"/>
              </a:rPr>
              <a:t>LOI </a:t>
            </a:r>
          </a:p>
          <a:p>
            <a:pPr>
              <a:lnSpc>
                <a:spcPct val="80000"/>
              </a:lnSpc>
              <a:buFont typeface="Wingdings" charset="0"/>
              <a:buNone/>
            </a:pPr>
            <a:endParaRPr lang="en-US" altLang="ja-JP" sz="2000" b="1" dirty="0">
              <a:latin typeface="Arial Narrow" charset="0"/>
            </a:endParaRPr>
          </a:p>
          <a:p>
            <a:pPr>
              <a:lnSpc>
                <a:spcPct val="80000"/>
              </a:lnSpc>
            </a:pPr>
            <a:r>
              <a:rPr lang="en-US" altLang="ja-JP" sz="2000" b="1" dirty="0">
                <a:latin typeface="Arial Narrow" charset="0"/>
              </a:rPr>
              <a:t>Feb 2006 TDR</a:t>
            </a:r>
          </a:p>
          <a:p>
            <a:pPr>
              <a:lnSpc>
                <a:spcPct val="80000"/>
              </a:lnSpc>
              <a:buFont typeface="Wingdings" charset="0"/>
              <a:buNone/>
            </a:pPr>
            <a:endParaRPr lang="en-US" altLang="ja-JP" sz="2000" b="1" dirty="0">
              <a:latin typeface="Arial Narrow" charset="0"/>
            </a:endParaRPr>
          </a:p>
          <a:p>
            <a:pPr>
              <a:lnSpc>
                <a:spcPct val="80000"/>
              </a:lnSpc>
            </a:pPr>
            <a:r>
              <a:rPr lang="en-US" altLang="ja-JP" sz="2000" b="1" dirty="0">
                <a:latin typeface="Arial Narrow" charset="0"/>
              </a:rPr>
              <a:t>June 2006 LHCC approved </a:t>
            </a:r>
          </a:p>
        </p:txBody>
      </p:sp>
      <p:sp>
        <p:nvSpPr>
          <p:cNvPr id="780293" name="Text Box 5"/>
          <p:cNvSpPr txBox="1">
            <a:spLocks noChangeArrowheads="1"/>
          </p:cNvSpPr>
          <p:nvPr/>
        </p:nvSpPr>
        <p:spPr bwMode="auto">
          <a:xfrm>
            <a:off x="7159625" y="647700"/>
            <a:ext cx="17081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Jan 2008 </a:t>
            </a:r>
          </a:p>
          <a:p>
            <a:r>
              <a:rPr lang="en-US" altLang="ja-JP" sz="1800" b="1"/>
              <a:t>Installation</a:t>
            </a:r>
          </a:p>
          <a:p>
            <a:r>
              <a:rPr lang="en-US" altLang="ja-JP" sz="1800" b="1"/>
              <a:t>Sep </a:t>
            </a:r>
          </a:p>
          <a:p>
            <a:r>
              <a:rPr lang="en-US" altLang="ja-JP" sz="1800" b="1"/>
              <a:t>1st LHC beam</a:t>
            </a:r>
          </a:p>
        </p:txBody>
      </p:sp>
      <p:pic>
        <p:nvPicPr>
          <p:cNvPr id="780294" name="Picture 6" descr="DCF_01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288" y="1144588"/>
            <a:ext cx="2301875" cy="1727200"/>
          </a:xfrm>
          <a:prstGeom prst="rect">
            <a:avLst/>
          </a:prstGeom>
          <a:noFill/>
          <a:extLst>
            <a:ext uri="{909E8E84-426E-40dd-AFC4-6F175D3DCCD1}">
              <a14:hiddenFill xmlns:a14="http://schemas.microsoft.com/office/drawing/2010/main">
                <a:solidFill>
                  <a:srgbClr val="FFFFFF"/>
                </a:solidFill>
              </a14:hiddenFill>
            </a:ext>
          </a:extLst>
        </p:spPr>
      </p:pic>
      <p:sp>
        <p:nvSpPr>
          <p:cNvPr id="780295" name="Text Box 7"/>
          <p:cNvSpPr txBox="1">
            <a:spLocks noChangeArrowheads="1"/>
          </p:cNvSpPr>
          <p:nvPr/>
        </p:nvSpPr>
        <p:spPr bwMode="auto">
          <a:xfrm>
            <a:off x="4902200" y="2938463"/>
            <a:ext cx="16938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Aug 2007</a:t>
            </a:r>
          </a:p>
          <a:p>
            <a:r>
              <a:rPr lang="en-US" altLang="ja-JP" sz="1800" b="1"/>
              <a:t> SPS beam test</a:t>
            </a:r>
          </a:p>
        </p:txBody>
      </p:sp>
      <p:pic>
        <p:nvPicPr>
          <p:cNvPr id="780298" name="Picture 10" descr="img_0052_mid"/>
          <p:cNvPicPr>
            <a:picLocks noChangeAspect="1" noChangeArrowheads="1"/>
          </p:cNvPicPr>
          <p:nvPr/>
        </p:nvPicPr>
        <p:blipFill>
          <a:blip r:embed="rId4">
            <a:extLst>
              <a:ext uri="{28A0092B-C50C-407E-A947-70E740481C1C}">
                <a14:useLocalDpi xmlns:a14="http://schemas.microsoft.com/office/drawing/2010/main" val="0"/>
              </a:ext>
            </a:extLst>
          </a:blip>
          <a:srcRect l="9448" r="4724"/>
          <a:stretch>
            <a:fillRect/>
          </a:stretch>
        </p:blipFill>
        <p:spPr bwMode="auto">
          <a:xfrm>
            <a:off x="2538413" y="1795463"/>
            <a:ext cx="2239962" cy="1736725"/>
          </a:xfrm>
          <a:prstGeom prst="rect">
            <a:avLst/>
          </a:prstGeom>
          <a:noFill/>
          <a:extLst>
            <a:ext uri="{909E8E84-426E-40dd-AFC4-6F175D3DCCD1}">
              <a14:hiddenFill xmlns:a14="http://schemas.microsoft.com/office/drawing/2010/main">
                <a:solidFill>
                  <a:srgbClr val="FFFFFF"/>
                </a:solidFill>
              </a14:hiddenFill>
            </a:ext>
          </a:extLst>
        </p:spPr>
      </p:pic>
      <p:sp>
        <p:nvSpPr>
          <p:cNvPr id="780299" name="Text Box 11"/>
          <p:cNvSpPr txBox="1">
            <a:spLocks noChangeArrowheads="1"/>
          </p:cNvSpPr>
          <p:nvPr/>
        </p:nvSpPr>
        <p:spPr bwMode="auto">
          <a:xfrm>
            <a:off x="2679700" y="1149350"/>
            <a:ext cx="15065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Jul 2006</a:t>
            </a:r>
          </a:p>
          <a:p>
            <a:r>
              <a:rPr lang="en-US" altLang="ja-JP" sz="1800" b="1"/>
              <a:t> construction</a:t>
            </a:r>
          </a:p>
        </p:txBody>
      </p:sp>
      <p:sp>
        <p:nvSpPr>
          <p:cNvPr id="780300" name="Text Box 12"/>
          <p:cNvSpPr txBox="1">
            <a:spLocks noChangeArrowheads="1"/>
          </p:cNvSpPr>
          <p:nvPr/>
        </p:nvSpPr>
        <p:spPr bwMode="auto">
          <a:xfrm>
            <a:off x="222250" y="3946525"/>
            <a:ext cx="2165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Dec- Jul 2010</a:t>
            </a:r>
          </a:p>
          <a:p>
            <a:r>
              <a:rPr lang="en-US" altLang="ja-JP" sz="1800" b="1"/>
              <a:t> 0.9TeV&amp; 7TeV pp </a:t>
            </a:r>
          </a:p>
        </p:txBody>
      </p:sp>
      <p:sp>
        <p:nvSpPr>
          <p:cNvPr id="780302" name="Text Box 14"/>
          <p:cNvSpPr txBox="1">
            <a:spLocks noChangeArrowheads="1"/>
          </p:cNvSpPr>
          <p:nvPr/>
        </p:nvSpPr>
        <p:spPr bwMode="auto">
          <a:xfrm>
            <a:off x="2520950" y="5822950"/>
            <a:ext cx="2178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Jul 2010</a:t>
            </a:r>
          </a:p>
          <a:p>
            <a:r>
              <a:rPr lang="en-US" altLang="ja-JP" sz="1800" b="1"/>
              <a:t> Detector removal </a:t>
            </a:r>
          </a:p>
        </p:txBody>
      </p:sp>
      <p:pic>
        <p:nvPicPr>
          <p:cNvPr id="780303" name="Picture 15" descr="img_0016_pv">
            <a:hlinkClick r:id="rId5"/>
          </p:cNvPr>
          <p:cNvPicPr>
            <a:picLocks noChangeAspect="1" noChangeArrowheads="1"/>
          </p:cNvPicPr>
          <p:nvPr/>
        </p:nvPicPr>
        <p:blipFill>
          <a:blip r:embed="rId6">
            <a:lum bright="20000"/>
            <a:extLst>
              <a:ext uri="{28A0092B-C50C-407E-A947-70E740481C1C}">
                <a14:useLocalDpi xmlns:a14="http://schemas.microsoft.com/office/drawing/2010/main" val="0"/>
              </a:ext>
            </a:extLst>
          </a:blip>
          <a:srcRect/>
          <a:stretch>
            <a:fillRect/>
          </a:stretch>
        </p:blipFill>
        <p:spPr bwMode="auto">
          <a:xfrm>
            <a:off x="2335213" y="4081463"/>
            <a:ext cx="2601912" cy="1714500"/>
          </a:xfrm>
          <a:prstGeom prst="rect">
            <a:avLst/>
          </a:prstGeom>
          <a:noFill/>
          <a:extLst>
            <a:ext uri="{909E8E84-426E-40dd-AFC4-6F175D3DCCD1}">
              <a14:hiddenFill xmlns:a14="http://schemas.microsoft.com/office/drawing/2010/main">
                <a:solidFill>
                  <a:srgbClr val="FFFFFF"/>
                </a:solidFill>
              </a14:hiddenFill>
            </a:ext>
          </a:extLst>
        </p:spPr>
      </p:pic>
      <p:pic>
        <p:nvPicPr>
          <p:cNvPr id="78030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300" y="4789488"/>
            <a:ext cx="2217738"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80306" name="Rectangle 18"/>
          <p:cNvSpPr>
            <a:spLocks noChangeArrowheads="1"/>
          </p:cNvSpPr>
          <p:nvPr/>
        </p:nvSpPr>
        <p:spPr bwMode="auto">
          <a:xfrm>
            <a:off x="165100" y="3875088"/>
            <a:ext cx="4784725" cy="2676525"/>
          </a:xfrm>
          <a:prstGeom prst="rect">
            <a:avLst/>
          </a:prstGeom>
          <a:noFill/>
          <a:ln w="50800">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pic>
        <p:nvPicPr>
          <p:cNvPr id="780307" name="Picture 22" descr="Untitled.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272088" y="4013200"/>
            <a:ext cx="233045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0308" name="Picture 20"/>
          <p:cNvPicPr>
            <a:picLocks noChangeAspect="1" noChangeArrowheads="1"/>
          </p:cNvPicPr>
          <p:nvPr/>
        </p:nvPicPr>
        <p:blipFill>
          <a:blip r:embed="rId9">
            <a:extLst>
              <a:ext uri="{28A0092B-C50C-407E-A947-70E740481C1C}">
                <a14:useLocalDpi xmlns:a14="http://schemas.microsoft.com/office/drawing/2010/main" val="0"/>
              </a:ext>
            </a:extLst>
          </a:blip>
          <a:srcRect t="6741" r="64180" b="16853"/>
          <a:stretch>
            <a:fillRect/>
          </a:stretch>
        </p:blipFill>
        <p:spPr bwMode="auto">
          <a:xfrm>
            <a:off x="7412038" y="4679950"/>
            <a:ext cx="1414462"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80309" name="Text Box 21"/>
          <p:cNvSpPr txBox="1">
            <a:spLocks noChangeArrowheads="1"/>
          </p:cNvSpPr>
          <p:nvPr/>
        </p:nvSpPr>
        <p:spPr bwMode="auto">
          <a:xfrm>
            <a:off x="5176838" y="5561013"/>
            <a:ext cx="26987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lgn="l">
              <a:defRPr kumimoji="1">
                <a:solidFill>
                  <a:schemeClr val="tx1"/>
                </a:solidFill>
                <a:latin typeface="Arial" charset="0"/>
                <a:ea typeface="ＭＳ Ｐゴシック" charset="0"/>
                <a:cs typeface="ＭＳ Ｐゴシック" charset="0"/>
              </a:defRPr>
            </a:lvl1pPr>
            <a:lvl2pPr marL="800100" indent="-342900" algn="l">
              <a:defRPr kumimoji="1">
                <a:solidFill>
                  <a:schemeClr val="tx1"/>
                </a:solidFill>
                <a:latin typeface="Arial" charset="0"/>
                <a:ea typeface="ＭＳ Ｐゴシック" charset="0"/>
              </a:defRPr>
            </a:lvl2pPr>
            <a:lvl3pPr marL="1257300" indent="-342900" algn="l">
              <a:defRPr kumimoji="1">
                <a:solidFill>
                  <a:schemeClr val="tx1"/>
                </a:solidFill>
                <a:latin typeface="Arial" charset="0"/>
                <a:ea typeface="ＭＳ Ｐゴシック" charset="0"/>
              </a:defRPr>
            </a:lvl3pPr>
            <a:lvl4pPr marL="1714500" indent="-342900" algn="l">
              <a:defRPr kumimoji="1">
                <a:solidFill>
                  <a:schemeClr val="tx1"/>
                </a:solidFill>
                <a:latin typeface="Arial" charset="0"/>
                <a:ea typeface="ＭＳ Ｐゴシック" charset="0"/>
              </a:defRPr>
            </a:lvl4pPr>
            <a:lvl5pPr marL="2171700" indent="-342900" algn="l">
              <a:defRPr kumimoji="1">
                <a:solidFill>
                  <a:schemeClr val="tx1"/>
                </a:solidFill>
                <a:latin typeface="Arial" charset="0"/>
                <a:ea typeface="ＭＳ Ｐゴシック" charset="0"/>
              </a:defRPr>
            </a:lvl5pPr>
            <a:lvl6pPr marL="2628900" indent="-342900" fontAlgn="base">
              <a:spcBef>
                <a:spcPct val="0"/>
              </a:spcBef>
              <a:spcAft>
                <a:spcPct val="0"/>
              </a:spcAft>
              <a:defRPr kumimoji="1">
                <a:solidFill>
                  <a:schemeClr val="tx1"/>
                </a:solidFill>
                <a:latin typeface="Arial" charset="0"/>
                <a:ea typeface="ＭＳ Ｐゴシック" charset="0"/>
              </a:defRPr>
            </a:lvl6pPr>
            <a:lvl7pPr marL="3086100" indent="-342900" fontAlgn="base">
              <a:spcBef>
                <a:spcPct val="0"/>
              </a:spcBef>
              <a:spcAft>
                <a:spcPct val="0"/>
              </a:spcAft>
              <a:defRPr kumimoji="1">
                <a:solidFill>
                  <a:schemeClr val="tx1"/>
                </a:solidFill>
                <a:latin typeface="Arial" charset="0"/>
                <a:ea typeface="ＭＳ Ｐゴシック" charset="0"/>
              </a:defRPr>
            </a:lvl7pPr>
            <a:lvl8pPr marL="3543300" indent="-342900" fontAlgn="base">
              <a:spcBef>
                <a:spcPct val="0"/>
              </a:spcBef>
              <a:spcAft>
                <a:spcPct val="0"/>
              </a:spcAft>
              <a:defRPr kumimoji="1">
                <a:solidFill>
                  <a:schemeClr val="tx1"/>
                </a:solidFill>
                <a:latin typeface="Arial" charset="0"/>
                <a:ea typeface="ＭＳ Ｐゴシック" charset="0"/>
              </a:defRPr>
            </a:lvl8pPr>
            <a:lvl9pPr marL="4000500" indent="-342900" fontAlgn="base">
              <a:spcBef>
                <a:spcPct val="0"/>
              </a:spcBef>
              <a:spcAft>
                <a:spcPct val="0"/>
              </a:spcAft>
              <a:defRPr kumimoji="1">
                <a:solidFill>
                  <a:schemeClr val="tx1"/>
                </a:solidFill>
                <a:latin typeface="Arial" charset="0"/>
                <a:ea typeface="ＭＳ Ｐゴシック" charset="0"/>
              </a:defRPr>
            </a:lvl9pPr>
          </a:lstStyle>
          <a:p>
            <a:r>
              <a:rPr lang="en-US" altLang="ja-JP" sz="1800" b="1"/>
              <a:t>Dec2012- Feb 2013</a:t>
            </a:r>
          </a:p>
          <a:p>
            <a:r>
              <a:rPr lang="en-US" altLang="ja-JP" sz="1800" b="1"/>
              <a:t>5TeV/n pPb, 2.76TeVpp</a:t>
            </a:r>
          </a:p>
          <a:p>
            <a:r>
              <a:rPr lang="en-US" altLang="ja-JP" sz="1800" b="1"/>
              <a:t>Detector removal </a:t>
            </a:r>
          </a:p>
        </p:txBody>
      </p:sp>
      <p:sp>
        <p:nvSpPr>
          <p:cNvPr id="780310" name="Line 22"/>
          <p:cNvSpPr>
            <a:spLocks noChangeShapeType="1"/>
          </p:cNvSpPr>
          <p:nvPr/>
        </p:nvSpPr>
        <p:spPr bwMode="auto">
          <a:xfrm>
            <a:off x="0" y="3686175"/>
            <a:ext cx="9144000" cy="0"/>
          </a:xfrm>
          <a:prstGeom prst="line">
            <a:avLst/>
          </a:prstGeom>
          <a:noFill/>
          <a:ln w="60325">
            <a:solidFill>
              <a:srgbClr val="00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Tree>
    <p:extLst>
      <p:ext uri="{BB962C8B-B14F-4D97-AF65-F5344CB8AC3E}">
        <p14:creationId xmlns:p14="http://schemas.microsoft.com/office/powerpoint/2010/main" val="34038190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図形グループ 18"/>
          <p:cNvGrpSpPr/>
          <p:nvPr/>
        </p:nvGrpSpPr>
        <p:grpSpPr>
          <a:xfrm>
            <a:off x="3974056" y="3090464"/>
            <a:ext cx="4527176" cy="3710175"/>
            <a:chOff x="3974056" y="3392089"/>
            <a:chExt cx="4527176" cy="3710175"/>
          </a:xfrm>
        </p:grpSpPr>
        <p:pic>
          <p:nvPicPr>
            <p:cNvPr id="2" name="図 1"/>
            <p:cNvPicPr>
              <a:picLocks noChangeAspect="1"/>
            </p:cNvPicPr>
            <p:nvPr/>
          </p:nvPicPr>
          <p:blipFill>
            <a:blip r:embed="rId2"/>
            <a:stretch>
              <a:fillRect/>
            </a:stretch>
          </p:blipFill>
          <p:spPr>
            <a:xfrm>
              <a:off x="3974056" y="3392089"/>
              <a:ext cx="4527176" cy="3374117"/>
            </a:xfrm>
            <a:prstGeom prst="rect">
              <a:avLst/>
            </a:prstGeom>
          </p:spPr>
        </p:pic>
        <p:pic>
          <p:nvPicPr>
            <p:cNvPr id="18" name="図 17"/>
            <p:cNvPicPr>
              <a:picLocks noChangeAspect="1"/>
            </p:cNvPicPr>
            <p:nvPr/>
          </p:nvPicPr>
          <p:blipFill>
            <a:blip r:embed="rId3"/>
            <a:stretch>
              <a:fillRect/>
            </a:stretch>
          </p:blipFill>
          <p:spPr>
            <a:xfrm>
              <a:off x="4589956" y="6670011"/>
              <a:ext cx="3857020" cy="432253"/>
            </a:xfrm>
            <a:prstGeom prst="rect">
              <a:avLst/>
            </a:prstGeom>
          </p:spPr>
        </p:pic>
      </p:grpSp>
      <p:pic>
        <p:nvPicPr>
          <p:cNvPr id="3" name="図 2"/>
          <p:cNvPicPr>
            <a:picLocks noChangeAspect="1"/>
          </p:cNvPicPr>
          <p:nvPr/>
        </p:nvPicPr>
        <p:blipFill>
          <a:blip r:embed="rId4"/>
          <a:stretch>
            <a:fillRect/>
          </a:stretch>
        </p:blipFill>
        <p:spPr>
          <a:xfrm>
            <a:off x="778153" y="4058143"/>
            <a:ext cx="2766123" cy="2649245"/>
          </a:xfrm>
          <a:prstGeom prst="rect">
            <a:avLst/>
          </a:prstGeom>
        </p:spPr>
      </p:pic>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8326" y="80814"/>
            <a:ext cx="2685729" cy="2581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3767" y="1146666"/>
            <a:ext cx="3404400" cy="927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2906" y="2141141"/>
            <a:ext cx="3404400" cy="83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535520" y="303064"/>
            <a:ext cx="3008756" cy="584776"/>
          </a:xfrm>
          <a:prstGeom prst="rect">
            <a:avLst/>
          </a:prstGeom>
          <a:noFill/>
        </p:spPr>
        <p:txBody>
          <a:bodyPr wrap="none" rtlCol="0">
            <a:spAutoFit/>
          </a:bodyPr>
          <a:lstStyle/>
          <a:p>
            <a:r>
              <a:rPr kumimoji="1" lang="en-US" altLang="ja-JP" sz="3200" dirty="0" err="1" smtClean="0"/>
              <a:t>LHCf</a:t>
            </a:r>
            <a:r>
              <a:rPr kumimoji="1" lang="ja-JP" altLang="en-US" sz="3200" dirty="0" smtClean="0"/>
              <a:t>の成果（例）</a:t>
            </a:r>
            <a:endParaRPr kumimoji="1" lang="ja-JP" altLang="en-US" sz="3200" dirty="0"/>
          </a:p>
        </p:txBody>
      </p:sp>
      <p:sp>
        <p:nvSpPr>
          <p:cNvPr id="8" name="テキスト ボックス 7"/>
          <p:cNvSpPr txBox="1"/>
          <p:nvPr/>
        </p:nvSpPr>
        <p:spPr>
          <a:xfrm>
            <a:off x="5021995" y="503065"/>
            <a:ext cx="1107996" cy="369332"/>
          </a:xfrm>
          <a:prstGeom prst="rect">
            <a:avLst/>
          </a:prstGeom>
          <a:solidFill>
            <a:srgbClr val="FFFFFF"/>
          </a:solidFill>
          <a:ln>
            <a:solidFill>
              <a:schemeClr val="tx1"/>
            </a:solidFill>
          </a:ln>
        </p:spPr>
        <p:txBody>
          <a:bodyPr wrap="none" rtlCol="0">
            <a:spAutoFit/>
          </a:bodyPr>
          <a:lstStyle/>
          <a:p>
            <a:r>
              <a:rPr kumimoji="1" lang="ja-JP" altLang="en-US" dirty="0" smtClean="0"/>
              <a:t>粒子識別</a:t>
            </a:r>
            <a:endParaRPr kumimoji="1" lang="ja-JP" altLang="en-US" dirty="0"/>
          </a:p>
        </p:txBody>
      </p:sp>
      <p:sp>
        <p:nvSpPr>
          <p:cNvPr id="9" name="テキスト ボックス 8"/>
          <p:cNvSpPr txBox="1"/>
          <p:nvPr/>
        </p:nvSpPr>
        <p:spPr>
          <a:xfrm>
            <a:off x="413116" y="3575435"/>
            <a:ext cx="3358612" cy="369332"/>
          </a:xfrm>
          <a:prstGeom prst="rect">
            <a:avLst/>
          </a:prstGeom>
          <a:solidFill>
            <a:srgbClr val="FFFFFF"/>
          </a:solidFill>
          <a:ln>
            <a:solidFill>
              <a:schemeClr val="tx1"/>
            </a:solidFill>
          </a:ln>
        </p:spPr>
        <p:txBody>
          <a:bodyPr wrap="none" rtlCol="0">
            <a:spAutoFit/>
          </a:bodyPr>
          <a:lstStyle/>
          <a:p>
            <a:r>
              <a:rPr lang="ja-JP" altLang="en-US" dirty="0" smtClean="0"/>
              <a:t>不変質量決定（エネルギー決定）</a:t>
            </a:r>
            <a:endParaRPr kumimoji="1" lang="ja-JP" altLang="en-US" dirty="0"/>
          </a:p>
        </p:txBody>
      </p:sp>
      <p:sp>
        <p:nvSpPr>
          <p:cNvPr id="10" name="テキスト ボックス 9"/>
          <p:cNvSpPr txBox="1"/>
          <p:nvPr/>
        </p:nvSpPr>
        <p:spPr>
          <a:xfrm>
            <a:off x="4846969" y="3380566"/>
            <a:ext cx="3249282" cy="646331"/>
          </a:xfrm>
          <a:prstGeom prst="rect">
            <a:avLst/>
          </a:prstGeom>
          <a:solidFill>
            <a:srgbClr val="FFFFFF"/>
          </a:solidFill>
          <a:ln>
            <a:solidFill>
              <a:schemeClr val="tx1"/>
            </a:solidFill>
          </a:ln>
        </p:spPr>
        <p:txBody>
          <a:bodyPr wrap="square" rtlCol="0">
            <a:spAutoFit/>
          </a:bodyPr>
          <a:lstStyle/>
          <a:p>
            <a:r>
              <a:rPr lang="en-US" altLang="ja-JP" dirty="0" smtClean="0"/>
              <a:t>7TeV</a:t>
            </a:r>
            <a:r>
              <a:rPr lang="ja-JP" altLang="en-US" dirty="0" smtClean="0"/>
              <a:t>陽子衝突における超前方ガンマ線エネルギー分布</a:t>
            </a:r>
            <a:endParaRPr kumimoji="1" lang="ja-JP" altLang="en-US" dirty="0"/>
          </a:p>
        </p:txBody>
      </p:sp>
      <p:sp>
        <p:nvSpPr>
          <p:cNvPr id="11" name="ストライプ矢印 10"/>
          <p:cNvSpPr/>
          <p:nvPr/>
        </p:nvSpPr>
        <p:spPr>
          <a:xfrm>
            <a:off x="6129991" y="1401639"/>
            <a:ext cx="1315849" cy="22735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U ターン矢印 11"/>
          <p:cNvSpPr/>
          <p:nvPr/>
        </p:nvSpPr>
        <p:spPr>
          <a:xfrm rot="21059338" flipV="1">
            <a:off x="6209366" y="2438703"/>
            <a:ext cx="2279784" cy="452355"/>
          </a:xfrm>
          <a:prstGeom prst="uturnArrow">
            <a:avLst>
              <a:gd name="adj1" fmla="val 25000"/>
              <a:gd name="adj2" fmla="val 25000"/>
              <a:gd name="adj3" fmla="val 25000"/>
              <a:gd name="adj4" fmla="val 43750"/>
              <a:gd name="adj5" fmla="val 7850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ボックス 12"/>
          <p:cNvSpPr txBox="1"/>
          <p:nvPr/>
        </p:nvSpPr>
        <p:spPr>
          <a:xfrm>
            <a:off x="3033958" y="1760095"/>
            <a:ext cx="2907366" cy="338554"/>
          </a:xfrm>
          <a:prstGeom prst="rect">
            <a:avLst/>
          </a:prstGeom>
          <a:noFill/>
        </p:spPr>
        <p:txBody>
          <a:bodyPr wrap="none" rtlCol="0">
            <a:spAutoFit/>
          </a:bodyPr>
          <a:lstStyle/>
          <a:p>
            <a:r>
              <a:rPr kumimoji="1" lang="ja-JP" altLang="en-US" sz="1600" dirty="0" smtClean="0">
                <a:solidFill>
                  <a:srgbClr val="FFFFFF"/>
                </a:solidFill>
              </a:rPr>
              <a:t>ガンマ線事象（シミュレーション）</a:t>
            </a:r>
            <a:endParaRPr kumimoji="1" lang="ja-JP" altLang="en-US" sz="1600" dirty="0">
              <a:solidFill>
                <a:srgbClr val="FFFFFF"/>
              </a:solidFill>
            </a:endParaRPr>
          </a:p>
        </p:txBody>
      </p:sp>
      <p:sp>
        <p:nvSpPr>
          <p:cNvPr id="14" name="テキスト ボックス 13"/>
          <p:cNvSpPr txBox="1"/>
          <p:nvPr/>
        </p:nvSpPr>
        <p:spPr>
          <a:xfrm>
            <a:off x="3033958" y="2601559"/>
            <a:ext cx="2766302" cy="338554"/>
          </a:xfrm>
          <a:prstGeom prst="rect">
            <a:avLst/>
          </a:prstGeom>
          <a:noFill/>
        </p:spPr>
        <p:txBody>
          <a:bodyPr wrap="none" rtlCol="0">
            <a:spAutoFit/>
          </a:bodyPr>
          <a:lstStyle/>
          <a:p>
            <a:r>
              <a:rPr lang="ja-JP" altLang="en-US" sz="1600" dirty="0" smtClean="0">
                <a:solidFill>
                  <a:srgbClr val="FFFFFF"/>
                </a:solidFill>
              </a:rPr>
              <a:t>中性子</a:t>
            </a:r>
            <a:r>
              <a:rPr kumimoji="1" lang="ja-JP" altLang="en-US" sz="1600" dirty="0" smtClean="0">
                <a:solidFill>
                  <a:srgbClr val="FFFFFF"/>
                </a:solidFill>
              </a:rPr>
              <a:t>事象（シミュレーション）</a:t>
            </a:r>
            <a:endParaRPr kumimoji="1" lang="ja-JP" altLang="en-US" sz="1600" dirty="0">
              <a:solidFill>
                <a:srgbClr val="FFFFFF"/>
              </a:solidFill>
            </a:endParaRPr>
          </a:p>
        </p:txBody>
      </p:sp>
      <p:sp>
        <p:nvSpPr>
          <p:cNvPr id="15" name="スライド番号プレースホルダー 14"/>
          <p:cNvSpPr>
            <a:spLocks noGrp="1"/>
          </p:cNvSpPr>
          <p:nvPr>
            <p:ph type="sldNum" sz="quarter" idx="12"/>
          </p:nvPr>
        </p:nvSpPr>
        <p:spPr/>
        <p:txBody>
          <a:bodyPr/>
          <a:lstStyle/>
          <a:p>
            <a:fld id="{D0479307-317B-274C-A03E-6B90806C3D8A}" type="slidenum">
              <a:rPr kumimoji="1" lang="ja-JP" altLang="en-US" smtClean="0"/>
              <a:t>7</a:t>
            </a:fld>
            <a:endParaRPr kumimoji="1" lang="ja-JP" altLang="en-US"/>
          </a:p>
        </p:txBody>
      </p:sp>
    </p:spTree>
    <p:extLst>
      <p:ext uri="{BB962C8B-B14F-4D97-AF65-F5344CB8AC3E}">
        <p14:creationId xmlns:p14="http://schemas.microsoft.com/office/powerpoint/2010/main" val="22160450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95263"/>
            <a:ext cx="8229600" cy="1143000"/>
          </a:xfrm>
        </p:spPr>
        <p:txBody>
          <a:bodyPr/>
          <a:lstStyle/>
          <a:p>
            <a:r>
              <a:rPr kumimoji="1" lang="en-US" altLang="ja-JP" dirty="0" err="1" smtClean="0"/>
              <a:t>LHCf</a:t>
            </a:r>
            <a:r>
              <a:rPr kumimoji="1" lang="ja-JP" altLang="en-US" dirty="0" smtClean="0"/>
              <a:t>の現状と今後</a:t>
            </a:r>
            <a:endParaRPr kumimoji="1" lang="ja-JP" altLang="en-US" dirty="0"/>
          </a:p>
        </p:txBody>
      </p:sp>
      <p:grpSp>
        <p:nvGrpSpPr>
          <p:cNvPr id="9" name="図形グループ 8"/>
          <p:cNvGrpSpPr/>
          <p:nvPr/>
        </p:nvGrpSpPr>
        <p:grpSpPr>
          <a:xfrm>
            <a:off x="933450" y="1422400"/>
            <a:ext cx="7340600" cy="4140200"/>
            <a:chOff x="901700" y="1470025"/>
            <a:chExt cx="7340600" cy="4140200"/>
          </a:xfrm>
        </p:grpSpPr>
        <p:pic>
          <p:nvPicPr>
            <p:cNvPr id="5" name="図 4"/>
            <p:cNvPicPr>
              <a:picLocks noChangeAspect="1"/>
            </p:cNvPicPr>
            <p:nvPr/>
          </p:nvPicPr>
          <p:blipFill>
            <a:blip r:embed="rId2"/>
            <a:stretch>
              <a:fillRect/>
            </a:stretch>
          </p:blipFill>
          <p:spPr>
            <a:xfrm>
              <a:off x="901700" y="1470025"/>
              <a:ext cx="7340600" cy="4140200"/>
            </a:xfrm>
            <a:prstGeom prst="rect">
              <a:avLst/>
            </a:prstGeom>
          </p:spPr>
        </p:pic>
        <p:sp>
          <p:nvSpPr>
            <p:cNvPr id="6" name="テキスト ボックス 5"/>
            <p:cNvSpPr txBox="1"/>
            <p:nvPr/>
          </p:nvSpPr>
          <p:spPr>
            <a:xfrm>
              <a:off x="4700148" y="3662342"/>
              <a:ext cx="1492115" cy="369332"/>
            </a:xfrm>
            <a:prstGeom prst="rect">
              <a:avLst/>
            </a:prstGeom>
            <a:solidFill>
              <a:schemeClr val="bg1"/>
            </a:solidFill>
          </p:spPr>
          <p:txBody>
            <a:bodyPr wrap="none" rtlCol="0">
              <a:spAutoFit/>
            </a:bodyPr>
            <a:lstStyle/>
            <a:p>
              <a:r>
                <a:rPr lang="ja-JP" altLang="en-US" b="1" dirty="0" smtClean="0">
                  <a:solidFill>
                    <a:srgbClr val="FF0000"/>
                  </a:solidFill>
                </a:rPr>
                <a:t>　投稿準備中　　</a:t>
              </a:r>
              <a:endParaRPr kumimoji="1" lang="ja-JP" altLang="en-US" b="1" dirty="0">
                <a:solidFill>
                  <a:srgbClr val="FF0000"/>
                </a:solidFill>
              </a:endParaRPr>
            </a:p>
          </p:txBody>
        </p:sp>
        <p:sp>
          <p:nvSpPr>
            <p:cNvPr id="8" name="テキスト ボックス 7"/>
            <p:cNvSpPr txBox="1"/>
            <p:nvPr/>
          </p:nvSpPr>
          <p:spPr>
            <a:xfrm>
              <a:off x="6476220" y="4316968"/>
              <a:ext cx="1561320" cy="369332"/>
            </a:xfrm>
            <a:prstGeom prst="rect">
              <a:avLst/>
            </a:prstGeom>
            <a:solidFill>
              <a:schemeClr val="bg1"/>
            </a:solidFill>
          </p:spPr>
          <p:txBody>
            <a:bodyPr wrap="none" rtlCol="0">
              <a:spAutoFit/>
            </a:bodyPr>
            <a:lstStyle/>
            <a:p>
              <a:r>
                <a:rPr kumimoji="1" lang="en-US" altLang="ja-JP" b="1" dirty="0" smtClean="0">
                  <a:solidFill>
                    <a:schemeClr val="bg1"/>
                  </a:solidFill>
                </a:rPr>
                <a:t>In preparation</a:t>
              </a:r>
            </a:p>
          </p:txBody>
        </p:sp>
      </p:grpSp>
      <p:sp>
        <p:nvSpPr>
          <p:cNvPr id="10" name="テキスト ボックス 9"/>
          <p:cNvSpPr txBox="1"/>
          <p:nvPr/>
        </p:nvSpPr>
        <p:spPr>
          <a:xfrm>
            <a:off x="275106" y="5814793"/>
            <a:ext cx="9135834" cy="461665"/>
          </a:xfrm>
          <a:prstGeom prst="rect">
            <a:avLst/>
          </a:prstGeom>
          <a:noFill/>
        </p:spPr>
        <p:txBody>
          <a:bodyPr wrap="none" rtlCol="0">
            <a:spAutoFit/>
          </a:bodyPr>
          <a:lstStyle/>
          <a:p>
            <a:r>
              <a:rPr kumimoji="1" lang="en-US" altLang="ja-JP" sz="2400" dirty="0" smtClean="0"/>
              <a:t>2015</a:t>
            </a:r>
            <a:r>
              <a:rPr kumimoji="1" lang="ja-JP" altLang="en-US" sz="2400" dirty="0" smtClean="0"/>
              <a:t>年</a:t>
            </a:r>
            <a:r>
              <a:rPr kumimoji="1" lang="en-US" altLang="ja-JP" sz="2400" dirty="0" smtClean="0"/>
              <a:t>4-5</a:t>
            </a:r>
            <a:r>
              <a:rPr kumimoji="1" lang="ja-JP" altLang="en-US" sz="2400" dirty="0" smtClean="0"/>
              <a:t>月の</a:t>
            </a:r>
            <a:r>
              <a:rPr kumimoji="1" lang="en-US" altLang="ja-JP" sz="2400" dirty="0" smtClean="0"/>
              <a:t> 13TeV p-p</a:t>
            </a:r>
            <a:r>
              <a:rPr kumimoji="1" lang="ja-JP" altLang="en-US" sz="2400" dirty="0" smtClean="0"/>
              <a:t>衝突データ取得</a:t>
            </a:r>
            <a:r>
              <a:rPr lang="ja-JP" altLang="en-US" sz="2400" dirty="0" smtClean="0"/>
              <a:t>にむけて検出器の改良中</a:t>
            </a:r>
            <a:endParaRPr kumimoji="1" lang="en-US" altLang="ja-JP" sz="2400" dirty="0" smtClean="0"/>
          </a:p>
        </p:txBody>
      </p:sp>
      <p:sp>
        <p:nvSpPr>
          <p:cNvPr id="11" name="スライド番号プレースホルダー 10"/>
          <p:cNvSpPr>
            <a:spLocks noGrp="1"/>
          </p:cNvSpPr>
          <p:nvPr>
            <p:ph type="sldNum" sz="quarter" idx="12"/>
          </p:nvPr>
        </p:nvSpPr>
        <p:spPr/>
        <p:txBody>
          <a:bodyPr/>
          <a:lstStyle/>
          <a:p>
            <a:fld id="{5B2822C3-9ED5-934F-BE54-22DF2905825B}" type="slidenum">
              <a:rPr kumimoji="1" lang="ja-JP" altLang="en-US" smtClean="0"/>
              <a:t>8</a:t>
            </a:fld>
            <a:endParaRPr kumimoji="1" lang="ja-JP" altLang="en-US"/>
          </a:p>
        </p:txBody>
      </p:sp>
      <p:sp>
        <p:nvSpPr>
          <p:cNvPr id="12" name="テキスト ボックス 11"/>
          <p:cNvSpPr txBox="1"/>
          <p:nvPr/>
        </p:nvSpPr>
        <p:spPr>
          <a:xfrm>
            <a:off x="6536814" y="4945176"/>
            <a:ext cx="1492115" cy="369332"/>
          </a:xfrm>
          <a:prstGeom prst="rect">
            <a:avLst/>
          </a:prstGeom>
          <a:solidFill>
            <a:schemeClr val="bg1"/>
          </a:solidFill>
        </p:spPr>
        <p:txBody>
          <a:bodyPr wrap="none" rtlCol="0">
            <a:spAutoFit/>
          </a:bodyPr>
          <a:lstStyle/>
          <a:p>
            <a:r>
              <a:rPr lang="ja-JP" altLang="en-US" b="1" dirty="0" smtClean="0">
                <a:solidFill>
                  <a:srgbClr val="FF0000"/>
                </a:solidFill>
              </a:rPr>
              <a:t>　投稿準備中　　</a:t>
            </a:r>
            <a:endParaRPr kumimoji="1" lang="ja-JP" altLang="en-US" b="1" dirty="0">
              <a:solidFill>
                <a:srgbClr val="FF0000"/>
              </a:solidFill>
            </a:endParaRPr>
          </a:p>
        </p:txBody>
      </p:sp>
    </p:spTree>
    <p:extLst>
      <p:ext uri="{BB962C8B-B14F-4D97-AF65-F5344CB8AC3E}">
        <p14:creationId xmlns:p14="http://schemas.microsoft.com/office/powerpoint/2010/main" val="341786211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kumimoji="1" lang="en-US" altLang="ja-JP" dirty="0" err="1" smtClean="0"/>
              <a:t>LHCf</a:t>
            </a:r>
            <a:r>
              <a:rPr kumimoji="1" lang="ja-JP" altLang="en-US" dirty="0" smtClean="0"/>
              <a:t>は、宇宙線と地球大気の反応を調べるために計画された独自の実験である</a:t>
            </a:r>
            <a:endParaRPr kumimoji="1" lang="en-US" altLang="ja-JP" dirty="0" smtClean="0"/>
          </a:p>
          <a:p>
            <a:pPr>
              <a:buFont typeface="Wingdings" charset="2"/>
              <a:buChar char="Ø"/>
            </a:pPr>
            <a:r>
              <a:rPr kumimoji="1" lang="ja-JP" altLang="en-US" dirty="0" smtClean="0"/>
              <a:t>研究は、日本（特に名古屋大学）を中心に</a:t>
            </a:r>
            <a:r>
              <a:rPr kumimoji="1" lang="en-US" altLang="ja-JP" dirty="0" smtClean="0"/>
              <a:t>35</a:t>
            </a:r>
            <a:r>
              <a:rPr kumimoji="1" lang="ja-JP" altLang="en-US" dirty="0" smtClean="0"/>
              <a:t>名程度の国際協力で推進している</a:t>
            </a:r>
            <a:endParaRPr kumimoji="1" lang="en-US" altLang="ja-JP" dirty="0" smtClean="0"/>
          </a:p>
          <a:p>
            <a:pPr>
              <a:buFont typeface="Wingdings" charset="2"/>
              <a:buChar char="Ø"/>
            </a:pPr>
            <a:r>
              <a:rPr lang="ja-JP" altLang="en-US" dirty="0" smtClean="0"/>
              <a:t>これまでの測定から、既存の理論（モデル）に強い制限を与える結果を報告してきた</a:t>
            </a:r>
            <a:endParaRPr lang="en-US" altLang="ja-JP" dirty="0" smtClean="0"/>
          </a:p>
          <a:p>
            <a:pPr>
              <a:buFont typeface="Wingdings" charset="2"/>
              <a:buChar char="Ø"/>
            </a:pPr>
            <a:r>
              <a:rPr kumimoji="1" lang="en-US" altLang="ja-JP" dirty="0" smtClean="0"/>
              <a:t>2015</a:t>
            </a:r>
            <a:r>
              <a:rPr kumimoji="1" lang="ja-JP" altLang="en-US" dirty="0" smtClean="0"/>
              <a:t>年の最高エネルギー</a:t>
            </a:r>
            <a:r>
              <a:rPr kumimoji="1" lang="en-US" altLang="ja-JP" dirty="0" smtClean="0"/>
              <a:t>(10</a:t>
            </a:r>
            <a:r>
              <a:rPr kumimoji="1" lang="en-US" altLang="ja-JP" baseline="30000" dirty="0" smtClean="0"/>
              <a:t>17</a:t>
            </a:r>
            <a:r>
              <a:rPr kumimoji="1" lang="en-US" altLang="ja-JP" dirty="0" smtClean="0"/>
              <a:t>eV</a:t>
            </a:r>
            <a:r>
              <a:rPr kumimoji="1" lang="ja-JP" altLang="en-US" dirty="0" smtClean="0"/>
              <a:t>の宇宙線に相当</a:t>
            </a:r>
            <a:r>
              <a:rPr kumimoji="1" lang="en-US" altLang="ja-JP" dirty="0" smtClean="0"/>
              <a:t>)</a:t>
            </a:r>
            <a:r>
              <a:rPr kumimoji="1" lang="ja-JP" altLang="en-US" dirty="0" smtClean="0"/>
              <a:t>での測定にむけて準備をすすめている</a:t>
            </a:r>
            <a:endParaRPr kumimoji="1" lang="ja-JP" altLang="en-US" dirty="0"/>
          </a:p>
        </p:txBody>
      </p:sp>
      <p:sp>
        <p:nvSpPr>
          <p:cNvPr id="4" name="スライド番号プレースホルダー 3"/>
          <p:cNvSpPr>
            <a:spLocks noGrp="1"/>
          </p:cNvSpPr>
          <p:nvPr>
            <p:ph type="sldNum" sz="quarter" idx="12"/>
          </p:nvPr>
        </p:nvSpPr>
        <p:spPr/>
        <p:txBody>
          <a:bodyPr/>
          <a:lstStyle/>
          <a:p>
            <a:fld id="{D0479307-317B-274C-A03E-6B90806C3D8A}" type="slidenum">
              <a:rPr kumimoji="1" lang="ja-JP" altLang="en-US" smtClean="0"/>
              <a:t>9</a:t>
            </a:fld>
            <a:endParaRPr kumimoji="1" lang="ja-JP" altLang="en-US"/>
          </a:p>
        </p:txBody>
      </p:sp>
    </p:spTree>
    <p:extLst>
      <p:ext uri="{BB962C8B-B14F-4D97-AF65-F5344CB8AC3E}">
        <p14:creationId xmlns:p14="http://schemas.microsoft.com/office/powerpoint/2010/main" val="30145578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993</TotalTime>
  <Words>391</Words>
  <Application>Microsoft Macintosh PowerPoint</Application>
  <PresentationFormat>画面に合わせる (4:3)</PresentationFormat>
  <Paragraphs>70</Paragraphs>
  <Slides>9</Slides>
  <Notes>1</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ホワイト</vt:lpstr>
      <vt:lpstr>LHCf (Large Hadron Collider forward)  〜加速器でせまる高エネルギー宇宙〜</vt:lpstr>
      <vt:lpstr>PowerPoint プレゼンテーション</vt:lpstr>
      <vt:lpstr>宇宙線のエネルギースペクトルと加速器の衝突エネルギー</vt:lpstr>
      <vt:lpstr>PowerPoint プレゼンテーション</vt:lpstr>
      <vt:lpstr>PowerPoint プレゼンテーション</vt:lpstr>
      <vt:lpstr>LHCfの歴史 </vt:lpstr>
      <vt:lpstr>PowerPoint プレゼンテーション</vt:lpstr>
      <vt:lpstr>LHCfの現状と今後</vt:lpstr>
      <vt:lpstr>まとめ</vt:lpstr>
    </vt:vector>
  </TitlesOfParts>
  <Company>名古屋大学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LHCf (Large Hadron Collider forward)  〜加速器からせまる高エネルギー宇宙〜</dc:title>
  <dc:creator>さこ 隆志</dc:creator>
  <cp:lastModifiedBy>Itow Yoshitaka</cp:lastModifiedBy>
  <cp:revision>20</cp:revision>
  <cp:lastPrinted>2014-03-19T10:25:07Z</cp:lastPrinted>
  <dcterms:created xsi:type="dcterms:W3CDTF">2014-03-13T00:50:32Z</dcterms:created>
  <dcterms:modified xsi:type="dcterms:W3CDTF">2014-03-19T10:27:10Z</dcterms:modified>
</cp:coreProperties>
</file>