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29"/>
  </p:notesMasterIdLst>
  <p:sldIdLst>
    <p:sldId id="262" r:id="rId2"/>
    <p:sldId id="263" r:id="rId3"/>
    <p:sldId id="440" r:id="rId4"/>
    <p:sldId id="441" r:id="rId5"/>
    <p:sldId id="442" r:id="rId6"/>
    <p:sldId id="443" r:id="rId7"/>
    <p:sldId id="444" r:id="rId8"/>
    <p:sldId id="445" r:id="rId9"/>
    <p:sldId id="439" r:id="rId10"/>
    <p:sldId id="288" r:id="rId11"/>
    <p:sldId id="448" r:id="rId12"/>
    <p:sldId id="419" r:id="rId13"/>
    <p:sldId id="427" r:id="rId14"/>
    <p:sldId id="447" r:id="rId15"/>
    <p:sldId id="429" r:id="rId16"/>
    <p:sldId id="430" r:id="rId17"/>
    <p:sldId id="431" r:id="rId18"/>
    <p:sldId id="415" r:id="rId19"/>
    <p:sldId id="416" r:id="rId20"/>
    <p:sldId id="410" r:id="rId21"/>
    <p:sldId id="438" r:id="rId22"/>
    <p:sldId id="451" r:id="rId23"/>
    <p:sldId id="452" r:id="rId24"/>
    <p:sldId id="453" r:id="rId25"/>
    <p:sldId id="450" r:id="rId26"/>
    <p:sldId id="449" r:id="rId27"/>
    <p:sldId id="454" r:id="rId28"/>
  </p:sldIdLst>
  <p:sldSz cx="9144000" cy="6858000" type="screen4x3"/>
  <p:notesSz cx="7315200" cy="9601200"/>
  <p:defaultTextStyle>
    <a:defPPr>
      <a:defRPr lang="en-US"/>
    </a:defPPr>
    <a:lvl1pPr algn="r" rtl="0" fontAlgn="base">
      <a:spcBef>
        <a:spcPct val="20000"/>
      </a:spcBef>
      <a:spcAft>
        <a:spcPct val="0"/>
      </a:spcAft>
      <a:buClr>
        <a:srgbClr val="FFFF00"/>
      </a:buClr>
      <a:buSzPct val="80000"/>
      <a:buFont typeface="Wingdings" pitchFamily="2" charset="2"/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r" rtl="0" fontAlgn="base">
      <a:spcBef>
        <a:spcPct val="20000"/>
      </a:spcBef>
      <a:spcAft>
        <a:spcPct val="0"/>
      </a:spcAft>
      <a:buClr>
        <a:srgbClr val="FFFF00"/>
      </a:buClr>
      <a:buSzPct val="80000"/>
      <a:buFont typeface="Wingdings" pitchFamily="2" charset="2"/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r" rtl="0" fontAlgn="base">
      <a:spcBef>
        <a:spcPct val="20000"/>
      </a:spcBef>
      <a:spcAft>
        <a:spcPct val="0"/>
      </a:spcAft>
      <a:buClr>
        <a:srgbClr val="FFFF00"/>
      </a:buClr>
      <a:buSzPct val="80000"/>
      <a:buFont typeface="Wingdings" pitchFamily="2" charset="2"/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r" rtl="0" fontAlgn="base">
      <a:spcBef>
        <a:spcPct val="20000"/>
      </a:spcBef>
      <a:spcAft>
        <a:spcPct val="0"/>
      </a:spcAft>
      <a:buClr>
        <a:srgbClr val="FFFF00"/>
      </a:buClr>
      <a:buSzPct val="80000"/>
      <a:buFont typeface="Wingdings" pitchFamily="2" charset="2"/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r" rtl="0" fontAlgn="base">
      <a:spcBef>
        <a:spcPct val="20000"/>
      </a:spcBef>
      <a:spcAft>
        <a:spcPct val="0"/>
      </a:spcAft>
      <a:buClr>
        <a:srgbClr val="FFFF00"/>
      </a:buClr>
      <a:buSzPct val="80000"/>
      <a:buFont typeface="Wingdings" pitchFamily="2" charset="2"/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002060"/>
    <a:srgbClr val="F8F8F8"/>
    <a:srgbClr val="00FF00"/>
    <a:srgbClr val="FFFF00"/>
    <a:srgbClr val="00007A"/>
    <a:srgbClr val="FF3300"/>
    <a:srgbClr val="009799"/>
    <a:srgbClr val="00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94653" autoAdjust="0"/>
  </p:normalViewPr>
  <p:slideViewPr>
    <p:cSldViewPr>
      <p:cViewPr varScale="1">
        <p:scale>
          <a:sx n="112" d="100"/>
          <a:sy n="112" d="100"/>
        </p:scale>
        <p:origin x="-150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3169558" cy="47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32" tIns="48315" rIns="96632" bIns="48315" numCol="1" anchor="t" anchorCtr="0" compatLnSpc="1">
            <a:prstTxWarp prst="textNoShape">
              <a:avLst/>
            </a:prstTxWarp>
          </a:bodyPr>
          <a:lstStyle>
            <a:lvl1pPr algn="l" defTabSz="966362">
              <a:defRPr sz="1200" b="0"/>
            </a:lvl1pPr>
          </a:lstStyle>
          <a:p>
            <a:endParaRPr lang="en-US"/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645" y="3"/>
            <a:ext cx="3169556" cy="47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32" tIns="48315" rIns="96632" bIns="48315" numCol="1" anchor="t" anchorCtr="0" compatLnSpc="1">
            <a:prstTxWarp prst="textNoShape">
              <a:avLst/>
            </a:prstTxWarp>
          </a:bodyPr>
          <a:lstStyle>
            <a:lvl1pPr defTabSz="966362">
              <a:defRPr sz="1200" b="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7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087" y="4560221"/>
            <a:ext cx="5363028" cy="431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32" tIns="48315" rIns="96632" bIns="483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7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2195"/>
            <a:ext cx="3169558" cy="47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32" tIns="48315" rIns="96632" bIns="48315" numCol="1" anchor="b" anchorCtr="0" compatLnSpc="1">
            <a:prstTxWarp prst="textNoShape">
              <a:avLst/>
            </a:prstTxWarp>
          </a:bodyPr>
          <a:lstStyle>
            <a:lvl1pPr algn="l" defTabSz="966362">
              <a:defRPr sz="1200" b="0"/>
            </a:lvl1pPr>
          </a:lstStyle>
          <a:p>
            <a:endParaRPr lang="en-US"/>
          </a:p>
        </p:txBody>
      </p:sp>
      <p:sp>
        <p:nvSpPr>
          <p:cNvPr id="567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645" y="9122195"/>
            <a:ext cx="3169556" cy="47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32" tIns="48315" rIns="96632" bIns="48315" numCol="1" anchor="b" anchorCtr="0" compatLnSpc="1">
            <a:prstTxWarp prst="textNoShape">
              <a:avLst/>
            </a:prstTxWarp>
          </a:bodyPr>
          <a:lstStyle>
            <a:lvl1pPr defTabSz="966362">
              <a:defRPr sz="1200" b="0"/>
            </a:lvl1pPr>
          </a:lstStyle>
          <a:p>
            <a:fld id="{3678A771-5BBD-4D13-A626-432EF93815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588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ermi-white-home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b="0">
              <a:latin typeface="Arial Narrow" pitchFamily="34" charset="0"/>
              <a:ea typeface="+mn-ea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085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5806A8-73D2-43BC-ACEA-121E6D948A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0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C8792A-BA8B-47E0-AE19-10D625F233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7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1" descr="Fermi_white_subpag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E7FCB0-588F-4A74-8138-A6B628E308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43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A8FFDC-F477-42EB-8FF1-182CEAD8EA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48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7B73F3-6931-491E-967D-E06F6C9A12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0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C7F83F-A59C-4E5A-824B-BAFA745BB8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8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10FDD1-E2E7-4DDE-B830-34D5B34308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0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Fermi_white_subpag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597AEA-F634-4E04-B1E3-4A37FE1167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3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0F38D-C200-450A-AFC3-A10277132D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0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59C5E7-5886-4765-9165-0DBBCA5DFC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4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C:\Documents and Settings\kevin.XENOLAND\My Documents\fnalppt\sub-pages\Fermi_Blue_subpage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371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rgbClr val="FFFFFF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Fermilab Institutional Review, June 6-9, 2011</a:t>
            </a:r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rgbClr val="FFFFFF"/>
                </a:solidFill>
              </a:defRPr>
            </a:lvl1pPr>
          </a:lstStyle>
          <a:p>
            <a:fld id="{09768E29-A572-4957-BAF4-65A5F8A9C7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371600"/>
            <a:ext cx="7162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Laksdjfalkjfds</a:t>
            </a:r>
          </a:p>
          <a:p>
            <a:pPr lvl="1"/>
            <a:r>
              <a:rPr lang="en-US" smtClean="0"/>
              <a:t>;slkjfda;slkjfd</a:t>
            </a:r>
          </a:p>
          <a:p>
            <a:pPr lvl="2"/>
            <a:r>
              <a:rPr lang="en-US" smtClean="0"/>
              <a:t>slkdjflsdkjflsdkjfsldjf</a:t>
            </a:r>
          </a:p>
          <a:p>
            <a:pPr lvl="3"/>
            <a:r>
              <a:rPr lang="en-US" smtClean="0"/>
              <a:t>A;slkjfda;slkjfd</a:t>
            </a:r>
          </a:p>
          <a:p>
            <a:pPr lvl="3"/>
            <a:r>
              <a:rPr lang="en-US" smtClean="0"/>
              <a:t>	a;lksdjf;lsakjfd</a:t>
            </a:r>
          </a:p>
          <a:p>
            <a:pPr lvl="4"/>
            <a:r>
              <a:rPr lang="en-US" smtClean="0"/>
              <a:t>Slkdflsdkjflsdkjflsdkjf</a:t>
            </a:r>
          </a:p>
          <a:p>
            <a:pPr lvl="4"/>
            <a:r>
              <a:rPr lang="en-US" smtClean="0"/>
              <a:t>Sldkjflsdjf</a:t>
            </a:r>
          </a:p>
          <a:p>
            <a:pPr lvl="4"/>
            <a:r>
              <a:rPr lang="en-US" smtClean="0"/>
              <a:t>sldkjfsldfjksdlfjsldfj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3" r:id="rId1"/>
    <p:sldLayoutId id="2147483882" r:id="rId2"/>
    <p:sldLayoutId id="2147483881" r:id="rId3"/>
    <p:sldLayoutId id="2147483880" r:id="rId4"/>
    <p:sldLayoutId id="2147483879" r:id="rId5"/>
    <p:sldLayoutId id="2147483878" r:id="rId6"/>
    <p:sldLayoutId id="2147483877" r:id="rId7"/>
    <p:sldLayoutId id="2147483876" r:id="rId8"/>
    <p:sldLayoutId id="2147483875" r:id="rId9"/>
    <p:sldLayoutId id="2147483874" r:id="rId10"/>
    <p:sldLayoutId id="214748387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4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35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"/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"/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tif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g"/><Relationship Id="rId3" Type="http://schemas.openxmlformats.org/officeDocument/2006/relationships/image" Target="../media/image5.jpeg"/><Relationship Id="rId7" Type="http://schemas.openxmlformats.org/officeDocument/2006/relationships/image" Target="../media/image59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4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7772400" cy="5334000"/>
          </a:xfrm>
        </p:spPr>
        <p:txBody>
          <a:bodyPr/>
          <a:lstStyle/>
          <a:p>
            <a:r>
              <a:rPr lang="en-US" sz="3000" dirty="0" smtClean="0">
                <a:solidFill>
                  <a:srgbClr val="003399"/>
                </a:solidFill>
              </a:rPr>
              <a:t>MAPS </a:t>
            </a:r>
            <a:r>
              <a:rPr lang="en-US" sz="3000" dirty="0">
                <a:solidFill>
                  <a:srgbClr val="003399"/>
                </a:solidFill>
              </a:rPr>
              <a:t>are for amateurs, </a:t>
            </a:r>
            <a:r>
              <a:rPr lang="pl-PL" sz="3000" dirty="0" smtClean="0">
                <a:solidFill>
                  <a:srgbClr val="003399"/>
                </a:solidFill>
              </a:rPr>
              <a:t/>
            </a:r>
            <a:br>
              <a:rPr lang="pl-PL" sz="3000" dirty="0" smtClean="0">
                <a:solidFill>
                  <a:srgbClr val="003399"/>
                </a:solidFill>
              </a:rPr>
            </a:br>
            <a:r>
              <a:rPr lang="en-US" sz="3000" dirty="0" smtClean="0">
                <a:solidFill>
                  <a:srgbClr val="003399"/>
                </a:solidFill>
              </a:rPr>
              <a:t>professionals </a:t>
            </a:r>
            <a:r>
              <a:rPr lang="en-US" sz="3000" dirty="0">
                <a:solidFill>
                  <a:srgbClr val="003399"/>
                </a:solidFill>
              </a:rPr>
              <a:t>do </a:t>
            </a:r>
            <a:r>
              <a:rPr lang="en-US" sz="3000" dirty="0" smtClean="0">
                <a:solidFill>
                  <a:srgbClr val="003399"/>
                </a:solidFill>
              </a:rPr>
              <a:t>3D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G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Deptuch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Fermilab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l-PL" sz="2000" dirty="0" err="1" smtClean="0">
                <a:solidFill>
                  <a:schemeClr val="bg1">
                    <a:lumMod val="50000"/>
                  </a:schemeClr>
                </a:solidFill>
              </a:rPr>
              <a:t>Batavia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 IL USA, </a:t>
            </a:r>
            <a:b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CPIX 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2014 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000" dirty="0" err="1" smtClean="0">
                <a:solidFill>
                  <a:schemeClr val="bg1">
                    <a:lumMod val="50000"/>
                  </a:schemeClr>
                </a:solidFill>
              </a:rPr>
              <a:t>September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 15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pl-PL" sz="2000" dirty="0" err="1" smtClean="0">
                <a:solidFill>
                  <a:schemeClr val="bg1">
                    <a:lumMod val="50000"/>
                  </a:schemeClr>
                </a:solidFill>
              </a:rPr>
              <a:t>September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 17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201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Bonn </a:t>
            </a:r>
            <a:r>
              <a:rPr lang="pl-PL" sz="2000" dirty="0" err="1" smtClean="0">
                <a:solidFill>
                  <a:schemeClr val="bg1">
                    <a:lumMod val="50000"/>
                  </a:schemeClr>
                </a:solidFill>
              </a:rPr>
              <a:t>University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Bonn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Germany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ag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6019800"/>
            <a:ext cx="527756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2" y="6300787"/>
            <a:ext cx="15954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7" y="6096000"/>
            <a:ext cx="17192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Slide Number Placeholder 2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88CD4624-C0CE-4595-8B94-77D491CFDDB4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sz="1200" b="0">
              <a:solidFill>
                <a:srgbClr val="003399"/>
              </a:solidFill>
            </a:endParaRPr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1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smtClean="0">
                <a:solidFill>
                  <a:srgbClr val="003399"/>
                </a:solidFill>
              </a:rPr>
              <a:t>Demonstrator of 3D </a:t>
            </a:r>
            <a:r>
              <a:rPr lang="pl-PL" sz="2800" b="0" dirty="0" err="1" smtClean="0">
                <a:solidFill>
                  <a:srgbClr val="003399"/>
                </a:solidFill>
              </a:rPr>
              <a:t>integration</a:t>
            </a:r>
            <a:endParaRPr lang="en-US" sz="2800" b="0" dirty="0">
              <a:solidFill>
                <a:srgbClr val="003399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01" y="2131176"/>
            <a:ext cx="8187999" cy="3583824"/>
          </a:xfrm>
          <a:prstGeom prst="rect">
            <a:avLst/>
          </a:prstGeom>
        </p:spPr>
      </p:pic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962400" y="1733402"/>
            <a:ext cx="457200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Fusion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D2W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bonded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3D chip 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on sensor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wafer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1468120" y="5791200"/>
            <a:ext cx="6151880" cy="656167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smtClean="0">
                <a:solidFill>
                  <a:srgbClr val="003399"/>
                </a:solidFill>
              </a:rPr>
              <a:t>VIPIC </a:t>
            </a:r>
            <a:r>
              <a:rPr lang="pl-PL" sz="1600" dirty="0" err="1" smtClean="0">
                <a:solidFill>
                  <a:srgbClr val="003399"/>
                </a:solidFill>
              </a:rPr>
              <a:t>bonded</a:t>
            </a:r>
            <a:r>
              <a:rPr lang="pl-PL" sz="1600" dirty="0" smtClean="0">
                <a:solidFill>
                  <a:srgbClr val="003399"/>
                </a:solidFill>
              </a:rPr>
              <a:t> to sensor </a:t>
            </a:r>
            <a:r>
              <a:rPr lang="pl-PL" sz="1600" dirty="0" err="1" smtClean="0">
                <a:solidFill>
                  <a:srgbClr val="003399"/>
                </a:solidFill>
              </a:rPr>
              <a:t>can</a:t>
            </a:r>
            <a:r>
              <a:rPr lang="pl-PL" sz="1600" dirty="0" smtClean="0">
                <a:solidFill>
                  <a:srgbClr val="003399"/>
                </a:solidFill>
              </a:rPr>
              <a:t> be </a:t>
            </a:r>
            <a:r>
              <a:rPr lang="pl-PL" sz="1600" dirty="0" err="1" smtClean="0">
                <a:solidFill>
                  <a:srgbClr val="003399"/>
                </a:solidFill>
              </a:rPr>
              <a:t>tested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through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wire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bonded</a:t>
            </a:r>
            <a:r>
              <a:rPr lang="pl-PL" sz="1600" dirty="0" smtClean="0">
                <a:solidFill>
                  <a:srgbClr val="003399"/>
                </a:solidFill>
              </a:rPr>
              <a:t> and </a:t>
            </a:r>
            <a:r>
              <a:rPr lang="pl-PL" sz="1600" dirty="0" err="1" smtClean="0">
                <a:solidFill>
                  <a:srgbClr val="003399"/>
                </a:solidFill>
              </a:rPr>
              <a:t>bump-bonded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connections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1600" y="1027093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C000"/>
                </a:solidFill>
              </a:rPr>
              <a:t>V</a:t>
            </a:r>
            <a:r>
              <a:rPr lang="en-US" sz="2000" dirty="0" smtClean="0">
                <a:solidFill>
                  <a:srgbClr val="003399"/>
                </a:solidFill>
              </a:rPr>
              <a:t>ertically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I</a:t>
            </a:r>
            <a:r>
              <a:rPr lang="en-US" sz="2000" dirty="0" smtClean="0">
                <a:solidFill>
                  <a:srgbClr val="003399"/>
                </a:solidFill>
              </a:rPr>
              <a:t>ntegrated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P</a:t>
            </a:r>
            <a:r>
              <a:rPr lang="en-US" sz="2000" dirty="0" smtClean="0">
                <a:solidFill>
                  <a:srgbClr val="003399"/>
                </a:solidFill>
              </a:rPr>
              <a:t>hoton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I</a:t>
            </a:r>
            <a:r>
              <a:rPr lang="en-US" sz="2000" dirty="0" smtClean="0">
                <a:solidFill>
                  <a:srgbClr val="003399"/>
                </a:solidFill>
              </a:rPr>
              <a:t>maging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C</a:t>
            </a:r>
            <a:r>
              <a:rPr lang="en-US" sz="2000" dirty="0" smtClean="0">
                <a:solidFill>
                  <a:srgbClr val="003399"/>
                </a:solidFill>
              </a:rPr>
              <a:t>hip</a:t>
            </a:r>
            <a:r>
              <a:rPr lang="pl-PL" sz="2000" dirty="0" smtClean="0">
                <a:solidFill>
                  <a:srgbClr val="003399"/>
                </a:solidFill>
              </a:rPr>
              <a:t> (</a:t>
            </a:r>
            <a:r>
              <a:rPr lang="pl-PL" sz="2000" dirty="0" smtClean="0">
                <a:solidFill>
                  <a:srgbClr val="FFC000"/>
                </a:solidFill>
              </a:rPr>
              <a:t>VIPIC</a:t>
            </a:r>
            <a:r>
              <a:rPr lang="pl-PL" sz="2000" dirty="0" smtClean="0">
                <a:solidFill>
                  <a:srgbClr val="003399"/>
                </a:solidFill>
              </a:rPr>
              <a:t>)</a:t>
            </a:r>
            <a:endParaRPr lang="en-US" sz="2000" dirty="0" smtClean="0">
              <a:solidFill>
                <a:srgbClr val="003399"/>
              </a:solidFill>
            </a:endParaRPr>
          </a:p>
          <a:p>
            <a:pPr algn="l">
              <a:spcBef>
                <a:spcPts val="0"/>
              </a:spcBef>
            </a:pPr>
            <a:r>
              <a:rPr lang="pl-PL" sz="1800" b="0" dirty="0" smtClean="0">
                <a:solidFill>
                  <a:srgbClr val="003399"/>
                </a:solidFill>
              </a:rPr>
              <a:t>d</a:t>
            </a:r>
            <a:r>
              <a:rPr lang="en-US" sz="1800" b="0" dirty="0" err="1" smtClean="0">
                <a:solidFill>
                  <a:srgbClr val="003399"/>
                </a:solidFill>
              </a:rPr>
              <a:t>etector</a:t>
            </a:r>
            <a:r>
              <a:rPr lang="en-US" sz="1800" b="0" dirty="0" smtClean="0">
                <a:solidFill>
                  <a:srgbClr val="003399"/>
                </a:solidFill>
              </a:rPr>
              <a:t>: Si </a:t>
            </a:r>
            <a:r>
              <a:rPr lang="pl-PL" sz="1800" b="0" dirty="0" smtClean="0">
                <a:solidFill>
                  <a:srgbClr val="003399"/>
                </a:solidFill>
              </a:rPr>
              <a:t>d=</a:t>
            </a:r>
            <a:r>
              <a:rPr lang="en-US" sz="1800" b="0" dirty="0" smtClean="0">
                <a:solidFill>
                  <a:srgbClr val="003399"/>
                </a:solidFill>
              </a:rPr>
              <a:t>500 </a:t>
            </a:r>
            <a:r>
              <a:rPr lang="en-US" sz="1800" b="0" dirty="0" smtClean="0">
                <a:solidFill>
                  <a:srgbClr val="003399"/>
                </a:solidFill>
                <a:latin typeface="Symbol" pitchFamily="18" charset="2"/>
              </a:rPr>
              <a:t>m</a:t>
            </a:r>
            <a:r>
              <a:rPr lang="en-US" sz="1800" b="0" dirty="0" smtClean="0">
                <a:solidFill>
                  <a:srgbClr val="003399"/>
                </a:solidFill>
              </a:rPr>
              <a:t>m</a:t>
            </a:r>
            <a:r>
              <a:rPr lang="pl-PL" sz="1800" b="0" dirty="0" smtClean="0">
                <a:solidFill>
                  <a:srgbClr val="003399"/>
                </a:solidFill>
              </a:rPr>
              <a:t>, </a:t>
            </a:r>
            <a:r>
              <a:rPr lang="pl-PL" sz="1800" b="0" dirty="0" err="1" smtClean="0">
                <a:solidFill>
                  <a:srgbClr val="003399"/>
                </a:solidFill>
              </a:rPr>
              <a:t>pitch</a:t>
            </a:r>
            <a:r>
              <a:rPr lang="pl-PL" sz="1800" b="0" dirty="0">
                <a:solidFill>
                  <a:srgbClr val="003399"/>
                </a:solidFill>
              </a:rPr>
              <a:t> </a:t>
            </a:r>
            <a:r>
              <a:rPr lang="pl-PL" sz="1800" b="0" dirty="0" smtClean="0">
                <a:solidFill>
                  <a:srgbClr val="003399"/>
                </a:solidFill>
              </a:rPr>
              <a:t>80×80 </a:t>
            </a:r>
            <a:r>
              <a:rPr lang="pl-PL" sz="1800" b="0" dirty="0" smtClean="0">
                <a:solidFill>
                  <a:srgbClr val="003399"/>
                </a:solidFill>
                <a:latin typeface="Symbol" pitchFamily="18" charset="2"/>
              </a:rPr>
              <a:t>m</a:t>
            </a:r>
            <a:r>
              <a:rPr lang="pl-PL" sz="1800" b="0" dirty="0" smtClean="0">
                <a:solidFill>
                  <a:srgbClr val="003399"/>
                </a:solidFill>
              </a:rPr>
              <a:t>m</a:t>
            </a:r>
            <a:r>
              <a:rPr lang="pl-PL" sz="1800" b="0" baseline="30000" dirty="0" smtClean="0">
                <a:solidFill>
                  <a:srgbClr val="003399"/>
                </a:solidFill>
              </a:rPr>
              <a:t>2</a:t>
            </a:r>
            <a:r>
              <a:rPr lang="pl-PL" sz="1800" b="0" dirty="0" smtClean="0">
                <a:solidFill>
                  <a:srgbClr val="003399"/>
                </a:solidFill>
              </a:rPr>
              <a:t>, </a:t>
            </a:r>
            <a:r>
              <a:rPr lang="en-US" sz="1800" b="0" dirty="0" smtClean="0">
                <a:solidFill>
                  <a:srgbClr val="003399"/>
                </a:solidFill>
              </a:rPr>
              <a:t>soft </a:t>
            </a:r>
            <a:r>
              <a:rPr lang="pl-PL" sz="1800" b="0" dirty="0" smtClean="0">
                <a:solidFill>
                  <a:srgbClr val="003399"/>
                </a:solidFill>
              </a:rPr>
              <a:t>8keV </a:t>
            </a:r>
            <a:r>
              <a:rPr lang="en-US" sz="1800" b="0" dirty="0" smtClean="0">
                <a:solidFill>
                  <a:srgbClr val="003399"/>
                </a:solidFill>
              </a:rPr>
              <a:t>X-rays</a:t>
            </a:r>
            <a:endParaRPr lang="pl-PL" sz="1800" b="0" dirty="0" smtClean="0">
              <a:solidFill>
                <a:srgbClr val="003399"/>
              </a:solidFill>
            </a:endParaRPr>
          </a:p>
          <a:p>
            <a:pPr algn="l">
              <a:spcBef>
                <a:spcPts val="0"/>
              </a:spcBef>
            </a:pPr>
            <a:r>
              <a:rPr lang="pl-PL" sz="1800" b="0" dirty="0" err="1">
                <a:solidFill>
                  <a:srgbClr val="003399"/>
                </a:solidFill>
              </a:rPr>
              <a:t>a</a:t>
            </a:r>
            <a:r>
              <a:rPr lang="pl-PL" sz="1800" b="0" dirty="0" err="1" smtClean="0">
                <a:solidFill>
                  <a:srgbClr val="003399"/>
                </a:solidFill>
              </a:rPr>
              <a:t>pplication</a:t>
            </a:r>
            <a:r>
              <a:rPr lang="pl-PL" sz="1800" b="0" dirty="0" smtClean="0">
                <a:solidFill>
                  <a:srgbClr val="003399"/>
                </a:solidFill>
              </a:rPr>
              <a:t>: XPCS</a:t>
            </a:r>
            <a:endParaRPr lang="en-US" sz="1800" b="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Slide Number Placeholder 2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88CD4624-C0CE-4595-8B94-77D491CFDDB4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sz="1200" b="0">
              <a:solidFill>
                <a:srgbClr val="003399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30" y="1752600"/>
            <a:ext cx="4435470" cy="3200400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838200" y="5105400"/>
            <a:ext cx="3314699" cy="1190625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smtClean="0">
                <a:solidFill>
                  <a:srgbClr val="003399"/>
                </a:solidFill>
              </a:rPr>
              <a:t>Sum of </a:t>
            </a:r>
            <a:r>
              <a:rPr lang="pl-PL" sz="1600" dirty="0" err="1" smtClean="0">
                <a:solidFill>
                  <a:srgbClr val="003399"/>
                </a:solidFill>
              </a:rPr>
              <a:t>two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Gaussian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functions</a:t>
            </a:r>
            <a:r>
              <a:rPr lang="pl-PL" sz="1600" dirty="0" smtClean="0">
                <a:solidFill>
                  <a:srgbClr val="003399"/>
                </a:solidFill>
              </a:rPr>
              <a:t> with:</a:t>
            </a:r>
          </a:p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>
                <a:solidFill>
                  <a:srgbClr val="003399"/>
                </a:solidFill>
              </a:rPr>
              <a:t>x</a:t>
            </a:r>
            <a:r>
              <a:rPr lang="pl-PL" sz="1600" baseline="-25000" dirty="0" smtClean="0">
                <a:solidFill>
                  <a:srgbClr val="003399"/>
                </a:solidFill>
              </a:rPr>
              <a:t>01</a:t>
            </a:r>
            <a:r>
              <a:rPr lang="pl-PL" sz="1600" dirty="0" smtClean="0">
                <a:solidFill>
                  <a:srgbClr val="003399"/>
                </a:solidFill>
              </a:rPr>
              <a:t>=1640 and </a:t>
            </a:r>
            <a:r>
              <a:rPr lang="pl-PL" sz="1600" dirty="0" smtClean="0">
                <a:solidFill>
                  <a:srgbClr val="003399"/>
                </a:solidFill>
                <a:latin typeface="Symbol" panose="05050102010706020507" pitchFamily="18" charset="2"/>
              </a:rPr>
              <a:t>s</a:t>
            </a:r>
            <a:r>
              <a:rPr lang="pl-PL" sz="1600" baseline="-25000" dirty="0" smtClean="0">
                <a:solidFill>
                  <a:srgbClr val="003399"/>
                </a:solidFill>
              </a:rPr>
              <a:t>1</a:t>
            </a:r>
            <a:r>
              <a:rPr lang="pl-PL" sz="1600" dirty="0" smtClean="0">
                <a:solidFill>
                  <a:srgbClr val="003399"/>
                </a:solidFill>
              </a:rPr>
              <a:t>=</a:t>
            </a:r>
            <a:r>
              <a:rPr lang="pl-PL" sz="1600" dirty="0" smtClean="0">
                <a:solidFill>
                  <a:srgbClr val="FF0000"/>
                </a:solidFill>
              </a:rPr>
              <a:t>40</a:t>
            </a:r>
          </a:p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>
                <a:solidFill>
                  <a:srgbClr val="003399"/>
                </a:solidFill>
              </a:rPr>
              <a:t>x</a:t>
            </a:r>
            <a:r>
              <a:rPr lang="pl-PL" sz="1600" baseline="-25000" dirty="0" smtClean="0">
                <a:solidFill>
                  <a:srgbClr val="003399"/>
                </a:solidFill>
              </a:rPr>
              <a:t>02</a:t>
            </a:r>
            <a:r>
              <a:rPr lang="pl-PL" sz="1600" dirty="0" smtClean="0">
                <a:solidFill>
                  <a:srgbClr val="003399"/>
                </a:solidFill>
              </a:rPr>
              <a:t>=1800 and </a:t>
            </a:r>
            <a:r>
              <a:rPr lang="pl-PL" sz="1600" dirty="0" smtClean="0">
                <a:solidFill>
                  <a:srgbClr val="003399"/>
                </a:solidFill>
                <a:latin typeface="Symbol" panose="05050102010706020507" pitchFamily="18" charset="2"/>
              </a:rPr>
              <a:t>s</a:t>
            </a:r>
            <a:r>
              <a:rPr lang="pl-PL" sz="1600" baseline="-25000" dirty="0" smtClean="0">
                <a:solidFill>
                  <a:srgbClr val="003399"/>
                </a:solidFill>
              </a:rPr>
              <a:t>2</a:t>
            </a:r>
            <a:r>
              <a:rPr lang="pl-PL" sz="1600" dirty="0" smtClean="0">
                <a:solidFill>
                  <a:srgbClr val="003399"/>
                </a:solidFill>
              </a:rPr>
              <a:t>=</a:t>
            </a:r>
            <a:r>
              <a:rPr lang="pl-PL" sz="1600" dirty="0" smtClean="0">
                <a:solidFill>
                  <a:srgbClr val="FF0000"/>
                </a:solidFill>
              </a:rPr>
              <a:t>40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485899" y="1219200"/>
            <a:ext cx="201930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n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analytical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plot: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1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Can</a:t>
            </a:r>
            <a:r>
              <a:rPr lang="pl-PL" sz="2800" b="0" dirty="0" smtClean="0">
                <a:solidFill>
                  <a:srgbClr val="003399"/>
                </a:solidFill>
              </a:rPr>
              <a:t> 3D </a:t>
            </a:r>
            <a:r>
              <a:rPr lang="pl-PL" sz="2800" b="0" dirty="0" err="1" smtClean="0">
                <a:solidFill>
                  <a:srgbClr val="003399"/>
                </a:solidFill>
              </a:rPr>
              <a:t>integrated</a:t>
            </a:r>
            <a:r>
              <a:rPr lang="pl-PL" sz="2800" b="0" dirty="0" smtClean="0">
                <a:solidFill>
                  <a:srgbClr val="003399"/>
                </a:solidFill>
              </a:rPr>
              <a:t> </a:t>
            </a:r>
            <a:r>
              <a:rPr lang="pl-PL" sz="2800" b="0" dirty="0" err="1" smtClean="0">
                <a:solidFill>
                  <a:srgbClr val="003399"/>
                </a:solidFill>
              </a:rPr>
              <a:t>compete</a:t>
            </a:r>
            <a:r>
              <a:rPr lang="pl-PL" sz="2800" b="0" dirty="0" smtClean="0">
                <a:solidFill>
                  <a:srgbClr val="003399"/>
                </a:solidFill>
              </a:rPr>
              <a:t> with MAPS?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61999" y="1022169"/>
            <a:ext cx="914401" cy="349431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NOISE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419600" y="1219200"/>
            <a:ext cx="434340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m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easurement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on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fused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sensor-ROIC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assembly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: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093" y="1752600"/>
            <a:ext cx="4357307" cy="3153631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876800" y="5105400"/>
            <a:ext cx="3860800" cy="1230841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>
                <a:solidFill>
                  <a:srgbClr val="003399"/>
                </a:solidFill>
              </a:rPr>
              <a:t>Spectrum of </a:t>
            </a:r>
            <a:r>
              <a:rPr lang="pl-PL" sz="1600" baseline="30000" dirty="0">
                <a:solidFill>
                  <a:srgbClr val="003399"/>
                </a:solidFill>
              </a:rPr>
              <a:t>55</a:t>
            </a:r>
            <a:r>
              <a:rPr lang="pl-PL" sz="1600" dirty="0">
                <a:solidFill>
                  <a:srgbClr val="003399"/>
                </a:solidFill>
              </a:rPr>
              <a:t>Fe with 500 </a:t>
            </a:r>
            <a:r>
              <a:rPr lang="pl-PL" sz="1600" dirty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pl-PL" sz="1600" dirty="0">
                <a:solidFill>
                  <a:srgbClr val="003399"/>
                </a:solidFill>
              </a:rPr>
              <a:t>m </a:t>
            </a:r>
            <a:r>
              <a:rPr lang="pl-PL" sz="1600" dirty="0" err="1">
                <a:solidFill>
                  <a:srgbClr val="003399"/>
                </a:solidFill>
              </a:rPr>
              <a:t>thick</a:t>
            </a:r>
            <a:r>
              <a:rPr lang="pl-PL" sz="1600" dirty="0">
                <a:solidFill>
                  <a:srgbClr val="003399"/>
                </a:solidFill>
              </a:rPr>
              <a:t>, </a:t>
            </a:r>
            <a:r>
              <a:rPr lang="pl-PL" sz="1600" dirty="0" err="1">
                <a:solidFill>
                  <a:srgbClr val="003399"/>
                </a:solidFill>
              </a:rPr>
              <a:t>fully</a:t>
            </a:r>
            <a:r>
              <a:rPr lang="pl-PL" sz="1600" dirty="0">
                <a:solidFill>
                  <a:srgbClr val="003399"/>
                </a:solidFill>
              </a:rPr>
              <a:t> </a:t>
            </a:r>
            <a:r>
              <a:rPr lang="pl-PL" sz="1600" dirty="0" err="1">
                <a:solidFill>
                  <a:srgbClr val="003399"/>
                </a:solidFill>
              </a:rPr>
              <a:t>depleted</a:t>
            </a:r>
            <a:r>
              <a:rPr lang="pl-PL" sz="1600" dirty="0">
                <a:solidFill>
                  <a:srgbClr val="003399"/>
                </a:solidFill>
              </a:rPr>
              <a:t> (</a:t>
            </a:r>
            <a:r>
              <a:rPr lang="pl-PL" sz="1600" dirty="0" err="1">
                <a:solidFill>
                  <a:srgbClr val="003399"/>
                </a:solidFill>
              </a:rPr>
              <a:t>V</a:t>
            </a:r>
            <a:r>
              <a:rPr lang="pl-PL" sz="1600" baseline="-25000" dirty="0" err="1">
                <a:solidFill>
                  <a:srgbClr val="003399"/>
                </a:solidFill>
              </a:rPr>
              <a:t>dep</a:t>
            </a:r>
            <a:r>
              <a:rPr lang="pl-PL" sz="1600" dirty="0">
                <a:solidFill>
                  <a:srgbClr val="003399"/>
                </a:solidFill>
              </a:rPr>
              <a:t>=170V) </a:t>
            </a:r>
            <a:r>
              <a:rPr lang="pl-PL" sz="1600" dirty="0" smtClean="0">
                <a:solidFill>
                  <a:srgbClr val="003399"/>
                </a:solidFill>
              </a:rPr>
              <a:t>Si sensor,</a:t>
            </a:r>
            <a:endParaRPr lang="en-US" sz="1600" dirty="0">
              <a:solidFill>
                <a:srgbClr val="FF0000"/>
              </a:solidFill>
            </a:endParaRPr>
          </a:p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>
                <a:solidFill>
                  <a:srgbClr val="003399"/>
                </a:solidFill>
              </a:rPr>
              <a:t>(</a:t>
            </a:r>
            <a:r>
              <a:rPr lang="pl-PL" sz="1600" dirty="0" smtClean="0">
                <a:solidFill>
                  <a:srgbClr val="003399"/>
                </a:solidFill>
              </a:rPr>
              <a:t>VIPIC1: </a:t>
            </a:r>
            <a:r>
              <a:rPr lang="pl-PL" sz="1600" dirty="0">
                <a:solidFill>
                  <a:srgbClr val="003399"/>
                </a:solidFill>
              </a:rPr>
              <a:t>80×80 </a:t>
            </a:r>
            <a:r>
              <a:rPr lang="pl-PL" sz="1600" dirty="0" smtClean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pl-PL" sz="1600" dirty="0" smtClean="0">
                <a:solidFill>
                  <a:srgbClr val="003399"/>
                </a:solidFill>
              </a:rPr>
              <a:t>m</a:t>
            </a:r>
            <a:r>
              <a:rPr lang="pl-PL" sz="1600" baseline="30000" dirty="0" smtClean="0">
                <a:solidFill>
                  <a:srgbClr val="003399"/>
                </a:solidFill>
              </a:rPr>
              <a:t>2</a:t>
            </a:r>
            <a:r>
              <a:rPr lang="pl-PL" sz="1600" dirty="0" smtClean="0">
                <a:solidFill>
                  <a:srgbClr val="003399"/>
                </a:solidFill>
              </a:rPr>
              <a:t> pixel </a:t>
            </a:r>
            <a:r>
              <a:rPr lang="pl-PL" sz="1600" dirty="0" err="1" smtClean="0">
                <a:solidFill>
                  <a:srgbClr val="003399"/>
                </a:solidFill>
              </a:rPr>
              <a:t>pitch</a:t>
            </a:r>
            <a:r>
              <a:rPr lang="pl-PL" sz="1600" dirty="0" smtClean="0">
                <a:solidFill>
                  <a:srgbClr val="003399"/>
                </a:solidFill>
              </a:rPr>
              <a:t>, 64×64 </a:t>
            </a:r>
            <a:r>
              <a:rPr lang="pl-PL" sz="1600" dirty="0" err="1" smtClean="0">
                <a:solidFill>
                  <a:srgbClr val="003399"/>
                </a:solidFill>
              </a:rPr>
              <a:t>pixels</a:t>
            </a:r>
            <a:r>
              <a:rPr lang="pl-PL" sz="1600" dirty="0" smtClean="0">
                <a:solidFill>
                  <a:srgbClr val="003399"/>
                </a:solidFill>
              </a:rPr>
              <a:t>, with 150-200 </a:t>
            </a:r>
            <a:r>
              <a:rPr lang="pl-PL" sz="1600" dirty="0" err="1" smtClean="0">
                <a:solidFill>
                  <a:srgbClr val="003399"/>
                </a:solidFill>
              </a:rPr>
              <a:t>ns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shaping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time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8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Slide Number Placeholder 2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88CD4624-C0CE-4595-8B94-77D491CFDDB4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sz="1200" b="0">
              <a:solidFill>
                <a:srgbClr val="003399"/>
              </a:solidFill>
            </a:endParaRPr>
          </a:p>
        </p:txBody>
      </p:sp>
      <p:sp>
        <p:nvSpPr>
          <p:cNvPr id="1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6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Comparison</a:t>
            </a:r>
            <a:r>
              <a:rPr lang="pl-PL" sz="2800" b="0" dirty="0" smtClean="0">
                <a:solidFill>
                  <a:srgbClr val="003399"/>
                </a:solidFill>
              </a:rPr>
              <a:t> with </a:t>
            </a:r>
            <a:r>
              <a:rPr lang="pl-PL" sz="2800" b="0" dirty="0" err="1" smtClean="0">
                <a:solidFill>
                  <a:srgbClr val="003399"/>
                </a:solidFill>
              </a:rPr>
              <a:t>bump</a:t>
            </a:r>
            <a:r>
              <a:rPr lang="pl-PL" sz="2800" b="0" dirty="0" smtClean="0">
                <a:solidFill>
                  <a:srgbClr val="003399"/>
                </a:solidFill>
              </a:rPr>
              <a:t> </a:t>
            </a:r>
            <a:r>
              <a:rPr lang="pl-PL" sz="2800" b="0" dirty="0" err="1" smtClean="0">
                <a:solidFill>
                  <a:srgbClr val="003399"/>
                </a:solidFill>
              </a:rPr>
              <a:t>bonded</a:t>
            </a:r>
            <a:r>
              <a:rPr lang="pl-PL" sz="2800" b="0" dirty="0" smtClean="0">
                <a:solidFill>
                  <a:srgbClr val="003399"/>
                </a:solidFill>
              </a:rPr>
              <a:t> -1</a:t>
            </a:r>
            <a:endParaRPr lang="en-US" sz="2800" b="0" dirty="0">
              <a:solidFill>
                <a:srgbClr val="003399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0" t="1332" r="1002" b="7998"/>
          <a:stretch/>
        </p:blipFill>
        <p:spPr>
          <a:xfrm>
            <a:off x="425254" y="1066801"/>
            <a:ext cx="3841946" cy="3437530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259976" y="4554746"/>
            <a:ext cx="4159624" cy="1979404"/>
          </a:xfrm>
          <a:prstGeom prst="rect">
            <a:avLst/>
          </a:prstGeom>
          <a:solidFill>
            <a:schemeClr val="lt1">
              <a:alpha val="75000"/>
            </a:schemeClr>
          </a:solidFill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sz="1500" b="0" dirty="0">
                <a:solidFill>
                  <a:srgbClr val="FFC000"/>
                </a:solidFill>
                <a:latin typeface="Webdings" panose="05030102010509060703" pitchFamily="18" charset="2"/>
              </a:rPr>
              <a:t>4 </a:t>
            </a:r>
            <a:r>
              <a:rPr lang="pl-PL" sz="1500" b="0" dirty="0" smtClean="0">
                <a:solidFill>
                  <a:srgbClr val="FF0000"/>
                </a:solidFill>
              </a:rPr>
              <a:t>d=</a:t>
            </a:r>
            <a:r>
              <a:rPr lang="en-US" sz="1500" b="0" dirty="0" smtClean="0">
                <a:solidFill>
                  <a:srgbClr val="003399"/>
                </a:solidFill>
              </a:rPr>
              <a:t>300 mm</a:t>
            </a:r>
            <a:r>
              <a:rPr lang="pl-PL" sz="1500" b="0" dirty="0" smtClean="0">
                <a:solidFill>
                  <a:srgbClr val="003399"/>
                </a:solidFill>
              </a:rPr>
              <a:t>,</a:t>
            </a:r>
            <a:r>
              <a:rPr lang="en-US" sz="1500" b="0" dirty="0" smtClean="0">
                <a:solidFill>
                  <a:srgbClr val="003399"/>
                </a:solidFill>
              </a:rPr>
              <a:t> </a:t>
            </a:r>
            <a:r>
              <a:rPr lang="pl-PL" sz="1500" b="0" dirty="0" smtClean="0">
                <a:solidFill>
                  <a:srgbClr val="FF0000"/>
                </a:solidFill>
              </a:rPr>
              <a:t>p=</a:t>
            </a:r>
            <a:r>
              <a:rPr lang="pl-PL" sz="1500" b="0" dirty="0" smtClean="0">
                <a:solidFill>
                  <a:srgbClr val="003399"/>
                </a:solidFill>
              </a:rPr>
              <a:t>100 </a:t>
            </a:r>
            <a:r>
              <a:rPr lang="pl-PL" sz="1500" b="0" dirty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pl-PL" sz="1500" b="0" dirty="0">
                <a:solidFill>
                  <a:srgbClr val="003399"/>
                </a:solidFill>
              </a:rPr>
              <a:t>m </a:t>
            </a:r>
            <a:r>
              <a:rPr lang="en-US" sz="1500" b="0" dirty="0" smtClean="0">
                <a:solidFill>
                  <a:srgbClr val="003399"/>
                </a:solidFill>
              </a:rPr>
              <a:t>H</a:t>
            </a:r>
            <a:r>
              <a:rPr lang="pl-PL" sz="1500" b="0" dirty="0" err="1">
                <a:solidFill>
                  <a:srgbClr val="003399"/>
                </a:solidFill>
              </a:rPr>
              <a:t>amamatsu</a:t>
            </a:r>
            <a:r>
              <a:rPr lang="pl-PL" sz="1500" b="0" dirty="0">
                <a:solidFill>
                  <a:srgbClr val="003399"/>
                </a:solidFill>
              </a:rPr>
              <a:t> </a:t>
            </a:r>
            <a:r>
              <a:rPr lang="pl-PL" sz="1500" b="0" dirty="0" smtClean="0">
                <a:solidFill>
                  <a:srgbClr val="003399"/>
                </a:solidFill>
              </a:rPr>
              <a:t>sensor Sn-Pb </a:t>
            </a:r>
            <a:r>
              <a:rPr lang="pl-PL" sz="1500" b="0" dirty="0" err="1" smtClean="0">
                <a:solidFill>
                  <a:srgbClr val="003399"/>
                </a:solidFill>
              </a:rPr>
              <a:t>bump-bonded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en-US" sz="1500" b="0" dirty="0" smtClean="0">
                <a:solidFill>
                  <a:srgbClr val="003399"/>
                </a:solidFill>
              </a:rPr>
              <a:t>on </a:t>
            </a:r>
            <a:r>
              <a:rPr lang="pl-PL" sz="1500" b="0" dirty="0" smtClean="0">
                <a:solidFill>
                  <a:srgbClr val="003399"/>
                </a:solidFill>
              </a:rPr>
              <a:t>VIPIC </a:t>
            </a:r>
            <a:r>
              <a:rPr lang="pl-PL" sz="1500" b="0" dirty="0">
                <a:solidFill>
                  <a:srgbClr val="003399"/>
                </a:solidFill>
              </a:rPr>
              <a:t>(</a:t>
            </a:r>
            <a:r>
              <a:rPr lang="en-US" sz="1500" b="0" dirty="0">
                <a:solidFill>
                  <a:srgbClr val="003399"/>
                </a:solidFill>
              </a:rPr>
              <a:t>75</a:t>
            </a:r>
            <a:r>
              <a:rPr lang="pl-PL" sz="1500" b="0" dirty="0">
                <a:solidFill>
                  <a:srgbClr val="003399"/>
                </a:solidFill>
              </a:rPr>
              <a:t> </a:t>
            </a:r>
            <a:r>
              <a:rPr lang="pl-PL" sz="1500" b="0" dirty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en-US" sz="1500" b="0" dirty="0">
                <a:solidFill>
                  <a:srgbClr val="003399"/>
                </a:solidFill>
              </a:rPr>
              <a:t>m bump</a:t>
            </a:r>
            <a:r>
              <a:rPr lang="pl-PL" sz="1500" b="0" dirty="0">
                <a:solidFill>
                  <a:srgbClr val="003399"/>
                </a:solidFill>
              </a:rPr>
              <a:t>,</a:t>
            </a:r>
            <a:r>
              <a:rPr lang="en-US" sz="1500" b="0" dirty="0">
                <a:solidFill>
                  <a:srgbClr val="003399"/>
                </a:solidFill>
              </a:rPr>
              <a:t> post reflow gap </a:t>
            </a:r>
            <a:r>
              <a:rPr lang="pl-PL" sz="1500" b="0" dirty="0" err="1" smtClean="0">
                <a:solidFill>
                  <a:srgbClr val="003399"/>
                </a:solidFill>
              </a:rPr>
              <a:t>at</a:t>
            </a:r>
            <a:r>
              <a:rPr lang="en-US" sz="1500" b="0" dirty="0" smtClean="0">
                <a:solidFill>
                  <a:srgbClr val="003399"/>
                </a:solidFill>
              </a:rPr>
              <a:t> 45</a:t>
            </a:r>
            <a:r>
              <a:rPr lang="pl-PL" sz="1500" b="0" dirty="0" smtClean="0">
                <a:solidFill>
                  <a:srgbClr val="003399"/>
                </a:solidFill>
                <a:latin typeface="Symbol" panose="05050102010706020507" pitchFamily="18" charset="2"/>
              </a:rPr>
              <a:t>-</a:t>
            </a:r>
            <a:r>
              <a:rPr lang="en-US" sz="1500" b="0" dirty="0" smtClean="0">
                <a:solidFill>
                  <a:srgbClr val="003399"/>
                </a:solidFill>
              </a:rPr>
              <a:t>50</a:t>
            </a:r>
            <a:r>
              <a:rPr lang="pl-PL" sz="1500" b="0" dirty="0" smtClean="0">
                <a:solidFill>
                  <a:srgbClr val="003399"/>
                </a:solidFill>
                <a:latin typeface="Symbol" panose="05050102010706020507" pitchFamily="18" charset="2"/>
              </a:rPr>
              <a:t> </a:t>
            </a:r>
            <a:r>
              <a:rPr lang="pl-PL" sz="1500" b="0" dirty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en-US" sz="1500" b="0" dirty="0">
                <a:solidFill>
                  <a:srgbClr val="003399"/>
                </a:solidFill>
              </a:rPr>
              <a:t>m </a:t>
            </a:r>
            <a:r>
              <a:rPr lang="pl-PL" sz="1500" b="0" dirty="0" smtClean="0">
                <a:solidFill>
                  <a:srgbClr val="003399"/>
                </a:solidFill>
              </a:rPr>
              <a:t>and </a:t>
            </a:r>
            <a:r>
              <a:rPr lang="en-US" sz="1500" b="0" dirty="0" err="1" smtClean="0">
                <a:solidFill>
                  <a:srgbClr val="003399"/>
                </a:solidFill>
              </a:rPr>
              <a:t>underfill</a:t>
            </a:r>
            <a:r>
              <a:rPr lang="pl-PL" sz="1500" b="0" dirty="0">
                <a:solidFill>
                  <a:srgbClr val="003399"/>
                </a:solidFill>
              </a:rPr>
              <a:t>)</a:t>
            </a:r>
            <a:r>
              <a:rPr lang="en-US" sz="1500" b="0" dirty="0">
                <a:solidFill>
                  <a:srgbClr val="003399"/>
                </a:solidFill>
              </a:rPr>
              <a:t> </a:t>
            </a:r>
            <a:endParaRPr lang="pl-PL" sz="1500" b="0" dirty="0">
              <a:solidFill>
                <a:srgbClr val="003399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sz="15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 </a:t>
            </a:r>
            <a:r>
              <a:rPr lang="pl-PL" sz="1500" b="0" dirty="0" err="1" smtClean="0">
                <a:solidFill>
                  <a:srgbClr val="003399"/>
                </a:solidFill>
              </a:rPr>
              <a:t>deposition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pl-PL" sz="1500" b="0" dirty="0" err="1" smtClean="0">
                <a:solidFill>
                  <a:srgbClr val="003399"/>
                </a:solidFill>
              </a:rPr>
              <a:t>technique</a:t>
            </a:r>
            <a:r>
              <a:rPr lang="pl-PL" sz="1500" b="0" dirty="0" smtClean="0">
                <a:solidFill>
                  <a:srgbClr val="003399"/>
                </a:solidFill>
              </a:rPr>
              <a:t> on a single </a:t>
            </a:r>
            <a:r>
              <a:rPr lang="pl-PL" sz="1500" b="0" dirty="0" err="1" smtClean="0">
                <a:solidFill>
                  <a:srgbClr val="003399"/>
                </a:solidFill>
              </a:rPr>
              <a:t>die</a:t>
            </a:r>
            <a:r>
              <a:rPr lang="pl-PL" sz="1500" b="0" dirty="0" smtClean="0">
                <a:solidFill>
                  <a:srgbClr val="003399"/>
                </a:solidFill>
              </a:rPr>
              <a:t> with ENIG UBM on Al </a:t>
            </a:r>
            <a:r>
              <a:rPr lang="pl-PL" sz="1500" b="0" dirty="0" err="1" smtClean="0">
                <a:solidFill>
                  <a:srgbClr val="003399"/>
                </a:solidFill>
              </a:rPr>
              <a:t>substrate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pl-PL" sz="1500" b="0" dirty="0" err="1" smtClean="0">
                <a:solidFill>
                  <a:srgbClr val="003399"/>
                </a:solidFill>
              </a:rPr>
              <a:t>pads</a:t>
            </a:r>
            <a:r>
              <a:rPr lang="pl-PL" sz="1500" b="0" dirty="0" smtClean="0">
                <a:solidFill>
                  <a:srgbClr val="003399"/>
                </a:solidFill>
              </a:rPr>
              <a:t> by (</a:t>
            </a:r>
            <a:r>
              <a:rPr lang="pl-PL" sz="1500" b="0" dirty="0" err="1" smtClean="0">
                <a:solidFill>
                  <a:srgbClr val="003399"/>
                </a:solidFill>
              </a:rPr>
              <a:t>CVInc</a:t>
            </a:r>
            <a:r>
              <a:rPr lang="pl-PL" sz="1500" b="0" dirty="0" smtClean="0">
                <a:solidFill>
                  <a:srgbClr val="003399"/>
                </a:solidFill>
              </a:rPr>
              <a:t>.) – </a:t>
            </a:r>
            <a:r>
              <a:rPr lang="pl-PL" sz="1500" b="0" dirty="0" err="1" smtClean="0">
                <a:solidFill>
                  <a:srgbClr val="003399"/>
                </a:solidFill>
              </a:rPr>
              <a:t>pads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pl-PL" sz="1500" b="0" dirty="0" smtClean="0">
                <a:solidFill>
                  <a:srgbClr val="003399"/>
                </a:solidFill>
                <a:latin typeface="Symbol" panose="05050102010706020507" pitchFamily="18" charset="2"/>
              </a:rPr>
              <a:t>f</a:t>
            </a:r>
            <a:r>
              <a:rPr lang="pl-PL" sz="1500" b="0" dirty="0" smtClean="0">
                <a:solidFill>
                  <a:srgbClr val="003399"/>
                </a:solidFill>
              </a:rPr>
              <a:t>=60 </a:t>
            </a:r>
            <a:r>
              <a:rPr lang="pl-PL" sz="1500" b="0" dirty="0" smtClean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pl-PL" sz="1500" b="0" dirty="0" smtClean="0">
                <a:solidFill>
                  <a:srgbClr val="003399"/>
                </a:solidFill>
              </a:rPr>
              <a:t>m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5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500" b="0" dirty="0" err="1">
                <a:solidFill>
                  <a:srgbClr val="003399"/>
                </a:solidFill>
              </a:rPr>
              <a:t>Optimization</a:t>
            </a:r>
            <a:r>
              <a:rPr lang="pl-PL" sz="1500" b="0" dirty="0">
                <a:solidFill>
                  <a:srgbClr val="003399"/>
                </a:solidFill>
              </a:rPr>
              <a:t> of the Ni-Au </a:t>
            </a:r>
            <a:r>
              <a:rPr lang="pl-PL" sz="1500" b="0" dirty="0" err="1">
                <a:solidFill>
                  <a:srgbClr val="003399"/>
                </a:solidFill>
              </a:rPr>
              <a:t>deposition</a:t>
            </a:r>
            <a:r>
              <a:rPr lang="pl-PL" sz="1500" b="0" dirty="0">
                <a:solidFill>
                  <a:srgbClr val="003399"/>
                </a:solidFill>
              </a:rPr>
              <a:t> </a:t>
            </a:r>
            <a:r>
              <a:rPr lang="pl-PL" sz="1500" b="0" dirty="0" smtClean="0">
                <a:solidFill>
                  <a:srgbClr val="003399"/>
                </a:solidFill>
              </a:rPr>
              <a:t/>
            </a:r>
            <a:br>
              <a:rPr lang="pl-PL" sz="1500" b="0" dirty="0" smtClean="0">
                <a:solidFill>
                  <a:srgbClr val="003399"/>
                </a:solidFill>
              </a:rPr>
            </a:br>
            <a:r>
              <a:rPr lang="pl-PL" sz="1600" b="0" kern="0" dirty="0" smtClean="0">
                <a:solidFill>
                  <a:srgbClr val="FF0000"/>
                </a:solidFill>
                <a:latin typeface="Wingdings 3" panose="05040102010807070707" pitchFamily="18" charset="2"/>
              </a:rPr>
              <a:t>Æ</a:t>
            </a:r>
            <a:r>
              <a:rPr lang="pl-PL" sz="1500" b="0" dirty="0" smtClean="0">
                <a:solidFill>
                  <a:srgbClr val="003399"/>
                </a:solidFill>
              </a:rPr>
              <a:t>  ~100</a:t>
            </a:r>
            <a:r>
              <a:rPr lang="pl-PL" sz="1500" b="0" dirty="0">
                <a:solidFill>
                  <a:srgbClr val="003399"/>
                </a:solidFill>
              </a:rPr>
              <a:t>% of </a:t>
            </a:r>
            <a:r>
              <a:rPr lang="pl-PL" sz="1500" b="0" dirty="0" err="1">
                <a:solidFill>
                  <a:srgbClr val="003399"/>
                </a:solidFill>
              </a:rPr>
              <a:t>pads</a:t>
            </a:r>
            <a:r>
              <a:rPr lang="pl-PL" sz="1500" b="0" dirty="0">
                <a:solidFill>
                  <a:srgbClr val="003399"/>
                </a:solidFill>
              </a:rPr>
              <a:t> </a:t>
            </a:r>
            <a:r>
              <a:rPr lang="pl-PL" sz="1500" b="0" dirty="0" err="1">
                <a:solidFill>
                  <a:srgbClr val="003399"/>
                </a:solidFill>
              </a:rPr>
              <a:t>retaining</a:t>
            </a:r>
            <a:r>
              <a:rPr lang="pl-PL" sz="1500" b="0" dirty="0">
                <a:solidFill>
                  <a:srgbClr val="003399"/>
                </a:solidFill>
              </a:rPr>
              <a:t> UBM and </a:t>
            </a:r>
            <a:r>
              <a:rPr lang="pl-PL" sz="1500" b="0" dirty="0" err="1">
                <a:solidFill>
                  <a:srgbClr val="003399"/>
                </a:solidFill>
              </a:rPr>
              <a:t>bumps</a:t>
            </a:r>
            <a:endParaRPr lang="en-US" sz="1500" b="0" dirty="0">
              <a:solidFill>
                <a:srgbClr val="003399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endParaRPr lang="pl-PL" sz="1500" b="0" dirty="0" smtClean="0">
              <a:solidFill>
                <a:srgbClr val="003399"/>
              </a:solidFill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367444" y="3200400"/>
            <a:ext cx="1219200" cy="41170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>
                <a:solidFill>
                  <a:srgbClr val="F8F8F8"/>
                </a:solidFill>
                <a:ea typeface="ＭＳ Ｐゴシック" charset="-128"/>
              </a:rPr>
              <a:t>b</a:t>
            </a:r>
            <a:r>
              <a:rPr lang="pl-PL" sz="1400" dirty="0" err="1" smtClean="0">
                <a:solidFill>
                  <a:srgbClr val="F8F8F8"/>
                </a:solidFill>
                <a:ea typeface="ＭＳ Ｐゴシック" charset="-128"/>
              </a:rPr>
              <a:t>ack-side</a:t>
            </a:r>
            <a:r>
              <a:rPr lang="pl-PL" sz="1400" dirty="0" smtClean="0">
                <a:solidFill>
                  <a:srgbClr val="F8F8F8"/>
                </a:solidFill>
                <a:ea typeface="ＭＳ Ｐゴシック" charset="-128"/>
              </a:rPr>
              <a:t> of sensor</a:t>
            </a:r>
            <a:endParaRPr lang="en-US" sz="1400" dirty="0">
              <a:solidFill>
                <a:srgbClr val="F8F8F8"/>
              </a:solidFill>
              <a:ea typeface="ＭＳ Ｐゴシック" charset="-128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482122" y="4069878"/>
            <a:ext cx="1219200" cy="41170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 smtClean="0">
                <a:solidFill>
                  <a:srgbClr val="F8F8F8"/>
                </a:solidFill>
                <a:ea typeface="ＭＳ Ｐゴシック" charset="-128"/>
              </a:rPr>
              <a:t>Wire</a:t>
            </a:r>
            <a:r>
              <a:rPr lang="pl-PL" sz="1400" dirty="0" smtClean="0">
                <a:solidFill>
                  <a:srgbClr val="F8F8F8"/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rgbClr val="F8F8F8"/>
                </a:solidFill>
                <a:ea typeface="ＭＳ Ｐゴシック" charset="-128"/>
              </a:rPr>
              <a:t>bonding</a:t>
            </a:r>
            <a:r>
              <a:rPr lang="pl-PL" sz="1400" dirty="0" smtClean="0">
                <a:solidFill>
                  <a:srgbClr val="F8F8F8"/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rgbClr val="F8F8F8"/>
                </a:solidFill>
                <a:ea typeface="ＭＳ Ｐゴシック" charset="-128"/>
              </a:rPr>
              <a:t>pads</a:t>
            </a:r>
            <a:endParaRPr lang="en-US" sz="1400" dirty="0">
              <a:solidFill>
                <a:srgbClr val="F8F8F8"/>
              </a:solidFill>
              <a:ea typeface="ＭＳ Ｐゴシック" charset="-128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 flipV="1">
            <a:off x="2891444" y="3962400"/>
            <a:ext cx="152400" cy="228599"/>
          </a:xfrm>
          <a:prstGeom prst="straightConnector1">
            <a:avLst/>
          </a:prstGeom>
          <a:noFill/>
          <a:ln w="22225" cap="flat" cmpd="sng" algn="ctr">
            <a:solidFill>
              <a:srgbClr val="F8F8F8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168" y="1150203"/>
            <a:ext cx="446589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4419600" y="4884003"/>
            <a:ext cx="47054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dirty="0" err="1" smtClean="0">
                <a:solidFill>
                  <a:srgbClr val="003399"/>
                </a:solidFill>
              </a:rPr>
              <a:t>Adapting</a:t>
            </a:r>
            <a:r>
              <a:rPr lang="pl-PL" sz="1500" dirty="0" smtClean="0">
                <a:solidFill>
                  <a:srgbClr val="003399"/>
                </a:solidFill>
              </a:rPr>
              <a:t> </a:t>
            </a:r>
            <a:r>
              <a:rPr lang="pl-PL" sz="1500" dirty="0" err="1">
                <a:solidFill>
                  <a:srgbClr val="003399"/>
                </a:solidFill>
              </a:rPr>
              <a:t>l</a:t>
            </a:r>
            <a:r>
              <a:rPr lang="pl-PL" sz="1500" dirty="0" err="1" smtClean="0">
                <a:solidFill>
                  <a:srgbClr val="003399"/>
                </a:solidFill>
              </a:rPr>
              <a:t>ayout</a:t>
            </a:r>
            <a:r>
              <a:rPr lang="pl-PL" sz="1500" dirty="0" smtClean="0">
                <a:solidFill>
                  <a:srgbClr val="003399"/>
                </a:solidFill>
              </a:rPr>
              <a:t> </a:t>
            </a:r>
            <a:r>
              <a:rPr lang="pl-PL" sz="1500" dirty="0">
                <a:solidFill>
                  <a:srgbClr val="003399"/>
                </a:solidFill>
              </a:rPr>
              <a:t>of </a:t>
            </a:r>
            <a:r>
              <a:rPr lang="pl-PL" sz="1500" dirty="0" err="1" smtClean="0">
                <a:solidFill>
                  <a:srgbClr val="003399"/>
                </a:solidFill>
              </a:rPr>
              <a:t>pads</a:t>
            </a:r>
            <a:r>
              <a:rPr lang="pl-PL" sz="1500" dirty="0" smtClean="0">
                <a:solidFill>
                  <a:srgbClr val="003399"/>
                </a:solidFill>
              </a:rPr>
              <a:t> </a:t>
            </a:r>
            <a:r>
              <a:rPr lang="pl-PL" sz="1500" dirty="0" smtClean="0">
                <a:solidFill>
                  <a:srgbClr val="003399"/>
                </a:solidFill>
              </a:rPr>
              <a:t>on VIPIC1</a:t>
            </a:r>
          </a:p>
          <a:p>
            <a:pPr algn="ctr"/>
            <a:r>
              <a:rPr lang="pl-PL" sz="1500" b="0" dirty="0" err="1">
                <a:solidFill>
                  <a:srgbClr val="003399"/>
                </a:solidFill>
              </a:rPr>
              <a:t>o</a:t>
            </a:r>
            <a:r>
              <a:rPr lang="pl-PL" sz="1500" b="0" dirty="0" err="1" smtClean="0">
                <a:solidFill>
                  <a:srgbClr val="003399"/>
                </a:solidFill>
              </a:rPr>
              <a:t>riginal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pl-PL" sz="1500" b="0" dirty="0" smtClean="0">
                <a:solidFill>
                  <a:srgbClr val="FFC000"/>
                </a:solidFill>
              </a:rPr>
              <a:t>80 </a:t>
            </a:r>
            <a:r>
              <a:rPr lang="pl-PL" sz="1500" b="0" dirty="0" smtClean="0">
                <a:solidFill>
                  <a:srgbClr val="FFC000"/>
                </a:solidFill>
                <a:latin typeface="Symbol" panose="05050102010706020507" pitchFamily="18" charset="2"/>
              </a:rPr>
              <a:t>m</a:t>
            </a:r>
            <a:r>
              <a:rPr lang="pl-PL" sz="1500" b="0" dirty="0" smtClean="0">
                <a:solidFill>
                  <a:srgbClr val="FFC000"/>
                </a:solidFill>
              </a:rPr>
              <a:t>m - </a:t>
            </a:r>
            <a:r>
              <a:rPr lang="pl-PL" sz="1500" b="0" dirty="0" err="1" smtClean="0">
                <a:solidFill>
                  <a:srgbClr val="FFC000"/>
                </a:solidFill>
              </a:rPr>
              <a:t>pitch</a:t>
            </a:r>
            <a:r>
              <a:rPr lang="pl-PL" sz="1500" b="0" dirty="0" smtClean="0">
                <a:solidFill>
                  <a:srgbClr val="FFC000"/>
                </a:solidFill>
              </a:rPr>
              <a:t> </a:t>
            </a:r>
            <a:r>
              <a:rPr lang="pl-PL" sz="1500" b="0" dirty="0" err="1" smtClean="0">
                <a:solidFill>
                  <a:srgbClr val="FFC000"/>
                </a:solidFill>
              </a:rPr>
              <a:t>pads</a:t>
            </a:r>
            <a:r>
              <a:rPr lang="pl-PL" sz="1500" b="0" dirty="0" smtClean="0">
                <a:solidFill>
                  <a:srgbClr val="FFC000"/>
                </a:solidFill>
              </a:rPr>
              <a:t> </a:t>
            </a:r>
            <a:r>
              <a:rPr lang="pl-PL" sz="1500" b="0" dirty="0" smtClean="0">
                <a:solidFill>
                  <a:srgbClr val="003399"/>
                </a:solidFill>
              </a:rPr>
              <a:t>for BNL </a:t>
            </a:r>
            <a:r>
              <a:rPr lang="pl-PL" sz="1500" b="0" dirty="0" err="1" smtClean="0">
                <a:solidFill>
                  <a:srgbClr val="003399"/>
                </a:solidFill>
              </a:rPr>
              <a:t>sensors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pl-PL" sz="1500" b="0" dirty="0" err="1" smtClean="0">
                <a:solidFill>
                  <a:srgbClr val="003399"/>
                </a:solidFill>
              </a:rPr>
              <a:t>overlaid</a:t>
            </a:r>
            <a:r>
              <a:rPr lang="pl-PL" sz="1500" b="0" dirty="0" smtClean="0">
                <a:solidFill>
                  <a:srgbClr val="003399"/>
                </a:solidFill>
              </a:rPr>
              <a:t> with </a:t>
            </a:r>
            <a:r>
              <a:rPr lang="pl-PL" sz="1500" b="0" dirty="0" smtClean="0">
                <a:solidFill>
                  <a:srgbClr val="FFC000"/>
                </a:solidFill>
              </a:rPr>
              <a:t>100 </a:t>
            </a:r>
            <a:r>
              <a:rPr lang="pl-PL" sz="1500" b="0" dirty="0" smtClean="0">
                <a:solidFill>
                  <a:srgbClr val="FFC000"/>
                </a:solidFill>
                <a:latin typeface="Symbol" panose="05050102010706020507" pitchFamily="18" charset="2"/>
              </a:rPr>
              <a:t>m</a:t>
            </a:r>
            <a:r>
              <a:rPr lang="pl-PL" sz="1500" b="0" dirty="0" smtClean="0">
                <a:solidFill>
                  <a:srgbClr val="FFC000"/>
                </a:solidFill>
              </a:rPr>
              <a:t>m </a:t>
            </a:r>
            <a:r>
              <a:rPr lang="pl-PL" sz="1500" b="0" dirty="0" err="1" smtClean="0">
                <a:solidFill>
                  <a:srgbClr val="FFC000"/>
                </a:solidFill>
              </a:rPr>
              <a:t>pitch</a:t>
            </a:r>
            <a:r>
              <a:rPr lang="pl-PL" sz="1500" b="0" dirty="0" smtClean="0">
                <a:solidFill>
                  <a:srgbClr val="FFC000"/>
                </a:solidFill>
              </a:rPr>
              <a:t> </a:t>
            </a:r>
            <a:r>
              <a:rPr lang="pl-PL" sz="1500" b="0" dirty="0" err="1" smtClean="0">
                <a:solidFill>
                  <a:srgbClr val="FFC000"/>
                </a:solidFill>
              </a:rPr>
              <a:t>pads</a:t>
            </a:r>
            <a:r>
              <a:rPr lang="pl-PL" sz="1500" b="0" dirty="0" smtClean="0">
                <a:solidFill>
                  <a:srgbClr val="003399"/>
                </a:solidFill>
              </a:rPr>
              <a:t> for Hamamatsu </a:t>
            </a:r>
            <a:r>
              <a:rPr lang="pl-PL" sz="1500" b="0" dirty="0" err="1" smtClean="0">
                <a:solidFill>
                  <a:srgbClr val="003399"/>
                </a:solidFill>
              </a:rPr>
              <a:t>sensors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endParaRPr lang="pl-PL" sz="1500" b="0" dirty="0">
              <a:solidFill>
                <a:srgbClr val="003399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6497385" y="807498"/>
            <a:ext cx="1558692" cy="41170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rgbClr val="FF0000"/>
                </a:solidFill>
                <a:ea typeface="ＭＳ Ｐゴシック" charset="-128"/>
              </a:rPr>
              <a:t>80 </a:t>
            </a:r>
            <a:r>
              <a:rPr lang="pl-PL" sz="14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charset="-128"/>
              </a:rPr>
              <a:t>m</a:t>
            </a:r>
            <a:r>
              <a:rPr lang="pl-PL" sz="1400" dirty="0" smtClean="0">
                <a:solidFill>
                  <a:srgbClr val="FF0000"/>
                </a:solidFill>
                <a:ea typeface="ＭＳ Ｐゴシック" charset="-128"/>
              </a:rPr>
              <a:t>m </a:t>
            </a:r>
            <a:r>
              <a:rPr lang="pl-PL" sz="1400" dirty="0" err="1" smtClean="0">
                <a:solidFill>
                  <a:srgbClr val="FF0000"/>
                </a:solidFill>
                <a:ea typeface="ＭＳ Ｐゴシック" charset="-128"/>
              </a:rPr>
              <a:t>pitch</a:t>
            </a:r>
            <a:endParaRPr lang="en-US" sz="1400" dirty="0">
              <a:solidFill>
                <a:srgbClr val="FF0000"/>
              </a:solidFill>
              <a:ea typeface="ＭＳ Ｐゴシック" charset="-128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7013294" y="1150203"/>
            <a:ext cx="149506" cy="9144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6578722" y="1143000"/>
            <a:ext cx="584078" cy="921602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6144150" y="1143000"/>
            <a:ext cx="1018650" cy="921601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7013294" y="1150203"/>
            <a:ext cx="149506" cy="12954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7620000" y="807498"/>
            <a:ext cx="1558692" cy="41170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rgbClr val="FF0000"/>
                </a:solidFill>
                <a:ea typeface="ＭＳ Ｐゴシック" charset="-128"/>
              </a:rPr>
              <a:t>100 </a:t>
            </a:r>
            <a:r>
              <a:rPr lang="pl-PL" sz="14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charset="-128"/>
              </a:rPr>
              <a:t>m</a:t>
            </a:r>
            <a:r>
              <a:rPr lang="pl-PL" sz="1400" dirty="0" smtClean="0">
                <a:solidFill>
                  <a:srgbClr val="FF0000"/>
                </a:solidFill>
                <a:ea typeface="ＭＳ Ｐゴシック" charset="-128"/>
              </a:rPr>
              <a:t>m </a:t>
            </a:r>
            <a:r>
              <a:rPr lang="pl-PL" sz="1400" dirty="0" err="1" smtClean="0">
                <a:solidFill>
                  <a:srgbClr val="FF0000"/>
                </a:solidFill>
                <a:ea typeface="ＭＳ Ｐゴシック" charset="-128"/>
              </a:rPr>
              <a:t>pitch</a:t>
            </a:r>
            <a:endParaRPr lang="en-US" sz="1400" dirty="0">
              <a:solidFill>
                <a:srgbClr val="FF0000"/>
              </a:solidFill>
              <a:ea typeface="ＭＳ Ｐゴシック" charset="-128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7467601" y="1150203"/>
            <a:ext cx="838199" cy="151679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H="1">
            <a:off x="7467601" y="1150203"/>
            <a:ext cx="838199" cy="205019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7924801" y="1143000"/>
            <a:ext cx="380999" cy="2088102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4469168" y="4549241"/>
            <a:ext cx="1558692" cy="41170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>
                <a:solidFill>
                  <a:srgbClr val="FF0000"/>
                </a:solidFill>
                <a:ea typeface="ＭＳ Ｐゴシック" charset="-128"/>
              </a:rPr>
              <a:t>s</a:t>
            </a:r>
            <a:r>
              <a:rPr lang="pl-PL" sz="1400" dirty="0" err="1" smtClean="0">
                <a:solidFill>
                  <a:srgbClr val="FF0000"/>
                </a:solidFill>
                <a:ea typeface="ＭＳ Ｐゴシック" charset="-128"/>
              </a:rPr>
              <a:t>kipped</a:t>
            </a:r>
            <a:r>
              <a:rPr lang="pl-PL" sz="1400" dirty="0" smtClean="0">
                <a:solidFill>
                  <a:srgbClr val="FF0000"/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ea typeface="ＭＳ Ｐゴシック" charset="-128"/>
              </a:rPr>
              <a:t>row</a:t>
            </a:r>
            <a:endParaRPr lang="en-US" sz="1400" dirty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7363052" y="4569111"/>
            <a:ext cx="1558692" cy="41170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>
                <a:solidFill>
                  <a:srgbClr val="FF0000"/>
                </a:solidFill>
                <a:ea typeface="ＭＳ Ｐゴシック" charset="-128"/>
              </a:rPr>
              <a:t>s</a:t>
            </a:r>
            <a:r>
              <a:rPr lang="pl-PL" sz="1400" dirty="0" err="1" smtClean="0">
                <a:solidFill>
                  <a:srgbClr val="FF0000"/>
                </a:solidFill>
                <a:ea typeface="ＭＳ Ｐゴシック" charset="-128"/>
              </a:rPr>
              <a:t>kipped</a:t>
            </a:r>
            <a:r>
              <a:rPr lang="pl-PL" sz="1400" dirty="0" smtClean="0">
                <a:solidFill>
                  <a:srgbClr val="FF0000"/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  <a:ea typeface="ＭＳ Ｐゴシック" charset="-128"/>
              </a:rPr>
              <a:t>column</a:t>
            </a:r>
            <a:endParaRPr lang="en-US" sz="1400" dirty="0">
              <a:solidFill>
                <a:srgbClr val="FF0000"/>
              </a:solidFill>
              <a:ea typeface="ＭＳ Ｐゴシック" charset="-128"/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 flipV="1">
            <a:off x="6145568" y="3055203"/>
            <a:ext cx="1622828" cy="16002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5248515" y="2445603"/>
            <a:ext cx="439853" cy="22098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Rectangle 39"/>
          <p:cNvSpPr/>
          <p:nvPr/>
        </p:nvSpPr>
        <p:spPr>
          <a:xfrm>
            <a:off x="5010474" y="5867400"/>
            <a:ext cx="33832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0" dirty="0" smtClean="0">
                <a:solidFill>
                  <a:srgbClr val="003399"/>
                </a:solidFill>
              </a:rPr>
              <a:t>In </a:t>
            </a:r>
            <a:r>
              <a:rPr lang="pl-PL" sz="1500" b="0" dirty="0" err="1" smtClean="0">
                <a:solidFill>
                  <a:srgbClr val="003399"/>
                </a:solidFill>
              </a:rPr>
              <a:t>tests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pl-PL" sz="1500" b="0" dirty="0">
                <a:solidFill>
                  <a:srgbClr val="003399"/>
                </a:solidFill>
              </a:rPr>
              <a:t>d</a:t>
            </a:r>
            <a:r>
              <a:rPr lang="en-US" sz="1500" b="0" dirty="0" err="1" smtClean="0">
                <a:solidFill>
                  <a:srgbClr val="003399"/>
                </a:solidFill>
              </a:rPr>
              <a:t>etector</a:t>
            </a:r>
            <a:r>
              <a:rPr lang="en-US" sz="1500" b="0" dirty="0" smtClean="0">
                <a:solidFill>
                  <a:srgbClr val="003399"/>
                </a:solidFill>
              </a:rPr>
              <a:t> </a:t>
            </a:r>
            <a:r>
              <a:rPr lang="en-US" sz="1500" b="0" dirty="0">
                <a:solidFill>
                  <a:srgbClr val="003399"/>
                </a:solidFill>
              </a:rPr>
              <a:t>biased at </a:t>
            </a:r>
            <a:r>
              <a:rPr lang="en-US" sz="1500" b="0" dirty="0" smtClean="0">
                <a:solidFill>
                  <a:srgbClr val="003399"/>
                </a:solidFill>
              </a:rPr>
              <a:t>120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en-US" sz="1500" b="0" dirty="0" smtClean="0">
                <a:solidFill>
                  <a:srgbClr val="003399"/>
                </a:solidFill>
              </a:rPr>
              <a:t>V </a:t>
            </a:r>
            <a:r>
              <a:rPr lang="pl-PL" sz="1500" b="0" dirty="0" smtClean="0">
                <a:solidFill>
                  <a:srgbClr val="003399"/>
                </a:solidFill>
              </a:rPr>
              <a:t/>
            </a:r>
            <a:br>
              <a:rPr lang="pl-PL" sz="1500" b="0" dirty="0" smtClean="0">
                <a:solidFill>
                  <a:srgbClr val="003399"/>
                </a:solidFill>
              </a:rPr>
            </a:br>
            <a:r>
              <a:rPr lang="en-US" sz="1500" b="0" dirty="0" smtClean="0">
                <a:solidFill>
                  <a:srgbClr val="003399"/>
                </a:solidFill>
              </a:rPr>
              <a:t>(</a:t>
            </a:r>
            <a:r>
              <a:rPr lang="pl-PL" sz="1500" b="0" dirty="0" err="1" smtClean="0">
                <a:solidFill>
                  <a:srgbClr val="003399"/>
                </a:solidFill>
              </a:rPr>
              <a:t>full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pl-PL" sz="1500" b="0" dirty="0" err="1" smtClean="0">
                <a:solidFill>
                  <a:srgbClr val="003399"/>
                </a:solidFill>
              </a:rPr>
              <a:t>depletion</a:t>
            </a:r>
            <a:r>
              <a:rPr lang="en-US" sz="1500" b="0" dirty="0" smtClean="0">
                <a:solidFill>
                  <a:srgbClr val="003399"/>
                </a:solidFill>
              </a:rPr>
              <a:t>)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r>
              <a:rPr lang="en-US" sz="1500" b="0" baseline="30000" dirty="0" smtClean="0">
                <a:solidFill>
                  <a:srgbClr val="003399"/>
                </a:solidFill>
              </a:rPr>
              <a:t>109</a:t>
            </a:r>
            <a:r>
              <a:rPr lang="en-US" sz="1500" b="0" dirty="0" smtClean="0">
                <a:solidFill>
                  <a:srgbClr val="003399"/>
                </a:solidFill>
              </a:rPr>
              <a:t>Cd and </a:t>
            </a:r>
            <a:r>
              <a:rPr lang="en-US" sz="1500" b="0" baseline="30000" dirty="0">
                <a:solidFill>
                  <a:srgbClr val="003399"/>
                </a:solidFill>
              </a:rPr>
              <a:t>55</a:t>
            </a:r>
            <a:r>
              <a:rPr lang="en-US" sz="1500" b="0" dirty="0">
                <a:solidFill>
                  <a:srgbClr val="003399"/>
                </a:solidFill>
              </a:rPr>
              <a:t>Fe </a:t>
            </a:r>
            <a:r>
              <a:rPr lang="pl-PL" sz="1500" b="0" dirty="0" err="1" smtClean="0">
                <a:solidFill>
                  <a:srgbClr val="003399"/>
                </a:solidFill>
              </a:rPr>
              <a:t>used</a:t>
            </a:r>
            <a:r>
              <a:rPr lang="pl-PL" sz="1500" b="0" dirty="0" smtClean="0">
                <a:solidFill>
                  <a:srgbClr val="003399"/>
                </a:solidFill>
              </a:rPr>
              <a:t> </a:t>
            </a:r>
            <a:endParaRPr lang="pl-PL" sz="1500" b="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91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Slide Number Placeholder 2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88CD4624-C0CE-4595-8B94-77D491CFDDB4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sz="1200" b="0">
              <a:solidFill>
                <a:srgbClr val="003399"/>
              </a:solidFill>
            </a:endParaRPr>
          </a:p>
        </p:txBody>
      </p:sp>
      <p:sp>
        <p:nvSpPr>
          <p:cNvPr id="1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22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Comparison</a:t>
            </a:r>
            <a:r>
              <a:rPr lang="pl-PL" sz="2800" b="0" dirty="0" smtClean="0">
                <a:solidFill>
                  <a:srgbClr val="003399"/>
                </a:solidFill>
              </a:rPr>
              <a:t> with </a:t>
            </a:r>
            <a:r>
              <a:rPr lang="pl-PL" sz="2800" b="0" dirty="0" err="1" smtClean="0">
                <a:solidFill>
                  <a:srgbClr val="003399"/>
                </a:solidFill>
              </a:rPr>
              <a:t>bump</a:t>
            </a:r>
            <a:r>
              <a:rPr lang="pl-PL" sz="2800" b="0" dirty="0" smtClean="0">
                <a:solidFill>
                  <a:srgbClr val="003399"/>
                </a:solidFill>
              </a:rPr>
              <a:t> </a:t>
            </a:r>
            <a:r>
              <a:rPr lang="pl-PL" sz="2800" b="0" dirty="0" err="1" smtClean="0">
                <a:solidFill>
                  <a:srgbClr val="003399"/>
                </a:solidFill>
              </a:rPr>
              <a:t>bonded</a:t>
            </a:r>
            <a:r>
              <a:rPr lang="pl-PL" sz="2800" b="0" dirty="0" smtClean="0">
                <a:solidFill>
                  <a:srgbClr val="003399"/>
                </a:solidFill>
              </a:rPr>
              <a:t> -2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761999" y="1022169"/>
            <a:ext cx="3276601" cy="349431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SIGNAL AMPLITUDE = GAIN</a:t>
            </a:r>
            <a:endParaRPr lang="en-US" sz="1800" dirty="0">
              <a:solidFill>
                <a:srgbClr val="00B05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00186"/>
            <a:ext cx="4496786" cy="3190801"/>
          </a:xfrm>
          <a:prstGeom prst="rect">
            <a:avLst/>
          </a:prstGeom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685800" y="5438774"/>
            <a:ext cx="3657600" cy="404813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err="1" smtClean="0">
                <a:solidFill>
                  <a:srgbClr val="003399"/>
                </a:solidFill>
              </a:rPr>
              <a:t>Amplitude</a:t>
            </a:r>
            <a:r>
              <a:rPr lang="pl-PL" sz="1600" dirty="0" smtClean="0">
                <a:solidFill>
                  <a:srgbClr val="003399"/>
                </a:solidFill>
              </a:rPr>
              <a:t> for </a:t>
            </a:r>
            <a:r>
              <a:rPr lang="pl-PL" sz="1600" dirty="0" err="1">
                <a:solidFill>
                  <a:srgbClr val="003399"/>
                </a:solidFill>
              </a:rPr>
              <a:t>b</a:t>
            </a:r>
            <a:r>
              <a:rPr lang="pl-PL" sz="1600" dirty="0" err="1" smtClean="0">
                <a:solidFill>
                  <a:srgbClr val="003399"/>
                </a:solidFill>
              </a:rPr>
              <a:t>ump-bonded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smtClean="0">
                <a:solidFill>
                  <a:srgbClr val="003399"/>
                </a:solidFill>
              </a:rPr>
              <a:t>VIPIC1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5029200" y="5438774"/>
            <a:ext cx="3733799" cy="404813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err="1" smtClean="0">
                <a:solidFill>
                  <a:srgbClr val="003399"/>
                </a:solidFill>
              </a:rPr>
              <a:t>Amplitude</a:t>
            </a:r>
            <a:r>
              <a:rPr lang="pl-PL" sz="1600" dirty="0" smtClean="0">
                <a:solidFill>
                  <a:srgbClr val="003399"/>
                </a:solidFill>
              </a:rPr>
              <a:t> for </a:t>
            </a:r>
            <a:r>
              <a:rPr lang="pl-PL" sz="1600" dirty="0" err="1">
                <a:solidFill>
                  <a:srgbClr val="003399"/>
                </a:solidFill>
              </a:rPr>
              <a:t>f</a:t>
            </a:r>
            <a:r>
              <a:rPr lang="pl-PL" sz="1600" dirty="0" err="1" smtClean="0">
                <a:solidFill>
                  <a:srgbClr val="003399"/>
                </a:solidFill>
              </a:rPr>
              <a:t>usion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bonded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smtClean="0">
                <a:solidFill>
                  <a:srgbClr val="003399"/>
                </a:solidFill>
              </a:rPr>
              <a:t>VIPIC1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647700" y="4876800"/>
            <a:ext cx="190500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32</a:t>
            </a:r>
            <a:r>
              <a:rPr lang="pl-PL" sz="1400" dirty="0">
                <a:solidFill>
                  <a:srgbClr val="003399"/>
                </a:solidFill>
              </a:rPr>
              <a:t>×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38 =1216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pixels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</a:p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bump-bonded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1828800" y="3862387"/>
            <a:ext cx="495793" cy="1014413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148" y="1500187"/>
            <a:ext cx="4559852" cy="3190801"/>
          </a:xfrm>
          <a:prstGeom prst="rect">
            <a:avLst/>
          </a:prstGeom>
        </p:spPr>
      </p:pic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1676400" y="6096000"/>
            <a:ext cx="6019800" cy="404813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err="1" smtClean="0">
                <a:solidFill>
                  <a:srgbClr val="00B050"/>
                </a:solidFill>
              </a:rPr>
              <a:t>Gain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is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higher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smtClean="0">
                <a:solidFill>
                  <a:srgbClr val="00B050"/>
                </a:solidFill>
              </a:rPr>
              <a:t>and </a:t>
            </a:r>
            <a:r>
              <a:rPr lang="pl-PL" sz="1600" dirty="0" err="1" smtClean="0">
                <a:solidFill>
                  <a:srgbClr val="00B050"/>
                </a:solidFill>
              </a:rPr>
              <a:t>more</a:t>
            </a:r>
            <a:r>
              <a:rPr lang="pl-PL" sz="1600" dirty="0" smtClean="0">
                <a:solidFill>
                  <a:srgbClr val="00B050"/>
                </a:solidFill>
              </a:rPr>
              <a:t> uniform for </a:t>
            </a:r>
            <a:r>
              <a:rPr lang="pl-PL" sz="1600" dirty="0" err="1" smtClean="0">
                <a:solidFill>
                  <a:srgbClr val="00B050"/>
                </a:solidFill>
              </a:rPr>
              <a:t>fusion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bonded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device</a:t>
            </a:r>
            <a:r>
              <a:rPr lang="pl-PL" sz="1600" dirty="0" smtClean="0">
                <a:solidFill>
                  <a:srgbClr val="00B050"/>
                </a:solidFill>
              </a:rPr>
              <a:t>  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6096000" y="4900613"/>
            <a:ext cx="190500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64</a:t>
            </a:r>
            <a:r>
              <a:rPr lang="pl-PL" sz="1400" dirty="0" smtClean="0">
                <a:solidFill>
                  <a:srgbClr val="003399"/>
                </a:solidFill>
              </a:rPr>
              <a:t>×64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=4096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pixels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</a:p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fusion-bonded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V="1">
            <a:off x="7277100" y="3886200"/>
            <a:ext cx="495793" cy="1014413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7598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Slide Number Placeholder 2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88CD4624-C0CE-4595-8B94-77D491CFDDB4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sz="1200" b="0">
              <a:solidFill>
                <a:srgbClr val="003399"/>
              </a:solidFill>
            </a:endParaRPr>
          </a:p>
        </p:txBody>
      </p:sp>
      <p:sp>
        <p:nvSpPr>
          <p:cNvPr id="1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22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Comparison</a:t>
            </a:r>
            <a:r>
              <a:rPr lang="pl-PL" sz="2800" b="0" dirty="0" smtClean="0">
                <a:solidFill>
                  <a:srgbClr val="003399"/>
                </a:solidFill>
              </a:rPr>
              <a:t> with </a:t>
            </a:r>
            <a:r>
              <a:rPr lang="pl-PL" sz="2800" b="0" dirty="0" err="1" smtClean="0">
                <a:solidFill>
                  <a:srgbClr val="003399"/>
                </a:solidFill>
              </a:rPr>
              <a:t>bump</a:t>
            </a:r>
            <a:r>
              <a:rPr lang="pl-PL" sz="2800" b="0" dirty="0" smtClean="0">
                <a:solidFill>
                  <a:srgbClr val="003399"/>
                </a:solidFill>
              </a:rPr>
              <a:t> </a:t>
            </a:r>
            <a:r>
              <a:rPr lang="pl-PL" sz="2800" b="0" dirty="0" err="1" smtClean="0">
                <a:solidFill>
                  <a:srgbClr val="003399"/>
                </a:solidFill>
              </a:rPr>
              <a:t>bonded</a:t>
            </a:r>
            <a:r>
              <a:rPr lang="pl-PL" sz="2800" b="0" dirty="0" smtClean="0">
                <a:solidFill>
                  <a:srgbClr val="003399"/>
                </a:solidFill>
              </a:rPr>
              <a:t> - 4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1999" y="1022169"/>
            <a:ext cx="914401" cy="349431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NOISE</a:t>
            </a:r>
            <a:endParaRPr lang="en-US" sz="1800" dirty="0">
              <a:solidFill>
                <a:srgbClr val="00B050"/>
              </a:solidFill>
            </a:endParaRPr>
          </a:p>
        </p:txBody>
      </p:sp>
      <p:pic>
        <p:nvPicPr>
          <p:cNvPr id="9" name="Picture 2" descr="noi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447800"/>
            <a:ext cx="451203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noise_bump_bonded_12sigm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36" y="1447800"/>
            <a:ext cx="4504764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09600" y="4800600"/>
            <a:ext cx="3657600" cy="404813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err="1" smtClean="0">
                <a:solidFill>
                  <a:srgbClr val="003399"/>
                </a:solidFill>
              </a:rPr>
              <a:t>Noise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smtClean="0">
                <a:solidFill>
                  <a:srgbClr val="003399"/>
                </a:solidFill>
              </a:rPr>
              <a:t>for </a:t>
            </a:r>
            <a:r>
              <a:rPr lang="pl-PL" sz="1600" dirty="0" err="1">
                <a:solidFill>
                  <a:srgbClr val="003399"/>
                </a:solidFill>
              </a:rPr>
              <a:t>b</a:t>
            </a:r>
            <a:r>
              <a:rPr lang="pl-PL" sz="1600" dirty="0" err="1" smtClean="0">
                <a:solidFill>
                  <a:srgbClr val="003399"/>
                </a:solidFill>
              </a:rPr>
              <a:t>ump-bonded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smtClean="0">
                <a:solidFill>
                  <a:srgbClr val="003399"/>
                </a:solidFill>
              </a:rPr>
              <a:t>VIPIC1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181601" y="4800600"/>
            <a:ext cx="3428999" cy="404813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err="1" smtClean="0">
                <a:solidFill>
                  <a:srgbClr val="003399"/>
                </a:solidFill>
              </a:rPr>
              <a:t>Noise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smtClean="0">
                <a:solidFill>
                  <a:srgbClr val="003399"/>
                </a:solidFill>
              </a:rPr>
              <a:t>for </a:t>
            </a:r>
            <a:r>
              <a:rPr lang="pl-PL" sz="1600" dirty="0" err="1">
                <a:solidFill>
                  <a:srgbClr val="003399"/>
                </a:solidFill>
              </a:rPr>
              <a:t>f</a:t>
            </a:r>
            <a:r>
              <a:rPr lang="pl-PL" sz="1600" dirty="0" err="1" smtClean="0">
                <a:solidFill>
                  <a:srgbClr val="003399"/>
                </a:solidFill>
              </a:rPr>
              <a:t>usion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bonded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smtClean="0">
                <a:solidFill>
                  <a:srgbClr val="003399"/>
                </a:solidFill>
              </a:rPr>
              <a:t>VIPIC1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09600" y="5334000"/>
            <a:ext cx="8001000" cy="1066800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300"/>
              </a:spcBef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600" dirty="0" err="1">
                <a:solidFill>
                  <a:srgbClr val="003399"/>
                </a:solidFill>
              </a:rPr>
              <a:t>B</a:t>
            </a:r>
            <a:r>
              <a:rPr lang="pl-PL" sz="1600" dirty="0" err="1" smtClean="0">
                <a:solidFill>
                  <a:srgbClr val="003399"/>
                </a:solidFill>
              </a:rPr>
              <a:t>ehind</a:t>
            </a:r>
            <a:r>
              <a:rPr lang="pl-PL" sz="1600" dirty="0" smtClean="0">
                <a:solidFill>
                  <a:srgbClr val="003399"/>
                </a:solidFill>
              </a:rPr>
              <a:t> the </a:t>
            </a:r>
            <a:r>
              <a:rPr lang="pl-PL" sz="1600" dirty="0" err="1" smtClean="0">
                <a:solidFill>
                  <a:srgbClr val="003399"/>
                </a:solidFill>
              </a:rPr>
              <a:t>results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is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lower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input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capacitance</a:t>
            </a:r>
            <a:r>
              <a:rPr lang="pl-PL" sz="1600" dirty="0" smtClean="0">
                <a:solidFill>
                  <a:srgbClr val="00B050"/>
                </a:solidFill>
              </a:rPr>
              <a:t> in the </a:t>
            </a:r>
            <a:r>
              <a:rPr lang="pl-PL" sz="1600" dirty="0" err="1" smtClean="0">
                <a:solidFill>
                  <a:srgbClr val="00B050"/>
                </a:solidFill>
              </a:rPr>
              <a:t>fusion</a:t>
            </a:r>
            <a:r>
              <a:rPr lang="pl-PL" sz="1600" dirty="0" err="1" smtClean="0">
                <a:solidFill>
                  <a:srgbClr val="00B050"/>
                </a:solidFill>
              </a:rPr>
              <a:t>-bonded</a:t>
            </a:r>
            <a:r>
              <a:rPr lang="pl-PL" sz="1600" dirty="0" smtClean="0">
                <a:solidFill>
                  <a:srgbClr val="00B050"/>
                </a:solidFill>
              </a:rPr>
              <a:t> version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</a:p>
          <a:p>
            <a:pPr>
              <a:spcBef>
                <a:spcPts val="300"/>
              </a:spcBef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600" dirty="0" smtClean="0">
                <a:solidFill>
                  <a:srgbClr val="003399"/>
                </a:solidFill>
              </a:rPr>
              <a:t>ENC on </a:t>
            </a:r>
            <a:r>
              <a:rPr lang="pl-PL" sz="1600" dirty="0" err="1" smtClean="0">
                <a:solidFill>
                  <a:srgbClr val="003399"/>
                </a:solidFill>
              </a:rPr>
              <a:t>fusion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bonded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device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is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close</a:t>
            </a:r>
            <a:r>
              <a:rPr lang="pl-PL" sz="1600" dirty="0" smtClean="0">
                <a:solidFill>
                  <a:srgbClr val="00B050"/>
                </a:solidFill>
              </a:rPr>
              <a:t> to </a:t>
            </a:r>
            <a:r>
              <a:rPr lang="pl-PL" sz="1600" dirty="0" err="1" smtClean="0">
                <a:solidFill>
                  <a:srgbClr val="00B050"/>
                </a:solidFill>
              </a:rPr>
              <a:t>that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measured</a:t>
            </a:r>
            <a:r>
              <a:rPr lang="pl-PL" sz="1600" dirty="0" smtClean="0">
                <a:solidFill>
                  <a:srgbClr val="00B050"/>
                </a:solidFill>
              </a:rPr>
              <a:t> for </a:t>
            </a:r>
            <a:r>
              <a:rPr lang="pl-PL" sz="1600" dirty="0" err="1" smtClean="0">
                <a:solidFill>
                  <a:srgbClr val="00B050"/>
                </a:solidFill>
              </a:rPr>
              <a:t>floating</a:t>
            </a:r>
            <a:r>
              <a:rPr lang="pl-PL" sz="1600" dirty="0" smtClean="0">
                <a:solidFill>
                  <a:srgbClr val="00B050"/>
                </a:solidFill>
              </a:rPr>
              <a:t> </a:t>
            </a:r>
            <a:r>
              <a:rPr lang="pl-PL" sz="1600" dirty="0" err="1" smtClean="0">
                <a:solidFill>
                  <a:srgbClr val="00B050"/>
                </a:solidFill>
              </a:rPr>
              <a:t>inputs</a:t>
            </a:r>
            <a:r>
              <a:rPr lang="pl-PL" sz="1600" dirty="0" smtClean="0">
                <a:solidFill>
                  <a:srgbClr val="003399"/>
                </a:solidFill>
              </a:rPr>
              <a:t>!</a:t>
            </a:r>
          </a:p>
          <a:p>
            <a:pPr>
              <a:spcBef>
                <a:spcPts val="300"/>
              </a:spcBef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600" dirty="0" smtClean="0">
                <a:solidFill>
                  <a:srgbClr val="003399"/>
                </a:solidFill>
              </a:rPr>
              <a:t>ENC=40e</a:t>
            </a:r>
            <a:r>
              <a:rPr lang="pl-PL" sz="1600" baseline="30000" dirty="0" smtClean="0">
                <a:solidFill>
                  <a:srgbClr val="003399"/>
                </a:solidFill>
              </a:rPr>
              <a:t>-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C</a:t>
            </a:r>
            <a:r>
              <a:rPr lang="pl-PL" sz="1600" baseline="-25000" dirty="0" err="1" smtClean="0">
                <a:solidFill>
                  <a:srgbClr val="003399"/>
                </a:solidFill>
              </a:rPr>
              <a:t>in</a:t>
            </a:r>
            <a:r>
              <a:rPr lang="pl-PL" sz="1600" dirty="0" smtClean="0">
                <a:solidFill>
                  <a:srgbClr val="003399"/>
                </a:solidFill>
              </a:rPr>
              <a:t>&lt;20fF, ENC=70e</a:t>
            </a:r>
            <a:r>
              <a:rPr lang="pl-PL" sz="1600" baseline="30000" dirty="0" smtClean="0">
                <a:solidFill>
                  <a:srgbClr val="003399"/>
                </a:solidFill>
              </a:rPr>
              <a:t>-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C</a:t>
            </a:r>
            <a:r>
              <a:rPr lang="pl-PL" sz="1600" baseline="-25000" dirty="0" err="1" smtClean="0">
                <a:solidFill>
                  <a:srgbClr val="003399"/>
                </a:solidFill>
              </a:rPr>
              <a:t>in</a:t>
            </a:r>
            <a:r>
              <a:rPr lang="pl-PL" sz="1600" dirty="0" smtClean="0">
                <a:solidFill>
                  <a:srgbClr val="003399"/>
                </a:solidFill>
              </a:rPr>
              <a:t>&gt;80fF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7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Slide Number Placeholder 2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88CD4624-C0CE-4595-8B94-77D491CFDDB4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sz="1200" b="0">
              <a:solidFill>
                <a:srgbClr val="003399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28600" y="4572000"/>
            <a:ext cx="4159624" cy="1769854"/>
          </a:xfrm>
          <a:prstGeom prst="rect">
            <a:avLst/>
          </a:prstGeom>
          <a:solidFill>
            <a:schemeClr val="lt1">
              <a:alpha val="75000"/>
            </a:schemeClr>
          </a:solidFill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sz="1500" b="0" dirty="0">
                <a:solidFill>
                  <a:srgbClr val="FFC000"/>
                </a:solidFill>
                <a:latin typeface="Webdings" panose="05030102010509060703" pitchFamily="18" charset="2"/>
              </a:rPr>
              <a:t>4 </a:t>
            </a:r>
            <a:r>
              <a:rPr lang="pl-PL" sz="1500" dirty="0" smtClean="0">
                <a:solidFill>
                  <a:srgbClr val="003399"/>
                </a:solidFill>
              </a:rPr>
              <a:t>Cu-DBI (</a:t>
            </a:r>
            <a:r>
              <a:rPr lang="pl-PL" sz="1500" dirty="0" err="1" smtClean="0">
                <a:solidFill>
                  <a:srgbClr val="003399"/>
                </a:solidFill>
              </a:rPr>
              <a:t>oxide-oxide</a:t>
            </a:r>
            <a:r>
              <a:rPr lang="pl-PL" sz="1500" dirty="0" smtClean="0">
                <a:solidFill>
                  <a:srgbClr val="003399"/>
                </a:solidFill>
              </a:rPr>
              <a:t> </a:t>
            </a:r>
            <a:r>
              <a:rPr lang="pl-PL" sz="1500" dirty="0" err="1" smtClean="0">
                <a:solidFill>
                  <a:srgbClr val="003399"/>
                </a:solidFill>
              </a:rPr>
              <a:t>fusion</a:t>
            </a:r>
            <a:r>
              <a:rPr lang="pl-PL" sz="1500" dirty="0" smtClean="0">
                <a:solidFill>
                  <a:srgbClr val="003399"/>
                </a:solidFill>
              </a:rPr>
              <a:t> </a:t>
            </a:r>
            <a:r>
              <a:rPr lang="pl-PL" sz="1500" dirty="0" err="1" smtClean="0">
                <a:solidFill>
                  <a:srgbClr val="003399"/>
                </a:solidFill>
              </a:rPr>
              <a:t>bonding</a:t>
            </a:r>
            <a:r>
              <a:rPr lang="pl-PL" sz="1500" dirty="0" smtClean="0">
                <a:solidFill>
                  <a:srgbClr val="003399"/>
                </a:solidFill>
              </a:rPr>
              <a:t>) </a:t>
            </a:r>
            <a:r>
              <a:rPr lang="pl-PL" sz="1500" dirty="0" err="1" smtClean="0">
                <a:solidFill>
                  <a:srgbClr val="003399"/>
                </a:solidFill>
              </a:rPr>
              <a:t>used</a:t>
            </a:r>
            <a:r>
              <a:rPr lang="pl-PL" sz="1500" dirty="0" smtClean="0">
                <a:solidFill>
                  <a:srgbClr val="003399"/>
                </a:solidFill>
              </a:rPr>
              <a:t> for </a:t>
            </a:r>
            <a:r>
              <a:rPr lang="pl-PL" sz="1500" dirty="0" err="1" smtClean="0">
                <a:solidFill>
                  <a:srgbClr val="003399"/>
                </a:solidFill>
              </a:rPr>
              <a:t>bonding</a:t>
            </a:r>
            <a:r>
              <a:rPr lang="pl-PL" sz="1500" dirty="0" smtClean="0">
                <a:solidFill>
                  <a:srgbClr val="003399"/>
                </a:solidFill>
              </a:rPr>
              <a:t> </a:t>
            </a:r>
            <a:r>
              <a:rPr lang="pl-PL" sz="1500" dirty="0" err="1" smtClean="0">
                <a:solidFill>
                  <a:srgbClr val="003399"/>
                </a:solidFill>
              </a:rPr>
              <a:t>tiers</a:t>
            </a:r>
            <a:r>
              <a:rPr lang="pl-PL" sz="1500" dirty="0" smtClean="0">
                <a:solidFill>
                  <a:srgbClr val="003399"/>
                </a:solidFill>
              </a:rPr>
              <a:t> of 3D VIPIC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500" b="0" dirty="0">
                <a:solidFill>
                  <a:srgbClr val="FFC000"/>
                </a:solidFill>
                <a:latin typeface="Webdings" panose="05030102010509060703" pitchFamily="18" charset="2"/>
              </a:rPr>
              <a:t>4 </a:t>
            </a:r>
            <a:r>
              <a:rPr lang="pl-PL" sz="1500" dirty="0" smtClean="0">
                <a:solidFill>
                  <a:srgbClr val="003399"/>
                </a:solidFill>
              </a:rPr>
              <a:t>Ni-DBI (</a:t>
            </a:r>
            <a:r>
              <a:rPr lang="pl-PL" sz="1500" dirty="0" err="1" smtClean="0">
                <a:solidFill>
                  <a:srgbClr val="003399"/>
                </a:solidFill>
              </a:rPr>
              <a:t>oxide-oxide</a:t>
            </a:r>
            <a:r>
              <a:rPr lang="pl-PL" sz="1500" dirty="0" smtClean="0">
                <a:solidFill>
                  <a:srgbClr val="003399"/>
                </a:solidFill>
              </a:rPr>
              <a:t> </a:t>
            </a:r>
            <a:r>
              <a:rPr lang="pl-PL" sz="1500" dirty="0" err="1" smtClean="0">
                <a:solidFill>
                  <a:srgbClr val="003399"/>
                </a:solidFill>
              </a:rPr>
              <a:t>fusion</a:t>
            </a:r>
            <a:r>
              <a:rPr lang="pl-PL" sz="1500" dirty="0" smtClean="0">
                <a:solidFill>
                  <a:srgbClr val="003399"/>
                </a:solidFill>
              </a:rPr>
              <a:t> </a:t>
            </a:r>
            <a:r>
              <a:rPr lang="pl-PL" sz="1500" dirty="0" err="1" smtClean="0">
                <a:solidFill>
                  <a:srgbClr val="003399"/>
                </a:solidFill>
              </a:rPr>
              <a:t>bonding</a:t>
            </a:r>
            <a:r>
              <a:rPr lang="pl-PL" sz="1500" dirty="0" smtClean="0">
                <a:solidFill>
                  <a:srgbClr val="003399"/>
                </a:solidFill>
              </a:rPr>
              <a:t>) with 5</a:t>
            </a:r>
            <a:r>
              <a:rPr lang="pl-PL" sz="1500" dirty="0" smtClean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pl-PL" sz="1500" dirty="0" smtClean="0">
                <a:solidFill>
                  <a:srgbClr val="003399"/>
                </a:solidFill>
              </a:rPr>
              <a:t>m </a:t>
            </a:r>
            <a:r>
              <a:rPr lang="pl-PL" sz="1500" dirty="0" err="1" smtClean="0">
                <a:solidFill>
                  <a:srgbClr val="003399"/>
                </a:solidFill>
              </a:rPr>
              <a:t>diameter</a:t>
            </a:r>
            <a:r>
              <a:rPr lang="pl-PL" sz="1500" dirty="0" smtClean="0">
                <a:solidFill>
                  <a:srgbClr val="003399"/>
                </a:solidFill>
              </a:rPr>
              <a:t> DBI post </a:t>
            </a:r>
            <a:r>
              <a:rPr lang="pl-PL" sz="1500" dirty="0" err="1" smtClean="0">
                <a:solidFill>
                  <a:srgbClr val="003399"/>
                </a:solidFill>
              </a:rPr>
              <a:t>used</a:t>
            </a:r>
            <a:r>
              <a:rPr lang="pl-PL" sz="1500" dirty="0" smtClean="0">
                <a:solidFill>
                  <a:srgbClr val="003399"/>
                </a:solidFill>
              </a:rPr>
              <a:t> for </a:t>
            </a:r>
            <a:r>
              <a:rPr lang="pl-PL" sz="1500" dirty="0" err="1" smtClean="0">
                <a:solidFill>
                  <a:srgbClr val="003399"/>
                </a:solidFill>
              </a:rPr>
              <a:t>bonding</a:t>
            </a:r>
            <a:r>
              <a:rPr lang="pl-PL" sz="1500" dirty="0" smtClean="0">
                <a:solidFill>
                  <a:srgbClr val="003399"/>
                </a:solidFill>
              </a:rPr>
              <a:t> of </a:t>
            </a:r>
            <a:r>
              <a:rPr lang="pl-PL" sz="1500" dirty="0" err="1" smtClean="0">
                <a:solidFill>
                  <a:srgbClr val="003399"/>
                </a:solidFill>
              </a:rPr>
              <a:t>processed</a:t>
            </a:r>
            <a:r>
              <a:rPr lang="pl-PL" sz="1500" dirty="0" smtClean="0">
                <a:solidFill>
                  <a:srgbClr val="003399"/>
                </a:solidFill>
              </a:rPr>
              <a:t>  VIPIC </a:t>
            </a:r>
            <a:r>
              <a:rPr lang="pl-PL" sz="1500" dirty="0" err="1" smtClean="0">
                <a:solidFill>
                  <a:srgbClr val="003399"/>
                </a:solidFill>
              </a:rPr>
              <a:t>die</a:t>
            </a:r>
            <a:r>
              <a:rPr lang="pl-PL" sz="1500" dirty="0" smtClean="0">
                <a:solidFill>
                  <a:srgbClr val="003399"/>
                </a:solidFill>
              </a:rPr>
              <a:t> to sensor </a:t>
            </a:r>
            <a:r>
              <a:rPr lang="pl-PL" sz="1500" dirty="0" err="1" smtClean="0">
                <a:solidFill>
                  <a:srgbClr val="003399"/>
                </a:solidFill>
              </a:rPr>
              <a:t>wafers</a:t>
            </a:r>
            <a:endParaRPr lang="pl-PL" sz="1500" dirty="0" smtClean="0">
              <a:solidFill>
                <a:srgbClr val="003399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sz="15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500" dirty="0" err="1" smtClean="0">
                <a:solidFill>
                  <a:srgbClr val="003399"/>
                </a:solidFill>
              </a:rPr>
              <a:t>actually</a:t>
            </a:r>
            <a:r>
              <a:rPr lang="pl-PL" sz="1500" dirty="0" smtClean="0">
                <a:solidFill>
                  <a:srgbClr val="003399"/>
                </a:solidFill>
              </a:rPr>
              <a:t> 3 chips </a:t>
            </a:r>
            <a:r>
              <a:rPr lang="pl-PL" sz="1500" dirty="0" err="1" smtClean="0">
                <a:solidFill>
                  <a:srgbClr val="003399"/>
                </a:solidFill>
              </a:rPr>
              <a:t>bonded</a:t>
            </a:r>
            <a:r>
              <a:rPr lang="pl-PL" sz="1500" dirty="0" smtClean="0">
                <a:solidFill>
                  <a:srgbClr val="003399"/>
                </a:solidFill>
              </a:rPr>
              <a:t> to sensor </a:t>
            </a:r>
            <a:r>
              <a:rPr lang="pl-PL" sz="1500" dirty="0" err="1" smtClean="0">
                <a:solidFill>
                  <a:srgbClr val="003399"/>
                </a:solidFill>
              </a:rPr>
              <a:t>wafers</a:t>
            </a:r>
            <a:r>
              <a:rPr lang="pl-PL" sz="1500" dirty="0" smtClean="0">
                <a:solidFill>
                  <a:srgbClr val="003399"/>
                </a:solidFill>
              </a:rPr>
              <a:t>: VICTR, VIP2B and VIPIC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7162800" y="4191001"/>
            <a:ext cx="152400" cy="228599"/>
          </a:xfrm>
          <a:prstGeom prst="straightConnector1">
            <a:avLst/>
          </a:prstGeom>
          <a:noFill/>
          <a:ln w="22225" cap="flat" cmpd="sng" algn="ctr">
            <a:solidFill>
              <a:srgbClr val="F8F8F8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21" y="1255353"/>
            <a:ext cx="3973357" cy="308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DBI_pi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3478"/>
          <a:stretch/>
        </p:blipFill>
        <p:spPr bwMode="auto">
          <a:xfrm>
            <a:off x="4594858" y="1208881"/>
            <a:ext cx="4244342" cy="473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4419600" y="6057752"/>
            <a:ext cx="235945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Must be extremely planar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5906875" y="3962401"/>
            <a:ext cx="570125" cy="220979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3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Comparison</a:t>
            </a:r>
            <a:r>
              <a:rPr lang="pl-PL" sz="2800" b="0" dirty="0" smtClean="0">
                <a:solidFill>
                  <a:srgbClr val="003399"/>
                </a:solidFill>
              </a:rPr>
              <a:t> with </a:t>
            </a:r>
            <a:r>
              <a:rPr lang="pl-PL" sz="2800" b="0" dirty="0" err="1" smtClean="0">
                <a:solidFill>
                  <a:srgbClr val="003399"/>
                </a:solidFill>
              </a:rPr>
              <a:t>bump</a:t>
            </a:r>
            <a:r>
              <a:rPr lang="pl-PL" sz="2800" b="0" dirty="0" smtClean="0">
                <a:solidFill>
                  <a:srgbClr val="003399"/>
                </a:solidFill>
              </a:rPr>
              <a:t> </a:t>
            </a:r>
            <a:r>
              <a:rPr lang="pl-PL" sz="2800" b="0" dirty="0" err="1" smtClean="0">
                <a:solidFill>
                  <a:srgbClr val="003399"/>
                </a:solidFill>
              </a:rPr>
              <a:t>bonded</a:t>
            </a:r>
            <a:r>
              <a:rPr lang="pl-PL" sz="2800" b="0" dirty="0" smtClean="0">
                <a:solidFill>
                  <a:srgbClr val="003399"/>
                </a:solidFill>
              </a:rPr>
              <a:t> - 5</a:t>
            </a:r>
            <a:endParaRPr lang="en-US" sz="2800" b="0" dirty="0">
              <a:solidFill>
                <a:srgbClr val="003399"/>
              </a:solidFill>
            </a:endParaRPr>
          </a:p>
        </p:txBody>
      </p:sp>
      <p:pic>
        <p:nvPicPr>
          <p:cNvPr id="15" name="Picture 14" descr="DBI_VIPIC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4" t="-397" r="19648" b="76451"/>
          <a:stretch/>
        </p:blipFill>
        <p:spPr>
          <a:xfrm>
            <a:off x="6705600" y="5105400"/>
            <a:ext cx="2286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0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4" t="17789" r="16003" b="23777"/>
          <a:stretch/>
        </p:blipFill>
        <p:spPr>
          <a:xfrm>
            <a:off x="259080" y="1251065"/>
            <a:ext cx="8199120" cy="4844935"/>
          </a:xfrm>
          <a:prstGeom prst="rect">
            <a:avLst/>
          </a:prstGeom>
        </p:spPr>
      </p:pic>
      <p:sp>
        <p:nvSpPr>
          <p:cNvPr id="43012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Some</a:t>
            </a:r>
            <a:r>
              <a:rPr lang="pl-PL" sz="2800" b="0" dirty="0" smtClean="0">
                <a:solidFill>
                  <a:srgbClr val="003399"/>
                </a:solidFill>
              </a:rPr>
              <a:t> „propaganda” </a:t>
            </a:r>
            <a:r>
              <a:rPr lang="pl-PL" sz="2800" b="0" dirty="0" err="1" smtClean="0">
                <a:solidFill>
                  <a:srgbClr val="003399"/>
                </a:solidFill>
              </a:rPr>
              <a:t>pictures</a:t>
            </a:r>
            <a:r>
              <a:rPr lang="pl-PL" sz="2800" b="0" dirty="0" smtClean="0">
                <a:solidFill>
                  <a:srgbClr val="003399"/>
                </a:solidFill>
              </a:rPr>
              <a:t> - 1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43015" name="Slide Number Placeholder 2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88CD4624-C0CE-4595-8B94-77D491CFDDB4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sz="1200" b="0">
              <a:solidFill>
                <a:srgbClr val="003399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28600" y="5715000"/>
            <a:ext cx="457200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 smtClean="0">
                <a:solidFill>
                  <a:srgbClr val="F8F8F8"/>
                </a:solidFill>
                <a:ea typeface="ＭＳ Ｐゴシック" charset="-128"/>
              </a:rPr>
              <a:t>Fusion</a:t>
            </a:r>
            <a:r>
              <a:rPr lang="pl-PL" sz="1400" dirty="0" smtClean="0">
                <a:solidFill>
                  <a:srgbClr val="F8F8F8"/>
                </a:solidFill>
                <a:ea typeface="ＭＳ Ｐゴシック" charset="-128"/>
              </a:rPr>
              <a:t> D2W </a:t>
            </a:r>
            <a:r>
              <a:rPr lang="pl-PL" sz="1400" dirty="0" err="1" smtClean="0">
                <a:solidFill>
                  <a:srgbClr val="F8F8F8"/>
                </a:solidFill>
                <a:ea typeface="ＭＳ Ｐゴシック" charset="-128"/>
              </a:rPr>
              <a:t>bonded</a:t>
            </a:r>
            <a:r>
              <a:rPr lang="pl-PL" sz="1400" dirty="0" smtClean="0">
                <a:solidFill>
                  <a:srgbClr val="F8F8F8"/>
                </a:solidFill>
                <a:ea typeface="ＭＳ Ｐゴシック" charset="-128"/>
              </a:rPr>
              <a:t> chips on sensor </a:t>
            </a:r>
            <a:r>
              <a:rPr lang="pl-PL" sz="1400" dirty="0" err="1" smtClean="0">
                <a:solidFill>
                  <a:srgbClr val="F8F8F8"/>
                </a:solidFill>
                <a:ea typeface="ＭＳ Ｐゴシック" charset="-128"/>
              </a:rPr>
              <a:t>wafer</a:t>
            </a:r>
            <a:r>
              <a:rPr lang="pl-PL" sz="1400" dirty="0" smtClean="0">
                <a:solidFill>
                  <a:srgbClr val="F8F8F8"/>
                </a:solidFill>
                <a:ea typeface="ＭＳ Ｐゴシック" charset="-128"/>
              </a:rPr>
              <a:t> …</a:t>
            </a:r>
            <a:endParaRPr lang="en-US" sz="1400" dirty="0">
              <a:solidFill>
                <a:srgbClr val="F8F8F8"/>
              </a:solidFill>
              <a:ea typeface="ＭＳ Ｐゴシック" charset="-128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7162800" y="4191001"/>
            <a:ext cx="152400" cy="228599"/>
          </a:xfrm>
          <a:prstGeom prst="straightConnector1">
            <a:avLst/>
          </a:prstGeom>
          <a:noFill/>
          <a:ln w="22225" cap="flat" cmpd="sng" algn="ctr">
            <a:solidFill>
              <a:srgbClr val="F8F8F8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39475" y="3105002"/>
            <a:ext cx="1179725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600" dirty="0" smtClean="0">
                <a:solidFill>
                  <a:srgbClr val="FFFF00"/>
                </a:solidFill>
                <a:ea typeface="ＭＳ Ｐゴシック" charset="-128"/>
              </a:rPr>
              <a:t>VICTR</a:t>
            </a:r>
            <a:endParaRPr lang="en-US" sz="1600" dirty="0">
              <a:solidFill>
                <a:srgbClr val="FFFF00"/>
              </a:solidFill>
              <a:ea typeface="ＭＳ Ｐゴシック" charset="-128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629338" y="3429000"/>
            <a:ext cx="1124427" cy="5334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497840" y="1962002"/>
            <a:ext cx="117856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600" dirty="0" smtClean="0">
                <a:solidFill>
                  <a:srgbClr val="FFFF00"/>
                </a:solidFill>
                <a:ea typeface="ＭＳ Ｐゴシック" charset="-128"/>
              </a:rPr>
              <a:t>VIPIC</a:t>
            </a:r>
            <a:endParaRPr lang="en-US" sz="1600" dirty="0">
              <a:solidFill>
                <a:srgbClr val="FFFF00"/>
              </a:solidFill>
              <a:ea typeface="ＭＳ Ｐゴシック" charset="-128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87338" y="2581201"/>
            <a:ext cx="1179725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600" dirty="0" smtClean="0">
                <a:solidFill>
                  <a:srgbClr val="FFFF00"/>
                </a:solidFill>
                <a:ea typeface="ＭＳ Ｐゴシック" charset="-128"/>
              </a:rPr>
              <a:t>VIP2B</a:t>
            </a:r>
            <a:endParaRPr lang="en-US" sz="1600" dirty="0">
              <a:solidFill>
                <a:srgbClr val="FFFF00"/>
              </a:solidFill>
              <a:ea typeface="ＭＳ Ｐゴシック" charset="-128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1066800" y="2286000"/>
            <a:ext cx="1273785" cy="12954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894398" y="2911532"/>
            <a:ext cx="990600" cy="762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1315720" y="6125633"/>
            <a:ext cx="6151880" cy="427567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smtClean="0">
                <a:solidFill>
                  <a:srgbClr val="003399"/>
                </a:solidFill>
              </a:rPr>
              <a:t>500</a:t>
            </a:r>
            <a:r>
              <a:rPr lang="pl-PL" sz="1600" dirty="0" smtClean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pl-PL" sz="1600" dirty="0" smtClean="0">
                <a:solidFill>
                  <a:srgbClr val="003399"/>
                </a:solidFill>
              </a:rPr>
              <a:t>m 5k</a:t>
            </a:r>
            <a:r>
              <a:rPr lang="pl-PL" sz="1600" dirty="0" smtClean="0">
                <a:solidFill>
                  <a:srgbClr val="003399"/>
                </a:solidFill>
                <a:latin typeface="Symbol" panose="05050102010706020507" pitchFamily="18" charset="2"/>
              </a:rPr>
              <a:t>W</a:t>
            </a:r>
            <a:r>
              <a:rPr lang="pl-PL" sz="1600" dirty="0" smtClean="0">
                <a:solidFill>
                  <a:srgbClr val="003399"/>
                </a:solidFill>
              </a:rPr>
              <a:t>cm p-on-n Si 6” sensor </a:t>
            </a:r>
            <a:r>
              <a:rPr lang="pl-PL" sz="1600" dirty="0" err="1" smtClean="0">
                <a:solidFill>
                  <a:srgbClr val="003399"/>
                </a:solidFill>
              </a:rPr>
              <a:t>wafer</a:t>
            </a:r>
            <a:r>
              <a:rPr lang="pl-PL" sz="1600" dirty="0" smtClean="0">
                <a:solidFill>
                  <a:srgbClr val="003399"/>
                </a:solidFill>
              </a:rPr>
              <a:t> (</a:t>
            </a:r>
            <a:r>
              <a:rPr lang="pl-PL" sz="1600" dirty="0" err="1" smtClean="0">
                <a:solidFill>
                  <a:srgbClr val="003399"/>
                </a:solidFill>
              </a:rPr>
              <a:t>fabricated</a:t>
            </a:r>
            <a:r>
              <a:rPr lang="pl-PL" sz="1600" dirty="0" smtClean="0">
                <a:solidFill>
                  <a:srgbClr val="003399"/>
                </a:solidFill>
              </a:rPr>
              <a:t> by BNL)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45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40" y="914400"/>
            <a:ext cx="7731760" cy="5160109"/>
          </a:xfrm>
          <a:prstGeom prst="rect">
            <a:avLst/>
          </a:prstGeom>
        </p:spPr>
      </p:pic>
      <p:sp>
        <p:nvSpPr>
          <p:cNvPr id="43015" name="Slide Number Placeholder 2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88CD4624-C0CE-4595-8B94-77D491CFDDB4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sz="1200" b="0">
              <a:solidFill>
                <a:srgbClr val="003399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7162800" y="4191001"/>
            <a:ext cx="152400" cy="228599"/>
          </a:xfrm>
          <a:prstGeom prst="straightConnector1">
            <a:avLst/>
          </a:prstGeom>
          <a:noFill/>
          <a:ln w="22225" cap="flat" cmpd="sng" algn="ctr">
            <a:solidFill>
              <a:srgbClr val="F8F8F8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1703692" y="3429000"/>
            <a:ext cx="1725308" cy="5334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031240" y="3105002"/>
            <a:ext cx="1178560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600" dirty="0" smtClean="0">
                <a:solidFill>
                  <a:srgbClr val="FFFF00"/>
                </a:solidFill>
                <a:ea typeface="ＭＳ Ｐゴシック" charset="-128"/>
              </a:rPr>
              <a:t>VIPIC</a:t>
            </a:r>
            <a:endParaRPr lang="en-US" sz="1600" dirty="0">
              <a:solidFill>
                <a:srgbClr val="FFFF00"/>
              </a:solidFill>
              <a:ea typeface="ＭＳ Ｐゴシック" charset="-128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1468120" y="6125633"/>
            <a:ext cx="6151880" cy="427567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600" dirty="0" smtClean="0">
                <a:solidFill>
                  <a:srgbClr val="003399"/>
                </a:solidFill>
              </a:rPr>
              <a:t>VIPIC </a:t>
            </a:r>
            <a:r>
              <a:rPr lang="pl-PL" sz="1600" dirty="0" err="1" smtClean="0">
                <a:solidFill>
                  <a:srgbClr val="003399"/>
                </a:solidFill>
              </a:rPr>
              <a:t>is</a:t>
            </a:r>
            <a:r>
              <a:rPr lang="pl-PL" sz="1600" dirty="0" smtClean="0">
                <a:solidFill>
                  <a:srgbClr val="003399"/>
                </a:solidFill>
              </a:rPr>
              <a:t> 34</a:t>
            </a:r>
            <a:r>
              <a:rPr lang="pl-PL" sz="1600" dirty="0" smtClean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pl-PL" sz="1600" dirty="0" smtClean="0">
                <a:solidFill>
                  <a:srgbClr val="003399"/>
                </a:solidFill>
              </a:rPr>
              <a:t>m </a:t>
            </a:r>
            <a:r>
              <a:rPr lang="pl-PL" sz="1600" dirty="0" err="1" smtClean="0">
                <a:solidFill>
                  <a:srgbClr val="003399"/>
                </a:solidFill>
              </a:rPr>
              <a:t>thick</a:t>
            </a:r>
            <a:r>
              <a:rPr lang="pl-PL" sz="1600" dirty="0" smtClean="0">
                <a:solidFill>
                  <a:srgbClr val="003399"/>
                </a:solidFill>
              </a:rPr>
              <a:t> and </a:t>
            </a:r>
            <a:r>
              <a:rPr lang="pl-PL" sz="1600" dirty="0" err="1" smtClean="0">
                <a:solidFill>
                  <a:srgbClr val="003399"/>
                </a:solidFill>
              </a:rPr>
              <a:t>has</a:t>
            </a:r>
            <a:r>
              <a:rPr lang="pl-PL" sz="1600" dirty="0" smtClean="0">
                <a:solidFill>
                  <a:srgbClr val="003399"/>
                </a:solidFill>
              </a:rPr>
              <a:t> b-</a:t>
            </a:r>
            <a:r>
              <a:rPr lang="pl-PL" sz="1600" dirty="0" err="1" smtClean="0">
                <a:solidFill>
                  <a:srgbClr val="003399"/>
                </a:solidFill>
              </a:rPr>
              <a:t>bonding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pads</a:t>
            </a:r>
            <a:r>
              <a:rPr lang="pl-PL" sz="1600" dirty="0" smtClean="0">
                <a:solidFill>
                  <a:srgbClr val="003399"/>
                </a:solidFill>
              </a:rPr>
              <a:t> on </a:t>
            </a:r>
            <a:r>
              <a:rPr lang="pl-PL" sz="1600" dirty="0" err="1" smtClean="0">
                <a:solidFill>
                  <a:srgbClr val="003399"/>
                </a:solidFill>
              </a:rPr>
              <a:t>its</a:t>
            </a:r>
            <a:r>
              <a:rPr lang="pl-PL" sz="1600" dirty="0" smtClean="0">
                <a:solidFill>
                  <a:srgbClr val="003399"/>
                </a:solidFill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</a:rPr>
              <a:t>back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2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Some</a:t>
            </a:r>
            <a:r>
              <a:rPr lang="pl-PL" sz="2800" b="0" dirty="0" smtClean="0">
                <a:solidFill>
                  <a:srgbClr val="003399"/>
                </a:solidFill>
              </a:rPr>
              <a:t> „propaganda” </a:t>
            </a:r>
            <a:r>
              <a:rPr lang="pl-PL" sz="2800" b="0" dirty="0" err="1" smtClean="0">
                <a:solidFill>
                  <a:srgbClr val="003399"/>
                </a:solidFill>
              </a:rPr>
              <a:t>pictures</a:t>
            </a:r>
            <a:r>
              <a:rPr lang="pl-PL" sz="2800" b="0" dirty="0" smtClean="0">
                <a:solidFill>
                  <a:srgbClr val="003399"/>
                </a:solidFill>
              </a:rPr>
              <a:t> - 2</a:t>
            </a:r>
            <a:endParaRPr lang="en-US" sz="2800" b="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ig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711912"/>
            <a:ext cx="4059603" cy="316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33401" y="1066801"/>
            <a:ext cx="7162799" cy="609600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600" b="0" dirty="0" smtClean="0">
                <a:solidFill>
                  <a:srgbClr val="003399"/>
                </a:solidFill>
              </a:rPr>
              <a:t>VIPIC</a:t>
            </a:r>
            <a:r>
              <a:rPr lang="pl-PL" sz="1600" b="0" dirty="0" smtClean="0">
                <a:solidFill>
                  <a:srgbClr val="003399"/>
                </a:solidFill>
              </a:rPr>
              <a:t>1</a:t>
            </a:r>
            <a:r>
              <a:rPr lang="en-US" sz="1600" b="0" dirty="0" smtClean="0">
                <a:solidFill>
                  <a:srgbClr val="003399"/>
                </a:solidFill>
              </a:rPr>
              <a:t> </a:t>
            </a:r>
            <a:r>
              <a:rPr lang="pl-PL" sz="1600" b="0" dirty="0" smtClean="0">
                <a:solidFill>
                  <a:srgbClr val="003399"/>
                </a:solidFill>
              </a:rPr>
              <a:t>(</a:t>
            </a:r>
            <a:r>
              <a:rPr lang="pl-PL" sz="1600" b="0" dirty="0" err="1" smtClean="0">
                <a:solidFill>
                  <a:srgbClr val="FFC000"/>
                </a:solidFill>
              </a:rPr>
              <a:t>Prototype</a:t>
            </a:r>
            <a:r>
              <a:rPr lang="pl-PL" sz="1600" b="0" dirty="0" smtClean="0">
                <a:solidFill>
                  <a:srgbClr val="003399"/>
                </a:solidFill>
              </a:rPr>
              <a:t>) </a:t>
            </a:r>
            <a:r>
              <a:rPr lang="en-US" sz="1600" b="0" dirty="0" smtClean="0">
                <a:solidFill>
                  <a:srgbClr val="003399"/>
                </a:solidFill>
              </a:rPr>
              <a:t>count</a:t>
            </a:r>
            <a:r>
              <a:rPr lang="pl-PL" sz="1600" b="0" dirty="0" smtClean="0">
                <a:solidFill>
                  <a:srgbClr val="003399"/>
                </a:solidFill>
              </a:rPr>
              <a:t>s</a:t>
            </a:r>
            <a:r>
              <a:rPr lang="en-US" sz="1600" b="0" dirty="0" smtClean="0">
                <a:solidFill>
                  <a:srgbClr val="003399"/>
                </a:solidFill>
              </a:rPr>
              <a:t> </a:t>
            </a:r>
            <a:r>
              <a:rPr lang="en-US" sz="1600" b="0" dirty="0">
                <a:solidFill>
                  <a:srgbClr val="003399"/>
                </a:solidFill>
              </a:rPr>
              <a:t>the number of hits </a:t>
            </a:r>
            <a:r>
              <a:rPr lang="en-US" sz="1600" b="0" dirty="0" smtClean="0">
                <a:solidFill>
                  <a:srgbClr val="003399"/>
                </a:solidFill>
              </a:rPr>
              <a:t>in</a:t>
            </a:r>
            <a:r>
              <a:rPr lang="pl-PL" sz="1600" b="0" dirty="0" smtClean="0">
                <a:solidFill>
                  <a:srgbClr val="003399"/>
                </a:solidFill>
              </a:rPr>
              <a:t> </a:t>
            </a:r>
            <a:r>
              <a:rPr lang="en-US" sz="1600" b="0" dirty="0" smtClean="0">
                <a:solidFill>
                  <a:srgbClr val="003399"/>
                </a:solidFill>
              </a:rPr>
              <a:t>every </a:t>
            </a:r>
            <a:r>
              <a:rPr lang="en-US" sz="1600" b="0" dirty="0">
                <a:solidFill>
                  <a:srgbClr val="003399"/>
                </a:solidFill>
              </a:rPr>
              <a:t>pixel and read out the # of hits, and addresses in a </a:t>
            </a:r>
            <a:r>
              <a:rPr lang="en-US" sz="1600" b="0" dirty="0" smtClean="0">
                <a:solidFill>
                  <a:srgbClr val="003399"/>
                </a:solidFill>
              </a:rPr>
              <a:t>dead</a:t>
            </a:r>
            <a:r>
              <a:rPr lang="pl-PL" sz="1600" b="0" dirty="0" smtClean="0">
                <a:solidFill>
                  <a:srgbClr val="003399"/>
                </a:solidFill>
              </a:rPr>
              <a:t> </a:t>
            </a:r>
            <a:r>
              <a:rPr lang="en-US" sz="1600" b="0" dirty="0" smtClean="0">
                <a:solidFill>
                  <a:srgbClr val="003399"/>
                </a:solidFill>
              </a:rPr>
              <a:t>timeless manner</a:t>
            </a:r>
            <a:r>
              <a:rPr lang="pl-PL" sz="1600" b="0" dirty="0" smtClean="0">
                <a:solidFill>
                  <a:srgbClr val="003399"/>
                </a:solidFill>
              </a:rPr>
              <a:t>,</a:t>
            </a:r>
          </a:p>
        </p:txBody>
      </p:sp>
      <p:sp>
        <p:nvSpPr>
          <p:cNvPr id="48" name="TextBox 8"/>
          <p:cNvSpPr txBox="1">
            <a:spLocks noChangeArrowheads="1"/>
          </p:cNvSpPr>
          <p:nvPr/>
        </p:nvSpPr>
        <p:spPr bwMode="auto">
          <a:xfrm rot="20425293">
            <a:off x="4495390" y="2305311"/>
            <a:ext cx="4398481" cy="111722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0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Matrix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of </a:t>
            </a:r>
            <a:r>
              <a:rPr lang="de-DE" sz="2000" dirty="0">
                <a:solidFill>
                  <a:schemeClr val="bg1"/>
                </a:solidFill>
                <a:sym typeface="Arial" charset="0"/>
              </a:rPr>
              <a:t>64×64 </a:t>
            </a:r>
            <a:r>
              <a:rPr lang="de-DE" sz="2000" dirty="0" err="1" smtClean="0">
                <a:solidFill>
                  <a:schemeClr val="bg1"/>
                </a:solidFill>
                <a:sym typeface="Arial" charset="0"/>
              </a:rPr>
              <a:t>pixels</a:t>
            </a:r>
            <a:r>
              <a:rPr lang="de-DE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divided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into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16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group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of 4</a:t>
            </a:r>
            <a:r>
              <a:rPr lang="de-DE" sz="2000" dirty="0" smtClean="0">
                <a:solidFill>
                  <a:schemeClr val="bg1"/>
                </a:solidFill>
                <a:sym typeface="Arial" charset="0"/>
              </a:rPr>
              <a:t>×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64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pixels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read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through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one LVDS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buffer</a:t>
            </a:r>
            <a:endParaRPr lang="en-US" sz="2000" dirty="0">
              <a:solidFill>
                <a:schemeClr val="bg1"/>
              </a:solidFill>
              <a:sym typeface="Arial" charset="0"/>
            </a:endParaRPr>
          </a:p>
        </p:txBody>
      </p:sp>
      <p:sp>
        <p:nvSpPr>
          <p:cNvPr id="109" name="Slide Number Placeholder 2"/>
          <p:cNvSpPr txBox="1">
            <a:spLocks noGrp="1"/>
          </p:cNvSpPr>
          <p:nvPr/>
        </p:nvSpPr>
        <p:spPr bwMode="auto">
          <a:xfrm>
            <a:off x="304800" y="6172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A9918480-B96D-46F8-B347-23818E6564F8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sz="1200" b="0" dirty="0">
              <a:solidFill>
                <a:srgbClr val="003399"/>
              </a:solidFill>
            </a:endParaRPr>
          </a:p>
        </p:txBody>
      </p:sp>
      <p:sp>
        <p:nvSpPr>
          <p:cNvPr id="23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Some</a:t>
            </a:r>
            <a:r>
              <a:rPr lang="pl-PL" sz="2800" b="0" dirty="0" smtClean="0">
                <a:solidFill>
                  <a:srgbClr val="003399"/>
                </a:solidFill>
              </a:rPr>
              <a:t> </a:t>
            </a:r>
            <a:r>
              <a:rPr lang="pl-PL" sz="2800" b="0" dirty="0" err="1" smtClean="0">
                <a:solidFill>
                  <a:srgbClr val="003399"/>
                </a:solidFill>
              </a:rPr>
              <a:t>details</a:t>
            </a:r>
            <a:r>
              <a:rPr lang="pl-PL" sz="2800" b="0" dirty="0" smtClean="0">
                <a:solidFill>
                  <a:srgbClr val="003399"/>
                </a:solidFill>
              </a:rPr>
              <a:t> of VIPIC1 </a:t>
            </a:r>
            <a:r>
              <a:rPr lang="pl-PL" sz="2800" b="0" dirty="0" smtClean="0">
                <a:solidFill>
                  <a:srgbClr val="003399"/>
                </a:solidFill>
              </a:rPr>
              <a:t>- 1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304800" y="5134967"/>
            <a:ext cx="8534400" cy="1265833"/>
          </a:xfrm>
          <a:prstGeom prst="rect">
            <a:avLst/>
          </a:prstGeom>
          <a:solidFill>
            <a:schemeClr val="lt1">
              <a:alpha val="75000"/>
            </a:schemeClr>
          </a:solidFill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sz="1200" b="0" dirty="0" err="1" smtClean="0">
                <a:solidFill>
                  <a:srgbClr val="003399"/>
                </a:solidFill>
              </a:rPr>
              <a:t>G.Deptuch</a:t>
            </a:r>
            <a:r>
              <a:rPr lang="en-US" sz="1200" b="0" dirty="0">
                <a:solidFill>
                  <a:srgbClr val="003399"/>
                </a:solidFill>
              </a:rPr>
              <a:t>, </a:t>
            </a:r>
            <a:r>
              <a:rPr lang="en-US" sz="1200" b="0" dirty="0" err="1">
                <a:solidFill>
                  <a:srgbClr val="003399"/>
                </a:solidFill>
              </a:rPr>
              <a:t>M.Demarteau</a:t>
            </a:r>
            <a:r>
              <a:rPr lang="en-US" sz="1200" b="0" dirty="0">
                <a:solidFill>
                  <a:srgbClr val="003399"/>
                </a:solidFill>
              </a:rPr>
              <a:t>, </a:t>
            </a:r>
            <a:r>
              <a:rPr lang="en-US" sz="1200" b="0" dirty="0" err="1">
                <a:solidFill>
                  <a:srgbClr val="003399"/>
                </a:solidFill>
              </a:rPr>
              <a:t>J.Hoff</a:t>
            </a:r>
            <a:r>
              <a:rPr lang="en-US" sz="1200" b="0" dirty="0">
                <a:solidFill>
                  <a:srgbClr val="003399"/>
                </a:solidFill>
              </a:rPr>
              <a:t>, </a:t>
            </a:r>
            <a:r>
              <a:rPr lang="en-US" sz="1200" b="0" dirty="0" err="1">
                <a:solidFill>
                  <a:srgbClr val="003399"/>
                </a:solidFill>
              </a:rPr>
              <a:t>R.Lipton</a:t>
            </a:r>
            <a:r>
              <a:rPr lang="en-US" sz="1200" b="0" dirty="0">
                <a:solidFill>
                  <a:srgbClr val="003399"/>
                </a:solidFill>
              </a:rPr>
              <a:t>, </a:t>
            </a:r>
            <a:r>
              <a:rPr lang="en-US" sz="1200" b="0" dirty="0" err="1">
                <a:solidFill>
                  <a:srgbClr val="003399"/>
                </a:solidFill>
              </a:rPr>
              <a:t>A.Shenai</a:t>
            </a:r>
            <a:r>
              <a:rPr lang="en-US" sz="1200" b="0" dirty="0">
                <a:solidFill>
                  <a:srgbClr val="003399"/>
                </a:solidFill>
              </a:rPr>
              <a:t>, </a:t>
            </a:r>
            <a:r>
              <a:rPr lang="en-US" sz="1200" b="0" dirty="0" err="1">
                <a:solidFill>
                  <a:srgbClr val="003399"/>
                </a:solidFill>
              </a:rPr>
              <a:t>M.Trimpl</a:t>
            </a:r>
            <a:r>
              <a:rPr lang="en-US" sz="1200" b="0" dirty="0">
                <a:solidFill>
                  <a:srgbClr val="003399"/>
                </a:solidFill>
              </a:rPr>
              <a:t>, et al., “Vertically Integrated Circuits at Fermilab</a:t>
            </a:r>
            <a:r>
              <a:rPr lang="en-US" sz="1200" b="0" dirty="0" smtClean="0">
                <a:solidFill>
                  <a:srgbClr val="003399"/>
                </a:solidFill>
              </a:rPr>
              <a:t>“,</a:t>
            </a:r>
            <a:r>
              <a:rPr lang="pl-PL" sz="1200" b="0" dirty="0" smtClean="0">
                <a:solidFill>
                  <a:srgbClr val="003399"/>
                </a:solidFill>
              </a:rPr>
              <a:t> </a:t>
            </a:r>
            <a:r>
              <a:rPr lang="en-US" sz="1200" b="0" dirty="0" smtClean="0">
                <a:solidFill>
                  <a:srgbClr val="003399"/>
                </a:solidFill>
              </a:rPr>
              <a:t>IEEE </a:t>
            </a:r>
            <a:r>
              <a:rPr lang="en-US" sz="1200" b="0" dirty="0">
                <a:solidFill>
                  <a:srgbClr val="003399"/>
                </a:solidFill>
              </a:rPr>
              <a:t>Transaction on Nuclear Science, vol. 57, no. 4, (2010), pp. </a:t>
            </a:r>
            <a:r>
              <a:rPr lang="en-US" sz="1200" b="0" dirty="0" smtClean="0">
                <a:solidFill>
                  <a:srgbClr val="003399"/>
                </a:solidFill>
              </a:rPr>
              <a:t>2178-2186</a:t>
            </a:r>
            <a:endParaRPr lang="pl-PL" sz="1200" b="0" dirty="0" smtClean="0">
              <a:solidFill>
                <a:srgbClr val="003399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pl-PL" sz="1200" b="0" dirty="0" err="1" smtClean="0">
                <a:solidFill>
                  <a:srgbClr val="003399"/>
                </a:solidFill>
              </a:rPr>
              <a:t>G.Deptuch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>
                <a:solidFill>
                  <a:srgbClr val="003399"/>
                </a:solidFill>
              </a:rPr>
              <a:t>M.Trimpl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>
                <a:solidFill>
                  <a:srgbClr val="003399"/>
                </a:solidFill>
              </a:rPr>
              <a:t>R.Yarema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>
                <a:solidFill>
                  <a:srgbClr val="003399"/>
                </a:solidFill>
              </a:rPr>
              <a:t>D.P.Siddons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>
                <a:solidFill>
                  <a:srgbClr val="003399"/>
                </a:solidFill>
              </a:rPr>
              <a:t>G.Carini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>
                <a:solidFill>
                  <a:srgbClr val="003399"/>
                </a:solidFill>
              </a:rPr>
              <a:t>R.Szczygieł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>
                <a:solidFill>
                  <a:srgbClr val="003399"/>
                </a:solidFill>
              </a:rPr>
              <a:t>P.Grybos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>
                <a:solidFill>
                  <a:srgbClr val="003399"/>
                </a:solidFill>
              </a:rPr>
              <a:t>P.Maj</a:t>
            </a:r>
            <a:r>
              <a:rPr lang="pl-PL" sz="1200" b="0" dirty="0">
                <a:solidFill>
                  <a:srgbClr val="003399"/>
                </a:solidFill>
              </a:rPr>
              <a:t>, “VIPIC IC - Design and Test </a:t>
            </a:r>
            <a:r>
              <a:rPr lang="pl-PL" sz="1200" b="0" dirty="0" err="1">
                <a:solidFill>
                  <a:srgbClr val="003399"/>
                </a:solidFill>
              </a:rPr>
              <a:t>Aspects</a:t>
            </a:r>
            <a:r>
              <a:rPr lang="pl-PL" sz="1200" b="0" dirty="0">
                <a:solidFill>
                  <a:srgbClr val="003399"/>
                </a:solidFill>
              </a:rPr>
              <a:t> of the 3D </a:t>
            </a:r>
            <a:r>
              <a:rPr lang="pl-PL" sz="1200" b="0" dirty="0" err="1">
                <a:solidFill>
                  <a:srgbClr val="003399"/>
                </a:solidFill>
              </a:rPr>
              <a:t>Pixel</a:t>
            </a:r>
            <a:r>
              <a:rPr lang="pl-PL" sz="1200" b="0" dirty="0">
                <a:solidFill>
                  <a:srgbClr val="003399"/>
                </a:solidFill>
              </a:rPr>
              <a:t> Chip”, </a:t>
            </a:r>
            <a:r>
              <a:rPr lang="pl-PL" sz="1200" b="0" dirty="0" err="1">
                <a:solidFill>
                  <a:srgbClr val="003399"/>
                </a:solidFill>
              </a:rPr>
              <a:t>Proceedings</a:t>
            </a:r>
            <a:r>
              <a:rPr lang="pl-PL" sz="1200" b="0" dirty="0">
                <a:solidFill>
                  <a:srgbClr val="003399"/>
                </a:solidFill>
              </a:rPr>
              <a:t> of </a:t>
            </a:r>
            <a:r>
              <a:rPr lang="pl-PL" sz="1200" b="0" dirty="0" err="1">
                <a:solidFill>
                  <a:srgbClr val="003399"/>
                </a:solidFill>
              </a:rPr>
              <a:t>Nuclear</a:t>
            </a:r>
            <a:r>
              <a:rPr lang="pl-PL" sz="1200" b="0" dirty="0">
                <a:solidFill>
                  <a:srgbClr val="003399"/>
                </a:solidFill>
              </a:rPr>
              <a:t> Science </a:t>
            </a:r>
            <a:r>
              <a:rPr lang="pl-PL" sz="1200" b="0" dirty="0" err="1">
                <a:solidFill>
                  <a:srgbClr val="003399"/>
                </a:solidFill>
              </a:rPr>
              <a:t>Symposium</a:t>
            </a:r>
            <a:r>
              <a:rPr lang="pl-PL" sz="1200" b="0" dirty="0">
                <a:solidFill>
                  <a:srgbClr val="003399"/>
                </a:solidFill>
              </a:rPr>
              <a:t>, Knoxville, USA, </a:t>
            </a:r>
            <a:r>
              <a:rPr lang="pl-PL" sz="1200" b="0" dirty="0" err="1">
                <a:solidFill>
                  <a:srgbClr val="003399"/>
                </a:solidFill>
              </a:rPr>
              <a:t>October</a:t>
            </a:r>
            <a:r>
              <a:rPr lang="pl-PL" sz="1200" b="0" dirty="0">
                <a:solidFill>
                  <a:srgbClr val="003399"/>
                </a:solidFill>
              </a:rPr>
              <a:t> </a:t>
            </a:r>
            <a:r>
              <a:rPr lang="pl-PL" sz="1200" b="0" dirty="0" smtClean="0">
                <a:solidFill>
                  <a:srgbClr val="003399"/>
                </a:solidFill>
              </a:rPr>
              <a:t>2010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l-PL" sz="1200" b="0" dirty="0" err="1" smtClean="0">
                <a:solidFill>
                  <a:srgbClr val="003399"/>
                </a:solidFill>
              </a:rPr>
              <a:t>G.Deptuch</a:t>
            </a:r>
            <a:r>
              <a:rPr lang="pl-PL" sz="1200" b="0" dirty="0" smtClean="0">
                <a:solidFill>
                  <a:srgbClr val="003399"/>
                </a:solidFill>
              </a:rPr>
              <a:t>, </a:t>
            </a:r>
            <a:r>
              <a:rPr lang="pl-PL" sz="1200" b="0" dirty="0" err="1" smtClean="0">
                <a:solidFill>
                  <a:srgbClr val="003399"/>
                </a:solidFill>
              </a:rPr>
              <a:t>G.Carini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 smtClean="0">
                <a:solidFill>
                  <a:srgbClr val="003399"/>
                </a:solidFill>
              </a:rPr>
              <a:t>P.Gryboś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 smtClean="0">
                <a:solidFill>
                  <a:srgbClr val="003399"/>
                </a:solidFill>
              </a:rPr>
              <a:t>P.Kmon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 smtClean="0">
                <a:solidFill>
                  <a:srgbClr val="003399"/>
                </a:solidFill>
              </a:rPr>
              <a:t>P.Maj</a:t>
            </a:r>
            <a:r>
              <a:rPr lang="pl-PL" sz="1200" b="0" dirty="0" smtClean="0">
                <a:solidFill>
                  <a:srgbClr val="003399"/>
                </a:solidFill>
              </a:rPr>
              <a:t>, </a:t>
            </a:r>
            <a:r>
              <a:rPr lang="pl-PL" sz="1200" b="0" dirty="0" err="1" smtClean="0">
                <a:solidFill>
                  <a:srgbClr val="003399"/>
                </a:solidFill>
              </a:rPr>
              <a:t>M.Trimpl</a:t>
            </a:r>
            <a:r>
              <a:rPr lang="pl-PL" sz="1200" b="0" dirty="0" smtClean="0">
                <a:solidFill>
                  <a:srgbClr val="003399"/>
                </a:solidFill>
              </a:rPr>
              <a:t>, </a:t>
            </a:r>
            <a:r>
              <a:rPr lang="pl-PL" sz="1200" b="0" dirty="0" err="1" smtClean="0">
                <a:solidFill>
                  <a:srgbClr val="003399"/>
                </a:solidFill>
              </a:rPr>
              <a:t>D.P.Siddons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err="1" smtClean="0">
                <a:solidFill>
                  <a:srgbClr val="003399"/>
                </a:solidFill>
              </a:rPr>
              <a:t>R.Szczygieł</a:t>
            </a:r>
            <a:r>
              <a:rPr lang="pl-PL" sz="1200" b="0" dirty="0" smtClean="0">
                <a:solidFill>
                  <a:srgbClr val="003399"/>
                </a:solidFill>
              </a:rPr>
              <a:t>, </a:t>
            </a:r>
            <a:r>
              <a:rPr lang="pl-PL" sz="1200" b="0" dirty="0" err="1" smtClean="0">
                <a:solidFill>
                  <a:srgbClr val="003399"/>
                </a:solidFill>
              </a:rPr>
              <a:t>R.Yarema</a:t>
            </a:r>
            <a:r>
              <a:rPr lang="pl-PL" sz="1200" b="0" dirty="0">
                <a:solidFill>
                  <a:srgbClr val="003399"/>
                </a:solidFill>
              </a:rPr>
              <a:t>, </a:t>
            </a:r>
            <a:r>
              <a:rPr lang="pl-PL" sz="1200" b="0" dirty="0" smtClean="0">
                <a:solidFill>
                  <a:srgbClr val="003399"/>
                </a:solidFill>
              </a:rPr>
              <a:t>„</a:t>
            </a:r>
            <a:r>
              <a:rPr lang="en-US" sz="1200" b="0" dirty="0">
                <a:solidFill>
                  <a:srgbClr val="003399"/>
                </a:solidFill>
              </a:rPr>
              <a:t>Design and Tests of the Vertically Integrated Photon Imaging Chip</a:t>
            </a:r>
            <a:r>
              <a:rPr lang="pl-PL" sz="1200" b="0" dirty="0" smtClean="0">
                <a:solidFill>
                  <a:srgbClr val="003399"/>
                </a:solidFill>
              </a:rPr>
              <a:t>”, </a:t>
            </a:r>
            <a:r>
              <a:rPr lang="en-US" sz="1200" b="0" dirty="0">
                <a:solidFill>
                  <a:srgbClr val="003399"/>
                </a:solidFill>
              </a:rPr>
              <a:t>IEEE Transaction on Nuclear Science, vol. 61, no. 1, (2014), pp. 663-674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3751258" y="3025191"/>
            <a:ext cx="896942" cy="2480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>
            <a:off x="3751258" y="3200270"/>
            <a:ext cx="896942" cy="45733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Rectangle 5"/>
          <p:cNvSpPr>
            <a:spLocks noChangeArrowheads="1"/>
          </p:cNvSpPr>
          <p:nvPr/>
        </p:nvSpPr>
        <p:spPr bwMode="auto">
          <a:xfrm>
            <a:off x="228600" y="4800600"/>
            <a:ext cx="1981200" cy="3810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l-PL" dirty="0" err="1" smtClean="0">
                <a:solidFill>
                  <a:srgbClr val="00FF00"/>
                </a:solidFill>
              </a:rPr>
              <a:t>more</a:t>
            </a:r>
            <a:r>
              <a:rPr lang="pl-PL" dirty="0" smtClean="0">
                <a:solidFill>
                  <a:srgbClr val="00FF00"/>
                </a:solidFill>
              </a:rPr>
              <a:t> </a:t>
            </a:r>
            <a:r>
              <a:rPr lang="pl-PL" dirty="0" err="1" smtClean="0">
                <a:solidFill>
                  <a:srgbClr val="00FF00"/>
                </a:solidFill>
              </a:rPr>
              <a:t>details</a:t>
            </a:r>
            <a:r>
              <a:rPr lang="pl-PL" dirty="0" smtClean="0">
                <a:solidFill>
                  <a:srgbClr val="00FF00"/>
                </a:solidFill>
              </a:rPr>
              <a:t>: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 rot="20425293">
            <a:off x="4462621" y="3381580"/>
            <a:ext cx="4398481" cy="778675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0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Sparsification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engine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selects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hit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pixels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in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every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group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for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readout</a:t>
            </a:r>
            <a:endParaRPr lang="en-US" sz="2000" dirty="0">
              <a:solidFill>
                <a:schemeClr val="bg1"/>
              </a:solidFill>
              <a:sym typeface="Arial" charset="0"/>
            </a:endParaRPr>
          </a:p>
        </p:txBody>
      </p:sp>
      <p:sp>
        <p:nvSpPr>
          <p:cNvPr id="26" name="TextBox 8"/>
          <p:cNvSpPr txBox="1">
            <a:spLocks noChangeArrowheads="1"/>
          </p:cNvSpPr>
          <p:nvPr/>
        </p:nvSpPr>
        <p:spPr bwMode="auto">
          <a:xfrm rot="20425293">
            <a:off x="4411054" y="1664244"/>
            <a:ext cx="4398481" cy="707886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0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bg1"/>
                </a:solidFill>
                <a:sym typeface="Arial" charset="0"/>
              </a:rPr>
              <a:t>Active area: 5120×5120 </a:t>
            </a:r>
            <a:r>
              <a:rPr lang="en-US" sz="2000" dirty="0" smtClean="0">
                <a:solidFill>
                  <a:schemeClr val="bg1"/>
                </a:solidFill>
                <a:sym typeface="Arial" charset="0"/>
              </a:rPr>
              <a:t>μm</a:t>
            </a:r>
            <a:r>
              <a:rPr lang="en-US" sz="2000" baseline="30000" dirty="0" smtClean="0">
                <a:solidFill>
                  <a:schemeClr val="bg1"/>
                </a:solidFill>
                <a:sym typeface="Arial" charset="0"/>
              </a:rPr>
              <a:t>2</a:t>
            </a:r>
            <a:r>
              <a:rPr lang="en-US" sz="2000" dirty="0" smtClean="0">
                <a:solidFill>
                  <a:schemeClr val="bg1"/>
                </a:solidFill>
                <a:sym typeface="Arial" charset="0"/>
              </a:rPr>
              <a:t>, </a:t>
            </a:r>
            <a:r>
              <a:rPr lang="en-US" sz="2000" dirty="0">
                <a:solidFill>
                  <a:schemeClr val="bg1"/>
                </a:solidFill>
                <a:sym typeface="Arial" charset="0"/>
              </a:rPr>
              <a:t>chip: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bg1"/>
                </a:solidFill>
                <a:sym typeface="Arial" charset="0"/>
              </a:rPr>
              <a:t>6.3×5.5 </a:t>
            </a:r>
            <a:r>
              <a:rPr lang="en-US" sz="2000" dirty="0" smtClean="0">
                <a:solidFill>
                  <a:schemeClr val="bg1"/>
                </a:solidFill>
                <a:sym typeface="Arial" charset="0"/>
              </a:rPr>
              <a:t>mm</a:t>
            </a:r>
            <a:r>
              <a:rPr lang="en-US" sz="2000" baseline="30000" dirty="0" smtClean="0">
                <a:solidFill>
                  <a:schemeClr val="bg1"/>
                </a:solidFill>
                <a:sym typeface="Arial" charset="0"/>
              </a:rPr>
              <a:t>2</a:t>
            </a:r>
            <a:endParaRPr lang="en-US" sz="2000" baseline="30000" dirty="0">
              <a:solidFill>
                <a:schemeClr val="bg1"/>
              </a:solidFill>
              <a:sym typeface="Arial" charset="0"/>
            </a:endParaRPr>
          </a:p>
        </p:txBody>
      </p:sp>
      <p:sp>
        <p:nvSpPr>
          <p:cNvPr id="28" name="TextBox 8"/>
          <p:cNvSpPr txBox="1">
            <a:spLocks noChangeArrowheads="1"/>
          </p:cNvSpPr>
          <p:nvPr/>
        </p:nvSpPr>
        <p:spPr bwMode="auto">
          <a:xfrm rot="20425293">
            <a:off x="4422914" y="4181069"/>
            <a:ext cx="4398481" cy="707886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0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Only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digital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information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read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out (160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ns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 /hit </a:t>
            </a:r>
            <a:r>
              <a:rPr lang="pl-PL" sz="2000" dirty="0" err="1" smtClean="0">
                <a:solidFill>
                  <a:schemeClr val="bg1"/>
                </a:solidFill>
                <a:sym typeface="Arial" charset="0"/>
              </a:rPr>
              <a:t>pixel</a:t>
            </a:r>
            <a:r>
              <a:rPr lang="pl-PL" sz="2000" dirty="0" smtClean="0">
                <a:solidFill>
                  <a:schemeClr val="bg1"/>
                </a:solidFill>
                <a:sym typeface="Arial" charset="0"/>
              </a:rPr>
              <a:t>)</a:t>
            </a:r>
            <a:endParaRPr lang="en-US" sz="2000" dirty="0">
              <a:solidFill>
                <a:schemeClr val="bg1"/>
              </a:solidFill>
              <a:sym typeface="Arial" charset="0"/>
            </a:endParaRPr>
          </a:p>
        </p:txBody>
      </p:sp>
      <p:sp>
        <p:nvSpPr>
          <p:cNvPr id="1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53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ine 9"/>
          <p:cNvSpPr>
            <a:spLocks noChangeShapeType="1"/>
          </p:cNvSpPr>
          <p:nvPr/>
        </p:nvSpPr>
        <p:spPr bwMode="auto">
          <a:xfrm>
            <a:off x="3282950" y="5381962"/>
            <a:ext cx="27368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pic>
        <p:nvPicPr>
          <p:cNvPr id="18" name="Picture 2" descr="vipic_right_pixel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191" y="1382315"/>
            <a:ext cx="2742009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096000" y="990600"/>
            <a:ext cx="2743200" cy="369332"/>
          </a:xfrm>
          <a:prstGeom prst="rect">
            <a:avLst/>
          </a:prstGeom>
          <a:solidFill>
            <a:srgbClr val="969696"/>
          </a:solidFill>
          <a:ln w="15875">
            <a:solidFill>
              <a:srgbClr val="000000"/>
            </a:solidFill>
            <a:miter lim="800000"/>
            <a:headEnd type="none" w="sm" len="sm"/>
            <a:tailEnd type="non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</a:rPr>
              <a:t>Digital:</a:t>
            </a:r>
            <a:r>
              <a:rPr kumimoji="0" 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1400 </a:t>
            </a:r>
            <a:r>
              <a:rPr kumimoji="0" lang="pl-P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transistors</a:t>
            </a:r>
            <a:endParaRPr kumimoji="0" lang="nb-NO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20" name="Picture 3" descr="vipic_left_pixe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82315"/>
            <a:ext cx="2732486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81000" y="990600"/>
            <a:ext cx="2732486" cy="369332"/>
          </a:xfrm>
          <a:prstGeom prst="rect">
            <a:avLst/>
          </a:prstGeom>
          <a:solidFill>
            <a:srgbClr val="969696"/>
          </a:solidFill>
          <a:ln w="15875">
            <a:solidFill>
              <a:srgbClr val="000000"/>
            </a:solidFill>
            <a:miter lim="800000"/>
            <a:headEnd type="none" w="sm" len="sm"/>
            <a:tailEnd type="non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Arial" pitchFamily="34" charset="0"/>
              </a:rPr>
              <a:t>Analog: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280 </a:t>
            </a:r>
            <a:r>
              <a:rPr kumimoji="0" lang="pl-P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transistors</a:t>
            </a:r>
            <a:r>
              <a:rPr kumimoji="0" lang="pl-P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 </a:t>
            </a:r>
            <a:endParaRPr kumimoji="0" lang="nb-NO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001714"/>
            <a:ext cx="2645918" cy="3008766"/>
          </a:xfrm>
          <a:prstGeom prst="rect">
            <a:avLst/>
          </a:prstGeom>
        </p:spPr>
      </p:pic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3497042" y="5098602"/>
            <a:ext cx="2351308" cy="387798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40000"/>
              </a:lnSpc>
              <a:spcBef>
                <a:spcPts val="200"/>
              </a:spcBef>
              <a:buClr>
                <a:srgbClr val="FF0000"/>
              </a:buClr>
              <a:buFont typeface="Webdings" pitchFamily="18" charset="2"/>
              <a:buNone/>
            </a:pPr>
            <a:r>
              <a:rPr lang="pl-PL" sz="1800" dirty="0" err="1">
                <a:solidFill>
                  <a:srgbClr val="002060"/>
                </a:solidFill>
                <a:latin typeface="Arial" charset="0"/>
              </a:rPr>
              <a:t>discriminator</a:t>
            </a:r>
            <a:r>
              <a:rPr lang="pl-PL" sz="18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pl-PL" sz="1800" dirty="0" err="1">
                <a:solidFill>
                  <a:srgbClr val="002060"/>
                </a:solidFill>
                <a:latin typeface="Arial" charset="0"/>
              </a:rPr>
              <a:t>output</a:t>
            </a:r>
            <a:endParaRPr lang="en-US" sz="18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3163887" y="4191000"/>
            <a:ext cx="2932113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ts val="1300"/>
              </a:lnSpc>
              <a:spcBef>
                <a:spcPts val="0"/>
              </a:spcBef>
              <a:buClr>
                <a:srgbClr val="FF0000"/>
              </a:buClr>
              <a:buFont typeface="Webdings" pitchFamily="18" charset="2"/>
              <a:buNone/>
            </a:pPr>
            <a:r>
              <a:rPr lang="pl-PL" sz="1800" dirty="0">
                <a:solidFill>
                  <a:srgbClr val="002060"/>
                </a:solidFill>
                <a:latin typeface="Arial" charset="0"/>
              </a:rPr>
              <a:t>12-bit for </a:t>
            </a:r>
            <a:r>
              <a:rPr lang="pl-PL" sz="1800" dirty="0" err="1">
                <a:solidFill>
                  <a:srgbClr val="002060"/>
                </a:solidFill>
                <a:latin typeface="Arial" charset="0"/>
              </a:rPr>
              <a:t>configuration</a:t>
            </a:r>
            <a:r>
              <a:rPr lang="pl-PL" sz="1800" dirty="0">
                <a:solidFill>
                  <a:srgbClr val="002060"/>
                </a:solidFill>
                <a:latin typeface="Arial" charset="0"/>
              </a:rPr>
              <a:t/>
            </a:r>
            <a:br>
              <a:rPr lang="pl-PL" sz="1800" dirty="0">
                <a:solidFill>
                  <a:srgbClr val="002060"/>
                </a:solidFill>
                <a:latin typeface="Arial" charset="0"/>
              </a:rPr>
            </a:br>
            <a:r>
              <a:rPr lang="pl-PL" sz="1400" b="0" dirty="0">
                <a:solidFill>
                  <a:srgbClr val="002060"/>
                </a:solidFill>
                <a:latin typeface="Arial" charset="0"/>
              </a:rPr>
              <a:t>7-bit </a:t>
            </a:r>
            <a:r>
              <a:rPr lang="pl-PL" sz="1400" b="0" dirty="0" err="1">
                <a:solidFill>
                  <a:srgbClr val="002060"/>
                </a:solidFill>
                <a:latin typeface="Arial" charset="0"/>
              </a:rPr>
              <a:t>trim</a:t>
            </a:r>
            <a:r>
              <a:rPr lang="pl-PL" sz="1400" b="0" dirty="0">
                <a:solidFill>
                  <a:srgbClr val="002060"/>
                </a:solidFill>
                <a:latin typeface="Arial" charset="0"/>
              </a:rPr>
              <a:t> offset, 3-bit </a:t>
            </a:r>
            <a:r>
              <a:rPr lang="pl-PL" sz="1400" b="0" dirty="0" err="1">
                <a:solidFill>
                  <a:srgbClr val="002060"/>
                </a:solidFill>
                <a:latin typeface="Arial" charset="0"/>
              </a:rPr>
              <a:t>trim</a:t>
            </a:r>
            <a:r>
              <a:rPr lang="pl-PL" sz="1400" b="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pl-PL" sz="1400" b="0" dirty="0" smtClean="0">
                <a:solidFill>
                  <a:srgbClr val="002060"/>
                </a:solidFill>
                <a:latin typeface="Arial" charset="0"/>
              </a:rPr>
              <a:t>R</a:t>
            </a:r>
            <a:r>
              <a:rPr lang="pl-PL" sz="1400" b="0" baseline="-25000" dirty="0" smtClean="0">
                <a:solidFill>
                  <a:srgbClr val="002060"/>
                </a:solidFill>
                <a:latin typeface="Arial" charset="0"/>
              </a:rPr>
              <a:t>f</a:t>
            </a:r>
            <a:r>
              <a:rPr lang="pl-PL" sz="1400" b="0" dirty="0" smtClean="0">
                <a:solidFill>
                  <a:srgbClr val="002060"/>
                </a:solidFill>
                <a:latin typeface="Arial" charset="0"/>
              </a:rPr>
              <a:t>,</a:t>
            </a:r>
            <a:r>
              <a:rPr lang="pl-PL" sz="1400" b="0" dirty="0">
                <a:solidFill>
                  <a:srgbClr val="002060"/>
                </a:solidFill>
                <a:latin typeface="Arial" charset="0"/>
              </a:rPr>
              <a:t/>
            </a:r>
            <a:br>
              <a:rPr lang="pl-PL" sz="1400" b="0" dirty="0">
                <a:solidFill>
                  <a:srgbClr val="002060"/>
                </a:solidFill>
                <a:latin typeface="Arial" charset="0"/>
              </a:rPr>
            </a:br>
            <a:r>
              <a:rPr lang="pl-PL" sz="1400" b="0" dirty="0">
                <a:solidFill>
                  <a:srgbClr val="002060"/>
                </a:solidFill>
                <a:latin typeface="Arial" charset="0"/>
              </a:rPr>
              <a:t>single/</a:t>
            </a:r>
            <a:r>
              <a:rPr lang="pl-PL" sz="1400" b="0" dirty="0" err="1">
                <a:solidFill>
                  <a:srgbClr val="002060"/>
                </a:solidFill>
                <a:latin typeface="Arial" charset="0"/>
              </a:rPr>
              <a:t>dif</a:t>
            </a:r>
            <a:r>
              <a:rPr lang="pl-PL" sz="1400" b="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pl-PL" sz="1400" b="0" dirty="0" err="1">
                <a:solidFill>
                  <a:srgbClr val="002060"/>
                </a:solidFill>
                <a:latin typeface="Arial" charset="0"/>
              </a:rPr>
              <a:t>mode</a:t>
            </a:r>
            <a:r>
              <a:rPr lang="pl-PL" sz="1400" b="0" dirty="0">
                <a:solidFill>
                  <a:srgbClr val="002060"/>
                </a:solidFill>
                <a:latin typeface="Arial" charset="0"/>
              </a:rPr>
              <a:t>, CAL </a:t>
            </a:r>
            <a:r>
              <a:rPr lang="pl-PL" sz="1400" b="0" dirty="0" err="1">
                <a:solidFill>
                  <a:srgbClr val="002060"/>
                </a:solidFill>
                <a:latin typeface="Arial" charset="0"/>
              </a:rPr>
              <a:t>enable</a:t>
            </a:r>
            <a:endParaRPr lang="en-US" sz="1400" b="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>
            <a:off x="3154934" y="4114800"/>
            <a:ext cx="2864866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lg" len="lg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40" name="Line 15"/>
          <p:cNvSpPr>
            <a:spLocks noChangeShapeType="1"/>
          </p:cNvSpPr>
          <p:nvPr/>
        </p:nvSpPr>
        <p:spPr bwMode="auto">
          <a:xfrm>
            <a:off x="3200400" y="4992910"/>
            <a:ext cx="273685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lg" len="lg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42" name="Rectangle 17"/>
          <p:cNvSpPr>
            <a:spLocks noChangeArrowheads="1"/>
          </p:cNvSpPr>
          <p:nvPr/>
        </p:nvSpPr>
        <p:spPr bwMode="auto">
          <a:xfrm>
            <a:off x="3497042" y="5572036"/>
            <a:ext cx="232146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ts val="200"/>
              </a:spcBef>
            </a:pPr>
            <a:r>
              <a:rPr lang="pl-PL" sz="1500" dirty="0" err="1" smtClean="0">
                <a:solidFill>
                  <a:srgbClr val="002060"/>
                </a:solidFill>
                <a:latin typeface="Verdana" pitchFamily="34" charset="0"/>
              </a:rPr>
              <a:t>Doubled</a:t>
            </a:r>
            <a:r>
              <a:rPr lang="pl-PL" sz="15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pl-PL" sz="1500" dirty="0" err="1" smtClean="0">
                <a:solidFill>
                  <a:srgbClr val="002060"/>
                </a:solidFill>
                <a:latin typeface="Verdana" pitchFamily="34" charset="0"/>
              </a:rPr>
              <a:t>bond</a:t>
            </a:r>
            <a:r>
              <a:rPr lang="pl-PL" sz="15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pl-PL" sz="1500" dirty="0" err="1" smtClean="0">
                <a:solidFill>
                  <a:srgbClr val="002060"/>
                </a:solidFill>
                <a:latin typeface="Verdana" pitchFamily="34" charset="0"/>
              </a:rPr>
              <a:t>pads</a:t>
            </a:r>
            <a:r>
              <a:rPr lang="pl-PL" sz="15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</a:p>
          <a:p>
            <a:pPr algn="ctr">
              <a:spcBef>
                <a:spcPts val="200"/>
              </a:spcBef>
            </a:pPr>
            <a:r>
              <a:rPr lang="pl-PL" sz="1500" dirty="0" smtClean="0">
                <a:solidFill>
                  <a:srgbClr val="002060"/>
                </a:solidFill>
                <a:latin typeface="Verdana" pitchFamily="34" charset="0"/>
              </a:rPr>
              <a:t>for </a:t>
            </a:r>
            <a:r>
              <a:rPr lang="pl-PL" sz="1500" dirty="0" err="1">
                <a:solidFill>
                  <a:srgbClr val="002060"/>
                </a:solidFill>
                <a:latin typeface="Verdana" pitchFamily="34" charset="0"/>
              </a:rPr>
              <a:t>each</a:t>
            </a:r>
            <a:r>
              <a:rPr lang="pl-PL" sz="15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pl-PL" sz="1500" dirty="0" err="1" smtClean="0">
                <a:solidFill>
                  <a:srgbClr val="002060"/>
                </a:solidFill>
                <a:latin typeface="Verdana" pitchFamily="34" charset="0"/>
              </a:rPr>
              <a:t>signal</a:t>
            </a:r>
            <a:r>
              <a:rPr lang="pl-PL" sz="1500" dirty="0" smtClean="0">
                <a:solidFill>
                  <a:srgbClr val="002060"/>
                </a:solidFill>
                <a:latin typeface="Verdana" pitchFamily="34" charset="0"/>
              </a:rPr>
              <a:t>  </a:t>
            </a:r>
            <a:endParaRPr lang="en-US" sz="1500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3048001" y="6075402"/>
            <a:ext cx="31241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</a:pPr>
            <a:r>
              <a:rPr lang="en-US" sz="1500" dirty="0">
                <a:solidFill>
                  <a:srgbClr val="002060"/>
                </a:solidFill>
                <a:latin typeface="Verdana" pitchFamily="34" charset="0"/>
              </a:rPr>
              <a:t>Power </a:t>
            </a:r>
            <a:r>
              <a:rPr lang="en-US" sz="1500" dirty="0" err="1">
                <a:solidFill>
                  <a:srgbClr val="002060"/>
                </a:solidFill>
                <a:latin typeface="Verdana" pitchFamily="34" charset="0"/>
              </a:rPr>
              <a:t>suplies</a:t>
            </a:r>
            <a:r>
              <a:rPr lang="en-US" sz="15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sz="1500" dirty="0" smtClean="0">
                <a:solidFill>
                  <a:srgbClr val="002060"/>
                </a:solidFill>
                <a:latin typeface="Verdana" pitchFamily="34" charset="0"/>
              </a:rPr>
              <a:t>tied </a:t>
            </a:r>
            <a:r>
              <a:rPr lang="en-US" sz="1500" dirty="0">
                <a:solidFill>
                  <a:srgbClr val="002060"/>
                </a:solidFill>
                <a:latin typeface="Verdana" pitchFamily="34" charset="0"/>
              </a:rPr>
              <a:t>between tiers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6013450" y="4191001"/>
            <a:ext cx="2901950" cy="2209800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4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400" dirty="0" smtClean="0">
                <a:solidFill>
                  <a:srgbClr val="003399"/>
                </a:solidFill>
              </a:rPr>
              <a:t>in-</a:t>
            </a:r>
            <a:r>
              <a:rPr lang="en-US" sz="1400" dirty="0" smtClean="0">
                <a:solidFill>
                  <a:srgbClr val="003399"/>
                </a:solidFill>
              </a:rPr>
              <a:t>pixel </a:t>
            </a:r>
            <a:r>
              <a:rPr lang="en-US" sz="1400" dirty="0">
                <a:solidFill>
                  <a:srgbClr val="003399"/>
                </a:solidFill>
              </a:rPr>
              <a:t>1-stage pipe-line </a:t>
            </a:r>
            <a:r>
              <a:rPr lang="en-US" sz="1400" dirty="0" smtClean="0">
                <a:solidFill>
                  <a:srgbClr val="003399"/>
                </a:solidFill>
              </a:rPr>
              <a:t>logic </a:t>
            </a:r>
            <a:endParaRPr lang="pl-PL" sz="1400" dirty="0" smtClean="0">
              <a:solidFill>
                <a:srgbClr val="003399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4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400" dirty="0" err="1" smtClean="0">
                <a:solidFill>
                  <a:srgbClr val="003399"/>
                </a:solidFill>
              </a:rPr>
              <a:t>disributed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 err="1" smtClean="0">
                <a:solidFill>
                  <a:srgbClr val="003399"/>
                </a:solidFill>
              </a:rPr>
              <a:t>sparsifier</a:t>
            </a:r>
            <a:r>
              <a:rPr lang="en-US" sz="1400" dirty="0">
                <a:solidFill>
                  <a:srgbClr val="003399"/>
                </a:solidFill>
              </a:rPr>
              <a:t>: 8 bit priority encoder, pixel readout </a:t>
            </a:r>
            <a:r>
              <a:rPr lang="en-US" sz="1400" dirty="0" smtClean="0">
                <a:solidFill>
                  <a:srgbClr val="003399"/>
                </a:solidFill>
              </a:rPr>
              <a:t>selector</a:t>
            </a:r>
            <a:r>
              <a:rPr lang="pl-PL" sz="1400" dirty="0" smtClean="0">
                <a:solidFill>
                  <a:srgbClr val="003399"/>
                </a:solidFill>
              </a:rPr>
              <a:t>, </a:t>
            </a:r>
            <a:r>
              <a:rPr lang="pl-PL" sz="1400" dirty="0" err="1" smtClean="0">
                <a:solidFill>
                  <a:srgbClr val="003399"/>
                </a:solidFill>
              </a:rPr>
              <a:t>pixel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address</a:t>
            </a:r>
            <a:r>
              <a:rPr lang="pl-PL" sz="1400" dirty="0" smtClean="0">
                <a:solidFill>
                  <a:srgbClr val="003399"/>
                </a:solidFill>
              </a:rPr>
              <a:t> generator and </a:t>
            </a:r>
            <a:r>
              <a:rPr lang="pl-PL" sz="1400" dirty="0" err="1" smtClean="0">
                <a:solidFill>
                  <a:srgbClr val="003399"/>
                </a:solidFill>
              </a:rPr>
              <a:t>counter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output</a:t>
            </a:r>
            <a:endParaRPr lang="pl-PL" sz="1400" dirty="0" smtClean="0">
              <a:solidFill>
                <a:srgbClr val="003399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4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400" dirty="0">
                <a:solidFill>
                  <a:srgbClr val="003399"/>
                </a:solidFill>
              </a:rPr>
              <a:t>2×5-bit </a:t>
            </a:r>
            <a:r>
              <a:rPr lang="pl-PL" sz="1400" dirty="0" err="1" smtClean="0">
                <a:solidFill>
                  <a:srgbClr val="003399"/>
                </a:solidFill>
              </a:rPr>
              <a:t>long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counters</a:t>
            </a:r>
            <a:r>
              <a:rPr lang="en-US" sz="1400" b="0" dirty="0">
                <a:solidFill>
                  <a:srgbClr val="003399"/>
                </a:solidFill>
              </a:rPr>
              <a:t/>
            </a:r>
            <a:br>
              <a:rPr lang="en-US" sz="1400" b="0" dirty="0">
                <a:solidFill>
                  <a:srgbClr val="003399"/>
                </a:solidFill>
              </a:rPr>
            </a:br>
            <a:r>
              <a:rPr lang="en-US" sz="14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400" dirty="0" err="1" smtClean="0">
                <a:solidFill>
                  <a:srgbClr val="003399"/>
                </a:solidFill>
              </a:rPr>
              <a:t>configuration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registers</a:t>
            </a:r>
            <a:r>
              <a:rPr lang="pl-PL" sz="1400" dirty="0">
                <a:solidFill>
                  <a:srgbClr val="003399"/>
                </a:solidFill>
              </a:rPr>
              <a:t>: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>
                <a:solidFill>
                  <a:srgbClr val="003399"/>
                </a:solidFill>
              </a:rPr>
              <a:t>s</a:t>
            </a:r>
            <a:r>
              <a:rPr lang="pl-PL" sz="1400" dirty="0" smtClean="0">
                <a:solidFill>
                  <a:srgbClr val="003399"/>
                </a:solidFill>
              </a:rPr>
              <a:t>ingle bit / </a:t>
            </a:r>
            <a:r>
              <a:rPr lang="pl-PL" sz="1400" dirty="0" err="1" smtClean="0">
                <a:solidFill>
                  <a:srgbClr val="003399"/>
                </a:solidFill>
              </a:rPr>
              <a:t>pixel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en-US" sz="1400" b="0" dirty="0" smtClean="0">
                <a:solidFill>
                  <a:srgbClr val="003399"/>
                </a:solidFill>
              </a:rPr>
              <a:t>(</a:t>
            </a:r>
            <a:r>
              <a:rPr lang="en-US" sz="1400" b="0" dirty="0">
                <a:solidFill>
                  <a:srgbClr val="003399"/>
                </a:solidFill>
              </a:rPr>
              <a:t>pixel SET, pixel </a:t>
            </a:r>
            <a:r>
              <a:rPr lang="en-US" sz="1400" b="0" dirty="0" smtClean="0">
                <a:solidFill>
                  <a:srgbClr val="003399"/>
                </a:solidFill>
              </a:rPr>
              <a:t>RESET)</a:t>
            </a:r>
            <a:r>
              <a:rPr lang="pl-PL" sz="1400" b="0" dirty="0" smtClean="0">
                <a:solidFill>
                  <a:srgbClr val="003399"/>
                </a:solidFill>
              </a:rPr>
              <a:t> and 12 bit DAC and </a:t>
            </a:r>
            <a:r>
              <a:rPr lang="pl-PL" sz="1400" b="0" dirty="0" err="1" smtClean="0">
                <a:solidFill>
                  <a:srgbClr val="003399"/>
                </a:solidFill>
              </a:rPr>
              <a:t>configuration</a:t>
            </a:r>
            <a:r>
              <a:rPr lang="pl-PL" sz="1400" b="0" dirty="0" smtClean="0">
                <a:solidFill>
                  <a:srgbClr val="003399"/>
                </a:solidFill>
              </a:rPr>
              <a:t> (</a:t>
            </a:r>
            <a:r>
              <a:rPr lang="pl-PL" sz="1400" b="0" dirty="0" err="1" smtClean="0">
                <a:solidFill>
                  <a:srgbClr val="003399"/>
                </a:solidFill>
              </a:rPr>
              <a:t>calib</a:t>
            </a:r>
            <a:r>
              <a:rPr lang="pl-PL" sz="1400" b="0" dirty="0" smtClean="0">
                <a:solidFill>
                  <a:srgbClr val="003399"/>
                </a:solidFill>
              </a:rPr>
              <a:t>., </a:t>
            </a:r>
            <a:r>
              <a:rPr lang="pl-PL" sz="1400" b="0" dirty="0" err="1" smtClean="0">
                <a:solidFill>
                  <a:srgbClr val="003399"/>
                </a:solidFill>
              </a:rPr>
              <a:t>singl</a:t>
            </a:r>
            <a:r>
              <a:rPr lang="pl-PL" sz="1400" b="0" dirty="0" smtClean="0">
                <a:solidFill>
                  <a:srgbClr val="003399"/>
                </a:solidFill>
              </a:rPr>
              <a:t>./</a:t>
            </a:r>
            <a:r>
              <a:rPr lang="pl-PL" sz="1400" b="0" dirty="0" err="1" smtClean="0">
                <a:solidFill>
                  <a:srgbClr val="003399"/>
                </a:solidFill>
              </a:rPr>
              <a:t>diff</a:t>
            </a:r>
            <a:r>
              <a:rPr lang="pl-PL" sz="1400" b="0" dirty="0" smtClean="0">
                <a:solidFill>
                  <a:srgbClr val="003399"/>
                </a:solidFill>
              </a:rPr>
              <a:t>.)</a:t>
            </a:r>
          </a:p>
        </p:txBody>
      </p:sp>
      <p:sp>
        <p:nvSpPr>
          <p:cNvPr id="109" name="Slide Number Placeholder 2"/>
          <p:cNvSpPr txBox="1">
            <a:spLocks noGrp="1"/>
          </p:cNvSpPr>
          <p:nvPr/>
        </p:nvSpPr>
        <p:spPr bwMode="auto">
          <a:xfrm>
            <a:off x="304800" y="6172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A9918480-B96D-46F8-B347-23818E6564F8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sz="1200" b="0" dirty="0">
              <a:solidFill>
                <a:srgbClr val="003399"/>
              </a:solidFill>
            </a:endParaRPr>
          </a:p>
        </p:txBody>
      </p:sp>
      <p:sp>
        <p:nvSpPr>
          <p:cNvPr id="23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smtClean="0">
                <a:solidFill>
                  <a:srgbClr val="003399"/>
                </a:solidFill>
              </a:rPr>
              <a:t>Design of VIPIC1 - 2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304800" y="4196064"/>
            <a:ext cx="2859087" cy="2204736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4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400" dirty="0" smtClean="0">
                <a:solidFill>
                  <a:srgbClr val="003399"/>
                </a:solidFill>
              </a:rPr>
              <a:t>Single </a:t>
            </a:r>
            <a:r>
              <a:rPr lang="pl-PL" sz="1400" dirty="0" err="1" smtClean="0">
                <a:solidFill>
                  <a:srgbClr val="003399"/>
                </a:solidFill>
              </a:rPr>
              <a:t>ended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or</a:t>
            </a:r>
            <a:r>
              <a:rPr lang="pl-PL" sz="1400" dirty="0" smtClean="0">
                <a:solidFill>
                  <a:srgbClr val="003399"/>
                </a:solidFill>
              </a:rPr>
              <a:t> p</a:t>
            </a:r>
            <a:r>
              <a:rPr lang="en-US" sz="1400" dirty="0" err="1" smtClean="0">
                <a:solidFill>
                  <a:srgbClr val="003399"/>
                </a:solidFill>
              </a:rPr>
              <a:t>seudo</a:t>
            </a:r>
            <a:r>
              <a:rPr lang="en-US" sz="1400" dirty="0" smtClean="0">
                <a:solidFill>
                  <a:srgbClr val="003399"/>
                </a:solidFill>
              </a:rPr>
              <a:t>-differential CSA</a:t>
            </a:r>
            <a:r>
              <a:rPr lang="pl-PL" sz="1400" dirty="0" smtClean="0">
                <a:solidFill>
                  <a:srgbClr val="003399"/>
                </a:solidFill>
              </a:rPr>
              <a:t>-</a:t>
            </a:r>
            <a:r>
              <a:rPr lang="en-US" sz="1400" dirty="0" smtClean="0">
                <a:solidFill>
                  <a:srgbClr val="003399"/>
                </a:solidFill>
              </a:rPr>
              <a:t>shaping filter-discriminator</a:t>
            </a:r>
            <a:r>
              <a:rPr lang="pl-PL" sz="1400" dirty="0" smtClean="0">
                <a:solidFill>
                  <a:srgbClr val="003399"/>
                </a:solidFill>
              </a:rPr>
              <a:t>: </a:t>
            </a:r>
            <a:r>
              <a:rPr lang="en-US" sz="1400" b="0" dirty="0" smtClean="0">
                <a:solidFill>
                  <a:srgbClr val="003399"/>
                </a:solidFill>
              </a:rPr>
              <a:t>shaping </a:t>
            </a:r>
            <a:r>
              <a:rPr lang="en-US" sz="1400" b="0" dirty="0">
                <a:solidFill>
                  <a:srgbClr val="003399"/>
                </a:solidFill>
              </a:rPr>
              <a:t>time </a:t>
            </a:r>
            <a:r>
              <a:rPr lang="en-US" sz="1400" b="0" dirty="0" err="1">
                <a:solidFill>
                  <a:srgbClr val="003399"/>
                </a:solidFill>
                <a:latin typeface="Symbol" panose="05050102010706020507" pitchFamily="18" charset="2"/>
              </a:rPr>
              <a:t>t</a:t>
            </a:r>
            <a:r>
              <a:rPr lang="en-US" sz="1400" b="0" baseline="-25000" dirty="0" err="1">
                <a:solidFill>
                  <a:srgbClr val="003399"/>
                </a:solidFill>
              </a:rPr>
              <a:t>p</a:t>
            </a:r>
            <a:r>
              <a:rPr lang="en-US" sz="1400" b="0" dirty="0">
                <a:solidFill>
                  <a:srgbClr val="003399"/>
                </a:solidFill>
              </a:rPr>
              <a:t>=250 ns, power ~25 </a:t>
            </a:r>
            <a:r>
              <a:rPr lang="en-US" sz="1400" b="0" dirty="0" err="1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en-US" sz="1400" b="0" dirty="0" err="1">
                <a:solidFill>
                  <a:srgbClr val="003399"/>
                </a:solidFill>
              </a:rPr>
              <a:t>W</a:t>
            </a:r>
            <a:r>
              <a:rPr lang="en-US" sz="1400" b="0" dirty="0">
                <a:solidFill>
                  <a:srgbClr val="003399"/>
                </a:solidFill>
              </a:rPr>
              <a:t> / analog pixel, noise &lt;150 e</a:t>
            </a:r>
            <a:r>
              <a:rPr lang="en-US" sz="1400" b="0" baseline="30000" dirty="0">
                <a:solidFill>
                  <a:srgbClr val="003399"/>
                </a:solidFill>
              </a:rPr>
              <a:t>-</a:t>
            </a:r>
            <a:r>
              <a:rPr lang="en-US" sz="1400" b="0" dirty="0">
                <a:solidFill>
                  <a:srgbClr val="003399"/>
                </a:solidFill>
              </a:rPr>
              <a:t> ENC, </a:t>
            </a:r>
            <a:r>
              <a:rPr lang="pl-PL" sz="1400" b="0" dirty="0" err="1" smtClean="0">
                <a:solidFill>
                  <a:srgbClr val="003399"/>
                </a:solidFill>
              </a:rPr>
              <a:t>gain</a:t>
            </a:r>
            <a:r>
              <a:rPr lang="pl-PL" sz="1400" b="0" i="1" dirty="0" smtClean="0">
                <a:solidFill>
                  <a:srgbClr val="003399"/>
                </a:solidFill>
              </a:rPr>
              <a:t>(</a:t>
            </a:r>
            <a:r>
              <a:rPr lang="pl-PL" sz="1400" b="0" i="1" dirty="0" err="1" smtClean="0">
                <a:solidFill>
                  <a:srgbClr val="003399"/>
                </a:solidFill>
              </a:rPr>
              <a:t>C</a:t>
            </a:r>
            <a:r>
              <a:rPr lang="pl-PL" sz="1400" b="0" i="1" baseline="-25000" dirty="0" err="1" smtClean="0">
                <a:solidFill>
                  <a:srgbClr val="003399"/>
                </a:solidFill>
              </a:rPr>
              <a:t>feed</a:t>
            </a:r>
            <a:r>
              <a:rPr lang="pl-PL" sz="1400" b="0" i="1" dirty="0" smtClean="0">
                <a:solidFill>
                  <a:srgbClr val="003399"/>
                </a:solidFill>
              </a:rPr>
              <a:t>=8fF)</a:t>
            </a:r>
            <a:r>
              <a:rPr lang="pl-PL" sz="1400" b="0" dirty="0" smtClean="0">
                <a:solidFill>
                  <a:srgbClr val="003399"/>
                </a:solidFill>
              </a:rPr>
              <a:t> = ~115mV/8keV (</a:t>
            </a:r>
            <a:r>
              <a:rPr lang="en-US" sz="1400" b="0" dirty="0" smtClean="0">
                <a:solidFill>
                  <a:srgbClr val="003399"/>
                </a:solidFill>
              </a:rPr>
              <a:t>optimized </a:t>
            </a:r>
            <a:r>
              <a:rPr lang="en-US" sz="1400" b="0" dirty="0">
                <a:solidFill>
                  <a:srgbClr val="003399"/>
                </a:solidFill>
              </a:rPr>
              <a:t>for 8 </a:t>
            </a:r>
            <a:r>
              <a:rPr lang="en-US" sz="1400" b="0" dirty="0" err="1" smtClean="0">
                <a:solidFill>
                  <a:srgbClr val="003399"/>
                </a:solidFill>
              </a:rPr>
              <a:t>keV</a:t>
            </a:r>
            <a:r>
              <a:rPr lang="pl-PL" sz="1400" b="0" dirty="0" smtClean="0">
                <a:solidFill>
                  <a:srgbClr val="003399"/>
                </a:solidFill>
              </a:rPr>
              <a:t> in Si - </a:t>
            </a:r>
            <a:r>
              <a:rPr lang="pl-PL" sz="1400" b="0" dirty="0" err="1" smtClean="0">
                <a:solidFill>
                  <a:srgbClr val="003399"/>
                </a:solidFill>
              </a:rPr>
              <a:t>linearity</a:t>
            </a:r>
            <a:r>
              <a:rPr lang="pl-PL" sz="1400" b="0" dirty="0" smtClean="0">
                <a:solidFill>
                  <a:srgbClr val="003399"/>
                </a:solidFill>
              </a:rPr>
              <a:t> </a:t>
            </a:r>
            <a:r>
              <a:rPr lang="pl-PL" sz="1400" b="0" dirty="0" err="1" smtClean="0">
                <a:solidFill>
                  <a:srgbClr val="003399"/>
                </a:solidFill>
              </a:rPr>
              <a:t>up</a:t>
            </a:r>
            <a:r>
              <a:rPr lang="pl-PL" sz="1400" b="0" dirty="0" smtClean="0">
                <a:solidFill>
                  <a:srgbClr val="003399"/>
                </a:solidFill>
              </a:rPr>
              <a:t> </a:t>
            </a:r>
            <a:r>
              <a:rPr lang="pl-PL" sz="1400" b="0" dirty="0">
                <a:solidFill>
                  <a:srgbClr val="003399"/>
                </a:solidFill>
              </a:rPr>
              <a:t>to </a:t>
            </a:r>
            <a:r>
              <a:rPr lang="pl-PL" sz="1400" b="0" dirty="0" smtClean="0">
                <a:solidFill>
                  <a:srgbClr val="003399"/>
                </a:solidFill>
              </a:rPr>
              <a:t>3×8 </a:t>
            </a:r>
            <a:r>
              <a:rPr lang="pl-PL" sz="1400" b="0" dirty="0" err="1" smtClean="0">
                <a:solidFill>
                  <a:srgbClr val="003399"/>
                </a:solidFill>
              </a:rPr>
              <a:t>keV</a:t>
            </a:r>
            <a:r>
              <a:rPr lang="pl-PL" sz="1400" b="0" dirty="0" smtClean="0">
                <a:solidFill>
                  <a:srgbClr val="003399"/>
                </a:solidFill>
              </a:rPr>
              <a:t>)</a:t>
            </a:r>
            <a:endParaRPr lang="en-US" sz="1400" b="0" dirty="0">
              <a:solidFill>
                <a:srgbClr val="003399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4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400" dirty="0" smtClean="0">
                <a:solidFill>
                  <a:srgbClr val="003399"/>
                </a:solidFill>
              </a:rPr>
              <a:t>1 </a:t>
            </a:r>
            <a:r>
              <a:rPr lang="pl-PL" sz="1400" dirty="0" err="1" smtClean="0">
                <a:solidFill>
                  <a:srgbClr val="003399"/>
                </a:solidFill>
              </a:rPr>
              <a:t>threshold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discriminator</a:t>
            </a:r>
            <a:endParaRPr lang="pl-PL" sz="1400" dirty="0" smtClean="0">
              <a:solidFill>
                <a:srgbClr val="003399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400" b="0" dirty="0" smtClean="0">
                <a:solidFill>
                  <a:srgbClr val="FFC000"/>
                </a:solidFill>
                <a:latin typeface="Webdings" panose="05030102010509060703" pitchFamily="18" charset="2"/>
              </a:rPr>
              <a:t>4</a:t>
            </a:r>
            <a:r>
              <a:rPr lang="pl-PL" sz="1400" dirty="0" smtClean="0">
                <a:solidFill>
                  <a:srgbClr val="003399"/>
                </a:solidFill>
              </a:rPr>
              <a:t>1</a:t>
            </a:r>
            <a:r>
              <a:rPr lang="pl-PL" sz="1400" dirty="0">
                <a:solidFill>
                  <a:srgbClr val="003399"/>
                </a:solidFill>
              </a:rPr>
              <a:t>0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r>
              <a:rPr lang="en-US" sz="1400" dirty="0">
                <a:solidFill>
                  <a:srgbClr val="003399"/>
                </a:solidFill>
              </a:rPr>
              <a:t>bit/pixel DAC </a:t>
            </a:r>
            <a:r>
              <a:rPr lang="en-US" sz="1400" dirty="0" smtClean="0">
                <a:solidFill>
                  <a:srgbClr val="003399"/>
                </a:solidFill>
              </a:rPr>
              <a:t>adjustments</a:t>
            </a:r>
            <a:endParaRPr lang="en-US" sz="1400" dirty="0">
              <a:solidFill>
                <a:srgbClr val="003399"/>
              </a:solidFill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3429000" y="4724400"/>
            <a:ext cx="2438400" cy="344710"/>
          </a:xfrm>
          <a:prstGeom prst="rect">
            <a:avLst/>
          </a:prstGeom>
          <a:solidFill>
            <a:schemeClr val="lt1">
              <a:alpha val="41000"/>
            </a:schemeClr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4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pl-PL" sz="1600" dirty="0">
                <a:solidFill>
                  <a:srgbClr val="002060"/>
                </a:solidFill>
                <a:latin typeface="Arial" charset="0"/>
              </a:rPr>
              <a:t>2-lines for CAL </a:t>
            </a:r>
            <a:r>
              <a:rPr lang="pl-PL" sz="1600" dirty="0" err="1">
                <a:solidFill>
                  <a:srgbClr val="002060"/>
                </a:solidFill>
                <a:latin typeface="Arial" charset="0"/>
              </a:rPr>
              <a:t>circuits</a:t>
            </a:r>
            <a:endParaRPr lang="en-US" sz="16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41" name="AutoShape 16"/>
          <p:cNvSpPr>
            <a:spLocks/>
          </p:cNvSpPr>
          <p:nvPr/>
        </p:nvSpPr>
        <p:spPr bwMode="auto">
          <a:xfrm rot="16200000">
            <a:off x="4542632" y="4234656"/>
            <a:ext cx="144462" cy="2663825"/>
          </a:xfrm>
          <a:prstGeom prst="leftBrace">
            <a:avLst>
              <a:gd name="adj1" fmla="val 153664"/>
              <a:gd name="adj2" fmla="val 50000"/>
            </a:avLst>
          </a:prstGeom>
          <a:noFill/>
          <a:ln w="15875">
            <a:solidFill>
              <a:schemeClr val="bg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2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14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304800" y="1066800"/>
            <a:ext cx="3429000" cy="3200400"/>
          </a:xfrm>
        </p:spPr>
        <p:txBody>
          <a:bodyPr/>
          <a:lstStyle/>
          <a:p>
            <a:pPr marL="228600" indent="-228600">
              <a:lnSpc>
                <a:spcPts val="3800"/>
              </a:lnSpc>
              <a:spcBef>
                <a:spcPts val="200"/>
              </a:spcBef>
              <a:buClrTx/>
              <a:buFont typeface="Arial" pitchFamily="34" charset="0"/>
              <a:buChar char="•"/>
            </a:pPr>
            <a:r>
              <a:rPr lang="pl-PL" dirty="0" err="1" smtClean="0">
                <a:solidFill>
                  <a:srgbClr val="003399"/>
                </a:solidFill>
              </a:rPr>
              <a:t>Observations</a:t>
            </a:r>
            <a:r>
              <a:rPr lang="pl-PL" dirty="0" smtClean="0">
                <a:solidFill>
                  <a:srgbClr val="003399"/>
                </a:solidFill>
              </a:rPr>
              <a:t> of the </a:t>
            </a:r>
            <a:r>
              <a:rPr lang="pl-PL" dirty="0" err="1" smtClean="0">
                <a:solidFill>
                  <a:srgbClr val="003399"/>
                </a:solidFill>
              </a:rPr>
              <a:t>leading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industry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trends</a:t>
            </a:r>
            <a:endParaRPr lang="pl-PL" dirty="0" smtClean="0">
              <a:solidFill>
                <a:srgbClr val="003399"/>
              </a:solidFill>
            </a:endParaRPr>
          </a:p>
          <a:p>
            <a:pPr marL="228600" indent="-228600">
              <a:lnSpc>
                <a:spcPts val="3800"/>
              </a:lnSpc>
              <a:spcBef>
                <a:spcPts val="200"/>
              </a:spcBef>
              <a:buClrTx/>
              <a:buFont typeface="Arial" pitchFamily="34" charset="0"/>
              <a:buChar char="•"/>
            </a:pPr>
            <a:r>
              <a:rPr lang="pl-PL" dirty="0" err="1" smtClean="0">
                <a:solidFill>
                  <a:srgbClr val="003399"/>
                </a:solidFill>
              </a:rPr>
              <a:t>Observations</a:t>
            </a:r>
            <a:r>
              <a:rPr lang="pl-PL" dirty="0" smtClean="0">
                <a:solidFill>
                  <a:srgbClr val="003399"/>
                </a:solidFill>
              </a:rPr>
              <a:t> and </a:t>
            </a:r>
            <a:r>
              <a:rPr lang="pl-PL" dirty="0" err="1" smtClean="0">
                <a:solidFill>
                  <a:srgbClr val="003399"/>
                </a:solidFill>
              </a:rPr>
              <a:t>gained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experience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br>
              <a:rPr lang="pl-PL" dirty="0" smtClean="0">
                <a:solidFill>
                  <a:srgbClr val="003399"/>
                </a:solidFill>
              </a:rPr>
            </a:br>
            <a:r>
              <a:rPr lang="pl-PL" dirty="0" smtClean="0">
                <a:solidFill>
                  <a:srgbClr val="003399"/>
                </a:solidFill>
              </a:rPr>
              <a:t>on </a:t>
            </a:r>
            <a:r>
              <a:rPr lang="pl-PL" dirty="0" err="1" smtClean="0">
                <a:solidFill>
                  <a:srgbClr val="003399"/>
                </a:solidFill>
              </a:rPr>
              <a:t>own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efforts</a:t>
            </a:r>
            <a:endParaRPr lang="pl-PL" dirty="0" smtClean="0">
              <a:solidFill>
                <a:srgbClr val="003399"/>
              </a:solidFill>
            </a:endParaRPr>
          </a:p>
          <a:p>
            <a:pPr>
              <a:lnSpc>
                <a:spcPts val="3800"/>
              </a:lnSpc>
              <a:spcBef>
                <a:spcPts val="200"/>
              </a:spcBef>
              <a:buClrTx/>
              <a:buFont typeface="Arial" pitchFamily="34" charset="0"/>
              <a:buChar char="•"/>
            </a:pPr>
            <a:endParaRPr lang="en-US" sz="2400" dirty="0" smtClean="0">
              <a:solidFill>
                <a:srgbClr val="003399"/>
              </a:solidFill>
            </a:endParaRPr>
          </a:p>
        </p:txBody>
      </p:sp>
      <p:sp>
        <p:nvSpPr>
          <p:cNvPr id="1536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2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448175"/>
            <a:ext cx="1816197" cy="1952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02057"/>
            <a:ext cx="5566454" cy="3814877"/>
          </a:xfrm>
          <a:prstGeom prst="rect">
            <a:avLst/>
          </a:prstGeom>
        </p:spPr>
      </p:pic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304800" y="5829300"/>
            <a:ext cx="6400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-228600">
              <a:lnSpc>
                <a:spcPts val="4000"/>
              </a:lnSpc>
              <a:spcBef>
                <a:spcPts val="200"/>
              </a:spcBef>
              <a:buClrTx/>
              <a:buFont typeface="Arial" pitchFamily="34" charset="0"/>
              <a:buChar char="•"/>
            </a:pPr>
            <a:r>
              <a:rPr lang="pl-PL" b="1" kern="0" dirty="0" err="1" smtClean="0">
                <a:solidFill>
                  <a:srgbClr val="003399"/>
                </a:solidFill>
              </a:rPr>
              <a:t>Igniting</a:t>
            </a:r>
            <a:r>
              <a:rPr lang="pl-PL" b="1" kern="0" dirty="0" smtClean="0">
                <a:solidFill>
                  <a:srgbClr val="003399"/>
                </a:solidFill>
              </a:rPr>
              <a:t> </a:t>
            </a:r>
            <a:r>
              <a:rPr lang="pl-PL" b="1" kern="0" dirty="0" err="1" smtClean="0">
                <a:solidFill>
                  <a:srgbClr val="003399"/>
                </a:solidFill>
              </a:rPr>
              <a:t>discussions</a:t>
            </a:r>
            <a:r>
              <a:rPr lang="pl-PL" b="1" kern="0" dirty="0" smtClean="0">
                <a:solidFill>
                  <a:srgbClr val="003399"/>
                </a:solidFill>
              </a:rPr>
              <a:t> with Wojtek Dulinski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114800"/>
            <a:ext cx="3122456" cy="1580280"/>
          </a:xfrm>
          <a:prstGeom prst="rect">
            <a:avLst/>
          </a:prstGeom>
        </p:spPr>
      </p:pic>
      <p:pic>
        <p:nvPicPr>
          <p:cNvPr id="2051" name="Picture 3" descr="3Doptions10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488" y="4335177"/>
            <a:ext cx="3010912" cy="145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3581400" y="1371600"/>
            <a:ext cx="4838700" cy="990600"/>
          </a:xfrm>
          <a:prstGeom prst="rect">
            <a:avLst/>
          </a:prstGeom>
          <a:solidFill>
            <a:srgbClr val="FFFF00">
              <a:alpha val="15000"/>
            </a:srgbClr>
          </a:soli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rgbClr val="FFC000">
                <a:alpha val="15000"/>
              </a:srgbClr>
            </a:glow>
            <a:softEdge rad="635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304800" y="228600"/>
            <a:ext cx="7162800" cy="990600"/>
          </a:xfrm>
        </p:spPr>
        <p:txBody>
          <a:bodyPr/>
          <a:lstStyle/>
          <a:p>
            <a:r>
              <a:rPr lang="pl-PL" b="1" dirty="0" smtClean="0">
                <a:solidFill>
                  <a:srgbClr val="003399"/>
                </a:solidFill>
              </a:rPr>
              <a:t>Genesis of the </a:t>
            </a:r>
            <a:r>
              <a:rPr lang="pl-PL" b="1" dirty="0" err="1" smtClean="0">
                <a:solidFill>
                  <a:srgbClr val="003399"/>
                </a:solidFill>
              </a:rPr>
              <a:t>title</a:t>
            </a:r>
            <a:endParaRPr lang="en-US" b="1" dirty="0" smtClean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6" name="Slide Number Placeholder 2"/>
          <p:cNvSpPr txBox="1">
            <a:spLocks noGrp="1"/>
          </p:cNvSpPr>
          <p:nvPr/>
        </p:nvSpPr>
        <p:spPr bwMode="auto">
          <a:xfrm>
            <a:off x="3048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A9918480-B96D-46F8-B347-23818E6564F8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sz="1200" b="0" dirty="0">
              <a:solidFill>
                <a:srgbClr val="003399"/>
              </a:solidFill>
            </a:endParaRPr>
          </a:p>
        </p:txBody>
      </p:sp>
      <p:sp>
        <p:nvSpPr>
          <p:cNvPr id="32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Results</a:t>
            </a:r>
            <a:r>
              <a:rPr lang="pl-PL" sz="2800" b="0" dirty="0" smtClean="0">
                <a:solidFill>
                  <a:srgbClr val="003399"/>
                </a:solidFill>
              </a:rPr>
              <a:t> of VIPIC in </a:t>
            </a:r>
            <a:r>
              <a:rPr lang="pl-PL" sz="2800" b="0" dirty="0" err="1" smtClean="0">
                <a:solidFill>
                  <a:srgbClr val="003399"/>
                </a:solidFill>
              </a:rPr>
              <a:t>applications</a:t>
            </a:r>
            <a:r>
              <a:rPr lang="pl-PL" sz="2800" b="0" dirty="0" smtClean="0">
                <a:solidFill>
                  <a:srgbClr val="003399"/>
                </a:solidFill>
              </a:rPr>
              <a:t> 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1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47" y="990600"/>
            <a:ext cx="3044230" cy="2041041"/>
          </a:xfrm>
          <a:prstGeom prst="rect">
            <a:avLst/>
          </a:prstGeom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1" y="3386499"/>
            <a:ext cx="4724400" cy="2557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00200"/>
            <a:ext cx="186426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52399" y="656167"/>
            <a:ext cx="1447801" cy="867833"/>
          </a:xfrm>
          <a:prstGeom prst="rect">
            <a:avLst/>
          </a:prstGeom>
          <a:solidFill>
            <a:schemeClr val="tx1">
              <a:alpha val="75000"/>
            </a:schemeClr>
          </a:solidFill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APS 10keV X-</a:t>
            </a:r>
            <a:r>
              <a:rPr lang="pl-PL" sz="1800" dirty="0" err="1" smtClean="0">
                <a:solidFill>
                  <a:srgbClr val="00B050"/>
                </a:solidFill>
              </a:rPr>
              <a:t>ray</a:t>
            </a:r>
            <a:r>
              <a:rPr lang="pl-PL" sz="1800" dirty="0" smtClean="0">
                <a:solidFill>
                  <a:srgbClr val="00B050"/>
                </a:solidFill>
              </a:rPr>
              <a:t> </a:t>
            </a:r>
            <a:r>
              <a:rPr lang="pl-PL" sz="1800" dirty="0" err="1" smtClean="0">
                <a:solidFill>
                  <a:srgbClr val="00B050"/>
                </a:solidFill>
              </a:rPr>
              <a:t>beam</a:t>
            </a:r>
            <a:endParaRPr lang="pl-PL" sz="1800" dirty="0" smtClean="0">
              <a:solidFill>
                <a:srgbClr val="00B05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pl-PL" sz="1800" dirty="0" err="1" smtClean="0">
                <a:solidFill>
                  <a:srgbClr val="00B050"/>
                </a:solidFill>
              </a:rPr>
              <a:t>Agonne</a:t>
            </a:r>
            <a:endParaRPr lang="en-US" sz="1800" dirty="0">
              <a:solidFill>
                <a:srgbClr val="00B05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31641"/>
            <a:ext cx="3462338" cy="314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420474" y="6076802"/>
            <a:ext cx="3465725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Normalized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b-to-b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current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dispersions</a:t>
            </a:r>
            <a:endParaRPr lang="pl-PL" sz="1400" dirty="0" smtClean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in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sparsified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readout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mode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with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latin typeface="Symbol" panose="05050102010706020507" pitchFamily="18" charset="2"/>
                <a:ea typeface="ＭＳ Ｐゴシック" charset="-128"/>
              </a:rPr>
              <a:t>D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t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&lt;153ns 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838200" y="3200400"/>
            <a:ext cx="762000" cy="304800"/>
          </a:xfrm>
          <a:prstGeom prst="rect">
            <a:avLst/>
          </a:prstGeom>
          <a:noFill/>
          <a:ln>
            <a:noFill/>
            <a:headEnd/>
            <a:tailEnd/>
          </a:ln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b="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bunch1</a:t>
            </a:r>
            <a:endParaRPr lang="en-US" sz="1400" b="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533400" y="4267200"/>
            <a:ext cx="762000" cy="304800"/>
          </a:xfrm>
          <a:prstGeom prst="rect">
            <a:avLst/>
          </a:prstGeom>
          <a:noFill/>
          <a:ln>
            <a:noFill/>
            <a:headEnd/>
            <a:tailEnd/>
          </a:ln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b="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bunch2</a:t>
            </a:r>
            <a:endParaRPr lang="en-US" sz="1400" b="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838200" y="4732867"/>
            <a:ext cx="762000" cy="304800"/>
          </a:xfrm>
          <a:prstGeom prst="rect">
            <a:avLst/>
          </a:prstGeom>
          <a:noFill/>
          <a:ln>
            <a:noFill/>
            <a:headEnd/>
            <a:tailEnd/>
          </a:ln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b="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bunch3</a:t>
            </a:r>
            <a:endParaRPr lang="en-US" sz="1400" b="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3141132" y="3352800"/>
            <a:ext cx="762000" cy="304800"/>
          </a:xfrm>
          <a:prstGeom prst="rect">
            <a:avLst/>
          </a:prstGeom>
          <a:noFill/>
          <a:ln>
            <a:noFill/>
            <a:headEnd/>
            <a:tailEnd/>
          </a:ln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b="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bunch24</a:t>
            </a:r>
            <a:endParaRPr lang="en-US" sz="1400" b="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800099" y="3505200"/>
            <a:ext cx="114301" cy="0"/>
          </a:xfrm>
          <a:prstGeom prst="straightConnector1">
            <a:avLst/>
          </a:prstGeom>
          <a:noFill/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800099" y="4572000"/>
            <a:ext cx="57150" cy="76200"/>
          </a:xfrm>
          <a:prstGeom prst="straightConnector1">
            <a:avLst/>
          </a:prstGeom>
          <a:noFill/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H="1" flipV="1">
            <a:off x="963610" y="4732867"/>
            <a:ext cx="106361" cy="152400"/>
          </a:xfrm>
          <a:prstGeom prst="straightConnector1">
            <a:avLst/>
          </a:prstGeom>
          <a:noFill/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3522132" y="3581400"/>
            <a:ext cx="0" cy="457200"/>
          </a:xfrm>
          <a:prstGeom prst="straightConnector1">
            <a:avLst/>
          </a:prstGeom>
          <a:noFill/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4800600" y="6000602"/>
            <a:ext cx="3465725" cy="4763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Preliminary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residuals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latin typeface="Symbol" panose="05050102010706020507" pitchFamily="18" charset="2"/>
                <a:ea typeface="ＭＳ Ｐゴシック" charset="-128"/>
              </a:rPr>
              <a:t>D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x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and 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Symbol" panose="05050102010706020507" pitchFamily="18" charset="2"/>
                <a:ea typeface="ＭＳ Ｐゴシック" charset="-128"/>
              </a:rPr>
              <a:t>D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y on the VIPIC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plane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</a:p>
          <a:p>
            <a:pPr algn="ctr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from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extrapolated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tracks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is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sparisfied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readout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mode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pic>
        <p:nvPicPr>
          <p:cNvPr id="47" name="Picture 2" descr="Inline image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967300"/>
            <a:ext cx="3486442" cy="232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4380919" y="973667"/>
            <a:ext cx="1334081" cy="940009"/>
          </a:xfrm>
          <a:prstGeom prst="rect">
            <a:avLst/>
          </a:prstGeom>
          <a:solidFill>
            <a:schemeClr val="tx1">
              <a:alpha val="75000"/>
            </a:schemeClr>
          </a:solidFill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120GeV/C p </a:t>
            </a:r>
            <a:r>
              <a:rPr lang="pl-PL" sz="1800" dirty="0" err="1" smtClean="0">
                <a:solidFill>
                  <a:srgbClr val="00B050"/>
                </a:solidFill>
              </a:rPr>
              <a:t>beam</a:t>
            </a:r>
            <a:endParaRPr lang="pl-PL" sz="1800" dirty="0" smtClean="0">
              <a:solidFill>
                <a:srgbClr val="00B05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Fermilab</a:t>
            </a:r>
            <a:endParaRPr lang="en-US" sz="1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40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/>
          </p:cNvSpPr>
          <p:nvPr/>
        </p:nvSpPr>
        <p:spPr bwMode="auto">
          <a:xfrm>
            <a:off x="6096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smtClean="0">
                <a:solidFill>
                  <a:srgbClr val="003399"/>
                </a:solidFill>
              </a:rPr>
              <a:t>3D-based </a:t>
            </a:r>
            <a:r>
              <a:rPr lang="pl-PL" sz="2800" b="0" dirty="0" err="1" smtClean="0">
                <a:solidFill>
                  <a:srgbClr val="003399"/>
                </a:solidFill>
              </a:rPr>
              <a:t>technological</a:t>
            </a:r>
            <a:r>
              <a:rPr lang="pl-PL" sz="2800" b="0" dirty="0" smtClean="0">
                <a:solidFill>
                  <a:srgbClr val="003399"/>
                </a:solidFill>
              </a:rPr>
              <a:t> </a:t>
            </a:r>
            <a:r>
              <a:rPr lang="pl-PL" sz="2800" b="0" dirty="0" err="1" smtClean="0">
                <a:solidFill>
                  <a:srgbClr val="003399"/>
                </a:solidFill>
              </a:rPr>
              <a:t>means</a:t>
            </a:r>
            <a:r>
              <a:rPr lang="pl-PL" sz="2800" b="0" dirty="0" smtClean="0">
                <a:solidFill>
                  <a:srgbClr val="003399"/>
                </a:solidFill>
              </a:rPr>
              <a:t> - 1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2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34" name="Content Placeholder 4"/>
          <p:cNvSpPr txBox="1">
            <a:spLocks/>
          </p:cNvSpPr>
          <p:nvPr/>
        </p:nvSpPr>
        <p:spPr bwMode="auto">
          <a:xfrm>
            <a:off x="304799" y="1371600"/>
            <a:ext cx="5486401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kern="0" dirty="0" smtClean="0">
                <a:solidFill>
                  <a:srgbClr val="00B050"/>
                </a:solidFill>
              </a:rPr>
              <a:t>A pixel </a:t>
            </a:r>
            <a:r>
              <a:rPr lang="pl-PL" sz="1400" kern="0" dirty="0" err="1" smtClean="0">
                <a:solidFill>
                  <a:srgbClr val="00B050"/>
                </a:solidFill>
              </a:rPr>
              <a:t>detector</a:t>
            </a:r>
            <a:r>
              <a:rPr lang="pl-PL" sz="1400" kern="0" dirty="0" smtClean="0">
                <a:solidFill>
                  <a:srgbClr val="00B050"/>
                </a:solidFill>
              </a:rPr>
              <a:t> </a:t>
            </a:r>
            <a:r>
              <a:rPr lang="pl-PL" sz="1400" kern="0" dirty="0" err="1" smtClean="0">
                <a:solidFill>
                  <a:srgbClr val="00B050"/>
                </a:solidFill>
              </a:rPr>
              <a:t>should</a:t>
            </a:r>
            <a:r>
              <a:rPr lang="pl-PL" sz="1400" kern="0" dirty="0" smtClean="0">
                <a:solidFill>
                  <a:srgbClr val="00B050"/>
                </a:solidFill>
              </a:rPr>
              <a:t> be </a:t>
            </a:r>
            <a:r>
              <a:rPr lang="pl-PL" sz="1400" kern="0" dirty="0" err="1" smtClean="0">
                <a:solidFill>
                  <a:srgbClr val="00B050"/>
                </a:solidFill>
              </a:rPr>
              <a:t>seen</a:t>
            </a:r>
            <a:r>
              <a:rPr lang="pl-PL" sz="1400" kern="0" dirty="0" smtClean="0">
                <a:solidFill>
                  <a:srgbClr val="00B050"/>
                </a:solidFill>
              </a:rPr>
              <a:t> as a module (</a:t>
            </a:r>
            <a:r>
              <a:rPr lang="pl-PL" sz="1400" kern="0" dirty="0" err="1" smtClean="0">
                <a:solidFill>
                  <a:srgbClr val="00B050"/>
                </a:solidFill>
              </a:rPr>
              <a:t>large</a:t>
            </a:r>
            <a:r>
              <a:rPr lang="pl-PL" sz="1400" kern="0" dirty="0" smtClean="0">
                <a:solidFill>
                  <a:srgbClr val="00B050"/>
                </a:solidFill>
              </a:rPr>
              <a:t>):</a:t>
            </a:r>
          </a:p>
          <a:p>
            <a:pPr lvl="1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200" kern="0" dirty="0">
                <a:solidFill>
                  <a:srgbClr val="003399"/>
                </a:solidFill>
              </a:rPr>
              <a:t>a</a:t>
            </a:r>
            <a:r>
              <a:rPr lang="pl-PL" sz="1200" kern="0" dirty="0" smtClean="0">
                <a:solidFill>
                  <a:srgbClr val="003399"/>
                </a:solidFill>
              </a:rPr>
              <a:t> sensor with a </a:t>
            </a:r>
            <a:r>
              <a:rPr lang="pl-PL" sz="1200" kern="0" dirty="0" err="1" smtClean="0">
                <a:solidFill>
                  <a:srgbClr val="003399"/>
                </a:solidFill>
              </a:rPr>
              <a:t>structure</a:t>
            </a:r>
            <a:r>
              <a:rPr lang="pl-PL" sz="1200" kern="0" dirty="0" smtClean="0">
                <a:solidFill>
                  <a:srgbClr val="003399"/>
                </a:solidFill>
              </a:rPr>
              <a:t> as </a:t>
            </a:r>
            <a:r>
              <a:rPr lang="pl-PL" sz="1200" kern="0" dirty="0" err="1" smtClean="0">
                <a:solidFill>
                  <a:srgbClr val="003399"/>
                </a:solidFill>
              </a:rPr>
              <a:t>simple</a:t>
            </a:r>
            <a:r>
              <a:rPr lang="pl-PL" sz="1200" kern="0" dirty="0" smtClean="0">
                <a:solidFill>
                  <a:srgbClr val="003399"/>
                </a:solidFill>
              </a:rPr>
              <a:t> as </a:t>
            </a:r>
            <a:r>
              <a:rPr lang="pl-PL" sz="1200" kern="0" dirty="0" err="1" smtClean="0">
                <a:solidFill>
                  <a:srgbClr val="003399"/>
                </a:solidFill>
              </a:rPr>
              <a:t>possible</a:t>
            </a:r>
            <a:r>
              <a:rPr lang="pl-PL" sz="1200" kern="0" dirty="0" smtClean="0">
                <a:solidFill>
                  <a:srgbClr val="003399"/>
                </a:solidFill>
              </a:rPr>
              <a:t> (</a:t>
            </a:r>
            <a:r>
              <a:rPr lang="pl-PL" sz="1200" kern="0" dirty="0" err="1" smtClean="0">
                <a:solidFill>
                  <a:srgbClr val="00B050"/>
                </a:solidFill>
              </a:rPr>
              <a:t>yield</a:t>
            </a:r>
            <a:r>
              <a:rPr lang="pl-PL" sz="1200" kern="0" dirty="0" smtClean="0">
                <a:solidFill>
                  <a:srgbClr val="003399"/>
                </a:solidFill>
              </a:rPr>
              <a:t>)</a:t>
            </a:r>
          </a:p>
          <a:p>
            <a:pPr lvl="1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200" kern="0" dirty="0" err="1">
                <a:solidFill>
                  <a:srgbClr val="003399"/>
                </a:solidFill>
              </a:rPr>
              <a:t>p</a:t>
            </a:r>
            <a:r>
              <a:rPr lang="pl-PL" sz="1200" kern="0" dirty="0" err="1" smtClean="0">
                <a:solidFill>
                  <a:srgbClr val="003399"/>
                </a:solidFill>
              </a:rPr>
              <a:t>itch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rerouting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interposer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fused</a:t>
            </a:r>
            <a:r>
              <a:rPr lang="pl-PL" sz="1200" kern="0" dirty="0" smtClean="0">
                <a:solidFill>
                  <a:srgbClr val="003399"/>
                </a:solidFill>
              </a:rPr>
              <a:t> with a sensor (</a:t>
            </a:r>
            <a:r>
              <a:rPr lang="pl-PL" sz="1200" kern="0" dirty="0" err="1" smtClean="0">
                <a:solidFill>
                  <a:srgbClr val="00B050"/>
                </a:solidFill>
              </a:rPr>
              <a:t>seamlessness</a:t>
            </a:r>
            <a:r>
              <a:rPr lang="pl-PL" sz="1200" kern="0" dirty="0" smtClean="0">
                <a:solidFill>
                  <a:srgbClr val="00B050"/>
                </a:solidFill>
              </a:rPr>
              <a:t>)</a:t>
            </a:r>
          </a:p>
          <a:p>
            <a:pPr lvl="1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200" kern="0" dirty="0">
                <a:solidFill>
                  <a:srgbClr val="003399"/>
                </a:solidFill>
              </a:rPr>
              <a:t>m</a:t>
            </a:r>
            <a:r>
              <a:rPr lang="pl-PL" sz="1200" kern="0" dirty="0" smtClean="0">
                <a:solidFill>
                  <a:srgbClr val="003399"/>
                </a:solidFill>
              </a:rPr>
              <a:t>edium </a:t>
            </a:r>
            <a:r>
              <a:rPr lang="pl-PL" sz="1200" kern="0" dirty="0" err="1" smtClean="0">
                <a:solidFill>
                  <a:srgbClr val="003399"/>
                </a:solidFill>
              </a:rPr>
              <a:t>size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ASICs</a:t>
            </a:r>
            <a:r>
              <a:rPr lang="pl-PL" sz="1200" kern="0" dirty="0" smtClean="0">
                <a:solidFill>
                  <a:srgbClr val="003399"/>
                </a:solidFill>
              </a:rPr>
              <a:t> (not </a:t>
            </a:r>
            <a:r>
              <a:rPr lang="pl-PL" sz="1200" kern="0" dirty="0" err="1" smtClean="0">
                <a:solidFill>
                  <a:srgbClr val="003399"/>
                </a:solidFill>
              </a:rPr>
              <a:t>necessarily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multi-stack</a:t>
            </a:r>
            <a:r>
              <a:rPr lang="pl-PL" sz="1200" kern="0" dirty="0" smtClean="0">
                <a:solidFill>
                  <a:srgbClr val="003399"/>
                </a:solidFill>
              </a:rPr>
              <a:t>) </a:t>
            </a:r>
            <a:r>
              <a:rPr lang="pl-PL" sz="1200" kern="0" dirty="0" err="1" smtClean="0">
                <a:solidFill>
                  <a:srgbClr val="003399"/>
                </a:solidFill>
              </a:rPr>
              <a:t>fused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or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bump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bonded</a:t>
            </a:r>
            <a:r>
              <a:rPr lang="pl-PL" sz="1200" kern="0" dirty="0" smtClean="0">
                <a:solidFill>
                  <a:srgbClr val="003399"/>
                </a:solidFill>
              </a:rPr>
              <a:t> on </a:t>
            </a:r>
            <a:r>
              <a:rPr lang="pl-PL" sz="1200" kern="0" dirty="0" err="1" smtClean="0">
                <a:solidFill>
                  <a:srgbClr val="003399"/>
                </a:solidFill>
              </a:rPr>
              <a:t>interposer</a:t>
            </a:r>
            <a:r>
              <a:rPr lang="pl-PL" sz="1200" kern="0" dirty="0" smtClean="0">
                <a:solidFill>
                  <a:srgbClr val="003399"/>
                </a:solidFill>
              </a:rPr>
              <a:t> (</a:t>
            </a:r>
            <a:r>
              <a:rPr lang="pl-PL" sz="1200" kern="0" dirty="0" err="1" smtClean="0">
                <a:solidFill>
                  <a:srgbClr val="00B050"/>
                </a:solidFill>
              </a:rPr>
              <a:t>modularity</a:t>
            </a:r>
            <a:r>
              <a:rPr lang="pl-PL" sz="1200" kern="0" dirty="0" smtClean="0">
                <a:solidFill>
                  <a:srgbClr val="00B050"/>
                </a:solidFill>
              </a:rPr>
              <a:t> and </a:t>
            </a:r>
            <a:r>
              <a:rPr lang="pl-PL" sz="1200" kern="0" dirty="0" err="1" smtClean="0">
                <a:solidFill>
                  <a:srgbClr val="00B050"/>
                </a:solidFill>
              </a:rPr>
              <a:t>yield</a:t>
            </a:r>
            <a:r>
              <a:rPr lang="pl-PL" sz="1200" kern="0" dirty="0" smtClean="0">
                <a:solidFill>
                  <a:srgbClr val="003399"/>
                </a:solidFill>
              </a:rPr>
              <a:t>)</a:t>
            </a:r>
          </a:p>
          <a:p>
            <a:pPr lvl="1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200" kern="0" dirty="0" err="1" smtClean="0">
                <a:solidFill>
                  <a:srgbClr val="003399"/>
                </a:solidFill>
                <a:latin typeface="Symbol" panose="05050102010706020507" pitchFamily="18" charset="2"/>
              </a:rPr>
              <a:t>m</a:t>
            </a:r>
            <a:r>
              <a:rPr lang="pl-PL" sz="1200" kern="0" dirty="0" err="1" smtClean="0">
                <a:solidFill>
                  <a:srgbClr val="003399"/>
                </a:solidFill>
              </a:rPr>
              <a:t>connectors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soldered</a:t>
            </a:r>
            <a:r>
              <a:rPr lang="pl-PL" sz="1200" kern="0" dirty="0" smtClean="0">
                <a:solidFill>
                  <a:srgbClr val="003399"/>
                </a:solidFill>
              </a:rPr>
              <a:t> on </a:t>
            </a:r>
            <a:r>
              <a:rPr lang="pl-PL" sz="1200" kern="0" dirty="0" err="1" smtClean="0">
                <a:solidFill>
                  <a:srgbClr val="003399"/>
                </a:solidFill>
              </a:rPr>
              <a:t>interposer</a:t>
            </a:r>
            <a:r>
              <a:rPr lang="pl-PL" sz="1200" kern="0" dirty="0" smtClean="0">
                <a:solidFill>
                  <a:srgbClr val="003399"/>
                </a:solidFill>
              </a:rPr>
              <a:t> (</a:t>
            </a:r>
            <a:r>
              <a:rPr lang="pl-PL" sz="1200" kern="0" dirty="0" err="1" smtClean="0">
                <a:solidFill>
                  <a:srgbClr val="00B050"/>
                </a:solidFill>
              </a:rPr>
              <a:t>modularity</a:t>
            </a:r>
            <a:r>
              <a:rPr lang="pl-PL" sz="1200" kern="0" dirty="0" smtClean="0">
                <a:solidFill>
                  <a:srgbClr val="003399"/>
                </a:solidFill>
              </a:rPr>
              <a:t>) </a:t>
            </a:r>
            <a:r>
              <a:rPr lang="pl-PL" sz="1400" b="0" kern="0" dirty="0">
                <a:solidFill>
                  <a:srgbClr val="003399"/>
                </a:solidFill>
              </a:rPr>
              <a:t/>
            </a:r>
            <a:br>
              <a:rPr lang="pl-PL" sz="1400" b="0" kern="0" dirty="0">
                <a:solidFill>
                  <a:srgbClr val="003399"/>
                </a:solidFill>
              </a:rPr>
            </a:br>
            <a:endParaRPr lang="en-US" sz="1400" b="0" kern="0" dirty="0" smtClean="0">
              <a:solidFill>
                <a:srgbClr val="003399"/>
              </a:solidFill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380999" y="1002938"/>
            <a:ext cx="5257801" cy="349431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Glass </a:t>
            </a:r>
            <a:r>
              <a:rPr lang="pl-PL" sz="1800" dirty="0" err="1" smtClean="0">
                <a:solidFill>
                  <a:srgbClr val="00B050"/>
                </a:solidFill>
              </a:rPr>
              <a:t>or</a:t>
            </a:r>
            <a:r>
              <a:rPr lang="pl-PL" sz="1800" dirty="0" smtClean="0">
                <a:solidFill>
                  <a:srgbClr val="00B050"/>
                </a:solidFill>
              </a:rPr>
              <a:t> </a:t>
            </a:r>
            <a:r>
              <a:rPr lang="pl-PL" sz="1800" dirty="0" err="1" smtClean="0">
                <a:solidFill>
                  <a:srgbClr val="00B050"/>
                </a:solidFill>
              </a:rPr>
              <a:t>Silicon</a:t>
            </a:r>
            <a:r>
              <a:rPr lang="pl-PL" sz="1800" dirty="0" smtClean="0">
                <a:solidFill>
                  <a:srgbClr val="00B050"/>
                </a:solidFill>
              </a:rPr>
              <a:t> </a:t>
            </a:r>
            <a:r>
              <a:rPr lang="pl-PL" sz="1800" dirty="0" err="1">
                <a:solidFill>
                  <a:srgbClr val="00B050"/>
                </a:solidFill>
              </a:rPr>
              <a:t>i</a:t>
            </a:r>
            <a:r>
              <a:rPr lang="pl-PL" sz="1800" dirty="0" err="1" smtClean="0">
                <a:solidFill>
                  <a:srgbClr val="00B050"/>
                </a:solidFill>
              </a:rPr>
              <a:t>nterposers</a:t>
            </a:r>
            <a:r>
              <a:rPr lang="pl-PL" sz="1800" dirty="0" smtClean="0">
                <a:solidFill>
                  <a:srgbClr val="00B050"/>
                </a:solidFill>
              </a:rPr>
              <a:t> with </a:t>
            </a:r>
            <a:r>
              <a:rPr lang="pl-PL" sz="1800" dirty="0" err="1" smtClean="0">
                <a:solidFill>
                  <a:srgbClr val="00B050"/>
                </a:solidFill>
              </a:rPr>
              <a:t>through</a:t>
            </a:r>
            <a:r>
              <a:rPr lang="pl-PL" sz="1800" dirty="0" smtClean="0">
                <a:solidFill>
                  <a:srgbClr val="00B050"/>
                </a:solidFill>
              </a:rPr>
              <a:t> </a:t>
            </a:r>
            <a:r>
              <a:rPr lang="pl-PL" sz="1800" dirty="0" err="1" smtClean="0">
                <a:solidFill>
                  <a:srgbClr val="00B050"/>
                </a:solidFill>
              </a:rPr>
              <a:t>vias</a:t>
            </a:r>
            <a:r>
              <a:rPr lang="pl-PL" sz="1800" dirty="0" smtClean="0">
                <a:solidFill>
                  <a:srgbClr val="00B050"/>
                </a:solidFill>
              </a:rPr>
              <a:t>  </a:t>
            </a:r>
            <a:endParaRPr lang="en-US" sz="1800" dirty="0">
              <a:solidFill>
                <a:srgbClr val="00B05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997" y="304800"/>
            <a:ext cx="2691259" cy="2586037"/>
          </a:xfrm>
          <a:prstGeom prst="rect">
            <a:avLst/>
          </a:prstGeom>
        </p:spPr>
      </p:pic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420474" y="6019800"/>
            <a:ext cx="5065926" cy="4001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FASPAX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large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area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and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large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dynamic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range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b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</a:b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detector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project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- Fermilab-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Argonne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399110"/>
            <a:ext cx="5427133" cy="25444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304" y="2920279"/>
            <a:ext cx="3425952" cy="3502152"/>
          </a:xfrm>
          <a:prstGeom prst="rect">
            <a:avLst/>
          </a:prstGeom>
        </p:spPr>
      </p:pic>
      <p:sp>
        <p:nvSpPr>
          <p:cNvPr id="41" name="Rectangle 5"/>
          <p:cNvSpPr>
            <a:spLocks noChangeArrowheads="1"/>
          </p:cNvSpPr>
          <p:nvPr/>
        </p:nvSpPr>
        <p:spPr bwMode="auto">
          <a:xfrm>
            <a:off x="2438400" y="5619602"/>
            <a:ext cx="2514600" cy="4001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X-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ray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back-side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illumination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sp>
        <p:nvSpPr>
          <p:cNvPr id="42" name="Slide Number Placeholder 2"/>
          <p:cNvSpPr txBox="1">
            <a:spLocks noGrp="1"/>
          </p:cNvSpPr>
          <p:nvPr/>
        </p:nvSpPr>
        <p:spPr bwMode="auto">
          <a:xfrm>
            <a:off x="3048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A9918480-B96D-46F8-B347-23818E6564F8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sz="1200" b="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75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>
                <a:solidFill>
                  <a:srgbClr val="003399"/>
                </a:solidFill>
              </a:rPr>
              <a:t>3D-based </a:t>
            </a:r>
            <a:r>
              <a:rPr lang="pl-PL" sz="2800" b="0" dirty="0" err="1">
                <a:solidFill>
                  <a:srgbClr val="003399"/>
                </a:solidFill>
              </a:rPr>
              <a:t>technological</a:t>
            </a:r>
            <a:r>
              <a:rPr lang="pl-PL" sz="2800" b="0" dirty="0">
                <a:solidFill>
                  <a:srgbClr val="003399"/>
                </a:solidFill>
              </a:rPr>
              <a:t> </a:t>
            </a:r>
            <a:r>
              <a:rPr lang="pl-PL" sz="2800" b="0" dirty="0" err="1">
                <a:solidFill>
                  <a:srgbClr val="003399"/>
                </a:solidFill>
              </a:rPr>
              <a:t>means</a:t>
            </a:r>
            <a:r>
              <a:rPr lang="pl-PL" sz="2800" b="0" dirty="0">
                <a:solidFill>
                  <a:srgbClr val="003399"/>
                </a:solidFill>
              </a:rPr>
              <a:t> - </a:t>
            </a:r>
            <a:r>
              <a:rPr lang="pl-PL" sz="2800" b="0" dirty="0" smtClean="0">
                <a:solidFill>
                  <a:srgbClr val="003399"/>
                </a:solidFill>
              </a:rPr>
              <a:t>2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2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77" y="1433708"/>
            <a:ext cx="8833623" cy="4738492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096000" y="6153002"/>
            <a:ext cx="2895600" cy="4001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>
              <a:lnSpc>
                <a:spcPts val="14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c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ourtesy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of 3D Glass Solutions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80999" y="1002938"/>
            <a:ext cx="1447801" cy="349431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err="1" smtClean="0">
                <a:solidFill>
                  <a:srgbClr val="00B050"/>
                </a:solidFill>
              </a:rPr>
              <a:t>i</a:t>
            </a:r>
            <a:r>
              <a:rPr lang="pl-PL" sz="1800" dirty="0" err="1" smtClean="0">
                <a:solidFill>
                  <a:srgbClr val="00B050"/>
                </a:solidFill>
              </a:rPr>
              <a:t>nterposers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9" name="Slide Number Placeholder 2"/>
          <p:cNvSpPr txBox="1">
            <a:spLocks noGrp="1"/>
          </p:cNvSpPr>
          <p:nvPr/>
        </p:nvSpPr>
        <p:spPr bwMode="auto">
          <a:xfrm>
            <a:off x="3048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A9918480-B96D-46F8-B347-23818E6564F8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sz="1200" b="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9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>
                <a:solidFill>
                  <a:srgbClr val="003399"/>
                </a:solidFill>
              </a:rPr>
              <a:t>3D-based </a:t>
            </a:r>
            <a:r>
              <a:rPr lang="pl-PL" sz="2800" b="0" dirty="0" err="1">
                <a:solidFill>
                  <a:srgbClr val="003399"/>
                </a:solidFill>
              </a:rPr>
              <a:t>technological</a:t>
            </a:r>
            <a:r>
              <a:rPr lang="pl-PL" sz="2800" b="0" dirty="0">
                <a:solidFill>
                  <a:srgbClr val="003399"/>
                </a:solidFill>
              </a:rPr>
              <a:t> </a:t>
            </a:r>
            <a:r>
              <a:rPr lang="pl-PL" sz="2800" b="0" dirty="0" err="1">
                <a:solidFill>
                  <a:srgbClr val="003399"/>
                </a:solidFill>
              </a:rPr>
              <a:t>means</a:t>
            </a:r>
            <a:r>
              <a:rPr lang="pl-PL" sz="2800" b="0" dirty="0">
                <a:solidFill>
                  <a:srgbClr val="003399"/>
                </a:solidFill>
              </a:rPr>
              <a:t> - </a:t>
            </a:r>
            <a:r>
              <a:rPr lang="pl-PL" sz="2800" b="0" dirty="0" smtClean="0">
                <a:solidFill>
                  <a:srgbClr val="003399"/>
                </a:solidFill>
              </a:rPr>
              <a:t>2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2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0999" y="1174569"/>
            <a:ext cx="5257801" cy="349431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Single module X-</a:t>
            </a:r>
            <a:r>
              <a:rPr lang="pl-PL" sz="1800" dirty="0" err="1" smtClean="0">
                <a:solidFill>
                  <a:srgbClr val="00B050"/>
                </a:solidFill>
              </a:rPr>
              <a:t>ray</a:t>
            </a:r>
            <a:r>
              <a:rPr lang="pl-PL" sz="1800" dirty="0" smtClean="0">
                <a:solidFill>
                  <a:srgbClr val="00B050"/>
                </a:solidFill>
              </a:rPr>
              <a:t> </a:t>
            </a:r>
            <a:r>
              <a:rPr lang="pl-PL" sz="1800" dirty="0" err="1" smtClean="0">
                <a:solidFill>
                  <a:srgbClr val="00B050"/>
                </a:solidFill>
              </a:rPr>
              <a:t>camera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838200" y="1676400"/>
            <a:ext cx="5486401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kern="0" dirty="0" err="1" smtClean="0">
                <a:solidFill>
                  <a:srgbClr val="00B050"/>
                </a:solidFill>
              </a:rPr>
              <a:t>Very</a:t>
            </a:r>
            <a:r>
              <a:rPr lang="pl-PL" sz="1400" kern="0" dirty="0" smtClean="0">
                <a:solidFill>
                  <a:srgbClr val="00B050"/>
                </a:solidFill>
              </a:rPr>
              <a:t> </a:t>
            </a:r>
            <a:r>
              <a:rPr lang="pl-PL" sz="1400" kern="0" dirty="0" err="1" smtClean="0">
                <a:solidFill>
                  <a:srgbClr val="00B050"/>
                </a:solidFill>
              </a:rPr>
              <a:t>aggressive</a:t>
            </a:r>
            <a:r>
              <a:rPr lang="pl-PL" sz="1400" kern="0" dirty="0" smtClean="0">
                <a:solidFill>
                  <a:srgbClr val="00B050"/>
                </a:solidFill>
              </a:rPr>
              <a:t> </a:t>
            </a:r>
            <a:r>
              <a:rPr lang="pl-PL" sz="1400" kern="0" dirty="0" err="1" smtClean="0">
                <a:solidFill>
                  <a:srgbClr val="00B050"/>
                </a:solidFill>
              </a:rPr>
              <a:t>approach</a:t>
            </a:r>
            <a:r>
              <a:rPr lang="pl-PL" sz="1400" kern="0" dirty="0" smtClean="0">
                <a:solidFill>
                  <a:srgbClr val="00B050"/>
                </a:solidFill>
              </a:rPr>
              <a:t> </a:t>
            </a:r>
          </a:p>
          <a:p>
            <a:pPr lvl="1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200" kern="0" dirty="0" smtClean="0">
                <a:solidFill>
                  <a:srgbClr val="003399"/>
                </a:solidFill>
              </a:rPr>
              <a:t>LTCC </a:t>
            </a:r>
            <a:r>
              <a:rPr lang="pl-PL" sz="1200" kern="0" dirty="0" err="1" smtClean="0">
                <a:solidFill>
                  <a:srgbClr val="003399"/>
                </a:solidFill>
              </a:rPr>
              <a:t>hosts</a:t>
            </a:r>
            <a:r>
              <a:rPr lang="pl-PL" sz="1200" kern="0" dirty="0" smtClean="0">
                <a:solidFill>
                  <a:srgbClr val="003399"/>
                </a:solidFill>
              </a:rPr>
              <a:t> FPGA </a:t>
            </a:r>
            <a:r>
              <a:rPr lang="pl-PL" sz="1200" kern="0" dirty="0" err="1" smtClean="0">
                <a:solidFill>
                  <a:srgbClr val="003399"/>
                </a:solidFill>
              </a:rPr>
              <a:t>based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processing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units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</a:p>
          <a:p>
            <a:pPr lvl="1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200" kern="0" dirty="0" err="1" smtClean="0">
                <a:solidFill>
                  <a:srgbClr val="003399"/>
                </a:solidFill>
              </a:rPr>
              <a:t>requires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identification</a:t>
            </a:r>
            <a:r>
              <a:rPr lang="pl-PL" sz="1200" kern="0" dirty="0" smtClean="0">
                <a:solidFill>
                  <a:srgbClr val="003399"/>
                </a:solidFill>
              </a:rPr>
              <a:t> of KGD </a:t>
            </a:r>
            <a:r>
              <a:rPr lang="pl-PL" sz="1200" kern="0" dirty="0" err="1" smtClean="0">
                <a:solidFill>
                  <a:srgbClr val="003399"/>
                </a:solidFill>
              </a:rPr>
              <a:t>before</a:t>
            </a:r>
            <a:r>
              <a:rPr lang="pl-PL" sz="1200" kern="0" dirty="0" smtClean="0">
                <a:solidFill>
                  <a:srgbClr val="003399"/>
                </a:solidFill>
              </a:rPr>
              <a:t> </a:t>
            </a:r>
            <a:r>
              <a:rPr lang="pl-PL" sz="1200" kern="0" dirty="0" err="1" smtClean="0">
                <a:solidFill>
                  <a:srgbClr val="003399"/>
                </a:solidFill>
              </a:rPr>
              <a:t>stacking</a:t>
            </a:r>
            <a:endParaRPr lang="en-US" sz="1400" b="0" kern="0" dirty="0" smtClean="0">
              <a:solidFill>
                <a:srgbClr val="003399"/>
              </a:solidFill>
            </a:endParaRPr>
          </a:p>
        </p:txBody>
      </p:sp>
      <p:sp>
        <p:nvSpPr>
          <p:cNvPr id="7" name="Slide Number Placeholder 2"/>
          <p:cNvSpPr txBox="1">
            <a:spLocks noGrp="1"/>
          </p:cNvSpPr>
          <p:nvPr/>
        </p:nvSpPr>
        <p:spPr bwMode="auto">
          <a:xfrm>
            <a:off x="3048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A9918480-B96D-46F8-B347-23818E6564F8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sz="1200" b="0" dirty="0">
              <a:solidFill>
                <a:srgbClr val="003399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984638" y="5562600"/>
            <a:ext cx="5065926" cy="7620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VIPIC-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Large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BES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detector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project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- BNL-Fermilab-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Argonne</a:t>
            </a:r>
            <a:endParaRPr lang="pl-PL" sz="1400" dirty="0" smtClean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  <a:p>
            <a:pPr algn="ctr">
              <a:lnSpc>
                <a:spcPts val="22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s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ubmission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of 3D chip run in Q1 CY2015</a:t>
            </a:r>
          </a:p>
          <a:p>
            <a:pPr algn="ctr">
              <a:lnSpc>
                <a:spcPts val="22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TSVs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done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in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postprocessing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after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3D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stacking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272" y="2819400"/>
            <a:ext cx="6936659" cy="2590800"/>
          </a:xfrm>
          <a:prstGeom prst="rect">
            <a:avLst/>
          </a:prstGeom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800600" y="4953000"/>
            <a:ext cx="2514600" cy="4001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X-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ray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back-side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illumination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213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/>
          </p:cNvSpPr>
          <p:nvPr/>
        </p:nvSpPr>
        <p:spPr bwMode="auto">
          <a:xfrm>
            <a:off x="10668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>
                <a:solidFill>
                  <a:srgbClr val="003399"/>
                </a:solidFill>
              </a:rPr>
              <a:t>3D-based </a:t>
            </a:r>
            <a:r>
              <a:rPr lang="pl-PL" sz="2800" b="0" dirty="0" err="1">
                <a:solidFill>
                  <a:srgbClr val="003399"/>
                </a:solidFill>
              </a:rPr>
              <a:t>technological</a:t>
            </a:r>
            <a:r>
              <a:rPr lang="pl-PL" sz="2800" b="0" dirty="0">
                <a:solidFill>
                  <a:srgbClr val="003399"/>
                </a:solidFill>
              </a:rPr>
              <a:t> </a:t>
            </a:r>
            <a:r>
              <a:rPr lang="pl-PL" sz="2800" b="0" dirty="0" err="1">
                <a:solidFill>
                  <a:srgbClr val="003399"/>
                </a:solidFill>
              </a:rPr>
              <a:t>means</a:t>
            </a:r>
            <a:r>
              <a:rPr lang="pl-PL" sz="2800" b="0" dirty="0">
                <a:solidFill>
                  <a:srgbClr val="003399"/>
                </a:solidFill>
              </a:rPr>
              <a:t> - </a:t>
            </a:r>
            <a:r>
              <a:rPr lang="pl-PL" sz="2800" b="0" dirty="0" smtClean="0">
                <a:solidFill>
                  <a:srgbClr val="003399"/>
                </a:solidFill>
              </a:rPr>
              <a:t>3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2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0999" y="1002938"/>
            <a:ext cx="6400800" cy="349431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pl-PL" sz="1800" dirty="0" smtClean="0">
                <a:solidFill>
                  <a:srgbClr val="00B050"/>
                </a:solidFill>
              </a:rPr>
              <a:t>Integration with MAPS-</a:t>
            </a:r>
            <a:r>
              <a:rPr lang="pl-PL" sz="1800" dirty="0" err="1" smtClean="0">
                <a:solidFill>
                  <a:srgbClr val="00B050"/>
                </a:solidFill>
              </a:rPr>
              <a:t>type</a:t>
            </a:r>
            <a:r>
              <a:rPr lang="pl-PL" sz="1800" dirty="0" smtClean="0">
                <a:solidFill>
                  <a:srgbClr val="00B050"/>
                </a:solidFill>
              </a:rPr>
              <a:t> </a:t>
            </a:r>
            <a:r>
              <a:rPr lang="pl-PL" sz="1800" dirty="0" err="1" smtClean="0">
                <a:solidFill>
                  <a:srgbClr val="00B050"/>
                </a:solidFill>
              </a:rPr>
              <a:t>sensors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2"/>
          <p:cNvSpPr txBox="1">
            <a:spLocks noGrp="1"/>
          </p:cNvSpPr>
          <p:nvPr/>
        </p:nvSpPr>
        <p:spPr bwMode="auto">
          <a:xfrm>
            <a:off x="3048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A9918480-B96D-46F8-B347-23818E6564F8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sz="1200" b="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142439"/>
            <a:ext cx="6400800" cy="2334561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934200" y="2819400"/>
            <a:ext cx="993459" cy="6096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BEOL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can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</a:p>
          <a:p>
            <a:pPr algn="l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do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pitch</a:t>
            </a: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 </a:t>
            </a:r>
          </a:p>
          <a:p>
            <a:pPr algn="l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rerouting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90033"/>
            <a:ext cx="1960540" cy="1945714"/>
          </a:xfrm>
          <a:prstGeom prst="rect">
            <a:avLst/>
          </a:prstGeom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838200" y="1462791"/>
            <a:ext cx="2514600" cy="4001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With 2D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ASICs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1905000"/>
            <a:ext cx="6400800" cy="1766277"/>
          </a:xfrm>
          <a:prstGeom prst="rect">
            <a:avLst/>
          </a:prstGeom>
        </p:spPr>
      </p:pic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914400" y="3714602"/>
            <a:ext cx="2514600" cy="4001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>
              <a:lnSpc>
                <a:spcPts val="16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l-PL" sz="1400" dirty="0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With 3D </a:t>
            </a:r>
            <a:r>
              <a:rPr lang="pl-PL" sz="1400" dirty="0" err="1" smtClean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ASICs</a:t>
            </a:r>
            <a:endParaRPr lang="en-US" sz="1400" dirty="0">
              <a:solidFill>
                <a:schemeClr val="bg1">
                  <a:lumMod val="60000"/>
                  <a:lumOff val="40000"/>
                </a:schemeClr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07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Summary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2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990600"/>
            <a:ext cx="8763000" cy="54290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700" dirty="0">
                <a:solidFill>
                  <a:srgbClr val="003399"/>
                </a:solidFill>
              </a:rPr>
              <a:t>The leitmotiv of my presentation was an attempt to focus the attention on the most effective solution of problems of pixel detectors. </a:t>
            </a:r>
          </a:p>
          <a:p>
            <a:pPr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pl-PL" sz="1700" dirty="0" smtClean="0">
                <a:solidFill>
                  <a:srgbClr val="003399"/>
                </a:solidFill>
              </a:rPr>
              <a:t>A </a:t>
            </a:r>
            <a:r>
              <a:rPr lang="pl-PL" sz="1700" dirty="0">
                <a:solidFill>
                  <a:srgbClr val="003399"/>
                </a:solidFill>
              </a:rPr>
              <a:t>w</a:t>
            </a:r>
            <a:r>
              <a:rPr lang="en-US" sz="1700" dirty="0" err="1" smtClean="0">
                <a:solidFill>
                  <a:srgbClr val="003399"/>
                </a:solidFill>
              </a:rPr>
              <a:t>ish</a:t>
            </a:r>
            <a:r>
              <a:rPr lang="en-US" sz="1700" dirty="0" smtClean="0">
                <a:solidFill>
                  <a:srgbClr val="003399"/>
                </a:solidFill>
              </a:rPr>
              <a:t> </a:t>
            </a:r>
            <a:r>
              <a:rPr lang="en-US" sz="1700" dirty="0">
                <a:solidFill>
                  <a:srgbClr val="003399"/>
                </a:solidFill>
              </a:rPr>
              <a:t>would be that the most effective solutions are the most monolithic, but it does not always work </a:t>
            </a:r>
            <a:endParaRPr lang="pl-PL" sz="1700" dirty="0" smtClean="0">
              <a:solidFill>
                <a:srgbClr val="003399"/>
              </a:solidFill>
            </a:endParaRPr>
          </a:p>
          <a:p>
            <a:pPr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700" dirty="0">
                <a:solidFill>
                  <a:srgbClr val="003399"/>
                </a:solidFill>
              </a:rPr>
              <a:t>Using techniques </a:t>
            </a:r>
            <a:r>
              <a:rPr lang="pl-PL" sz="1700" dirty="0" smtClean="0">
                <a:solidFill>
                  <a:srgbClr val="003399"/>
                </a:solidFill>
              </a:rPr>
              <a:t>of 3D</a:t>
            </a:r>
            <a:r>
              <a:rPr lang="en-US" sz="1700" dirty="0" smtClean="0">
                <a:solidFill>
                  <a:srgbClr val="003399"/>
                </a:solidFill>
              </a:rPr>
              <a:t> </a:t>
            </a:r>
            <a:r>
              <a:rPr lang="en-US" sz="1700" dirty="0">
                <a:solidFill>
                  <a:srgbClr val="003399"/>
                </a:solidFill>
              </a:rPr>
              <a:t>integration </a:t>
            </a:r>
            <a:r>
              <a:rPr lang="en-US" sz="1700" dirty="0" smtClean="0">
                <a:solidFill>
                  <a:srgbClr val="003399"/>
                </a:solidFill>
              </a:rPr>
              <a:t>supports </a:t>
            </a:r>
            <a:r>
              <a:rPr lang="pl-PL" sz="1700" dirty="0" err="1" smtClean="0">
                <a:solidFill>
                  <a:srgbClr val="003399"/>
                </a:solidFill>
              </a:rPr>
              <a:t>solutions</a:t>
            </a:r>
            <a:r>
              <a:rPr lang="pl-PL" sz="1700" dirty="0" smtClean="0">
                <a:solidFill>
                  <a:srgbClr val="003399"/>
                </a:solidFill>
              </a:rPr>
              <a:t> t</a:t>
            </a:r>
            <a:r>
              <a:rPr lang="en-US" sz="1700" dirty="0" smtClean="0">
                <a:solidFill>
                  <a:srgbClr val="003399"/>
                </a:solidFill>
              </a:rPr>
              <a:t>o </a:t>
            </a:r>
            <a:r>
              <a:rPr lang="en-US" sz="1700" dirty="0">
                <a:solidFill>
                  <a:srgbClr val="003399"/>
                </a:solidFill>
              </a:rPr>
              <a:t>the fundamental problems: </a:t>
            </a:r>
          </a:p>
          <a:p>
            <a:pPr lvl="1"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300" dirty="0" smtClean="0">
                <a:solidFill>
                  <a:srgbClr val="003399"/>
                </a:solidFill>
              </a:rPr>
              <a:t>coverage </a:t>
            </a:r>
            <a:r>
              <a:rPr lang="en-US" sz="1300" dirty="0">
                <a:solidFill>
                  <a:srgbClr val="003399"/>
                </a:solidFill>
              </a:rPr>
              <a:t>of large area, </a:t>
            </a:r>
          </a:p>
          <a:p>
            <a:pPr lvl="1"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300" dirty="0" smtClean="0">
                <a:solidFill>
                  <a:srgbClr val="003399"/>
                </a:solidFill>
              </a:rPr>
              <a:t>seamlessness </a:t>
            </a:r>
            <a:endParaRPr lang="en-US" sz="1300" dirty="0">
              <a:solidFill>
                <a:srgbClr val="003399"/>
              </a:solidFill>
            </a:endParaRPr>
          </a:p>
          <a:p>
            <a:pPr lvl="1"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300" dirty="0" err="1" smtClean="0">
                <a:solidFill>
                  <a:srgbClr val="003399"/>
                </a:solidFill>
              </a:rPr>
              <a:t>leightweigness</a:t>
            </a:r>
            <a:r>
              <a:rPr lang="en-US" sz="1300" dirty="0" smtClean="0">
                <a:solidFill>
                  <a:srgbClr val="003399"/>
                </a:solidFill>
              </a:rPr>
              <a:t> </a:t>
            </a:r>
            <a:endParaRPr lang="en-US" sz="1300" dirty="0">
              <a:solidFill>
                <a:srgbClr val="003399"/>
              </a:solidFill>
            </a:endParaRPr>
          </a:p>
          <a:p>
            <a:pPr lvl="1"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300" dirty="0" smtClean="0">
                <a:solidFill>
                  <a:srgbClr val="003399"/>
                </a:solidFill>
              </a:rPr>
              <a:t>simplification </a:t>
            </a:r>
            <a:r>
              <a:rPr lang="en-US" sz="1300" dirty="0">
                <a:solidFill>
                  <a:srgbClr val="003399"/>
                </a:solidFill>
              </a:rPr>
              <a:t>of support structures </a:t>
            </a:r>
          </a:p>
          <a:p>
            <a:pPr lvl="1"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300" dirty="0" smtClean="0">
                <a:solidFill>
                  <a:srgbClr val="003399"/>
                </a:solidFill>
              </a:rPr>
              <a:t>integration </a:t>
            </a:r>
            <a:r>
              <a:rPr lang="en-US" sz="1300" dirty="0">
                <a:solidFill>
                  <a:srgbClr val="003399"/>
                </a:solidFill>
              </a:rPr>
              <a:t>of in-situ processing power</a:t>
            </a:r>
          </a:p>
          <a:p>
            <a:pPr lvl="1"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300" dirty="0" smtClean="0">
                <a:solidFill>
                  <a:srgbClr val="003399"/>
                </a:solidFill>
              </a:rPr>
              <a:t>radiation </a:t>
            </a:r>
            <a:r>
              <a:rPr lang="en-US" sz="1300" dirty="0">
                <a:solidFill>
                  <a:srgbClr val="003399"/>
                </a:solidFill>
              </a:rPr>
              <a:t>hardness</a:t>
            </a:r>
          </a:p>
          <a:p>
            <a:pPr lvl="1"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en-US" sz="1300" dirty="0" smtClean="0">
                <a:solidFill>
                  <a:srgbClr val="003399"/>
                </a:solidFill>
              </a:rPr>
              <a:t>yield</a:t>
            </a:r>
            <a:endParaRPr lang="pl-PL" sz="1300" dirty="0" smtClean="0">
              <a:solidFill>
                <a:srgbClr val="003399"/>
              </a:solidFill>
            </a:endParaRPr>
          </a:p>
          <a:p>
            <a:pPr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pl-PL" sz="1700" dirty="0" err="1" smtClean="0">
                <a:solidFill>
                  <a:srgbClr val="00B050"/>
                </a:solidFill>
              </a:rPr>
              <a:t>Costs</a:t>
            </a:r>
            <a:r>
              <a:rPr lang="pl-PL" sz="1700" dirty="0" smtClean="0">
                <a:solidFill>
                  <a:srgbClr val="00B050"/>
                </a:solidFill>
              </a:rPr>
              <a:t>: </a:t>
            </a:r>
            <a:r>
              <a:rPr lang="pl-PL" sz="1700" dirty="0" err="1" smtClean="0">
                <a:solidFill>
                  <a:srgbClr val="FFC000"/>
                </a:solidFill>
              </a:rPr>
              <a:t>there</a:t>
            </a:r>
            <a:r>
              <a:rPr lang="pl-PL" sz="1700" dirty="0" smtClean="0">
                <a:solidFill>
                  <a:srgbClr val="FFC000"/>
                </a:solidFill>
              </a:rPr>
              <a:t> </a:t>
            </a:r>
            <a:r>
              <a:rPr lang="pl-PL" sz="1700" dirty="0" err="1" smtClean="0">
                <a:solidFill>
                  <a:srgbClr val="FFC000"/>
                </a:solidFill>
              </a:rPr>
              <a:t>is</a:t>
            </a:r>
            <a:r>
              <a:rPr lang="pl-PL" sz="1700" dirty="0" smtClean="0">
                <a:solidFill>
                  <a:srgbClr val="FFC000"/>
                </a:solidFill>
              </a:rPr>
              <a:t> no </a:t>
            </a:r>
            <a:r>
              <a:rPr lang="pl-PL" sz="1700" dirty="0" err="1" smtClean="0">
                <a:solidFill>
                  <a:srgbClr val="FFC000"/>
                </a:solidFill>
              </a:rPr>
              <a:t>free</a:t>
            </a:r>
            <a:r>
              <a:rPr lang="pl-PL" sz="1700" dirty="0" smtClean="0">
                <a:solidFill>
                  <a:srgbClr val="FFC000"/>
                </a:solidFill>
              </a:rPr>
              <a:t> lunch, </a:t>
            </a:r>
            <a:r>
              <a:rPr lang="pl-PL" sz="1700" dirty="0" smtClean="0">
                <a:solidFill>
                  <a:srgbClr val="003399"/>
                </a:solidFill>
              </a:rPr>
              <a:t>but </a:t>
            </a:r>
            <a:r>
              <a:rPr lang="en-US" sz="1700" dirty="0">
                <a:solidFill>
                  <a:srgbClr val="003399"/>
                </a:solidFill>
              </a:rPr>
              <a:t>exploration and implementation of improvements to monolithic </a:t>
            </a:r>
            <a:r>
              <a:rPr lang="en-US" sz="1700" dirty="0" smtClean="0">
                <a:solidFill>
                  <a:srgbClr val="003399"/>
                </a:solidFill>
              </a:rPr>
              <a:t>processes to </a:t>
            </a:r>
            <a:r>
              <a:rPr lang="en-US" sz="1700" dirty="0">
                <a:solidFill>
                  <a:srgbClr val="003399"/>
                </a:solidFill>
              </a:rPr>
              <a:t>remove imperfections </a:t>
            </a:r>
            <a:r>
              <a:rPr lang="pl-PL" sz="1700" dirty="0" err="1" smtClean="0">
                <a:solidFill>
                  <a:srgbClr val="003399"/>
                </a:solidFill>
              </a:rPr>
              <a:t>have</a:t>
            </a:r>
            <a:r>
              <a:rPr lang="pl-PL" sz="1700" dirty="0" smtClean="0">
                <a:solidFill>
                  <a:srgbClr val="003399"/>
                </a:solidFill>
              </a:rPr>
              <a:t> </a:t>
            </a:r>
            <a:r>
              <a:rPr lang="pl-PL" sz="1700" dirty="0" err="1" smtClean="0">
                <a:solidFill>
                  <a:srgbClr val="003399"/>
                </a:solidFill>
              </a:rPr>
              <a:t>been</a:t>
            </a:r>
            <a:r>
              <a:rPr lang="pl-PL" sz="1700" dirty="0" smtClean="0">
                <a:solidFill>
                  <a:srgbClr val="003399"/>
                </a:solidFill>
              </a:rPr>
              <a:t> </a:t>
            </a:r>
            <a:r>
              <a:rPr lang="en-US" sz="1700" dirty="0" smtClean="0">
                <a:solidFill>
                  <a:srgbClr val="003399"/>
                </a:solidFill>
              </a:rPr>
              <a:t>absorb</a:t>
            </a:r>
            <a:r>
              <a:rPr lang="pl-PL" sz="1700" dirty="0" err="1" smtClean="0">
                <a:solidFill>
                  <a:srgbClr val="003399"/>
                </a:solidFill>
              </a:rPr>
              <a:t>ing</a:t>
            </a:r>
            <a:r>
              <a:rPr lang="en-US" sz="1700" dirty="0" smtClean="0">
                <a:solidFill>
                  <a:srgbClr val="003399"/>
                </a:solidFill>
              </a:rPr>
              <a:t> </a:t>
            </a:r>
            <a:r>
              <a:rPr lang="en-US" sz="1700" dirty="0">
                <a:solidFill>
                  <a:srgbClr val="003399"/>
                </a:solidFill>
              </a:rPr>
              <a:t>significant </a:t>
            </a:r>
            <a:r>
              <a:rPr lang="en-US" sz="1700" dirty="0" smtClean="0">
                <a:solidFill>
                  <a:srgbClr val="003399"/>
                </a:solidFill>
              </a:rPr>
              <a:t>resources</a:t>
            </a:r>
            <a:r>
              <a:rPr lang="pl-PL" sz="1700" dirty="0" smtClean="0">
                <a:solidFill>
                  <a:srgbClr val="003399"/>
                </a:solidFill>
              </a:rPr>
              <a:t>, </a:t>
            </a:r>
            <a:endParaRPr lang="pl-PL" sz="1700" dirty="0" smtClean="0">
              <a:solidFill>
                <a:srgbClr val="003399"/>
              </a:solidFill>
            </a:endParaRPr>
          </a:p>
          <a:p>
            <a:pPr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pl-PL" sz="1700" dirty="0" smtClean="0">
                <a:solidFill>
                  <a:srgbClr val="00B050"/>
                </a:solidFill>
              </a:rPr>
              <a:t>Access: </a:t>
            </a:r>
            <a:r>
              <a:rPr lang="pl-PL" sz="1700" dirty="0" smtClean="0">
                <a:solidFill>
                  <a:srgbClr val="003399"/>
                </a:solidFill>
              </a:rPr>
              <a:t>3D </a:t>
            </a:r>
            <a:r>
              <a:rPr lang="pl-PL" sz="1700" dirty="0" err="1" smtClean="0">
                <a:solidFill>
                  <a:srgbClr val="003399"/>
                </a:solidFill>
              </a:rPr>
              <a:t>components</a:t>
            </a:r>
            <a:r>
              <a:rPr lang="pl-PL" sz="1700" dirty="0" smtClean="0">
                <a:solidFill>
                  <a:srgbClr val="003399"/>
                </a:solidFill>
              </a:rPr>
              <a:t> </a:t>
            </a:r>
            <a:r>
              <a:rPr lang="pl-PL" sz="1700" dirty="0" err="1" smtClean="0">
                <a:solidFill>
                  <a:srgbClr val="003399"/>
                </a:solidFill>
              </a:rPr>
              <a:t>becoming</a:t>
            </a:r>
            <a:r>
              <a:rPr lang="pl-PL" sz="1700" dirty="0" smtClean="0">
                <a:solidFill>
                  <a:srgbClr val="003399"/>
                </a:solidFill>
              </a:rPr>
              <a:t> </a:t>
            </a:r>
            <a:r>
              <a:rPr lang="pl-PL" sz="1700" dirty="0" err="1" smtClean="0">
                <a:solidFill>
                  <a:srgbClr val="003399"/>
                </a:solidFill>
              </a:rPr>
              <a:t>available</a:t>
            </a:r>
            <a:r>
              <a:rPr lang="pl-PL" sz="1700" dirty="0" smtClean="0">
                <a:solidFill>
                  <a:srgbClr val="003399"/>
                </a:solidFill>
              </a:rPr>
              <a:t>, 3D-IC a single </a:t>
            </a:r>
            <a:r>
              <a:rPr lang="pl-PL" sz="1700" dirty="0" err="1" smtClean="0">
                <a:solidFill>
                  <a:srgbClr val="003399"/>
                </a:solidFill>
              </a:rPr>
              <a:t>vendor</a:t>
            </a:r>
            <a:r>
              <a:rPr lang="pl-PL" sz="1700" dirty="0" smtClean="0">
                <a:solidFill>
                  <a:srgbClr val="003399"/>
                </a:solidFill>
              </a:rPr>
              <a:t> </a:t>
            </a:r>
            <a:r>
              <a:rPr lang="pl-PL" sz="1700" dirty="0" err="1" smtClean="0">
                <a:solidFill>
                  <a:srgbClr val="003399"/>
                </a:solidFill>
              </a:rPr>
              <a:t>yet</a:t>
            </a:r>
            <a:endParaRPr lang="pl-PL" sz="1700" dirty="0" smtClean="0">
              <a:solidFill>
                <a:srgbClr val="003399"/>
              </a:solidFill>
            </a:endParaRPr>
          </a:p>
          <a:p>
            <a:pPr>
              <a:lnSpc>
                <a:spcPts val="2000"/>
              </a:lnSpc>
              <a:buClr>
                <a:srgbClr val="003399"/>
              </a:buClr>
              <a:buSzPct val="150000"/>
              <a:buFontTx/>
              <a:buChar char="•"/>
            </a:pPr>
            <a:r>
              <a:rPr lang="pl-PL" sz="1700" dirty="0" err="1" smtClean="0">
                <a:solidFill>
                  <a:srgbClr val="00B050"/>
                </a:solidFill>
              </a:rPr>
              <a:t>Future</a:t>
            </a:r>
            <a:r>
              <a:rPr lang="pl-PL" sz="1700" dirty="0" smtClean="0">
                <a:solidFill>
                  <a:srgbClr val="00B050"/>
                </a:solidFill>
              </a:rPr>
              <a:t>: </a:t>
            </a:r>
            <a:r>
              <a:rPr lang="en-US" sz="1700" dirty="0" smtClean="0">
                <a:solidFill>
                  <a:srgbClr val="FFC000"/>
                </a:solidFill>
              </a:rPr>
              <a:t>Intelligent pixels </a:t>
            </a:r>
            <a:r>
              <a:rPr lang="en-US" sz="1700" dirty="0" smtClean="0">
                <a:solidFill>
                  <a:srgbClr val="003399"/>
                </a:solidFill>
              </a:rPr>
              <a:t>= much higher level of in-situ processing</a:t>
            </a:r>
            <a:r>
              <a:rPr lang="pl-PL" sz="1700" dirty="0" smtClean="0">
                <a:solidFill>
                  <a:srgbClr val="003399"/>
                </a:solidFill>
              </a:rPr>
              <a:t> in small </a:t>
            </a:r>
            <a:r>
              <a:rPr lang="pl-PL" sz="1700" dirty="0" err="1" smtClean="0">
                <a:solidFill>
                  <a:srgbClr val="003399"/>
                </a:solidFill>
              </a:rPr>
              <a:t>footprint</a:t>
            </a:r>
            <a:r>
              <a:rPr lang="pl-PL" sz="1700" dirty="0" smtClean="0">
                <a:solidFill>
                  <a:srgbClr val="003399"/>
                </a:solidFill>
              </a:rPr>
              <a:t>; </a:t>
            </a:r>
            <a:r>
              <a:rPr lang="pl-PL" sz="1700" dirty="0" err="1" smtClean="0">
                <a:solidFill>
                  <a:srgbClr val="003399"/>
                </a:solidFill>
              </a:rPr>
              <a:t>direction</a:t>
            </a:r>
            <a:r>
              <a:rPr lang="pl-PL" sz="1700" dirty="0" smtClean="0">
                <a:solidFill>
                  <a:srgbClr val="003399"/>
                </a:solidFill>
              </a:rPr>
              <a:t> to </a:t>
            </a:r>
            <a:r>
              <a:rPr lang="pl-PL" sz="1700" dirty="0" err="1" smtClean="0">
                <a:solidFill>
                  <a:srgbClr val="003399"/>
                </a:solidFill>
              </a:rPr>
              <a:t>resolve</a:t>
            </a:r>
            <a:r>
              <a:rPr lang="pl-PL" sz="1700" dirty="0" smtClean="0">
                <a:solidFill>
                  <a:srgbClr val="003399"/>
                </a:solidFill>
              </a:rPr>
              <a:t> </a:t>
            </a:r>
            <a:r>
              <a:rPr lang="pl-PL" sz="1700" dirty="0" err="1" smtClean="0">
                <a:solidFill>
                  <a:srgbClr val="FFC000"/>
                </a:solidFill>
              </a:rPr>
              <a:t>water</a:t>
            </a:r>
            <a:r>
              <a:rPr lang="pl-PL" sz="1700" dirty="0" smtClean="0">
                <a:solidFill>
                  <a:srgbClr val="FFC000"/>
                </a:solidFill>
              </a:rPr>
              <a:t> and </a:t>
            </a:r>
            <a:r>
              <a:rPr lang="pl-PL" sz="1700" dirty="0" err="1" smtClean="0">
                <a:solidFill>
                  <a:srgbClr val="FFC000"/>
                </a:solidFill>
              </a:rPr>
              <a:t>oil</a:t>
            </a:r>
            <a:r>
              <a:rPr lang="pl-PL" sz="1700" dirty="0" smtClean="0">
                <a:solidFill>
                  <a:srgbClr val="FFC000"/>
                </a:solidFill>
              </a:rPr>
              <a:t> </a:t>
            </a:r>
            <a:r>
              <a:rPr lang="pl-PL" sz="1700" dirty="0" smtClean="0">
                <a:solidFill>
                  <a:srgbClr val="003399"/>
                </a:solidFill>
              </a:rPr>
              <a:t>problem </a:t>
            </a:r>
            <a:r>
              <a:rPr lang="pl-PL" sz="1700" dirty="0" err="1" smtClean="0">
                <a:solidFill>
                  <a:srgbClr val="003399"/>
                </a:solidFill>
              </a:rPr>
              <a:t>seems</a:t>
            </a:r>
            <a:r>
              <a:rPr lang="pl-PL" sz="1700" dirty="0" smtClean="0">
                <a:solidFill>
                  <a:srgbClr val="003399"/>
                </a:solidFill>
              </a:rPr>
              <a:t> to be not </a:t>
            </a:r>
            <a:r>
              <a:rPr lang="pl-PL" sz="1700" dirty="0" err="1" smtClean="0">
                <a:solidFill>
                  <a:srgbClr val="003399"/>
                </a:solidFill>
              </a:rPr>
              <a:t>monolithic</a:t>
            </a:r>
            <a:endParaRPr lang="en-US" sz="1200" dirty="0" smtClean="0"/>
          </a:p>
        </p:txBody>
      </p:sp>
      <p:sp>
        <p:nvSpPr>
          <p:cNvPr id="6" name="Slide Number Placeholder 2"/>
          <p:cNvSpPr txBox="1">
            <a:spLocks noGrp="1"/>
          </p:cNvSpPr>
          <p:nvPr/>
        </p:nvSpPr>
        <p:spPr bwMode="auto">
          <a:xfrm>
            <a:off x="3048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fld id="{A9918480-B96D-46F8-B347-23818E6564F8}" type="slidenum">
              <a:rPr lang="en-US" sz="1200" b="0">
                <a:solidFill>
                  <a:srgbClr val="003399"/>
                </a:solidFill>
              </a:rPr>
              <a:pPr algn="l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sz="1200" b="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54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358" y="6019800"/>
            <a:ext cx="1599284" cy="638176"/>
          </a:xfrm>
          <a:prstGeom prst="rect">
            <a:avLst/>
          </a:prstGeom>
        </p:spPr>
      </p:pic>
      <p:sp>
        <p:nvSpPr>
          <p:cNvPr id="11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err="1" smtClean="0">
                <a:solidFill>
                  <a:srgbClr val="003399"/>
                </a:solidFill>
              </a:rPr>
              <a:t>Acknowledgments</a:t>
            </a:r>
            <a:endParaRPr lang="en-US" sz="2800" b="0" dirty="0">
              <a:solidFill>
                <a:srgbClr val="003399"/>
              </a:solidFill>
            </a:endParaRPr>
          </a:p>
        </p:txBody>
      </p:sp>
      <p:sp>
        <p:nvSpPr>
          <p:cNvPr id="2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29" name="Title 4"/>
          <p:cNvSpPr txBox="1">
            <a:spLocks/>
          </p:cNvSpPr>
          <p:nvPr/>
        </p:nvSpPr>
        <p:spPr>
          <a:xfrm>
            <a:off x="304800" y="685800"/>
            <a:ext cx="7772400" cy="533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+mj-lt"/>
                <a:ea typeface="ＭＳ Ｐゴシック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</a:defRPr>
            </a:lvl9pPr>
          </a:lstStyle>
          <a:p>
            <a:pPr>
              <a:buClrTx/>
              <a:buSzTx/>
              <a:buFontTx/>
            </a:pPr>
            <a:r>
              <a:rPr lang="en-US" b="0" kern="0" dirty="0" smtClean="0">
                <a:solidFill>
                  <a:schemeClr val="bg1"/>
                </a:solidFill>
              </a:rPr>
              <a:t/>
            </a:r>
            <a:br>
              <a:rPr lang="en-US" b="0" kern="0" dirty="0" smtClean="0">
                <a:solidFill>
                  <a:schemeClr val="bg1"/>
                </a:solidFill>
              </a:rPr>
            </a:br>
            <a:r>
              <a:rPr lang="en-US" sz="2000" b="0" kern="0" dirty="0" smtClean="0">
                <a:solidFill>
                  <a:schemeClr val="bg1"/>
                </a:solidFill>
              </a:rPr>
              <a:t/>
            </a:r>
            <a:br>
              <a:rPr lang="en-US" sz="2000" b="0" kern="0" dirty="0" smtClean="0">
                <a:solidFill>
                  <a:schemeClr val="bg1"/>
                </a:solidFill>
              </a:rPr>
            </a:b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J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. Hoff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, S. 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Holm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b="0" kern="0" dirty="0" smtClean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US" sz="2400" b="0" kern="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2400" b="0" kern="0" dirty="0" smtClean="0">
                <a:solidFill>
                  <a:schemeClr val="bg1">
                    <a:lumMod val="50000"/>
                  </a:schemeClr>
                </a:solidFill>
              </a:rPr>
              <a:t>Lipton</a:t>
            </a:r>
            <a:r>
              <a:rPr lang="en-US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R. Rivera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A</a:t>
            </a: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. Shenai</a:t>
            </a:r>
            <a:r>
              <a:rPr lang="pl-PL" sz="2400" b="0" kern="0" baseline="30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M. Trimpl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2400" b="0" kern="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L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. Uppleger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b="0" kern="0" dirty="0" smtClean="0">
                <a:solidFill>
                  <a:schemeClr val="bg1">
                    <a:lumMod val="50000"/>
                  </a:schemeClr>
                </a:solidFill>
              </a:rPr>
              <a:t>R.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b="0" kern="0" dirty="0" smtClean="0">
                <a:solidFill>
                  <a:schemeClr val="bg1">
                    <a:lumMod val="50000"/>
                  </a:schemeClr>
                </a:solidFill>
              </a:rPr>
              <a:t>Yarema</a:t>
            </a:r>
            <a:r>
              <a:rPr lang="en-US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T. Zimmerman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  <a:p>
            <a:pPr>
              <a:buClrTx/>
              <a:buSzTx/>
              <a:buFontTx/>
            </a:pPr>
            <a:r>
              <a:rPr lang="en-US" sz="2400" b="0" kern="0" dirty="0" smtClean="0">
                <a:solidFill>
                  <a:schemeClr val="bg1">
                    <a:lumMod val="50000"/>
                  </a:schemeClr>
                </a:solidFill>
              </a:rPr>
              <a:t>P.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b="0" kern="0" dirty="0" err="1" smtClean="0">
                <a:solidFill>
                  <a:schemeClr val="bg1">
                    <a:lumMod val="50000"/>
                  </a:schemeClr>
                </a:solidFill>
              </a:rPr>
              <a:t>Grybo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ś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P. Maj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P.</a:t>
            </a:r>
            <a:r>
              <a:rPr lang="en-US" sz="2400" b="0" kern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Kmon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R. 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Szczygieł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</a:p>
          <a:p>
            <a:pPr>
              <a:buClrTx/>
              <a:buSzTx/>
            </a:pPr>
            <a:r>
              <a:rPr lang="pl-PL" sz="2400" b="0" kern="0" dirty="0">
                <a:solidFill>
                  <a:schemeClr val="bg1">
                    <a:lumMod val="50000"/>
                  </a:schemeClr>
                </a:solidFill>
              </a:rPr>
              <a:t>D.P.</a:t>
            </a:r>
            <a:r>
              <a:rPr lang="en-US" sz="2400" b="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Siddons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</a:p>
          <a:p>
            <a:pPr>
              <a:buClrTx/>
              <a:buSzTx/>
            </a:pP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G. Carini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endParaRPr lang="pl-PL" sz="2400" b="0" kern="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Tx/>
              <a:buSzTx/>
              <a:buFontTx/>
            </a:pP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R. Bradford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E. Dufresne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S. Narayanan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A. Sandy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</a:p>
          <a:p>
            <a:pPr>
              <a:lnSpc>
                <a:spcPts val="2600"/>
              </a:lnSpc>
              <a:buClrTx/>
              <a:buSzTx/>
              <a:buFontTx/>
            </a:pP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M. Jones</a:t>
            </a: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br>
              <a:rPr lang="pl-PL" sz="2400" b="0" kern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pl-PL" sz="2400" b="0" kern="0" baseline="30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b="0" kern="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b="0" kern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0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2000" b="0" kern="0" dirty="0" smtClean="0">
                <a:solidFill>
                  <a:schemeClr val="bg1">
                    <a:lumMod val="50000"/>
                  </a:schemeClr>
                </a:solidFill>
              </a:rPr>
              <a:t>Fermilab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l-PL" sz="2000" b="0" kern="0" dirty="0" err="1" smtClean="0">
                <a:solidFill>
                  <a:schemeClr val="bg1">
                    <a:lumMod val="50000"/>
                  </a:schemeClr>
                </a:solidFill>
              </a:rPr>
              <a:t>Batavia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 IL USA, </a:t>
            </a:r>
            <a:r>
              <a:rPr lang="pl-PL" sz="20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AGH-UST</a:t>
            </a:r>
            <a:r>
              <a:rPr lang="en-US" sz="2000" b="0" kern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b="0" kern="0" dirty="0" err="1" smtClean="0">
                <a:solidFill>
                  <a:schemeClr val="bg1">
                    <a:lumMod val="50000"/>
                  </a:schemeClr>
                </a:solidFill>
              </a:rPr>
              <a:t>Krak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ó</a:t>
            </a:r>
            <a:r>
              <a:rPr lang="en-US" sz="2000" b="0" kern="0" dirty="0" smtClean="0">
                <a:solidFill>
                  <a:schemeClr val="bg1">
                    <a:lumMod val="50000"/>
                  </a:schemeClr>
                </a:solidFill>
              </a:rPr>
              <a:t>w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 Poland, </a:t>
            </a:r>
            <a:r>
              <a:rPr lang="pl-PL" sz="20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BNL </a:t>
            </a:r>
            <a:r>
              <a:rPr lang="pl-PL" sz="2000" b="0" kern="0" dirty="0" err="1">
                <a:solidFill>
                  <a:schemeClr val="bg1">
                    <a:lumMod val="50000"/>
                  </a:schemeClr>
                </a:solidFill>
              </a:rPr>
              <a:t>Upton</a:t>
            </a:r>
            <a:r>
              <a:rPr lang="pl-PL" sz="2000" b="0" kern="0" dirty="0">
                <a:solidFill>
                  <a:schemeClr val="bg1">
                    <a:lumMod val="50000"/>
                  </a:schemeClr>
                </a:solidFill>
              </a:rPr>
              <a:t> NY 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USA, </a:t>
            </a:r>
            <a:r>
              <a:rPr lang="pl-PL" sz="20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SLAC </a:t>
            </a:r>
            <a:r>
              <a:rPr lang="pl-PL" sz="2000" b="0" kern="0" dirty="0" err="1">
                <a:solidFill>
                  <a:schemeClr val="bg1">
                    <a:lumMod val="50000"/>
                  </a:schemeClr>
                </a:solidFill>
              </a:rPr>
              <a:t>Menlo</a:t>
            </a:r>
            <a:r>
              <a:rPr lang="pl-PL" sz="2000" b="0" kern="0" dirty="0">
                <a:solidFill>
                  <a:schemeClr val="bg1">
                    <a:lumMod val="50000"/>
                  </a:schemeClr>
                </a:solidFill>
              </a:rPr>
              <a:t> Park CA 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USA, </a:t>
            </a:r>
            <a:r>
              <a:rPr lang="pl-PL" sz="20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ANL </a:t>
            </a:r>
            <a:r>
              <a:rPr lang="pl-PL" sz="2000" b="0" kern="0" dirty="0" err="1" smtClean="0">
                <a:solidFill>
                  <a:schemeClr val="bg1">
                    <a:lumMod val="50000"/>
                  </a:schemeClr>
                </a:solidFill>
              </a:rPr>
              <a:t>Lemont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, IL, USA, </a:t>
            </a:r>
            <a:r>
              <a:rPr lang="pl-PL" sz="2000" b="0" kern="0" baseline="30000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Perdue </a:t>
            </a:r>
            <a:r>
              <a:rPr lang="pl-PL" sz="2000" b="0" kern="0" dirty="0" err="1" smtClean="0">
                <a:solidFill>
                  <a:schemeClr val="bg1">
                    <a:lumMod val="50000"/>
                  </a:schemeClr>
                </a:solidFill>
              </a:rPr>
              <a:t>University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pl-PL" sz="2000" b="0" kern="0" dirty="0" err="1" smtClean="0">
                <a:solidFill>
                  <a:schemeClr val="bg1">
                    <a:lumMod val="50000"/>
                  </a:schemeClr>
                </a:solidFill>
              </a:rPr>
              <a:t>Perdue</a:t>
            </a: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>, IN, USA</a:t>
            </a:r>
            <a:b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kern="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0" kern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pl-PL" sz="2000" b="0" kern="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2000" b="0" kern="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" name="Picture 2" descr="ag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943600"/>
            <a:ext cx="527756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019800"/>
            <a:ext cx="15954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568" y="5410200"/>
            <a:ext cx="17192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72200"/>
            <a:ext cx="1638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050756"/>
            <a:ext cx="21145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172200"/>
            <a:ext cx="1447800" cy="49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27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1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371475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 smtClean="0">
                <a:solidFill>
                  <a:srgbClr val="003399"/>
                </a:solidFill>
              </a:rPr>
              <a:t>CPIX14</a:t>
            </a:r>
            <a:r>
              <a:rPr lang="pl-PL" sz="1200" dirty="0">
                <a:solidFill>
                  <a:srgbClr val="003399"/>
                </a:solidFill>
              </a:rPr>
              <a:t>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4" name="Title 4"/>
          <p:cNvSpPr>
            <a:spLocks/>
          </p:cNvSpPr>
          <p:nvPr/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pl-PL" sz="2800" b="0" dirty="0" smtClean="0">
                <a:solidFill>
                  <a:srgbClr val="003399"/>
                </a:solidFill>
              </a:rPr>
              <a:t>Backup: </a:t>
            </a:r>
            <a:r>
              <a:rPr lang="pl-PL" sz="2800" b="0" dirty="0" err="1" smtClean="0">
                <a:solidFill>
                  <a:srgbClr val="003399"/>
                </a:solidFill>
              </a:rPr>
              <a:t>a</a:t>
            </a:r>
            <a:r>
              <a:rPr lang="pl-PL" sz="2800" b="0" dirty="0" err="1" smtClean="0">
                <a:solidFill>
                  <a:srgbClr val="003399"/>
                </a:solidFill>
              </a:rPr>
              <a:t>dvantages</a:t>
            </a:r>
            <a:r>
              <a:rPr lang="pl-PL" sz="2800" b="0" dirty="0" smtClean="0">
                <a:solidFill>
                  <a:srgbClr val="003399"/>
                </a:solidFill>
              </a:rPr>
              <a:t> of 3D </a:t>
            </a:r>
            <a:r>
              <a:rPr lang="pl-PL" sz="2800" b="0" dirty="0" err="1" smtClean="0">
                <a:solidFill>
                  <a:srgbClr val="003399"/>
                </a:solidFill>
              </a:rPr>
              <a:t>integration</a:t>
            </a:r>
            <a:endParaRPr lang="en-US" sz="2800" b="0" dirty="0">
              <a:solidFill>
                <a:srgbClr val="003399"/>
              </a:solidFill>
            </a:endParaRPr>
          </a:p>
        </p:txBody>
      </p: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4572000" y="3429000"/>
            <a:ext cx="4495800" cy="2209800"/>
            <a:chOff x="68" y="1616"/>
            <a:chExt cx="5528" cy="2415"/>
          </a:xfrm>
        </p:grpSpPr>
        <p:pic>
          <p:nvPicPr>
            <p:cNvPr id="16" name="Picture 19" descr="3Doptions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598"/>
            <a:stretch>
              <a:fillRect/>
            </a:stretch>
          </p:blipFill>
          <p:spPr bwMode="auto">
            <a:xfrm>
              <a:off x="68" y="1616"/>
              <a:ext cx="5528" cy="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476" y="1616"/>
              <a:ext cx="1225" cy="2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FF0000"/>
                  </a:solidFill>
                  <a:miter lim="800000"/>
                  <a:headEnd type="none" w="sm" len="sm"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8" name="Picture 8" descr="analog vs digit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5257800" cy="194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power mesh 3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0"/>
            <a:ext cx="4290951" cy="235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486400" y="1764263"/>
            <a:ext cx="3505200" cy="15885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576" rIns="36576" anchor="ctr" anchorCtr="0"/>
          <a:lstStyle>
            <a:lvl1pPr marL="171450" indent="-171450"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171450" indent="-171450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71450" indent="-171450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marL="119063" lvl="1" indent="-119063" eaLnBrk="1" hangingPunct="1">
              <a:lnSpc>
                <a:spcPts val="1800"/>
              </a:lnSpc>
              <a:spcBef>
                <a:spcPct val="20000"/>
              </a:spcBef>
              <a:buClr>
                <a:srgbClr val="FFC000"/>
              </a:buClr>
              <a:buSzPct val="135000"/>
              <a:buFont typeface="Arial" pitchFamily="34" charset="0"/>
              <a:buChar char="•"/>
            </a:pPr>
            <a:r>
              <a:rPr lang="pl-PL" sz="1400" dirty="0" err="1" smtClean="0">
                <a:solidFill>
                  <a:schemeClr val="bg1"/>
                </a:solidFill>
                <a:latin typeface="Arial" pitchFamily="34" charset="0"/>
              </a:rPr>
              <a:t>complete</a:t>
            </a:r>
            <a:r>
              <a:rPr lang="pl-PL" sz="14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pl-PL" sz="1400" dirty="0">
                <a:solidFill>
                  <a:schemeClr val="bg1"/>
                </a:solidFill>
                <a:latin typeface="Arial" pitchFamily="34" charset="0"/>
              </a:rPr>
              <a:t>separation of digital activity from low-noise analog </a:t>
            </a:r>
            <a:r>
              <a:rPr lang="pl-PL" sz="1400" dirty="0" smtClean="0">
                <a:solidFill>
                  <a:schemeClr val="bg1"/>
                </a:solidFill>
                <a:latin typeface="Arial" pitchFamily="34" charset="0"/>
              </a:rPr>
              <a:t>parts</a:t>
            </a:r>
            <a:endParaRPr lang="pl-PL" sz="1400" b="0" dirty="0">
              <a:solidFill>
                <a:schemeClr val="bg1"/>
              </a:solidFill>
              <a:latin typeface="Arial" pitchFamily="34" charset="0"/>
            </a:endParaRPr>
          </a:p>
          <a:p>
            <a:pPr marL="119063" indent="-119063">
              <a:lnSpc>
                <a:spcPts val="1800"/>
              </a:lnSpc>
              <a:buClr>
                <a:srgbClr val="FFC000"/>
              </a:buClr>
              <a:buSzPct val="135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uniform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distribution of power </a:t>
            </a: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</a:rPr>
              <a:t>suppl</a:t>
            </a:r>
            <a:r>
              <a:rPr lang="pl-PL" sz="1400" dirty="0" err="1" smtClean="0">
                <a:solidFill>
                  <a:schemeClr val="bg1"/>
                </a:solidFill>
                <a:latin typeface="Arial" pitchFamily="34" charset="0"/>
              </a:rPr>
              <a:t>ies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and I/O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pads on the </a:t>
            </a:r>
            <a:r>
              <a:rPr lang="en-US" sz="1400" dirty="0">
                <a:solidFill>
                  <a:srgbClr val="00007A"/>
                </a:solidFill>
                <a:latin typeface="+mj-lt"/>
              </a:rPr>
              <a:t>back </a:t>
            </a:r>
            <a:r>
              <a:rPr lang="en-US" sz="1400" dirty="0" smtClean="0">
                <a:solidFill>
                  <a:srgbClr val="00007A"/>
                </a:solidFill>
                <a:latin typeface="+mj-lt"/>
              </a:rPr>
              <a:t>side</a:t>
            </a:r>
          </a:p>
          <a:p>
            <a:pPr marL="119063" indent="-119063">
              <a:lnSpc>
                <a:spcPts val="1800"/>
              </a:lnSpc>
              <a:buClr>
                <a:srgbClr val="FFC000"/>
              </a:buClr>
              <a:buSzPct val="135000"/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7A"/>
                </a:solidFill>
                <a:latin typeface="+mj-lt"/>
              </a:rPr>
              <a:t>ROICs </a:t>
            </a:r>
            <a:r>
              <a:rPr lang="en-US" sz="1400" dirty="0">
                <a:solidFill>
                  <a:srgbClr val="00007A"/>
                </a:solidFill>
                <a:latin typeface="+mj-lt"/>
              </a:rPr>
              <a:t>can </a:t>
            </a:r>
            <a:r>
              <a:rPr lang="en-US" sz="1400" dirty="0" smtClean="0">
                <a:solidFill>
                  <a:srgbClr val="00007A"/>
                </a:solidFill>
                <a:latin typeface="+mj-lt"/>
              </a:rPr>
              <a:t>be integrated with sensors without bump-bonds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 flipH="1">
            <a:off x="5105400" y="2066479"/>
            <a:ext cx="1314450" cy="49205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 rot="20425293">
            <a:off x="6384689" y="4944889"/>
            <a:ext cx="13050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sz="1800" dirty="0" err="1">
                <a:solidFill>
                  <a:srgbClr val="FF0000"/>
                </a:solidFill>
                <a:latin typeface="Tahoma" pitchFamily="34" charset="0"/>
                <a:ea typeface="ヒラギノ角ゴ ProN W3"/>
                <a:cs typeface="ヒラギノ角ゴ ProN W3"/>
                <a:sym typeface="Arial" charset="0"/>
              </a:rPr>
              <a:t>g</a:t>
            </a:r>
            <a:r>
              <a:rPr lang="pl-PL" sz="1800" dirty="0" err="1" smtClean="0">
                <a:solidFill>
                  <a:srgbClr val="FF0000"/>
                </a:solidFill>
                <a:latin typeface="Tahoma" pitchFamily="34" charset="0"/>
                <a:ea typeface="ヒラギノ角ゴ ProN W3"/>
                <a:cs typeface="ヒラギノ角ゴ ProN W3"/>
                <a:sym typeface="Arial" charset="0"/>
              </a:rPr>
              <a:t>oal</a:t>
            </a:r>
            <a:r>
              <a:rPr lang="pl-PL" sz="1800" dirty="0" smtClean="0">
                <a:solidFill>
                  <a:srgbClr val="FF0000"/>
                </a:solidFill>
                <a:latin typeface="Tahoma" pitchFamily="34" charset="0"/>
                <a:ea typeface="ヒラギノ角ゴ ProN W3"/>
                <a:cs typeface="ヒラギノ角ゴ ProN W3"/>
                <a:sym typeface="Arial" charset="0"/>
              </a:rPr>
              <a:t> for VIPIC 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ヒラギノ角ゴ ProN W3"/>
              <a:cs typeface="ヒラギノ角ゴ ProN W3"/>
              <a:sym typeface="Arial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3348448" y="5791200"/>
            <a:ext cx="5262152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1687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1687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1687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1687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1687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defTabSz="41687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defTabSz="41687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defTabSz="41687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defTabSz="41687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buClrTx/>
              <a:buSzTx/>
            </a:pPr>
            <a:r>
              <a:rPr lang="en-US" sz="1800" b="0" dirty="0" err="1" smtClean="0">
                <a:solidFill>
                  <a:srgbClr val="FFFF00"/>
                </a:solidFill>
                <a:latin typeface="Calibri" pitchFamily="34" charset="0"/>
              </a:rPr>
              <a:t>Strateg</a:t>
            </a:r>
            <a:r>
              <a:rPr lang="pl-PL" sz="1800" b="0" dirty="0" smtClean="0">
                <a:solidFill>
                  <a:srgbClr val="FFFF00"/>
                </a:solidFill>
                <a:latin typeface="Calibri" pitchFamily="34" charset="0"/>
              </a:rPr>
              <a:t>y for</a:t>
            </a:r>
            <a:r>
              <a:rPr lang="en-US" sz="1800" b="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800" b="0" dirty="0" smtClean="0">
                <a:solidFill>
                  <a:srgbClr val="FFFF00"/>
                </a:solidFill>
                <a:latin typeface="Calibri" pitchFamily="34" charset="0"/>
              </a:rPr>
              <a:t>4 side </a:t>
            </a:r>
            <a:r>
              <a:rPr lang="en-US" sz="1800" b="0" dirty="0" err="1" smtClean="0">
                <a:solidFill>
                  <a:srgbClr val="FFFF00"/>
                </a:solidFill>
                <a:latin typeface="Calibri" pitchFamily="34" charset="0"/>
              </a:rPr>
              <a:t>buttable</a:t>
            </a:r>
            <a:r>
              <a:rPr lang="en-US" sz="1800" b="0" dirty="0" smtClean="0">
                <a:solidFill>
                  <a:srgbClr val="FFFF00"/>
                </a:solidFill>
                <a:latin typeface="Calibri" pitchFamily="34" charset="0"/>
              </a:rPr>
              <a:t>, dead-area-free detectors for use from X-ray, visible, IR imaging</a:t>
            </a:r>
            <a:r>
              <a:rPr lang="en-US" sz="1800" b="0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800" b="0" dirty="0" smtClean="0">
                <a:solidFill>
                  <a:srgbClr val="FFFF00"/>
                </a:solidFill>
                <a:latin typeface="Calibri" pitchFamily="34" charset="0"/>
              </a:rPr>
              <a:t>to classical tracking</a:t>
            </a:r>
            <a:br>
              <a:rPr lang="en-US" sz="1800" b="0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1800" b="0" dirty="0" smtClean="0">
                <a:solidFill>
                  <a:srgbClr val="FFFF00"/>
                </a:solidFill>
                <a:latin typeface="Calibri" pitchFamily="34" charset="0"/>
              </a:rPr>
              <a:t>  </a:t>
            </a:r>
            <a:endParaRPr lang="en-US" sz="1800" b="0" dirty="0" smtClean="0">
              <a:latin typeface="Calibri" pitchFamily="34" charset="0"/>
            </a:endParaRP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 flipH="1">
            <a:off x="6419850" y="3080679"/>
            <a:ext cx="723900" cy="72932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Box 8"/>
          <p:cNvSpPr txBox="1">
            <a:spLocks noChangeArrowheads="1"/>
          </p:cNvSpPr>
          <p:nvPr/>
        </p:nvSpPr>
        <p:spPr bwMode="auto">
          <a:xfrm rot="20425293">
            <a:off x="4835112" y="5187947"/>
            <a:ext cx="1481910" cy="461665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0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dirty="0" smtClean="0">
                <a:solidFill>
                  <a:schemeClr val="bg1"/>
                </a:solidFill>
                <a:sym typeface="Arial" charset="0"/>
              </a:rPr>
              <a:t>sensor</a:t>
            </a:r>
            <a:endParaRPr lang="en-US" dirty="0">
              <a:solidFill>
                <a:schemeClr val="bg1"/>
              </a:solidFill>
              <a:sym typeface="Arial" charset="0"/>
            </a:endParaRPr>
          </a:p>
        </p:txBody>
      </p:sp>
      <p:sp>
        <p:nvSpPr>
          <p:cNvPr id="26" name="TextBox 8"/>
          <p:cNvSpPr txBox="1">
            <a:spLocks noChangeArrowheads="1"/>
          </p:cNvSpPr>
          <p:nvPr/>
        </p:nvSpPr>
        <p:spPr bwMode="auto">
          <a:xfrm rot="20425293">
            <a:off x="114203" y="3047447"/>
            <a:ext cx="647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ea typeface="ヒラギノ角ゴ ProN W3"/>
                <a:cs typeface="ヒラギノ角ゴ ProN W3"/>
                <a:sym typeface="Arial" charset="0"/>
              </a:rPr>
              <a:t>2D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ヒラギノ角ゴ ProN W3"/>
              <a:cs typeface="ヒラギノ角ゴ ProN W3"/>
              <a:sym typeface="Arial" charset="0"/>
            </a:endParaRPr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 rot="20425293">
            <a:off x="2699740" y="3206245"/>
            <a:ext cx="10080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ea typeface="ヒラギノ角ゴ ProN W3"/>
                <a:cs typeface="ヒラギノ角ゴ ProN W3"/>
                <a:sym typeface="Arial" charset="0"/>
              </a:rPr>
              <a:t>3D-IC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ヒラギノ角ゴ ProN W3"/>
              <a:cs typeface="ヒラギノ角ゴ ProN W3"/>
              <a:sym typeface="Arial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761999" y="1022169"/>
            <a:ext cx="7243242" cy="349431"/>
          </a:xfrm>
          <a:prstGeom prst="rect">
            <a:avLst/>
          </a:prstGeom>
          <a:noFill/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sz="1600" b="0" dirty="0" smtClean="0">
                <a:solidFill>
                  <a:srgbClr val="003399"/>
                </a:solidFill>
              </a:rPr>
              <a:t>transformational </a:t>
            </a:r>
            <a:r>
              <a:rPr lang="en-US" sz="1600" b="0" dirty="0">
                <a:solidFill>
                  <a:srgbClr val="003399"/>
                </a:solidFill>
              </a:rPr>
              <a:t>change </a:t>
            </a:r>
            <a:r>
              <a:rPr lang="en-US" sz="1600" b="0" dirty="0" smtClean="0">
                <a:solidFill>
                  <a:srgbClr val="FFC000"/>
                </a:solidFill>
              </a:rPr>
              <a:t>address</a:t>
            </a:r>
            <a:r>
              <a:rPr lang="pl-PL" sz="1600" b="0" dirty="0" err="1" smtClean="0">
                <a:solidFill>
                  <a:srgbClr val="FFC000"/>
                </a:solidFill>
              </a:rPr>
              <a:t>ing</a:t>
            </a:r>
            <a:r>
              <a:rPr lang="en-US" sz="1600" b="0" dirty="0" smtClean="0">
                <a:solidFill>
                  <a:srgbClr val="FFC000"/>
                </a:solidFill>
              </a:rPr>
              <a:t> roadblocks </a:t>
            </a:r>
            <a:r>
              <a:rPr lang="pl-PL" sz="1600" b="0" dirty="0" smtClean="0">
                <a:solidFill>
                  <a:srgbClr val="003399"/>
                </a:solidFill>
              </a:rPr>
              <a:t>in</a:t>
            </a:r>
            <a:r>
              <a:rPr lang="en-US" sz="1600" b="0" dirty="0" smtClean="0">
                <a:solidFill>
                  <a:srgbClr val="003399"/>
                </a:solidFill>
              </a:rPr>
              <a:t> </a:t>
            </a:r>
            <a:r>
              <a:rPr lang="en-US" sz="1600" b="0" dirty="0" err="1" smtClean="0">
                <a:solidFill>
                  <a:srgbClr val="003399"/>
                </a:solidFill>
              </a:rPr>
              <a:t>advanc</a:t>
            </a:r>
            <a:r>
              <a:rPr lang="pl-PL" sz="1600" b="0" dirty="0" err="1" smtClean="0">
                <a:solidFill>
                  <a:srgbClr val="003399"/>
                </a:solidFill>
              </a:rPr>
              <a:t>ing</a:t>
            </a:r>
            <a:r>
              <a:rPr lang="en-US" sz="1600" b="0" dirty="0" smtClean="0">
                <a:solidFill>
                  <a:srgbClr val="003399"/>
                </a:solidFill>
              </a:rPr>
              <a:t> </a:t>
            </a:r>
            <a:r>
              <a:rPr lang="pl-PL" sz="1600" b="0" dirty="0" smtClean="0">
                <a:solidFill>
                  <a:srgbClr val="003399"/>
                </a:solidFill>
              </a:rPr>
              <a:t>pixel </a:t>
            </a:r>
            <a:r>
              <a:rPr lang="en-US" sz="1600" b="0" dirty="0" smtClean="0">
                <a:solidFill>
                  <a:srgbClr val="003399"/>
                </a:solidFill>
              </a:rPr>
              <a:t>detectors </a:t>
            </a:r>
            <a:endParaRPr lang="en-US" sz="1600" b="0" dirty="0">
              <a:solidFill>
                <a:srgbClr val="003399"/>
              </a:solidFill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5410200" y="1447800"/>
            <a:ext cx="1235670" cy="387531"/>
          </a:xfrm>
          <a:prstGeom prst="rect">
            <a:avLst/>
          </a:prstGeom>
          <a:solidFill>
            <a:schemeClr val="lt1">
              <a:alpha val="75000"/>
            </a:schemeClr>
          </a:solidFill>
          <a:ln w="2540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0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300"/>
              </a:spcBef>
              <a:buNone/>
            </a:pPr>
            <a:r>
              <a:rPr lang="en-US" sz="1600" dirty="0" smtClean="0">
                <a:solidFill>
                  <a:srgbClr val="003399"/>
                </a:solidFill>
              </a:rPr>
              <a:t>3D </a:t>
            </a:r>
            <a:r>
              <a:rPr lang="pl-PL" sz="1600" dirty="0" err="1" smtClean="0">
                <a:solidFill>
                  <a:srgbClr val="003399"/>
                </a:solidFill>
              </a:rPr>
              <a:t>ROICs</a:t>
            </a:r>
            <a:endParaRPr lang="en-US" sz="1600" dirty="0">
              <a:solidFill>
                <a:srgbClr val="003399"/>
              </a:solidFill>
            </a:endParaRPr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358666" y="1759131"/>
            <a:ext cx="457200" cy="3810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l-PL" dirty="0" smtClean="0">
                <a:solidFill>
                  <a:srgbClr val="00FF00"/>
                </a:solidFill>
              </a:rPr>
              <a:t>1st 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587266" y="3946425"/>
            <a:ext cx="457200" cy="3810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l-PL" dirty="0" smtClean="0">
                <a:solidFill>
                  <a:srgbClr val="00FF00"/>
                </a:solidFill>
              </a:rPr>
              <a:t>2nd 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4495800" y="5029200"/>
            <a:ext cx="457200" cy="3810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l-PL" dirty="0" smtClean="0">
                <a:solidFill>
                  <a:srgbClr val="00FF00"/>
                </a:solidFill>
              </a:rPr>
              <a:t>3rd </a:t>
            </a:r>
            <a:endParaRPr lang="en-US" dirty="0">
              <a:solidFill>
                <a:srgbClr val="00FF00"/>
              </a:solidFill>
            </a:endParaRPr>
          </a:p>
        </p:txBody>
      </p:sp>
      <p:cxnSp>
        <p:nvCxnSpPr>
          <p:cNvPr id="38" name="Elbow Connector 37"/>
          <p:cNvCxnSpPr/>
          <p:nvPr/>
        </p:nvCxnSpPr>
        <p:spPr bwMode="auto">
          <a:xfrm rot="10800000" flipV="1">
            <a:off x="4015194" y="3031832"/>
            <a:ext cx="2385606" cy="549567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  <a:scene3d>
            <a:camera prst="orthographicFront">
              <a:rot lat="0" lon="0" rev="1200000"/>
            </a:camera>
            <a:lightRig rig="threePt" dir="t"/>
          </a:scene3d>
        </p:spPr>
      </p:cxnSp>
    </p:spTree>
    <p:extLst>
      <p:ext uri="{BB962C8B-B14F-4D97-AF65-F5344CB8AC3E}">
        <p14:creationId xmlns:p14="http://schemas.microsoft.com/office/powerpoint/2010/main" val="167393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04801" y="6096000"/>
            <a:ext cx="5410200" cy="381000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168275" indent="-168275">
              <a:spcBef>
                <a:spcPts val="300"/>
              </a:spcBef>
              <a:buClr>
                <a:srgbClr val="FFC0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400" b="0" dirty="0" err="1" smtClean="0">
                <a:solidFill>
                  <a:srgbClr val="003399"/>
                </a:solidFill>
              </a:rPr>
              <a:t>What</a:t>
            </a:r>
            <a:r>
              <a:rPr lang="pl-PL" sz="1400" b="0" dirty="0" smtClean="0">
                <a:solidFill>
                  <a:srgbClr val="003399"/>
                </a:solidFill>
              </a:rPr>
              <a:t> </a:t>
            </a:r>
            <a:r>
              <a:rPr lang="pl-PL" sz="1400" b="0" dirty="0" err="1" smtClean="0">
                <a:solidFill>
                  <a:srgbClr val="003399"/>
                </a:solidFill>
              </a:rPr>
              <a:t>is</a:t>
            </a:r>
            <a:r>
              <a:rPr lang="pl-PL" sz="1400" b="0" dirty="0" smtClean="0">
                <a:solidFill>
                  <a:srgbClr val="003399"/>
                </a:solidFill>
              </a:rPr>
              <a:t> the </a:t>
            </a:r>
            <a:r>
              <a:rPr lang="pl-PL" sz="1400" b="0" dirty="0" err="1" smtClean="0">
                <a:solidFill>
                  <a:srgbClr val="003399"/>
                </a:solidFill>
              </a:rPr>
              <a:t>situation</a:t>
            </a:r>
            <a:r>
              <a:rPr lang="pl-PL" sz="1400" b="0" dirty="0" smtClean="0">
                <a:solidFill>
                  <a:srgbClr val="003399"/>
                </a:solidFill>
              </a:rPr>
              <a:t> in X-</a:t>
            </a:r>
            <a:r>
              <a:rPr lang="pl-PL" sz="1400" b="0" dirty="0" err="1" smtClean="0">
                <a:solidFill>
                  <a:srgbClr val="003399"/>
                </a:solidFill>
              </a:rPr>
              <a:t>ray</a:t>
            </a:r>
            <a:r>
              <a:rPr lang="pl-PL" sz="1400" b="0" dirty="0" smtClean="0">
                <a:solidFill>
                  <a:srgbClr val="003399"/>
                </a:solidFill>
              </a:rPr>
              <a:t> and </a:t>
            </a:r>
            <a:r>
              <a:rPr lang="pl-PL" sz="1400" b="0" dirty="0" err="1" smtClean="0">
                <a:solidFill>
                  <a:srgbClr val="003399"/>
                </a:solidFill>
              </a:rPr>
              <a:t>charged</a:t>
            </a:r>
            <a:r>
              <a:rPr lang="pl-PL" sz="1400" b="0" dirty="0" smtClean="0">
                <a:solidFill>
                  <a:srgbClr val="003399"/>
                </a:solidFill>
              </a:rPr>
              <a:t> </a:t>
            </a:r>
            <a:r>
              <a:rPr lang="pl-PL" sz="1400" b="0" dirty="0" err="1" smtClean="0">
                <a:solidFill>
                  <a:srgbClr val="003399"/>
                </a:solidFill>
              </a:rPr>
              <a:t>particle</a:t>
            </a:r>
            <a:r>
              <a:rPr lang="pl-PL" sz="1400" b="0" dirty="0" smtClean="0">
                <a:solidFill>
                  <a:srgbClr val="003399"/>
                </a:solidFill>
              </a:rPr>
              <a:t> </a:t>
            </a:r>
            <a:r>
              <a:rPr lang="pl-PL" sz="1400" b="0" dirty="0" err="1" smtClean="0">
                <a:solidFill>
                  <a:srgbClr val="003399"/>
                </a:solidFill>
              </a:rPr>
              <a:t>detection</a:t>
            </a:r>
            <a:r>
              <a:rPr lang="pl-PL" sz="1400" b="0" dirty="0" smtClean="0">
                <a:solidFill>
                  <a:srgbClr val="003399"/>
                </a:solidFill>
              </a:rPr>
              <a:t>?</a:t>
            </a:r>
            <a:endParaRPr lang="en-US" sz="1400" b="0" dirty="0">
              <a:solidFill>
                <a:srgbClr val="003399"/>
              </a:solidFill>
            </a:endParaRPr>
          </a:p>
        </p:txBody>
      </p:sp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7162800" cy="990600"/>
          </a:xfrm>
        </p:spPr>
        <p:txBody>
          <a:bodyPr/>
          <a:lstStyle/>
          <a:p>
            <a:r>
              <a:rPr lang="pl-PL" dirty="0" smtClean="0">
                <a:solidFill>
                  <a:srgbClr val="003399"/>
                </a:solidFill>
              </a:rPr>
              <a:t>How </a:t>
            </a:r>
            <a:r>
              <a:rPr lang="pl-PL" dirty="0" err="1" smtClean="0">
                <a:solidFill>
                  <a:srgbClr val="003399"/>
                </a:solidFill>
              </a:rPr>
              <a:t>does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see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it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industry</a:t>
            </a:r>
            <a:r>
              <a:rPr lang="pl-PL" dirty="0" smtClean="0">
                <a:solidFill>
                  <a:srgbClr val="003399"/>
                </a:solidFill>
              </a:rPr>
              <a:t>?</a:t>
            </a:r>
            <a:endParaRPr lang="en-US" dirty="0" smtClean="0">
              <a:solidFill>
                <a:srgbClr val="003399"/>
              </a:solidFill>
            </a:endParaRPr>
          </a:p>
        </p:txBody>
      </p:sp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364067" y="990600"/>
            <a:ext cx="2836333" cy="4802864"/>
          </a:xfrm>
        </p:spPr>
        <p:txBody>
          <a:bodyPr/>
          <a:lstStyle/>
          <a:p>
            <a:pPr marL="0" indent="0">
              <a:lnSpc>
                <a:spcPts val="1600"/>
              </a:lnSpc>
              <a:spcBef>
                <a:spcPts val="200"/>
              </a:spcBef>
              <a:buClrTx/>
              <a:buNone/>
            </a:pPr>
            <a:r>
              <a:rPr lang="en-US" sz="1300" b="1" dirty="0">
                <a:solidFill>
                  <a:srgbClr val="003399"/>
                </a:solidFill>
              </a:rPr>
              <a:t>The expectations that customers have of </a:t>
            </a:r>
            <a:r>
              <a:rPr lang="en-US" sz="1300" b="1" dirty="0" smtClean="0">
                <a:solidFill>
                  <a:srgbClr val="003399"/>
                </a:solidFill>
              </a:rPr>
              <a:t>a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final </a:t>
            </a:r>
            <a:r>
              <a:rPr lang="en-US" sz="1300" b="1" dirty="0">
                <a:solidFill>
                  <a:srgbClr val="003399"/>
                </a:solidFill>
              </a:rPr>
              <a:t>product containing an image sensor </a:t>
            </a:r>
            <a:r>
              <a:rPr lang="en-US" sz="1300" b="1" dirty="0" smtClean="0">
                <a:solidFill>
                  <a:srgbClr val="003399"/>
                </a:solidFill>
              </a:rPr>
              <a:t>can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be </a:t>
            </a:r>
            <a:r>
              <a:rPr lang="en-US" sz="1300" b="1" dirty="0">
                <a:solidFill>
                  <a:srgbClr val="003399"/>
                </a:solidFill>
              </a:rPr>
              <a:t>categorized into </a:t>
            </a:r>
            <a:r>
              <a:rPr lang="en-US" sz="1300" b="1" dirty="0">
                <a:solidFill>
                  <a:srgbClr val="FFC000"/>
                </a:solidFill>
              </a:rPr>
              <a:t>expectations </a:t>
            </a:r>
            <a:r>
              <a:rPr lang="en-US" sz="1300" b="1" dirty="0" smtClean="0">
                <a:solidFill>
                  <a:srgbClr val="FFC000"/>
                </a:solidFill>
              </a:rPr>
              <a:t>regarding</a:t>
            </a:r>
            <a:r>
              <a:rPr lang="pl-PL" sz="1300" b="1" dirty="0" smtClean="0">
                <a:solidFill>
                  <a:srgbClr val="FFC000"/>
                </a:solidFill>
              </a:rPr>
              <a:t> </a:t>
            </a:r>
            <a:r>
              <a:rPr lang="en-US" sz="1300" b="1" dirty="0" smtClean="0">
                <a:solidFill>
                  <a:srgbClr val="FFC000"/>
                </a:solidFill>
              </a:rPr>
              <a:t>pixels </a:t>
            </a:r>
            <a:r>
              <a:rPr lang="en-US" sz="1300" b="1" dirty="0">
                <a:solidFill>
                  <a:srgbClr val="FFC000"/>
                </a:solidFill>
              </a:rPr>
              <a:t>and those regarding circuits</a:t>
            </a:r>
            <a:r>
              <a:rPr lang="en-US" sz="1300" b="1" dirty="0">
                <a:solidFill>
                  <a:srgbClr val="003399"/>
                </a:solidFill>
              </a:rPr>
              <a:t>. </a:t>
            </a:r>
            <a:endParaRPr lang="pl-PL" sz="1300" b="1" dirty="0" smtClean="0">
              <a:solidFill>
                <a:srgbClr val="003399"/>
              </a:solidFill>
            </a:endParaRPr>
          </a:p>
          <a:p>
            <a:pPr marL="0" indent="0">
              <a:lnSpc>
                <a:spcPts val="1600"/>
              </a:lnSpc>
              <a:spcBef>
                <a:spcPts val="200"/>
              </a:spcBef>
              <a:buClrTx/>
              <a:buNone/>
            </a:pPr>
            <a:r>
              <a:rPr lang="en-US" sz="1300" b="1" dirty="0" smtClean="0">
                <a:solidFill>
                  <a:srgbClr val="003399"/>
                </a:solidFill>
              </a:rPr>
              <a:t>When </a:t>
            </a:r>
            <a:r>
              <a:rPr lang="en-US" sz="1300" b="1" dirty="0">
                <a:solidFill>
                  <a:srgbClr val="003399"/>
                </a:solidFill>
              </a:rPr>
              <a:t>it comes to </a:t>
            </a:r>
            <a:r>
              <a:rPr lang="en-US" sz="1300" b="1" dirty="0" smtClean="0">
                <a:solidFill>
                  <a:srgbClr val="003399"/>
                </a:solidFill>
              </a:rPr>
              <a:t>pixels,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customers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are </a:t>
            </a:r>
            <a:r>
              <a:rPr lang="en-US" sz="1300" b="1" dirty="0">
                <a:solidFill>
                  <a:srgbClr val="003399"/>
                </a:solidFill>
              </a:rPr>
              <a:t>looking for </a:t>
            </a:r>
            <a:r>
              <a:rPr lang="en-US" sz="1300" b="1" dirty="0">
                <a:solidFill>
                  <a:srgbClr val="FFC000"/>
                </a:solidFill>
              </a:rPr>
              <a:t>improvements in </a:t>
            </a:r>
            <a:r>
              <a:rPr lang="en-US" sz="1300" b="1" dirty="0" smtClean="0">
                <a:solidFill>
                  <a:srgbClr val="FFC000"/>
                </a:solidFill>
              </a:rPr>
              <a:t>basic</a:t>
            </a:r>
            <a:r>
              <a:rPr lang="pl-PL" sz="1300" b="1" dirty="0" smtClean="0">
                <a:solidFill>
                  <a:srgbClr val="FFC000"/>
                </a:solidFill>
              </a:rPr>
              <a:t> </a:t>
            </a:r>
            <a:r>
              <a:rPr lang="en-US" sz="1300" b="1" dirty="0" smtClean="0">
                <a:solidFill>
                  <a:srgbClr val="FFC000"/>
                </a:solidFill>
              </a:rPr>
              <a:t>performance </a:t>
            </a:r>
            <a:r>
              <a:rPr lang="en-US" sz="1300" b="1" dirty="0">
                <a:solidFill>
                  <a:srgbClr val="FFC000"/>
                </a:solidFill>
              </a:rPr>
              <a:t>such as pixel size, </a:t>
            </a:r>
            <a:r>
              <a:rPr lang="en-US" sz="1300" b="1" dirty="0" smtClean="0">
                <a:solidFill>
                  <a:srgbClr val="FFC000"/>
                </a:solidFill>
              </a:rPr>
              <a:t>speed,</a:t>
            </a:r>
            <a:r>
              <a:rPr lang="pl-PL" sz="1300" b="1" dirty="0" smtClean="0">
                <a:solidFill>
                  <a:srgbClr val="FFC000"/>
                </a:solidFill>
              </a:rPr>
              <a:t> </a:t>
            </a:r>
            <a:r>
              <a:rPr lang="en-US" sz="1300" b="1" dirty="0" smtClean="0">
                <a:solidFill>
                  <a:srgbClr val="FFC000"/>
                </a:solidFill>
              </a:rPr>
              <a:t>sensitivity </a:t>
            </a:r>
            <a:r>
              <a:rPr lang="en-US" sz="1300" b="1" dirty="0">
                <a:solidFill>
                  <a:srgbClr val="FFC000"/>
                </a:solidFill>
              </a:rPr>
              <a:t>and high pixel numbers</a:t>
            </a:r>
            <a:r>
              <a:rPr lang="en-US" sz="1300" b="1" dirty="0">
                <a:solidFill>
                  <a:srgbClr val="003399"/>
                </a:solidFill>
              </a:rPr>
              <a:t>. </a:t>
            </a:r>
            <a:r>
              <a:rPr lang="en-US" sz="1300" b="1" dirty="0" smtClean="0">
                <a:solidFill>
                  <a:srgbClr val="003399"/>
                </a:solidFill>
              </a:rPr>
              <a:t>For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example</a:t>
            </a:r>
            <a:r>
              <a:rPr lang="en-US" sz="1300" b="1" dirty="0">
                <a:solidFill>
                  <a:srgbClr val="003399"/>
                </a:solidFill>
              </a:rPr>
              <a:t>, smaller pixel sizes make it </a:t>
            </a:r>
            <a:r>
              <a:rPr lang="en-US" sz="1300" b="1" dirty="0" smtClean="0">
                <a:solidFill>
                  <a:srgbClr val="003399"/>
                </a:solidFill>
              </a:rPr>
              <a:t>difficult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to </a:t>
            </a:r>
            <a:r>
              <a:rPr lang="en-US" sz="1300" b="1" dirty="0">
                <a:solidFill>
                  <a:srgbClr val="003399"/>
                </a:solidFill>
              </a:rPr>
              <a:t>obtain greater sensitivity. </a:t>
            </a:r>
            <a:endParaRPr lang="pl-PL" sz="1300" b="1" dirty="0" smtClean="0">
              <a:solidFill>
                <a:srgbClr val="003399"/>
              </a:solidFill>
            </a:endParaRPr>
          </a:p>
          <a:p>
            <a:pPr marL="0" indent="0">
              <a:lnSpc>
                <a:spcPts val="1600"/>
              </a:lnSpc>
              <a:spcBef>
                <a:spcPts val="200"/>
              </a:spcBef>
              <a:buClrTx/>
              <a:buNone/>
            </a:pPr>
            <a:r>
              <a:rPr lang="en-US" sz="1300" b="1" dirty="0" smtClean="0">
                <a:solidFill>
                  <a:srgbClr val="003399"/>
                </a:solidFill>
              </a:rPr>
              <a:t>However</a:t>
            </a:r>
            <a:r>
              <a:rPr lang="en-US" sz="1300" b="1" dirty="0">
                <a:solidFill>
                  <a:srgbClr val="003399"/>
                </a:solidFill>
              </a:rPr>
              <a:t>, </a:t>
            </a:r>
            <a:r>
              <a:rPr lang="en-US" sz="1300" b="1" dirty="0" smtClean="0">
                <a:solidFill>
                  <a:srgbClr val="003399"/>
                </a:solidFill>
              </a:rPr>
              <a:t>Sony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thinks </a:t>
            </a:r>
            <a:r>
              <a:rPr lang="en-US" sz="1300" b="1" dirty="0">
                <a:solidFill>
                  <a:srgbClr val="003399"/>
                </a:solidFill>
              </a:rPr>
              <a:t>that </a:t>
            </a:r>
            <a:r>
              <a:rPr lang="en-US" sz="1300" b="1" dirty="0">
                <a:solidFill>
                  <a:srgbClr val="FFC000"/>
                </a:solidFill>
              </a:rPr>
              <a:t>image sensors should </a:t>
            </a:r>
            <a:r>
              <a:rPr lang="en-US" sz="1300" b="1" dirty="0" smtClean="0">
                <a:solidFill>
                  <a:srgbClr val="FFC000"/>
                </a:solidFill>
              </a:rPr>
              <a:t>capture</a:t>
            </a:r>
            <a:r>
              <a:rPr lang="pl-PL" sz="1300" b="1" dirty="0" smtClean="0">
                <a:solidFill>
                  <a:srgbClr val="FFC000"/>
                </a:solidFill>
              </a:rPr>
              <a:t> </a:t>
            </a:r>
            <a:r>
              <a:rPr lang="en-US" sz="1300" b="1" dirty="0" smtClean="0">
                <a:solidFill>
                  <a:srgbClr val="FFC000"/>
                </a:solidFill>
              </a:rPr>
              <a:t>images </a:t>
            </a:r>
            <a:r>
              <a:rPr lang="en-US" sz="1300" b="1" dirty="0">
                <a:solidFill>
                  <a:srgbClr val="FFC000"/>
                </a:solidFill>
              </a:rPr>
              <a:t>at 1 lx (moonlight</a:t>
            </a:r>
            <a:r>
              <a:rPr lang="en-US" sz="1300" b="1" dirty="0" smtClean="0">
                <a:solidFill>
                  <a:srgbClr val="FFC000"/>
                </a:solidFill>
              </a:rPr>
              <a:t>)</a:t>
            </a:r>
            <a:r>
              <a:rPr lang="en-US" sz="1300" b="1" dirty="0" smtClean="0">
                <a:solidFill>
                  <a:srgbClr val="002060"/>
                </a:solidFill>
              </a:rPr>
              <a:t>.</a:t>
            </a:r>
            <a:r>
              <a:rPr lang="pl-PL" sz="1300" b="1" dirty="0" smtClean="0">
                <a:solidFill>
                  <a:srgbClr val="FFC000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It </a:t>
            </a:r>
            <a:r>
              <a:rPr lang="en-US" sz="1300" b="1" dirty="0">
                <a:solidFill>
                  <a:srgbClr val="003399"/>
                </a:solidFill>
              </a:rPr>
              <a:t>is often said that customers demand a </a:t>
            </a:r>
            <a:r>
              <a:rPr lang="en-US" sz="1300" b="1" dirty="0" smtClean="0">
                <a:solidFill>
                  <a:srgbClr val="003399"/>
                </a:solidFill>
              </a:rPr>
              <a:t>new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approach </a:t>
            </a:r>
            <a:r>
              <a:rPr lang="en-US" sz="1300" b="1" dirty="0">
                <a:solidFill>
                  <a:srgbClr val="003399"/>
                </a:solidFill>
              </a:rPr>
              <a:t>from image sensors that will </a:t>
            </a:r>
            <a:r>
              <a:rPr lang="en-US" sz="1300" b="1" dirty="0" smtClean="0">
                <a:solidFill>
                  <a:srgbClr val="003399"/>
                </a:solidFill>
              </a:rPr>
              <a:t>allow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differentiation in </a:t>
            </a:r>
            <a:r>
              <a:rPr lang="en-US" sz="1300" b="1" dirty="0">
                <a:solidFill>
                  <a:srgbClr val="003399"/>
                </a:solidFill>
              </a:rPr>
              <a:t>the design of the </a:t>
            </a:r>
            <a:r>
              <a:rPr lang="en-US" sz="1300" b="1" dirty="0" smtClean="0">
                <a:solidFill>
                  <a:srgbClr val="003399"/>
                </a:solidFill>
              </a:rPr>
              <a:t>final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r>
              <a:rPr lang="en-US" sz="1300" b="1" dirty="0" smtClean="0">
                <a:solidFill>
                  <a:srgbClr val="003399"/>
                </a:solidFill>
              </a:rPr>
              <a:t>product</a:t>
            </a:r>
            <a:r>
              <a:rPr lang="en-US" sz="1300" b="1" dirty="0">
                <a:solidFill>
                  <a:srgbClr val="003399"/>
                </a:solidFill>
              </a:rPr>
              <a:t>, for example, fun and ease of </a:t>
            </a:r>
            <a:r>
              <a:rPr lang="en-US" sz="1300" b="1" dirty="0" smtClean="0">
                <a:solidFill>
                  <a:srgbClr val="003399"/>
                </a:solidFill>
              </a:rPr>
              <a:t>use.</a:t>
            </a:r>
            <a:r>
              <a:rPr lang="pl-PL" sz="1300" b="1" dirty="0" smtClean="0">
                <a:solidFill>
                  <a:srgbClr val="003399"/>
                </a:solidFill>
              </a:rPr>
              <a:t> </a:t>
            </a:r>
            <a:endParaRPr lang="en-US" sz="1300" b="1" dirty="0" smtClean="0">
              <a:solidFill>
                <a:srgbClr val="003399"/>
              </a:solidFill>
            </a:endParaRPr>
          </a:p>
        </p:txBody>
      </p:sp>
      <p:sp>
        <p:nvSpPr>
          <p:cNvPr id="1536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3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1" name="Footer Placeholder 1"/>
          <p:cNvSpPr txBox="1">
            <a:spLocks/>
          </p:cNvSpPr>
          <p:nvPr/>
        </p:nvSpPr>
        <p:spPr bwMode="auto">
          <a:xfrm>
            <a:off x="330200" y="5715000"/>
            <a:ext cx="601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http://</a:t>
            </a:r>
            <a:r>
              <a:rPr lang="pl-PL" sz="1200" dirty="0" smtClean="0">
                <a:solidFill>
                  <a:srgbClr val="003399"/>
                </a:solidFill>
              </a:rPr>
              <a:t>www.sony.net/Products/SC-HP/cx_news/vol68/pdf/sideview_vol68.pdf#page=1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914399"/>
            <a:ext cx="5859814" cy="487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33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6324600"/>
            <a:ext cx="2285999" cy="381000"/>
          </a:xfrm>
          <a:prstGeom prst="rect">
            <a:avLst/>
          </a:prstGeom>
          <a:noFill/>
          <a:ln w="3175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168275" indent="-168275">
              <a:spcBef>
                <a:spcPts val="300"/>
              </a:spcBef>
              <a:buClr>
                <a:srgbClr val="FFC0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400" b="0" dirty="0" err="1" smtClean="0">
                <a:solidFill>
                  <a:srgbClr val="FF0000"/>
                </a:solidFill>
              </a:rPr>
              <a:t>What</a:t>
            </a:r>
            <a:r>
              <a:rPr lang="pl-PL" sz="1400" b="0" dirty="0" smtClean="0">
                <a:solidFill>
                  <a:srgbClr val="FF0000"/>
                </a:solidFill>
              </a:rPr>
              <a:t> </a:t>
            </a:r>
            <a:r>
              <a:rPr lang="pl-PL" sz="1400" b="0" dirty="0" err="1" smtClean="0">
                <a:solidFill>
                  <a:srgbClr val="FF0000"/>
                </a:solidFill>
              </a:rPr>
              <a:t>is</a:t>
            </a:r>
            <a:r>
              <a:rPr lang="pl-PL" sz="1400" b="0" dirty="0" smtClean="0">
                <a:solidFill>
                  <a:srgbClr val="FF0000"/>
                </a:solidFill>
              </a:rPr>
              <a:t> the </a:t>
            </a:r>
            <a:r>
              <a:rPr lang="pl-PL" sz="1400" b="0" dirty="0" err="1" smtClean="0">
                <a:solidFill>
                  <a:srgbClr val="FF0000"/>
                </a:solidFill>
              </a:rPr>
              <a:t>conclusion</a:t>
            </a:r>
            <a:r>
              <a:rPr lang="pl-PL" sz="1400" b="0" dirty="0" smtClean="0">
                <a:solidFill>
                  <a:srgbClr val="FF0000"/>
                </a:solidFill>
              </a:rPr>
              <a:t>?</a:t>
            </a:r>
            <a:endParaRPr lang="en-US" sz="1400" b="0" dirty="0">
              <a:solidFill>
                <a:srgbClr val="FF0000"/>
              </a:solidFill>
            </a:endParaRPr>
          </a:p>
        </p:txBody>
      </p:sp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90600"/>
          </a:xfrm>
        </p:spPr>
        <p:txBody>
          <a:bodyPr/>
          <a:lstStyle/>
          <a:p>
            <a:r>
              <a:rPr lang="pl-PL" dirty="0">
                <a:solidFill>
                  <a:srgbClr val="003399"/>
                </a:solidFill>
              </a:rPr>
              <a:t>S</a:t>
            </a:r>
            <a:r>
              <a:rPr lang="en-US" dirty="0" err="1" smtClean="0">
                <a:solidFill>
                  <a:srgbClr val="003399"/>
                </a:solidFill>
              </a:rPr>
              <a:t>ituation</a:t>
            </a:r>
            <a:r>
              <a:rPr lang="en-US" dirty="0" smtClean="0">
                <a:solidFill>
                  <a:srgbClr val="003399"/>
                </a:solidFill>
              </a:rPr>
              <a:t> </a:t>
            </a:r>
            <a:r>
              <a:rPr lang="en-US" dirty="0">
                <a:solidFill>
                  <a:srgbClr val="003399"/>
                </a:solidFill>
              </a:rPr>
              <a:t>in X-ray and charged particle detection</a:t>
            </a:r>
            <a:r>
              <a:rPr lang="en-US" dirty="0" smtClean="0">
                <a:solidFill>
                  <a:srgbClr val="003399"/>
                </a:solidFill>
              </a:rPr>
              <a:t>?</a:t>
            </a:r>
            <a:endParaRPr lang="en-US" dirty="0" smtClean="0">
              <a:solidFill>
                <a:srgbClr val="003399"/>
              </a:solidFill>
            </a:endParaRPr>
          </a:p>
        </p:txBody>
      </p:sp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304801" y="914400"/>
            <a:ext cx="5791199" cy="3048000"/>
          </a:xfrm>
        </p:spPr>
        <p:txBody>
          <a:bodyPr/>
          <a:lstStyle/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err="1" smtClean="0">
                <a:solidFill>
                  <a:srgbClr val="003399"/>
                </a:solidFill>
              </a:rPr>
              <a:t>Monolithic</a:t>
            </a:r>
            <a:r>
              <a:rPr lang="pl-PL" sz="1400" dirty="0" smtClean="0">
                <a:solidFill>
                  <a:srgbClr val="003399"/>
                </a:solidFill>
              </a:rPr>
              <a:t> Active Pixel </a:t>
            </a:r>
            <a:r>
              <a:rPr lang="pl-PL" sz="1400" dirty="0" err="1" smtClean="0">
                <a:solidFill>
                  <a:srgbClr val="003399"/>
                </a:solidFill>
              </a:rPr>
              <a:t>Sensors</a:t>
            </a:r>
            <a:r>
              <a:rPr lang="pl-PL" sz="1400" dirty="0" smtClean="0">
                <a:solidFill>
                  <a:srgbClr val="003399"/>
                </a:solidFill>
              </a:rPr>
              <a:t> (MAPS) </a:t>
            </a:r>
            <a:r>
              <a:rPr lang="pl-PL" sz="1400" dirty="0" err="1" smtClean="0">
                <a:solidFill>
                  <a:srgbClr val="003399"/>
                </a:solidFill>
              </a:rPr>
              <a:t>discovered</a:t>
            </a:r>
            <a:r>
              <a:rPr lang="pl-PL" sz="1400" dirty="0" smtClean="0">
                <a:solidFill>
                  <a:srgbClr val="003399"/>
                </a:solidFill>
              </a:rPr>
              <a:t> for </a:t>
            </a:r>
            <a:r>
              <a:rPr lang="pl-PL" sz="1400" dirty="0" err="1" smtClean="0">
                <a:solidFill>
                  <a:srgbClr val="003399"/>
                </a:solidFill>
              </a:rPr>
              <a:t>soft</a:t>
            </a:r>
            <a:r>
              <a:rPr lang="pl-PL" sz="1400" dirty="0" smtClean="0">
                <a:solidFill>
                  <a:srgbClr val="003399"/>
                </a:solidFill>
              </a:rPr>
              <a:t> X-</a:t>
            </a:r>
            <a:r>
              <a:rPr lang="pl-PL" sz="1400" dirty="0" err="1" smtClean="0">
                <a:solidFill>
                  <a:srgbClr val="003399"/>
                </a:solidFill>
              </a:rPr>
              <a:t>ray</a:t>
            </a:r>
            <a:r>
              <a:rPr lang="pl-PL" sz="1400" dirty="0" smtClean="0">
                <a:solidFill>
                  <a:srgbClr val="003399"/>
                </a:solidFill>
              </a:rPr>
              <a:t> and </a:t>
            </a:r>
            <a:r>
              <a:rPr lang="pl-PL" sz="1400" dirty="0" err="1" smtClean="0">
                <a:solidFill>
                  <a:srgbClr val="003399"/>
                </a:solidFill>
              </a:rPr>
              <a:t>charged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particle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detection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about</a:t>
            </a:r>
            <a:r>
              <a:rPr lang="pl-PL" sz="1400" dirty="0" smtClean="0">
                <a:solidFill>
                  <a:srgbClr val="003399"/>
                </a:solidFill>
              </a:rPr>
              <a:t> 15 </a:t>
            </a:r>
            <a:r>
              <a:rPr lang="pl-PL" sz="1400" dirty="0" err="1" smtClean="0">
                <a:solidFill>
                  <a:srgbClr val="003399"/>
                </a:solidFill>
              </a:rPr>
              <a:t>years</a:t>
            </a:r>
            <a:r>
              <a:rPr lang="pl-PL" sz="1400" dirty="0" smtClean="0">
                <a:solidFill>
                  <a:srgbClr val="003399"/>
                </a:solidFill>
              </a:rPr>
              <a:t> ago</a:t>
            </a:r>
            <a:r>
              <a:rPr lang="en-US" sz="1400" dirty="0" smtClean="0">
                <a:solidFill>
                  <a:srgbClr val="003399"/>
                </a:solidFill>
              </a:rPr>
              <a:t>.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003399"/>
                </a:solidFill>
              </a:rPr>
              <a:t>I was, </a:t>
            </a:r>
            <a:r>
              <a:rPr lang="pl-PL" sz="1400" dirty="0" smtClean="0">
                <a:solidFill>
                  <a:srgbClr val="FFC000"/>
                </a:solidFill>
              </a:rPr>
              <a:t>with </a:t>
            </a:r>
            <a:r>
              <a:rPr lang="pl-PL" sz="1400" dirty="0" err="1" smtClean="0">
                <a:solidFill>
                  <a:srgbClr val="FFC000"/>
                </a:solidFill>
              </a:rPr>
              <a:t>many</a:t>
            </a:r>
            <a:r>
              <a:rPr lang="pl-PL" sz="1400" dirty="0" smtClean="0">
                <a:solidFill>
                  <a:srgbClr val="FFC000"/>
                </a:solidFill>
              </a:rPr>
              <a:t> </a:t>
            </a:r>
            <a:r>
              <a:rPr lang="pl-PL" sz="1400" dirty="0" err="1" smtClean="0">
                <a:solidFill>
                  <a:srgbClr val="FFC000"/>
                </a:solidFill>
              </a:rPr>
              <a:t>among</a:t>
            </a:r>
            <a:r>
              <a:rPr lang="pl-PL" sz="1400" dirty="0" smtClean="0">
                <a:solidFill>
                  <a:srgbClr val="FFC000"/>
                </a:solidFill>
              </a:rPr>
              <a:t> </a:t>
            </a:r>
            <a:r>
              <a:rPr lang="pl-PL" sz="1400" dirty="0" err="1" smtClean="0">
                <a:solidFill>
                  <a:srgbClr val="FFC000"/>
                </a:solidFill>
              </a:rPr>
              <a:t>those</a:t>
            </a:r>
            <a:r>
              <a:rPr lang="pl-PL" sz="1400" dirty="0" smtClean="0">
                <a:solidFill>
                  <a:srgbClr val="FFC000"/>
                </a:solidFill>
              </a:rPr>
              <a:t> </a:t>
            </a:r>
            <a:r>
              <a:rPr lang="pl-PL" sz="1400" dirty="0" err="1" smtClean="0">
                <a:solidFill>
                  <a:srgbClr val="FFC000"/>
                </a:solidFill>
              </a:rPr>
              <a:t>sitting</a:t>
            </a:r>
            <a:r>
              <a:rPr lang="pl-PL" sz="1400" dirty="0" smtClean="0">
                <a:solidFill>
                  <a:srgbClr val="FFC000"/>
                </a:solidFill>
              </a:rPr>
              <a:t> in </a:t>
            </a:r>
            <a:r>
              <a:rPr lang="pl-PL" sz="1400" dirty="0" err="1" smtClean="0">
                <a:solidFill>
                  <a:srgbClr val="FFC000"/>
                </a:solidFill>
              </a:rPr>
              <a:t>this</a:t>
            </a:r>
            <a:r>
              <a:rPr lang="pl-PL" sz="1400" dirty="0" smtClean="0">
                <a:solidFill>
                  <a:srgbClr val="FFC000"/>
                </a:solidFill>
              </a:rPr>
              <a:t> </a:t>
            </a:r>
            <a:r>
              <a:rPr lang="pl-PL" sz="1400" dirty="0" err="1" smtClean="0">
                <a:solidFill>
                  <a:srgbClr val="FFC000"/>
                </a:solidFill>
              </a:rPr>
              <a:t>room</a:t>
            </a:r>
            <a:r>
              <a:rPr lang="pl-PL" sz="1400" dirty="0" smtClean="0">
                <a:solidFill>
                  <a:srgbClr val="003399"/>
                </a:solidFill>
              </a:rPr>
              <a:t>, </a:t>
            </a:r>
            <a:r>
              <a:rPr lang="pl-PL" sz="1400" dirty="0" err="1" smtClean="0">
                <a:solidFill>
                  <a:srgbClr val="003399"/>
                </a:solidFill>
              </a:rPr>
              <a:t>excited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that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building</a:t>
            </a:r>
            <a:r>
              <a:rPr lang="pl-PL" sz="1400" dirty="0" smtClean="0">
                <a:solidFill>
                  <a:srgbClr val="003399"/>
                </a:solidFill>
              </a:rPr>
              <a:t> a </a:t>
            </a:r>
            <a:r>
              <a:rPr lang="pl-PL" sz="1400" dirty="0" err="1" smtClean="0">
                <a:solidFill>
                  <a:srgbClr val="003399"/>
                </a:solidFill>
              </a:rPr>
              <a:t>highly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granular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particle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detector</a:t>
            </a:r>
            <a:r>
              <a:rPr lang="pl-PL" sz="1400" dirty="0" smtClean="0">
                <a:solidFill>
                  <a:srgbClr val="003399"/>
                </a:solidFill>
              </a:rPr>
              <a:t> of </a:t>
            </a:r>
            <a:r>
              <a:rPr lang="pl-PL" sz="1400" dirty="0" err="1" smtClean="0">
                <a:solidFill>
                  <a:srgbClr val="003399"/>
                </a:solidFill>
              </a:rPr>
              <a:t>descent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parameters</a:t>
            </a:r>
            <a:r>
              <a:rPr lang="pl-PL" sz="1400" dirty="0" smtClean="0">
                <a:solidFill>
                  <a:srgbClr val="003399"/>
                </a:solidFill>
              </a:rPr>
              <a:t> (</a:t>
            </a:r>
            <a:r>
              <a:rPr lang="pl-PL" sz="1400" dirty="0" err="1" smtClean="0">
                <a:solidFill>
                  <a:srgbClr val="003399"/>
                </a:solidFill>
              </a:rPr>
              <a:t>noise</a:t>
            </a:r>
            <a:r>
              <a:rPr lang="pl-PL" sz="1400" dirty="0" smtClean="0">
                <a:solidFill>
                  <a:srgbClr val="003399"/>
                </a:solidFill>
              </a:rPr>
              <a:t>, </a:t>
            </a:r>
            <a:r>
              <a:rPr lang="pl-PL" sz="1400" dirty="0" err="1" smtClean="0">
                <a:solidFill>
                  <a:srgbClr val="003399"/>
                </a:solidFill>
              </a:rPr>
              <a:t>spatial</a:t>
            </a:r>
            <a:r>
              <a:rPr lang="pl-PL" sz="1400" dirty="0" smtClean="0">
                <a:solidFill>
                  <a:srgbClr val="003399"/>
                </a:solidFill>
              </a:rPr>
              <a:t> resolution, </a:t>
            </a:r>
            <a:r>
              <a:rPr lang="pl-PL" sz="1400" dirty="0" err="1" smtClean="0">
                <a:solidFill>
                  <a:srgbClr val="003399"/>
                </a:solidFill>
              </a:rPr>
              <a:t>detection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efficiency</a:t>
            </a:r>
            <a:r>
              <a:rPr lang="pl-PL" sz="1400" dirty="0" smtClean="0">
                <a:solidFill>
                  <a:srgbClr val="003399"/>
                </a:solidFill>
              </a:rPr>
              <a:t>, </a:t>
            </a:r>
            <a:r>
              <a:rPr lang="pl-PL" sz="1400" dirty="0" err="1" smtClean="0">
                <a:solidFill>
                  <a:srgbClr val="003399"/>
                </a:solidFill>
              </a:rPr>
              <a:t>cost</a:t>
            </a:r>
            <a:r>
              <a:rPr lang="pl-PL" sz="1400" dirty="0" smtClean="0">
                <a:solidFill>
                  <a:srgbClr val="003399"/>
                </a:solidFill>
              </a:rPr>
              <a:t>, </a:t>
            </a:r>
            <a:r>
              <a:rPr lang="pl-PL" sz="1400" dirty="0" err="1" smtClean="0">
                <a:solidFill>
                  <a:srgbClr val="003399"/>
                </a:solidFill>
              </a:rPr>
              <a:t>ect</a:t>
            </a:r>
            <a:r>
              <a:rPr lang="pl-PL" sz="1400" dirty="0" smtClean="0">
                <a:solidFill>
                  <a:srgbClr val="003399"/>
                </a:solidFill>
              </a:rPr>
              <a:t>.) </a:t>
            </a:r>
            <a:r>
              <a:rPr lang="pl-PL" sz="1400" dirty="0" err="1" smtClean="0">
                <a:solidFill>
                  <a:srgbClr val="003399"/>
                </a:solidFill>
              </a:rPr>
              <a:t>became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possible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using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>
                <a:solidFill>
                  <a:srgbClr val="003399"/>
                </a:solidFill>
              </a:rPr>
              <a:t>a standard, </a:t>
            </a:r>
            <a:r>
              <a:rPr lang="pl-PL" sz="1400" dirty="0" err="1">
                <a:solidFill>
                  <a:srgbClr val="003399"/>
                </a:solidFill>
              </a:rPr>
              <a:t>relatively</a:t>
            </a:r>
            <a:r>
              <a:rPr lang="pl-PL" sz="1400" dirty="0">
                <a:solidFill>
                  <a:srgbClr val="003399"/>
                </a:solidFill>
              </a:rPr>
              <a:t> modern CMOS </a:t>
            </a:r>
            <a:r>
              <a:rPr lang="pl-PL" sz="1400" dirty="0" err="1" smtClean="0">
                <a:solidFill>
                  <a:srgbClr val="003399"/>
                </a:solidFill>
              </a:rPr>
              <a:t>process</a:t>
            </a:r>
            <a:r>
              <a:rPr lang="pl-PL" sz="1400" dirty="0" smtClean="0">
                <a:solidFill>
                  <a:srgbClr val="003399"/>
                </a:solidFill>
              </a:rPr>
              <a:t> and </a:t>
            </a:r>
            <a:r>
              <a:rPr lang="pl-PL" sz="1400" dirty="0" err="1" smtClean="0">
                <a:solidFill>
                  <a:srgbClr val="003399"/>
                </a:solidFill>
              </a:rPr>
              <a:t>following</a:t>
            </a:r>
            <a:r>
              <a:rPr lang="pl-PL" sz="1400" dirty="0" smtClean="0">
                <a:solidFill>
                  <a:srgbClr val="003399"/>
                </a:solidFill>
              </a:rPr>
              <a:t> a </a:t>
            </a:r>
            <a:r>
              <a:rPr lang="pl-PL" sz="1400" dirty="0" err="1" smtClean="0">
                <a:solidFill>
                  <a:srgbClr val="003399"/>
                </a:solidFill>
              </a:rPr>
              <a:t>typical</a:t>
            </a:r>
            <a:r>
              <a:rPr lang="pl-PL" sz="1400" dirty="0" smtClean="0">
                <a:solidFill>
                  <a:srgbClr val="003399"/>
                </a:solidFill>
              </a:rPr>
              <a:t> IC design </a:t>
            </a:r>
            <a:r>
              <a:rPr lang="pl-PL" sz="1400" dirty="0" err="1" smtClean="0">
                <a:solidFill>
                  <a:srgbClr val="003399"/>
                </a:solidFill>
              </a:rPr>
              <a:t>flow</a:t>
            </a:r>
            <a:r>
              <a:rPr lang="pl-PL" sz="1400" dirty="0" smtClean="0">
                <a:solidFill>
                  <a:srgbClr val="003399"/>
                </a:solidFill>
              </a:rPr>
              <a:t>! – </a:t>
            </a:r>
            <a:r>
              <a:rPr lang="pl-PL" sz="1400" dirty="0" err="1" smtClean="0">
                <a:solidFill>
                  <a:srgbClr val="FFC000"/>
                </a:solidFill>
              </a:rPr>
              <a:t>this</a:t>
            </a:r>
            <a:r>
              <a:rPr lang="pl-PL" sz="1400" dirty="0" smtClean="0">
                <a:solidFill>
                  <a:srgbClr val="FFC000"/>
                </a:solidFill>
              </a:rPr>
              <a:t> was </a:t>
            </a:r>
            <a:r>
              <a:rPr lang="pl-PL" sz="1400" dirty="0" err="1" smtClean="0">
                <a:solidFill>
                  <a:srgbClr val="FFC000"/>
                </a:solidFill>
              </a:rPr>
              <a:t>new</a:t>
            </a:r>
            <a:r>
              <a:rPr lang="pl-PL" sz="1400" dirty="0" smtClean="0">
                <a:solidFill>
                  <a:srgbClr val="FFC000"/>
                </a:solidFill>
              </a:rPr>
              <a:t>!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003399"/>
                </a:solidFill>
              </a:rPr>
              <a:t>It </a:t>
            </a:r>
            <a:r>
              <a:rPr lang="pl-PL" sz="1400" dirty="0" err="1" smtClean="0">
                <a:solidFill>
                  <a:srgbClr val="003399"/>
                </a:solidFill>
              </a:rPr>
              <a:t>seemed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that</a:t>
            </a:r>
            <a:r>
              <a:rPr lang="pl-PL" sz="1400" dirty="0" smtClean="0">
                <a:solidFill>
                  <a:srgbClr val="003399"/>
                </a:solidFill>
              </a:rPr>
              <a:t> pixel detectors </a:t>
            </a:r>
            <a:r>
              <a:rPr lang="pl-PL" sz="1400" dirty="0" err="1" smtClean="0">
                <a:solidFill>
                  <a:srgbClr val="003399"/>
                </a:solidFill>
              </a:rPr>
              <a:t>democritized</a:t>
            </a:r>
            <a:r>
              <a:rPr lang="pl-PL" sz="1400" dirty="0" smtClean="0">
                <a:solidFill>
                  <a:srgbClr val="003399"/>
                </a:solidFill>
              </a:rPr>
              <a:t> – </a:t>
            </a:r>
            <a:r>
              <a:rPr lang="pl-PL" sz="1400" dirty="0" err="1" smtClean="0">
                <a:solidFill>
                  <a:srgbClr val="003399"/>
                </a:solidFill>
              </a:rPr>
              <a:t>everyone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could</a:t>
            </a:r>
            <a:r>
              <a:rPr lang="pl-PL" sz="1400" dirty="0" smtClean="0">
                <a:solidFill>
                  <a:srgbClr val="003399"/>
                </a:solidFill>
              </a:rPr>
              <a:t> (</a:t>
            </a:r>
            <a:r>
              <a:rPr lang="pl-PL" sz="1400" dirty="0" smtClean="0">
                <a:solidFill>
                  <a:srgbClr val="FFC000"/>
                </a:solidFill>
              </a:rPr>
              <a:t>with not </a:t>
            </a:r>
            <a:r>
              <a:rPr lang="pl-PL" sz="1400" dirty="0" err="1" smtClean="0">
                <a:solidFill>
                  <a:srgbClr val="FFC000"/>
                </a:solidFill>
              </a:rPr>
              <a:t>significant</a:t>
            </a:r>
            <a:r>
              <a:rPr lang="pl-PL" sz="1400" dirty="0" smtClean="0">
                <a:solidFill>
                  <a:srgbClr val="FFC000"/>
                </a:solidFill>
              </a:rPr>
              <a:t> </a:t>
            </a:r>
            <a:r>
              <a:rPr lang="pl-PL" sz="1400" dirty="0" err="1" smtClean="0">
                <a:solidFill>
                  <a:srgbClr val="FFC000"/>
                </a:solidFill>
              </a:rPr>
              <a:t>resources</a:t>
            </a:r>
            <a:r>
              <a:rPr lang="pl-PL" sz="1400" dirty="0" smtClean="0">
                <a:solidFill>
                  <a:srgbClr val="FFC000"/>
                </a:solidFill>
              </a:rPr>
              <a:t>: </a:t>
            </a:r>
            <a:r>
              <a:rPr lang="pl-PL" sz="1400" dirty="0" err="1" smtClean="0">
                <a:solidFill>
                  <a:srgbClr val="FFC000"/>
                </a:solidFill>
              </a:rPr>
              <a:t>money</a:t>
            </a:r>
            <a:r>
              <a:rPr lang="pl-PL" sz="1400" dirty="0" smtClean="0">
                <a:solidFill>
                  <a:srgbClr val="FFC000"/>
                </a:solidFill>
              </a:rPr>
              <a:t> and </a:t>
            </a:r>
            <a:r>
              <a:rPr lang="pl-PL" sz="1400" dirty="0" err="1" smtClean="0">
                <a:solidFill>
                  <a:srgbClr val="FFC000"/>
                </a:solidFill>
              </a:rPr>
              <a:t>manpower</a:t>
            </a:r>
            <a:r>
              <a:rPr lang="pl-PL" sz="1400" dirty="0" smtClean="0">
                <a:solidFill>
                  <a:srgbClr val="003399"/>
                </a:solidFill>
              </a:rPr>
              <a:t>) </a:t>
            </a:r>
            <a:r>
              <a:rPr lang="pl-PL" sz="1400" dirty="0" err="1" smtClean="0">
                <a:solidFill>
                  <a:srgbClr val="003399"/>
                </a:solidFill>
              </a:rPr>
              <a:t>could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build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own</a:t>
            </a:r>
            <a:r>
              <a:rPr lang="pl-PL" sz="1400" dirty="0" smtClean="0">
                <a:solidFill>
                  <a:srgbClr val="003399"/>
                </a:solidFill>
              </a:rPr>
              <a:t> pixel </a:t>
            </a:r>
            <a:r>
              <a:rPr lang="pl-PL" sz="1400" dirty="0" err="1" smtClean="0">
                <a:solidFill>
                  <a:srgbClr val="003399"/>
                </a:solidFill>
              </a:rPr>
              <a:t>detector</a:t>
            </a:r>
            <a:r>
              <a:rPr lang="pl-PL" sz="1400" dirty="0" smtClean="0">
                <a:solidFill>
                  <a:srgbClr val="003399"/>
                </a:solidFill>
              </a:rPr>
              <a:t> and </a:t>
            </a:r>
            <a:r>
              <a:rPr lang="pl-PL" sz="1400" dirty="0" err="1" smtClean="0">
                <a:solidFill>
                  <a:srgbClr val="003399"/>
                </a:solidFill>
              </a:rPr>
              <a:t>obtain</a:t>
            </a:r>
            <a:r>
              <a:rPr lang="pl-PL" sz="1400" dirty="0" smtClean="0">
                <a:solidFill>
                  <a:srgbClr val="003399"/>
                </a:solidFill>
              </a:rPr>
              <a:t> devices with </a:t>
            </a:r>
            <a:r>
              <a:rPr lang="pl-PL" sz="1400" dirty="0" err="1" smtClean="0">
                <a:solidFill>
                  <a:srgbClr val="003399"/>
                </a:solidFill>
              </a:rPr>
              <a:t>parameters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suitable</a:t>
            </a:r>
            <a:r>
              <a:rPr lang="pl-PL" sz="1400" dirty="0" smtClean="0">
                <a:solidFill>
                  <a:srgbClr val="003399"/>
                </a:solidFill>
              </a:rPr>
              <a:t> for </a:t>
            </a:r>
            <a:r>
              <a:rPr lang="pl-PL" sz="1400" dirty="0" err="1" smtClean="0">
                <a:solidFill>
                  <a:srgbClr val="003399"/>
                </a:solidFill>
              </a:rPr>
              <a:t>some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ranges</a:t>
            </a:r>
            <a:r>
              <a:rPr lang="pl-PL" sz="1400" dirty="0" smtClean="0">
                <a:solidFill>
                  <a:srgbClr val="003399"/>
                </a:solidFill>
              </a:rPr>
              <a:t> of </a:t>
            </a:r>
            <a:r>
              <a:rPr lang="pl-PL" sz="1400" dirty="0" err="1" smtClean="0">
                <a:solidFill>
                  <a:srgbClr val="003399"/>
                </a:solidFill>
              </a:rPr>
              <a:t>applications</a:t>
            </a:r>
            <a:r>
              <a:rPr lang="pl-PL" sz="1400" dirty="0" smtClean="0">
                <a:solidFill>
                  <a:srgbClr val="003399"/>
                </a:solidFill>
              </a:rPr>
              <a:t>.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3399"/>
              </a:solidFill>
            </a:endParaRPr>
          </a:p>
        </p:txBody>
      </p:sp>
      <p:sp>
        <p:nvSpPr>
          <p:cNvPr id="1536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4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pic>
        <p:nvPicPr>
          <p:cNvPr id="12" name="Picture 11" descr="C:\Users\gcontin\Downloads\PXL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51"/>
          <a:stretch/>
        </p:blipFill>
        <p:spPr bwMode="auto">
          <a:xfrm>
            <a:off x="4648200" y="4191000"/>
            <a:ext cx="4267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85" y="891497"/>
            <a:ext cx="2325215" cy="360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304801" y="3886200"/>
            <a:ext cx="434339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kern="0" dirty="0" smtClean="0">
                <a:solidFill>
                  <a:srgbClr val="00B050"/>
                </a:solidFill>
              </a:rPr>
              <a:t>The </a:t>
            </a:r>
            <a:r>
              <a:rPr lang="pl-PL" sz="1400" kern="0" dirty="0" err="1" smtClean="0">
                <a:solidFill>
                  <a:srgbClr val="00B050"/>
                </a:solidFill>
              </a:rPr>
              <a:t>crowning</a:t>
            </a:r>
            <a:r>
              <a:rPr lang="pl-PL" sz="1400" kern="0" dirty="0" smtClean="0">
                <a:solidFill>
                  <a:srgbClr val="00B050"/>
                </a:solidFill>
              </a:rPr>
              <a:t> of the </a:t>
            </a:r>
            <a:r>
              <a:rPr lang="pl-PL" sz="1400" kern="0" dirty="0" err="1" smtClean="0">
                <a:solidFill>
                  <a:srgbClr val="00B050"/>
                </a:solidFill>
              </a:rPr>
              <a:t>successful</a:t>
            </a:r>
            <a:r>
              <a:rPr lang="pl-PL" sz="1400" kern="0" dirty="0" smtClean="0">
                <a:solidFill>
                  <a:srgbClr val="00B050"/>
                </a:solidFill>
              </a:rPr>
              <a:t> story </a:t>
            </a:r>
            <a:r>
              <a:rPr lang="pl-PL" sz="1400" kern="0" dirty="0" err="1" smtClean="0">
                <a:solidFill>
                  <a:srgbClr val="00B050"/>
                </a:solidFill>
              </a:rPr>
              <a:t>is</a:t>
            </a:r>
            <a:r>
              <a:rPr lang="pl-PL" sz="1400" kern="0" dirty="0" smtClean="0">
                <a:solidFill>
                  <a:srgbClr val="00B050"/>
                </a:solidFill>
              </a:rPr>
              <a:t> the </a:t>
            </a:r>
            <a:r>
              <a:rPr lang="en-US" sz="1400" kern="0" dirty="0">
                <a:solidFill>
                  <a:srgbClr val="00B050"/>
                </a:solidFill>
              </a:rPr>
              <a:t>first Vertex Detector based on </a:t>
            </a:r>
            <a:r>
              <a:rPr lang="en-US" sz="1400" kern="0" dirty="0" smtClean="0">
                <a:solidFill>
                  <a:srgbClr val="00B050"/>
                </a:solidFill>
              </a:rPr>
              <a:t>MAPS</a:t>
            </a:r>
            <a:r>
              <a:rPr lang="pl-PL" sz="1400" kern="0" dirty="0" smtClean="0">
                <a:solidFill>
                  <a:srgbClr val="00B050"/>
                </a:solidFill>
              </a:rPr>
              <a:t> </a:t>
            </a:r>
            <a:r>
              <a:rPr lang="pl-PL" sz="1400" kern="0" dirty="0" err="1" smtClean="0">
                <a:solidFill>
                  <a:srgbClr val="00B050"/>
                </a:solidFill>
              </a:rPr>
              <a:t>installed</a:t>
            </a:r>
            <a:r>
              <a:rPr lang="pl-PL" sz="1400" kern="0" dirty="0" smtClean="0">
                <a:solidFill>
                  <a:srgbClr val="00B050"/>
                </a:solidFill>
              </a:rPr>
              <a:t> in the STAR </a:t>
            </a:r>
            <a:r>
              <a:rPr lang="pl-PL" sz="1400" kern="0" dirty="0" err="1" smtClean="0">
                <a:solidFill>
                  <a:srgbClr val="00B050"/>
                </a:solidFill>
              </a:rPr>
              <a:t>experiment</a:t>
            </a:r>
            <a:r>
              <a:rPr lang="pl-PL" sz="1400" kern="0" dirty="0">
                <a:solidFill>
                  <a:srgbClr val="00B050"/>
                </a:solidFill>
              </a:rPr>
              <a:t> </a:t>
            </a:r>
            <a:r>
              <a:rPr lang="pl-PL" sz="1400" kern="0" dirty="0" err="1" smtClean="0">
                <a:solidFill>
                  <a:srgbClr val="00B050"/>
                </a:solidFill>
              </a:rPr>
              <a:t>at</a:t>
            </a:r>
            <a:r>
              <a:rPr lang="pl-PL" sz="1400" kern="0" dirty="0" smtClean="0">
                <a:solidFill>
                  <a:srgbClr val="00B050"/>
                </a:solidFill>
              </a:rPr>
              <a:t> RHIC</a:t>
            </a:r>
            <a:r>
              <a:rPr lang="pl-PL" sz="1400" kern="0" dirty="0">
                <a:solidFill>
                  <a:srgbClr val="00B050"/>
                </a:solidFill>
              </a:rPr>
              <a:t> </a:t>
            </a:r>
            <a:r>
              <a:rPr lang="pl-PL" sz="1400" kern="0" dirty="0" smtClean="0">
                <a:solidFill>
                  <a:srgbClr val="00B050"/>
                </a:solidFill>
              </a:rPr>
              <a:t>!!!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err="1" smtClean="0">
                <a:solidFill>
                  <a:srgbClr val="003399"/>
                </a:solidFill>
              </a:rPr>
              <a:t>Universality</a:t>
            </a:r>
            <a:r>
              <a:rPr lang="pl-PL" sz="1400" b="0" kern="0" dirty="0" smtClean="0">
                <a:solidFill>
                  <a:srgbClr val="003399"/>
                </a:solidFill>
              </a:rPr>
              <a:t> of the MAPS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technology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turned</a:t>
            </a:r>
            <a:r>
              <a:rPr lang="pl-PL" sz="1400" b="0" kern="0" dirty="0" smtClean="0">
                <a:solidFill>
                  <a:srgbClr val="003399"/>
                </a:solidFill>
              </a:rPr>
              <a:t> out to be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their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disadvantage</a:t>
            </a:r>
            <a:r>
              <a:rPr lang="pl-PL" sz="1400" b="0" kern="0" dirty="0" smtClean="0">
                <a:solidFill>
                  <a:srgbClr val="003399"/>
                </a:solidFill>
              </a:rPr>
              <a:t>:</a:t>
            </a:r>
            <a:br>
              <a:rPr lang="pl-PL" sz="1400" b="0" kern="0" dirty="0" smtClean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good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detection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smtClean="0">
                <a:solidFill>
                  <a:srgbClr val="FF0000"/>
                </a:solidFill>
                <a:latin typeface="Wingdings 3" panose="05040102010807070707" pitchFamily="18" charset="2"/>
              </a:rPr>
              <a:t>Æ</a:t>
            </a:r>
            <a:r>
              <a:rPr lang="pl-PL" sz="1400" b="0" kern="0" dirty="0" smtClean="0">
                <a:solidFill>
                  <a:srgbClr val="FF0000"/>
                </a:solidFill>
              </a:rPr>
              <a:t> 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modified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processes</a:t>
            </a:r>
            <a:r>
              <a:rPr lang="pl-PL" sz="1400" b="0" kern="0" dirty="0">
                <a:solidFill>
                  <a:srgbClr val="003399"/>
                </a:solidFill>
              </a:rPr>
              <a:t/>
            </a:r>
            <a:br>
              <a:rPr lang="pl-PL" sz="1400" b="0" kern="0" dirty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large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forms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>
                <a:solidFill>
                  <a:srgbClr val="FF0000"/>
                </a:solidFill>
                <a:latin typeface="Wingdings 3" panose="05040102010807070707" pitchFamily="18" charset="2"/>
              </a:rPr>
              <a:t>Æ</a:t>
            </a:r>
            <a:r>
              <a:rPr lang="pl-PL" sz="1400" b="0" kern="0" dirty="0">
                <a:solidFill>
                  <a:srgbClr val="FF0000"/>
                </a:solidFill>
              </a:rPr>
              <a:t> </a:t>
            </a:r>
            <a:r>
              <a:rPr lang="pl-PL" sz="1400" b="0" kern="0" dirty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modified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processes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smtClean="0">
                <a:solidFill>
                  <a:srgbClr val="003399"/>
                </a:solidFill>
              </a:rPr>
              <a:t/>
            </a:r>
            <a:br>
              <a:rPr lang="pl-PL" sz="1400" b="0" kern="0" dirty="0" smtClean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yield</a:t>
            </a:r>
            <a:r>
              <a:rPr lang="pl-PL" sz="1400" b="0" kern="0" dirty="0" smtClean="0">
                <a:solidFill>
                  <a:srgbClr val="003399"/>
                </a:solidFill>
              </a:rPr>
              <a:t>,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radiation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hardness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>
                <a:solidFill>
                  <a:srgbClr val="FF0000"/>
                </a:solidFill>
                <a:latin typeface="Wingdings 3" panose="05040102010807070707" pitchFamily="18" charset="2"/>
              </a:rPr>
              <a:t>Æ</a:t>
            </a:r>
            <a:r>
              <a:rPr lang="pl-PL" sz="1400" b="0" kern="0" dirty="0">
                <a:solidFill>
                  <a:srgbClr val="FF0000"/>
                </a:solidFill>
              </a:rPr>
              <a:t> </a:t>
            </a:r>
            <a:r>
              <a:rPr lang="pl-PL" sz="1400" b="0" kern="0" dirty="0">
                <a:solidFill>
                  <a:srgbClr val="003399"/>
                </a:solidFill>
              </a:rPr>
              <a:t> </a:t>
            </a:r>
            <a:r>
              <a:rPr lang="pl-PL" sz="1400" b="0" kern="0" dirty="0" err="1">
                <a:solidFill>
                  <a:srgbClr val="00B050"/>
                </a:solidFill>
              </a:rPr>
              <a:t>modified</a:t>
            </a:r>
            <a:r>
              <a:rPr lang="pl-PL" sz="1400" b="0" kern="0" dirty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processes</a:t>
            </a:r>
            <a:r>
              <a:rPr lang="pl-PL" sz="1400" b="0" kern="0" dirty="0" smtClean="0">
                <a:solidFill>
                  <a:srgbClr val="003399"/>
                </a:solidFill>
              </a:rPr>
              <a:t/>
            </a:r>
            <a:br>
              <a:rPr lang="pl-PL" sz="1400" b="0" kern="0" dirty="0" smtClean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flexible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applications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>
                <a:solidFill>
                  <a:srgbClr val="FF0000"/>
                </a:solidFill>
                <a:latin typeface="Wingdings 3" panose="05040102010807070707" pitchFamily="18" charset="2"/>
              </a:rPr>
              <a:t>Æ</a:t>
            </a:r>
            <a:r>
              <a:rPr lang="pl-PL" sz="1400" b="0" kern="0" dirty="0">
                <a:solidFill>
                  <a:srgbClr val="FF0000"/>
                </a:solidFill>
              </a:rPr>
              <a:t> </a:t>
            </a:r>
            <a:r>
              <a:rPr lang="pl-PL" sz="1400" b="0" kern="0" dirty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hybridizing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again</a:t>
            </a:r>
            <a:endParaRPr lang="pl-PL" sz="1400" b="0" kern="0" dirty="0" smtClean="0">
              <a:solidFill>
                <a:srgbClr val="00B050"/>
              </a:solidFill>
            </a:endParaRP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endParaRPr lang="en-US" sz="1400" b="0" kern="0" dirty="0" smtClean="0">
              <a:solidFill>
                <a:srgbClr val="003399"/>
              </a:solidFill>
            </a:endParaRPr>
          </a:p>
        </p:txBody>
      </p:sp>
      <p:sp>
        <p:nvSpPr>
          <p:cNvPr id="14" name="Footer Placeholder 1"/>
          <p:cNvSpPr txBox="1">
            <a:spLocks/>
          </p:cNvSpPr>
          <p:nvPr/>
        </p:nvSpPr>
        <p:spPr bwMode="auto">
          <a:xfrm>
            <a:off x="4645082" y="6019800"/>
            <a:ext cx="267011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pl-PL" sz="1200" b="1" dirty="0" smtClean="0"/>
              <a:t>Leo Greiner, FEE2014 (IPHC, LBL)</a:t>
            </a:r>
            <a:endParaRPr 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288742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90600"/>
          </a:xfrm>
        </p:spPr>
        <p:txBody>
          <a:bodyPr/>
          <a:lstStyle/>
          <a:p>
            <a:r>
              <a:rPr lang="pl-PL" dirty="0" err="1" smtClean="0">
                <a:solidFill>
                  <a:srgbClr val="003399"/>
                </a:solidFill>
              </a:rPr>
              <a:t>Important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directions</a:t>
            </a:r>
            <a:r>
              <a:rPr lang="pl-PL" dirty="0" smtClean="0">
                <a:solidFill>
                  <a:srgbClr val="003399"/>
                </a:solidFill>
              </a:rPr>
              <a:t> in MAPS </a:t>
            </a:r>
            <a:r>
              <a:rPr lang="pl-PL" dirty="0" err="1" smtClean="0">
                <a:solidFill>
                  <a:srgbClr val="003399"/>
                </a:solidFill>
              </a:rPr>
              <a:t>technology</a:t>
            </a:r>
            <a:r>
              <a:rPr lang="pl-PL" dirty="0" smtClean="0">
                <a:solidFill>
                  <a:srgbClr val="003399"/>
                </a:solidFill>
              </a:rPr>
              <a:t> - 1</a:t>
            </a:r>
            <a:endParaRPr lang="en-US" dirty="0" smtClean="0">
              <a:solidFill>
                <a:srgbClr val="003399"/>
              </a:solidFill>
            </a:endParaRPr>
          </a:p>
        </p:txBody>
      </p:sp>
      <p:sp>
        <p:nvSpPr>
          <p:cNvPr id="1536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5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4" name="Footer Placeholder 1"/>
          <p:cNvSpPr txBox="1">
            <a:spLocks/>
          </p:cNvSpPr>
          <p:nvPr/>
        </p:nvSpPr>
        <p:spPr bwMode="auto">
          <a:xfrm>
            <a:off x="5330882" y="6019800"/>
            <a:ext cx="350831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pl-PL" sz="1200" b="1" dirty="0" smtClean="0">
                <a:solidFill>
                  <a:srgbClr val="002060"/>
                </a:solidFill>
              </a:rPr>
              <a:t>Renato </a:t>
            </a:r>
            <a:r>
              <a:rPr lang="pl-PL" sz="1200" b="1" dirty="0" err="1" smtClean="0">
                <a:solidFill>
                  <a:srgbClr val="002060"/>
                </a:solidFill>
              </a:rPr>
              <a:t>Turchetta</a:t>
            </a:r>
            <a:r>
              <a:rPr lang="pl-PL" sz="1200" b="1" dirty="0" smtClean="0">
                <a:solidFill>
                  <a:srgbClr val="002060"/>
                </a:solidFill>
              </a:rPr>
              <a:t> 2010 IEEE NSS&amp;MIC (RAL),</a:t>
            </a:r>
          </a:p>
          <a:p>
            <a:pPr eaLnBrk="1" hangingPunct="1"/>
            <a:r>
              <a:rPr lang="pl-PL" sz="1200" b="1" dirty="0" smtClean="0">
                <a:solidFill>
                  <a:srgbClr val="002060"/>
                </a:solidFill>
              </a:rPr>
              <a:t> Ping Yang Pixel2014 (CCNU, CERN)</a:t>
            </a:r>
            <a:endParaRPr lang="en-US" sz="1200" b="1" dirty="0" smtClean="0">
              <a:solidFill>
                <a:srgbClr val="002060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57200" y="914400"/>
            <a:ext cx="3733799" cy="381000"/>
          </a:xfrm>
          <a:prstGeom prst="rect">
            <a:avLst/>
          </a:prstGeom>
          <a:noFill/>
          <a:ln w="3175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400" dirty="0" smtClean="0">
                <a:solidFill>
                  <a:srgbClr val="FF0000"/>
                </a:solidFill>
              </a:rPr>
              <a:t>QUADRUPLE WELL</a:t>
            </a:r>
            <a:r>
              <a:rPr lang="pl-PL" sz="1400" dirty="0" smtClean="0">
                <a:solidFill>
                  <a:srgbClr val="FF0000"/>
                </a:solidFill>
              </a:rPr>
              <a:t> MAPS 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Content Placeholder 4"/>
          <p:cNvSpPr txBox="1">
            <a:spLocks/>
          </p:cNvSpPr>
          <p:nvPr/>
        </p:nvSpPr>
        <p:spPr bwMode="auto">
          <a:xfrm>
            <a:off x="304801" y="1143000"/>
            <a:ext cx="8305799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smtClean="0">
                <a:solidFill>
                  <a:srgbClr val="003399"/>
                </a:solidFill>
              </a:rPr>
              <a:t>QUADRUPLE WELL MAPS pixel </a:t>
            </a:r>
            <a:r>
              <a:rPr lang="pl-PL" sz="1400" b="0" kern="0" dirty="0" smtClean="0">
                <a:solidFill>
                  <a:srgbClr val="00B050"/>
                </a:solidFill>
              </a:rPr>
              <a:t>=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isolation</a:t>
            </a:r>
            <a:r>
              <a:rPr lang="pl-PL" sz="1400" b="0" kern="0" dirty="0" smtClean="0">
                <a:solidFill>
                  <a:srgbClr val="00B050"/>
                </a:solidFill>
              </a:rPr>
              <a:t> of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electronics</a:t>
            </a:r>
            <a:r>
              <a:rPr lang="pl-PL" sz="1400" b="0" kern="0" dirty="0" smtClean="0">
                <a:solidFill>
                  <a:srgbClr val="00B050"/>
                </a:solidFill>
              </a:rPr>
              <a:t> (</a:t>
            </a:r>
            <a:r>
              <a:rPr lang="pl-PL" sz="1400" b="0" kern="0" dirty="0" err="1" smtClean="0">
                <a:solidFill>
                  <a:srgbClr val="FF0000"/>
                </a:solidFill>
              </a:rPr>
              <a:t>water</a:t>
            </a:r>
            <a:r>
              <a:rPr lang="pl-PL" sz="1400" b="0" kern="0" dirty="0" smtClean="0">
                <a:solidFill>
                  <a:srgbClr val="00B050"/>
                </a:solidFill>
              </a:rPr>
              <a:t>) from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detector</a:t>
            </a:r>
            <a:r>
              <a:rPr lang="pl-PL" sz="1400" b="0" kern="0" dirty="0" smtClean="0">
                <a:solidFill>
                  <a:srgbClr val="00B050"/>
                </a:solidFill>
              </a:rPr>
              <a:t> (</a:t>
            </a:r>
            <a:r>
              <a:rPr lang="pl-PL" sz="1400" b="0" kern="0" dirty="0" err="1" smtClean="0">
                <a:solidFill>
                  <a:srgbClr val="FF0000"/>
                </a:solidFill>
              </a:rPr>
              <a:t>oil</a:t>
            </a:r>
            <a:r>
              <a:rPr lang="pl-PL" sz="1400" b="0" kern="0" dirty="0" smtClean="0">
                <a:solidFill>
                  <a:srgbClr val="00B050"/>
                </a:solidFill>
              </a:rPr>
              <a:t>), </a:t>
            </a:r>
            <a:br>
              <a:rPr lang="pl-PL" sz="1400" b="0" kern="0" dirty="0" smtClean="0">
                <a:solidFill>
                  <a:srgbClr val="00B050"/>
                </a:solidFill>
              </a:rPr>
            </a:br>
            <a:r>
              <a:rPr lang="pl-PL" sz="1400" b="0" kern="0" dirty="0" smtClean="0">
                <a:solidFill>
                  <a:srgbClr val="00B050"/>
                </a:solidFill>
              </a:rPr>
              <a:t>(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potentially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thicker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active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layer</a:t>
            </a:r>
            <a:r>
              <a:rPr lang="pl-PL" sz="1400" b="0" kern="0" dirty="0" smtClean="0">
                <a:solidFill>
                  <a:srgbClr val="00B050"/>
                </a:solidFill>
              </a:rPr>
              <a:t> and operation in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depletion</a:t>
            </a:r>
            <a:r>
              <a:rPr lang="pl-PL" sz="1400" b="0" kern="0" dirty="0" smtClean="0">
                <a:solidFill>
                  <a:srgbClr val="00B050"/>
                </a:solidFill>
              </a:rPr>
              <a:t>), 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err="1" smtClean="0">
                <a:solidFill>
                  <a:srgbClr val="003399"/>
                </a:solidFill>
              </a:rPr>
              <a:t>Attempt</a:t>
            </a:r>
            <a:r>
              <a:rPr lang="pl-PL" sz="1400" b="0" kern="0" dirty="0" smtClean="0">
                <a:solidFill>
                  <a:srgbClr val="003399"/>
                </a:solidFill>
              </a:rPr>
              <a:t> of: </a:t>
            </a:r>
            <a:br>
              <a:rPr lang="pl-PL" sz="1400" b="0" kern="0" dirty="0" smtClean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increasing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collection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efficiency</a:t>
            </a:r>
            <a:r>
              <a:rPr lang="pl-PL" sz="1400" b="0" kern="0" dirty="0" smtClean="0">
                <a:solidFill>
                  <a:srgbClr val="003399"/>
                </a:solidFill>
              </a:rPr>
              <a:t> and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collection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speed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>
                <a:solidFill>
                  <a:srgbClr val="003399"/>
                </a:solidFill>
                <a:latin typeface="Wingdings 3" panose="05040102010807070707" pitchFamily="18" charset="2"/>
              </a:rPr>
              <a:t>Æ</a:t>
            </a:r>
            <a:r>
              <a:rPr lang="pl-PL" sz="1400" b="0" kern="0" dirty="0">
                <a:solidFill>
                  <a:srgbClr val="003399"/>
                </a:solidFill>
              </a:rPr>
              <a:t> 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radiation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hardness</a:t>
            </a:r>
            <a:r>
              <a:rPr lang="pl-PL" sz="1400" b="0" kern="0" dirty="0">
                <a:solidFill>
                  <a:srgbClr val="003399"/>
                </a:solidFill>
              </a:rPr>
              <a:t/>
            </a:r>
            <a:br>
              <a:rPr lang="pl-PL" sz="1400" b="0" kern="0" dirty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making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detector</a:t>
            </a:r>
            <a:r>
              <a:rPr lang="pl-PL" sz="1400" b="0" kern="0" dirty="0" smtClean="0">
                <a:solidFill>
                  <a:srgbClr val="003399"/>
                </a:solidFill>
              </a:rPr>
              <a:t> ”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active</a:t>
            </a:r>
            <a:r>
              <a:rPr lang="pl-PL" sz="1400" b="0" kern="0" dirty="0" smtClean="0">
                <a:solidFill>
                  <a:srgbClr val="003399"/>
                </a:solidFill>
              </a:rPr>
              <a:t>” –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processing</a:t>
            </a:r>
            <a:r>
              <a:rPr lang="pl-PL" sz="1400" b="0" kern="0" dirty="0" smtClean="0">
                <a:solidFill>
                  <a:srgbClr val="003399"/>
                </a:solidFill>
              </a:rPr>
              <a:t> of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signals</a:t>
            </a:r>
            <a:r>
              <a:rPr lang="pl-PL" sz="1400" b="0" kern="0" dirty="0" smtClean="0">
                <a:solidFill>
                  <a:srgbClr val="003399"/>
                </a:solidFill>
              </a:rPr>
              <a:t> in situ </a:t>
            </a:r>
            <a:r>
              <a:rPr lang="pl-PL" sz="1400" b="0" kern="0" dirty="0">
                <a:solidFill>
                  <a:srgbClr val="003399"/>
                </a:solidFill>
                <a:latin typeface="Wingdings 3" panose="05040102010807070707" pitchFamily="18" charset="2"/>
              </a:rPr>
              <a:t>Æ</a:t>
            </a:r>
            <a:r>
              <a:rPr lang="pl-PL" sz="1400" b="0" kern="0" dirty="0">
                <a:solidFill>
                  <a:srgbClr val="003399"/>
                </a:solidFill>
              </a:rPr>
              <a:t> 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being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able</a:t>
            </a:r>
            <a:r>
              <a:rPr lang="pl-PL" sz="1400" b="0" kern="0" dirty="0" smtClean="0">
                <a:solidFill>
                  <a:srgbClr val="003399"/>
                </a:solidFill>
              </a:rPr>
              <a:t> to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cope</a:t>
            </a:r>
            <a:r>
              <a:rPr lang="pl-PL" sz="1400" b="0" kern="0" dirty="0" smtClean="0">
                <a:solidFill>
                  <a:srgbClr val="003399"/>
                </a:solidFill>
              </a:rPr>
              <a:t> with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required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timings</a:t>
            </a:r>
            <a:endParaRPr lang="pl-PL" sz="1400" b="0" kern="0" dirty="0" smtClean="0">
              <a:solidFill>
                <a:srgbClr val="003399"/>
              </a:solidFill>
            </a:endParaRP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err="1" smtClean="0">
                <a:solidFill>
                  <a:srgbClr val="003399"/>
                </a:solidFill>
              </a:rPr>
              <a:t>Large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area</a:t>
            </a:r>
            <a:r>
              <a:rPr lang="pl-PL" sz="1400" b="0" kern="0" dirty="0" smtClean="0">
                <a:solidFill>
                  <a:srgbClr val="003399"/>
                </a:solidFill>
              </a:rPr>
              <a:t> with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stitching</a:t>
            </a:r>
            <a:r>
              <a:rPr lang="pl-PL" sz="1400" b="0" kern="0" dirty="0" smtClean="0">
                <a:solidFill>
                  <a:srgbClr val="003399"/>
                </a:solidFill>
              </a:rPr>
              <a:t>, but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fetaures</a:t>
            </a:r>
            <a:r>
              <a:rPr lang="pl-PL" sz="1400" b="0" kern="0" dirty="0" smtClean="0">
                <a:solidFill>
                  <a:srgbClr val="003399"/>
                </a:solidFill>
              </a:rPr>
              <a:t>: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radiation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hardness</a:t>
            </a:r>
            <a:r>
              <a:rPr lang="pl-PL" sz="1400" b="0" kern="0" dirty="0" smtClean="0">
                <a:solidFill>
                  <a:srgbClr val="003399"/>
                </a:solidFill>
              </a:rPr>
              <a:t>,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collection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efficiency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are</a:t>
            </a:r>
            <a:r>
              <a:rPr lang="pl-PL" sz="1400" b="0" kern="0" dirty="0" smtClean="0">
                <a:solidFill>
                  <a:srgbClr val="003399"/>
                </a:solidFill>
              </a:rPr>
              <a:t> not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perfect</a:t>
            </a:r>
            <a:endParaRPr lang="pl-PL" sz="1400" b="0" kern="0" dirty="0" smtClean="0">
              <a:solidFill>
                <a:srgbClr val="003399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72" y="2986176"/>
            <a:ext cx="8613878" cy="257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1"/>
          <p:cNvSpPr txBox="1">
            <a:spLocks/>
          </p:cNvSpPr>
          <p:nvPr/>
        </p:nvSpPr>
        <p:spPr bwMode="auto">
          <a:xfrm>
            <a:off x="533400" y="5562599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eaLnBrk="1" hangingPunct="1"/>
            <a:r>
              <a:rPr lang="pl-PL" sz="1200" b="1" dirty="0" err="1">
                <a:solidFill>
                  <a:schemeClr val="bg1"/>
                </a:solidFill>
              </a:rPr>
              <a:t>t</a:t>
            </a:r>
            <a:r>
              <a:rPr lang="pl-PL" sz="1200" b="1" dirty="0" err="1" smtClean="0">
                <a:solidFill>
                  <a:schemeClr val="bg1"/>
                </a:solidFill>
              </a:rPr>
              <a:t>echnology</a:t>
            </a:r>
            <a:r>
              <a:rPr lang="pl-PL" sz="1200" b="1" dirty="0" smtClean="0">
                <a:solidFill>
                  <a:schemeClr val="bg1"/>
                </a:solidFill>
              </a:rPr>
              <a:t> of </a:t>
            </a:r>
            <a:r>
              <a:rPr lang="pl-PL" sz="1200" b="1" dirty="0" err="1" smtClean="0">
                <a:solidFill>
                  <a:schemeClr val="bg1"/>
                </a:solidFill>
              </a:rPr>
              <a:t>classical</a:t>
            </a:r>
            <a:r>
              <a:rPr lang="pl-PL" sz="1200" b="1" dirty="0" smtClean="0">
                <a:solidFill>
                  <a:schemeClr val="bg1"/>
                </a:solidFill>
              </a:rPr>
              <a:t> MAPS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18" name="Footer Placeholder 1"/>
          <p:cNvSpPr txBox="1">
            <a:spLocks/>
          </p:cNvSpPr>
          <p:nvPr/>
        </p:nvSpPr>
        <p:spPr bwMode="auto">
          <a:xfrm>
            <a:off x="4876800" y="5486400"/>
            <a:ext cx="3733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eaLnBrk="1" hangingPunct="1"/>
            <a:r>
              <a:rPr lang="pl-PL" sz="1200" b="1" dirty="0" err="1">
                <a:solidFill>
                  <a:schemeClr val="bg1"/>
                </a:solidFill>
              </a:rPr>
              <a:t>t</a:t>
            </a:r>
            <a:r>
              <a:rPr lang="pl-PL" sz="1200" b="1" dirty="0" err="1" smtClean="0">
                <a:solidFill>
                  <a:schemeClr val="bg1"/>
                </a:solidFill>
              </a:rPr>
              <a:t>echnology</a:t>
            </a:r>
            <a:r>
              <a:rPr lang="pl-PL" sz="1200" b="1" dirty="0" smtClean="0">
                <a:solidFill>
                  <a:schemeClr val="bg1"/>
                </a:solidFill>
              </a:rPr>
              <a:t> of </a:t>
            </a:r>
            <a:r>
              <a:rPr lang="pl-PL" sz="1200" b="1" dirty="0" err="1" smtClean="0">
                <a:solidFill>
                  <a:schemeClr val="bg1"/>
                </a:solidFill>
              </a:rPr>
              <a:t>quadruple</a:t>
            </a:r>
            <a:r>
              <a:rPr lang="pl-PL" sz="1200" b="1" dirty="0" smtClean="0">
                <a:solidFill>
                  <a:schemeClr val="bg1"/>
                </a:solidFill>
              </a:rPr>
              <a:t> WELL MAPS</a:t>
            </a:r>
          </a:p>
          <a:p>
            <a:pPr algn="ctr" eaLnBrk="1" hangingPunct="1"/>
            <a:r>
              <a:rPr lang="pl-PL" sz="1200" b="1" i="1" dirty="0" smtClean="0">
                <a:solidFill>
                  <a:schemeClr val="bg1"/>
                </a:solidFill>
              </a:rPr>
              <a:t>(</a:t>
            </a:r>
            <a:r>
              <a:rPr lang="pl-PL" sz="1200" b="1" i="1" dirty="0" err="1" smtClean="0">
                <a:solidFill>
                  <a:schemeClr val="bg1"/>
                </a:solidFill>
              </a:rPr>
              <a:t>nwell</a:t>
            </a:r>
            <a:r>
              <a:rPr lang="pl-PL" sz="1200" b="1" i="1" dirty="0" smtClean="0">
                <a:solidFill>
                  <a:schemeClr val="bg1"/>
                </a:solidFill>
              </a:rPr>
              <a:t>, </a:t>
            </a:r>
            <a:r>
              <a:rPr lang="pl-PL" sz="1200" b="1" i="1" dirty="0" err="1" smtClean="0">
                <a:solidFill>
                  <a:schemeClr val="bg1"/>
                </a:solidFill>
              </a:rPr>
              <a:t>pwell</a:t>
            </a:r>
            <a:r>
              <a:rPr lang="pl-PL" sz="1200" b="1" i="1" dirty="0" smtClean="0">
                <a:solidFill>
                  <a:schemeClr val="bg1"/>
                </a:solidFill>
              </a:rPr>
              <a:t>, </a:t>
            </a:r>
            <a:r>
              <a:rPr lang="pl-PL" sz="1200" b="1" i="1" dirty="0" err="1" smtClean="0">
                <a:solidFill>
                  <a:schemeClr val="bg1"/>
                </a:solidFill>
              </a:rPr>
              <a:t>dnwell</a:t>
            </a:r>
            <a:r>
              <a:rPr lang="pl-PL" sz="1200" b="1" i="1" dirty="0" smtClean="0">
                <a:solidFill>
                  <a:schemeClr val="bg1"/>
                </a:solidFill>
              </a:rPr>
              <a:t>, </a:t>
            </a:r>
            <a:r>
              <a:rPr lang="pl-PL" sz="1200" b="1" i="1" dirty="0" err="1" smtClean="0">
                <a:solidFill>
                  <a:schemeClr val="bg1"/>
                </a:solidFill>
              </a:rPr>
              <a:t>dpwell</a:t>
            </a:r>
            <a:r>
              <a:rPr lang="pl-PL" sz="1200" b="1" i="1" dirty="0" smtClean="0">
                <a:solidFill>
                  <a:schemeClr val="bg1"/>
                </a:solidFill>
              </a:rPr>
              <a:t>)</a:t>
            </a:r>
            <a:endParaRPr lang="en-US" sz="1200" b="1" i="1" dirty="0" smtClean="0">
              <a:solidFill>
                <a:schemeClr val="bg1"/>
              </a:solidFill>
            </a:endParaRPr>
          </a:p>
        </p:txBody>
      </p: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228600" y="5869170"/>
            <a:ext cx="4648200" cy="53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169863" indent="-169863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err="1" smtClean="0">
                <a:solidFill>
                  <a:srgbClr val="003399"/>
                </a:solidFill>
              </a:rPr>
              <a:t>Good</a:t>
            </a:r>
            <a:r>
              <a:rPr lang="pl-PL" sz="1400" b="0" kern="0" dirty="0" smtClean="0">
                <a:solidFill>
                  <a:srgbClr val="003399"/>
                </a:solidFill>
              </a:rPr>
              <a:t> for 3T pixel design, no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processing</a:t>
            </a:r>
            <a:r>
              <a:rPr lang="pl-PL" sz="1400" b="0" kern="0" dirty="0" smtClean="0">
                <a:solidFill>
                  <a:srgbClr val="003399"/>
                </a:solidFill>
              </a:rPr>
              <a:t> in pixel,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uncomplicated</a:t>
            </a:r>
            <a:r>
              <a:rPr lang="pl-PL" sz="1400" b="0" kern="0" dirty="0" smtClean="0">
                <a:solidFill>
                  <a:srgbClr val="003399"/>
                </a:solidFill>
              </a:rPr>
              <a:t> pixel =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good</a:t>
            </a:r>
            <a:r>
              <a:rPr lang="pl-PL" sz="1400" b="0" kern="0" dirty="0" smtClean="0">
                <a:solidFill>
                  <a:srgbClr val="003399"/>
                </a:solidFill>
              </a:rPr>
              <a:t> for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yield</a:t>
            </a:r>
            <a:r>
              <a:rPr lang="pl-PL" sz="1400" b="0" kern="0" dirty="0" smtClean="0">
                <a:solidFill>
                  <a:srgbClr val="003399"/>
                </a:solidFill>
              </a:rPr>
              <a:t> of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large</a:t>
            </a:r>
            <a:r>
              <a:rPr lang="pl-PL" sz="1400" b="0" kern="0" dirty="0" smtClean="0">
                <a:solidFill>
                  <a:srgbClr val="003399"/>
                </a:solidFill>
              </a:rPr>
              <a:t> devices, </a:t>
            </a:r>
            <a:endParaRPr lang="pl-PL" sz="1400" b="0" kern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90600"/>
          </a:xfrm>
        </p:spPr>
        <p:txBody>
          <a:bodyPr/>
          <a:lstStyle/>
          <a:p>
            <a:r>
              <a:rPr lang="pl-PL" dirty="0" err="1" smtClean="0">
                <a:solidFill>
                  <a:srgbClr val="003399"/>
                </a:solidFill>
              </a:rPr>
              <a:t>Important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directions</a:t>
            </a:r>
            <a:r>
              <a:rPr lang="pl-PL" dirty="0" smtClean="0">
                <a:solidFill>
                  <a:srgbClr val="003399"/>
                </a:solidFill>
              </a:rPr>
              <a:t> in MAPS </a:t>
            </a:r>
            <a:r>
              <a:rPr lang="pl-PL" dirty="0" err="1" smtClean="0">
                <a:solidFill>
                  <a:srgbClr val="003399"/>
                </a:solidFill>
              </a:rPr>
              <a:t>technology</a:t>
            </a:r>
            <a:r>
              <a:rPr lang="pl-PL" dirty="0" smtClean="0">
                <a:solidFill>
                  <a:srgbClr val="003399"/>
                </a:solidFill>
              </a:rPr>
              <a:t> - 2</a:t>
            </a:r>
            <a:endParaRPr lang="en-US" dirty="0" smtClean="0">
              <a:solidFill>
                <a:srgbClr val="003399"/>
              </a:solidFill>
            </a:endParaRPr>
          </a:p>
        </p:txBody>
      </p:sp>
      <p:sp>
        <p:nvSpPr>
          <p:cNvPr id="1536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6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4" name="Footer Placeholder 1"/>
          <p:cNvSpPr txBox="1">
            <a:spLocks/>
          </p:cNvSpPr>
          <p:nvPr/>
        </p:nvSpPr>
        <p:spPr bwMode="auto">
          <a:xfrm>
            <a:off x="1749482" y="5715000"/>
            <a:ext cx="2670118" cy="30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pl-PL" sz="1200" b="1" dirty="0" err="1" smtClean="0">
                <a:solidFill>
                  <a:schemeClr val="bg1"/>
                </a:solidFill>
              </a:rPr>
              <a:t>Yasuo</a:t>
            </a:r>
            <a:r>
              <a:rPr lang="pl-PL" sz="1200" b="1" dirty="0" smtClean="0">
                <a:solidFill>
                  <a:schemeClr val="bg1"/>
                </a:solidFill>
              </a:rPr>
              <a:t> </a:t>
            </a:r>
            <a:r>
              <a:rPr lang="pl-PL" sz="1200" b="1" dirty="0" err="1" smtClean="0">
                <a:solidFill>
                  <a:schemeClr val="bg1"/>
                </a:solidFill>
              </a:rPr>
              <a:t>Arai</a:t>
            </a:r>
            <a:r>
              <a:rPr lang="pl-PL" sz="1200" b="1" dirty="0" smtClean="0">
                <a:solidFill>
                  <a:schemeClr val="bg1"/>
                </a:solidFill>
              </a:rPr>
              <a:t>, PIXEL2014 (KEK)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914400"/>
            <a:ext cx="3733799" cy="381000"/>
          </a:xfrm>
          <a:prstGeom prst="rect">
            <a:avLst/>
          </a:prstGeom>
          <a:noFill/>
          <a:ln w="3175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400" dirty="0" smtClean="0">
                <a:solidFill>
                  <a:srgbClr val="FF0000"/>
                </a:solidFill>
              </a:rPr>
              <a:t>SOI MAPS 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304801" y="1143000"/>
            <a:ext cx="8305799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smtClean="0">
                <a:solidFill>
                  <a:srgbClr val="003399"/>
                </a:solidFill>
              </a:rPr>
              <a:t>SOI MAPS pixel </a:t>
            </a:r>
            <a:r>
              <a:rPr lang="pl-PL" sz="1400" b="0" kern="0" dirty="0" smtClean="0">
                <a:solidFill>
                  <a:srgbClr val="00B050"/>
                </a:solidFill>
              </a:rPr>
              <a:t>=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full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depletion</a:t>
            </a:r>
            <a:r>
              <a:rPr lang="pl-PL" sz="1400" b="0" kern="0" dirty="0" smtClean="0">
                <a:solidFill>
                  <a:srgbClr val="00B050"/>
                </a:solidFill>
              </a:rPr>
              <a:t>, but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detector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>
                <a:solidFill>
                  <a:srgbClr val="00B050"/>
                </a:solidFill>
              </a:rPr>
              <a:t>(</a:t>
            </a:r>
            <a:r>
              <a:rPr lang="pl-PL" sz="1400" b="0" kern="0" dirty="0" err="1">
                <a:solidFill>
                  <a:srgbClr val="FF0000"/>
                </a:solidFill>
              </a:rPr>
              <a:t>oil</a:t>
            </a:r>
            <a:r>
              <a:rPr lang="pl-PL" sz="1400" b="0" kern="0" dirty="0" smtClean="0">
                <a:solidFill>
                  <a:srgbClr val="00B050"/>
                </a:solidFill>
              </a:rPr>
              <a:t>)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does</a:t>
            </a:r>
            <a:r>
              <a:rPr lang="pl-PL" sz="1400" b="0" kern="0" dirty="0" smtClean="0">
                <a:solidFill>
                  <a:srgbClr val="00B050"/>
                </a:solidFill>
              </a:rPr>
              <a:t> not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like</a:t>
            </a:r>
            <a:r>
              <a:rPr lang="pl-PL" sz="1400" b="0" kern="0" dirty="0" smtClean="0">
                <a:solidFill>
                  <a:srgbClr val="00B050"/>
                </a:solidFill>
              </a:rPr>
              <a:t> </a:t>
            </a:r>
            <a:r>
              <a:rPr lang="pl-PL" sz="1400" b="0" kern="0" dirty="0" err="1" smtClean="0">
                <a:solidFill>
                  <a:srgbClr val="00B050"/>
                </a:solidFill>
              </a:rPr>
              <a:t>electronics</a:t>
            </a:r>
            <a:r>
              <a:rPr lang="pl-PL" sz="1400" b="0" kern="0" dirty="0" smtClean="0">
                <a:solidFill>
                  <a:srgbClr val="00B050"/>
                </a:solidFill>
              </a:rPr>
              <a:t> (</a:t>
            </a:r>
            <a:r>
              <a:rPr lang="pl-PL" sz="1400" b="0" kern="0" dirty="0" err="1" smtClean="0">
                <a:solidFill>
                  <a:srgbClr val="FF0000"/>
                </a:solidFill>
              </a:rPr>
              <a:t>water</a:t>
            </a:r>
            <a:r>
              <a:rPr lang="pl-PL" sz="1400" b="0" kern="0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err="1" smtClean="0">
                <a:solidFill>
                  <a:srgbClr val="003399"/>
                </a:solidFill>
              </a:rPr>
              <a:t>Attempt</a:t>
            </a:r>
            <a:r>
              <a:rPr lang="pl-PL" sz="1400" b="0" kern="0" dirty="0" smtClean="0">
                <a:solidFill>
                  <a:srgbClr val="003399"/>
                </a:solidFill>
              </a:rPr>
              <a:t> of: </a:t>
            </a:r>
            <a:br>
              <a:rPr lang="pl-PL" sz="1400" b="0" kern="0" dirty="0" smtClean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overcoming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sensitivity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problems</a:t>
            </a:r>
            <a:r>
              <a:rPr lang="pl-PL" sz="1400" b="0" kern="0" dirty="0" smtClean="0">
                <a:solidFill>
                  <a:srgbClr val="003399"/>
                </a:solidFill>
              </a:rPr>
              <a:t> of MAPS for X-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rays</a:t>
            </a:r>
            <a:r>
              <a:rPr lang="pl-PL" sz="1400" b="0" kern="0" dirty="0">
                <a:solidFill>
                  <a:srgbClr val="003399"/>
                </a:solidFill>
              </a:rPr>
              <a:t/>
            </a:r>
            <a:br>
              <a:rPr lang="pl-PL" sz="1400" b="0" kern="0" dirty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overcoming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limited</a:t>
            </a:r>
            <a:r>
              <a:rPr lang="pl-PL" sz="1400" b="0" kern="0" dirty="0" smtClean="0">
                <a:solidFill>
                  <a:srgbClr val="003399"/>
                </a:solidFill>
              </a:rPr>
              <a:t> in-situ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electronics</a:t>
            </a:r>
            <a:r>
              <a:rPr lang="pl-PL" sz="1400" b="0" kern="0" dirty="0" smtClean="0">
                <a:solidFill>
                  <a:srgbClr val="003399"/>
                </a:solidFill>
              </a:rPr>
              <a:t> of MAPS</a:t>
            </a:r>
            <a:br>
              <a:rPr lang="pl-PL" sz="1400" b="0" kern="0" dirty="0" smtClean="0">
                <a:solidFill>
                  <a:srgbClr val="003399"/>
                </a:solidFill>
              </a:rPr>
            </a:br>
            <a:r>
              <a:rPr lang="pl-PL" sz="1400" b="0" kern="0" dirty="0" smtClean="0">
                <a:solidFill>
                  <a:srgbClr val="003399"/>
                </a:solidFill>
              </a:rPr>
              <a:t>-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building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large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area</a:t>
            </a:r>
            <a:r>
              <a:rPr lang="pl-PL" sz="1400" b="0" kern="0" dirty="0" smtClean="0">
                <a:solidFill>
                  <a:srgbClr val="003399"/>
                </a:solidFill>
              </a:rPr>
              <a:t> detectors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smtClean="0">
                <a:solidFill>
                  <a:srgbClr val="003399"/>
                </a:solidFill>
              </a:rPr>
              <a:t>Technology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is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still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searching</a:t>
            </a:r>
            <a:r>
              <a:rPr lang="pl-PL" sz="1400" b="0" kern="0" dirty="0" smtClean="0">
                <a:solidFill>
                  <a:srgbClr val="003399"/>
                </a:solidFill>
              </a:rPr>
              <a:t> for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its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fully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reliable</a:t>
            </a:r>
            <a:r>
              <a:rPr lang="pl-PL" sz="1400" b="0" kern="0" dirty="0" smtClean="0">
                <a:solidFill>
                  <a:srgbClr val="003399"/>
                </a:solidFill>
              </a:rPr>
              <a:t> form </a:t>
            </a:r>
            <a:br>
              <a:rPr lang="pl-PL" sz="1400" b="0" kern="0" dirty="0" smtClean="0">
                <a:solidFill>
                  <a:srgbClr val="003399"/>
                </a:solidFill>
              </a:rPr>
            </a:br>
            <a:r>
              <a:rPr lang="pl-PL" sz="1400" b="0" kern="0" dirty="0" err="1" smtClean="0">
                <a:solidFill>
                  <a:srgbClr val="003399"/>
                </a:solidFill>
              </a:rPr>
              <a:t>despite</a:t>
            </a:r>
            <a:r>
              <a:rPr lang="pl-PL" sz="1400" b="0" kern="0" dirty="0" smtClean="0">
                <a:solidFill>
                  <a:srgbClr val="003399"/>
                </a:solidFill>
              </a:rPr>
              <a:t> of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almost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decade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long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significant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investments</a:t>
            </a:r>
            <a:endParaRPr lang="pl-PL" sz="1400" b="0" kern="0" dirty="0" smtClean="0">
              <a:solidFill>
                <a:srgbClr val="003399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436585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250" y="1447800"/>
            <a:ext cx="312035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1"/>
          <p:cNvSpPr txBox="1">
            <a:spLocks/>
          </p:cNvSpPr>
          <p:nvPr/>
        </p:nvSpPr>
        <p:spPr bwMode="auto">
          <a:xfrm>
            <a:off x="5105400" y="38100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r" eaLnBrk="1" hangingPunct="1"/>
            <a:r>
              <a:rPr lang="pl-PL" sz="1200" b="1" dirty="0" err="1">
                <a:solidFill>
                  <a:schemeClr val="bg1"/>
                </a:solidFill>
              </a:rPr>
              <a:t>d</a:t>
            </a:r>
            <a:r>
              <a:rPr lang="pl-PL" sz="1200" b="1" dirty="0" err="1" smtClean="0">
                <a:solidFill>
                  <a:schemeClr val="bg1"/>
                </a:solidFill>
              </a:rPr>
              <a:t>ouble</a:t>
            </a:r>
            <a:r>
              <a:rPr lang="pl-PL" sz="1200" b="1" dirty="0" smtClean="0">
                <a:solidFill>
                  <a:schemeClr val="bg1"/>
                </a:solidFill>
              </a:rPr>
              <a:t> SOI for </a:t>
            </a:r>
            <a:r>
              <a:rPr lang="pl-PL" sz="1200" b="1" dirty="0" err="1" smtClean="0">
                <a:solidFill>
                  <a:schemeClr val="bg1"/>
                </a:solidFill>
              </a:rPr>
              <a:t>shielding</a:t>
            </a:r>
            <a:r>
              <a:rPr lang="pl-PL" sz="1200" b="1" dirty="0" smtClean="0">
                <a:solidFill>
                  <a:schemeClr val="bg1"/>
                </a:solidFill>
              </a:rPr>
              <a:t> and </a:t>
            </a:r>
            <a:r>
              <a:rPr lang="pl-PL" sz="1200" b="1" dirty="0" err="1" smtClean="0">
                <a:solidFill>
                  <a:schemeClr val="bg1"/>
                </a:solidFill>
              </a:rPr>
              <a:t>radiation</a:t>
            </a:r>
            <a:r>
              <a:rPr lang="pl-PL" sz="1200" b="1" dirty="0" smtClean="0">
                <a:solidFill>
                  <a:schemeClr val="bg1"/>
                </a:solidFill>
              </a:rPr>
              <a:t> </a:t>
            </a:r>
            <a:r>
              <a:rPr lang="pl-PL" sz="1200" b="1" dirty="0" err="1" smtClean="0">
                <a:solidFill>
                  <a:schemeClr val="bg1"/>
                </a:solidFill>
              </a:rPr>
              <a:t>hardness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67" y="4279900"/>
            <a:ext cx="4486275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Footer Placeholder 1"/>
          <p:cNvSpPr txBox="1">
            <a:spLocks/>
          </p:cNvSpPr>
          <p:nvPr/>
        </p:nvSpPr>
        <p:spPr bwMode="auto">
          <a:xfrm>
            <a:off x="4575850" y="4038600"/>
            <a:ext cx="418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pl-PL" sz="1200" b="1" dirty="0" err="1">
                <a:solidFill>
                  <a:schemeClr val="bg1"/>
                </a:solidFill>
              </a:rPr>
              <a:t>d</a:t>
            </a:r>
            <a:r>
              <a:rPr lang="pl-PL" sz="1200" b="1" dirty="0" err="1" smtClean="0">
                <a:solidFill>
                  <a:schemeClr val="bg1"/>
                </a:solidFill>
              </a:rPr>
              <a:t>efects</a:t>
            </a:r>
            <a:r>
              <a:rPr lang="pl-PL" sz="1200" b="1" dirty="0" smtClean="0">
                <a:solidFill>
                  <a:schemeClr val="bg1"/>
                </a:solidFill>
              </a:rPr>
              <a:t> in the </a:t>
            </a:r>
            <a:r>
              <a:rPr lang="pl-PL" sz="1200" b="1" dirty="0" err="1" smtClean="0">
                <a:solidFill>
                  <a:schemeClr val="bg1"/>
                </a:solidFill>
              </a:rPr>
              <a:t>sensors</a:t>
            </a:r>
            <a:r>
              <a:rPr lang="pl-PL" sz="1200" b="1" dirty="0" smtClean="0">
                <a:solidFill>
                  <a:schemeClr val="bg1"/>
                </a:solidFill>
              </a:rPr>
              <a:t> </a:t>
            </a:r>
            <a:r>
              <a:rPr lang="pl-PL" sz="1200" b="1" dirty="0" err="1" smtClean="0">
                <a:solidFill>
                  <a:schemeClr val="bg1"/>
                </a:solidFill>
              </a:rPr>
              <a:t>layer</a:t>
            </a:r>
            <a:r>
              <a:rPr lang="pl-PL" sz="1200" b="1" dirty="0" smtClean="0">
                <a:solidFill>
                  <a:schemeClr val="bg1"/>
                </a:solidFill>
              </a:rPr>
              <a:t> 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59" name="Content Placeholder 4"/>
          <p:cNvSpPr txBox="1">
            <a:spLocks/>
          </p:cNvSpPr>
          <p:nvPr/>
        </p:nvSpPr>
        <p:spPr bwMode="auto">
          <a:xfrm>
            <a:off x="228600" y="6021570"/>
            <a:ext cx="4347250" cy="53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b="0" kern="0" dirty="0" err="1">
                <a:solidFill>
                  <a:srgbClr val="003399"/>
                </a:solidFill>
              </a:rPr>
              <a:t>o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ther</a:t>
            </a:r>
            <a:r>
              <a:rPr lang="pl-PL" sz="1400" b="0" kern="0" dirty="0" smtClean="0">
                <a:solidFill>
                  <a:srgbClr val="003399"/>
                </a:solidFill>
              </a:rPr>
              <a:t>,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like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thick</a:t>
            </a:r>
            <a:r>
              <a:rPr lang="pl-PL" sz="1400" b="0" kern="0" dirty="0" smtClean="0">
                <a:solidFill>
                  <a:srgbClr val="003399"/>
                </a:solidFill>
              </a:rPr>
              <a:t> SOI (HV SOI),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also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possible</a:t>
            </a:r>
            <a:r>
              <a:rPr lang="pl-PL" sz="1400" b="0" kern="0" dirty="0" smtClean="0">
                <a:solidFill>
                  <a:srgbClr val="003399"/>
                </a:solidFill>
              </a:rPr>
              <a:t>, Tomasz Hemperek, FEE2014 (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U.Bonn</a:t>
            </a:r>
            <a:r>
              <a:rPr lang="pl-PL" sz="1400" b="0" kern="0" dirty="0" smtClean="0">
                <a:solidFill>
                  <a:srgbClr val="003399"/>
                </a:solidFill>
              </a:rPr>
              <a:t>)  </a:t>
            </a:r>
            <a:endParaRPr lang="pl-PL" sz="1400" b="0" kern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52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90600"/>
          </a:xfrm>
        </p:spPr>
        <p:txBody>
          <a:bodyPr/>
          <a:lstStyle/>
          <a:p>
            <a:r>
              <a:rPr lang="pl-PL" dirty="0" err="1" smtClean="0">
                <a:solidFill>
                  <a:srgbClr val="003399"/>
                </a:solidFill>
              </a:rPr>
              <a:t>Important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directions</a:t>
            </a:r>
            <a:r>
              <a:rPr lang="pl-PL" dirty="0" smtClean="0">
                <a:solidFill>
                  <a:srgbClr val="003399"/>
                </a:solidFill>
              </a:rPr>
              <a:t> in MAPS </a:t>
            </a:r>
            <a:r>
              <a:rPr lang="pl-PL" dirty="0" err="1" smtClean="0">
                <a:solidFill>
                  <a:srgbClr val="003399"/>
                </a:solidFill>
              </a:rPr>
              <a:t>technology</a:t>
            </a:r>
            <a:r>
              <a:rPr lang="pl-PL" dirty="0" smtClean="0">
                <a:solidFill>
                  <a:srgbClr val="003399"/>
                </a:solidFill>
              </a:rPr>
              <a:t> - 3</a:t>
            </a:r>
            <a:endParaRPr lang="en-US" dirty="0" smtClean="0">
              <a:solidFill>
                <a:srgbClr val="003399"/>
              </a:solidFill>
            </a:endParaRPr>
          </a:p>
        </p:txBody>
      </p:sp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304801" y="1143000"/>
            <a:ext cx="8305799" cy="1371600"/>
          </a:xfrm>
        </p:spPr>
        <p:txBody>
          <a:bodyPr/>
          <a:lstStyle/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003399"/>
                </a:solidFill>
              </a:rPr>
              <a:t>HVCMOS MAPS pixel </a:t>
            </a:r>
            <a:r>
              <a:rPr lang="pl-PL" sz="1400" dirty="0" smtClean="0">
                <a:solidFill>
                  <a:srgbClr val="00B050"/>
                </a:solidFill>
              </a:rPr>
              <a:t>= </a:t>
            </a:r>
            <a:r>
              <a:rPr lang="pl-PL" sz="1400" dirty="0" err="1" smtClean="0">
                <a:solidFill>
                  <a:srgbClr val="00B050"/>
                </a:solidFill>
              </a:rPr>
              <a:t>full</a:t>
            </a:r>
            <a:r>
              <a:rPr lang="pl-PL" sz="1400" dirty="0" smtClean="0">
                <a:solidFill>
                  <a:srgbClr val="00B050"/>
                </a:solidFill>
              </a:rPr>
              <a:t> </a:t>
            </a:r>
            <a:r>
              <a:rPr lang="pl-PL" sz="1400" dirty="0" err="1" smtClean="0">
                <a:solidFill>
                  <a:srgbClr val="00B050"/>
                </a:solidFill>
              </a:rPr>
              <a:t>depletion</a:t>
            </a:r>
            <a:r>
              <a:rPr lang="pl-PL" sz="1400" dirty="0" smtClean="0">
                <a:solidFill>
                  <a:srgbClr val="00B050"/>
                </a:solidFill>
              </a:rPr>
              <a:t> but minimum of </a:t>
            </a:r>
            <a:r>
              <a:rPr lang="pl-PL" sz="1400" dirty="0" err="1" smtClean="0">
                <a:solidFill>
                  <a:srgbClr val="00B050"/>
                </a:solidFill>
              </a:rPr>
              <a:t>electronics</a:t>
            </a:r>
            <a:r>
              <a:rPr lang="pl-PL" sz="1400" dirty="0" smtClean="0">
                <a:solidFill>
                  <a:srgbClr val="00B050"/>
                </a:solidFill>
              </a:rPr>
              <a:t> (</a:t>
            </a:r>
            <a:r>
              <a:rPr lang="pl-PL" sz="1400" dirty="0" err="1" smtClean="0">
                <a:solidFill>
                  <a:srgbClr val="FF0000"/>
                </a:solidFill>
              </a:rPr>
              <a:t>water</a:t>
            </a:r>
            <a:r>
              <a:rPr lang="pl-PL" sz="1400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003399"/>
                </a:solidFill>
              </a:rPr>
              <a:t>CCPD </a:t>
            </a:r>
            <a:r>
              <a:rPr lang="pl-PL" sz="1400" dirty="0" smtClean="0">
                <a:solidFill>
                  <a:srgbClr val="00B050"/>
                </a:solidFill>
              </a:rPr>
              <a:t>= not MAPS, no </a:t>
            </a:r>
            <a:r>
              <a:rPr lang="pl-PL" sz="1400" dirty="0" err="1" smtClean="0">
                <a:solidFill>
                  <a:srgbClr val="00B050"/>
                </a:solidFill>
              </a:rPr>
              <a:t>bump-bonding</a:t>
            </a:r>
            <a:r>
              <a:rPr lang="pl-PL" sz="1400" dirty="0" smtClean="0">
                <a:solidFill>
                  <a:srgbClr val="00B050"/>
                </a:solidFill>
              </a:rPr>
              <a:t> but </a:t>
            </a:r>
            <a:r>
              <a:rPr lang="pl-PL" sz="1400" dirty="0" err="1" smtClean="0">
                <a:solidFill>
                  <a:srgbClr val="00B050"/>
                </a:solidFill>
              </a:rPr>
              <a:t>hybrid</a:t>
            </a:r>
            <a:r>
              <a:rPr lang="pl-PL" sz="1400" dirty="0" smtClean="0">
                <a:solidFill>
                  <a:srgbClr val="00B050"/>
                </a:solidFill>
              </a:rPr>
              <a:t> (</a:t>
            </a:r>
            <a:r>
              <a:rPr lang="pl-PL" sz="1400" dirty="0" err="1" smtClean="0">
                <a:solidFill>
                  <a:srgbClr val="FF0000"/>
                </a:solidFill>
              </a:rPr>
              <a:t>oil</a:t>
            </a:r>
            <a:r>
              <a:rPr lang="pl-PL" sz="1400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003399"/>
                </a:solidFill>
              </a:rPr>
              <a:t>Architecture </a:t>
            </a:r>
            <a:r>
              <a:rPr lang="pl-PL" sz="1400" dirty="0" err="1" smtClean="0">
                <a:solidFill>
                  <a:srgbClr val="003399"/>
                </a:solidFill>
              </a:rPr>
              <a:t>optimized</a:t>
            </a:r>
            <a:r>
              <a:rPr lang="pl-PL" sz="1400" dirty="0" smtClean="0">
                <a:solidFill>
                  <a:srgbClr val="003399"/>
                </a:solidFill>
              </a:rPr>
              <a:t> for </a:t>
            </a:r>
            <a:r>
              <a:rPr lang="pl-PL" sz="1400" dirty="0" err="1" smtClean="0">
                <a:solidFill>
                  <a:srgbClr val="003399"/>
                </a:solidFill>
              </a:rPr>
              <a:t>application</a:t>
            </a:r>
            <a:r>
              <a:rPr lang="pl-PL" sz="1400" dirty="0" smtClean="0">
                <a:solidFill>
                  <a:srgbClr val="003399"/>
                </a:solidFill>
              </a:rPr>
              <a:t> ”CLIC style” </a:t>
            </a:r>
            <a:r>
              <a:rPr lang="pl-PL" sz="1400" dirty="0" err="1" smtClean="0">
                <a:solidFill>
                  <a:srgbClr val="003399"/>
                </a:solidFill>
              </a:rPr>
              <a:t>or</a:t>
            </a:r>
            <a:r>
              <a:rPr lang="pl-PL" sz="1400" dirty="0" smtClean="0">
                <a:solidFill>
                  <a:srgbClr val="003399"/>
                </a:solidFill>
              </a:rPr>
              <a:t> ”ATLAS style”</a:t>
            </a:r>
          </a:p>
          <a:p>
            <a:pPr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003399"/>
                </a:solidFill>
              </a:rPr>
              <a:t>Not </a:t>
            </a:r>
            <a:r>
              <a:rPr lang="pl-PL" sz="1400" dirty="0" err="1" smtClean="0">
                <a:solidFill>
                  <a:srgbClr val="003399"/>
                </a:solidFill>
              </a:rPr>
              <a:t>clear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how</a:t>
            </a:r>
            <a:r>
              <a:rPr lang="pl-PL" sz="1400" dirty="0" smtClean="0">
                <a:solidFill>
                  <a:srgbClr val="003399"/>
                </a:solidFill>
              </a:rPr>
              <a:t> to </a:t>
            </a:r>
            <a:r>
              <a:rPr lang="pl-PL" sz="1400" dirty="0" err="1" smtClean="0">
                <a:solidFill>
                  <a:srgbClr val="003399"/>
                </a:solidFill>
              </a:rPr>
              <a:t>achieve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large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area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seamless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coverage</a:t>
            </a:r>
            <a:r>
              <a:rPr lang="pl-PL" sz="1400" dirty="0" smtClean="0">
                <a:solidFill>
                  <a:srgbClr val="003399"/>
                </a:solidFill>
              </a:rPr>
              <a:t> + </a:t>
            </a:r>
            <a:r>
              <a:rPr lang="pl-PL" sz="1400" dirty="0" err="1" smtClean="0">
                <a:solidFill>
                  <a:srgbClr val="003399"/>
                </a:solidFill>
              </a:rPr>
              <a:t>yield</a:t>
            </a:r>
            <a:r>
              <a:rPr lang="pl-PL" sz="1400" dirty="0" smtClean="0">
                <a:solidFill>
                  <a:srgbClr val="003399"/>
                </a:solidFill>
              </a:rPr>
              <a:t>, </a:t>
            </a:r>
            <a:r>
              <a:rPr lang="pl-PL" sz="1400" dirty="0" err="1" smtClean="0">
                <a:solidFill>
                  <a:srgbClr val="003399"/>
                </a:solidFill>
              </a:rPr>
              <a:t>uniformity</a:t>
            </a:r>
            <a:r>
              <a:rPr lang="pl-PL" sz="1400" dirty="0" smtClean="0">
                <a:solidFill>
                  <a:srgbClr val="003399"/>
                </a:solidFill>
              </a:rPr>
              <a:t>, </a:t>
            </a:r>
            <a:r>
              <a:rPr lang="pl-PL" sz="1400" dirty="0" err="1" smtClean="0">
                <a:solidFill>
                  <a:srgbClr val="003399"/>
                </a:solidFill>
              </a:rPr>
              <a:t>technology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perennity</a:t>
            </a:r>
            <a:endParaRPr lang="pl-PL" sz="1400" dirty="0" smtClean="0">
              <a:solidFill>
                <a:srgbClr val="003399"/>
              </a:solidFill>
            </a:endParaRPr>
          </a:p>
        </p:txBody>
      </p:sp>
      <p:sp>
        <p:nvSpPr>
          <p:cNvPr id="1536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7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4" name="Footer Placeholder 1"/>
          <p:cNvSpPr txBox="1">
            <a:spLocks/>
          </p:cNvSpPr>
          <p:nvPr/>
        </p:nvSpPr>
        <p:spPr bwMode="auto">
          <a:xfrm>
            <a:off x="4645082" y="6019800"/>
            <a:ext cx="267011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pl-PL" sz="1200" b="1" dirty="0" smtClean="0"/>
              <a:t>Leo Greiner, FEE2014 (IPHC, LBL)</a:t>
            </a:r>
            <a:endParaRPr lang="en-US" sz="1200" b="1" dirty="0" smtClean="0"/>
          </a:p>
        </p:txBody>
      </p:sp>
      <p:sp>
        <p:nvSpPr>
          <p:cNvPr id="174" name="Rechteck 181"/>
          <p:cNvSpPr/>
          <p:nvPr/>
        </p:nvSpPr>
        <p:spPr bwMode="auto">
          <a:xfrm>
            <a:off x="304800" y="5410200"/>
            <a:ext cx="4800600" cy="990600"/>
          </a:xfrm>
          <a:prstGeom prst="rect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de-DE" sz="1200" b="0" dirty="0" smtClean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grpSp>
        <p:nvGrpSpPr>
          <p:cNvPr id="175" name="Gruppieren 20"/>
          <p:cNvGrpSpPr/>
          <p:nvPr/>
        </p:nvGrpSpPr>
        <p:grpSpPr>
          <a:xfrm>
            <a:off x="533400" y="4800600"/>
            <a:ext cx="1295400" cy="1143000"/>
            <a:chOff x="609600" y="2133600"/>
            <a:chExt cx="1295400" cy="1143000"/>
          </a:xfrm>
        </p:grpSpPr>
        <p:sp>
          <p:nvSpPr>
            <p:cNvPr id="176" name="Rechteck 182"/>
            <p:cNvSpPr/>
            <p:nvPr/>
          </p:nvSpPr>
          <p:spPr bwMode="auto">
            <a:xfrm>
              <a:off x="609600" y="2743200"/>
              <a:ext cx="1295400" cy="533400"/>
            </a:xfrm>
            <a:prstGeom prst="rect">
              <a:avLst/>
            </a:prstGeom>
            <a:solidFill>
              <a:srgbClr val="333399">
                <a:lumMod val="20000"/>
                <a:lumOff val="8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grpSp>
          <p:nvGrpSpPr>
            <p:cNvPr id="177" name="Gruppieren 19"/>
            <p:cNvGrpSpPr/>
            <p:nvPr/>
          </p:nvGrpSpPr>
          <p:grpSpPr>
            <a:xfrm>
              <a:off x="685800" y="2133600"/>
              <a:ext cx="1143000" cy="990600"/>
              <a:chOff x="2133600" y="3962400"/>
              <a:chExt cx="1143000" cy="990600"/>
            </a:xfrm>
          </p:grpSpPr>
          <p:sp>
            <p:nvSpPr>
              <p:cNvPr id="178" name="Gleichschenkliges Dreieck 656"/>
              <p:cNvSpPr>
                <a:spLocks noChangeArrowheads="1"/>
              </p:cNvSpPr>
              <p:nvPr/>
            </p:nvSpPr>
            <p:spPr bwMode="auto">
              <a:xfrm rot="5400000">
                <a:off x="2362200" y="4419600"/>
                <a:ext cx="304800" cy="304800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179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2209800" y="45720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0" name="Gerade Verbindung 657"/>
              <p:cNvCxnSpPr>
                <a:cxnSpLocks noChangeShapeType="1"/>
              </p:cNvCxnSpPr>
              <p:nvPr/>
            </p:nvCxnSpPr>
            <p:spPr bwMode="auto">
              <a:xfrm>
                <a:off x="2667000" y="45720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1" name="Gerade Verbindung 658"/>
              <p:cNvCxnSpPr>
                <a:cxnSpLocks noChangeShapeType="1"/>
              </p:cNvCxnSpPr>
              <p:nvPr/>
            </p:nvCxnSpPr>
            <p:spPr bwMode="auto">
              <a:xfrm>
                <a:off x="2286000" y="4343400"/>
                <a:ext cx="2286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2" name="Gerade Verbindung 265"/>
              <p:cNvCxnSpPr>
                <a:cxnSpLocks noChangeShapeType="1"/>
              </p:cNvCxnSpPr>
              <p:nvPr/>
            </p:nvCxnSpPr>
            <p:spPr bwMode="auto">
              <a:xfrm>
                <a:off x="2514600" y="42672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3" name="Gerade Verbindung 659"/>
              <p:cNvCxnSpPr>
                <a:cxnSpLocks noChangeShapeType="1"/>
              </p:cNvCxnSpPr>
              <p:nvPr/>
            </p:nvCxnSpPr>
            <p:spPr bwMode="auto">
              <a:xfrm>
                <a:off x="2590800" y="42672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4" name="Gerade Verbindung 660"/>
              <p:cNvCxnSpPr>
                <a:cxnSpLocks noChangeShapeType="1"/>
              </p:cNvCxnSpPr>
              <p:nvPr/>
            </p:nvCxnSpPr>
            <p:spPr bwMode="auto">
              <a:xfrm>
                <a:off x="2590800" y="43434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Gerade Verbindung 267"/>
              <p:cNvCxnSpPr>
                <a:cxnSpLocks noChangeShapeType="1"/>
              </p:cNvCxnSpPr>
              <p:nvPr/>
            </p:nvCxnSpPr>
            <p:spPr bwMode="auto">
              <a:xfrm>
                <a:off x="2743200" y="4343400"/>
                <a:ext cx="0" cy="2286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Gerade Verbindung 661"/>
              <p:cNvCxnSpPr>
                <a:cxnSpLocks noChangeShapeType="1"/>
              </p:cNvCxnSpPr>
              <p:nvPr/>
            </p:nvCxnSpPr>
            <p:spPr bwMode="auto">
              <a:xfrm>
                <a:off x="2286000" y="4343400"/>
                <a:ext cx="0" cy="2286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Gerade Verbindung 272"/>
              <p:cNvCxnSpPr>
                <a:cxnSpLocks noChangeShapeType="1"/>
              </p:cNvCxnSpPr>
              <p:nvPr/>
            </p:nvCxnSpPr>
            <p:spPr bwMode="auto">
              <a:xfrm>
                <a:off x="2209800" y="45720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Gerade Verbindung 275"/>
              <p:cNvCxnSpPr>
                <a:cxnSpLocks noChangeShapeType="1"/>
              </p:cNvCxnSpPr>
              <p:nvPr/>
            </p:nvCxnSpPr>
            <p:spPr bwMode="auto">
              <a:xfrm>
                <a:off x="2133600" y="47244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9" name="Gleichschenkliges Dreieck 277"/>
              <p:cNvSpPr>
                <a:spLocks noChangeArrowheads="1"/>
              </p:cNvSpPr>
              <p:nvPr/>
            </p:nvSpPr>
            <p:spPr bwMode="auto">
              <a:xfrm>
                <a:off x="2133600" y="4724400"/>
                <a:ext cx="152400" cy="131763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190" name="Gerade Verbindung 674"/>
              <p:cNvCxnSpPr>
                <a:cxnSpLocks noChangeShapeType="1"/>
              </p:cNvCxnSpPr>
              <p:nvPr/>
            </p:nvCxnSpPr>
            <p:spPr bwMode="auto">
              <a:xfrm>
                <a:off x="2209800" y="4876800"/>
                <a:ext cx="0" cy="762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1" name="Gleichschenkliges Dreieck 656"/>
              <p:cNvSpPr>
                <a:spLocks noChangeArrowheads="1"/>
              </p:cNvSpPr>
              <p:nvPr/>
            </p:nvSpPr>
            <p:spPr bwMode="auto">
              <a:xfrm rot="5400000">
                <a:off x="2819400" y="4419600"/>
                <a:ext cx="304800" cy="304800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192" name="Gerade Verbindung 4"/>
              <p:cNvCxnSpPr>
                <a:stCxn id="191" idx="0"/>
              </p:cNvCxnSpPr>
              <p:nvPr/>
            </p:nvCxnSpPr>
            <p:spPr bwMode="auto">
              <a:xfrm>
                <a:off x="3124200" y="4572000"/>
                <a:ext cx="15240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Gerade Verbindung 9"/>
              <p:cNvCxnSpPr/>
              <p:nvPr/>
            </p:nvCxnSpPr>
            <p:spPr bwMode="auto">
              <a:xfrm flipV="1">
                <a:off x="3276600" y="3962400"/>
                <a:ext cx="0" cy="60960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94" name="Gruppieren 197"/>
          <p:cNvGrpSpPr/>
          <p:nvPr/>
        </p:nvGrpSpPr>
        <p:grpSpPr>
          <a:xfrm>
            <a:off x="2057400" y="4800600"/>
            <a:ext cx="1295400" cy="1143000"/>
            <a:chOff x="609600" y="2133600"/>
            <a:chExt cx="1295400" cy="1143000"/>
          </a:xfrm>
        </p:grpSpPr>
        <p:sp>
          <p:nvSpPr>
            <p:cNvPr id="195" name="Rechteck 198"/>
            <p:cNvSpPr/>
            <p:nvPr/>
          </p:nvSpPr>
          <p:spPr bwMode="auto">
            <a:xfrm>
              <a:off x="609600" y="2743200"/>
              <a:ext cx="1295400" cy="533400"/>
            </a:xfrm>
            <a:prstGeom prst="rect">
              <a:avLst/>
            </a:prstGeom>
            <a:solidFill>
              <a:srgbClr val="333399">
                <a:lumMod val="20000"/>
                <a:lumOff val="8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grpSp>
          <p:nvGrpSpPr>
            <p:cNvPr id="196" name="Gruppieren 199"/>
            <p:cNvGrpSpPr/>
            <p:nvPr/>
          </p:nvGrpSpPr>
          <p:grpSpPr>
            <a:xfrm>
              <a:off x="685800" y="2133600"/>
              <a:ext cx="1143000" cy="990600"/>
              <a:chOff x="2133600" y="3962400"/>
              <a:chExt cx="1143000" cy="990600"/>
            </a:xfrm>
          </p:grpSpPr>
          <p:sp>
            <p:nvSpPr>
              <p:cNvPr id="197" name="Gleichschenkliges Dreieck 656"/>
              <p:cNvSpPr>
                <a:spLocks noChangeArrowheads="1"/>
              </p:cNvSpPr>
              <p:nvPr/>
            </p:nvSpPr>
            <p:spPr bwMode="auto">
              <a:xfrm rot="5400000">
                <a:off x="2362200" y="4419600"/>
                <a:ext cx="304800" cy="304800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198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2209800" y="45720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9" name="Gerade Verbindung 657"/>
              <p:cNvCxnSpPr>
                <a:cxnSpLocks noChangeShapeType="1"/>
              </p:cNvCxnSpPr>
              <p:nvPr/>
            </p:nvCxnSpPr>
            <p:spPr bwMode="auto">
              <a:xfrm>
                <a:off x="2667000" y="45720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0" name="Gerade Verbindung 658"/>
              <p:cNvCxnSpPr>
                <a:cxnSpLocks noChangeShapeType="1"/>
              </p:cNvCxnSpPr>
              <p:nvPr/>
            </p:nvCxnSpPr>
            <p:spPr bwMode="auto">
              <a:xfrm>
                <a:off x="2286000" y="4343400"/>
                <a:ext cx="2286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1" name="Gerade Verbindung 265"/>
              <p:cNvCxnSpPr>
                <a:cxnSpLocks noChangeShapeType="1"/>
              </p:cNvCxnSpPr>
              <p:nvPr/>
            </p:nvCxnSpPr>
            <p:spPr bwMode="auto">
              <a:xfrm>
                <a:off x="2514600" y="42672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2" name="Gerade Verbindung 659"/>
              <p:cNvCxnSpPr>
                <a:cxnSpLocks noChangeShapeType="1"/>
              </p:cNvCxnSpPr>
              <p:nvPr/>
            </p:nvCxnSpPr>
            <p:spPr bwMode="auto">
              <a:xfrm>
                <a:off x="2590800" y="42672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3" name="Gerade Verbindung 660"/>
              <p:cNvCxnSpPr>
                <a:cxnSpLocks noChangeShapeType="1"/>
              </p:cNvCxnSpPr>
              <p:nvPr/>
            </p:nvCxnSpPr>
            <p:spPr bwMode="auto">
              <a:xfrm>
                <a:off x="2590800" y="43434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4" name="Gerade Verbindung 267"/>
              <p:cNvCxnSpPr>
                <a:cxnSpLocks noChangeShapeType="1"/>
              </p:cNvCxnSpPr>
              <p:nvPr/>
            </p:nvCxnSpPr>
            <p:spPr bwMode="auto">
              <a:xfrm>
                <a:off x="2743200" y="4343400"/>
                <a:ext cx="0" cy="2286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5" name="Gerade Verbindung 661"/>
              <p:cNvCxnSpPr>
                <a:cxnSpLocks noChangeShapeType="1"/>
              </p:cNvCxnSpPr>
              <p:nvPr/>
            </p:nvCxnSpPr>
            <p:spPr bwMode="auto">
              <a:xfrm>
                <a:off x="2286000" y="4343400"/>
                <a:ext cx="0" cy="2286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6" name="Gerade Verbindung 272"/>
              <p:cNvCxnSpPr>
                <a:cxnSpLocks noChangeShapeType="1"/>
              </p:cNvCxnSpPr>
              <p:nvPr/>
            </p:nvCxnSpPr>
            <p:spPr bwMode="auto">
              <a:xfrm>
                <a:off x="2209800" y="45720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7" name="Gerade Verbindung 275"/>
              <p:cNvCxnSpPr>
                <a:cxnSpLocks noChangeShapeType="1"/>
              </p:cNvCxnSpPr>
              <p:nvPr/>
            </p:nvCxnSpPr>
            <p:spPr bwMode="auto">
              <a:xfrm>
                <a:off x="2133600" y="47244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8" name="Gleichschenkliges Dreieck 277"/>
              <p:cNvSpPr>
                <a:spLocks noChangeArrowheads="1"/>
              </p:cNvSpPr>
              <p:nvPr/>
            </p:nvSpPr>
            <p:spPr bwMode="auto">
              <a:xfrm>
                <a:off x="2133600" y="4724400"/>
                <a:ext cx="152400" cy="131763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209" name="Gerade Verbindung 674"/>
              <p:cNvCxnSpPr>
                <a:cxnSpLocks noChangeShapeType="1"/>
              </p:cNvCxnSpPr>
              <p:nvPr/>
            </p:nvCxnSpPr>
            <p:spPr bwMode="auto">
              <a:xfrm>
                <a:off x="2209800" y="4876800"/>
                <a:ext cx="0" cy="762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0" name="Gleichschenkliges Dreieck 656"/>
              <p:cNvSpPr>
                <a:spLocks noChangeArrowheads="1"/>
              </p:cNvSpPr>
              <p:nvPr/>
            </p:nvSpPr>
            <p:spPr bwMode="auto">
              <a:xfrm rot="5400000">
                <a:off x="2819400" y="4419600"/>
                <a:ext cx="304800" cy="304800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211" name="Gerade Verbindung 214"/>
              <p:cNvCxnSpPr>
                <a:stCxn id="210" idx="0"/>
              </p:cNvCxnSpPr>
              <p:nvPr/>
            </p:nvCxnSpPr>
            <p:spPr bwMode="auto">
              <a:xfrm>
                <a:off x="3124200" y="4572000"/>
                <a:ext cx="15240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2" name="Gerade Verbindung 215"/>
              <p:cNvCxnSpPr/>
              <p:nvPr/>
            </p:nvCxnSpPr>
            <p:spPr bwMode="auto">
              <a:xfrm flipV="1">
                <a:off x="3276600" y="3962400"/>
                <a:ext cx="0" cy="60960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13" name="Gruppieren 216"/>
          <p:cNvGrpSpPr/>
          <p:nvPr/>
        </p:nvGrpSpPr>
        <p:grpSpPr>
          <a:xfrm>
            <a:off x="3581400" y="4800600"/>
            <a:ext cx="1295400" cy="1143000"/>
            <a:chOff x="609600" y="2133600"/>
            <a:chExt cx="1295400" cy="1143000"/>
          </a:xfrm>
        </p:grpSpPr>
        <p:sp>
          <p:nvSpPr>
            <p:cNvPr id="214" name="Rechteck 217"/>
            <p:cNvSpPr/>
            <p:nvPr/>
          </p:nvSpPr>
          <p:spPr bwMode="auto">
            <a:xfrm>
              <a:off x="609600" y="2743200"/>
              <a:ext cx="1295400" cy="533400"/>
            </a:xfrm>
            <a:prstGeom prst="rect">
              <a:avLst/>
            </a:prstGeom>
            <a:solidFill>
              <a:srgbClr val="333399">
                <a:lumMod val="20000"/>
                <a:lumOff val="8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grpSp>
          <p:nvGrpSpPr>
            <p:cNvPr id="215" name="Gruppieren 218"/>
            <p:cNvGrpSpPr/>
            <p:nvPr/>
          </p:nvGrpSpPr>
          <p:grpSpPr>
            <a:xfrm>
              <a:off x="685800" y="2133600"/>
              <a:ext cx="1143000" cy="990600"/>
              <a:chOff x="2133600" y="3962400"/>
              <a:chExt cx="1143000" cy="990600"/>
            </a:xfrm>
          </p:grpSpPr>
          <p:sp>
            <p:nvSpPr>
              <p:cNvPr id="216" name="Gleichschenkliges Dreieck 656"/>
              <p:cNvSpPr>
                <a:spLocks noChangeArrowheads="1"/>
              </p:cNvSpPr>
              <p:nvPr/>
            </p:nvSpPr>
            <p:spPr bwMode="auto">
              <a:xfrm rot="5400000">
                <a:off x="2362200" y="4419600"/>
                <a:ext cx="304800" cy="304800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217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2209800" y="45720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8" name="Gerade Verbindung 657"/>
              <p:cNvCxnSpPr>
                <a:cxnSpLocks noChangeShapeType="1"/>
              </p:cNvCxnSpPr>
              <p:nvPr/>
            </p:nvCxnSpPr>
            <p:spPr bwMode="auto">
              <a:xfrm>
                <a:off x="2667000" y="45720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9" name="Gerade Verbindung 658"/>
              <p:cNvCxnSpPr>
                <a:cxnSpLocks noChangeShapeType="1"/>
              </p:cNvCxnSpPr>
              <p:nvPr/>
            </p:nvCxnSpPr>
            <p:spPr bwMode="auto">
              <a:xfrm>
                <a:off x="2286000" y="4343400"/>
                <a:ext cx="2286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Gerade Verbindung 265"/>
              <p:cNvCxnSpPr>
                <a:cxnSpLocks noChangeShapeType="1"/>
              </p:cNvCxnSpPr>
              <p:nvPr/>
            </p:nvCxnSpPr>
            <p:spPr bwMode="auto">
              <a:xfrm>
                <a:off x="2514600" y="42672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1" name="Gerade Verbindung 659"/>
              <p:cNvCxnSpPr>
                <a:cxnSpLocks noChangeShapeType="1"/>
              </p:cNvCxnSpPr>
              <p:nvPr/>
            </p:nvCxnSpPr>
            <p:spPr bwMode="auto">
              <a:xfrm>
                <a:off x="2590800" y="42672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2" name="Gerade Verbindung 660"/>
              <p:cNvCxnSpPr>
                <a:cxnSpLocks noChangeShapeType="1"/>
              </p:cNvCxnSpPr>
              <p:nvPr/>
            </p:nvCxnSpPr>
            <p:spPr bwMode="auto">
              <a:xfrm>
                <a:off x="2590800" y="43434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3" name="Gerade Verbindung 267"/>
              <p:cNvCxnSpPr>
                <a:cxnSpLocks noChangeShapeType="1"/>
              </p:cNvCxnSpPr>
              <p:nvPr/>
            </p:nvCxnSpPr>
            <p:spPr bwMode="auto">
              <a:xfrm>
                <a:off x="2743200" y="4343400"/>
                <a:ext cx="0" cy="2286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4" name="Gerade Verbindung 661"/>
              <p:cNvCxnSpPr>
                <a:cxnSpLocks noChangeShapeType="1"/>
              </p:cNvCxnSpPr>
              <p:nvPr/>
            </p:nvCxnSpPr>
            <p:spPr bwMode="auto">
              <a:xfrm>
                <a:off x="2286000" y="4343400"/>
                <a:ext cx="0" cy="2286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5" name="Gerade Verbindung 272"/>
              <p:cNvCxnSpPr>
                <a:cxnSpLocks noChangeShapeType="1"/>
              </p:cNvCxnSpPr>
              <p:nvPr/>
            </p:nvCxnSpPr>
            <p:spPr bwMode="auto">
              <a:xfrm>
                <a:off x="2209800" y="4572000"/>
                <a:ext cx="0" cy="152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6" name="Gerade Verbindung 275"/>
              <p:cNvCxnSpPr>
                <a:cxnSpLocks noChangeShapeType="1"/>
              </p:cNvCxnSpPr>
              <p:nvPr/>
            </p:nvCxnSpPr>
            <p:spPr bwMode="auto">
              <a:xfrm>
                <a:off x="2133600" y="4724400"/>
                <a:ext cx="152400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7" name="Gleichschenkliges Dreieck 277"/>
              <p:cNvSpPr>
                <a:spLocks noChangeArrowheads="1"/>
              </p:cNvSpPr>
              <p:nvPr/>
            </p:nvSpPr>
            <p:spPr bwMode="auto">
              <a:xfrm>
                <a:off x="2133600" y="4724400"/>
                <a:ext cx="152400" cy="131763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228" name="Gerade Verbindung 674"/>
              <p:cNvCxnSpPr>
                <a:cxnSpLocks noChangeShapeType="1"/>
              </p:cNvCxnSpPr>
              <p:nvPr/>
            </p:nvCxnSpPr>
            <p:spPr bwMode="auto">
              <a:xfrm>
                <a:off x="2209800" y="4876800"/>
                <a:ext cx="0" cy="762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9" name="Gleichschenkliges Dreieck 656"/>
              <p:cNvSpPr>
                <a:spLocks noChangeArrowheads="1"/>
              </p:cNvSpPr>
              <p:nvPr/>
            </p:nvSpPr>
            <p:spPr bwMode="auto">
              <a:xfrm rot="5400000">
                <a:off x="2819400" y="4419600"/>
                <a:ext cx="304800" cy="304800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cxnSp>
            <p:nvCxnSpPr>
              <p:cNvPr id="230" name="Gerade Verbindung 233"/>
              <p:cNvCxnSpPr>
                <a:stCxn id="229" idx="0"/>
              </p:cNvCxnSpPr>
              <p:nvPr/>
            </p:nvCxnSpPr>
            <p:spPr bwMode="auto">
              <a:xfrm>
                <a:off x="3124200" y="4572000"/>
                <a:ext cx="15240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1" name="Gerade Verbindung 234"/>
              <p:cNvCxnSpPr/>
              <p:nvPr/>
            </p:nvCxnSpPr>
            <p:spPr bwMode="auto">
              <a:xfrm flipV="1">
                <a:off x="3276600" y="3962400"/>
                <a:ext cx="0" cy="60960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232" name="Gerade Verbindung 23"/>
          <p:cNvCxnSpPr/>
          <p:nvPr/>
        </p:nvCxnSpPr>
        <p:spPr bwMode="auto">
          <a:xfrm flipH="1">
            <a:off x="1752600" y="4572000"/>
            <a:ext cx="1524000" cy="22860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3" name="Gerade Verbindung 236"/>
          <p:cNvCxnSpPr/>
          <p:nvPr/>
        </p:nvCxnSpPr>
        <p:spPr bwMode="auto">
          <a:xfrm flipV="1">
            <a:off x="3276600" y="4572000"/>
            <a:ext cx="0" cy="22860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4" name="Gerade Verbindung 238"/>
          <p:cNvCxnSpPr/>
          <p:nvPr/>
        </p:nvCxnSpPr>
        <p:spPr bwMode="auto">
          <a:xfrm>
            <a:off x="3276600" y="4572000"/>
            <a:ext cx="1524000" cy="22860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" name="Ellipse 237"/>
          <p:cNvSpPr/>
          <p:nvPr/>
        </p:nvSpPr>
        <p:spPr bwMode="auto">
          <a:xfrm>
            <a:off x="3124200" y="4419600"/>
            <a:ext cx="304800" cy="304800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rPr>
              <a:t>+</a:t>
            </a:r>
          </a:p>
        </p:txBody>
      </p:sp>
      <p:cxnSp>
        <p:nvCxnSpPr>
          <p:cNvPr id="236" name="Gerade Verbindung 240"/>
          <p:cNvCxnSpPr>
            <a:stCxn id="235" idx="0"/>
          </p:cNvCxnSpPr>
          <p:nvPr/>
        </p:nvCxnSpPr>
        <p:spPr bwMode="auto">
          <a:xfrm flipV="1">
            <a:off x="3276600" y="4114800"/>
            <a:ext cx="0" cy="30480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7" name="Rechteck 241"/>
          <p:cNvSpPr/>
          <p:nvPr/>
        </p:nvSpPr>
        <p:spPr bwMode="auto">
          <a:xfrm>
            <a:off x="2895600" y="4038600"/>
            <a:ext cx="762000" cy="762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38" name="Rechteck 243"/>
          <p:cNvSpPr/>
          <p:nvPr/>
        </p:nvSpPr>
        <p:spPr bwMode="auto">
          <a:xfrm>
            <a:off x="2895600" y="3886200"/>
            <a:ext cx="762000" cy="762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39" name="Gleichschenkliges Dreieck 656"/>
          <p:cNvSpPr>
            <a:spLocks noChangeArrowheads="1"/>
          </p:cNvSpPr>
          <p:nvPr/>
        </p:nvSpPr>
        <p:spPr bwMode="auto">
          <a:xfrm rot="5400000">
            <a:off x="3505200" y="3200400"/>
            <a:ext cx="304800" cy="304800"/>
          </a:xfrm>
          <a:prstGeom prst="triangle">
            <a:avLst>
              <a:gd name="adj" fmla="val 50000"/>
            </a:avLst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240" name="Gerade Verbindung 254"/>
          <p:cNvCxnSpPr>
            <a:stCxn id="239" idx="0"/>
          </p:cNvCxnSpPr>
          <p:nvPr/>
        </p:nvCxnSpPr>
        <p:spPr bwMode="auto">
          <a:xfrm>
            <a:off x="3810000" y="3352800"/>
            <a:ext cx="15240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Gerade Verbindung 256"/>
          <p:cNvCxnSpPr/>
          <p:nvPr/>
        </p:nvCxnSpPr>
        <p:spPr bwMode="auto">
          <a:xfrm flipV="1">
            <a:off x="3276600" y="3352800"/>
            <a:ext cx="0" cy="53340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Gerade Verbindung 257"/>
          <p:cNvCxnSpPr>
            <a:endCxn id="239" idx="3"/>
          </p:cNvCxnSpPr>
          <p:nvPr/>
        </p:nvCxnSpPr>
        <p:spPr bwMode="auto">
          <a:xfrm>
            <a:off x="3276600" y="3352800"/>
            <a:ext cx="22860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Gerade Verbindung 5"/>
          <p:cNvCxnSpPr/>
          <p:nvPr/>
        </p:nvCxnSpPr>
        <p:spPr bwMode="auto">
          <a:xfrm>
            <a:off x="3810000" y="3200400"/>
            <a:ext cx="22860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Gerade Verbindung 259"/>
          <p:cNvCxnSpPr/>
          <p:nvPr/>
        </p:nvCxnSpPr>
        <p:spPr bwMode="auto">
          <a:xfrm flipV="1">
            <a:off x="4038600" y="3048000"/>
            <a:ext cx="0" cy="15240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Gerade Verbindung 260"/>
          <p:cNvCxnSpPr/>
          <p:nvPr/>
        </p:nvCxnSpPr>
        <p:spPr bwMode="auto">
          <a:xfrm>
            <a:off x="4038600" y="3048000"/>
            <a:ext cx="22860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Gerade Verbindung 261"/>
          <p:cNvCxnSpPr/>
          <p:nvPr/>
        </p:nvCxnSpPr>
        <p:spPr bwMode="auto">
          <a:xfrm flipV="1">
            <a:off x="4267200" y="3048000"/>
            <a:ext cx="0" cy="15240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7" name="Gerade Verbindung 262"/>
          <p:cNvCxnSpPr/>
          <p:nvPr/>
        </p:nvCxnSpPr>
        <p:spPr bwMode="auto">
          <a:xfrm>
            <a:off x="4267200" y="3200400"/>
            <a:ext cx="22860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8" name="Textfeld 312"/>
          <p:cNvSpPr txBox="1">
            <a:spLocks noChangeArrowheads="1"/>
          </p:cNvSpPr>
          <p:nvPr/>
        </p:nvSpPr>
        <p:spPr bwMode="auto">
          <a:xfrm>
            <a:off x="3276600" y="3533001"/>
            <a:ext cx="18574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TOT = sub pixel address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49" name="Rechteck 7"/>
          <p:cNvSpPr/>
          <p:nvPr/>
        </p:nvSpPr>
        <p:spPr bwMode="auto">
          <a:xfrm>
            <a:off x="304800" y="2819400"/>
            <a:ext cx="4800600" cy="1143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50" name="Textfeld 312"/>
          <p:cNvSpPr txBox="1">
            <a:spLocks noChangeArrowheads="1"/>
          </p:cNvSpPr>
          <p:nvPr/>
        </p:nvSpPr>
        <p:spPr bwMode="auto">
          <a:xfrm>
            <a:off x="304800" y="2819400"/>
            <a:ext cx="11208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Readout pixel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51" name="Rechteck 265"/>
          <p:cNvSpPr/>
          <p:nvPr/>
        </p:nvSpPr>
        <p:spPr bwMode="auto">
          <a:xfrm>
            <a:off x="5334000" y="5410200"/>
            <a:ext cx="3276600" cy="990600"/>
          </a:xfrm>
          <a:prstGeom prst="rect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de-DE" sz="1200" b="0" dirty="0" smtClean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252" name="Rechteck 340"/>
          <p:cNvSpPr/>
          <p:nvPr/>
        </p:nvSpPr>
        <p:spPr bwMode="auto">
          <a:xfrm>
            <a:off x="5486400" y="2819400"/>
            <a:ext cx="1066800" cy="1143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53" name="Textfeld 312"/>
          <p:cNvSpPr txBox="1">
            <a:spLocks noChangeArrowheads="1"/>
          </p:cNvSpPr>
          <p:nvPr/>
        </p:nvSpPr>
        <p:spPr bwMode="auto">
          <a:xfrm>
            <a:off x="5486400" y="2771001"/>
            <a:ext cx="11208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Readout pixel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254" name="Gruppieren 10"/>
          <p:cNvGrpSpPr/>
          <p:nvPr/>
        </p:nvGrpSpPr>
        <p:grpSpPr>
          <a:xfrm>
            <a:off x="5562600" y="3200400"/>
            <a:ext cx="990600" cy="2743200"/>
            <a:chOff x="5562600" y="2971800"/>
            <a:chExt cx="990600" cy="2743200"/>
          </a:xfrm>
        </p:grpSpPr>
        <p:sp>
          <p:nvSpPr>
            <p:cNvPr id="255" name="Rechteck 267"/>
            <p:cNvSpPr/>
            <p:nvPr/>
          </p:nvSpPr>
          <p:spPr bwMode="auto">
            <a:xfrm>
              <a:off x="5562600" y="5181600"/>
              <a:ext cx="838200" cy="533400"/>
            </a:xfrm>
            <a:prstGeom prst="rect">
              <a:avLst/>
            </a:prstGeom>
            <a:solidFill>
              <a:srgbClr val="333399">
                <a:lumMod val="20000"/>
                <a:lumOff val="8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256" name="Gleichschenkliges Dreieck 656"/>
            <p:cNvSpPr>
              <a:spLocks noChangeArrowheads="1"/>
            </p:cNvSpPr>
            <p:nvPr/>
          </p:nvSpPr>
          <p:spPr bwMode="auto">
            <a:xfrm rot="5400000">
              <a:off x="5867400" y="5029200"/>
              <a:ext cx="304800" cy="3048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257" name="Gerade Verbindung 263"/>
            <p:cNvCxnSpPr>
              <a:cxnSpLocks noChangeShapeType="1"/>
            </p:cNvCxnSpPr>
            <p:nvPr/>
          </p:nvCxnSpPr>
          <p:spPr bwMode="auto">
            <a:xfrm>
              <a:off x="5715000" y="51816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8" name="Gerade Verbindung 657"/>
            <p:cNvCxnSpPr>
              <a:cxnSpLocks noChangeShapeType="1"/>
            </p:cNvCxnSpPr>
            <p:nvPr/>
          </p:nvCxnSpPr>
          <p:spPr bwMode="auto">
            <a:xfrm>
              <a:off x="6172200" y="51816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9" name="Gerade Verbindung 658"/>
            <p:cNvCxnSpPr>
              <a:cxnSpLocks noChangeShapeType="1"/>
            </p:cNvCxnSpPr>
            <p:nvPr/>
          </p:nvCxnSpPr>
          <p:spPr bwMode="auto">
            <a:xfrm>
              <a:off x="5791200" y="4953000"/>
              <a:ext cx="2286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0" name="Gerade Verbindung 265"/>
            <p:cNvCxnSpPr>
              <a:cxnSpLocks noChangeShapeType="1"/>
            </p:cNvCxnSpPr>
            <p:nvPr/>
          </p:nvCxnSpPr>
          <p:spPr bwMode="auto">
            <a:xfrm>
              <a:off x="6019800" y="48768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1" name="Gerade Verbindung 659"/>
            <p:cNvCxnSpPr>
              <a:cxnSpLocks noChangeShapeType="1"/>
            </p:cNvCxnSpPr>
            <p:nvPr/>
          </p:nvCxnSpPr>
          <p:spPr bwMode="auto">
            <a:xfrm>
              <a:off x="6096000" y="48768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2" name="Gerade Verbindung 660"/>
            <p:cNvCxnSpPr>
              <a:cxnSpLocks noChangeShapeType="1"/>
            </p:cNvCxnSpPr>
            <p:nvPr/>
          </p:nvCxnSpPr>
          <p:spPr bwMode="auto">
            <a:xfrm>
              <a:off x="6096000" y="49530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3" name="Gerade Verbindung 267"/>
            <p:cNvCxnSpPr>
              <a:cxnSpLocks noChangeShapeType="1"/>
            </p:cNvCxnSpPr>
            <p:nvPr/>
          </p:nvCxnSpPr>
          <p:spPr bwMode="auto">
            <a:xfrm>
              <a:off x="6248400" y="4953000"/>
              <a:ext cx="0" cy="2286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4" name="Gerade Verbindung 661"/>
            <p:cNvCxnSpPr>
              <a:cxnSpLocks noChangeShapeType="1"/>
            </p:cNvCxnSpPr>
            <p:nvPr/>
          </p:nvCxnSpPr>
          <p:spPr bwMode="auto">
            <a:xfrm>
              <a:off x="5791200" y="4953000"/>
              <a:ext cx="0" cy="2286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5" name="Gerade Verbindung 272"/>
            <p:cNvCxnSpPr>
              <a:cxnSpLocks noChangeShapeType="1"/>
            </p:cNvCxnSpPr>
            <p:nvPr/>
          </p:nvCxnSpPr>
          <p:spPr bwMode="auto">
            <a:xfrm>
              <a:off x="5715000" y="51816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6" name="Gerade Verbindung 275"/>
            <p:cNvCxnSpPr>
              <a:cxnSpLocks noChangeShapeType="1"/>
            </p:cNvCxnSpPr>
            <p:nvPr/>
          </p:nvCxnSpPr>
          <p:spPr bwMode="auto">
            <a:xfrm>
              <a:off x="5638800" y="53340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7" name="Gleichschenkliges Dreieck 277"/>
            <p:cNvSpPr>
              <a:spLocks noChangeArrowheads="1"/>
            </p:cNvSpPr>
            <p:nvPr/>
          </p:nvSpPr>
          <p:spPr bwMode="auto">
            <a:xfrm>
              <a:off x="5638800" y="5334000"/>
              <a:ext cx="152400" cy="131763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268" name="Gerade Verbindung 674"/>
            <p:cNvCxnSpPr>
              <a:cxnSpLocks noChangeShapeType="1"/>
            </p:cNvCxnSpPr>
            <p:nvPr/>
          </p:nvCxnSpPr>
          <p:spPr bwMode="auto">
            <a:xfrm>
              <a:off x="5715000" y="5486400"/>
              <a:ext cx="0" cy="762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9" name="Gerade Verbindung 283"/>
            <p:cNvCxnSpPr/>
            <p:nvPr/>
          </p:nvCxnSpPr>
          <p:spPr bwMode="auto">
            <a:xfrm>
              <a:off x="6172200" y="5181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0" name="Gerade Verbindung 284"/>
            <p:cNvCxnSpPr/>
            <p:nvPr/>
          </p:nvCxnSpPr>
          <p:spPr bwMode="auto">
            <a:xfrm flipV="1">
              <a:off x="6324600" y="3886200"/>
              <a:ext cx="0" cy="12954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1" name="Rechteck 343"/>
            <p:cNvSpPr/>
            <p:nvPr/>
          </p:nvSpPr>
          <p:spPr bwMode="auto">
            <a:xfrm>
              <a:off x="5715000" y="3810000"/>
              <a:ext cx="762000" cy="76200"/>
            </a:xfrm>
            <a:prstGeom prst="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272" name="Rechteck 344"/>
            <p:cNvSpPr/>
            <p:nvPr/>
          </p:nvSpPr>
          <p:spPr bwMode="auto">
            <a:xfrm>
              <a:off x="5715000" y="3657600"/>
              <a:ext cx="762000" cy="76200"/>
            </a:xfrm>
            <a:prstGeom prst="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273" name="Gleichschenkliges Dreieck 656"/>
            <p:cNvSpPr>
              <a:spLocks noChangeArrowheads="1"/>
            </p:cNvSpPr>
            <p:nvPr/>
          </p:nvSpPr>
          <p:spPr bwMode="auto">
            <a:xfrm rot="5400000">
              <a:off x="6096000" y="2971800"/>
              <a:ext cx="304800" cy="3048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274" name="Gerade Verbindung 346"/>
            <p:cNvCxnSpPr>
              <a:stCxn id="273" idx="0"/>
            </p:cNvCxnSpPr>
            <p:nvPr/>
          </p:nvCxnSpPr>
          <p:spPr bwMode="auto">
            <a:xfrm>
              <a:off x="6400800" y="31242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5" name="Gerade Verbindung 347"/>
            <p:cNvCxnSpPr/>
            <p:nvPr/>
          </p:nvCxnSpPr>
          <p:spPr bwMode="auto">
            <a:xfrm flipV="1">
              <a:off x="5867400" y="3124200"/>
              <a:ext cx="0" cy="5334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6" name="Gerade Verbindung 348"/>
            <p:cNvCxnSpPr>
              <a:endCxn id="273" idx="3"/>
            </p:cNvCxnSpPr>
            <p:nvPr/>
          </p:nvCxnSpPr>
          <p:spPr bwMode="auto">
            <a:xfrm>
              <a:off x="5867400" y="3124200"/>
              <a:ext cx="2286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77" name="Gruppieren 349"/>
          <p:cNvGrpSpPr/>
          <p:nvPr/>
        </p:nvGrpSpPr>
        <p:grpSpPr>
          <a:xfrm>
            <a:off x="6553200" y="3200400"/>
            <a:ext cx="990600" cy="2743200"/>
            <a:chOff x="5562600" y="2971800"/>
            <a:chExt cx="990600" cy="2743200"/>
          </a:xfrm>
        </p:grpSpPr>
        <p:sp>
          <p:nvSpPr>
            <p:cNvPr id="278" name="Rechteck 350"/>
            <p:cNvSpPr/>
            <p:nvPr/>
          </p:nvSpPr>
          <p:spPr bwMode="auto">
            <a:xfrm>
              <a:off x="5562600" y="5181600"/>
              <a:ext cx="838200" cy="533400"/>
            </a:xfrm>
            <a:prstGeom prst="rect">
              <a:avLst/>
            </a:prstGeom>
            <a:solidFill>
              <a:srgbClr val="333399">
                <a:lumMod val="20000"/>
                <a:lumOff val="8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279" name="Gleichschenkliges Dreieck 656"/>
            <p:cNvSpPr>
              <a:spLocks noChangeArrowheads="1"/>
            </p:cNvSpPr>
            <p:nvPr/>
          </p:nvSpPr>
          <p:spPr bwMode="auto">
            <a:xfrm rot="5400000">
              <a:off x="5867400" y="5029200"/>
              <a:ext cx="304800" cy="3048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280" name="Gerade Verbindung 263"/>
            <p:cNvCxnSpPr>
              <a:cxnSpLocks noChangeShapeType="1"/>
            </p:cNvCxnSpPr>
            <p:nvPr/>
          </p:nvCxnSpPr>
          <p:spPr bwMode="auto">
            <a:xfrm>
              <a:off x="5715000" y="51816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1" name="Gerade Verbindung 657"/>
            <p:cNvCxnSpPr>
              <a:cxnSpLocks noChangeShapeType="1"/>
            </p:cNvCxnSpPr>
            <p:nvPr/>
          </p:nvCxnSpPr>
          <p:spPr bwMode="auto">
            <a:xfrm>
              <a:off x="6172200" y="51816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2" name="Gerade Verbindung 658"/>
            <p:cNvCxnSpPr>
              <a:cxnSpLocks noChangeShapeType="1"/>
            </p:cNvCxnSpPr>
            <p:nvPr/>
          </p:nvCxnSpPr>
          <p:spPr bwMode="auto">
            <a:xfrm>
              <a:off x="5791200" y="4953000"/>
              <a:ext cx="2286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3" name="Gerade Verbindung 265"/>
            <p:cNvCxnSpPr>
              <a:cxnSpLocks noChangeShapeType="1"/>
            </p:cNvCxnSpPr>
            <p:nvPr/>
          </p:nvCxnSpPr>
          <p:spPr bwMode="auto">
            <a:xfrm>
              <a:off x="6019800" y="48768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4" name="Gerade Verbindung 659"/>
            <p:cNvCxnSpPr>
              <a:cxnSpLocks noChangeShapeType="1"/>
            </p:cNvCxnSpPr>
            <p:nvPr/>
          </p:nvCxnSpPr>
          <p:spPr bwMode="auto">
            <a:xfrm>
              <a:off x="6096000" y="48768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5" name="Gerade Verbindung 660"/>
            <p:cNvCxnSpPr>
              <a:cxnSpLocks noChangeShapeType="1"/>
            </p:cNvCxnSpPr>
            <p:nvPr/>
          </p:nvCxnSpPr>
          <p:spPr bwMode="auto">
            <a:xfrm>
              <a:off x="6096000" y="49530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6" name="Gerade Verbindung 267"/>
            <p:cNvCxnSpPr>
              <a:cxnSpLocks noChangeShapeType="1"/>
            </p:cNvCxnSpPr>
            <p:nvPr/>
          </p:nvCxnSpPr>
          <p:spPr bwMode="auto">
            <a:xfrm>
              <a:off x="6248400" y="4953000"/>
              <a:ext cx="0" cy="2286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7" name="Gerade Verbindung 661"/>
            <p:cNvCxnSpPr>
              <a:cxnSpLocks noChangeShapeType="1"/>
            </p:cNvCxnSpPr>
            <p:nvPr/>
          </p:nvCxnSpPr>
          <p:spPr bwMode="auto">
            <a:xfrm>
              <a:off x="5791200" y="4953000"/>
              <a:ext cx="0" cy="2286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8" name="Gerade Verbindung 272"/>
            <p:cNvCxnSpPr>
              <a:cxnSpLocks noChangeShapeType="1"/>
            </p:cNvCxnSpPr>
            <p:nvPr/>
          </p:nvCxnSpPr>
          <p:spPr bwMode="auto">
            <a:xfrm>
              <a:off x="5715000" y="51816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9" name="Gerade Verbindung 275"/>
            <p:cNvCxnSpPr>
              <a:cxnSpLocks noChangeShapeType="1"/>
            </p:cNvCxnSpPr>
            <p:nvPr/>
          </p:nvCxnSpPr>
          <p:spPr bwMode="auto">
            <a:xfrm>
              <a:off x="5638800" y="53340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0" name="Gleichschenkliges Dreieck 277"/>
            <p:cNvSpPr>
              <a:spLocks noChangeArrowheads="1"/>
            </p:cNvSpPr>
            <p:nvPr/>
          </p:nvSpPr>
          <p:spPr bwMode="auto">
            <a:xfrm>
              <a:off x="5638800" y="5334000"/>
              <a:ext cx="152400" cy="131763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291" name="Gerade Verbindung 674"/>
            <p:cNvCxnSpPr>
              <a:cxnSpLocks noChangeShapeType="1"/>
            </p:cNvCxnSpPr>
            <p:nvPr/>
          </p:nvCxnSpPr>
          <p:spPr bwMode="auto">
            <a:xfrm>
              <a:off x="5715000" y="5486400"/>
              <a:ext cx="0" cy="762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2" name="Gerade Verbindung 364"/>
            <p:cNvCxnSpPr/>
            <p:nvPr/>
          </p:nvCxnSpPr>
          <p:spPr bwMode="auto">
            <a:xfrm>
              <a:off x="6172200" y="5181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3" name="Gerade Verbindung 365"/>
            <p:cNvCxnSpPr/>
            <p:nvPr/>
          </p:nvCxnSpPr>
          <p:spPr bwMode="auto">
            <a:xfrm flipV="1">
              <a:off x="6324600" y="3886200"/>
              <a:ext cx="0" cy="12954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4" name="Rechteck 366"/>
            <p:cNvSpPr/>
            <p:nvPr/>
          </p:nvSpPr>
          <p:spPr bwMode="auto">
            <a:xfrm>
              <a:off x="5715000" y="3810000"/>
              <a:ext cx="762000" cy="76200"/>
            </a:xfrm>
            <a:prstGeom prst="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295" name="Rechteck 367"/>
            <p:cNvSpPr/>
            <p:nvPr/>
          </p:nvSpPr>
          <p:spPr bwMode="auto">
            <a:xfrm>
              <a:off x="5715000" y="3657600"/>
              <a:ext cx="762000" cy="76200"/>
            </a:xfrm>
            <a:prstGeom prst="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296" name="Gleichschenkliges Dreieck 656"/>
            <p:cNvSpPr>
              <a:spLocks noChangeArrowheads="1"/>
            </p:cNvSpPr>
            <p:nvPr/>
          </p:nvSpPr>
          <p:spPr bwMode="auto">
            <a:xfrm rot="5400000">
              <a:off x="6096000" y="2971800"/>
              <a:ext cx="304800" cy="3048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297" name="Gerade Verbindung 369"/>
            <p:cNvCxnSpPr>
              <a:stCxn id="296" idx="0"/>
            </p:cNvCxnSpPr>
            <p:nvPr/>
          </p:nvCxnSpPr>
          <p:spPr bwMode="auto">
            <a:xfrm>
              <a:off x="6400800" y="31242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8" name="Gerade Verbindung 370"/>
            <p:cNvCxnSpPr/>
            <p:nvPr/>
          </p:nvCxnSpPr>
          <p:spPr bwMode="auto">
            <a:xfrm flipV="1">
              <a:off x="5867400" y="3124200"/>
              <a:ext cx="0" cy="5334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9" name="Gerade Verbindung 371"/>
            <p:cNvCxnSpPr>
              <a:endCxn id="296" idx="3"/>
            </p:cNvCxnSpPr>
            <p:nvPr/>
          </p:nvCxnSpPr>
          <p:spPr bwMode="auto">
            <a:xfrm>
              <a:off x="5867400" y="3124200"/>
              <a:ext cx="2286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00" name="Gruppieren 372"/>
          <p:cNvGrpSpPr/>
          <p:nvPr/>
        </p:nvGrpSpPr>
        <p:grpSpPr>
          <a:xfrm>
            <a:off x="7543800" y="3200400"/>
            <a:ext cx="990600" cy="2743200"/>
            <a:chOff x="5562600" y="2971800"/>
            <a:chExt cx="990600" cy="2743200"/>
          </a:xfrm>
        </p:grpSpPr>
        <p:sp>
          <p:nvSpPr>
            <p:cNvPr id="301" name="Rechteck 373"/>
            <p:cNvSpPr/>
            <p:nvPr/>
          </p:nvSpPr>
          <p:spPr bwMode="auto">
            <a:xfrm>
              <a:off x="5562600" y="5181600"/>
              <a:ext cx="838200" cy="533400"/>
            </a:xfrm>
            <a:prstGeom prst="rect">
              <a:avLst/>
            </a:prstGeom>
            <a:solidFill>
              <a:srgbClr val="333399">
                <a:lumMod val="20000"/>
                <a:lumOff val="8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302" name="Gleichschenkliges Dreieck 656"/>
            <p:cNvSpPr>
              <a:spLocks noChangeArrowheads="1"/>
            </p:cNvSpPr>
            <p:nvPr/>
          </p:nvSpPr>
          <p:spPr bwMode="auto">
            <a:xfrm rot="5400000">
              <a:off x="5867400" y="5029200"/>
              <a:ext cx="304800" cy="3048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303" name="Gerade Verbindung 263"/>
            <p:cNvCxnSpPr>
              <a:cxnSpLocks noChangeShapeType="1"/>
            </p:cNvCxnSpPr>
            <p:nvPr/>
          </p:nvCxnSpPr>
          <p:spPr bwMode="auto">
            <a:xfrm>
              <a:off x="5715000" y="51816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4" name="Gerade Verbindung 657"/>
            <p:cNvCxnSpPr>
              <a:cxnSpLocks noChangeShapeType="1"/>
            </p:cNvCxnSpPr>
            <p:nvPr/>
          </p:nvCxnSpPr>
          <p:spPr bwMode="auto">
            <a:xfrm>
              <a:off x="6172200" y="51816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5" name="Gerade Verbindung 658"/>
            <p:cNvCxnSpPr>
              <a:cxnSpLocks noChangeShapeType="1"/>
            </p:cNvCxnSpPr>
            <p:nvPr/>
          </p:nvCxnSpPr>
          <p:spPr bwMode="auto">
            <a:xfrm>
              <a:off x="5791200" y="4953000"/>
              <a:ext cx="2286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6" name="Gerade Verbindung 265"/>
            <p:cNvCxnSpPr>
              <a:cxnSpLocks noChangeShapeType="1"/>
            </p:cNvCxnSpPr>
            <p:nvPr/>
          </p:nvCxnSpPr>
          <p:spPr bwMode="auto">
            <a:xfrm>
              <a:off x="6019800" y="48768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" name="Gerade Verbindung 659"/>
            <p:cNvCxnSpPr>
              <a:cxnSpLocks noChangeShapeType="1"/>
            </p:cNvCxnSpPr>
            <p:nvPr/>
          </p:nvCxnSpPr>
          <p:spPr bwMode="auto">
            <a:xfrm>
              <a:off x="6096000" y="48768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" name="Gerade Verbindung 660"/>
            <p:cNvCxnSpPr>
              <a:cxnSpLocks noChangeShapeType="1"/>
            </p:cNvCxnSpPr>
            <p:nvPr/>
          </p:nvCxnSpPr>
          <p:spPr bwMode="auto">
            <a:xfrm>
              <a:off x="6096000" y="49530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9" name="Gerade Verbindung 267"/>
            <p:cNvCxnSpPr>
              <a:cxnSpLocks noChangeShapeType="1"/>
            </p:cNvCxnSpPr>
            <p:nvPr/>
          </p:nvCxnSpPr>
          <p:spPr bwMode="auto">
            <a:xfrm>
              <a:off x="6248400" y="4953000"/>
              <a:ext cx="0" cy="2286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0" name="Gerade Verbindung 661"/>
            <p:cNvCxnSpPr>
              <a:cxnSpLocks noChangeShapeType="1"/>
            </p:cNvCxnSpPr>
            <p:nvPr/>
          </p:nvCxnSpPr>
          <p:spPr bwMode="auto">
            <a:xfrm>
              <a:off x="5791200" y="4953000"/>
              <a:ext cx="0" cy="2286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1" name="Gerade Verbindung 272"/>
            <p:cNvCxnSpPr>
              <a:cxnSpLocks noChangeShapeType="1"/>
            </p:cNvCxnSpPr>
            <p:nvPr/>
          </p:nvCxnSpPr>
          <p:spPr bwMode="auto">
            <a:xfrm>
              <a:off x="5715000" y="5181600"/>
              <a:ext cx="0" cy="1524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2" name="Gerade Verbindung 275"/>
            <p:cNvCxnSpPr>
              <a:cxnSpLocks noChangeShapeType="1"/>
            </p:cNvCxnSpPr>
            <p:nvPr/>
          </p:nvCxnSpPr>
          <p:spPr bwMode="auto">
            <a:xfrm>
              <a:off x="5638800" y="5334000"/>
              <a:ext cx="15240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3" name="Gleichschenkliges Dreieck 277"/>
            <p:cNvSpPr>
              <a:spLocks noChangeArrowheads="1"/>
            </p:cNvSpPr>
            <p:nvPr/>
          </p:nvSpPr>
          <p:spPr bwMode="auto">
            <a:xfrm>
              <a:off x="5638800" y="5334000"/>
              <a:ext cx="152400" cy="131763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314" name="Gerade Verbindung 674"/>
            <p:cNvCxnSpPr>
              <a:cxnSpLocks noChangeShapeType="1"/>
            </p:cNvCxnSpPr>
            <p:nvPr/>
          </p:nvCxnSpPr>
          <p:spPr bwMode="auto">
            <a:xfrm>
              <a:off x="5715000" y="5486400"/>
              <a:ext cx="0" cy="7620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5" name="Gerade Verbindung 387"/>
            <p:cNvCxnSpPr/>
            <p:nvPr/>
          </p:nvCxnSpPr>
          <p:spPr bwMode="auto">
            <a:xfrm>
              <a:off x="6172200" y="51816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6" name="Gerade Verbindung 388"/>
            <p:cNvCxnSpPr/>
            <p:nvPr/>
          </p:nvCxnSpPr>
          <p:spPr bwMode="auto">
            <a:xfrm flipV="1">
              <a:off x="6324600" y="3886200"/>
              <a:ext cx="0" cy="12954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7" name="Rechteck 389"/>
            <p:cNvSpPr/>
            <p:nvPr/>
          </p:nvSpPr>
          <p:spPr bwMode="auto">
            <a:xfrm>
              <a:off x="5715000" y="3810000"/>
              <a:ext cx="762000" cy="76200"/>
            </a:xfrm>
            <a:prstGeom prst="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318" name="Rechteck 390"/>
            <p:cNvSpPr/>
            <p:nvPr/>
          </p:nvSpPr>
          <p:spPr bwMode="auto">
            <a:xfrm>
              <a:off x="5715000" y="3657600"/>
              <a:ext cx="762000" cy="76200"/>
            </a:xfrm>
            <a:prstGeom prst="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endParaRPr>
            </a:p>
          </p:txBody>
        </p:sp>
        <p:sp>
          <p:nvSpPr>
            <p:cNvPr id="319" name="Gleichschenkliges Dreieck 656"/>
            <p:cNvSpPr>
              <a:spLocks noChangeArrowheads="1"/>
            </p:cNvSpPr>
            <p:nvPr/>
          </p:nvSpPr>
          <p:spPr bwMode="auto">
            <a:xfrm rot="5400000">
              <a:off x="6096000" y="2971800"/>
              <a:ext cx="304800" cy="3048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320" name="Gerade Verbindung 392"/>
            <p:cNvCxnSpPr>
              <a:stCxn id="319" idx="0"/>
            </p:cNvCxnSpPr>
            <p:nvPr/>
          </p:nvCxnSpPr>
          <p:spPr bwMode="auto">
            <a:xfrm>
              <a:off x="6400800" y="31242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Gerade Verbindung 393"/>
            <p:cNvCxnSpPr/>
            <p:nvPr/>
          </p:nvCxnSpPr>
          <p:spPr bwMode="auto">
            <a:xfrm flipV="1">
              <a:off x="5867400" y="3124200"/>
              <a:ext cx="0" cy="5334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2" name="Gerade Verbindung 394"/>
            <p:cNvCxnSpPr>
              <a:endCxn id="319" idx="3"/>
            </p:cNvCxnSpPr>
            <p:nvPr/>
          </p:nvCxnSpPr>
          <p:spPr bwMode="auto">
            <a:xfrm>
              <a:off x="5867400" y="3124200"/>
              <a:ext cx="22860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23" name="Rechteck 395"/>
          <p:cNvSpPr/>
          <p:nvPr/>
        </p:nvSpPr>
        <p:spPr bwMode="auto">
          <a:xfrm>
            <a:off x="6553200" y="2819400"/>
            <a:ext cx="990600" cy="1143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24" name="Rechteck 396"/>
          <p:cNvSpPr/>
          <p:nvPr/>
        </p:nvSpPr>
        <p:spPr bwMode="auto">
          <a:xfrm>
            <a:off x="7543800" y="2819400"/>
            <a:ext cx="990600" cy="1143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25" name="Textfeld 312"/>
          <p:cNvSpPr txBox="1">
            <a:spLocks noChangeArrowheads="1"/>
          </p:cNvSpPr>
          <p:nvPr/>
        </p:nvSpPr>
        <p:spPr bwMode="auto">
          <a:xfrm>
            <a:off x="304800" y="2514600"/>
            <a:ext cx="17203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Size: 50 </a:t>
            </a:r>
            <a:r>
              <a:rPr kumimoji="0" lang="el-GR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µ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 </a:t>
            </a: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x 250 </a:t>
            </a:r>
            <a:r>
              <a:rPr kumimoji="0" lang="el-GR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µ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26" name="Textfeld 312"/>
          <p:cNvSpPr txBox="1">
            <a:spLocks noChangeArrowheads="1"/>
          </p:cNvSpPr>
          <p:nvPr/>
        </p:nvSpPr>
        <p:spPr bwMode="auto">
          <a:xfrm>
            <a:off x="555041" y="5943600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Size: 33 </a:t>
            </a:r>
            <a:r>
              <a:rPr kumimoji="0" lang="el-GR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µ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 </a:t>
            </a: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x 125 </a:t>
            </a:r>
            <a:r>
              <a:rPr kumimoji="0" lang="el-GR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µ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27" name="Textfeld 312"/>
          <p:cNvSpPr txBox="1">
            <a:spLocks noChangeArrowheads="1"/>
          </p:cNvSpPr>
          <p:nvPr/>
        </p:nvSpPr>
        <p:spPr bwMode="auto">
          <a:xfrm>
            <a:off x="5494497" y="2514600"/>
            <a:ext cx="15921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Size: 25 </a:t>
            </a:r>
            <a:r>
              <a:rPr kumimoji="0" lang="el-GR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µ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 </a:t>
            </a: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x 25 </a:t>
            </a:r>
            <a:r>
              <a:rPr kumimoji="0" lang="el-GR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µ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28" name="Textfeld 312"/>
          <p:cNvSpPr txBox="1">
            <a:spLocks noChangeArrowheads="1"/>
          </p:cNvSpPr>
          <p:nvPr/>
        </p:nvSpPr>
        <p:spPr bwMode="auto">
          <a:xfrm>
            <a:off x="5486400" y="5943600"/>
            <a:ext cx="15921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Size: 25 </a:t>
            </a:r>
            <a:r>
              <a:rPr kumimoji="0" lang="el-GR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µ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 </a:t>
            </a: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x 25 </a:t>
            </a:r>
            <a:r>
              <a:rPr kumimoji="0" lang="el-GR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µ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29" name="Textfeld 312"/>
          <p:cNvSpPr txBox="1">
            <a:spLocks noChangeArrowheads="1"/>
          </p:cNvSpPr>
          <p:nvPr/>
        </p:nvSpPr>
        <p:spPr bwMode="auto">
          <a:xfrm>
            <a:off x="779004" y="4114800"/>
            <a:ext cx="21055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Different logic 1 levels (~1V)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330" name="Gerade Verbindung mit Pfeil 12"/>
          <p:cNvCxnSpPr/>
          <p:nvPr/>
        </p:nvCxnSpPr>
        <p:spPr bwMode="auto">
          <a:xfrm>
            <a:off x="1828800" y="4419600"/>
            <a:ext cx="0" cy="276999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1" name="Gerade Verbindung mit Pfeil 15"/>
          <p:cNvCxnSpPr/>
          <p:nvPr/>
        </p:nvCxnSpPr>
        <p:spPr bwMode="auto">
          <a:xfrm>
            <a:off x="1981200" y="4419600"/>
            <a:ext cx="990600" cy="53340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2" name="Gerade Verbindung mit Pfeil 402"/>
          <p:cNvCxnSpPr/>
          <p:nvPr/>
        </p:nvCxnSpPr>
        <p:spPr bwMode="auto">
          <a:xfrm>
            <a:off x="2209800" y="4419600"/>
            <a:ext cx="1600200" cy="30480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3" name="Textfeld 312"/>
          <p:cNvSpPr txBox="1">
            <a:spLocks noChangeArrowheads="1"/>
          </p:cNvSpPr>
          <p:nvPr/>
        </p:nvSpPr>
        <p:spPr bwMode="auto">
          <a:xfrm>
            <a:off x="2819400" y="3581400"/>
            <a:ext cx="4074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1fF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34" name="Textfeld 312"/>
          <p:cNvSpPr txBox="1">
            <a:spLocks noChangeArrowheads="1"/>
          </p:cNvSpPr>
          <p:nvPr/>
        </p:nvSpPr>
        <p:spPr bwMode="auto">
          <a:xfrm>
            <a:off x="3394348" y="2514600"/>
            <a:ext cx="10276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ATLAS-style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35" name="Textfeld 312"/>
          <p:cNvSpPr txBox="1">
            <a:spLocks noChangeArrowheads="1"/>
          </p:cNvSpPr>
          <p:nvPr/>
        </p:nvSpPr>
        <p:spPr bwMode="auto">
          <a:xfrm>
            <a:off x="7530823" y="2514600"/>
            <a:ext cx="9012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CLIC-style</a:t>
            </a:r>
            <a:endParaRPr kumimoji="0" lang="en-US" alt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36" name="Footer Placeholder 1"/>
          <p:cNvSpPr txBox="1">
            <a:spLocks/>
          </p:cNvSpPr>
          <p:nvPr/>
        </p:nvSpPr>
        <p:spPr bwMode="auto">
          <a:xfrm>
            <a:off x="6626282" y="5991999"/>
            <a:ext cx="206051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pl-PL" sz="1200" b="1" dirty="0" smtClean="0">
                <a:solidFill>
                  <a:srgbClr val="002060"/>
                </a:solidFill>
              </a:rPr>
              <a:t>Ivan </a:t>
            </a:r>
            <a:r>
              <a:rPr lang="pl-PL" sz="1200" b="1" dirty="0" err="1" smtClean="0">
                <a:solidFill>
                  <a:srgbClr val="002060"/>
                </a:solidFill>
              </a:rPr>
              <a:t>Peric</a:t>
            </a:r>
            <a:r>
              <a:rPr lang="pl-PL" sz="1200" b="1" dirty="0" smtClean="0">
                <a:solidFill>
                  <a:srgbClr val="002060"/>
                </a:solidFill>
              </a:rPr>
              <a:t>, FEE2014 (KIT)</a:t>
            </a:r>
            <a:endParaRPr lang="en-US" sz="1200" b="1" dirty="0" smtClean="0">
              <a:solidFill>
                <a:srgbClr val="002060"/>
              </a:solidFill>
            </a:endParaRPr>
          </a:p>
        </p:txBody>
      </p:sp>
      <p:sp>
        <p:nvSpPr>
          <p:cNvPr id="337" name="Rectangle 3"/>
          <p:cNvSpPr txBox="1">
            <a:spLocks noChangeArrowheads="1"/>
          </p:cNvSpPr>
          <p:nvPr/>
        </p:nvSpPr>
        <p:spPr bwMode="auto">
          <a:xfrm>
            <a:off x="457200" y="914400"/>
            <a:ext cx="3733799" cy="381000"/>
          </a:xfrm>
          <a:prstGeom prst="rect">
            <a:avLst/>
          </a:prstGeom>
          <a:noFill/>
          <a:ln w="3175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300"/>
              </a:spcBef>
              <a:buClr>
                <a:srgbClr val="FFC000"/>
              </a:buClr>
              <a:buSzPct val="100000"/>
              <a:buNone/>
            </a:pPr>
            <a:r>
              <a:rPr lang="pl-PL" sz="1400" dirty="0" smtClean="0">
                <a:solidFill>
                  <a:srgbClr val="FF0000"/>
                </a:solidFill>
              </a:rPr>
              <a:t>HVCMOS MAPS and CCPD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0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90600"/>
          </a:xfrm>
        </p:spPr>
        <p:txBody>
          <a:bodyPr/>
          <a:lstStyle/>
          <a:p>
            <a:r>
              <a:rPr lang="pl-PL" dirty="0" err="1" smtClean="0">
                <a:solidFill>
                  <a:srgbClr val="003399"/>
                </a:solidFill>
              </a:rPr>
              <a:t>Converging</a:t>
            </a:r>
            <a:r>
              <a:rPr lang="pl-PL" dirty="0" smtClean="0">
                <a:solidFill>
                  <a:srgbClr val="003399"/>
                </a:solidFill>
              </a:rPr>
              <a:t> </a:t>
            </a:r>
            <a:r>
              <a:rPr lang="pl-PL" dirty="0" err="1" smtClean="0">
                <a:solidFill>
                  <a:srgbClr val="003399"/>
                </a:solidFill>
              </a:rPr>
              <a:t>ideas</a:t>
            </a:r>
            <a:endParaRPr lang="en-US" dirty="0" smtClean="0">
              <a:solidFill>
                <a:srgbClr val="003399"/>
              </a:solidFill>
            </a:endParaRPr>
          </a:p>
        </p:txBody>
      </p:sp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304801" y="990600"/>
            <a:ext cx="8305799" cy="3048000"/>
          </a:xfrm>
        </p:spPr>
        <p:txBody>
          <a:bodyPr/>
          <a:lstStyle/>
          <a:p>
            <a:pPr marL="228600" indent="-228600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FF0000"/>
                </a:solidFill>
              </a:rPr>
              <a:t>Best </a:t>
            </a:r>
            <a:r>
              <a:rPr lang="pl-PL" sz="1400" dirty="0" err="1" smtClean="0">
                <a:solidFill>
                  <a:srgbClr val="FF0000"/>
                </a:solidFill>
              </a:rPr>
              <a:t>sensors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are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such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that</a:t>
            </a:r>
            <a:r>
              <a:rPr lang="pl-PL" sz="1400" dirty="0" smtClean="0">
                <a:solidFill>
                  <a:srgbClr val="FF0000"/>
                </a:solidFill>
              </a:rPr>
              <a:t> the sensor </a:t>
            </a:r>
            <a:r>
              <a:rPr lang="pl-PL" sz="1400" dirty="0" err="1" smtClean="0">
                <a:solidFill>
                  <a:srgbClr val="FF0000"/>
                </a:solidFill>
              </a:rPr>
              <a:t>material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is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subject</a:t>
            </a:r>
            <a:r>
              <a:rPr lang="pl-PL" sz="1400" dirty="0" smtClean="0">
                <a:solidFill>
                  <a:srgbClr val="FF0000"/>
                </a:solidFill>
              </a:rPr>
              <a:t> to </a:t>
            </a:r>
            <a:r>
              <a:rPr lang="pl-PL" sz="1400" dirty="0" err="1" smtClean="0">
                <a:solidFill>
                  <a:srgbClr val="FF0000"/>
                </a:solidFill>
              </a:rPr>
              <a:t>minimal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processing</a:t>
            </a:r>
            <a:r>
              <a:rPr lang="pl-PL" sz="1400" dirty="0">
                <a:solidFill>
                  <a:srgbClr val="FF0000"/>
                </a:solidFill>
              </a:rPr>
              <a:t> </a:t>
            </a:r>
            <a:r>
              <a:rPr lang="pl-PL" sz="1400" dirty="0" smtClean="0">
                <a:solidFill>
                  <a:srgbClr val="FF0000"/>
                </a:solidFill>
              </a:rPr>
              <a:t>(T, </a:t>
            </a:r>
            <a:r>
              <a:rPr lang="pl-PL" sz="1400" dirty="0" err="1" smtClean="0">
                <a:solidFill>
                  <a:srgbClr val="FF0000"/>
                </a:solidFill>
              </a:rPr>
              <a:t>Fs</a:t>
            </a:r>
            <a:r>
              <a:rPr lang="pl-PL" sz="1400" dirty="0" smtClean="0">
                <a:solidFill>
                  <a:srgbClr val="FF0000"/>
                </a:solidFill>
              </a:rPr>
              <a:t>, environment)</a:t>
            </a:r>
          </a:p>
          <a:p>
            <a:pPr marL="228600" indent="-228600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FF0000"/>
                </a:solidFill>
              </a:rPr>
              <a:t>Best </a:t>
            </a:r>
            <a:r>
              <a:rPr lang="pl-PL" sz="1400" dirty="0" err="1" smtClean="0">
                <a:solidFill>
                  <a:srgbClr val="FF0000"/>
                </a:solidFill>
              </a:rPr>
              <a:t>charge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collection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achieved</a:t>
            </a:r>
            <a:r>
              <a:rPr lang="pl-PL" sz="1400" dirty="0" smtClean="0">
                <a:solidFill>
                  <a:srgbClr val="FF0000"/>
                </a:solidFill>
              </a:rPr>
              <a:t> on </a:t>
            </a:r>
            <a:r>
              <a:rPr lang="pl-PL" sz="1400" dirty="0" err="1" smtClean="0">
                <a:solidFill>
                  <a:srgbClr val="FF0000"/>
                </a:solidFill>
              </a:rPr>
              <a:t>large</a:t>
            </a:r>
            <a:r>
              <a:rPr lang="pl-PL" sz="1400" dirty="0" smtClean="0">
                <a:solidFill>
                  <a:srgbClr val="FF0000"/>
                </a:solidFill>
              </a:rPr>
              <a:t>, </a:t>
            </a:r>
            <a:r>
              <a:rPr lang="pl-PL" sz="1400" dirty="0" err="1" smtClean="0">
                <a:solidFill>
                  <a:srgbClr val="FF0000"/>
                </a:solidFill>
              </a:rPr>
              <a:t>unobstructed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electrodes</a:t>
            </a:r>
            <a:r>
              <a:rPr lang="pl-PL" sz="1400" dirty="0" smtClean="0">
                <a:solidFill>
                  <a:srgbClr val="FF0000"/>
                </a:solidFill>
              </a:rPr>
              <a:t> from </a:t>
            </a:r>
            <a:r>
              <a:rPr lang="pl-PL" sz="1400" dirty="0" err="1" smtClean="0">
                <a:solidFill>
                  <a:srgbClr val="FF0000"/>
                </a:solidFill>
              </a:rPr>
              <a:t>fully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depleted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volume</a:t>
            </a:r>
            <a:endParaRPr lang="pl-PL" sz="1400" dirty="0" smtClean="0">
              <a:solidFill>
                <a:srgbClr val="00B050"/>
              </a:solidFill>
            </a:endParaRPr>
          </a:p>
          <a:p>
            <a:pPr marL="228600" indent="-228600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FF0000"/>
                </a:solidFill>
              </a:rPr>
              <a:t>Best </a:t>
            </a:r>
            <a:r>
              <a:rPr lang="pl-PL" sz="1400" dirty="0" err="1" smtClean="0">
                <a:solidFill>
                  <a:srgbClr val="FF0000"/>
                </a:solidFill>
              </a:rPr>
              <a:t>yields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achieved</a:t>
            </a:r>
            <a:r>
              <a:rPr lang="pl-PL" sz="1400" dirty="0" smtClean="0">
                <a:solidFill>
                  <a:srgbClr val="FF0000"/>
                </a:solidFill>
              </a:rPr>
              <a:t> for </a:t>
            </a:r>
            <a:r>
              <a:rPr lang="pl-PL" sz="1400" dirty="0" err="1" smtClean="0">
                <a:solidFill>
                  <a:srgbClr val="FF0000"/>
                </a:solidFill>
              </a:rPr>
              <a:t>dense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ICs</a:t>
            </a:r>
            <a:r>
              <a:rPr lang="pl-PL" sz="1400" dirty="0" smtClean="0">
                <a:solidFill>
                  <a:srgbClr val="FF0000"/>
                </a:solidFill>
              </a:rPr>
              <a:t> on medium </a:t>
            </a:r>
            <a:r>
              <a:rPr lang="pl-PL" sz="1400" dirty="0" err="1" smtClean="0">
                <a:solidFill>
                  <a:srgbClr val="FF0000"/>
                </a:solidFill>
              </a:rPr>
              <a:t>size</a:t>
            </a:r>
            <a:r>
              <a:rPr lang="pl-PL" sz="1400" dirty="0" smtClean="0">
                <a:solidFill>
                  <a:srgbClr val="FF0000"/>
                </a:solidFill>
              </a:rPr>
              <a:t> chips not on </a:t>
            </a:r>
            <a:r>
              <a:rPr lang="pl-PL" sz="1400" dirty="0" err="1" smtClean="0">
                <a:solidFill>
                  <a:srgbClr val="FF0000"/>
                </a:solidFill>
              </a:rPr>
              <a:t>multi-reticle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size</a:t>
            </a:r>
            <a:r>
              <a:rPr lang="pl-PL" sz="1400" dirty="0" smtClean="0">
                <a:solidFill>
                  <a:srgbClr val="FF0000"/>
                </a:solidFill>
              </a:rPr>
              <a:t> chips</a:t>
            </a:r>
          </a:p>
          <a:p>
            <a:pPr marL="228600" indent="-228600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FF0000"/>
                </a:solidFill>
              </a:rPr>
              <a:t>Best </a:t>
            </a:r>
            <a:r>
              <a:rPr lang="pl-PL" sz="1400" dirty="0" err="1" smtClean="0">
                <a:solidFill>
                  <a:srgbClr val="FF0000"/>
                </a:solidFill>
              </a:rPr>
              <a:t>active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area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coverage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when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>
                <a:solidFill>
                  <a:srgbClr val="FF0000"/>
                </a:solidFill>
              </a:rPr>
              <a:t>chips </a:t>
            </a:r>
            <a:r>
              <a:rPr lang="pl-PL" sz="1400" dirty="0" err="1">
                <a:solidFill>
                  <a:srgbClr val="FF0000"/>
                </a:solidFill>
              </a:rPr>
              <a:t>have</a:t>
            </a:r>
            <a:r>
              <a:rPr lang="pl-PL" sz="1400" dirty="0">
                <a:solidFill>
                  <a:srgbClr val="FF0000"/>
                </a:solidFill>
              </a:rPr>
              <a:t> no </a:t>
            </a:r>
            <a:r>
              <a:rPr lang="pl-PL" sz="1400" dirty="0" err="1" smtClean="0">
                <a:solidFill>
                  <a:srgbClr val="FF0000"/>
                </a:solidFill>
              </a:rPr>
              <a:t>peripheries</a:t>
            </a:r>
            <a:r>
              <a:rPr lang="pl-PL" sz="1400" dirty="0" smtClean="0">
                <a:solidFill>
                  <a:srgbClr val="FF0000"/>
                </a:solidFill>
              </a:rPr>
              <a:t>, no </a:t>
            </a:r>
            <a:r>
              <a:rPr lang="pl-PL" sz="1400" dirty="0" err="1" smtClean="0">
                <a:solidFill>
                  <a:srgbClr val="FF0000"/>
                </a:solidFill>
              </a:rPr>
              <a:t>tilling</a:t>
            </a:r>
            <a:r>
              <a:rPr lang="pl-PL" sz="1400" dirty="0" smtClean="0">
                <a:solidFill>
                  <a:srgbClr val="FF0000"/>
                </a:solidFill>
              </a:rPr>
              <a:t> and no </a:t>
            </a:r>
            <a:r>
              <a:rPr lang="pl-PL" sz="1400" dirty="0" err="1" smtClean="0">
                <a:solidFill>
                  <a:srgbClr val="FF0000"/>
                </a:solidFill>
              </a:rPr>
              <a:t>wire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bonding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are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used</a:t>
            </a:r>
            <a:r>
              <a:rPr lang="pl-PL" sz="1400" dirty="0" smtClean="0">
                <a:solidFill>
                  <a:srgbClr val="003399"/>
                </a:solidFill>
              </a:rPr>
              <a:t/>
            </a:r>
            <a:br>
              <a:rPr lang="pl-PL" sz="1400" dirty="0" smtClean="0">
                <a:solidFill>
                  <a:srgbClr val="003399"/>
                </a:solidFill>
              </a:rPr>
            </a:br>
            <a:r>
              <a:rPr lang="pl-PL" sz="1400" dirty="0" smtClean="0">
                <a:solidFill>
                  <a:srgbClr val="003399"/>
                </a:solidFill>
                <a:latin typeface="Wingdings 3" panose="05040102010807070707" pitchFamily="18" charset="2"/>
              </a:rPr>
              <a:t>Æ</a:t>
            </a:r>
            <a:r>
              <a:rPr lang="pl-PL" sz="1400" dirty="0" smtClean="0">
                <a:solidFill>
                  <a:srgbClr val="003399"/>
                </a:solidFill>
              </a:rPr>
              <a:t>  MAPS </a:t>
            </a:r>
            <a:r>
              <a:rPr lang="pl-PL" sz="1400" dirty="0" err="1" smtClean="0">
                <a:solidFill>
                  <a:srgbClr val="003399"/>
                </a:solidFill>
              </a:rPr>
              <a:t>don’t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meet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these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conditions</a:t>
            </a:r>
            <a:endParaRPr lang="pl-PL" sz="1400" dirty="0" smtClean="0">
              <a:solidFill>
                <a:srgbClr val="00B050"/>
              </a:solidFill>
            </a:endParaRPr>
          </a:p>
          <a:p>
            <a:pPr marL="228600" indent="-228600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err="1" smtClean="0">
                <a:solidFill>
                  <a:srgbClr val="00B050"/>
                </a:solidFill>
              </a:rPr>
              <a:t>Highest</a:t>
            </a:r>
            <a:r>
              <a:rPr lang="pl-PL" sz="1400" dirty="0" smtClean="0">
                <a:solidFill>
                  <a:srgbClr val="00B050"/>
                </a:solidFill>
              </a:rPr>
              <a:t> S/N with </a:t>
            </a:r>
            <a:r>
              <a:rPr lang="pl-PL" sz="1400" dirty="0" err="1" smtClean="0">
                <a:solidFill>
                  <a:srgbClr val="00B050"/>
                </a:solidFill>
              </a:rPr>
              <a:t>pixels</a:t>
            </a:r>
            <a:r>
              <a:rPr lang="pl-PL" sz="1400" dirty="0" smtClean="0">
                <a:solidFill>
                  <a:srgbClr val="00B050"/>
                </a:solidFill>
              </a:rPr>
              <a:t> </a:t>
            </a:r>
            <a:r>
              <a:rPr lang="pl-PL" sz="1400" dirty="0" err="1" smtClean="0">
                <a:solidFill>
                  <a:srgbClr val="00B050"/>
                </a:solidFill>
              </a:rPr>
              <a:t>possessing</a:t>
            </a:r>
            <a:r>
              <a:rPr lang="pl-PL" sz="1400" dirty="0" smtClean="0">
                <a:solidFill>
                  <a:srgbClr val="00B050"/>
                </a:solidFill>
              </a:rPr>
              <a:t> </a:t>
            </a:r>
            <a:r>
              <a:rPr lang="pl-PL" sz="1400" dirty="0" err="1" smtClean="0">
                <a:solidFill>
                  <a:srgbClr val="00B050"/>
                </a:solidFill>
              </a:rPr>
              <a:t>smallest</a:t>
            </a:r>
            <a:r>
              <a:rPr lang="pl-PL" sz="1400" dirty="0" smtClean="0">
                <a:solidFill>
                  <a:srgbClr val="00B050"/>
                </a:solidFill>
              </a:rPr>
              <a:t> </a:t>
            </a:r>
            <a:r>
              <a:rPr lang="pl-PL" sz="1400" dirty="0" err="1" smtClean="0">
                <a:solidFill>
                  <a:srgbClr val="00B050"/>
                </a:solidFill>
              </a:rPr>
              <a:t>input</a:t>
            </a:r>
            <a:r>
              <a:rPr lang="pl-PL" sz="1400" dirty="0" smtClean="0">
                <a:solidFill>
                  <a:srgbClr val="00B050"/>
                </a:solidFill>
              </a:rPr>
              <a:t> </a:t>
            </a:r>
            <a:r>
              <a:rPr lang="pl-PL" sz="1400" dirty="0" err="1" smtClean="0">
                <a:solidFill>
                  <a:srgbClr val="00B050"/>
                </a:solidFill>
              </a:rPr>
              <a:t>capacitance</a:t>
            </a:r>
            <a:r>
              <a:rPr lang="pl-PL" sz="1400" dirty="0" smtClean="0">
                <a:solidFill>
                  <a:srgbClr val="00B050"/>
                </a:solidFill>
              </a:rPr>
              <a:t> and </a:t>
            </a:r>
            <a:r>
              <a:rPr lang="pl-PL" sz="1400" dirty="0" err="1" smtClean="0">
                <a:solidFill>
                  <a:srgbClr val="00B050"/>
                </a:solidFill>
              </a:rPr>
              <a:t>capable</a:t>
            </a:r>
            <a:r>
              <a:rPr lang="pl-PL" sz="1400" dirty="0" smtClean="0">
                <a:solidFill>
                  <a:srgbClr val="00B050"/>
                </a:solidFill>
              </a:rPr>
              <a:t> of in-situ Q-to-V </a:t>
            </a:r>
            <a:r>
              <a:rPr lang="pl-PL" sz="1400" dirty="0" err="1" smtClean="0">
                <a:solidFill>
                  <a:srgbClr val="00B050"/>
                </a:solidFill>
              </a:rPr>
              <a:t>or</a:t>
            </a:r>
            <a:r>
              <a:rPr lang="pl-PL" sz="1400" dirty="0" smtClean="0">
                <a:solidFill>
                  <a:srgbClr val="00B050"/>
                </a:solidFill>
              </a:rPr>
              <a:t> Q-to-I </a:t>
            </a:r>
            <a:r>
              <a:rPr lang="pl-PL" sz="1400" dirty="0" err="1" smtClean="0">
                <a:solidFill>
                  <a:srgbClr val="00B050"/>
                </a:solidFill>
              </a:rPr>
              <a:t>conversion</a:t>
            </a:r>
            <a:r>
              <a:rPr lang="pl-PL" sz="1400" dirty="0" smtClean="0">
                <a:solidFill>
                  <a:srgbClr val="00B050"/>
                </a:solidFill>
              </a:rPr>
              <a:t> </a:t>
            </a:r>
          </a:p>
          <a:p>
            <a:pPr marL="228600" indent="-228600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00B050"/>
                </a:solidFill>
              </a:rPr>
              <a:t>Best </a:t>
            </a:r>
            <a:r>
              <a:rPr lang="pl-PL" sz="1400" dirty="0" err="1" smtClean="0">
                <a:solidFill>
                  <a:srgbClr val="00B050"/>
                </a:solidFill>
              </a:rPr>
              <a:t>particle</a:t>
            </a:r>
            <a:r>
              <a:rPr lang="pl-PL" sz="1400" dirty="0" smtClean="0">
                <a:solidFill>
                  <a:srgbClr val="00B050"/>
                </a:solidFill>
              </a:rPr>
              <a:t> </a:t>
            </a:r>
            <a:r>
              <a:rPr lang="pl-PL" sz="1400" dirty="0" err="1" smtClean="0">
                <a:solidFill>
                  <a:srgbClr val="00B050"/>
                </a:solidFill>
              </a:rPr>
              <a:t>tracking</a:t>
            </a:r>
            <a:r>
              <a:rPr lang="pl-PL" sz="1400" dirty="0" smtClean="0">
                <a:solidFill>
                  <a:srgbClr val="00B050"/>
                </a:solidFill>
              </a:rPr>
              <a:t> with </a:t>
            </a:r>
            <a:r>
              <a:rPr lang="pl-PL" sz="1400" dirty="0" err="1" smtClean="0">
                <a:solidFill>
                  <a:srgbClr val="00B050"/>
                </a:solidFill>
              </a:rPr>
              <a:t>lightweight</a:t>
            </a:r>
            <a:r>
              <a:rPr lang="pl-PL" sz="1400" dirty="0" smtClean="0">
                <a:solidFill>
                  <a:srgbClr val="00B050"/>
                </a:solidFill>
              </a:rPr>
              <a:t> and </a:t>
            </a:r>
            <a:r>
              <a:rPr lang="pl-PL" sz="1400" dirty="0" err="1" smtClean="0">
                <a:solidFill>
                  <a:srgbClr val="00B050"/>
                </a:solidFill>
              </a:rPr>
              <a:t>thin</a:t>
            </a:r>
            <a:r>
              <a:rPr lang="pl-PL" sz="1400" dirty="0" smtClean="0">
                <a:solidFill>
                  <a:srgbClr val="00B050"/>
                </a:solidFill>
              </a:rPr>
              <a:t> detectors</a:t>
            </a:r>
            <a:r>
              <a:rPr lang="pl-PL" sz="1400" dirty="0" smtClean="0">
                <a:solidFill>
                  <a:srgbClr val="003399"/>
                </a:solidFill>
              </a:rPr>
              <a:t/>
            </a:r>
            <a:br>
              <a:rPr lang="pl-PL" sz="1400" dirty="0" smtClean="0">
                <a:solidFill>
                  <a:srgbClr val="003399"/>
                </a:solidFill>
              </a:rPr>
            </a:br>
            <a:r>
              <a:rPr lang="pl-PL" sz="1400" dirty="0" smtClean="0">
                <a:solidFill>
                  <a:srgbClr val="003399"/>
                </a:solidFill>
                <a:latin typeface="Wingdings 3" panose="05040102010807070707" pitchFamily="18" charset="2"/>
              </a:rPr>
              <a:t>Æ</a:t>
            </a:r>
            <a:r>
              <a:rPr lang="pl-PL" sz="1400" dirty="0" smtClean="0">
                <a:solidFill>
                  <a:srgbClr val="003399"/>
                </a:solidFill>
              </a:rPr>
              <a:t>  MAPS </a:t>
            </a:r>
            <a:r>
              <a:rPr lang="pl-PL" sz="1400" dirty="0" err="1" smtClean="0">
                <a:solidFill>
                  <a:srgbClr val="003399"/>
                </a:solidFill>
              </a:rPr>
              <a:t>meet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these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conditions</a:t>
            </a:r>
            <a:endParaRPr lang="pl-PL" sz="1400" dirty="0" smtClean="0">
              <a:solidFill>
                <a:srgbClr val="003399"/>
              </a:solidFill>
            </a:endParaRPr>
          </a:p>
          <a:p>
            <a:pPr marL="228600" indent="-228600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1400" dirty="0" smtClean="0">
                <a:solidFill>
                  <a:srgbClr val="003399"/>
                </a:solidFill>
              </a:rPr>
              <a:t>Best </a:t>
            </a:r>
            <a:r>
              <a:rPr lang="pl-PL" sz="1400" dirty="0" err="1" smtClean="0">
                <a:solidFill>
                  <a:srgbClr val="003399"/>
                </a:solidFill>
              </a:rPr>
              <a:t>chances</a:t>
            </a:r>
            <a:r>
              <a:rPr lang="pl-PL" sz="1400" dirty="0" smtClean="0">
                <a:solidFill>
                  <a:srgbClr val="003399"/>
                </a:solidFill>
              </a:rPr>
              <a:t> with </a:t>
            </a:r>
            <a:r>
              <a:rPr lang="pl-PL" sz="1400" dirty="0" err="1" smtClean="0">
                <a:solidFill>
                  <a:srgbClr val="003399"/>
                </a:solidFill>
              </a:rPr>
              <a:t>funding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agencies</a:t>
            </a:r>
            <a:r>
              <a:rPr lang="pl-PL" sz="1400" dirty="0" smtClean="0">
                <a:solidFill>
                  <a:srgbClr val="003399"/>
                </a:solidFill>
              </a:rPr>
              <a:t> with </a:t>
            </a:r>
            <a:r>
              <a:rPr lang="pl-PL" sz="1400" dirty="0" err="1" smtClean="0">
                <a:solidFill>
                  <a:srgbClr val="003399"/>
                </a:solidFill>
              </a:rPr>
              <a:t>inexpensive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</a:rPr>
              <a:t>technologies</a:t>
            </a:r>
            <a:r>
              <a:rPr lang="pl-PL" sz="1400" dirty="0" smtClean="0">
                <a:solidFill>
                  <a:srgbClr val="003399"/>
                </a:solidFill>
              </a:rPr>
              <a:t> </a:t>
            </a:r>
            <a:r>
              <a:rPr lang="pl-PL" sz="1400" dirty="0">
                <a:solidFill>
                  <a:srgbClr val="003399"/>
                </a:solidFill>
                <a:latin typeface="Wingdings 3" panose="05040102010807070707" pitchFamily="18" charset="2"/>
              </a:rPr>
              <a:t>Æ</a:t>
            </a:r>
            <a:r>
              <a:rPr lang="pl-PL" sz="1400" dirty="0">
                <a:solidFill>
                  <a:srgbClr val="003399"/>
                </a:solidFill>
              </a:rPr>
              <a:t>  </a:t>
            </a:r>
            <a:r>
              <a:rPr lang="pl-PL" sz="1400" dirty="0" smtClean="0">
                <a:solidFill>
                  <a:srgbClr val="003399"/>
                </a:solidFill>
              </a:rPr>
              <a:t>HQ MAPS </a:t>
            </a:r>
            <a:r>
              <a:rPr lang="pl-PL" sz="1400" dirty="0" err="1" smtClean="0">
                <a:solidFill>
                  <a:srgbClr val="003399"/>
                </a:solidFill>
              </a:rPr>
              <a:t>are</a:t>
            </a:r>
            <a:r>
              <a:rPr lang="pl-PL" sz="1400" dirty="0" smtClean="0">
                <a:solidFill>
                  <a:srgbClr val="003399"/>
                </a:solidFill>
              </a:rPr>
              <a:t> not </a:t>
            </a:r>
            <a:r>
              <a:rPr lang="pl-PL" sz="1400" dirty="0" err="1" smtClean="0">
                <a:solidFill>
                  <a:srgbClr val="003399"/>
                </a:solidFill>
              </a:rPr>
              <a:t>inexpensive</a:t>
            </a:r>
            <a:endParaRPr lang="pl-PL" sz="1400" dirty="0">
              <a:solidFill>
                <a:srgbClr val="00B050"/>
              </a:solidFill>
            </a:endParaRPr>
          </a:p>
        </p:txBody>
      </p:sp>
      <p:sp>
        <p:nvSpPr>
          <p:cNvPr id="1536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8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>
                <a:solidFill>
                  <a:srgbClr val="003399"/>
                </a:solidFill>
              </a:rPr>
              <a:t>CPIX14,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105400"/>
            <a:ext cx="6467475" cy="1237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038600"/>
            <a:ext cx="6553200" cy="1103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Content Placeholder 4"/>
          <p:cNvSpPr txBox="1">
            <a:spLocks/>
          </p:cNvSpPr>
          <p:nvPr/>
        </p:nvSpPr>
        <p:spPr bwMode="auto">
          <a:xfrm>
            <a:off x="685800" y="6021570"/>
            <a:ext cx="3890050" cy="53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ts val="2000"/>
              </a:lnSpc>
              <a:spcBef>
                <a:spcPts val="200"/>
              </a:spcBef>
              <a:spcAft>
                <a:spcPts val="300"/>
              </a:spcAft>
              <a:buClr>
                <a:srgbClr val="FFC000"/>
              </a:buClr>
              <a:buSzPct val="120000"/>
              <a:buNone/>
            </a:pPr>
            <a:r>
              <a:rPr lang="pl-PL" sz="1400" b="0" kern="0" dirty="0" err="1" smtClean="0">
                <a:solidFill>
                  <a:srgbClr val="003399"/>
                </a:solidFill>
              </a:rPr>
              <a:t>Ideas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are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already</a:t>
            </a:r>
            <a:r>
              <a:rPr lang="pl-PL" sz="1400" b="0" kern="0" dirty="0" smtClean="0">
                <a:solidFill>
                  <a:srgbClr val="003399"/>
                </a:solidFill>
              </a:rPr>
              <a:t>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appearing</a:t>
            </a:r>
            <a:r>
              <a:rPr lang="pl-PL" sz="1400" b="0" kern="0" dirty="0" smtClean="0">
                <a:solidFill>
                  <a:srgbClr val="003399"/>
                </a:solidFill>
              </a:rPr>
              <a:t>, 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e.g</a:t>
            </a:r>
            <a:r>
              <a:rPr lang="pl-PL" sz="1400" b="0" kern="0" dirty="0" smtClean="0">
                <a:solidFill>
                  <a:srgbClr val="003399"/>
                </a:solidFill>
              </a:rPr>
              <a:t>. Tomasz Hemperek FEE2014 (</a:t>
            </a:r>
            <a:r>
              <a:rPr lang="pl-PL" sz="1400" b="0" kern="0" dirty="0" err="1" smtClean="0">
                <a:solidFill>
                  <a:srgbClr val="003399"/>
                </a:solidFill>
              </a:rPr>
              <a:t>U.Bonn</a:t>
            </a:r>
            <a:r>
              <a:rPr lang="pl-PL" sz="1400" b="0" kern="0" dirty="0" smtClean="0">
                <a:solidFill>
                  <a:srgbClr val="003399"/>
                </a:solidFill>
              </a:rPr>
              <a:t>) </a:t>
            </a:r>
            <a:endParaRPr lang="pl-PL" sz="1400" b="0" kern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14-0090-11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67000"/>
            <a:ext cx="3810000" cy="2693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42" t="12673" r="10579" b="28043"/>
          <a:stretch/>
        </p:blipFill>
        <p:spPr>
          <a:xfrm>
            <a:off x="5105400" y="228600"/>
            <a:ext cx="3810000" cy="237744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04801" y="5943600"/>
            <a:ext cx="6629399" cy="533400"/>
          </a:xfrm>
          <a:prstGeom prst="rect">
            <a:avLst/>
          </a:prstGeom>
          <a:noFill/>
          <a:ln w="31750">
            <a:gradFill>
              <a:gsLst>
                <a:gs pos="0">
                  <a:srgbClr val="003399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400000" scaled="0"/>
            </a:gra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4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3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168275" indent="-168275">
              <a:spcBef>
                <a:spcPts val="300"/>
              </a:spcBef>
              <a:buClr>
                <a:srgbClr val="FFC0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400" b="0" dirty="0" smtClean="0">
                <a:solidFill>
                  <a:srgbClr val="003399"/>
                </a:solidFill>
              </a:rPr>
              <a:t>R</a:t>
            </a:r>
            <a:r>
              <a:rPr lang="en-US" sz="1400" b="0" dirty="0" err="1" smtClean="0">
                <a:solidFill>
                  <a:srgbClr val="003399"/>
                </a:solidFill>
              </a:rPr>
              <a:t>esults</a:t>
            </a:r>
            <a:r>
              <a:rPr lang="en-US" sz="1400" b="0" dirty="0" smtClean="0">
                <a:solidFill>
                  <a:srgbClr val="003399"/>
                </a:solidFill>
              </a:rPr>
              <a:t> </a:t>
            </a:r>
            <a:r>
              <a:rPr lang="pl-PL" sz="1400" b="0" dirty="0" err="1" smtClean="0">
                <a:solidFill>
                  <a:srgbClr val="003399"/>
                </a:solidFill>
              </a:rPr>
              <a:t>achieved</a:t>
            </a:r>
            <a:r>
              <a:rPr lang="pl-PL" sz="1400" b="0" dirty="0" smtClean="0">
                <a:solidFill>
                  <a:srgbClr val="003399"/>
                </a:solidFill>
              </a:rPr>
              <a:t> </a:t>
            </a:r>
            <a:r>
              <a:rPr lang="pl-PL" sz="1400" b="0" dirty="0" err="1" smtClean="0">
                <a:solidFill>
                  <a:srgbClr val="003399"/>
                </a:solidFill>
              </a:rPr>
              <a:t>through</a:t>
            </a:r>
            <a:r>
              <a:rPr lang="pl-PL" sz="1400" b="0" dirty="0" smtClean="0">
                <a:solidFill>
                  <a:srgbClr val="003399"/>
                </a:solidFill>
              </a:rPr>
              <a:t> </a:t>
            </a:r>
            <a:r>
              <a:rPr lang="en-US" sz="1400" b="0" dirty="0" smtClean="0">
                <a:solidFill>
                  <a:srgbClr val="003399"/>
                </a:solidFill>
              </a:rPr>
              <a:t>the </a:t>
            </a:r>
            <a:r>
              <a:rPr lang="en-US" sz="1400" b="0" dirty="0">
                <a:solidFill>
                  <a:srgbClr val="003399"/>
                </a:solidFill>
              </a:rPr>
              <a:t>efforts of </a:t>
            </a:r>
            <a:r>
              <a:rPr lang="en-US" sz="1400" b="0" dirty="0" smtClean="0">
                <a:solidFill>
                  <a:srgbClr val="003399"/>
                </a:solidFill>
              </a:rPr>
              <a:t>co</a:t>
            </a:r>
            <a:r>
              <a:rPr lang="pl-PL" sz="1400" b="0" dirty="0" err="1" smtClean="0">
                <a:solidFill>
                  <a:srgbClr val="003399"/>
                </a:solidFill>
              </a:rPr>
              <a:t>llaborators</a:t>
            </a:r>
            <a:r>
              <a:rPr lang="en-US" sz="1400" b="0" dirty="0" smtClean="0">
                <a:solidFill>
                  <a:srgbClr val="003399"/>
                </a:solidFill>
              </a:rPr>
              <a:t>.</a:t>
            </a:r>
            <a:endParaRPr lang="en-US" sz="1400" b="0" dirty="0">
              <a:solidFill>
                <a:srgbClr val="003399"/>
              </a:solidFill>
            </a:endParaRPr>
          </a:p>
          <a:p>
            <a:pPr marL="168275" indent="-168275">
              <a:spcBef>
                <a:spcPts val="300"/>
              </a:spcBef>
              <a:buClr>
                <a:srgbClr val="FFC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b="0" dirty="0" err="1" smtClean="0">
                <a:solidFill>
                  <a:srgbClr val="003399"/>
                </a:solidFill>
              </a:rPr>
              <a:t>Tezzaron</a:t>
            </a:r>
            <a:r>
              <a:rPr lang="en-US" sz="1400" b="0" dirty="0" smtClean="0">
                <a:solidFill>
                  <a:srgbClr val="003399"/>
                </a:solidFill>
              </a:rPr>
              <a:t> </a:t>
            </a:r>
            <a:r>
              <a:rPr lang="en-US" sz="1400" b="0" dirty="0">
                <a:solidFill>
                  <a:srgbClr val="003399"/>
                </a:solidFill>
              </a:rPr>
              <a:t>and </a:t>
            </a:r>
            <a:r>
              <a:rPr lang="en-US" sz="1400" b="0" dirty="0" err="1">
                <a:solidFill>
                  <a:srgbClr val="003399"/>
                </a:solidFill>
              </a:rPr>
              <a:t>Ziptronix</a:t>
            </a:r>
            <a:r>
              <a:rPr lang="en-US" sz="1400" b="0" dirty="0">
                <a:solidFill>
                  <a:srgbClr val="003399"/>
                </a:solidFill>
              </a:rPr>
              <a:t>, as </a:t>
            </a:r>
            <a:r>
              <a:rPr lang="pl-PL" sz="1400" b="0" dirty="0" smtClean="0">
                <a:solidFill>
                  <a:srgbClr val="003399"/>
                </a:solidFill>
              </a:rPr>
              <a:t>the </a:t>
            </a:r>
            <a:r>
              <a:rPr lang="pl-PL" sz="1400" b="0" dirty="0" err="1" smtClean="0">
                <a:solidFill>
                  <a:srgbClr val="003399"/>
                </a:solidFill>
              </a:rPr>
              <a:t>current</a:t>
            </a:r>
            <a:r>
              <a:rPr lang="pl-PL" sz="1400" b="0" dirty="0" smtClean="0">
                <a:solidFill>
                  <a:srgbClr val="003399"/>
                </a:solidFill>
              </a:rPr>
              <a:t> 3D </a:t>
            </a:r>
            <a:r>
              <a:rPr lang="en-US" sz="1400" b="0" dirty="0" smtClean="0">
                <a:solidFill>
                  <a:srgbClr val="003399"/>
                </a:solidFill>
              </a:rPr>
              <a:t>technology </a:t>
            </a:r>
            <a:r>
              <a:rPr lang="en-US" sz="1400" b="0" dirty="0">
                <a:solidFill>
                  <a:srgbClr val="003399"/>
                </a:solidFill>
              </a:rPr>
              <a:t>providers</a:t>
            </a:r>
            <a:r>
              <a:rPr lang="en-US" sz="1400" b="0" dirty="0" smtClean="0">
                <a:solidFill>
                  <a:srgbClr val="003399"/>
                </a:solidFill>
              </a:rPr>
              <a:t>.</a:t>
            </a:r>
            <a:endParaRPr lang="en-US" sz="1400" b="0" dirty="0">
              <a:solidFill>
                <a:srgbClr val="003399"/>
              </a:solidFill>
            </a:endParaRPr>
          </a:p>
        </p:txBody>
      </p:sp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381000" y="1066800"/>
            <a:ext cx="4648200" cy="2514600"/>
          </a:xfrm>
        </p:spPr>
        <p:txBody>
          <a:bodyPr/>
          <a:lstStyle/>
          <a:p>
            <a:pPr>
              <a:lnSpc>
                <a:spcPts val="4000"/>
              </a:lnSpc>
              <a:spcBef>
                <a:spcPts val="200"/>
              </a:spcBef>
              <a:buClr>
                <a:srgbClr val="FFC000"/>
              </a:buClr>
              <a:buSzPct val="120000"/>
              <a:buFont typeface="Arial" pitchFamily="34" charset="0"/>
              <a:buChar char="•"/>
            </a:pPr>
            <a:r>
              <a:rPr lang="pl-PL" sz="1800" b="1" dirty="0" smtClean="0">
                <a:solidFill>
                  <a:srgbClr val="003399"/>
                </a:solidFill>
              </a:rPr>
              <a:t>3D-integrated pixel </a:t>
            </a:r>
            <a:r>
              <a:rPr lang="pl-PL" sz="1800" b="1" dirty="0" smtClean="0">
                <a:solidFill>
                  <a:srgbClr val="003399"/>
                </a:solidFill>
              </a:rPr>
              <a:t>ROIC (VIPIC1chip</a:t>
            </a:r>
            <a:r>
              <a:rPr lang="pl-PL" sz="1800" b="1" dirty="0" smtClean="0">
                <a:solidFill>
                  <a:srgbClr val="003399"/>
                </a:solidFill>
              </a:rPr>
              <a:t>) </a:t>
            </a:r>
            <a:r>
              <a:rPr lang="pl-PL" sz="1800" b="1" dirty="0" smtClean="0">
                <a:solidFill>
                  <a:srgbClr val="003399"/>
                </a:solidFill>
              </a:rPr>
              <a:t/>
            </a:r>
            <a:br>
              <a:rPr lang="pl-PL" sz="1800" b="1" dirty="0" smtClean="0">
                <a:solidFill>
                  <a:srgbClr val="003399"/>
                </a:solidFill>
              </a:rPr>
            </a:br>
            <a:r>
              <a:rPr lang="pl-PL" sz="1800" b="1" dirty="0" err="1" smtClean="0">
                <a:solidFill>
                  <a:srgbClr val="003399"/>
                </a:solidFill>
              </a:rPr>
              <a:t>results</a:t>
            </a:r>
            <a:r>
              <a:rPr lang="pl-PL" sz="1800" b="1" dirty="0" smtClean="0">
                <a:solidFill>
                  <a:srgbClr val="003399"/>
                </a:solidFill>
              </a:rPr>
              <a:t>  of </a:t>
            </a:r>
            <a:r>
              <a:rPr lang="pl-PL" sz="1800" b="1" dirty="0" err="1" smtClean="0">
                <a:solidFill>
                  <a:srgbClr val="003399"/>
                </a:solidFill>
              </a:rPr>
              <a:t>tests</a:t>
            </a:r>
            <a:r>
              <a:rPr lang="pl-PL" sz="1800" b="1" dirty="0" smtClean="0">
                <a:solidFill>
                  <a:srgbClr val="003399"/>
                </a:solidFill>
              </a:rPr>
              <a:t> </a:t>
            </a:r>
            <a:r>
              <a:rPr lang="pl-PL" sz="1800" b="1" dirty="0" smtClean="0">
                <a:solidFill>
                  <a:srgbClr val="003399"/>
                </a:solidFill>
              </a:rPr>
              <a:t>in </a:t>
            </a:r>
            <a:r>
              <a:rPr lang="pl-PL" sz="1800" b="1" dirty="0" err="1" smtClean="0">
                <a:solidFill>
                  <a:srgbClr val="003399"/>
                </a:solidFill>
              </a:rPr>
              <a:t>configuration</a:t>
            </a:r>
            <a:r>
              <a:rPr lang="pl-PL" sz="1800" b="1" dirty="0" smtClean="0">
                <a:solidFill>
                  <a:srgbClr val="003399"/>
                </a:solidFill>
              </a:rPr>
              <a:t> </a:t>
            </a:r>
            <a:r>
              <a:rPr lang="pl-PL" sz="1800" b="1" dirty="0" smtClean="0">
                <a:solidFill>
                  <a:srgbClr val="003399"/>
                </a:solidFill>
              </a:rPr>
              <a:t>with:</a:t>
            </a:r>
            <a:r>
              <a:rPr lang="en-US" sz="1800" dirty="0" smtClean="0">
                <a:solidFill>
                  <a:srgbClr val="003399"/>
                </a:solidFill>
              </a:rPr>
              <a:t/>
            </a:r>
            <a:br>
              <a:rPr lang="en-US" sz="1800" dirty="0" smtClean="0">
                <a:solidFill>
                  <a:srgbClr val="003399"/>
                </a:solidFill>
              </a:rPr>
            </a:br>
            <a:r>
              <a:rPr lang="pl-PL" sz="1800" dirty="0" smtClean="0">
                <a:solidFill>
                  <a:srgbClr val="003399"/>
                </a:solidFill>
              </a:rPr>
              <a:t>- </a:t>
            </a:r>
            <a:r>
              <a:rPr lang="pl-PL" sz="1800" dirty="0" err="1" smtClean="0">
                <a:solidFill>
                  <a:srgbClr val="003399"/>
                </a:solidFill>
              </a:rPr>
              <a:t>bump-bonded</a:t>
            </a:r>
            <a:r>
              <a:rPr lang="pl-PL" sz="1800" dirty="0" smtClean="0">
                <a:solidFill>
                  <a:srgbClr val="003399"/>
                </a:solidFill>
              </a:rPr>
              <a:t> sensor</a:t>
            </a:r>
            <a:br>
              <a:rPr lang="pl-PL" sz="1800" dirty="0" smtClean="0">
                <a:solidFill>
                  <a:srgbClr val="003399"/>
                </a:solidFill>
              </a:rPr>
            </a:br>
            <a:r>
              <a:rPr lang="pl-PL" sz="1800" dirty="0" smtClean="0">
                <a:solidFill>
                  <a:srgbClr val="003399"/>
                </a:solidFill>
              </a:rPr>
              <a:t>- </a:t>
            </a:r>
            <a:r>
              <a:rPr lang="pl-PL" sz="1800" dirty="0" err="1" smtClean="0">
                <a:solidFill>
                  <a:srgbClr val="003399"/>
                </a:solidFill>
              </a:rPr>
              <a:t>fusion</a:t>
            </a:r>
            <a:r>
              <a:rPr lang="pl-PL" sz="1800" dirty="0" err="1">
                <a:solidFill>
                  <a:srgbClr val="003399"/>
                </a:solidFill>
              </a:rPr>
              <a:t>-</a:t>
            </a:r>
            <a:r>
              <a:rPr lang="pl-PL" sz="1800" dirty="0" err="1" smtClean="0">
                <a:solidFill>
                  <a:srgbClr val="003399"/>
                </a:solidFill>
              </a:rPr>
              <a:t>bonded</a:t>
            </a:r>
            <a:r>
              <a:rPr lang="pl-PL" sz="1800" dirty="0" smtClean="0">
                <a:solidFill>
                  <a:srgbClr val="003399"/>
                </a:solidFill>
              </a:rPr>
              <a:t> sensor</a:t>
            </a:r>
            <a:br>
              <a:rPr lang="pl-PL" sz="1800" dirty="0" smtClean="0">
                <a:solidFill>
                  <a:srgbClr val="003399"/>
                </a:solidFill>
              </a:rPr>
            </a:br>
            <a:endParaRPr lang="en-US" sz="1800" b="1" dirty="0" smtClean="0">
              <a:solidFill>
                <a:srgbClr val="003399"/>
              </a:solidFill>
            </a:endParaRPr>
          </a:p>
        </p:txBody>
      </p:sp>
      <p:sp>
        <p:nvSpPr>
          <p:cNvPr id="1536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1CCBF3-7679-4256-8AF3-4ED282D5F804}" type="slidenum">
              <a:rPr lang="en-US" sz="1200">
                <a:solidFill>
                  <a:srgbClr val="003399"/>
                </a:solidFill>
              </a:rPr>
              <a:pPr eaLnBrk="1" hangingPunct="1"/>
              <a:t>9</a:t>
            </a:fld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35418" y="228600"/>
            <a:ext cx="2103582" cy="979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100"/>
              </a:spcBef>
            </a:pPr>
            <a:r>
              <a:rPr lang="pl-PL" sz="1400" dirty="0" smtClean="0">
                <a:solidFill>
                  <a:srgbClr val="FFFF00"/>
                </a:solidFill>
              </a:rPr>
              <a:t>5.4</a:t>
            </a:r>
            <a:r>
              <a:rPr lang="en-GB" sz="1400" dirty="0">
                <a:solidFill>
                  <a:srgbClr val="FFFF00"/>
                </a:solidFill>
              </a:rPr>
              <a:t>×</a:t>
            </a:r>
            <a:r>
              <a:rPr lang="pl-PL" sz="1400" dirty="0" smtClean="0">
                <a:solidFill>
                  <a:srgbClr val="FFFF00"/>
                </a:solidFill>
              </a:rPr>
              <a:t>6</a:t>
            </a:r>
            <a:r>
              <a:rPr lang="en-GB" sz="1400" dirty="0" smtClean="0">
                <a:solidFill>
                  <a:srgbClr val="FFFF00"/>
                </a:solidFill>
              </a:rPr>
              <a:t>.</a:t>
            </a:r>
            <a:r>
              <a:rPr lang="pl-PL" sz="1400" dirty="0" smtClean="0">
                <a:solidFill>
                  <a:srgbClr val="FFFF00"/>
                </a:solidFill>
              </a:rPr>
              <a:t>5</a:t>
            </a:r>
            <a:r>
              <a:rPr lang="en-GB" sz="1400" dirty="0" smtClean="0">
                <a:solidFill>
                  <a:srgbClr val="FFFF00"/>
                </a:solidFill>
              </a:rPr>
              <a:t> </a:t>
            </a:r>
            <a:r>
              <a:rPr lang="en-GB" sz="1400" dirty="0">
                <a:solidFill>
                  <a:srgbClr val="FFFF00"/>
                </a:solidFill>
              </a:rPr>
              <a:t>mm</a:t>
            </a:r>
            <a:r>
              <a:rPr lang="en-GB" sz="1400" baseline="30000" dirty="0">
                <a:solidFill>
                  <a:srgbClr val="FFFF00"/>
                </a:solidFill>
              </a:rPr>
              <a:t>2</a:t>
            </a:r>
            <a:r>
              <a:rPr lang="en-GB" sz="1400" dirty="0">
                <a:solidFill>
                  <a:srgbClr val="FFFF00"/>
                </a:solidFill>
              </a:rPr>
              <a:t> </a:t>
            </a:r>
            <a:r>
              <a:rPr lang="en-GB" sz="1400" dirty="0" smtClean="0">
                <a:solidFill>
                  <a:srgbClr val="FFFF00"/>
                </a:solidFill>
              </a:rPr>
              <a:t>VIPIC</a:t>
            </a:r>
            <a:r>
              <a:rPr lang="pl-PL" sz="1400" dirty="0" smtClean="0">
                <a:solidFill>
                  <a:srgbClr val="FFFF00"/>
                </a:solidFill>
              </a:rPr>
              <a:t>1</a:t>
            </a:r>
            <a:endParaRPr lang="pl-PL" sz="1400" dirty="0" smtClean="0">
              <a:solidFill>
                <a:srgbClr val="FFFF00"/>
              </a:solidFill>
            </a:endParaRPr>
          </a:p>
          <a:p>
            <a:pPr algn="l">
              <a:spcBef>
                <a:spcPts val="100"/>
              </a:spcBef>
            </a:pPr>
            <a:r>
              <a:rPr lang="pl-PL" sz="1400" dirty="0" smtClean="0">
                <a:solidFill>
                  <a:srgbClr val="FFFF00"/>
                </a:solidFill>
              </a:rPr>
              <a:t>with</a:t>
            </a:r>
            <a:r>
              <a:rPr lang="en-GB" sz="1400" dirty="0" smtClean="0">
                <a:solidFill>
                  <a:srgbClr val="FFFF00"/>
                </a:solidFill>
              </a:rPr>
              <a:t> </a:t>
            </a:r>
            <a:r>
              <a:rPr lang="pl-PL" sz="1400" dirty="0" smtClean="0">
                <a:solidFill>
                  <a:srgbClr val="FFFF00"/>
                </a:solidFill>
              </a:rPr>
              <a:t>32</a:t>
            </a:r>
            <a:r>
              <a:rPr lang="en-GB" sz="1400" dirty="0" smtClean="0">
                <a:solidFill>
                  <a:srgbClr val="FFFF00"/>
                </a:solidFill>
              </a:rPr>
              <a:t>×</a:t>
            </a:r>
            <a:r>
              <a:rPr lang="pl-PL" sz="1400" dirty="0" smtClean="0">
                <a:solidFill>
                  <a:srgbClr val="FFFF00"/>
                </a:solidFill>
              </a:rPr>
              <a:t>38 </a:t>
            </a:r>
            <a:r>
              <a:rPr lang="pl-PL" sz="1400" dirty="0" err="1" smtClean="0">
                <a:solidFill>
                  <a:srgbClr val="FFFF00"/>
                </a:solidFill>
              </a:rPr>
              <a:t>pixels</a:t>
            </a:r>
            <a:r>
              <a:rPr lang="pl-PL" sz="1400" dirty="0" smtClean="0">
                <a:solidFill>
                  <a:srgbClr val="FFFF00"/>
                </a:solidFill>
              </a:rPr>
              <a:t> </a:t>
            </a:r>
            <a:r>
              <a:rPr lang="pl-PL" sz="1400" dirty="0" err="1" smtClean="0">
                <a:solidFill>
                  <a:srgbClr val="FFFF00"/>
                </a:solidFill>
              </a:rPr>
              <a:t>detector</a:t>
            </a:r>
            <a:endParaRPr lang="pl-PL" sz="1400" dirty="0" smtClean="0">
              <a:solidFill>
                <a:srgbClr val="FFFF00"/>
              </a:solidFill>
            </a:endParaRPr>
          </a:p>
          <a:p>
            <a:pPr algn="l">
              <a:spcBef>
                <a:spcPts val="100"/>
              </a:spcBef>
            </a:pPr>
            <a:r>
              <a:rPr lang="pl-PL" sz="1400" dirty="0" err="1">
                <a:solidFill>
                  <a:srgbClr val="FFFF00"/>
                </a:solidFill>
              </a:rPr>
              <a:t>b</a:t>
            </a:r>
            <a:r>
              <a:rPr lang="pl-PL" sz="1400" dirty="0" err="1" smtClean="0">
                <a:solidFill>
                  <a:srgbClr val="FFFF00"/>
                </a:solidFill>
              </a:rPr>
              <a:t>ump</a:t>
            </a:r>
            <a:r>
              <a:rPr lang="pl-PL" sz="1400" dirty="0" smtClean="0">
                <a:solidFill>
                  <a:srgbClr val="FFFF00"/>
                </a:solidFill>
              </a:rPr>
              <a:t> </a:t>
            </a:r>
            <a:r>
              <a:rPr lang="pl-PL" sz="1400" dirty="0" err="1" smtClean="0">
                <a:solidFill>
                  <a:srgbClr val="FFFF00"/>
                </a:solidFill>
              </a:rPr>
              <a:t>bonded</a:t>
            </a:r>
            <a:endParaRPr lang="pl-PL" sz="14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416"/>
          <a:stretch/>
        </p:blipFill>
        <p:spPr bwMode="auto">
          <a:xfrm>
            <a:off x="6842760" y="5349240"/>
            <a:ext cx="20574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ww.ziptronix.com/wp-content/uploads/2013/10/hdr_logo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40925"/>
          <a:stretch/>
        </p:blipFill>
        <p:spPr bwMode="auto">
          <a:xfrm>
            <a:off x="5577840" y="6178880"/>
            <a:ext cx="2118360" cy="45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105400" y="2667000"/>
            <a:ext cx="1828800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100"/>
              </a:spcBef>
            </a:pPr>
            <a:r>
              <a:rPr lang="pl-PL" sz="1400" dirty="0" smtClean="0">
                <a:solidFill>
                  <a:srgbClr val="FFFF00"/>
                </a:solidFill>
              </a:rPr>
              <a:t>34 </a:t>
            </a:r>
            <a:r>
              <a:rPr lang="pl-PL" sz="1400" dirty="0" smtClean="0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lang="pl-PL" sz="1400" dirty="0" smtClean="0">
                <a:solidFill>
                  <a:srgbClr val="FFFF00"/>
                </a:solidFill>
              </a:rPr>
              <a:t>m </a:t>
            </a:r>
            <a:r>
              <a:rPr lang="pl-PL" sz="1400" dirty="0" err="1" smtClean="0">
                <a:solidFill>
                  <a:srgbClr val="FFFF00"/>
                </a:solidFill>
              </a:rPr>
              <a:t>thick</a:t>
            </a:r>
            <a:r>
              <a:rPr lang="pl-PL" sz="1400" dirty="0" smtClean="0">
                <a:solidFill>
                  <a:srgbClr val="FFFF00"/>
                </a:solidFill>
              </a:rPr>
              <a:t> </a:t>
            </a:r>
            <a:r>
              <a:rPr lang="en-GB" sz="1400" dirty="0" smtClean="0">
                <a:solidFill>
                  <a:srgbClr val="FFFF00"/>
                </a:solidFill>
              </a:rPr>
              <a:t>VIPIC</a:t>
            </a:r>
            <a:r>
              <a:rPr lang="pl-PL" sz="1400" dirty="0" smtClean="0">
                <a:solidFill>
                  <a:srgbClr val="FFFF00"/>
                </a:solidFill>
              </a:rPr>
              <a:t>1</a:t>
            </a:r>
            <a:endParaRPr lang="pl-PL" sz="1400" dirty="0" smtClean="0">
              <a:solidFill>
                <a:srgbClr val="FFFF00"/>
              </a:solidFill>
            </a:endParaRPr>
          </a:p>
          <a:p>
            <a:pPr algn="l">
              <a:spcBef>
                <a:spcPts val="100"/>
              </a:spcBef>
            </a:pPr>
            <a:r>
              <a:rPr lang="pl-PL" sz="1400" dirty="0" smtClean="0">
                <a:solidFill>
                  <a:srgbClr val="FFFF00"/>
                </a:solidFill>
              </a:rPr>
              <a:t>DBI </a:t>
            </a:r>
            <a:r>
              <a:rPr lang="pl-PL" sz="1400" dirty="0" err="1" smtClean="0">
                <a:solidFill>
                  <a:srgbClr val="FFFF00"/>
                </a:solidFill>
              </a:rPr>
              <a:t>bonded</a:t>
            </a:r>
            <a:r>
              <a:rPr lang="pl-PL" sz="1400" dirty="0" smtClean="0">
                <a:solidFill>
                  <a:srgbClr val="FFFF00"/>
                </a:solidFill>
              </a:rPr>
              <a:t> to 64</a:t>
            </a:r>
            <a:r>
              <a:rPr lang="en-GB" sz="1400" dirty="0" smtClean="0">
                <a:solidFill>
                  <a:srgbClr val="FFFF00"/>
                </a:solidFill>
              </a:rPr>
              <a:t>×</a:t>
            </a:r>
            <a:r>
              <a:rPr lang="pl-PL" sz="1400" dirty="0" smtClean="0">
                <a:solidFill>
                  <a:srgbClr val="FFFF00"/>
                </a:solidFill>
              </a:rPr>
              <a:t>64 with </a:t>
            </a:r>
            <a:r>
              <a:rPr lang="pl-PL" sz="1400" dirty="0" err="1" smtClean="0">
                <a:solidFill>
                  <a:srgbClr val="FFFF00"/>
                </a:solidFill>
              </a:rPr>
              <a:t>pads</a:t>
            </a:r>
            <a:r>
              <a:rPr lang="pl-PL" sz="1400" dirty="0" smtClean="0">
                <a:solidFill>
                  <a:srgbClr val="FFFF00"/>
                </a:solidFill>
              </a:rPr>
              <a:t> on </a:t>
            </a:r>
            <a:r>
              <a:rPr lang="pl-PL" sz="1400" dirty="0" err="1" smtClean="0">
                <a:solidFill>
                  <a:srgbClr val="FFFF00"/>
                </a:solidFill>
              </a:rPr>
              <a:t>its</a:t>
            </a:r>
            <a:r>
              <a:rPr lang="pl-PL" sz="1400" dirty="0" smtClean="0">
                <a:solidFill>
                  <a:srgbClr val="FFFF00"/>
                </a:solidFill>
              </a:rPr>
              <a:t> </a:t>
            </a:r>
            <a:r>
              <a:rPr lang="pl-PL" sz="1400" dirty="0" err="1" smtClean="0">
                <a:solidFill>
                  <a:srgbClr val="FFFF00"/>
                </a:solidFill>
              </a:rPr>
              <a:t>back</a:t>
            </a:r>
            <a:endParaRPr lang="pl-PL" sz="1400" dirty="0">
              <a:solidFill>
                <a:srgbClr val="FFFF00"/>
              </a:solidFill>
            </a:endParaRPr>
          </a:p>
        </p:txBody>
      </p:sp>
      <p:sp>
        <p:nvSpPr>
          <p:cNvPr id="15364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l-PL" sz="1200" dirty="0" smtClean="0">
                <a:solidFill>
                  <a:srgbClr val="003399"/>
                </a:solidFill>
              </a:rPr>
              <a:t>CPIX14</a:t>
            </a:r>
            <a:r>
              <a:rPr lang="pl-PL" sz="1200" dirty="0">
                <a:solidFill>
                  <a:srgbClr val="003399"/>
                </a:solidFill>
              </a:rPr>
              <a:t>, </a:t>
            </a:r>
            <a:r>
              <a:rPr lang="pl-PL" sz="1200" dirty="0" smtClean="0">
                <a:solidFill>
                  <a:srgbClr val="003399"/>
                </a:solidFill>
              </a:rPr>
              <a:t>Bonn, Germany, 15-17 </a:t>
            </a:r>
            <a:r>
              <a:rPr lang="pl-PL" sz="1200" dirty="0" err="1">
                <a:solidFill>
                  <a:srgbClr val="003399"/>
                </a:solidFill>
              </a:rPr>
              <a:t>September</a:t>
            </a:r>
            <a:r>
              <a:rPr lang="pl-PL" sz="1200" dirty="0">
                <a:solidFill>
                  <a:srgbClr val="003399"/>
                </a:solidFill>
              </a:rPr>
              <a:t> </a:t>
            </a:r>
            <a:r>
              <a:rPr lang="pl-PL" sz="1200" dirty="0" smtClean="0">
                <a:solidFill>
                  <a:srgbClr val="003399"/>
                </a:solidFill>
              </a:rPr>
              <a:t>2014</a:t>
            </a:r>
            <a:endParaRPr lang="en-US" sz="1200" dirty="0" smtClean="0">
              <a:solidFill>
                <a:srgbClr val="003399"/>
              </a:solidFill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003399"/>
                </a:solidFill>
              </a:rPr>
              <a:t>Proo</a:t>
            </a:r>
            <a:r>
              <a:rPr lang="pl-PL" dirty="0" smtClean="0">
                <a:solidFill>
                  <a:srgbClr val="003399"/>
                </a:solidFill>
              </a:rPr>
              <a:t>f</a:t>
            </a:r>
            <a:r>
              <a:rPr lang="en-US" dirty="0" smtClean="0">
                <a:solidFill>
                  <a:srgbClr val="003399"/>
                </a:solidFill>
              </a:rPr>
              <a:t>s of 3D concept</a:t>
            </a:r>
            <a:endParaRPr lang="en-US" dirty="0" smtClean="0">
              <a:solidFill>
                <a:srgbClr val="00339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581400"/>
            <a:ext cx="4267200" cy="228142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62000" y="3635662"/>
            <a:ext cx="1676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100"/>
              </a:spcBef>
            </a:pPr>
            <a:r>
              <a:rPr lang="en-GB" sz="1400" dirty="0" smtClean="0">
                <a:solidFill>
                  <a:srgbClr val="FFFF00"/>
                </a:solidFill>
              </a:rPr>
              <a:t>VIPIC</a:t>
            </a:r>
            <a:r>
              <a:rPr lang="pl-PL" sz="1400" dirty="0" smtClean="0">
                <a:solidFill>
                  <a:srgbClr val="FFFF00"/>
                </a:solidFill>
              </a:rPr>
              <a:t>1</a:t>
            </a:r>
            <a:r>
              <a:rPr lang="pl-PL" sz="1400" dirty="0" smtClean="0">
                <a:solidFill>
                  <a:srgbClr val="FFFF00"/>
                </a:solidFill>
              </a:rPr>
              <a:t> </a:t>
            </a:r>
            <a:r>
              <a:rPr lang="pl-PL" sz="1400" dirty="0" smtClean="0">
                <a:solidFill>
                  <a:srgbClr val="FFFF00"/>
                </a:solidFill>
              </a:rPr>
              <a:t>with</a:t>
            </a:r>
            <a:r>
              <a:rPr lang="pl-PL" sz="1400" dirty="0">
                <a:solidFill>
                  <a:srgbClr val="FFFF00"/>
                </a:solidFill>
              </a:rPr>
              <a:t> </a:t>
            </a:r>
            <a:r>
              <a:rPr lang="pl-PL" sz="1400" dirty="0" smtClean="0">
                <a:solidFill>
                  <a:srgbClr val="FFFF00"/>
                </a:solidFill>
              </a:rPr>
              <a:t>DBI </a:t>
            </a:r>
            <a:r>
              <a:rPr lang="pl-PL" sz="1400" dirty="0" err="1" smtClean="0">
                <a:solidFill>
                  <a:srgbClr val="FFFF00"/>
                </a:solidFill>
              </a:rPr>
              <a:t>bonded</a:t>
            </a:r>
            <a:r>
              <a:rPr lang="pl-PL" sz="1400" dirty="0" smtClean="0">
                <a:solidFill>
                  <a:srgbClr val="FFFF00"/>
                </a:solidFill>
              </a:rPr>
              <a:t> </a:t>
            </a:r>
            <a:r>
              <a:rPr lang="pl-PL" sz="1400" dirty="0" smtClean="0">
                <a:solidFill>
                  <a:srgbClr val="FFFF00"/>
                </a:solidFill>
              </a:rPr>
              <a:t>sensor Sn-Pb </a:t>
            </a:r>
            <a:r>
              <a:rPr lang="pl-PL" sz="1400" dirty="0" err="1" smtClean="0">
                <a:solidFill>
                  <a:srgbClr val="FFFF00"/>
                </a:solidFill>
              </a:rPr>
              <a:t>bump-bonded</a:t>
            </a:r>
            <a:r>
              <a:rPr lang="pl-PL" sz="1400" dirty="0" smtClean="0">
                <a:solidFill>
                  <a:srgbClr val="FFFF00"/>
                </a:solidFill>
              </a:rPr>
              <a:t> on PCB</a:t>
            </a:r>
            <a:endParaRPr lang="pl-PL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1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Designs\Factory.pot</Template>
  <TotalTime>45165</TotalTime>
  <Words>2228</Words>
  <Application>Microsoft Office PowerPoint</Application>
  <PresentationFormat>On-screen Show (4:3)</PresentationFormat>
  <Paragraphs>289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Factory</vt:lpstr>
      <vt:lpstr>MAPS are for amateurs,  professionals do 3D  G. Deptuch  Fermilab Batavia IL USA,    CPIX 2014   September 15 – September 17, 2014, Bonn University, Bonn, Germany </vt:lpstr>
      <vt:lpstr>Genesis of the title</vt:lpstr>
      <vt:lpstr>How does see it industry?</vt:lpstr>
      <vt:lpstr>Situation in X-ray and charged particle detection?</vt:lpstr>
      <vt:lpstr>Important directions in MAPS technology - 1</vt:lpstr>
      <vt:lpstr>Important directions in MAPS technology - 2</vt:lpstr>
      <vt:lpstr>Important directions in MAPS technology - 3</vt:lpstr>
      <vt:lpstr>Converging ideas</vt:lpstr>
      <vt:lpstr>Proofs of 3D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communication talk</dc:title>
  <dc:creator>Young-kee Kim x3384 05917V</dc:creator>
  <cp:lastModifiedBy>Gregory Deptuch</cp:lastModifiedBy>
  <cp:revision>1059</cp:revision>
  <cp:lastPrinted>2014-05-21T06:55:26Z</cp:lastPrinted>
  <dcterms:created xsi:type="dcterms:W3CDTF">2008-08-01T20:03:26Z</dcterms:created>
  <dcterms:modified xsi:type="dcterms:W3CDTF">2014-09-15T21:44:17Z</dcterms:modified>
</cp:coreProperties>
</file>