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Default Extension="bin" ContentType="application/vnd.openxmlformats-officedocument.presentationml.printerSettings"/>
  <Override PartName="/ppt/embeddings/oleObject5.bin" ContentType="application/vnd.openxmlformats-officedocument.oleObject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3.xml" ContentType="application/vnd.openxmlformats-officedocument.presentationml.notesSlide+xml"/>
  <Default Extension="wmf" ContentType="image/x-wmf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Default Extension="fntdata" ContentType="application/x-fontdata"/>
  <Override PartName="/ppt/slideLayouts/slideLayout24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theme/theme5.xml" ContentType="application/vnd.openxmlformats-officedocument.theme+xml"/>
  <Override PartName="/ppt/slides/slide11.xml" ContentType="application/vnd.openxmlformats-officedocument.presentationml.slide+xml"/>
  <Override PartName="/ppt/slideLayouts/slideLayout28.xml" ContentType="application/vnd.openxmlformats-officedocument.presentationml.slideLayout+xml"/>
  <Override PartName="/ppt/slideMasters/slideMaster3.xml" ContentType="application/vnd.openxmlformats-officedocument.presentationml.slideMaster+xml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embeddings/oleObject6.bin" ContentType="application/vnd.openxmlformats-officedocument.oleObject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embeddings/oleObject3.bin" ContentType="application/vnd.openxmlformats-officedocument.oleObject"/>
  <Override PartName="/ppt/slideLayouts/slideLayout15.xml" ContentType="application/vnd.openxmlformats-officedocument.presentationml.slideLayout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embeddings/oleObject7.bin" ContentType="application/vnd.openxmlformats-officedocument.oleObject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Layouts/slideLayout7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embeddings/oleObject4.bin" ContentType="application/vnd.openxmlformats-officedocument.oleObject"/>
  <Override PartName="/ppt/viewProps.xml" ContentType="application/vnd.openxmlformats-officedocument.presentationml.viewProps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Layouts/slideLayout2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>
  <p:sldMasterIdLst>
    <p:sldMasterId r:id="rId1"/>
    <p:sldMasterId r:id="rId2"/>
    <p:sldMasterId r:id="rId3"/>
  </p:sldMasterIdLst>
  <p:notesMasterIdLst>
    <p:notesMasterId r:id="rId35"/>
  </p:notesMasterIdLst>
  <p:handoutMasterIdLst>
    <p:handoutMasterId r:id="rId36"/>
  </p:handoutMasterIdLst>
  <p:sldIdLst>
    <p:sldId id="319" r:id="rId4"/>
    <p:sldId id="533" r:id="rId5"/>
    <p:sldId id="534" r:id="rId6"/>
    <p:sldId id="510" r:id="rId7"/>
    <p:sldId id="511" r:id="rId8"/>
    <p:sldId id="529" r:id="rId9"/>
    <p:sldId id="530" r:id="rId10"/>
    <p:sldId id="512" r:id="rId11"/>
    <p:sldId id="513" r:id="rId12"/>
    <p:sldId id="517" r:id="rId13"/>
    <p:sldId id="518" r:id="rId14"/>
    <p:sldId id="521" r:id="rId15"/>
    <p:sldId id="535" r:id="rId16"/>
    <p:sldId id="536" r:id="rId17"/>
    <p:sldId id="537" r:id="rId18"/>
    <p:sldId id="506" r:id="rId19"/>
    <p:sldId id="490" r:id="rId20"/>
    <p:sldId id="492" r:id="rId21"/>
    <p:sldId id="500" r:id="rId22"/>
    <p:sldId id="494" r:id="rId23"/>
    <p:sldId id="495" r:id="rId24"/>
    <p:sldId id="496" r:id="rId25"/>
    <p:sldId id="507" r:id="rId26"/>
    <p:sldId id="532" r:id="rId27"/>
    <p:sldId id="531" r:id="rId28"/>
    <p:sldId id="498" r:id="rId29"/>
    <p:sldId id="509" r:id="rId30"/>
    <p:sldId id="499" r:id="rId31"/>
    <p:sldId id="504" r:id="rId32"/>
    <p:sldId id="508" r:id="rId33"/>
    <p:sldId id="528" r:id="rId34"/>
  </p:sldIdLst>
  <p:sldSz cx="9906000" cy="6858000" type="A4"/>
  <p:notesSz cx="7099300" cy="10234613"/>
  <p:embeddedFontLst>
    <p:embeddedFont>
      <p:font typeface="Comic Sans MS"/>
      <p:regular r:id="rId37"/>
      <p:bold r:id="rId38"/>
    </p:embeddedFont>
    <p:embeddedFont>
      <p:font typeface="ＭＳ Ｐゴシック"/>
      <p:regular r:id="rId39"/>
    </p:embeddedFont>
    <p:embeddedFont>
      <p:font typeface="Verdana"/>
      <p:regular r:id="rId40"/>
      <p:bold r:id="rId41"/>
      <p:italic r:id="rId42"/>
      <p:boldItalic r:id="rId43"/>
    </p:embeddedFont>
    <p:embeddedFont>
      <p:font typeface="Calibri"/>
      <p:regular r:id="rId44"/>
      <p:bold r:id="rId45"/>
      <p:italic r:id="rId46"/>
      <p:boldItalic r:id="rId47"/>
    </p:embeddedFont>
  </p:embeddedFontLst>
  <p:defaultTextStyle>
    <a:defPPr>
      <a:defRPr lang="it-IT"/>
    </a:defPPr>
    <a:lvl1pPr algn="ctr" rtl="0" eaLnBrk="0" fontAlgn="base" hangingPunct="0">
      <a:spcBef>
        <a:spcPct val="50000"/>
      </a:spcBef>
      <a:spcAft>
        <a:spcPct val="0"/>
      </a:spcAft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66"/>
    <a:srgbClr val="006600"/>
    <a:srgbClr val="CC3300"/>
    <a:srgbClr val="FF6600"/>
    <a:srgbClr val="003399"/>
    <a:srgbClr val="FF9933"/>
    <a:srgbClr val="99CC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0585" autoAdjust="0"/>
    <p:restoredTop sz="59348" autoAdjust="0"/>
  </p:normalViewPr>
  <p:slideViewPr>
    <p:cSldViewPr snapToGrid="0">
      <p:cViewPr varScale="1">
        <p:scale>
          <a:sx n="55" d="100"/>
          <a:sy n="55" d="100"/>
        </p:scale>
        <p:origin x="-1672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notesViewPr>
    <p:cSldViewPr snapToGrid="0">
      <p:cViewPr varScale="1">
        <p:scale>
          <a:sx n="50" d="100"/>
          <a:sy n="50" d="100"/>
        </p:scale>
        <p:origin x="-2898" y="-11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font" Target="fonts/font10.fntdata"/><Relationship Id="rId47" Type="http://schemas.openxmlformats.org/officeDocument/2006/relationships/font" Target="fonts/font11.fntdata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font" Target="fonts/font1.fntdata"/><Relationship Id="rId38" Type="http://schemas.openxmlformats.org/officeDocument/2006/relationships/font" Target="fonts/font2.fntdata"/><Relationship Id="rId39" Type="http://schemas.openxmlformats.org/officeDocument/2006/relationships/font" Target="fonts/font3.fntdata"/><Relationship Id="rId40" Type="http://schemas.openxmlformats.org/officeDocument/2006/relationships/font" Target="fonts/font4.fntdata"/><Relationship Id="rId41" Type="http://schemas.openxmlformats.org/officeDocument/2006/relationships/font" Target="fonts/font5.fntdata"/><Relationship Id="rId42" Type="http://schemas.openxmlformats.org/officeDocument/2006/relationships/font" Target="fonts/font6.fntdata"/><Relationship Id="rId43" Type="http://schemas.openxmlformats.org/officeDocument/2006/relationships/font" Target="fonts/font7.fntdata"/><Relationship Id="rId44" Type="http://schemas.openxmlformats.org/officeDocument/2006/relationships/font" Target="fonts/font8.fntdata"/><Relationship Id="rId45" Type="http://schemas.openxmlformats.org/officeDocument/2006/relationships/font" Target="fonts/font9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Relationship Id="rId2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5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fld id="{BC97CD9D-4D77-4975-8CC7-EEA3053A3C7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467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150" y="0"/>
            <a:ext cx="311467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25500" y="787400"/>
            <a:ext cx="5459413" cy="37798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50" y="4881563"/>
            <a:ext cx="5192713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6925"/>
            <a:ext cx="311467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150" y="9686925"/>
            <a:ext cx="311467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FFE107"/>
              </a:buClr>
              <a:buFont typeface="Wingdings" pitchFamily="2" charset="2"/>
              <a:buNone/>
              <a:defRPr sz="1200" b="0">
                <a:latin typeface="Verdana" pitchFamily="34" charset="0"/>
              </a:defRPr>
            </a:lvl1pPr>
          </a:lstStyle>
          <a:p>
            <a:pPr>
              <a:defRPr/>
            </a:pPr>
            <a:fld id="{702E10E9-2586-4D41-8A3A-539D73B12E1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baseline="0" noProof="0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11</a:t>
            </a:fld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>
              <a:buFontTx/>
              <a:buNone/>
            </a:pPr>
            <a:endParaRPr lang="en-US" sz="1200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12</a:t>
            </a:fld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>
              <a:buFontTx/>
              <a:buNone/>
            </a:pPr>
            <a:endParaRPr lang="en-US" sz="1200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1FD59E-C660-495C-9EF4-BDA1256E7AF1}" type="slidenum">
              <a:rPr lang="it-IT" smtClean="0"/>
              <a:pPr/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A4BA1A-438E-40C0-9907-8E8B4EBAF77B}" type="slidenum">
              <a:rPr lang="it-IT" smtClean="0"/>
              <a:pPr/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93CCD-6B9C-407E-AAF1-AF594AF8483C}" type="slidenum">
              <a:rPr lang="it-IT" smtClean="0"/>
              <a:pPr/>
              <a:t>18</a:t>
            </a:fld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noProof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noProof="0" dirty="0" smtClean="0"/>
          </a:p>
        </p:txBody>
      </p:sp>
      <p:sp>
        <p:nvSpPr>
          <p:cNvPr id="440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3F73F-34FB-4FAB-A027-FAAACB2ED255}" type="slidenum">
              <a:rPr lang="it-IT" smtClean="0"/>
              <a:pPr/>
              <a:t>20</a:t>
            </a:fld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200" b="0" baseline="0" dirty="0" smtClean="0">
              <a:solidFill>
                <a:srgbClr val="000066"/>
              </a:solidFill>
              <a:sym typeface="Symbol" pitchFamily="18" charset="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27</a:t>
            </a:fld>
            <a:endParaRPr lang="it-IT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1FD59E-C660-495C-9EF4-BDA1256E7AF1}" type="slidenum">
              <a:rPr lang="it-IT" smtClean="0"/>
              <a:pPr/>
              <a:t>29</a:t>
            </a:fld>
            <a:endParaRPr lang="it-IT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1FD59E-C660-495C-9EF4-BDA1256E7AF1}" type="slidenum">
              <a:rPr lang="it-IT" smtClean="0"/>
              <a:pPr/>
              <a:t>30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baseline="0" noProof="0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baseline="0" noProof="0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2E10E9-2586-4D41-8A3A-539D73B12E15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noProof="0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8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noProof="0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5344B-A421-42B9-A3A2-7E4EC995994E}" type="slidenum">
              <a:rPr lang="it-IT" smtClean="0"/>
              <a:pPr/>
              <a:t>9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D01D9-44F8-47BB-888C-ED83CB9A66AE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D5243-929D-42DA-896C-4FE1E1C719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4B012-9F4F-4D7A-9D24-BB2EE2A5F235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290A-B02D-4E3E-996B-E30ABF613A5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E8B34-B1D5-4A66-99D6-C6AAA53BB02E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F47F-3CEE-4380-9241-4422A324665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F5AB6-481A-4F38-ACBB-4788B18C4157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A04E-C412-48A1-A3B0-CBD665836BD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8C216-1E30-4FBD-8DE3-2B37B287DD2E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BA272-AE82-45FC-96E1-608C210D855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8FBD8-31FB-4187-8C99-34C1516FCDC2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C3B97-F136-4530-A520-91B0C694509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96C7-78FC-4270-8FFC-D3E9EB83A263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CFA21-25CC-4E89-9884-71AAEFEF5BC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8B565-27FF-4BFF-9596-EC386DCD4AB0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5752D-71CA-4C24-A8A3-EA89C95034F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6EDD-1C7E-47E9-BC3F-8D92B9D0B547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3BA05-D98B-4934-9437-38B46A828B5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88844-881A-4865-B7FF-AC09EB18C540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CAC6-9049-4AF7-8B3B-D410E190405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46A85-113E-4358-B194-6F567EAAC64E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04E4B-D155-467A-B739-9299BD10A4C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30" name="Text Box 1090"/>
          <p:cNvSpPr txBox="1">
            <a:spLocks noChangeArrowheads="1"/>
          </p:cNvSpPr>
          <p:nvPr userDrawn="1"/>
        </p:nvSpPr>
        <p:spPr bwMode="auto">
          <a:xfrm>
            <a:off x="279400" y="6557065"/>
            <a:ext cx="9309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sz="1200" b="0" dirty="0" smtClean="0">
                <a:solidFill>
                  <a:srgbClr val="000066"/>
                </a:solidFill>
              </a:rPr>
              <a:t>Workshop on CMOS Active Pixel Sensors for Particle Tracking (CPIX14)</a:t>
            </a:r>
            <a:r>
              <a:rPr lang="it-IT" sz="1200" b="0" dirty="0" smtClean="0">
                <a:solidFill>
                  <a:srgbClr val="000066"/>
                </a:solidFill>
              </a:rPr>
              <a:t>,</a:t>
            </a:r>
            <a:r>
              <a:rPr lang="en-US" sz="1200" b="0" dirty="0" smtClean="0">
                <a:solidFill>
                  <a:srgbClr val="000066"/>
                </a:solidFill>
              </a:rPr>
              <a:t> 15</a:t>
            </a:r>
            <a:r>
              <a:rPr lang="en-US" sz="1200" b="0" baseline="30000" dirty="0" smtClean="0">
                <a:solidFill>
                  <a:srgbClr val="000066"/>
                </a:solidFill>
              </a:rPr>
              <a:t>th</a:t>
            </a:r>
            <a:r>
              <a:rPr lang="en-US" sz="1200" b="0" dirty="0" smtClean="0">
                <a:solidFill>
                  <a:srgbClr val="000066"/>
                </a:solidFill>
              </a:rPr>
              <a:t> – 17</a:t>
            </a:r>
            <a:r>
              <a:rPr lang="en-US" sz="1200" b="0" baseline="30000" dirty="0" smtClean="0">
                <a:solidFill>
                  <a:srgbClr val="000066"/>
                </a:solidFill>
              </a:rPr>
              <a:t>th</a:t>
            </a:r>
            <a:r>
              <a:rPr lang="en-US" sz="1200" b="0" dirty="0" smtClean="0">
                <a:solidFill>
                  <a:srgbClr val="000066"/>
                </a:solidFill>
              </a:rPr>
              <a:t> September 2014, Bonn, Germany</a:t>
            </a:r>
            <a:r>
              <a:rPr lang="en-US" sz="1200" b="0" dirty="0" smtClean="0">
                <a:solidFill>
                  <a:srgbClr val="003399"/>
                </a:solidFill>
                <a:latin typeface="Verdana" pitchFamily="34" charset="0"/>
              </a:rPr>
              <a:t> </a:t>
            </a:r>
            <a:endParaRPr lang="en-US" sz="1200" b="0" dirty="0">
              <a:solidFill>
                <a:srgbClr val="003399"/>
              </a:solidFill>
              <a:latin typeface="Verdana" pitchFamily="34" charset="0"/>
            </a:endParaRPr>
          </a:p>
        </p:txBody>
      </p:sp>
      <p:sp>
        <p:nvSpPr>
          <p:cNvPr id="164951" name="AutoShape 1111"/>
          <p:cNvSpPr>
            <a:spLocks noChangeArrowheads="1"/>
          </p:cNvSpPr>
          <p:nvPr userDrawn="1"/>
        </p:nvSpPr>
        <p:spPr bwMode="auto">
          <a:xfrm>
            <a:off x="127000" y="139700"/>
            <a:ext cx="9664700" cy="3937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tito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7171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BA70C5-4CF5-4369-869E-3357A024A7AD}" type="datetimeFigureOut">
              <a:rPr lang="it-IT"/>
              <a:pPr>
                <a:defRPr/>
              </a:pPr>
              <a:t>9/15/14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4CA3D-4360-4028-B34D-6DDC2329D1A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6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6374" name="Rectangle 70"/>
          <p:cNvSpPr>
            <a:spLocks noChangeArrowheads="1"/>
          </p:cNvSpPr>
          <p:nvPr userDrawn="1"/>
        </p:nvSpPr>
        <p:spPr bwMode="auto">
          <a:xfrm flipH="1">
            <a:off x="1612900" y="2667000"/>
            <a:ext cx="5638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7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5.jpeg"/><Relationship Id="rId6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35.jpe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48.png"/><Relationship Id="rId5" Type="http://schemas.openxmlformats.org/officeDocument/2006/relationships/image" Target="../media/image35.jpeg"/><Relationship Id="rId6" Type="http://schemas.openxmlformats.org/officeDocument/2006/relationships/oleObject" Target="../embeddings/oleObject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50.png"/><Relationship Id="rId5" Type="http://schemas.openxmlformats.org/officeDocument/2006/relationships/image" Target="../media/image35.jpeg"/><Relationship Id="rId6" Type="http://schemas.openxmlformats.org/officeDocument/2006/relationships/image" Target="../media/image46.png"/><Relationship Id="rId7" Type="http://schemas.openxmlformats.org/officeDocument/2006/relationships/image" Target="../media/image44.png"/><Relationship Id="rId8" Type="http://schemas.openxmlformats.org/officeDocument/2006/relationships/oleObject" Target="../embeddings/oleObject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5.bin"/><Relationship Id="rId5" Type="http://schemas.openxmlformats.org/officeDocument/2006/relationships/oleObject" Target="../embeddings/oleObject6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35.jpe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7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jpeg"/><Relationship Id="rId12" Type="http://schemas.openxmlformats.org/officeDocument/2006/relationships/image" Target="../media/image13.jpeg"/><Relationship Id="rId13" Type="http://schemas.openxmlformats.org/officeDocument/2006/relationships/image" Target="../media/image14.jpeg"/><Relationship Id="rId14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jpeg"/><Relationship Id="rId10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46"/>
          <p:cNvSpPr txBox="1">
            <a:spLocks noChangeArrowheads="1"/>
          </p:cNvSpPr>
          <p:nvPr/>
        </p:nvSpPr>
        <p:spPr bwMode="auto">
          <a:xfrm>
            <a:off x="1280179" y="2154693"/>
            <a:ext cx="73151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0" dirty="0" err="1" smtClean="0">
                <a:solidFill>
                  <a:srgbClr val="000066"/>
                </a:solidFill>
              </a:rPr>
              <a:t>Gianluca</a:t>
            </a:r>
            <a:r>
              <a:rPr lang="en-US" sz="1600" b="0" dirty="0" smtClean="0">
                <a:solidFill>
                  <a:srgbClr val="000066"/>
                </a:solidFill>
              </a:rPr>
              <a:t> </a:t>
            </a:r>
            <a:r>
              <a:rPr lang="en-US" sz="1600" b="0" dirty="0" err="1" smtClean="0">
                <a:solidFill>
                  <a:srgbClr val="000066"/>
                </a:solidFill>
              </a:rPr>
              <a:t>Traversi</a:t>
            </a:r>
            <a:r>
              <a:rPr lang="en-US" sz="1600" b="0" baseline="30000" dirty="0" err="1" smtClean="0">
                <a:solidFill>
                  <a:srgbClr val="000066"/>
                </a:solidFill>
              </a:rPr>
              <a:t>a,b</a:t>
            </a:r>
            <a:endParaRPr lang="it-IT" sz="1600" b="0" baseline="30000" dirty="0">
              <a:solidFill>
                <a:srgbClr val="000066"/>
              </a:solidFill>
            </a:endParaRPr>
          </a:p>
        </p:txBody>
      </p:sp>
      <p:sp>
        <p:nvSpPr>
          <p:cNvPr id="9219" name="Text Box 1047"/>
          <p:cNvSpPr txBox="1">
            <a:spLocks noChangeArrowheads="1"/>
          </p:cNvSpPr>
          <p:nvPr/>
        </p:nvSpPr>
        <p:spPr bwMode="auto">
          <a:xfrm>
            <a:off x="168735" y="4525464"/>
            <a:ext cx="30181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0" baseline="30000" dirty="0" err="1" smtClean="0">
                <a:solidFill>
                  <a:srgbClr val="000066"/>
                </a:solidFill>
              </a:rPr>
              <a:t>a</a:t>
            </a:r>
            <a:r>
              <a:rPr lang="en-US" sz="1200" b="0" dirty="0" err="1" smtClean="0">
                <a:solidFill>
                  <a:srgbClr val="000066"/>
                </a:solidFill>
              </a:rPr>
              <a:t>Università</a:t>
            </a:r>
            <a:r>
              <a:rPr lang="en-US" sz="1200" b="0" dirty="0" smtClean="0">
                <a:solidFill>
                  <a:srgbClr val="000066"/>
                </a:solidFill>
              </a:rPr>
              <a:t> </a:t>
            </a:r>
            <a:r>
              <a:rPr lang="en-US" sz="1200" b="0" dirty="0" err="1" smtClean="0">
                <a:solidFill>
                  <a:srgbClr val="000066"/>
                </a:solidFill>
              </a:rPr>
              <a:t>degli</a:t>
            </a:r>
            <a:r>
              <a:rPr lang="en-US" sz="1200" b="0" dirty="0" smtClean="0">
                <a:solidFill>
                  <a:srgbClr val="000066"/>
                </a:solidFill>
              </a:rPr>
              <a:t> </a:t>
            </a:r>
            <a:r>
              <a:rPr lang="en-US" sz="1200" b="0" dirty="0" err="1" smtClean="0">
                <a:solidFill>
                  <a:srgbClr val="000066"/>
                </a:solidFill>
              </a:rPr>
              <a:t>Studi</a:t>
            </a:r>
            <a:r>
              <a:rPr lang="en-US" sz="1200" b="0" dirty="0" smtClean="0">
                <a:solidFill>
                  <a:srgbClr val="000066"/>
                </a:solidFill>
              </a:rPr>
              <a:t> </a:t>
            </a:r>
            <a:r>
              <a:rPr lang="en-US" sz="1200" b="0" dirty="0" err="1" smtClean="0">
                <a:solidFill>
                  <a:srgbClr val="000066"/>
                </a:solidFill>
              </a:rPr>
              <a:t>di</a:t>
            </a:r>
            <a:r>
              <a:rPr lang="en-US" sz="1200" b="0" dirty="0" smtClean="0">
                <a:solidFill>
                  <a:srgbClr val="000066"/>
                </a:solidFill>
              </a:rPr>
              <a:t> Bergamo</a:t>
            </a:r>
          </a:p>
          <a:p>
            <a:r>
              <a:rPr lang="en-US" sz="1200" b="0" baseline="30000" dirty="0" err="1" smtClean="0">
                <a:solidFill>
                  <a:srgbClr val="000066"/>
                </a:solidFill>
              </a:rPr>
              <a:t>b</a:t>
            </a:r>
            <a:r>
              <a:rPr lang="en-US" sz="1200" b="0" dirty="0" err="1" smtClean="0">
                <a:solidFill>
                  <a:srgbClr val="000066"/>
                </a:solidFill>
              </a:rPr>
              <a:t>INFN</a:t>
            </a:r>
            <a:r>
              <a:rPr lang="en-US" sz="1200" b="0" dirty="0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9220" name="Text Box 1076"/>
          <p:cNvSpPr txBox="1">
            <a:spLocks noChangeArrowheads="1"/>
          </p:cNvSpPr>
          <p:nvPr/>
        </p:nvSpPr>
        <p:spPr bwMode="auto">
          <a:xfrm>
            <a:off x="214407" y="5921703"/>
            <a:ext cx="946687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sz="2000" dirty="0" smtClean="0">
                <a:solidFill>
                  <a:srgbClr val="000066"/>
                </a:solidFill>
              </a:rPr>
              <a:t>Workshop on CMOS Active Pixel Sensors for Particle Tracking (CPIX14)</a:t>
            </a:r>
            <a:endParaRPr lang="it-IT" sz="2000" dirty="0" smtClean="0">
              <a:solidFill>
                <a:srgbClr val="000066"/>
              </a:solidFill>
            </a:endParaRPr>
          </a:p>
          <a:p>
            <a:r>
              <a:rPr lang="en-US" sz="1600" dirty="0" smtClean="0">
                <a:solidFill>
                  <a:srgbClr val="000066"/>
                </a:solidFill>
              </a:rPr>
              <a:t>15</a:t>
            </a:r>
            <a:r>
              <a:rPr lang="en-US" sz="1600" baseline="30000" dirty="0" smtClean="0">
                <a:solidFill>
                  <a:srgbClr val="000066"/>
                </a:solidFill>
              </a:rPr>
              <a:t>th</a:t>
            </a:r>
            <a:r>
              <a:rPr lang="en-US" sz="1600" dirty="0" smtClean="0">
                <a:solidFill>
                  <a:srgbClr val="000066"/>
                </a:solidFill>
              </a:rPr>
              <a:t> – 17</a:t>
            </a:r>
            <a:r>
              <a:rPr lang="en-US" sz="1600" baseline="30000" dirty="0" smtClean="0">
                <a:solidFill>
                  <a:srgbClr val="000066"/>
                </a:solidFill>
              </a:rPr>
              <a:t>th</a:t>
            </a:r>
            <a:r>
              <a:rPr lang="en-US" sz="1600" dirty="0" smtClean="0">
                <a:solidFill>
                  <a:srgbClr val="000066"/>
                </a:solidFill>
              </a:rPr>
              <a:t> September 2014, Bonn, Germany</a:t>
            </a:r>
            <a:endParaRPr lang="it-IT" sz="1600" dirty="0">
              <a:solidFill>
                <a:srgbClr val="000066"/>
              </a:solidFill>
            </a:endParaRPr>
          </a:p>
        </p:txBody>
      </p:sp>
      <p:pic>
        <p:nvPicPr>
          <p:cNvPr id="9222" name="Picture 1087" descr="logoinfn-picco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8901" y="3403946"/>
            <a:ext cx="1039812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73" name="AutoShape 1097"/>
          <p:cNvSpPr>
            <a:spLocks noChangeArrowheads="1"/>
          </p:cNvSpPr>
          <p:nvPr/>
        </p:nvSpPr>
        <p:spPr bwMode="auto">
          <a:xfrm>
            <a:off x="355600" y="543857"/>
            <a:ext cx="9182100" cy="14732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9225" name="Text Box 1098"/>
          <p:cNvSpPr txBox="1">
            <a:spLocks noChangeArrowheads="1"/>
          </p:cNvSpPr>
          <p:nvPr/>
        </p:nvSpPr>
        <p:spPr bwMode="auto">
          <a:xfrm>
            <a:off x="617538" y="755316"/>
            <a:ext cx="8640762" cy="954107"/>
          </a:xfrm>
          <a:prstGeom prst="rect">
            <a:avLst/>
          </a:prstGeom>
          <a:solidFill>
            <a:srgbClr val="000066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dirty="0" smtClean="0"/>
              <a:t>APSEL Deep n-well and Deep p-well CMOS Sensors with</a:t>
            </a:r>
            <a:r>
              <a:rPr lang="it-IT" dirty="0" smtClean="0"/>
              <a:t> </a:t>
            </a:r>
            <a:r>
              <a:rPr dirty="0" smtClean="0"/>
              <a:t>ST and TowerJazz Technologies</a:t>
            </a:r>
            <a:endParaRPr lang="it-IT" dirty="0"/>
          </a:p>
        </p:txBody>
      </p:sp>
      <p:pic>
        <p:nvPicPr>
          <p:cNvPr id="9" name="Picture 1089" descr="Università degli studi di Bergamo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210" y="3410341"/>
            <a:ext cx="889000" cy="889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957266" y="3413638"/>
            <a:ext cx="464317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rgbClr val="000066"/>
                </a:solidFill>
              </a:rPr>
              <a:t>OUTLINE  </a:t>
            </a:r>
          </a:p>
          <a:p>
            <a:pPr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Introduction </a:t>
            </a:r>
          </a:p>
          <a:p>
            <a:pPr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Deep </a:t>
            </a:r>
            <a:r>
              <a:rPr lang="en-US" sz="1400" b="0" dirty="0" err="1" smtClean="0">
                <a:solidFill>
                  <a:srgbClr val="000066"/>
                </a:solidFill>
              </a:rPr>
              <a:t>n</a:t>
            </a:r>
            <a:r>
              <a:rPr lang="en-US" sz="1400" b="0" dirty="0" smtClean="0">
                <a:solidFill>
                  <a:srgbClr val="000066"/>
                </a:solidFill>
              </a:rPr>
              <a:t>-well CMOS MAPS with ST technology </a:t>
            </a:r>
          </a:p>
          <a:p>
            <a:pPr lvl="1"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APSEL Sensor </a:t>
            </a:r>
          </a:p>
          <a:p>
            <a:pPr lvl="1"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SDR0 Sensor </a:t>
            </a:r>
          </a:p>
          <a:p>
            <a:pPr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Deep </a:t>
            </a:r>
            <a:r>
              <a:rPr lang="en-US" sz="1400" b="0" dirty="0" err="1" smtClean="0">
                <a:solidFill>
                  <a:srgbClr val="000066"/>
                </a:solidFill>
              </a:rPr>
              <a:t>n</a:t>
            </a:r>
            <a:r>
              <a:rPr lang="en-US" sz="1400" b="0" dirty="0" smtClean="0">
                <a:solidFill>
                  <a:srgbClr val="000066"/>
                </a:solidFill>
              </a:rPr>
              <a:t>-well CMOS MAPS with IBM technology  </a:t>
            </a:r>
          </a:p>
          <a:p>
            <a:pPr algn="l">
              <a:buFont typeface="Wingdings" charset="2"/>
              <a:buChar char="ü"/>
            </a:pPr>
            <a:r>
              <a:rPr lang="en-US" sz="1400" b="0" dirty="0" smtClean="0">
                <a:solidFill>
                  <a:srgbClr val="000066"/>
                </a:solidFill>
              </a:rPr>
              <a:t>Deep </a:t>
            </a:r>
            <a:r>
              <a:rPr lang="en-US" sz="1400" b="0" dirty="0" err="1" smtClean="0">
                <a:solidFill>
                  <a:srgbClr val="000066"/>
                </a:solidFill>
              </a:rPr>
              <a:t>p</a:t>
            </a:r>
            <a:r>
              <a:rPr lang="en-US" sz="1400" b="0" dirty="0" smtClean="0">
                <a:solidFill>
                  <a:srgbClr val="000066"/>
                </a:solidFill>
              </a:rPr>
              <a:t>-well CMOS MAPS with TJ technology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Digital readout scheme</a:t>
            </a:r>
            <a:endParaRPr lang="it-IT" sz="2400" b="0" dirty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grpSp>
        <p:nvGrpSpPr>
          <p:cNvPr id="161" name="Group 2170"/>
          <p:cNvGrpSpPr>
            <a:grpSpLocks/>
          </p:cNvGrpSpPr>
          <p:nvPr/>
        </p:nvGrpSpPr>
        <p:grpSpPr bwMode="auto">
          <a:xfrm>
            <a:off x="632404" y="723900"/>
            <a:ext cx="8682038" cy="5470525"/>
            <a:chOff x="380" y="584"/>
            <a:chExt cx="5469" cy="3446"/>
          </a:xfrm>
        </p:grpSpPr>
        <p:pic>
          <p:nvPicPr>
            <p:cNvPr id="162" name="Picture 205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8" y="719"/>
              <a:ext cx="3946" cy="3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" name="Text Box 2054"/>
            <p:cNvSpPr txBox="1">
              <a:spLocks noChangeArrowheads="1"/>
            </p:cNvSpPr>
            <p:nvPr/>
          </p:nvSpPr>
          <p:spPr bwMode="auto">
            <a:xfrm>
              <a:off x="1251" y="1520"/>
              <a:ext cx="34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X=1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4" name="Text Box 2055"/>
            <p:cNvSpPr txBox="1">
              <a:spLocks noChangeArrowheads="1"/>
            </p:cNvSpPr>
            <p:nvPr/>
          </p:nvSpPr>
          <p:spPr bwMode="auto">
            <a:xfrm>
              <a:off x="3644" y="1520"/>
              <a:ext cx="3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X=16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5" name="Text Box 2056"/>
            <p:cNvSpPr txBox="1">
              <a:spLocks noChangeArrowheads="1"/>
            </p:cNvSpPr>
            <p:nvPr/>
          </p:nvSpPr>
          <p:spPr bwMode="auto">
            <a:xfrm>
              <a:off x="491" y="2352"/>
              <a:ext cx="34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Y=1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6" name="Text Box 2057"/>
            <p:cNvSpPr txBox="1">
              <a:spLocks noChangeArrowheads="1"/>
            </p:cNvSpPr>
            <p:nvPr/>
          </p:nvSpPr>
          <p:spPr bwMode="auto">
            <a:xfrm>
              <a:off x="491" y="3040"/>
              <a:ext cx="34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Y=2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7" name="Text Box 2058"/>
            <p:cNvSpPr txBox="1">
              <a:spLocks noChangeArrowheads="1"/>
            </p:cNvSpPr>
            <p:nvPr/>
          </p:nvSpPr>
          <p:spPr bwMode="auto">
            <a:xfrm>
              <a:off x="491" y="3856"/>
              <a:ext cx="3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Y=16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8" name="Text Box 2059"/>
            <p:cNvSpPr txBox="1">
              <a:spLocks noChangeArrowheads="1"/>
            </p:cNvSpPr>
            <p:nvPr/>
          </p:nvSpPr>
          <p:spPr bwMode="auto">
            <a:xfrm>
              <a:off x="2389" y="1520"/>
              <a:ext cx="34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X=2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69" name="Text Box 2060"/>
            <p:cNvSpPr txBox="1">
              <a:spLocks noChangeArrowheads="1"/>
            </p:cNvSpPr>
            <p:nvPr/>
          </p:nvSpPr>
          <p:spPr bwMode="auto">
            <a:xfrm>
              <a:off x="1859" y="1432"/>
              <a:ext cx="54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Time Stamp Buffer 1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0" name="Text Box 2061"/>
            <p:cNvSpPr txBox="1">
              <a:spLocks noChangeArrowheads="1"/>
            </p:cNvSpPr>
            <p:nvPr/>
          </p:nvSpPr>
          <p:spPr bwMode="auto">
            <a:xfrm>
              <a:off x="3012" y="1432"/>
              <a:ext cx="52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Time Stamp Buffer 2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1" name="Text Box 2062"/>
            <p:cNvSpPr txBox="1">
              <a:spLocks noChangeArrowheads="1"/>
            </p:cNvSpPr>
            <p:nvPr/>
          </p:nvSpPr>
          <p:spPr bwMode="auto">
            <a:xfrm>
              <a:off x="4291" y="1432"/>
              <a:ext cx="53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Time Stamp Buffer 16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2" name="Text Box 2063"/>
            <p:cNvSpPr txBox="1">
              <a:spLocks noChangeArrowheads="1"/>
            </p:cNvSpPr>
            <p:nvPr/>
          </p:nvSpPr>
          <p:spPr bwMode="auto">
            <a:xfrm>
              <a:off x="890" y="1856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(1,1)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3" name="Text Box 2064"/>
            <p:cNvSpPr txBox="1">
              <a:spLocks noChangeArrowheads="1"/>
            </p:cNvSpPr>
            <p:nvPr/>
          </p:nvSpPr>
          <p:spPr bwMode="auto">
            <a:xfrm>
              <a:off x="2019" y="1856"/>
              <a:ext cx="6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(1,2)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4" name="Text Box 2065"/>
            <p:cNvSpPr txBox="1">
              <a:spLocks noChangeArrowheads="1"/>
            </p:cNvSpPr>
            <p:nvPr/>
          </p:nvSpPr>
          <p:spPr bwMode="auto">
            <a:xfrm>
              <a:off x="3282" y="1856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(1,16)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5" name="Text Box 2066"/>
            <p:cNvSpPr txBox="1">
              <a:spLocks noChangeArrowheads="1"/>
            </p:cNvSpPr>
            <p:nvPr/>
          </p:nvSpPr>
          <p:spPr bwMode="auto">
            <a:xfrm>
              <a:off x="882" y="2536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(2,1)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6" name="Text Box 2067"/>
            <p:cNvSpPr txBox="1">
              <a:spLocks noChangeArrowheads="1"/>
            </p:cNvSpPr>
            <p:nvPr/>
          </p:nvSpPr>
          <p:spPr bwMode="auto">
            <a:xfrm>
              <a:off x="2012" y="2536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(2,2)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7" name="Text Box 2068"/>
            <p:cNvSpPr txBox="1">
              <a:spLocks noChangeArrowheads="1"/>
            </p:cNvSpPr>
            <p:nvPr/>
          </p:nvSpPr>
          <p:spPr bwMode="auto">
            <a:xfrm>
              <a:off x="3282" y="2536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(2,16)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8" name="Text Box 2069"/>
            <p:cNvSpPr txBox="1">
              <a:spLocks noChangeArrowheads="1"/>
            </p:cNvSpPr>
            <p:nvPr/>
          </p:nvSpPr>
          <p:spPr bwMode="auto">
            <a:xfrm>
              <a:off x="912" y="3352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(16,1)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79" name="Text Box 2070"/>
            <p:cNvSpPr txBox="1">
              <a:spLocks noChangeArrowheads="1"/>
            </p:cNvSpPr>
            <p:nvPr/>
          </p:nvSpPr>
          <p:spPr bwMode="auto">
            <a:xfrm>
              <a:off x="2042" y="3352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(16,2)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0" name="Text Box 2071"/>
            <p:cNvSpPr txBox="1">
              <a:spLocks noChangeArrowheads="1"/>
            </p:cNvSpPr>
            <p:nvPr/>
          </p:nvSpPr>
          <p:spPr bwMode="auto">
            <a:xfrm>
              <a:off x="3319" y="3352"/>
              <a:ext cx="6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Cell (16,16)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1" name="Text Box 2072"/>
            <p:cNvSpPr txBox="1">
              <a:spLocks noChangeArrowheads="1"/>
            </p:cNvSpPr>
            <p:nvPr/>
          </p:nvSpPr>
          <p:spPr bwMode="auto">
            <a:xfrm>
              <a:off x="1776" y="180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2" name="Text Box 2073"/>
            <p:cNvSpPr txBox="1">
              <a:spLocks noChangeArrowheads="1"/>
            </p:cNvSpPr>
            <p:nvPr/>
          </p:nvSpPr>
          <p:spPr bwMode="auto">
            <a:xfrm>
              <a:off x="2913" y="180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3" name="Text Box 2074"/>
            <p:cNvSpPr txBox="1">
              <a:spLocks noChangeArrowheads="1"/>
            </p:cNvSpPr>
            <p:nvPr/>
          </p:nvSpPr>
          <p:spPr bwMode="auto">
            <a:xfrm>
              <a:off x="4176" y="180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4" name="Text Box 2075"/>
            <p:cNvSpPr txBox="1">
              <a:spLocks noChangeArrowheads="1"/>
            </p:cNvSpPr>
            <p:nvPr/>
          </p:nvSpPr>
          <p:spPr bwMode="auto">
            <a:xfrm>
              <a:off x="4220" y="1376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5" name="Text Box 2076"/>
            <p:cNvSpPr txBox="1">
              <a:spLocks noChangeArrowheads="1"/>
            </p:cNvSpPr>
            <p:nvPr/>
          </p:nvSpPr>
          <p:spPr bwMode="auto">
            <a:xfrm>
              <a:off x="2957" y="1376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6" name="Text Box 2077"/>
            <p:cNvSpPr txBox="1">
              <a:spLocks noChangeArrowheads="1"/>
            </p:cNvSpPr>
            <p:nvPr/>
          </p:nvSpPr>
          <p:spPr bwMode="auto">
            <a:xfrm>
              <a:off x="1827" y="1376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7" name="Text Box 2078"/>
            <p:cNvSpPr txBox="1">
              <a:spLocks noChangeArrowheads="1"/>
            </p:cNvSpPr>
            <p:nvPr/>
          </p:nvSpPr>
          <p:spPr bwMode="auto">
            <a:xfrm>
              <a:off x="1443" y="1376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8" name="Text Box 2079"/>
            <p:cNvSpPr txBox="1">
              <a:spLocks noChangeArrowheads="1"/>
            </p:cNvSpPr>
            <p:nvPr/>
          </p:nvSpPr>
          <p:spPr bwMode="auto">
            <a:xfrm>
              <a:off x="2573" y="1376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89" name="Text Box 2080"/>
            <p:cNvSpPr txBox="1">
              <a:spLocks noChangeArrowheads="1"/>
            </p:cNvSpPr>
            <p:nvPr/>
          </p:nvSpPr>
          <p:spPr bwMode="auto">
            <a:xfrm>
              <a:off x="3829" y="1376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0" name="Text Box 2081"/>
            <p:cNvSpPr txBox="1">
              <a:spLocks noChangeArrowheads="1"/>
            </p:cNvSpPr>
            <p:nvPr/>
          </p:nvSpPr>
          <p:spPr bwMode="auto">
            <a:xfrm>
              <a:off x="395" y="224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1" name="Text Box 2082"/>
            <p:cNvSpPr txBox="1">
              <a:spLocks noChangeArrowheads="1"/>
            </p:cNvSpPr>
            <p:nvPr/>
          </p:nvSpPr>
          <p:spPr bwMode="auto">
            <a:xfrm>
              <a:off x="402" y="292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2" name="Text Box 2083"/>
            <p:cNvSpPr txBox="1">
              <a:spLocks noChangeArrowheads="1"/>
            </p:cNvSpPr>
            <p:nvPr/>
          </p:nvSpPr>
          <p:spPr bwMode="auto">
            <a:xfrm>
              <a:off x="402" y="3744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3" name="Text Box 2084"/>
            <p:cNvSpPr txBox="1">
              <a:spLocks noChangeArrowheads="1"/>
            </p:cNvSpPr>
            <p:nvPr/>
          </p:nvSpPr>
          <p:spPr bwMode="auto">
            <a:xfrm>
              <a:off x="1938" y="72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4" name="Text Box 2085"/>
            <p:cNvSpPr txBox="1">
              <a:spLocks noChangeArrowheads="1"/>
            </p:cNvSpPr>
            <p:nvPr/>
          </p:nvSpPr>
          <p:spPr bwMode="auto">
            <a:xfrm>
              <a:off x="1938" y="864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4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5" name="Text Box 2086"/>
            <p:cNvSpPr txBox="1">
              <a:spLocks noChangeArrowheads="1"/>
            </p:cNvSpPr>
            <p:nvPr/>
          </p:nvSpPr>
          <p:spPr bwMode="auto">
            <a:xfrm>
              <a:off x="1938" y="992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5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6" name="Text Box 2087"/>
            <p:cNvSpPr txBox="1">
              <a:spLocks noChangeArrowheads="1"/>
            </p:cNvSpPr>
            <p:nvPr/>
          </p:nvSpPr>
          <p:spPr bwMode="auto">
            <a:xfrm>
              <a:off x="2367" y="920"/>
              <a:ext cx="41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MUX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7" name="Text Box 2088"/>
            <p:cNvSpPr txBox="1">
              <a:spLocks noChangeArrowheads="1"/>
            </p:cNvSpPr>
            <p:nvPr/>
          </p:nvSpPr>
          <p:spPr bwMode="auto">
            <a:xfrm>
              <a:off x="476" y="3456"/>
              <a:ext cx="6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Last token out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8" name="Text Box 2089"/>
            <p:cNvSpPr txBox="1">
              <a:spLocks noChangeArrowheads="1"/>
            </p:cNvSpPr>
            <p:nvPr/>
          </p:nvSpPr>
          <p:spPr bwMode="auto">
            <a:xfrm>
              <a:off x="380" y="1968"/>
              <a:ext cx="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First token in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99" name="Text Box 2090"/>
            <p:cNvSpPr txBox="1">
              <a:spLocks noChangeArrowheads="1"/>
            </p:cNvSpPr>
            <p:nvPr/>
          </p:nvSpPr>
          <p:spPr bwMode="auto">
            <a:xfrm>
              <a:off x="2101" y="776"/>
              <a:ext cx="3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X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0" name="Text Box 2091"/>
            <p:cNvSpPr txBox="1">
              <a:spLocks noChangeArrowheads="1"/>
            </p:cNvSpPr>
            <p:nvPr/>
          </p:nvSpPr>
          <p:spPr bwMode="auto">
            <a:xfrm>
              <a:off x="2101" y="912"/>
              <a:ext cx="3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Y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1" name="Text Box 2092"/>
            <p:cNvSpPr txBox="1">
              <a:spLocks noChangeArrowheads="1"/>
            </p:cNvSpPr>
            <p:nvPr/>
          </p:nvSpPr>
          <p:spPr bwMode="auto">
            <a:xfrm>
              <a:off x="2101" y="1048"/>
              <a:ext cx="3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T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2" name="Text Box 2093"/>
            <p:cNvSpPr txBox="1">
              <a:spLocks noChangeArrowheads="1"/>
            </p:cNvSpPr>
            <p:nvPr/>
          </p:nvSpPr>
          <p:spPr bwMode="auto">
            <a:xfrm>
              <a:off x="963" y="213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3" name="Text Box 2094"/>
            <p:cNvSpPr txBox="1">
              <a:spLocks noChangeArrowheads="1"/>
            </p:cNvSpPr>
            <p:nvPr/>
          </p:nvSpPr>
          <p:spPr bwMode="auto">
            <a:xfrm>
              <a:off x="1200" y="2136"/>
              <a:ext cx="39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4" name="Text Box 2095"/>
            <p:cNvSpPr txBox="1">
              <a:spLocks noChangeArrowheads="1"/>
            </p:cNvSpPr>
            <p:nvPr/>
          </p:nvSpPr>
          <p:spPr bwMode="auto">
            <a:xfrm>
              <a:off x="1495" y="164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5" name="Text Box 2096"/>
            <p:cNvSpPr txBox="1">
              <a:spLocks noChangeArrowheads="1"/>
            </p:cNvSpPr>
            <p:nvPr/>
          </p:nvSpPr>
          <p:spPr bwMode="auto">
            <a:xfrm>
              <a:off x="2632" y="1648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6" name="Text Box 2097"/>
            <p:cNvSpPr txBox="1">
              <a:spLocks noChangeArrowheads="1"/>
            </p:cNvSpPr>
            <p:nvPr/>
          </p:nvSpPr>
          <p:spPr bwMode="auto">
            <a:xfrm>
              <a:off x="3895" y="1648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7" name="Text Box 2098"/>
            <p:cNvSpPr txBox="1">
              <a:spLocks noChangeArrowheads="1"/>
            </p:cNvSpPr>
            <p:nvPr/>
          </p:nvSpPr>
          <p:spPr bwMode="auto">
            <a:xfrm>
              <a:off x="978" y="2816"/>
              <a:ext cx="4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8" name="Text Box 2099"/>
            <p:cNvSpPr txBox="1">
              <a:spLocks noChangeArrowheads="1"/>
            </p:cNvSpPr>
            <p:nvPr/>
          </p:nvSpPr>
          <p:spPr bwMode="auto">
            <a:xfrm>
              <a:off x="1259" y="2816"/>
              <a:ext cx="35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09" name="Text Box 2100"/>
            <p:cNvSpPr txBox="1">
              <a:spLocks noChangeArrowheads="1"/>
            </p:cNvSpPr>
            <p:nvPr/>
          </p:nvSpPr>
          <p:spPr bwMode="auto">
            <a:xfrm>
              <a:off x="2093" y="213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0" name="Text Box 2101"/>
            <p:cNvSpPr txBox="1">
              <a:spLocks noChangeArrowheads="1"/>
            </p:cNvSpPr>
            <p:nvPr/>
          </p:nvSpPr>
          <p:spPr bwMode="auto">
            <a:xfrm>
              <a:off x="2344" y="2136"/>
              <a:ext cx="3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1" name="Text Box 2102"/>
            <p:cNvSpPr txBox="1">
              <a:spLocks noChangeArrowheads="1"/>
            </p:cNvSpPr>
            <p:nvPr/>
          </p:nvSpPr>
          <p:spPr bwMode="auto">
            <a:xfrm>
              <a:off x="3371" y="2136"/>
              <a:ext cx="35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2" name="Text Box 2103"/>
            <p:cNvSpPr txBox="1">
              <a:spLocks noChangeArrowheads="1"/>
            </p:cNvSpPr>
            <p:nvPr/>
          </p:nvSpPr>
          <p:spPr bwMode="auto">
            <a:xfrm>
              <a:off x="3607" y="2136"/>
              <a:ext cx="37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3" name="Text Box 2104"/>
            <p:cNvSpPr txBox="1">
              <a:spLocks noChangeArrowheads="1"/>
            </p:cNvSpPr>
            <p:nvPr/>
          </p:nvSpPr>
          <p:spPr bwMode="auto">
            <a:xfrm>
              <a:off x="2115" y="2816"/>
              <a:ext cx="38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4" name="Text Box 2105"/>
            <p:cNvSpPr txBox="1">
              <a:spLocks noChangeArrowheads="1"/>
            </p:cNvSpPr>
            <p:nvPr/>
          </p:nvSpPr>
          <p:spPr bwMode="auto">
            <a:xfrm>
              <a:off x="2381" y="281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5" name="Text Box 2106"/>
            <p:cNvSpPr txBox="1">
              <a:spLocks noChangeArrowheads="1"/>
            </p:cNvSpPr>
            <p:nvPr/>
          </p:nvSpPr>
          <p:spPr bwMode="auto">
            <a:xfrm>
              <a:off x="3371" y="2816"/>
              <a:ext cx="3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6" name="Text Box 2107"/>
            <p:cNvSpPr txBox="1">
              <a:spLocks noChangeArrowheads="1"/>
            </p:cNvSpPr>
            <p:nvPr/>
          </p:nvSpPr>
          <p:spPr bwMode="auto">
            <a:xfrm>
              <a:off x="3637" y="2816"/>
              <a:ext cx="35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7" name="Text Box 2108"/>
            <p:cNvSpPr txBox="1">
              <a:spLocks noChangeArrowheads="1"/>
            </p:cNvSpPr>
            <p:nvPr/>
          </p:nvSpPr>
          <p:spPr bwMode="auto">
            <a:xfrm>
              <a:off x="986" y="3640"/>
              <a:ext cx="3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8" name="Text Box 2109"/>
            <p:cNvSpPr txBox="1">
              <a:spLocks noChangeArrowheads="1"/>
            </p:cNvSpPr>
            <p:nvPr/>
          </p:nvSpPr>
          <p:spPr bwMode="auto">
            <a:xfrm>
              <a:off x="1251" y="3640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19" name="Text Box 2110"/>
            <p:cNvSpPr txBox="1">
              <a:spLocks noChangeArrowheads="1"/>
            </p:cNvSpPr>
            <p:nvPr/>
          </p:nvSpPr>
          <p:spPr bwMode="auto">
            <a:xfrm>
              <a:off x="2123" y="3640"/>
              <a:ext cx="37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0" name="Text Box 2111"/>
            <p:cNvSpPr txBox="1">
              <a:spLocks noChangeArrowheads="1"/>
            </p:cNvSpPr>
            <p:nvPr/>
          </p:nvSpPr>
          <p:spPr bwMode="auto">
            <a:xfrm>
              <a:off x="2381" y="3640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1" name="Text Box 2112"/>
            <p:cNvSpPr txBox="1">
              <a:spLocks noChangeArrowheads="1"/>
            </p:cNvSpPr>
            <p:nvPr/>
          </p:nvSpPr>
          <p:spPr bwMode="auto">
            <a:xfrm>
              <a:off x="3371" y="3640"/>
              <a:ext cx="39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2" name="Text Box 2113"/>
            <p:cNvSpPr txBox="1">
              <a:spLocks noChangeArrowheads="1"/>
            </p:cNvSpPr>
            <p:nvPr/>
          </p:nvSpPr>
          <p:spPr bwMode="auto">
            <a:xfrm>
              <a:off x="3644" y="3640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3" name="Text Box 2114"/>
            <p:cNvSpPr txBox="1">
              <a:spLocks noChangeArrowheads="1"/>
            </p:cNvSpPr>
            <p:nvPr/>
          </p:nvSpPr>
          <p:spPr bwMode="auto">
            <a:xfrm>
              <a:off x="1303" y="2008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4" name="Text Box 2115"/>
            <p:cNvSpPr txBox="1">
              <a:spLocks noChangeArrowheads="1"/>
            </p:cNvSpPr>
            <p:nvPr/>
          </p:nvSpPr>
          <p:spPr bwMode="auto">
            <a:xfrm>
              <a:off x="2433" y="2008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5" name="Text Box 2116"/>
            <p:cNvSpPr txBox="1">
              <a:spLocks noChangeArrowheads="1"/>
            </p:cNvSpPr>
            <p:nvPr/>
          </p:nvSpPr>
          <p:spPr bwMode="auto">
            <a:xfrm>
              <a:off x="3688" y="2008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6" name="Text Box 2117"/>
            <p:cNvSpPr txBox="1">
              <a:spLocks noChangeArrowheads="1"/>
            </p:cNvSpPr>
            <p:nvPr/>
          </p:nvSpPr>
          <p:spPr bwMode="auto">
            <a:xfrm>
              <a:off x="845" y="2280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7" name="Text Box 2118"/>
            <p:cNvSpPr txBox="1">
              <a:spLocks noChangeArrowheads="1"/>
            </p:cNvSpPr>
            <p:nvPr/>
          </p:nvSpPr>
          <p:spPr bwMode="auto">
            <a:xfrm>
              <a:off x="845" y="2960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8" name="Text Box 2119"/>
            <p:cNvSpPr txBox="1">
              <a:spLocks noChangeArrowheads="1"/>
            </p:cNvSpPr>
            <p:nvPr/>
          </p:nvSpPr>
          <p:spPr bwMode="auto">
            <a:xfrm>
              <a:off x="845" y="3784"/>
              <a:ext cx="1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1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29" name="Text Box 2120"/>
            <p:cNvSpPr txBox="1">
              <a:spLocks noChangeArrowheads="1"/>
            </p:cNvSpPr>
            <p:nvPr/>
          </p:nvSpPr>
          <p:spPr bwMode="auto">
            <a:xfrm>
              <a:off x="2957" y="1008"/>
              <a:ext cx="7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Serial data output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grpSp>
          <p:nvGrpSpPr>
            <p:cNvPr id="230" name="Group 2121"/>
            <p:cNvGrpSpPr>
              <a:grpSpLocks/>
            </p:cNvGrpSpPr>
            <p:nvPr/>
          </p:nvGrpSpPr>
          <p:grpSpPr bwMode="auto">
            <a:xfrm>
              <a:off x="3188" y="912"/>
              <a:ext cx="810" cy="104"/>
              <a:chOff x="4280" y="880"/>
              <a:chExt cx="880" cy="104"/>
            </a:xfrm>
          </p:grpSpPr>
          <p:sp>
            <p:nvSpPr>
              <p:cNvPr id="259" name="Line 2122"/>
              <p:cNvSpPr>
                <a:spLocks noChangeShapeType="1"/>
              </p:cNvSpPr>
              <p:nvPr/>
            </p:nvSpPr>
            <p:spPr bwMode="auto">
              <a:xfrm>
                <a:off x="4440" y="984"/>
                <a:ext cx="1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0" name="Line 2123"/>
              <p:cNvSpPr>
                <a:spLocks noChangeShapeType="1"/>
              </p:cNvSpPr>
              <p:nvPr/>
            </p:nvSpPr>
            <p:spPr bwMode="auto">
              <a:xfrm flipV="1">
                <a:off x="4536" y="888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1" name="Line 2124"/>
              <p:cNvSpPr>
                <a:spLocks noChangeShapeType="1"/>
              </p:cNvSpPr>
              <p:nvPr/>
            </p:nvSpPr>
            <p:spPr bwMode="auto">
              <a:xfrm>
                <a:off x="4528" y="88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2" name="Line 2125"/>
              <p:cNvSpPr>
                <a:spLocks noChangeShapeType="1"/>
              </p:cNvSpPr>
              <p:nvPr/>
            </p:nvSpPr>
            <p:spPr bwMode="auto">
              <a:xfrm flipV="1">
                <a:off x="4608" y="88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3" name="Line 2126"/>
              <p:cNvSpPr>
                <a:spLocks noChangeShapeType="1"/>
              </p:cNvSpPr>
              <p:nvPr/>
            </p:nvSpPr>
            <p:spPr bwMode="auto">
              <a:xfrm>
                <a:off x="4600" y="88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4" name="Line 2127"/>
              <p:cNvSpPr>
                <a:spLocks noChangeShapeType="1"/>
              </p:cNvSpPr>
              <p:nvPr/>
            </p:nvSpPr>
            <p:spPr bwMode="auto">
              <a:xfrm flipV="1">
                <a:off x="4680" y="88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5" name="Line 2128"/>
              <p:cNvSpPr>
                <a:spLocks noChangeShapeType="1"/>
              </p:cNvSpPr>
              <p:nvPr/>
            </p:nvSpPr>
            <p:spPr bwMode="auto">
              <a:xfrm>
                <a:off x="4672" y="976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6" name="Line 2129"/>
              <p:cNvSpPr>
                <a:spLocks noChangeShapeType="1"/>
              </p:cNvSpPr>
              <p:nvPr/>
            </p:nvSpPr>
            <p:spPr bwMode="auto">
              <a:xfrm flipV="1">
                <a:off x="4744" y="88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7" name="Line 2130"/>
              <p:cNvSpPr>
                <a:spLocks noChangeShapeType="1"/>
              </p:cNvSpPr>
              <p:nvPr/>
            </p:nvSpPr>
            <p:spPr bwMode="auto">
              <a:xfrm>
                <a:off x="4736" y="88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8" name="Line 2131"/>
              <p:cNvSpPr>
                <a:spLocks noChangeShapeType="1"/>
              </p:cNvSpPr>
              <p:nvPr/>
            </p:nvSpPr>
            <p:spPr bwMode="auto">
              <a:xfrm flipV="1">
                <a:off x="4808" y="88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69" name="Line 2132"/>
              <p:cNvSpPr>
                <a:spLocks noChangeShapeType="1"/>
              </p:cNvSpPr>
              <p:nvPr/>
            </p:nvSpPr>
            <p:spPr bwMode="auto">
              <a:xfrm>
                <a:off x="4800" y="976"/>
                <a:ext cx="1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70" name="Line 2133"/>
              <p:cNvSpPr>
                <a:spLocks noChangeShapeType="1"/>
              </p:cNvSpPr>
              <p:nvPr/>
            </p:nvSpPr>
            <p:spPr bwMode="auto">
              <a:xfrm flipV="1">
                <a:off x="4960" y="880"/>
                <a:ext cx="0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71" name="Line 2134"/>
              <p:cNvSpPr>
                <a:spLocks noChangeShapeType="1"/>
              </p:cNvSpPr>
              <p:nvPr/>
            </p:nvSpPr>
            <p:spPr bwMode="auto">
              <a:xfrm>
                <a:off x="5024" y="92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72" name="Line 2135"/>
              <p:cNvSpPr>
                <a:spLocks noChangeShapeType="1"/>
              </p:cNvSpPr>
              <p:nvPr/>
            </p:nvSpPr>
            <p:spPr bwMode="auto">
              <a:xfrm>
                <a:off x="4280" y="92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  <p:sp>
            <p:nvSpPr>
              <p:cNvPr id="273" name="Line 2136"/>
              <p:cNvSpPr>
                <a:spLocks noChangeShapeType="1"/>
              </p:cNvSpPr>
              <p:nvPr/>
            </p:nvSpPr>
            <p:spPr bwMode="auto">
              <a:xfrm>
                <a:off x="4952" y="880"/>
                <a:ext cx="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b="0"/>
              </a:p>
            </p:txBody>
          </p:sp>
        </p:grpSp>
        <p:sp>
          <p:nvSpPr>
            <p:cNvPr id="231" name="Text Box 2137"/>
            <p:cNvSpPr txBox="1">
              <a:spLocks noChangeArrowheads="1"/>
            </p:cNvSpPr>
            <p:nvPr/>
          </p:nvSpPr>
          <p:spPr bwMode="auto">
            <a:xfrm>
              <a:off x="1303" y="187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2" name="Text Box 2138"/>
            <p:cNvSpPr txBox="1">
              <a:spLocks noChangeArrowheads="1"/>
            </p:cNvSpPr>
            <p:nvPr/>
          </p:nvSpPr>
          <p:spPr bwMode="auto">
            <a:xfrm>
              <a:off x="1259" y="228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3" name="Text Box 2139"/>
            <p:cNvSpPr txBox="1">
              <a:spLocks noChangeArrowheads="1"/>
            </p:cNvSpPr>
            <p:nvPr/>
          </p:nvSpPr>
          <p:spPr bwMode="auto">
            <a:xfrm>
              <a:off x="1303" y="269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4" name="Text Box 2140"/>
            <p:cNvSpPr txBox="1">
              <a:spLocks noChangeArrowheads="1"/>
            </p:cNvSpPr>
            <p:nvPr/>
          </p:nvSpPr>
          <p:spPr bwMode="auto">
            <a:xfrm>
              <a:off x="2433" y="269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5" name="Text Box 2141"/>
            <p:cNvSpPr txBox="1">
              <a:spLocks noChangeArrowheads="1"/>
            </p:cNvSpPr>
            <p:nvPr/>
          </p:nvSpPr>
          <p:spPr bwMode="auto">
            <a:xfrm>
              <a:off x="3688" y="2696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6" name="Text Box 2142"/>
            <p:cNvSpPr txBox="1">
              <a:spLocks noChangeArrowheads="1"/>
            </p:cNvSpPr>
            <p:nvPr/>
          </p:nvSpPr>
          <p:spPr bwMode="auto">
            <a:xfrm>
              <a:off x="1303" y="3512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7" name="Text Box 2143"/>
            <p:cNvSpPr txBox="1">
              <a:spLocks noChangeArrowheads="1"/>
            </p:cNvSpPr>
            <p:nvPr/>
          </p:nvSpPr>
          <p:spPr bwMode="auto">
            <a:xfrm>
              <a:off x="2433" y="3512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8" name="Text Box 2144"/>
            <p:cNvSpPr txBox="1">
              <a:spLocks noChangeArrowheads="1"/>
            </p:cNvSpPr>
            <p:nvPr/>
          </p:nvSpPr>
          <p:spPr bwMode="auto">
            <a:xfrm>
              <a:off x="3688" y="3512"/>
              <a:ext cx="3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39" name="Text Box 2145"/>
            <p:cNvSpPr txBox="1">
              <a:spLocks noChangeArrowheads="1"/>
            </p:cNvSpPr>
            <p:nvPr/>
          </p:nvSpPr>
          <p:spPr bwMode="auto">
            <a:xfrm>
              <a:off x="1975" y="584"/>
              <a:ext cx="6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Readout CK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0" name="Text Box 2146"/>
            <p:cNvSpPr txBox="1">
              <a:spLocks noChangeArrowheads="1"/>
            </p:cNvSpPr>
            <p:nvPr/>
          </p:nvSpPr>
          <p:spPr bwMode="auto">
            <a:xfrm>
              <a:off x="2433" y="187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1" name="Text Box 2147"/>
            <p:cNvSpPr txBox="1">
              <a:spLocks noChangeArrowheads="1"/>
            </p:cNvSpPr>
            <p:nvPr/>
          </p:nvSpPr>
          <p:spPr bwMode="auto">
            <a:xfrm>
              <a:off x="2389" y="228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2" name="Text Box 2148"/>
            <p:cNvSpPr txBox="1">
              <a:spLocks noChangeArrowheads="1"/>
            </p:cNvSpPr>
            <p:nvPr/>
          </p:nvSpPr>
          <p:spPr bwMode="auto">
            <a:xfrm>
              <a:off x="3688" y="187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3" name="Text Box 2149"/>
            <p:cNvSpPr txBox="1">
              <a:spLocks noChangeArrowheads="1"/>
            </p:cNvSpPr>
            <p:nvPr/>
          </p:nvSpPr>
          <p:spPr bwMode="auto">
            <a:xfrm>
              <a:off x="3644" y="228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4" name="Text Box 2150"/>
            <p:cNvSpPr txBox="1">
              <a:spLocks noChangeArrowheads="1"/>
            </p:cNvSpPr>
            <p:nvPr/>
          </p:nvSpPr>
          <p:spPr bwMode="auto">
            <a:xfrm>
              <a:off x="1303" y="255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5" name="Text Box 2151"/>
            <p:cNvSpPr txBox="1">
              <a:spLocks noChangeArrowheads="1"/>
            </p:cNvSpPr>
            <p:nvPr/>
          </p:nvSpPr>
          <p:spPr bwMode="auto">
            <a:xfrm>
              <a:off x="1259" y="296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6" name="Text Box 2152"/>
            <p:cNvSpPr txBox="1">
              <a:spLocks noChangeArrowheads="1"/>
            </p:cNvSpPr>
            <p:nvPr/>
          </p:nvSpPr>
          <p:spPr bwMode="auto">
            <a:xfrm>
              <a:off x="2433" y="255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7" name="Text Box 2153"/>
            <p:cNvSpPr txBox="1">
              <a:spLocks noChangeArrowheads="1"/>
            </p:cNvSpPr>
            <p:nvPr/>
          </p:nvSpPr>
          <p:spPr bwMode="auto">
            <a:xfrm>
              <a:off x="2389" y="296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8" name="Text Box 2154"/>
            <p:cNvSpPr txBox="1">
              <a:spLocks noChangeArrowheads="1"/>
            </p:cNvSpPr>
            <p:nvPr/>
          </p:nvSpPr>
          <p:spPr bwMode="auto">
            <a:xfrm>
              <a:off x="3688" y="2552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49" name="Text Box 2155"/>
            <p:cNvSpPr txBox="1">
              <a:spLocks noChangeArrowheads="1"/>
            </p:cNvSpPr>
            <p:nvPr/>
          </p:nvSpPr>
          <p:spPr bwMode="auto">
            <a:xfrm>
              <a:off x="3644" y="2968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0" name="Text Box 2156"/>
            <p:cNvSpPr txBox="1">
              <a:spLocks noChangeArrowheads="1"/>
            </p:cNvSpPr>
            <p:nvPr/>
          </p:nvSpPr>
          <p:spPr bwMode="auto">
            <a:xfrm>
              <a:off x="1303" y="3376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1" name="Text Box 2157"/>
            <p:cNvSpPr txBox="1">
              <a:spLocks noChangeArrowheads="1"/>
            </p:cNvSpPr>
            <p:nvPr/>
          </p:nvSpPr>
          <p:spPr bwMode="auto">
            <a:xfrm>
              <a:off x="1259" y="3792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2" name="Text Box 2158"/>
            <p:cNvSpPr txBox="1">
              <a:spLocks noChangeArrowheads="1"/>
            </p:cNvSpPr>
            <p:nvPr/>
          </p:nvSpPr>
          <p:spPr bwMode="auto">
            <a:xfrm>
              <a:off x="2433" y="3376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3" name="Text Box 2159"/>
            <p:cNvSpPr txBox="1">
              <a:spLocks noChangeArrowheads="1"/>
            </p:cNvSpPr>
            <p:nvPr/>
          </p:nvSpPr>
          <p:spPr bwMode="auto">
            <a:xfrm>
              <a:off x="2389" y="3792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4" name="Text Box 2160"/>
            <p:cNvSpPr txBox="1">
              <a:spLocks noChangeArrowheads="1"/>
            </p:cNvSpPr>
            <p:nvPr/>
          </p:nvSpPr>
          <p:spPr bwMode="auto">
            <a:xfrm>
              <a:off x="3688" y="3376"/>
              <a:ext cx="3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5" name="Text Box 2161"/>
            <p:cNvSpPr txBox="1">
              <a:spLocks noChangeArrowheads="1"/>
            </p:cNvSpPr>
            <p:nvPr/>
          </p:nvSpPr>
          <p:spPr bwMode="auto">
            <a:xfrm>
              <a:off x="3644" y="3792"/>
              <a:ext cx="28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6" name="Text Box 2162"/>
            <p:cNvSpPr txBox="1">
              <a:spLocks noChangeArrowheads="1"/>
            </p:cNvSpPr>
            <p:nvPr/>
          </p:nvSpPr>
          <p:spPr bwMode="auto">
            <a:xfrm>
              <a:off x="653" y="1328"/>
              <a:ext cx="5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0">
                  <a:solidFill>
                    <a:srgbClr val="244A58"/>
                  </a:solidFill>
                  <a:latin typeface="Comic Sans MS" charset="0"/>
                </a:rPr>
                <a:t>Cell CK</a:t>
              </a:r>
              <a:endParaRPr lang="it-IT" sz="12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7" name="Text Box 2163"/>
            <p:cNvSpPr txBox="1">
              <a:spLocks noChangeArrowheads="1"/>
            </p:cNvSpPr>
            <p:nvPr/>
          </p:nvSpPr>
          <p:spPr bwMode="auto">
            <a:xfrm>
              <a:off x="4316" y="1896"/>
              <a:ext cx="958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gXb=get_X_bus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gYb=get_Y_bus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TS=Time_Stamp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Tkin=token_in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000" b="0">
                  <a:solidFill>
                    <a:srgbClr val="244A58"/>
                  </a:solidFill>
                  <a:latin typeface="Comic Sans MS" charset="0"/>
                </a:rPr>
                <a:t>Tkout=Token_out</a:t>
              </a:r>
              <a:endParaRPr lang="it-IT" sz="1000" b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258" name="Text Box 2164"/>
            <p:cNvSpPr txBox="1">
              <a:spLocks noChangeArrowheads="1"/>
            </p:cNvSpPr>
            <p:nvPr/>
          </p:nvSpPr>
          <p:spPr bwMode="auto">
            <a:xfrm>
              <a:off x="4321" y="2995"/>
              <a:ext cx="1528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The number of elements may be increased without changing the pixel logic (just larger X- and Y-registers and </a:t>
              </a:r>
              <a:r>
                <a:rPr lang="en-US" sz="1200" b="0" dirty="0" err="1">
                  <a:solidFill>
                    <a:srgbClr val="244A58"/>
                  </a:solidFill>
                  <a:latin typeface="Comic Sans MS" charset="0"/>
                </a:rPr>
                <a:t>serializer</a:t>
              </a:r>
              <a:r>
                <a:rPr lang="en-US" sz="1200" b="0" dirty="0">
                  <a:solidFill>
                    <a:srgbClr val="244A58"/>
                  </a:solidFill>
                  <a:latin typeface="Comic Sans MS" charset="0"/>
                </a:rPr>
                <a:t> will be required)</a:t>
              </a:r>
              <a:endParaRPr lang="it-IT" sz="1200" b="0" dirty="0">
                <a:solidFill>
                  <a:srgbClr val="244A58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274" name="Oval 2207"/>
          <p:cNvSpPr>
            <a:spLocks noChangeArrowheads="1"/>
          </p:cNvSpPr>
          <p:nvPr/>
        </p:nvSpPr>
        <p:spPr bwMode="auto">
          <a:xfrm>
            <a:off x="5645729" y="2943225"/>
            <a:ext cx="352425" cy="352425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b="0">
              <a:solidFill>
                <a:srgbClr val="244A58"/>
              </a:solidFill>
            </a:endParaRPr>
          </a:p>
        </p:txBody>
      </p:sp>
      <p:sp>
        <p:nvSpPr>
          <p:cNvPr id="275" name="Text Box 2206"/>
          <p:cNvSpPr txBox="1">
            <a:spLocks noChangeArrowheads="1"/>
          </p:cNvSpPr>
          <p:nvPr/>
        </p:nvSpPr>
        <p:spPr bwMode="auto">
          <a:xfrm>
            <a:off x="5577467" y="2951162"/>
            <a:ext cx="506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800" b="0">
                <a:solidFill>
                  <a:srgbClr val="244A58"/>
                </a:solidFill>
                <a:latin typeface="Comic Sans MS" charset="0"/>
              </a:rPr>
              <a:t>Hit pixel</a:t>
            </a:r>
            <a:endParaRPr lang="en-US" sz="800" b="0">
              <a:solidFill>
                <a:srgbClr val="244A58"/>
              </a:solidFill>
              <a:latin typeface="Comic Sans MS" charset="0"/>
            </a:endParaRPr>
          </a:p>
        </p:txBody>
      </p:sp>
      <p:grpSp>
        <p:nvGrpSpPr>
          <p:cNvPr id="276" name="Group 2262"/>
          <p:cNvGrpSpPr>
            <a:grpSpLocks/>
          </p:cNvGrpSpPr>
          <p:nvPr/>
        </p:nvGrpSpPr>
        <p:grpSpPr bwMode="auto">
          <a:xfrm>
            <a:off x="6936367" y="1062037"/>
            <a:ext cx="1752600" cy="3168650"/>
            <a:chOff x="4095" y="813"/>
            <a:chExt cx="1104" cy="1996"/>
          </a:xfrm>
        </p:grpSpPr>
        <p:sp>
          <p:nvSpPr>
            <p:cNvPr id="277" name="Rectangle 2222"/>
            <p:cNvSpPr>
              <a:spLocks noChangeArrowheads="1"/>
            </p:cNvSpPr>
            <p:nvPr/>
          </p:nvSpPr>
          <p:spPr bwMode="auto">
            <a:xfrm>
              <a:off x="4095" y="1128"/>
              <a:ext cx="1065" cy="16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0">
                <a:solidFill>
                  <a:srgbClr val="244A58"/>
                </a:solidFill>
              </a:endParaRPr>
            </a:p>
          </p:txBody>
        </p:sp>
        <p:sp>
          <p:nvSpPr>
            <p:cNvPr id="278" name="Text Box 2171"/>
            <p:cNvSpPr txBox="1">
              <a:spLocks noChangeArrowheads="1"/>
            </p:cNvSpPr>
            <p:nvPr/>
          </p:nvSpPr>
          <p:spPr bwMode="auto">
            <a:xfrm>
              <a:off x="4189" y="813"/>
              <a:ext cx="10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sz="1200" b="0" dirty="0" err="1">
                  <a:solidFill>
                    <a:srgbClr val="244A58"/>
                  </a:solidFill>
                </a:rPr>
                <a:t>Readout</a:t>
              </a:r>
              <a:r>
                <a:rPr lang="it-IT" sz="1200" b="0" dirty="0">
                  <a:solidFill>
                    <a:srgbClr val="244A58"/>
                  </a:solidFill>
                </a:rPr>
                <a:t> </a:t>
              </a:r>
              <a:r>
                <a:rPr lang="it-IT" sz="1200" b="0" dirty="0" err="1">
                  <a:solidFill>
                    <a:srgbClr val="244A58"/>
                  </a:solidFill>
                </a:rPr>
                <a:t>phase</a:t>
              </a:r>
              <a:r>
                <a:rPr lang="it-IT" sz="1200" b="0" dirty="0">
                  <a:solidFill>
                    <a:srgbClr val="244A58"/>
                  </a:solidFill>
                </a:rPr>
                <a:t>: </a:t>
              </a:r>
              <a:endParaRPr lang="en-US" sz="1200" b="0" dirty="0">
                <a:solidFill>
                  <a:srgbClr val="244A58"/>
                </a:solidFill>
              </a:endParaRPr>
            </a:p>
          </p:txBody>
        </p:sp>
      </p:grpSp>
      <p:grpSp>
        <p:nvGrpSpPr>
          <p:cNvPr id="279" name="Group 2263"/>
          <p:cNvGrpSpPr>
            <a:grpSpLocks/>
          </p:cNvGrpSpPr>
          <p:nvPr/>
        </p:nvGrpSpPr>
        <p:grpSpPr bwMode="auto">
          <a:xfrm>
            <a:off x="1200729" y="1316037"/>
            <a:ext cx="7851775" cy="2027238"/>
            <a:chOff x="482" y="973"/>
            <a:chExt cx="4946" cy="1277"/>
          </a:xfrm>
        </p:grpSpPr>
        <p:grpSp>
          <p:nvGrpSpPr>
            <p:cNvPr id="280" name="Group 2188"/>
            <p:cNvGrpSpPr>
              <a:grpSpLocks/>
            </p:cNvGrpSpPr>
            <p:nvPr/>
          </p:nvGrpSpPr>
          <p:grpSpPr bwMode="auto">
            <a:xfrm>
              <a:off x="482" y="2091"/>
              <a:ext cx="294" cy="159"/>
              <a:chOff x="482" y="2091"/>
              <a:chExt cx="294" cy="159"/>
            </a:xfrm>
          </p:grpSpPr>
          <p:sp>
            <p:nvSpPr>
              <p:cNvPr id="282" name="Line 2173"/>
              <p:cNvSpPr>
                <a:spLocks noChangeShapeType="1"/>
              </p:cNvSpPr>
              <p:nvPr/>
            </p:nvSpPr>
            <p:spPr bwMode="auto">
              <a:xfrm flipV="1">
                <a:off x="482" y="2235"/>
                <a:ext cx="150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283" name="Line 2174"/>
              <p:cNvSpPr>
                <a:spLocks noChangeShapeType="1"/>
              </p:cNvSpPr>
              <p:nvPr/>
            </p:nvSpPr>
            <p:spPr bwMode="auto">
              <a:xfrm>
                <a:off x="626" y="2091"/>
                <a:ext cx="150" cy="4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284" name="Line 2175"/>
              <p:cNvSpPr>
                <a:spLocks noChangeShapeType="1"/>
              </p:cNvSpPr>
              <p:nvPr/>
            </p:nvSpPr>
            <p:spPr bwMode="auto">
              <a:xfrm rot="-5400000" flipH="1" flipV="1">
                <a:off x="548" y="2169"/>
                <a:ext cx="158" cy="4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</p:grpSp>
        <p:sp>
          <p:nvSpPr>
            <p:cNvPr id="281" name="Text Box 2172"/>
            <p:cNvSpPr txBox="1">
              <a:spLocks noChangeArrowheads="1"/>
            </p:cNvSpPr>
            <p:nvPr/>
          </p:nvSpPr>
          <p:spPr bwMode="auto">
            <a:xfrm>
              <a:off x="4197" y="973"/>
              <a:ext cx="123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ClrTx/>
                <a:buFont typeface="Wingdings" charset="2"/>
                <a:buChar char="Ø"/>
              </a:pPr>
              <a:r>
                <a:rPr lang="it-IT" sz="1200" b="0" dirty="0">
                  <a:solidFill>
                    <a:srgbClr val="244A58"/>
                  </a:solidFill>
                </a:rPr>
                <a:t> </a:t>
              </a:r>
              <a:r>
                <a:rPr lang="it-IT" sz="1200" b="0" dirty="0" err="1">
                  <a:solidFill>
                    <a:srgbClr val="244A58"/>
                  </a:solidFill>
                </a:rPr>
                <a:t>token</a:t>
              </a:r>
              <a:r>
                <a:rPr lang="it-IT" sz="1200" b="0" dirty="0">
                  <a:solidFill>
                    <a:srgbClr val="244A58"/>
                  </a:solidFill>
                </a:rPr>
                <a:t> </a:t>
              </a:r>
              <a:r>
                <a:rPr lang="it-IT" sz="1200" b="0" dirty="0" err="1">
                  <a:solidFill>
                    <a:srgbClr val="244A58"/>
                  </a:solidFill>
                </a:rPr>
                <a:t>is</a:t>
              </a:r>
              <a:r>
                <a:rPr lang="it-IT" sz="1200" b="0" dirty="0">
                  <a:solidFill>
                    <a:srgbClr val="244A58"/>
                  </a:solidFill>
                </a:rPr>
                <a:t> sent </a:t>
              </a:r>
              <a:endParaRPr lang="en-US" sz="1200" b="0" dirty="0">
                <a:solidFill>
                  <a:srgbClr val="244A58"/>
                </a:solidFill>
              </a:endParaRPr>
            </a:p>
          </p:txBody>
        </p:sp>
      </p:grpSp>
      <p:sp>
        <p:nvSpPr>
          <p:cNvPr id="285" name="Text Box 2215"/>
          <p:cNvSpPr txBox="1">
            <a:spLocks noChangeArrowheads="1"/>
          </p:cNvSpPr>
          <p:nvPr/>
        </p:nvSpPr>
        <p:spPr bwMode="auto">
          <a:xfrm>
            <a:off x="7098292" y="1570037"/>
            <a:ext cx="2481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it-IT" sz="1200" b="0" dirty="0">
                <a:solidFill>
                  <a:srgbClr val="244A58"/>
                </a:solidFill>
              </a:rPr>
              <a:t> </a:t>
            </a:r>
            <a:r>
              <a:rPr lang="it-IT" sz="1200" b="0" dirty="0" err="1">
                <a:solidFill>
                  <a:srgbClr val="244A58"/>
                </a:solidFill>
              </a:rPr>
              <a:t>token</a:t>
            </a:r>
            <a:r>
              <a:rPr lang="it-IT" sz="1200" b="0" dirty="0">
                <a:solidFill>
                  <a:srgbClr val="244A58"/>
                </a:solidFill>
              </a:rPr>
              <a:t> </a:t>
            </a:r>
            <a:r>
              <a:rPr lang="it-IT" sz="1200" b="0" dirty="0" err="1">
                <a:solidFill>
                  <a:srgbClr val="244A58"/>
                </a:solidFill>
              </a:rPr>
              <a:t>scans</a:t>
            </a:r>
            <a:r>
              <a:rPr lang="it-IT" sz="1200" b="0" dirty="0">
                <a:solidFill>
                  <a:srgbClr val="244A58"/>
                </a:solidFill>
              </a:rPr>
              <a:t> the </a:t>
            </a:r>
            <a:r>
              <a:rPr lang="it-IT" sz="1200" b="0" dirty="0" err="1">
                <a:solidFill>
                  <a:srgbClr val="244A58"/>
                </a:solidFill>
              </a:rPr>
              <a:t>matrix</a:t>
            </a:r>
            <a:r>
              <a:rPr lang="it-IT" sz="1200" b="0" dirty="0">
                <a:solidFill>
                  <a:srgbClr val="244A58"/>
                </a:solidFill>
              </a:rPr>
              <a:t> and </a:t>
            </a:r>
            <a:endParaRPr lang="en-US" sz="1200" b="0" dirty="0">
              <a:solidFill>
                <a:srgbClr val="244A58"/>
              </a:solidFill>
            </a:endParaRPr>
          </a:p>
        </p:txBody>
      </p:sp>
      <p:sp>
        <p:nvSpPr>
          <p:cNvPr id="286" name="Text Box 2220"/>
          <p:cNvSpPr txBox="1">
            <a:spLocks noChangeArrowheads="1"/>
          </p:cNvSpPr>
          <p:nvPr/>
        </p:nvSpPr>
        <p:spPr bwMode="auto">
          <a:xfrm>
            <a:off x="7098292" y="1824037"/>
            <a:ext cx="2268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79388" indent="-179388" algn="l">
              <a:buClrTx/>
              <a:buFont typeface="Wingdings" charset="2"/>
              <a:buChar char="Ø"/>
            </a:pPr>
            <a:r>
              <a:rPr lang="en-GB" sz="1200" b="0" dirty="0">
                <a:solidFill>
                  <a:srgbClr val="244A58"/>
                </a:solidFill>
                <a:ea typeface="Times New Roman" charset="0"/>
                <a:cs typeface="Times New Roman" charset="0"/>
              </a:rPr>
              <a:t> gets caught by the first hit pixel </a:t>
            </a:r>
            <a:endParaRPr lang="en-US" sz="1200" b="0" dirty="0">
              <a:solidFill>
                <a:srgbClr val="244A58"/>
              </a:solidFill>
              <a:ea typeface="Times New Roman" charset="0"/>
              <a:cs typeface="Times New Roman" charset="0"/>
            </a:endParaRPr>
          </a:p>
        </p:txBody>
      </p:sp>
      <p:grpSp>
        <p:nvGrpSpPr>
          <p:cNvPr id="287" name="Group 2260"/>
          <p:cNvGrpSpPr>
            <a:grpSpLocks/>
          </p:cNvGrpSpPr>
          <p:nvPr/>
        </p:nvGrpSpPr>
        <p:grpSpPr bwMode="auto">
          <a:xfrm>
            <a:off x="6272792" y="2497137"/>
            <a:ext cx="2925762" cy="823913"/>
            <a:chOff x="3677" y="1717"/>
            <a:chExt cx="1843" cy="519"/>
          </a:xfrm>
        </p:grpSpPr>
        <p:sp>
          <p:nvSpPr>
            <p:cNvPr id="288" name="Rectangle 2224"/>
            <p:cNvSpPr>
              <a:spLocks noChangeArrowheads="1"/>
            </p:cNvSpPr>
            <p:nvPr/>
          </p:nvSpPr>
          <p:spPr bwMode="auto">
            <a:xfrm>
              <a:off x="4194" y="1945"/>
              <a:ext cx="13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79388" indent="-179388" algn="l">
                <a:buClrTx/>
                <a:buFont typeface="Wingdings" charset="2"/>
                <a:buChar char="Ø"/>
              </a:pPr>
              <a:r>
                <a:rPr lang="en-GB" sz="1200" b="0" dirty="0">
                  <a:solidFill>
                    <a:srgbClr val="244A58"/>
                  </a:solidFill>
                  <a:ea typeface="Times New Roman" charset="0"/>
                  <a:cs typeface="Times New Roman" charset="0"/>
                </a:rPr>
                <a:t> sends off the time stamp register content</a:t>
              </a:r>
              <a:endParaRPr lang="en-US" sz="1200" b="0" dirty="0">
                <a:solidFill>
                  <a:srgbClr val="244A58"/>
                </a:solidFill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289" name="Group 2243"/>
            <p:cNvGrpSpPr>
              <a:grpSpLocks/>
            </p:cNvGrpSpPr>
            <p:nvPr/>
          </p:nvGrpSpPr>
          <p:grpSpPr bwMode="auto">
            <a:xfrm>
              <a:off x="3677" y="1717"/>
              <a:ext cx="276" cy="382"/>
              <a:chOff x="3677" y="1717"/>
              <a:chExt cx="276" cy="382"/>
            </a:xfrm>
          </p:grpSpPr>
          <p:sp>
            <p:nvSpPr>
              <p:cNvPr id="290" name="Line 2241"/>
              <p:cNvSpPr>
                <a:spLocks noChangeShapeType="1"/>
              </p:cNvSpPr>
              <p:nvPr/>
            </p:nvSpPr>
            <p:spPr bwMode="auto">
              <a:xfrm>
                <a:off x="3677" y="2099"/>
                <a:ext cx="276" cy="0"/>
              </a:xfrm>
              <a:prstGeom prst="line">
                <a:avLst/>
              </a:prstGeom>
              <a:noFill/>
              <a:ln w="28575">
                <a:solidFill>
                  <a:srgbClr val="00CC6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291" name="Line 2242"/>
              <p:cNvSpPr>
                <a:spLocks noChangeShapeType="1"/>
              </p:cNvSpPr>
              <p:nvPr/>
            </p:nvSpPr>
            <p:spPr bwMode="auto">
              <a:xfrm rot="-5400000">
                <a:off x="3748" y="1903"/>
                <a:ext cx="371" cy="0"/>
              </a:xfrm>
              <a:prstGeom prst="line">
                <a:avLst/>
              </a:prstGeom>
              <a:noFill/>
              <a:ln w="28575">
                <a:solidFill>
                  <a:srgbClr val="00CC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</p:grpSp>
      </p:grpSp>
      <p:sp>
        <p:nvSpPr>
          <p:cNvPr id="292" name="Rectangle 2225"/>
          <p:cNvSpPr>
            <a:spLocks noChangeArrowheads="1"/>
          </p:cNvSpPr>
          <p:nvPr/>
        </p:nvSpPr>
        <p:spPr bwMode="auto">
          <a:xfrm>
            <a:off x="7093529" y="3328987"/>
            <a:ext cx="2205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79388" indent="-179388" algn="l">
              <a:buClrTx/>
              <a:buFont typeface="Wingdings" charset="2"/>
              <a:buChar char="Ø"/>
            </a:pPr>
            <a:r>
              <a:rPr lang="en-GB" sz="1200" b="0" dirty="0">
                <a:solidFill>
                  <a:srgbClr val="244A58"/>
                </a:solidFill>
                <a:ea typeface="Times New Roman" charset="0"/>
                <a:cs typeface="Times New Roman" charset="0"/>
              </a:rPr>
              <a:t> data are serialized and token scans ahead</a:t>
            </a:r>
          </a:p>
        </p:txBody>
      </p:sp>
      <p:sp>
        <p:nvSpPr>
          <p:cNvPr id="293" name="Oval 2244"/>
          <p:cNvSpPr>
            <a:spLocks noChangeArrowheads="1"/>
          </p:cNvSpPr>
          <p:nvPr/>
        </p:nvSpPr>
        <p:spPr bwMode="auto">
          <a:xfrm>
            <a:off x="4756729" y="1011237"/>
            <a:ext cx="1716088" cy="889000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b="0">
              <a:solidFill>
                <a:srgbClr val="244A58"/>
              </a:solidFill>
            </a:endParaRPr>
          </a:p>
        </p:txBody>
      </p:sp>
      <p:grpSp>
        <p:nvGrpSpPr>
          <p:cNvPr id="294" name="Group 2259"/>
          <p:cNvGrpSpPr>
            <a:grpSpLocks/>
          </p:cNvGrpSpPr>
          <p:nvPr/>
        </p:nvGrpSpPr>
        <p:grpSpPr bwMode="auto">
          <a:xfrm>
            <a:off x="660979" y="2157412"/>
            <a:ext cx="8537575" cy="1497013"/>
            <a:chOff x="142" y="1503"/>
            <a:chExt cx="5378" cy="943"/>
          </a:xfrm>
        </p:grpSpPr>
        <p:sp>
          <p:nvSpPr>
            <p:cNvPr id="295" name="Rectangle 2221"/>
            <p:cNvSpPr>
              <a:spLocks noChangeArrowheads="1"/>
            </p:cNvSpPr>
            <p:nvPr/>
          </p:nvSpPr>
          <p:spPr bwMode="auto">
            <a:xfrm>
              <a:off x="4194" y="1561"/>
              <a:ext cx="132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79388" indent="-179388" algn="l">
                <a:buClrTx/>
                <a:buFont typeface="Wingdings" charset="2"/>
                <a:buChar char="Ø"/>
              </a:pPr>
              <a:r>
                <a:rPr lang="en-GB" sz="1200" b="0" dirty="0">
                  <a:solidFill>
                    <a:srgbClr val="244A58"/>
                  </a:solidFill>
                  <a:ea typeface="Times New Roman" charset="0"/>
                  <a:cs typeface="Times New Roman" charset="0"/>
                </a:rPr>
                <a:t> the pixel points to the X and Y registers at the periphery and</a:t>
              </a:r>
              <a:endParaRPr lang="en-US" sz="1200" b="0" dirty="0">
                <a:solidFill>
                  <a:srgbClr val="244A58"/>
                </a:solidFill>
              </a:endParaRPr>
            </a:p>
          </p:txBody>
        </p:sp>
        <p:grpSp>
          <p:nvGrpSpPr>
            <p:cNvPr id="296" name="Group 2255"/>
            <p:cNvGrpSpPr>
              <a:grpSpLocks/>
            </p:cNvGrpSpPr>
            <p:nvPr/>
          </p:nvGrpSpPr>
          <p:grpSpPr bwMode="auto">
            <a:xfrm>
              <a:off x="3536" y="1660"/>
              <a:ext cx="208" cy="313"/>
              <a:chOff x="3536" y="1660"/>
              <a:chExt cx="208" cy="313"/>
            </a:xfrm>
          </p:grpSpPr>
          <p:sp>
            <p:nvSpPr>
              <p:cNvPr id="301" name="Line 2237"/>
              <p:cNvSpPr>
                <a:spLocks noChangeShapeType="1"/>
              </p:cNvSpPr>
              <p:nvPr/>
            </p:nvSpPr>
            <p:spPr bwMode="auto">
              <a:xfrm>
                <a:off x="3740" y="1816"/>
                <a:ext cx="4" cy="157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302" name="Line 2238"/>
              <p:cNvSpPr>
                <a:spLocks noChangeShapeType="1"/>
              </p:cNvSpPr>
              <p:nvPr/>
            </p:nvSpPr>
            <p:spPr bwMode="auto">
              <a:xfrm rot="10800000" flipH="1">
                <a:off x="3536" y="1660"/>
                <a:ext cx="8" cy="157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303" name="Line 2239"/>
              <p:cNvSpPr>
                <a:spLocks noChangeShapeType="1"/>
              </p:cNvSpPr>
              <p:nvPr/>
            </p:nvSpPr>
            <p:spPr bwMode="auto">
              <a:xfrm rot="5400000" flipH="1">
                <a:off x="3644" y="1712"/>
                <a:ext cx="0" cy="197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</p:grpSp>
        <p:grpSp>
          <p:nvGrpSpPr>
            <p:cNvPr id="297" name="Group 2257"/>
            <p:cNvGrpSpPr>
              <a:grpSpLocks/>
            </p:cNvGrpSpPr>
            <p:nvPr/>
          </p:nvGrpSpPr>
          <p:grpSpPr bwMode="auto">
            <a:xfrm>
              <a:off x="142" y="1503"/>
              <a:ext cx="3282" cy="943"/>
              <a:chOff x="142" y="1503"/>
              <a:chExt cx="3282" cy="943"/>
            </a:xfrm>
          </p:grpSpPr>
          <p:sp>
            <p:nvSpPr>
              <p:cNvPr id="298" name="Line 2235"/>
              <p:cNvSpPr>
                <a:spLocks noChangeShapeType="1"/>
              </p:cNvSpPr>
              <p:nvPr/>
            </p:nvSpPr>
            <p:spPr bwMode="auto">
              <a:xfrm flipH="1">
                <a:off x="142" y="2438"/>
                <a:ext cx="3282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299" name="Line 2253"/>
              <p:cNvSpPr>
                <a:spLocks noChangeShapeType="1"/>
              </p:cNvSpPr>
              <p:nvPr/>
            </p:nvSpPr>
            <p:spPr bwMode="auto">
              <a:xfrm flipH="1" flipV="1">
                <a:off x="146" y="1503"/>
                <a:ext cx="4" cy="935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  <p:sp>
            <p:nvSpPr>
              <p:cNvPr id="300" name="Line 2254"/>
              <p:cNvSpPr>
                <a:spLocks noChangeShapeType="1"/>
              </p:cNvSpPr>
              <p:nvPr/>
            </p:nvSpPr>
            <p:spPr bwMode="auto">
              <a:xfrm>
                <a:off x="3417" y="2312"/>
                <a:ext cx="0" cy="134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b="0"/>
              </a:p>
            </p:txBody>
          </p:sp>
        </p:grpSp>
      </p:grpSp>
      <p:cxnSp>
        <p:nvCxnSpPr>
          <p:cNvPr id="304" name="Straight Connector 149"/>
          <p:cNvCxnSpPr>
            <a:cxnSpLocks noChangeShapeType="1"/>
          </p:cNvCxnSpPr>
          <p:nvPr/>
        </p:nvCxnSpPr>
        <p:spPr bwMode="auto">
          <a:xfrm>
            <a:off x="4751967" y="3109912"/>
            <a:ext cx="684212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5" name="Straight Connector 150"/>
          <p:cNvCxnSpPr>
            <a:cxnSpLocks noChangeShapeType="1"/>
          </p:cNvCxnSpPr>
          <p:nvPr/>
        </p:nvCxnSpPr>
        <p:spPr bwMode="auto">
          <a:xfrm>
            <a:off x="4723392" y="4202112"/>
            <a:ext cx="684212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6" name="Straight Connector 151"/>
          <p:cNvCxnSpPr>
            <a:cxnSpLocks noChangeShapeType="1"/>
          </p:cNvCxnSpPr>
          <p:nvPr/>
        </p:nvCxnSpPr>
        <p:spPr bwMode="auto">
          <a:xfrm>
            <a:off x="4739267" y="5505450"/>
            <a:ext cx="684212" cy="15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7" name="Straight Connector 152"/>
          <p:cNvCxnSpPr>
            <a:cxnSpLocks noChangeShapeType="1"/>
          </p:cNvCxnSpPr>
          <p:nvPr/>
        </p:nvCxnSpPr>
        <p:spPr bwMode="auto">
          <a:xfrm rot="16200000">
            <a:off x="3685166" y="4962525"/>
            <a:ext cx="360363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8" name="Straight Connector 153"/>
          <p:cNvCxnSpPr>
            <a:cxnSpLocks noChangeShapeType="1"/>
          </p:cNvCxnSpPr>
          <p:nvPr/>
        </p:nvCxnSpPr>
        <p:spPr bwMode="auto">
          <a:xfrm rot="16200000">
            <a:off x="5667954" y="4949825"/>
            <a:ext cx="360363" cy="15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9" name="Straight Connector 154"/>
          <p:cNvCxnSpPr>
            <a:cxnSpLocks noChangeShapeType="1"/>
          </p:cNvCxnSpPr>
          <p:nvPr/>
        </p:nvCxnSpPr>
        <p:spPr bwMode="auto">
          <a:xfrm rot="16200000">
            <a:off x="1896054" y="4953000"/>
            <a:ext cx="360363" cy="15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SDR0 experimental results</a:t>
            </a:r>
            <a:endParaRPr lang="en-US" sz="2400" b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19531" y="794950"/>
            <a:ext cx="4962760" cy="194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 algn="just" eaLnBrk="0" hangingPunct="0">
              <a:spcBef>
                <a:spcPts val="9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Tests 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on the analog section with injection of external calibration 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signals, with </a:t>
            </a:r>
            <a:r>
              <a:rPr lang="en-US" sz="1400" b="0" baseline="3000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55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Fe, 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and with an infrared laser scan (single channels, 3x3 pixel matrix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) </a:t>
            </a:r>
            <a:endParaRPr lang="en-US" sz="1400" b="0" dirty="0" smtClean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  <a:p>
            <a:pPr marL="179388" indent="-179388" algn="just">
              <a:spcBef>
                <a:spcPts val="9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 Charge sensitivity: 650mV/fC (mean value with </a:t>
            </a:r>
            <a:r>
              <a:rPr lang="en-US" sz="1400" b="0" baseline="30000" dirty="0" smtClean="0">
                <a:solidFill>
                  <a:schemeClr val="tx1"/>
                </a:solidFill>
                <a:sym typeface="Symbol" charset="2"/>
              </a:rPr>
              <a:t>55</a:t>
            </a: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Fe) 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179388" indent="-179388" algn="just" eaLnBrk="0" hangingPunct="0">
              <a:spcBef>
                <a:spcPts val="9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ENC 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≈ 60 </a:t>
            </a:r>
            <a:r>
              <a:rPr lang="en-US" sz="1400" b="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e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- </a:t>
            </a:r>
            <a:r>
              <a:rPr lang="en-US" sz="1400" b="0" dirty="0" err="1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rms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                                        </a:t>
            </a:r>
          </a:p>
          <a:p>
            <a:pPr marL="179388" indent="-179388" algn="just" eaLnBrk="0" hangingPunct="0">
              <a:spcBef>
                <a:spcPts val="0"/>
              </a:spcBef>
              <a:buClrTx/>
            </a:pP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	(PA 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input device: I</a:t>
            </a:r>
            <a:r>
              <a:rPr lang="en-US" sz="1400" b="0" baseline="-250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D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 = 1 </a:t>
            </a:r>
            <a:r>
              <a:rPr lang="en-US" sz="1400" b="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uA</a:t>
            </a: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, W/L= 22/0.25)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179388" indent="-179388" algn="just" eaLnBrk="0" hangingPunct="0">
              <a:spcBef>
                <a:spcPts val="900"/>
              </a:spcBef>
              <a:buClrTx/>
              <a:buFont typeface="Wingdings" charset="2"/>
              <a:buChar char="Ø"/>
            </a:pPr>
            <a:r>
              <a:rPr lang="en-US" sz="1400" b="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 Threshold dispersion ≈ 60 </a:t>
            </a:r>
            <a:r>
              <a:rPr lang="en-US" sz="1400" b="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e</a:t>
            </a:r>
            <a:r>
              <a:rPr lang="en-US" sz="1400" b="0" dirty="0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-</a:t>
            </a:r>
          </a:p>
        </p:txBody>
      </p:sp>
      <p:pic>
        <p:nvPicPr>
          <p:cNvPr id="17" name="Picture 4" descr="lego"/>
          <p:cNvPicPr>
            <a:picLocks noChangeAspect="1" noChangeArrowheads="1"/>
          </p:cNvPicPr>
          <p:nvPr/>
        </p:nvPicPr>
        <p:blipFill>
          <a:blip r:embed="rId3"/>
          <a:srcRect t="37032"/>
          <a:stretch>
            <a:fillRect/>
          </a:stretch>
        </p:blipFill>
        <p:spPr bwMode="auto">
          <a:xfrm>
            <a:off x="5887731" y="973140"/>
            <a:ext cx="2634584" cy="216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10" descr="spectrum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8941" y="3844398"/>
            <a:ext cx="31972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5838275" y="837965"/>
            <a:ext cx="2610510" cy="276999"/>
          </a:xfrm>
          <a:prstGeom prst="rect">
            <a:avLst/>
          </a:prstGeom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0" smtClean="0">
                <a:solidFill>
                  <a:srgbClr val="0000FF"/>
                </a:solidFill>
                <a:latin typeface="Comic Sans MS"/>
                <a:ea typeface="ＭＳ Ｐゴシック" pitchFamily="-112" charset="-128"/>
                <a:cs typeface="Comic Sans MS"/>
              </a:rPr>
              <a:t>Matrix response to infrared laser </a:t>
            </a:r>
            <a:endParaRPr lang="en-US" sz="1200" b="0">
              <a:solidFill>
                <a:srgbClr val="0000FF"/>
              </a:solidFill>
              <a:latin typeface="Comic Sans MS"/>
              <a:ea typeface="ＭＳ Ｐゴシック" pitchFamily="-112" charset="-128"/>
              <a:cs typeface="Comic Sans MS"/>
              <a:sym typeface="Symbol" pitchFamily="-112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024468" y="3633669"/>
            <a:ext cx="1225716" cy="276999"/>
          </a:xfrm>
          <a:prstGeom prst="rect">
            <a:avLst/>
          </a:prstGeom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0" smtClean="0">
                <a:solidFill>
                  <a:srgbClr val="0000FF"/>
                </a:solidFill>
                <a:latin typeface="Comic Sans MS"/>
                <a:ea typeface="ＭＳ Ｐゴシック" pitchFamily="-112" charset="-128"/>
                <a:cs typeface="Comic Sans MS"/>
              </a:rPr>
              <a:t>Test with </a:t>
            </a:r>
            <a:r>
              <a:rPr lang="en-US" sz="1200" b="0" baseline="30000" smtClean="0">
                <a:solidFill>
                  <a:srgbClr val="0000FF"/>
                </a:solidFill>
                <a:latin typeface="Comic Sans MS"/>
                <a:ea typeface="ＭＳ Ｐゴシック" pitchFamily="-112" charset="-128"/>
                <a:cs typeface="Comic Sans MS"/>
              </a:rPr>
              <a:t>55</a:t>
            </a:r>
            <a:r>
              <a:rPr lang="en-US" sz="1200" b="0" smtClean="0">
                <a:solidFill>
                  <a:srgbClr val="0000FF"/>
                </a:solidFill>
                <a:latin typeface="Comic Sans MS"/>
                <a:ea typeface="ＭＳ Ｐゴシック" pitchFamily="-112" charset="-128"/>
                <a:cs typeface="Comic Sans MS"/>
              </a:rPr>
              <a:t>Fe</a:t>
            </a:r>
            <a:endParaRPr lang="en-US" sz="1200" b="0">
              <a:solidFill>
                <a:srgbClr val="0000FF"/>
              </a:solidFill>
              <a:latin typeface="Comic Sans MS"/>
              <a:ea typeface="ＭＳ Ｐゴシック" pitchFamily="-112" charset="-128"/>
              <a:cs typeface="Comic Sans MS"/>
              <a:sym typeface="Symbol" pitchFamily="-112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454002" y="1165219"/>
            <a:ext cx="14255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Laser on rear of sensor </a:t>
            </a:r>
          </a:p>
          <a:p>
            <a:pPr algn="just">
              <a:spcBef>
                <a:spcPts val="600"/>
              </a:spcBef>
            </a:pPr>
            <a:r>
              <a:rPr lang="en-US" sz="1200" b="0" smtClean="0">
                <a:solidFill>
                  <a:srgbClr val="000000"/>
                </a:solidFill>
                <a:latin typeface="Symbol" charset="2"/>
                <a:ea typeface="Comic Sans MS" charset="0"/>
                <a:cs typeface="Symbol" charset="2"/>
                <a:sym typeface="Symbol" charset="2"/>
              </a:rPr>
              <a:t>l</a:t>
            </a: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=1064nm     </a:t>
            </a:r>
          </a:p>
          <a:p>
            <a:pPr algn="just">
              <a:spcBef>
                <a:spcPts val="0"/>
              </a:spcBef>
            </a:pP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(</a:t>
            </a:r>
            <a:r>
              <a:rPr lang="en-US" sz="1200" b="0" smtClean="0">
                <a:solidFill>
                  <a:srgbClr val="000000"/>
                </a:solidFill>
                <a:latin typeface="Symbol" charset="2"/>
                <a:ea typeface="Comic Sans MS" charset="0"/>
                <a:cs typeface="Symbol" charset="2"/>
                <a:sym typeface="Symbol" charset="2"/>
              </a:rPr>
              <a:t>s</a:t>
            </a:r>
            <a:r>
              <a:rPr lang="en-US" sz="1200" b="0" baseline="-25000" smtClean="0">
                <a:solidFill>
                  <a:srgbClr val="000000"/>
                </a:solidFill>
                <a:latin typeface="Comic Sans MS"/>
                <a:ea typeface="Comic Sans MS" charset="0"/>
                <a:cs typeface="Comic Sans MS"/>
                <a:sym typeface="Symbol" charset="2"/>
              </a:rPr>
              <a:t>XY</a:t>
            </a: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 ≈ 1.5 </a:t>
            </a:r>
            <a:r>
              <a:rPr lang="en-US" sz="1200" b="0" smtClean="0">
                <a:solidFill>
                  <a:srgbClr val="000000"/>
                </a:solidFill>
                <a:latin typeface="Symbol" charset="2"/>
                <a:ea typeface="Comic Sans MS" charset="0"/>
                <a:cs typeface="Symbol" charset="2"/>
                <a:sym typeface="Symbol" charset="2"/>
              </a:rPr>
              <a:t>m</a:t>
            </a: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m)  </a:t>
            </a:r>
          </a:p>
          <a:p>
            <a:pPr algn="just">
              <a:spcBef>
                <a:spcPts val="600"/>
              </a:spcBef>
            </a:pP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Laser focussed on the central pixel </a:t>
            </a:r>
          </a:p>
          <a:p>
            <a:pPr algn="just">
              <a:spcBef>
                <a:spcPts val="600"/>
              </a:spcBef>
            </a:pPr>
            <a:r>
              <a:rPr lang="en-US" sz="1200" b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Limited charge spreading  </a:t>
            </a:r>
            <a:endParaRPr lang="en-US" sz="1200" b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grpSp>
        <p:nvGrpSpPr>
          <p:cNvPr id="26" name="Group 16"/>
          <p:cNvGrpSpPr>
            <a:grpSpLocks/>
          </p:cNvGrpSpPr>
          <p:nvPr/>
        </p:nvGrpSpPr>
        <p:grpSpPr bwMode="auto">
          <a:xfrm>
            <a:off x="1037100" y="3903544"/>
            <a:ext cx="3408363" cy="2225611"/>
            <a:chOff x="511175" y="1363663"/>
            <a:chExt cx="3408363" cy="2224950"/>
          </a:xfrm>
        </p:grpSpPr>
        <p:pic>
          <p:nvPicPr>
            <p:cNvPr id="27" name="Picture 26" descr="Immagine 2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1175" y="1363663"/>
              <a:ext cx="3408363" cy="2176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14"/>
            <p:cNvSpPr txBox="1">
              <a:spLocks noChangeArrowheads="1"/>
            </p:cNvSpPr>
            <p:nvPr/>
          </p:nvSpPr>
          <p:spPr bwMode="auto">
            <a:xfrm>
              <a:off x="1987388" y="3373233"/>
              <a:ext cx="646882" cy="2153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</a:rPr>
                <a:t>Time [us]</a:t>
              </a:r>
            </a:p>
          </p:txBody>
        </p:sp>
      </p:grp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1595216" y="3502229"/>
            <a:ext cx="28430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ts val="0"/>
              </a:spcBef>
            </a:pPr>
            <a:r>
              <a:rPr lang="en-US" sz="1200" b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Preamplifier response to an external calibration signal</a:t>
            </a:r>
            <a:endParaRPr lang="en-US" sz="1200" b="0">
              <a:solidFill>
                <a:srgbClr val="0000FF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Digital readout test: pixel address</a:t>
            </a:r>
            <a:endParaRPr lang="en-US" sz="2400" b="0" dirty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3" name="Footer Placeholder 2"/>
          <p:cNvSpPr txBox="1">
            <a:spLocks/>
          </p:cNvSpPr>
          <p:nvPr/>
        </p:nvSpPr>
        <p:spPr bwMode="auto">
          <a:xfrm>
            <a:off x="762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charset="0"/>
              <a:ea typeface="+mn-ea"/>
              <a:cs typeface="+mn-cs"/>
            </a:endParaRPr>
          </a:p>
        </p:txBody>
      </p:sp>
      <p:pic>
        <p:nvPicPr>
          <p:cNvPr id="4" name="Picture 8" descr="osci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113" y="1201738"/>
            <a:ext cx="4652962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06"/>
          <p:cNvSpPr txBox="1">
            <a:spLocks noChangeArrowheads="1"/>
          </p:cNvSpPr>
          <p:nvPr/>
        </p:nvSpPr>
        <p:spPr bwMode="auto">
          <a:xfrm>
            <a:off x="465138" y="947738"/>
            <a:ext cx="4651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Vth &lt; PA output DC level </a:t>
            </a:r>
            <a:r>
              <a:rPr lang="en-US" sz="1200" b="0">
                <a:solidFill>
                  <a:srgbClr val="000000"/>
                </a:solidFill>
                <a:latin typeface="Wingdings" charset="2"/>
                <a:ea typeface="Wingdings" charset="2"/>
                <a:cs typeface="Wingdings" charset="2"/>
                <a:sym typeface="Symbol" charset="2"/>
              </a:rPr>
              <a:t></a:t>
            </a: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 all the pixels are readout</a:t>
            </a:r>
          </a:p>
        </p:txBody>
      </p:sp>
      <p:cxnSp>
        <p:nvCxnSpPr>
          <p:cNvPr id="6" name="Straight Arrow Connector 14"/>
          <p:cNvCxnSpPr>
            <a:cxnSpLocks noChangeShapeType="1"/>
          </p:cNvCxnSpPr>
          <p:nvPr/>
        </p:nvCxnSpPr>
        <p:spPr bwMode="auto">
          <a:xfrm rot="5400000">
            <a:off x="1477169" y="3763169"/>
            <a:ext cx="990600" cy="84138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" name="Text Box 106"/>
          <p:cNvSpPr txBox="1">
            <a:spLocks noChangeArrowheads="1"/>
          </p:cNvSpPr>
          <p:nvPr/>
        </p:nvSpPr>
        <p:spPr bwMode="auto">
          <a:xfrm>
            <a:off x="855663" y="4371975"/>
            <a:ext cx="6842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X=0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Y=0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TS=0</a:t>
            </a:r>
          </a:p>
          <a:p>
            <a:pPr eaLnBrk="0" hangingPunct="0">
              <a:spcBef>
                <a:spcPct val="50000"/>
              </a:spcBef>
              <a:buClrTx/>
            </a:pPr>
            <a:endParaRPr lang="en-US" sz="1200" b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8" name="Text Box 106"/>
          <p:cNvSpPr txBox="1">
            <a:spLocks noChangeArrowheads="1"/>
          </p:cNvSpPr>
          <p:nvPr/>
        </p:nvSpPr>
        <p:spPr bwMode="auto">
          <a:xfrm>
            <a:off x="1662113" y="4348163"/>
            <a:ext cx="682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X=1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Y=0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TS=0</a:t>
            </a:r>
          </a:p>
          <a:p>
            <a:pPr eaLnBrk="0" hangingPunct="0">
              <a:spcBef>
                <a:spcPct val="50000"/>
              </a:spcBef>
              <a:buClrTx/>
            </a:pPr>
            <a:endParaRPr lang="en-US" sz="1200" b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9" name="Text Box 106"/>
          <p:cNvSpPr txBox="1">
            <a:spLocks noChangeArrowheads="1"/>
          </p:cNvSpPr>
          <p:nvPr/>
        </p:nvSpPr>
        <p:spPr bwMode="auto">
          <a:xfrm>
            <a:off x="2311400" y="4364038"/>
            <a:ext cx="6842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X=2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Y=0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TS=0</a:t>
            </a:r>
          </a:p>
          <a:p>
            <a:pPr eaLnBrk="0" hangingPunct="0">
              <a:spcBef>
                <a:spcPct val="50000"/>
              </a:spcBef>
              <a:buClrTx/>
            </a:pPr>
            <a:endParaRPr lang="en-US" sz="1200" b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10" name="Text Box 106"/>
          <p:cNvSpPr txBox="1">
            <a:spLocks noChangeArrowheads="1"/>
          </p:cNvSpPr>
          <p:nvPr/>
        </p:nvSpPr>
        <p:spPr bwMode="auto">
          <a:xfrm>
            <a:off x="3082925" y="4357688"/>
            <a:ext cx="6842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X=3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Y=0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TS=0</a:t>
            </a:r>
          </a:p>
          <a:p>
            <a:pPr eaLnBrk="0" hangingPunct="0">
              <a:spcBef>
                <a:spcPct val="50000"/>
              </a:spcBef>
              <a:buClrTx/>
            </a:pPr>
            <a:endParaRPr lang="en-US" sz="1200" b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11" name="Text Box 106"/>
          <p:cNvSpPr txBox="1">
            <a:spLocks noChangeArrowheads="1"/>
          </p:cNvSpPr>
          <p:nvPr/>
        </p:nvSpPr>
        <p:spPr bwMode="auto">
          <a:xfrm>
            <a:off x="3794125" y="4373563"/>
            <a:ext cx="6842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X=4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Y=0 </a:t>
            </a:r>
          </a:p>
          <a:p>
            <a:pPr eaLnBrk="0" hangingPunct="0">
              <a:spcBef>
                <a:spcPct val="50000"/>
              </a:spcBef>
              <a:buClrTx/>
            </a:pP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TS=0</a:t>
            </a:r>
          </a:p>
          <a:p>
            <a:pPr eaLnBrk="0" hangingPunct="0">
              <a:spcBef>
                <a:spcPct val="50000"/>
              </a:spcBef>
              <a:buClrTx/>
            </a:pPr>
            <a:endParaRPr lang="en-US" sz="1200" b="0" dirty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sp>
        <p:nvSpPr>
          <p:cNvPr id="12" name="Text Box 106"/>
          <p:cNvSpPr txBox="1">
            <a:spLocks noChangeArrowheads="1"/>
          </p:cNvSpPr>
          <p:nvPr/>
        </p:nvSpPr>
        <p:spPr bwMode="auto">
          <a:xfrm>
            <a:off x="506413" y="2601913"/>
            <a:ext cx="10763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Data out</a:t>
            </a:r>
          </a:p>
        </p:txBody>
      </p:sp>
      <p:sp>
        <p:nvSpPr>
          <p:cNvPr id="13" name="Text Box 106"/>
          <p:cNvSpPr txBox="1">
            <a:spLocks noChangeArrowheads="1"/>
          </p:cNvSpPr>
          <p:nvPr/>
        </p:nvSpPr>
        <p:spPr bwMode="auto">
          <a:xfrm>
            <a:off x="1133475" y="1481138"/>
            <a:ext cx="14287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Start readout</a:t>
            </a:r>
          </a:p>
        </p:txBody>
      </p:sp>
      <p:sp>
        <p:nvSpPr>
          <p:cNvPr id="14" name="Text Box 106"/>
          <p:cNvSpPr txBox="1">
            <a:spLocks noChangeArrowheads="1"/>
          </p:cNvSpPr>
          <p:nvPr/>
        </p:nvSpPr>
        <p:spPr bwMode="auto">
          <a:xfrm>
            <a:off x="908050" y="1822450"/>
            <a:ext cx="1785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Readout CLK</a:t>
            </a:r>
          </a:p>
        </p:txBody>
      </p:sp>
      <p:pic>
        <p:nvPicPr>
          <p:cNvPr id="15" name="Picture 26" descr="Immagine 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4300" y="2078038"/>
            <a:ext cx="4662488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6"/>
          <p:cNvSpPr txBox="1">
            <a:spLocks noChangeArrowheads="1"/>
          </p:cNvSpPr>
          <p:nvPr/>
        </p:nvSpPr>
        <p:spPr bwMode="auto">
          <a:xfrm>
            <a:off x="7659688" y="1512888"/>
            <a:ext cx="11636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en-US" sz="1200" b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Spare bits</a:t>
            </a:r>
          </a:p>
        </p:txBody>
      </p:sp>
      <p:cxnSp>
        <p:nvCxnSpPr>
          <p:cNvPr id="17" name="Straight Arrow Connector 29"/>
          <p:cNvCxnSpPr>
            <a:cxnSpLocks noChangeShapeType="1"/>
          </p:cNvCxnSpPr>
          <p:nvPr/>
        </p:nvCxnSpPr>
        <p:spPr bwMode="auto">
          <a:xfrm rot="10800000" flipV="1">
            <a:off x="6745288" y="1765300"/>
            <a:ext cx="973137" cy="41275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8" name="Elbow Connector 31"/>
          <p:cNvCxnSpPr>
            <a:cxnSpLocks noChangeShapeType="1"/>
          </p:cNvCxnSpPr>
          <p:nvPr/>
        </p:nvCxnSpPr>
        <p:spPr bwMode="auto">
          <a:xfrm>
            <a:off x="8707438" y="989013"/>
            <a:ext cx="914400" cy="914400"/>
          </a:xfrm>
          <a:prstGeom prst="bentConnector3">
            <a:avLst>
              <a:gd name="adj1" fmla="val 50000"/>
            </a:avLst>
          </a:prstGeom>
          <a:noFill/>
          <a:ln w="9525">
            <a:noFill/>
            <a:round/>
            <a:headEnd/>
            <a:tailEnd type="arrow" w="med" len="med"/>
          </a:ln>
        </p:spPr>
      </p:cxnSp>
      <p:cxnSp>
        <p:nvCxnSpPr>
          <p:cNvPr id="19" name="Straight Arrow Connector 38"/>
          <p:cNvCxnSpPr>
            <a:cxnSpLocks noChangeShapeType="1"/>
          </p:cNvCxnSpPr>
          <p:nvPr/>
        </p:nvCxnSpPr>
        <p:spPr bwMode="auto">
          <a:xfrm>
            <a:off x="8678863" y="1768475"/>
            <a:ext cx="738187" cy="409575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0" name="Right Brace 53"/>
          <p:cNvSpPr>
            <a:spLocks/>
          </p:cNvSpPr>
          <p:nvPr/>
        </p:nvSpPr>
        <p:spPr bwMode="auto">
          <a:xfrm rot="5400000">
            <a:off x="1860550" y="2996218"/>
            <a:ext cx="269875" cy="287715"/>
          </a:xfrm>
          <a:prstGeom prst="rightBrace">
            <a:avLst>
              <a:gd name="adj1" fmla="val 835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200" b="0"/>
          </a:p>
        </p:txBody>
      </p:sp>
      <p:sp>
        <p:nvSpPr>
          <p:cNvPr id="21" name="Right Brace 56"/>
          <p:cNvSpPr>
            <a:spLocks/>
          </p:cNvSpPr>
          <p:nvPr/>
        </p:nvSpPr>
        <p:spPr bwMode="auto">
          <a:xfrm rot="5400000">
            <a:off x="1148556" y="3004949"/>
            <a:ext cx="271463" cy="287715"/>
          </a:xfrm>
          <a:prstGeom prst="rightBrace">
            <a:avLst>
              <a:gd name="adj1" fmla="val 83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200" b="0"/>
          </a:p>
        </p:txBody>
      </p:sp>
      <p:cxnSp>
        <p:nvCxnSpPr>
          <p:cNvPr id="22" name="Straight Arrow Connector 14"/>
          <p:cNvCxnSpPr>
            <a:cxnSpLocks noChangeShapeType="1"/>
          </p:cNvCxnSpPr>
          <p:nvPr/>
        </p:nvCxnSpPr>
        <p:spPr bwMode="auto">
          <a:xfrm rot="5400000">
            <a:off x="758032" y="3780631"/>
            <a:ext cx="990600" cy="84137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Right Brace 58"/>
          <p:cNvSpPr>
            <a:spLocks/>
          </p:cNvSpPr>
          <p:nvPr/>
        </p:nvSpPr>
        <p:spPr bwMode="auto">
          <a:xfrm rot="5400000">
            <a:off x="2571750" y="2996218"/>
            <a:ext cx="269875" cy="287715"/>
          </a:xfrm>
          <a:prstGeom prst="rightBrace">
            <a:avLst>
              <a:gd name="adj1" fmla="val 835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200" b="0"/>
          </a:p>
        </p:txBody>
      </p:sp>
      <p:sp>
        <p:nvSpPr>
          <p:cNvPr id="24" name="Right Brace 59"/>
          <p:cNvSpPr>
            <a:spLocks/>
          </p:cNvSpPr>
          <p:nvPr/>
        </p:nvSpPr>
        <p:spPr bwMode="auto">
          <a:xfrm rot="5400000">
            <a:off x="3290887" y="3004949"/>
            <a:ext cx="271463" cy="287715"/>
          </a:xfrm>
          <a:prstGeom prst="rightBrace">
            <a:avLst>
              <a:gd name="adj1" fmla="val 832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200" b="0"/>
          </a:p>
        </p:txBody>
      </p:sp>
      <p:sp>
        <p:nvSpPr>
          <p:cNvPr id="25" name="Right Brace 60"/>
          <p:cNvSpPr>
            <a:spLocks/>
          </p:cNvSpPr>
          <p:nvPr/>
        </p:nvSpPr>
        <p:spPr bwMode="auto">
          <a:xfrm rot="5400000">
            <a:off x="4010819" y="2996217"/>
            <a:ext cx="269875" cy="287715"/>
          </a:xfrm>
          <a:prstGeom prst="rightBrace">
            <a:avLst>
              <a:gd name="adj1" fmla="val 837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200" b="0"/>
          </a:p>
        </p:txBody>
      </p:sp>
      <p:cxnSp>
        <p:nvCxnSpPr>
          <p:cNvPr id="26" name="Straight Arrow Connector 14"/>
          <p:cNvCxnSpPr>
            <a:cxnSpLocks noChangeShapeType="1"/>
          </p:cNvCxnSpPr>
          <p:nvPr/>
        </p:nvCxnSpPr>
        <p:spPr bwMode="auto">
          <a:xfrm rot="5400000">
            <a:off x="2882901" y="3762375"/>
            <a:ext cx="990600" cy="85725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" name="Straight Arrow Connector 14"/>
          <p:cNvCxnSpPr>
            <a:cxnSpLocks noChangeShapeType="1"/>
          </p:cNvCxnSpPr>
          <p:nvPr/>
        </p:nvCxnSpPr>
        <p:spPr bwMode="auto">
          <a:xfrm rot="5400000">
            <a:off x="2162969" y="3772694"/>
            <a:ext cx="990600" cy="84138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8" name="Straight Arrow Connector 14"/>
          <p:cNvCxnSpPr>
            <a:cxnSpLocks noChangeShapeType="1"/>
          </p:cNvCxnSpPr>
          <p:nvPr/>
        </p:nvCxnSpPr>
        <p:spPr bwMode="auto">
          <a:xfrm rot="5400000">
            <a:off x="3577432" y="3755231"/>
            <a:ext cx="990600" cy="84137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355600" y="2501900"/>
            <a:ext cx="9182100" cy="14732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593273" y="2779376"/>
            <a:ext cx="678872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rgbClr val="FFFFFF"/>
                </a:solidFill>
              </a:rPr>
              <a:t>Deep </a:t>
            </a:r>
            <a:r>
              <a:rPr lang="en-US" b="0" dirty="0" err="1" smtClean="0">
                <a:solidFill>
                  <a:srgbClr val="FFFFFF"/>
                </a:solidFill>
              </a:rPr>
              <a:t>n</a:t>
            </a:r>
            <a:r>
              <a:rPr lang="en-US" b="0" dirty="0" smtClean="0">
                <a:solidFill>
                  <a:srgbClr val="FFFFFF"/>
                </a:solidFill>
              </a:rPr>
              <a:t>-well MAPS with 65nm CMOS IBM technology </a:t>
            </a:r>
          </a:p>
        </p:txBody>
      </p:sp>
      <p:sp>
        <p:nvSpPr>
          <p:cNvPr id="4" name="Rettangolo 3"/>
          <p:cNvSpPr/>
          <p:nvPr/>
        </p:nvSpPr>
        <p:spPr bwMode="auto">
          <a:xfrm>
            <a:off x="0" y="0"/>
            <a:ext cx="9906000" cy="8255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18502" y="6226477"/>
            <a:ext cx="9272685" cy="6315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APSEL65: a prototype DNW MAPS in 65nm </a:t>
            </a:r>
            <a:endParaRPr lang="en-US" sz="2400" b="0" dirty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  <a:sym typeface="Symbol" charset="2"/>
            </a:endParaRPr>
          </a:p>
        </p:txBody>
      </p:sp>
      <p:pic>
        <p:nvPicPr>
          <p:cNvPr id="29" name="Picture 28" descr="Schermata 2014-09-14 a 23.39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171" y="655625"/>
            <a:ext cx="4286743" cy="3215057"/>
          </a:xfrm>
          <a:prstGeom prst="rect">
            <a:avLst/>
          </a:prstGeom>
        </p:spPr>
      </p:pic>
      <p:pic>
        <p:nvPicPr>
          <p:cNvPr id="30" name="Picture 29" descr="Schermata 2014-09-14 a 23.40.4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49" y="725773"/>
            <a:ext cx="2749301" cy="2763809"/>
          </a:xfrm>
          <a:prstGeom prst="rect">
            <a:avLst/>
          </a:prstGeom>
        </p:spPr>
      </p:pic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5443481" y="3607336"/>
            <a:ext cx="439447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 algn="just" eaLnBrk="0" hangingPunct="0">
              <a:spcBef>
                <a:spcPts val="3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Area: 40um </a:t>
            </a:r>
            <a:r>
              <a:rPr lang="en-US" sz="1400" b="0" dirty="0" err="1" smtClean="0">
                <a:solidFill>
                  <a:schemeClr val="tx1"/>
                </a:solidFill>
                <a:sym typeface="Symbol" charset="2"/>
              </a:rPr>
              <a:t>x</a:t>
            </a: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 40um </a:t>
            </a:r>
          </a:p>
          <a:p>
            <a:pPr marL="179388" indent="-179388" algn="just" eaLnBrk="0" hangingPunct="0">
              <a:spcBef>
                <a:spcPts val="9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DNW collecting electrode (orange) </a:t>
            </a:r>
          </a:p>
          <a:p>
            <a:pPr marL="636588" lvl="1" indent="-179388" algn="just">
              <a:spcBef>
                <a:spcPts val="3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Area: 360um</a:t>
            </a:r>
            <a:r>
              <a:rPr lang="en-US" sz="1200" b="0" baseline="30000" dirty="0" smtClean="0">
                <a:solidFill>
                  <a:schemeClr val="tx1"/>
                </a:solidFill>
                <a:sym typeface="Symbol" charset="2"/>
              </a:rPr>
              <a:t>2</a:t>
            </a: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 </a:t>
            </a:r>
          </a:p>
          <a:p>
            <a:pPr marL="636588" lvl="1" indent="-179388" algn="just">
              <a:spcBef>
                <a:spcPts val="3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Capacitance:  340fF (estimated) </a:t>
            </a:r>
          </a:p>
          <a:p>
            <a:pPr marL="636588" lvl="1" indent="-179388" algn="just">
              <a:spcBef>
                <a:spcPts val="3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99% efficiency @ 400 </a:t>
            </a:r>
            <a:r>
              <a:rPr lang="en-US" sz="1200" b="0" dirty="0" err="1" smtClean="0">
                <a:solidFill>
                  <a:schemeClr val="tx1"/>
                </a:solidFill>
                <a:sym typeface="Symbol" charset="2"/>
              </a:rPr>
              <a:t>e</a:t>
            </a: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- </a:t>
            </a:r>
            <a:r>
              <a:rPr lang="en-US" sz="1200" b="0" dirty="0" err="1" smtClean="0">
                <a:solidFill>
                  <a:schemeClr val="tx1"/>
                </a:solidFill>
                <a:sym typeface="Symbol" charset="2"/>
              </a:rPr>
              <a:t>thr</a:t>
            </a:r>
            <a:r>
              <a:rPr lang="en-US" sz="1200" b="0" dirty="0" smtClean="0">
                <a:solidFill>
                  <a:schemeClr val="tx1"/>
                </a:solidFill>
                <a:sym typeface="Symbol" charset="2"/>
              </a:rPr>
              <a:t>. (simulated) </a:t>
            </a:r>
          </a:p>
          <a:p>
            <a:pPr marL="179388" indent="-179388" algn="just">
              <a:spcBef>
                <a:spcPts val="9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In this prototype the digital section is kept to the minimum (latch, OR gate, tri-state buffer) </a:t>
            </a:r>
          </a:p>
          <a:p>
            <a:pPr marL="179388" indent="-179388" algn="just">
              <a:spcBef>
                <a:spcPts val="900"/>
              </a:spcBef>
              <a:buFont typeface="Wingdings" charset="2"/>
              <a:buChar char="Ø"/>
            </a:pPr>
            <a:r>
              <a:rPr lang="en-US" sz="1400" b="0" dirty="0" err="1" smtClean="0">
                <a:solidFill>
                  <a:schemeClr val="tx1"/>
                </a:solidFill>
                <a:sym typeface="Symbol" charset="2"/>
              </a:rPr>
              <a:t>Sparsification</a:t>
            </a:r>
            <a:r>
              <a:rPr lang="en-US" sz="1400" b="0" dirty="0" smtClean="0">
                <a:solidFill>
                  <a:schemeClr val="tx1"/>
                </a:solidFill>
                <a:sym typeface="Symbol" charset="2"/>
              </a:rPr>
              <a:t> and time-stamping logic at the pixel level in more advanced versions (room for this is available)</a:t>
            </a:r>
            <a:endParaRPr lang="en-US" sz="1400" b="0" dirty="0" smtClean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pic>
        <p:nvPicPr>
          <p:cNvPr id="32" name="Picture 31" descr="Schermata 2014-09-14 a 23.47.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47" y="4218562"/>
            <a:ext cx="2480527" cy="1869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355600" y="2501900"/>
            <a:ext cx="9182100" cy="14732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880762" y="2779376"/>
            <a:ext cx="80907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rgbClr val="FFFFFF"/>
                </a:solidFill>
              </a:rPr>
              <a:t>Deep </a:t>
            </a:r>
            <a:r>
              <a:rPr lang="en-US" b="0" dirty="0" err="1" smtClean="0">
                <a:solidFill>
                  <a:srgbClr val="FFFFFF"/>
                </a:solidFill>
              </a:rPr>
              <a:t>p</a:t>
            </a:r>
            <a:r>
              <a:rPr lang="en-US" b="0" dirty="0" smtClean="0">
                <a:solidFill>
                  <a:srgbClr val="FFFFFF"/>
                </a:solidFill>
              </a:rPr>
              <a:t>-well MAPS with 180nm CMOS </a:t>
            </a:r>
            <a:r>
              <a:rPr lang="en-US" b="0" dirty="0" err="1" smtClean="0">
                <a:solidFill>
                  <a:srgbClr val="FFFFFF"/>
                </a:solidFill>
              </a:rPr>
              <a:t>TowerJazz</a:t>
            </a:r>
            <a:r>
              <a:rPr lang="en-US" b="0" dirty="0" smtClean="0">
                <a:solidFill>
                  <a:srgbClr val="FFFFFF"/>
                </a:solidFill>
              </a:rPr>
              <a:t> technology </a:t>
            </a:r>
          </a:p>
        </p:txBody>
      </p:sp>
      <p:sp>
        <p:nvSpPr>
          <p:cNvPr id="4" name="Rettangolo 3"/>
          <p:cNvSpPr/>
          <p:nvPr/>
        </p:nvSpPr>
        <p:spPr bwMode="auto">
          <a:xfrm>
            <a:off x="0" y="0"/>
            <a:ext cx="9906000" cy="8255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18502" y="6226477"/>
            <a:ext cx="9272685" cy="6315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66" y="751239"/>
            <a:ext cx="3758406" cy="24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701" y="3559147"/>
            <a:ext cx="3758406" cy="24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50" y="109538"/>
            <a:ext cx="9277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ym typeface="Symbol" pitchFamily="18" charset="2"/>
              </a:rPr>
              <a:t>Deep </a:t>
            </a:r>
            <a:r>
              <a:rPr lang="en-US" sz="2400" b="0" dirty="0" err="1" smtClean="0">
                <a:sym typeface="Symbol" pitchFamily="18" charset="2"/>
              </a:rPr>
              <a:t>p</a:t>
            </a:r>
            <a:r>
              <a:rPr lang="en-US" sz="2400" b="0" dirty="0" smtClean="0">
                <a:sym typeface="Symbol" pitchFamily="18" charset="2"/>
              </a:rPr>
              <a:t>-well (180 nm CMOS INMAPS) process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4356387" y="700039"/>
            <a:ext cx="5216739" cy="530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 algn="just" defTabSz="495300"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>
                <a:solidFill>
                  <a:srgbClr val="000066"/>
                </a:solidFill>
              </a:rPr>
              <a:t>Charge collection efficiency </a:t>
            </a:r>
            <a:r>
              <a:rPr lang="en-US" sz="1400" b="0" dirty="0" smtClean="0">
                <a:solidFill>
                  <a:srgbClr val="000066"/>
                </a:solidFill>
              </a:rPr>
              <a:t>of MAPS structures developed in a standard CMOS process can </a:t>
            </a:r>
            <a:r>
              <a:rPr lang="en-US" sz="1400" b="0" dirty="0">
                <a:solidFill>
                  <a:srgbClr val="000066"/>
                </a:solidFill>
              </a:rPr>
              <a:t>be affected by the presence of competitive </a:t>
            </a:r>
            <a:r>
              <a:rPr lang="en-US" sz="1400" b="0" dirty="0" smtClean="0">
                <a:solidFill>
                  <a:srgbClr val="000066"/>
                </a:solidFill>
              </a:rPr>
              <a:t>N-wells needed for in-pixel logic suited for a fast readout  </a:t>
            </a:r>
          </a:p>
          <a:p>
            <a:pPr marL="177800" indent="-177800" algn="just" defTabSz="495300">
              <a:spcBef>
                <a:spcPts val="18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To overcome this issue a planar 180 nm CMOS process with quadruple well (INMAPS) has been considered  </a:t>
            </a:r>
          </a:p>
          <a:p>
            <a:pPr marL="177800" indent="-177800" algn="just" defTabSz="495300">
              <a:spcBef>
                <a:spcPts val="18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An additional processing step deposits a </a:t>
            </a:r>
            <a:r>
              <a:rPr lang="en-US" sz="1400" b="0" dirty="0" smtClean="0">
                <a:solidFill>
                  <a:srgbClr val="C00000"/>
                </a:solidFill>
              </a:rPr>
              <a:t>deep P-well </a:t>
            </a:r>
            <a:r>
              <a:rPr lang="en-US" sz="1400" b="0" dirty="0" smtClean="0">
                <a:solidFill>
                  <a:srgbClr val="000066"/>
                </a:solidFill>
              </a:rPr>
              <a:t>layer</a:t>
            </a:r>
          </a:p>
          <a:p>
            <a:pPr marL="177800" indent="-177800" algn="just" defTabSz="495300">
              <a:spcBef>
                <a:spcPts val="18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Advantages of a high resistivity epitaxial layer (</a:t>
            </a:r>
            <a:r>
              <a:rPr lang="en-US" sz="1400" b="0" dirty="0" smtClean="0">
                <a:solidFill>
                  <a:srgbClr val="002060"/>
                </a:solidFill>
                <a:latin typeface="Comic Sans MS" charset="0"/>
                <a:cs typeface="Times New Roman" charset="0"/>
              </a:rPr>
              <a:t>featuring a resistivity higher than both the deep P-well and the substrate)</a:t>
            </a:r>
            <a:r>
              <a:rPr lang="en-US" sz="1400" b="0" dirty="0" smtClean="0">
                <a:solidFill>
                  <a:srgbClr val="000066"/>
                </a:solidFill>
              </a:rPr>
              <a:t>: </a:t>
            </a:r>
          </a:p>
          <a:p>
            <a:pPr marL="635000" lvl="1" indent="-177800" algn="just">
              <a:spcBef>
                <a:spcPts val="3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better charge collection properties (higher collected charge, charge collection speed) </a:t>
            </a:r>
          </a:p>
          <a:p>
            <a:pPr marL="635000" lvl="1" indent="-177800" algn="just">
              <a:spcBef>
                <a:spcPts val="3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higher bulk damage hardness expected  </a:t>
            </a:r>
          </a:p>
          <a:p>
            <a:pPr marL="177800" indent="-177800" algn="just" defTabSz="495300">
              <a:spcBef>
                <a:spcPts val="18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The foundry provides different typologies of epitaxial layers. Three different versions of Apsel4well have been fabricated: </a:t>
            </a:r>
          </a:p>
          <a:p>
            <a:pPr marL="635000" lvl="1" indent="-177800" algn="just">
              <a:spcBef>
                <a:spcPts val="3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5 </a:t>
            </a:r>
            <a:r>
              <a:rPr lang="en-US" sz="1400" b="0" dirty="0" err="1" smtClean="0">
                <a:solidFill>
                  <a:srgbClr val="000066"/>
                </a:solidFill>
              </a:rPr>
              <a:t>μm</a:t>
            </a:r>
            <a:r>
              <a:rPr lang="en-US" sz="1400" b="0" dirty="0" smtClean="0">
                <a:solidFill>
                  <a:srgbClr val="000066"/>
                </a:solidFill>
              </a:rPr>
              <a:t> standard resistivity  (≈10 </a:t>
            </a:r>
            <a:r>
              <a:rPr lang="el-GR" sz="1400" b="0" dirty="0" smtClean="0">
                <a:solidFill>
                  <a:srgbClr val="000066"/>
                </a:solidFill>
              </a:rPr>
              <a:t>Ω∙</a:t>
            </a:r>
            <a:r>
              <a:rPr lang="it-IT" sz="1400" b="0" dirty="0" smtClean="0">
                <a:solidFill>
                  <a:srgbClr val="000066"/>
                </a:solidFill>
              </a:rPr>
              <a:t>cm)</a:t>
            </a:r>
            <a:r>
              <a:rPr lang="en-US" sz="1400" b="0" dirty="0" smtClean="0">
                <a:solidFill>
                  <a:srgbClr val="000066"/>
                </a:solidFill>
              </a:rPr>
              <a:t> epitaxial layer </a:t>
            </a:r>
          </a:p>
          <a:p>
            <a:pPr marL="635000" lvl="1" indent="-177800" algn="just">
              <a:spcBef>
                <a:spcPts val="3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12 </a:t>
            </a:r>
            <a:r>
              <a:rPr lang="en-US" sz="1400" b="0" dirty="0" err="1" smtClean="0">
                <a:solidFill>
                  <a:srgbClr val="000066"/>
                </a:solidFill>
              </a:rPr>
              <a:t>μm</a:t>
            </a:r>
            <a:r>
              <a:rPr lang="en-US" sz="1400" b="0" dirty="0" smtClean="0">
                <a:solidFill>
                  <a:srgbClr val="000066"/>
                </a:solidFill>
              </a:rPr>
              <a:t> standard resistivity epitaxial layer </a:t>
            </a:r>
          </a:p>
          <a:p>
            <a:pPr marL="635000" lvl="1" indent="-177800" algn="just">
              <a:spcBef>
                <a:spcPts val="3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12 </a:t>
            </a:r>
            <a:r>
              <a:rPr lang="en-US" sz="1400" b="0" dirty="0" err="1" smtClean="0">
                <a:solidFill>
                  <a:srgbClr val="000066"/>
                </a:solidFill>
              </a:rPr>
              <a:t>μm</a:t>
            </a:r>
            <a:r>
              <a:rPr lang="en-US" sz="1400" b="0" dirty="0" smtClean="0">
                <a:solidFill>
                  <a:srgbClr val="000066"/>
                </a:solidFill>
              </a:rPr>
              <a:t> high resistivity (≈1 </a:t>
            </a:r>
            <a:r>
              <a:rPr lang="en-US" sz="1400" b="0" dirty="0" err="1" smtClean="0">
                <a:solidFill>
                  <a:srgbClr val="000066"/>
                </a:solidFill>
              </a:rPr>
              <a:t>k</a:t>
            </a:r>
            <a:r>
              <a:rPr lang="el-GR" sz="1400" b="0" dirty="0" smtClean="0">
                <a:solidFill>
                  <a:srgbClr val="000066"/>
                </a:solidFill>
              </a:rPr>
              <a:t>Ω∙</a:t>
            </a:r>
            <a:r>
              <a:rPr lang="it-IT" sz="1400" b="0" dirty="0" smtClean="0">
                <a:solidFill>
                  <a:srgbClr val="000066"/>
                </a:solidFill>
              </a:rPr>
              <a:t>cm)</a:t>
            </a:r>
            <a:r>
              <a:rPr lang="en-US" sz="1400" b="0" dirty="0" smtClean="0">
                <a:solidFill>
                  <a:srgbClr val="000066"/>
                </a:solidFill>
              </a:rPr>
              <a:t> epitaxial layer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739478" y="3073404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b="0" dirty="0" smtClean="0">
                <a:solidFill>
                  <a:srgbClr val="002060"/>
                </a:solidFill>
              </a:rPr>
              <a:t>Standard CMOS </a:t>
            </a:r>
            <a:r>
              <a:rPr lang="it-IT" sz="1400" b="0" dirty="0" err="1" smtClean="0">
                <a:solidFill>
                  <a:srgbClr val="002060"/>
                </a:solidFill>
              </a:rPr>
              <a:t>process</a:t>
            </a:r>
            <a:endParaRPr lang="it-IT" sz="1400" b="0" dirty="0">
              <a:solidFill>
                <a:srgbClr val="00206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133178" y="5905504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b="0" dirty="0" smtClean="0">
                <a:solidFill>
                  <a:srgbClr val="002060"/>
                </a:solidFill>
              </a:rPr>
              <a:t>INMAPS </a:t>
            </a:r>
            <a:r>
              <a:rPr lang="it-IT" sz="1400" b="0" dirty="0" err="1" smtClean="0">
                <a:solidFill>
                  <a:srgbClr val="002060"/>
                </a:solidFill>
              </a:rPr>
              <a:t>process</a:t>
            </a:r>
            <a:endParaRPr lang="it-IT" sz="14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9"/>
          <p:cNvSpPr txBox="1">
            <a:spLocks noChangeArrowheads="1"/>
          </p:cNvSpPr>
          <p:nvPr/>
        </p:nvSpPr>
        <p:spPr bwMode="auto">
          <a:xfrm>
            <a:off x="171450" y="134938"/>
            <a:ext cx="732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/>
              <a:t>Apsel4well front-end architecture</a:t>
            </a:r>
            <a:endParaRPr lang="it-IT" sz="2400" b="0" dirty="0">
              <a:sym typeface="Symbol" pitchFamily="18" charset="2"/>
            </a:endParaRPr>
          </a:p>
        </p:txBody>
      </p:sp>
      <p:pic>
        <p:nvPicPr>
          <p:cNvPr id="16390" name="Picture 92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397341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93"/>
          <p:cNvSpPr txBox="1">
            <a:spLocks noChangeArrowheads="1"/>
          </p:cNvSpPr>
          <p:nvPr/>
        </p:nvSpPr>
        <p:spPr bwMode="auto">
          <a:xfrm>
            <a:off x="561975" y="3902526"/>
            <a:ext cx="45162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>
                <a:solidFill>
                  <a:srgbClr val="000066"/>
                </a:solidFill>
                <a:sym typeface="Symbol" pitchFamily="18" charset="2"/>
              </a:rPr>
              <a:t>4 interconnected N-well </a:t>
            </a:r>
            <a:r>
              <a:rPr lang="en-US" sz="1600" b="0" dirty="0" smtClean="0">
                <a:solidFill>
                  <a:srgbClr val="000066"/>
                </a:solidFill>
                <a:sym typeface="Symbol" pitchFamily="18" charset="2"/>
              </a:rPr>
              <a:t>diffusions </a:t>
            </a:r>
            <a:r>
              <a:rPr lang="en-US" sz="1600" b="0" dirty="0">
                <a:solidFill>
                  <a:srgbClr val="000066"/>
                </a:solidFill>
                <a:sym typeface="Symbol" pitchFamily="18" charset="2"/>
              </a:rPr>
              <a:t>as collecting </a:t>
            </a:r>
            <a:r>
              <a:rPr lang="en-US" sz="1600" b="0" dirty="0" smtClean="0">
                <a:solidFill>
                  <a:srgbClr val="000066"/>
                </a:solidFill>
                <a:sym typeface="Symbol" pitchFamily="18" charset="2"/>
              </a:rPr>
              <a:t>electrode</a:t>
            </a:r>
            <a:endParaRPr lang="en-US" sz="1600" b="0" dirty="0">
              <a:solidFill>
                <a:srgbClr val="000066"/>
              </a:solidFill>
              <a:cs typeface="Arial" pitchFamily="34" charset="0"/>
              <a:sym typeface="Symbol" pitchFamily="18" charset="2"/>
            </a:endParaRPr>
          </a:p>
        </p:txBody>
      </p:sp>
      <p:pic>
        <p:nvPicPr>
          <p:cNvPr id="16392" name="Picture 92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460562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 Box 93"/>
          <p:cNvSpPr txBox="1">
            <a:spLocks noChangeArrowheads="1"/>
          </p:cNvSpPr>
          <p:nvPr/>
        </p:nvSpPr>
        <p:spPr bwMode="auto">
          <a:xfrm>
            <a:off x="561975" y="4506684"/>
            <a:ext cx="49080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Charge PA, shaper and threshold discriminator</a:t>
            </a:r>
            <a:endParaRPr lang="en-US" sz="16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14" name="Picture 92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365" y="5084159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93"/>
          <p:cNvSpPr txBox="1">
            <a:spLocks noChangeArrowheads="1"/>
          </p:cNvSpPr>
          <p:nvPr/>
        </p:nvSpPr>
        <p:spPr bwMode="auto">
          <a:xfrm>
            <a:off x="559627" y="4947555"/>
            <a:ext cx="46981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  <a:sym typeface="Symbol" pitchFamily="18" charset="2"/>
              </a:rPr>
              <a:t>In-pixel logic with time stamping capabilities, readout can be data-push or triggered</a:t>
            </a:r>
            <a:endParaRPr lang="en-US" sz="20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674" y="712115"/>
            <a:ext cx="8583297" cy="293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bull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141" y="5644576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872853" y="5530276"/>
            <a:ext cx="36664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Readout efficiency &gt;98% (triggered) and TS granularity down to 100 ns with 100 MHz/cm</a:t>
            </a:r>
            <a:r>
              <a:rPr lang="en-US" sz="1600" b="0" baseline="30000" dirty="0" smtClean="0">
                <a:solidFill>
                  <a:srgbClr val="000066"/>
                </a:solidFill>
              </a:rPr>
              <a:t>2</a:t>
            </a:r>
            <a:r>
              <a:rPr lang="en-US" sz="1600" b="0" dirty="0" smtClean="0">
                <a:solidFill>
                  <a:srgbClr val="000066"/>
                </a:solidFill>
              </a:rPr>
              <a:t> target hit rate*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pic>
        <p:nvPicPr>
          <p:cNvPr id="18" name="Immagine 17" descr="efficiency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5265" y="3912402"/>
            <a:ext cx="4341635" cy="2533463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4947561" y="3494313"/>
            <a:ext cx="5056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200" dirty="0" smtClean="0">
                <a:solidFill>
                  <a:srgbClr val="002060"/>
                </a:solidFill>
              </a:rPr>
              <a:t>*F. Giorgi </a:t>
            </a:r>
            <a:r>
              <a:rPr lang="it-IT" sz="1200" dirty="0" err="1" smtClean="0">
                <a:solidFill>
                  <a:srgbClr val="002060"/>
                </a:solidFill>
              </a:rPr>
              <a:t>et</a:t>
            </a:r>
            <a:r>
              <a:rPr lang="it-IT" sz="1200" dirty="0" smtClean="0">
                <a:solidFill>
                  <a:srgbClr val="002060"/>
                </a:solidFill>
              </a:rPr>
              <a:t> al. “</a:t>
            </a:r>
            <a:r>
              <a:rPr lang="en-US" sz="1200" dirty="0" smtClean="0">
                <a:solidFill>
                  <a:srgbClr val="002060"/>
                </a:solidFill>
              </a:rPr>
              <a:t>2D and 3D Thin Pixel Technologies for the Layer0 of the </a:t>
            </a:r>
            <a:r>
              <a:rPr lang="en-US" sz="1200" dirty="0" err="1" smtClean="0">
                <a:solidFill>
                  <a:srgbClr val="002060"/>
                </a:solidFill>
              </a:rPr>
              <a:t>SuperB</a:t>
            </a:r>
            <a:r>
              <a:rPr lang="en-US" sz="1200" dirty="0" smtClean="0">
                <a:solidFill>
                  <a:srgbClr val="002060"/>
                </a:solidFill>
              </a:rPr>
              <a:t> Silicon Vertex Tracker”, NSS-MIC 2011</a:t>
            </a:r>
            <a:endParaRPr lang="it-IT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69"/>
          <p:cNvSpPr txBox="1">
            <a:spLocks noChangeArrowheads="1"/>
          </p:cNvSpPr>
          <p:nvPr/>
        </p:nvSpPr>
        <p:spPr bwMode="auto">
          <a:xfrm>
            <a:off x="171450" y="71438"/>
            <a:ext cx="732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/>
              <a:t>Apsel4well pixel layout</a:t>
            </a:r>
            <a:endParaRPr lang="it-IT" sz="2400" b="0" dirty="0">
              <a:sym typeface="Symbol" pitchFamily="18" charset="2"/>
            </a:endParaRPr>
          </a:p>
        </p:txBody>
      </p:sp>
      <p:pic>
        <p:nvPicPr>
          <p:cNvPr id="12" name="Picture 15" descr="deep_pwell_rit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90290" y="1332474"/>
            <a:ext cx="4428000" cy="4458322"/>
          </a:xfrm>
          <a:prstGeom prst="rect">
            <a:avLst/>
          </a:prstGeom>
          <a:noFill/>
          <a:ln/>
        </p:spPr>
      </p:pic>
      <p:sp>
        <p:nvSpPr>
          <p:cNvPr id="14" name="Text Box 46"/>
          <p:cNvSpPr txBox="1">
            <a:spLocks noChangeArrowheads="1"/>
          </p:cNvSpPr>
          <p:nvPr/>
        </p:nvSpPr>
        <p:spPr bwMode="auto">
          <a:xfrm>
            <a:off x="5124092" y="853604"/>
            <a:ext cx="41441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  <a:buClr>
                <a:srgbClr val="000066"/>
              </a:buClr>
              <a:buSzPct val="100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800" b="0" dirty="0" smtClean="0">
                <a:solidFill>
                  <a:srgbClr val="000066"/>
                </a:solidFill>
                <a:latin typeface="Comic Sans MS" pitchFamily="66" charset="0"/>
              </a:rPr>
              <a:t>DPW (yello</a:t>
            </a:r>
            <a:r>
              <a:rPr lang="en-US" sz="1800" b="0" dirty="0" smtClean="0">
                <a:solidFill>
                  <a:srgbClr val="000066"/>
                </a:solidFill>
              </a:rPr>
              <a:t>w)</a:t>
            </a:r>
            <a:r>
              <a:rPr lang="en-US" sz="1800" b="0" dirty="0" smtClean="0">
                <a:solidFill>
                  <a:srgbClr val="000066"/>
                </a:solidFill>
                <a:latin typeface="Comic Sans MS" pitchFamily="66" charset="0"/>
              </a:rPr>
              <a:t> and NW (pink) layers</a:t>
            </a:r>
            <a:endParaRPr lang="en-US" sz="18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/>
        </p:nvSpPr>
        <p:spPr bwMode="auto">
          <a:xfrm>
            <a:off x="849338" y="843756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  <a:buClr>
                <a:srgbClr val="000066"/>
              </a:buClr>
              <a:buSzPct val="100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800" b="0" dirty="0" smtClean="0">
                <a:solidFill>
                  <a:srgbClr val="000066"/>
                </a:solidFill>
                <a:latin typeface="Comic Sans MS" pitchFamily="66" charset="0"/>
              </a:rPr>
              <a:t>Pixel layout w/o DPW layer</a:t>
            </a:r>
            <a:endParaRPr lang="en-US" sz="18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cxnSp>
        <p:nvCxnSpPr>
          <p:cNvPr id="16" name="Connettore 2 15"/>
          <p:cNvCxnSpPr/>
          <p:nvPr/>
        </p:nvCxnSpPr>
        <p:spPr bwMode="auto">
          <a:xfrm>
            <a:off x="5385842" y="1357660"/>
            <a:ext cx="23762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Connettore 2 16"/>
          <p:cNvCxnSpPr/>
          <p:nvPr/>
        </p:nvCxnSpPr>
        <p:spPr bwMode="auto">
          <a:xfrm>
            <a:off x="5025802" y="2293764"/>
            <a:ext cx="7200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8" name="Connettore 2 17"/>
          <p:cNvCxnSpPr/>
          <p:nvPr/>
        </p:nvCxnSpPr>
        <p:spPr bwMode="auto">
          <a:xfrm>
            <a:off x="7618090" y="2005732"/>
            <a:ext cx="2160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CasellaDiTesto 18"/>
          <p:cNvSpPr txBox="1"/>
          <p:nvPr/>
        </p:nvSpPr>
        <p:spPr>
          <a:xfrm>
            <a:off x="6105922" y="135766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lang="it-IT" sz="1800" b="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953794" y="22844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>
                <a:solidFill>
                  <a:schemeClr val="tx1"/>
                </a:solidFill>
                <a:latin typeface="Comic Sans MS" pitchFamily="66" charset="0"/>
              </a:rPr>
              <a:t>W</a:t>
            </a:r>
            <a:endParaRPr lang="it-IT" sz="1800" b="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7330058" y="1429668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it-IT" sz="1800" b="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2" name="Connettore 2 21"/>
          <p:cNvCxnSpPr/>
          <p:nvPr/>
        </p:nvCxnSpPr>
        <p:spPr bwMode="auto">
          <a:xfrm>
            <a:off x="417290" y="5894164"/>
            <a:ext cx="446449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CasellaDiTesto 22"/>
          <p:cNvSpPr txBox="1"/>
          <p:nvPr/>
        </p:nvSpPr>
        <p:spPr>
          <a:xfrm>
            <a:off x="2217490" y="5884872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50 </a:t>
            </a:r>
            <a:r>
              <a:rPr lang="el-GR" sz="1800" b="0" dirty="0" smtClean="0">
                <a:solidFill>
                  <a:srgbClr val="002060"/>
                </a:solidFill>
                <a:latin typeface="Comic Sans MS" pitchFamily="66" charset="0"/>
              </a:rPr>
              <a:t>μ</a:t>
            </a:r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m</a:t>
            </a:r>
            <a:endParaRPr lang="it-IT" sz="18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5025802" y="582215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W=8 </a:t>
            </a:r>
            <a:r>
              <a:rPr lang="el-GR" sz="1800" b="0" dirty="0" smtClean="0">
                <a:solidFill>
                  <a:srgbClr val="002060"/>
                </a:solidFill>
                <a:latin typeface="Comic Sans MS" pitchFamily="66" charset="0"/>
              </a:rPr>
              <a:t>μ</a:t>
            </a:r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m      L=1.5 </a:t>
            </a:r>
            <a:r>
              <a:rPr lang="el-GR" sz="1800" b="0" dirty="0" smtClean="0">
                <a:solidFill>
                  <a:srgbClr val="002060"/>
                </a:solidFill>
                <a:latin typeface="Comic Sans MS" pitchFamily="66" charset="0"/>
              </a:rPr>
              <a:t>μ</a:t>
            </a:r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m     D=27 </a:t>
            </a:r>
            <a:r>
              <a:rPr lang="el-GR" sz="1800" b="0" dirty="0" smtClean="0">
                <a:solidFill>
                  <a:srgbClr val="002060"/>
                </a:solidFill>
                <a:latin typeface="Comic Sans MS" pitchFamily="66" charset="0"/>
              </a:rPr>
              <a:t>μ</a:t>
            </a:r>
            <a:r>
              <a:rPr lang="it-IT" sz="1800" b="0" dirty="0" smtClean="0">
                <a:solidFill>
                  <a:srgbClr val="002060"/>
                </a:solidFill>
                <a:latin typeface="Comic Sans MS" pitchFamily="66" charset="0"/>
              </a:rPr>
              <a:t>m </a:t>
            </a:r>
            <a:endParaRPr lang="it-IT" sz="18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5" name="Immagine 24" descr="pix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290" y="1317546"/>
            <a:ext cx="4464496" cy="4497204"/>
          </a:xfrm>
          <a:prstGeom prst="rect">
            <a:avLst/>
          </a:prstGeom>
        </p:spPr>
      </p:pic>
      <p:sp>
        <p:nvSpPr>
          <p:cNvPr id="27" name="CasellaDiTesto 26"/>
          <p:cNvSpPr txBox="1"/>
          <p:nvPr/>
        </p:nvSpPr>
        <p:spPr>
          <a:xfrm>
            <a:off x="345282" y="2221756"/>
            <a:ext cx="2796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SENSORS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31" name="Connettore 1 30"/>
          <p:cNvCxnSpPr/>
          <p:nvPr/>
        </p:nvCxnSpPr>
        <p:spPr bwMode="auto">
          <a:xfrm flipV="1">
            <a:off x="561306" y="1861716"/>
            <a:ext cx="360040" cy="5040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Connettore 1 31"/>
          <p:cNvCxnSpPr/>
          <p:nvPr/>
        </p:nvCxnSpPr>
        <p:spPr bwMode="auto">
          <a:xfrm flipV="1">
            <a:off x="561306" y="1861716"/>
            <a:ext cx="2664296" cy="7920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Connettore 1 32"/>
          <p:cNvCxnSpPr/>
          <p:nvPr/>
        </p:nvCxnSpPr>
        <p:spPr bwMode="auto">
          <a:xfrm>
            <a:off x="561306" y="3373884"/>
            <a:ext cx="2664296" cy="7920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Connettore 1 33"/>
          <p:cNvCxnSpPr/>
          <p:nvPr/>
        </p:nvCxnSpPr>
        <p:spPr bwMode="auto">
          <a:xfrm>
            <a:off x="561306" y="3733924"/>
            <a:ext cx="360040" cy="4320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CasellaDiTesto 34"/>
          <p:cNvSpPr txBox="1"/>
          <p:nvPr/>
        </p:nvSpPr>
        <p:spPr>
          <a:xfrm>
            <a:off x="417290" y="2797820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Analog</a:t>
            </a:r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front-end</a:t>
            </a:r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section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417290" y="5082331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Digital</a:t>
            </a:r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front-end</a:t>
            </a:r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  <a:latin typeface="Comic Sans MS" pitchFamily="66" charset="0"/>
              </a:rPr>
              <a:t>section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38" name="Connettore 1 37"/>
          <p:cNvCxnSpPr/>
          <p:nvPr/>
        </p:nvCxnSpPr>
        <p:spPr bwMode="auto">
          <a:xfrm flipH="1">
            <a:off x="3721100" y="1498600"/>
            <a:ext cx="25400" cy="32131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nettore 1 39"/>
          <p:cNvCxnSpPr/>
          <p:nvPr/>
        </p:nvCxnSpPr>
        <p:spPr bwMode="auto">
          <a:xfrm flipV="1">
            <a:off x="3759200" y="1485900"/>
            <a:ext cx="1104900" cy="127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nettore 1 41"/>
          <p:cNvCxnSpPr/>
          <p:nvPr/>
        </p:nvCxnSpPr>
        <p:spPr bwMode="auto">
          <a:xfrm>
            <a:off x="4851400" y="1485900"/>
            <a:ext cx="0" cy="43307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Connettore 1 44"/>
          <p:cNvCxnSpPr/>
          <p:nvPr/>
        </p:nvCxnSpPr>
        <p:spPr bwMode="auto">
          <a:xfrm flipH="1">
            <a:off x="609600" y="4699000"/>
            <a:ext cx="3098800" cy="127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Connettore 1 46"/>
          <p:cNvCxnSpPr/>
          <p:nvPr/>
        </p:nvCxnSpPr>
        <p:spPr bwMode="auto">
          <a:xfrm flipH="1">
            <a:off x="584200" y="4711700"/>
            <a:ext cx="12700" cy="10668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Connettore 1 48"/>
          <p:cNvCxnSpPr/>
          <p:nvPr/>
        </p:nvCxnSpPr>
        <p:spPr bwMode="auto">
          <a:xfrm flipV="1">
            <a:off x="571500" y="5778500"/>
            <a:ext cx="4292600" cy="12700"/>
          </a:xfrm>
          <a:prstGeom prst="line">
            <a:avLst/>
          </a:prstGeom>
          <a:solidFill>
            <a:srgbClr val="000066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1"/>
          <p:cNvSpPr txBox="1">
            <a:spLocks noChangeArrowheads="1"/>
          </p:cNvSpPr>
          <p:nvPr/>
        </p:nvSpPr>
        <p:spPr bwMode="auto">
          <a:xfrm>
            <a:off x="171450" y="841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/>
              <a:t>Apsel4well chip layout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21513" name="Text Box 43"/>
          <p:cNvSpPr txBox="1">
            <a:spLocks noChangeArrowheads="1"/>
          </p:cNvSpPr>
          <p:nvPr/>
        </p:nvSpPr>
        <p:spPr bwMode="auto">
          <a:xfrm>
            <a:off x="6416675" y="901700"/>
            <a:ext cx="3235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>
                <a:solidFill>
                  <a:srgbClr val="000066"/>
                </a:solidFill>
              </a:rPr>
              <a:t>Four 3x3 test analog </a:t>
            </a:r>
            <a:r>
              <a:rPr lang="en-US" sz="1600" b="0" dirty="0" smtClean="0">
                <a:solidFill>
                  <a:srgbClr val="000066"/>
                </a:solidFill>
              </a:rPr>
              <a:t>matrices</a:t>
            </a:r>
            <a:r>
              <a:rPr lang="en-US" sz="1600" b="0" dirty="0" smtClean="0">
                <a:solidFill>
                  <a:srgbClr val="000066"/>
                </a:solidFill>
                <a:sym typeface="Symbol" pitchFamily="18" charset="2"/>
              </a:rPr>
              <a:t>:</a:t>
            </a:r>
            <a:endParaRPr lang="it-IT" sz="16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21514" name="Picture 44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9013" y="9890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2713" y="14335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702425" y="1306513"/>
            <a:ext cx="30257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it-IT" sz="1400" b="0" dirty="0" err="1">
                <a:solidFill>
                  <a:srgbClr val="000066"/>
                </a:solidFill>
              </a:rPr>
              <a:t>Enclosed</a:t>
            </a:r>
            <a:r>
              <a:rPr lang="it-IT" sz="1400" b="0" dirty="0">
                <a:solidFill>
                  <a:srgbClr val="000066"/>
                </a:solidFill>
              </a:rPr>
              <a:t> layout PA input transistor, 4 </a:t>
            </a:r>
            <a:r>
              <a:rPr lang="it-IT" sz="1400" b="0" dirty="0" err="1">
                <a:solidFill>
                  <a:srgbClr val="000066"/>
                </a:solidFill>
              </a:rPr>
              <a:t>collecting</a:t>
            </a:r>
            <a:r>
              <a:rPr lang="it-IT" sz="1400" b="0" dirty="0">
                <a:solidFill>
                  <a:srgbClr val="000066"/>
                </a:solidFill>
              </a:rPr>
              <a:t> </a:t>
            </a:r>
            <a:r>
              <a:rPr lang="it-IT" sz="1400" b="0" dirty="0" err="1">
                <a:solidFill>
                  <a:srgbClr val="000066"/>
                </a:solidFill>
              </a:rPr>
              <a:t>electrodes</a:t>
            </a:r>
            <a:r>
              <a:rPr lang="it-IT" sz="1400" b="0" dirty="0">
                <a:solidFill>
                  <a:srgbClr val="000066"/>
                </a:solidFill>
              </a:rPr>
              <a:t>, DPW</a:t>
            </a:r>
            <a:endParaRPr lang="en-US" sz="1400" b="0" dirty="0">
              <a:solidFill>
                <a:srgbClr val="000066"/>
              </a:solidFill>
            </a:endParaRPr>
          </a:p>
        </p:txBody>
      </p:sp>
      <p:pic>
        <p:nvPicPr>
          <p:cNvPr id="17" name="Immagine 16" descr="layout_chi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5268" y="976411"/>
            <a:ext cx="5384032" cy="5098897"/>
          </a:xfrm>
          <a:prstGeom prst="rect">
            <a:avLst/>
          </a:prstGeom>
        </p:spPr>
      </p:pic>
      <p:pic>
        <p:nvPicPr>
          <p:cNvPr id="18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0994" y="2136364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650831" y="2049051"/>
            <a:ext cx="2911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</a:rPr>
              <a:t>Open layout</a:t>
            </a:r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 PA input transistor, 4 collecting electrodes, DPW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20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962" y="2712428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6635799" y="2625115"/>
            <a:ext cx="2911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EL PA input transistor, 2 collecting electrodes, DPW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22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962" y="3216484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6635799" y="3129171"/>
            <a:ext cx="2911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EL PA input transistor, 4 collecting electrodes,  no DPW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cxnSp>
        <p:nvCxnSpPr>
          <p:cNvPr id="24" name="Connettore 2 23"/>
          <p:cNvCxnSpPr/>
          <p:nvPr/>
        </p:nvCxnSpPr>
        <p:spPr bwMode="auto">
          <a:xfrm>
            <a:off x="413098" y="6211788"/>
            <a:ext cx="54006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5" name="CasellaDiTesto 24"/>
          <p:cNvSpPr txBox="1"/>
          <p:nvPr/>
        </p:nvSpPr>
        <p:spPr>
          <a:xfrm>
            <a:off x="2645346" y="620249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0" dirty="0" smtClean="0">
                <a:solidFill>
                  <a:srgbClr val="002060"/>
                </a:solidFill>
                <a:latin typeface="Comic Sans MS" pitchFamily="66" charset="0"/>
              </a:rPr>
              <a:t>5 mm</a:t>
            </a:r>
            <a:endParaRPr lang="it-IT" sz="16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26" name="Connettore 2 25"/>
          <p:cNvCxnSpPr/>
          <p:nvPr/>
        </p:nvCxnSpPr>
        <p:spPr bwMode="auto">
          <a:xfrm flipH="1">
            <a:off x="355600" y="990600"/>
            <a:ext cx="12700" cy="5092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7" name="CasellaDiTesto 26"/>
          <p:cNvSpPr txBox="1"/>
          <p:nvPr/>
        </p:nvSpPr>
        <p:spPr>
          <a:xfrm rot="5400000">
            <a:off x="-212154" y="359899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0" dirty="0" smtClean="0">
                <a:solidFill>
                  <a:srgbClr val="002060"/>
                </a:solidFill>
                <a:latin typeface="Comic Sans MS" pitchFamily="66" charset="0"/>
              </a:rPr>
              <a:t>5 mm</a:t>
            </a:r>
            <a:endParaRPr lang="it-IT" sz="16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6429375" y="3886200"/>
            <a:ext cx="3235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Test structures</a:t>
            </a:r>
            <a:r>
              <a:rPr lang="en-US" sz="1600" b="0" dirty="0" smtClean="0">
                <a:solidFill>
                  <a:srgbClr val="000066"/>
                </a:solidFill>
                <a:sym typeface="Symbol" pitchFamily="18" charset="2"/>
              </a:rPr>
              <a:t>:</a:t>
            </a:r>
            <a:endParaRPr lang="it-IT" sz="16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31" name="Picture 44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1713" y="39735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962" y="4341044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6635799" y="4241031"/>
            <a:ext cx="27082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Octagonal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pitchFamily="66" charset="0"/>
              </a:rPr>
              <a:t>pn</a:t>
            </a:r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 diodes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34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962" y="4609331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6635799" y="4509318"/>
            <a:ext cx="27082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Accumulation capacitors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36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8170" y="489736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6638007" y="4797350"/>
            <a:ext cx="27082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</a:rPr>
              <a:t>Single analog channels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6429375" y="5461000"/>
            <a:ext cx="3235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95300"/>
            <a:r>
              <a:rPr lang="en-US" sz="1600" b="0" dirty="0">
                <a:solidFill>
                  <a:srgbClr val="002060"/>
                </a:solidFill>
              </a:rPr>
              <a:t>32x32 matrix with peripheral readout logic</a:t>
            </a:r>
          </a:p>
        </p:txBody>
      </p:sp>
      <p:pic>
        <p:nvPicPr>
          <p:cNvPr id="39" name="Picture 44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1713" y="55483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56667" y="723900"/>
            <a:ext cx="8836025" cy="365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7800" indent="-177800" algn="just" eaLnBrk="0" hangingPunct="0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</a:rPr>
              <a:t>Experiments </a:t>
            </a:r>
            <a:r>
              <a:rPr lang="en-US" sz="1400" b="0" dirty="0">
                <a:solidFill>
                  <a:srgbClr val="000066"/>
                </a:solidFill>
                <a:latin typeface="Comic Sans MS" charset="0"/>
              </a:rPr>
              <a:t>at the future high luminosity colliders and B-factories (ILC, </a:t>
            </a:r>
            <a:r>
              <a:rPr lang="en-US" sz="1400" b="0" dirty="0" err="1">
                <a:solidFill>
                  <a:srgbClr val="000066"/>
                </a:solidFill>
                <a:latin typeface="Comic Sans MS" charset="0"/>
              </a:rPr>
              <a:t>SuperB</a:t>
            </a:r>
            <a:r>
              <a:rPr lang="en-US" sz="1400" b="0" dirty="0">
                <a:solidFill>
                  <a:srgbClr val="000066"/>
                </a:solidFill>
                <a:latin typeface="Comic Sans MS" charset="0"/>
              </a:rPr>
              <a:t>) need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</a:rPr>
              <a:t> fast</a:t>
            </a:r>
            <a:r>
              <a:rPr lang="en-US" sz="1400" b="0" dirty="0">
                <a:solidFill>
                  <a:srgbClr val="000066"/>
                </a:solidFill>
                <a:latin typeface="Comic Sans MS" charset="0"/>
              </a:rPr>
              <a:t>, highly granular, low material budget particle 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</a:rPr>
              <a:t>trackers </a:t>
            </a: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CMOS monolithic active pixel sensors (MAPS) may provide improved position and momentum resolution </a:t>
            </a:r>
          </a:p>
          <a:p>
            <a:pPr marL="635000" lvl="1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 charset="0"/>
              </a:rPr>
              <a:t>based on collection of diffusing charge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</a:t>
            </a:r>
            <a:r>
              <a:rPr lang="en-US" sz="12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may be thinned to a few tens of </a:t>
            </a:r>
            <a:r>
              <a:rPr lang="el-GR" sz="12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μ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m</a:t>
            </a:r>
            <a:r>
              <a:rPr lang="en-US" sz="12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, low multiple scattering </a:t>
            </a:r>
            <a:endParaRPr lang="en-US" sz="1200" b="0" dirty="0" smtClean="0">
              <a:solidFill>
                <a:srgbClr val="000066"/>
              </a:solidFill>
              <a:latin typeface="Comic Sans MS" charset="0"/>
            </a:endParaRPr>
          </a:p>
          <a:p>
            <a:pPr marL="635000" lvl="1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 charset="0"/>
              </a:rPr>
              <a:t>minimal readout electronics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</a:t>
            </a:r>
            <a:r>
              <a:rPr lang="en-US" sz="12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small pitch, high spatial resolution but no PMOS transistors </a:t>
            </a: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Modern </a:t>
            </a:r>
            <a:r>
              <a:rPr lang="en-US" sz="1400" b="0" dirty="0" smtClean="0">
                <a:solidFill>
                  <a:srgbClr val="CC0000"/>
                </a:solidFill>
              </a:rPr>
              <a:t>VLSI CMOS processes</a:t>
            </a:r>
            <a:r>
              <a:rPr lang="en-US" sz="1400" b="0" dirty="0" smtClean="0">
                <a:solidFill>
                  <a:srgbClr val="000066"/>
                </a:solidFill>
              </a:rPr>
              <a:t> (180 nm and below) could be exploited to increase the functionality in the elementary cell -&gt; design of MAPS with </a:t>
            </a:r>
            <a:r>
              <a:rPr lang="en-US" sz="1400" b="0" dirty="0" smtClean="0">
                <a:solidFill>
                  <a:srgbClr val="CC3300"/>
                </a:solidFill>
              </a:rPr>
              <a:t>similar readout functionalities as in hybrid pixels</a:t>
            </a:r>
            <a:r>
              <a:rPr lang="en-US" sz="1400" b="0" dirty="0" smtClean="0">
                <a:solidFill>
                  <a:srgbClr val="000066"/>
                </a:solidFill>
              </a:rPr>
              <a:t> (</a:t>
            </a:r>
            <a:r>
              <a:rPr lang="en-US" sz="1400" b="0" dirty="0" err="1" smtClean="0">
                <a:solidFill>
                  <a:srgbClr val="000066"/>
                </a:solidFill>
              </a:rPr>
              <a:t>sparsification</a:t>
            </a:r>
            <a:r>
              <a:rPr lang="en-US" sz="1400" b="0" dirty="0" smtClean="0">
                <a:solidFill>
                  <a:srgbClr val="000066"/>
                </a:solidFill>
              </a:rPr>
              <a:t>, time stamping) </a:t>
            </a:r>
          </a:p>
          <a:p>
            <a:pPr marL="635000" lvl="1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</a:rPr>
              <a:t>A readout architecture with </a:t>
            </a:r>
            <a:r>
              <a:rPr lang="en-US" sz="1400" b="0" dirty="0" smtClean="0">
                <a:solidFill>
                  <a:srgbClr val="CC0000"/>
                </a:solidFill>
              </a:rPr>
              <a:t>data </a:t>
            </a:r>
            <a:r>
              <a:rPr lang="en-US" sz="1400" b="0" dirty="0" err="1" smtClean="0">
                <a:solidFill>
                  <a:srgbClr val="CC0000"/>
                </a:solidFill>
              </a:rPr>
              <a:t>sparsification</a:t>
            </a:r>
            <a:r>
              <a:rPr lang="en-US" sz="1400" b="0" dirty="0" smtClean="0">
                <a:solidFill>
                  <a:srgbClr val="000066"/>
                </a:solidFill>
              </a:rPr>
              <a:t> could give some advantages with respect to standard, CIS-like MAPS implementations  </a:t>
            </a: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MAPS approach takes advantage of CMOS triple well structures to improve the readout speed of MAPS sensors through pixel level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sparsification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-&gt; </a:t>
            </a:r>
            <a:r>
              <a:rPr lang="en-US" sz="1400" dirty="0" smtClean="0">
                <a:solidFill>
                  <a:srgbClr val="FF0000"/>
                </a:solidFill>
                <a:latin typeface="Comic Sans MS" charset="0"/>
                <a:sym typeface="Wingdings" charset="2"/>
              </a:rPr>
              <a:t>APSEL family and SDR0 chip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</a:t>
            </a: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923925" y="2868613"/>
            <a:ext cx="8448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endParaRPr lang="it-IT" sz="1200" b="0" dirty="0">
              <a:solidFill>
                <a:srgbClr val="000066"/>
              </a:solidFill>
              <a:latin typeface="Comic Sans MS" charset="0"/>
            </a:endParaRPr>
          </a:p>
        </p:txBody>
      </p:sp>
      <p:sp>
        <p:nvSpPr>
          <p:cNvPr id="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latin typeface="Comic Sans MS" charset="0"/>
                <a:ea typeface="Comic Sans MS" charset="0"/>
                <a:cs typeface="Comic Sans MS" charset="0"/>
              </a:rPr>
              <a:t>Motivations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6668" y="723900"/>
            <a:ext cx="8299244" cy="555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endParaRPr lang="en-US" sz="1400" b="0" dirty="0" smtClean="0">
              <a:solidFill>
                <a:srgbClr val="000066"/>
              </a:solidFill>
              <a:latin typeface="Comic Sans MS" charset="0"/>
              <a:sym typeface="Wingdings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A step toward full compliance with the experiment specs may be represented by </a:t>
            </a:r>
            <a:r>
              <a:rPr lang="en-US" sz="1400" b="0" dirty="0" smtClean="0">
                <a:solidFill>
                  <a:srgbClr val="CC0000"/>
                </a:solidFill>
                <a:latin typeface="Comic Sans MS" charset="0"/>
                <a:sym typeface="Wingdings" charset="2"/>
              </a:rPr>
              <a:t>vertical integration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techniques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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400" b="0" dirty="0" smtClean="0">
                <a:solidFill>
                  <a:srgbClr val="FF0000"/>
                </a:solidFill>
                <a:latin typeface="Comic Sans MS" charset="0"/>
                <a:sym typeface="Wingdings" charset="2"/>
              </a:rPr>
              <a:t>3D DNW MAPS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integrated in the first run of the 3D-IC collaboration </a:t>
            </a:r>
            <a:endParaRPr lang="it-IT" sz="1400" b="0" dirty="0" smtClean="0">
              <a:solidFill>
                <a:srgbClr val="000066"/>
              </a:solidFill>
              <a:latin typeface="Comic Sans MS" charset="0"/>
              <a:sym typeface="Symbol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Depending on the experiment characteristics, MAPS may be required to withstand a total ionizing dose from a few 10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krad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to a few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Mrad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per year (e.g.: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SuperB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SVT Layer0 specs: </a:t>
            </a:r>
            <a:r>
              <a:rPr lang="en-US" sz="1400" b="0" dirty="0" smtClean="0">
                <a:solidFill>
                  <a:srgbClr val="000066"/>
                </a:solidFill>
              </a:rPr>
              <a:t>3 </a:t>
            </a:r>
            <a:r>
              <a:rPr lang="en-US" sz="1400" b="0" dirty="0" err="1" smtClean="0">
                <a:solidFill>
                  <a:srgbClr val="000066"/>
                </a:solidFill>
              </a:rPr>
              <a:t>Mrad</a:t>
            </a:r>
            <a:r>
              <a:rPr lang="en-US" sz="1400" b="0" dirty="0" smtClean="0">
                <a:solidFill>
                  <a:srgbClr val="000066"/>
                </a:solidFill>
              </a:rPr>
              <a:t>/yr and 5∙10</a:t>
            </a:r>
            <a:r>
              <a:rPr lang="en-US" sz="1400" b="0" baseline="30000" dirty="0" smtClean="0">
                <a:solidFill>
                  <a:srgbClr val="000066"/>
                </a:solidFill>
              </a:rPr>
              <a:t>12</a:t>
            </a:r>
            <a:r>
              <a:rPr lang="en-US" sz="1400" b="0" dirty="0" smtClean="0">
                <a:solidFill>
                  <a:srgbClr val="000066"/>
                </a:solidFill>
              </a:rPr>
              <a:t> 1 </a:t>
            </a:r>
            <a:r>
              <a:rPr lang="en-US" sz="1400" b="0" dirty="0" err="1" smtClean="0">
                <a:solidFill>
                  <a:srgbClr val="000066"/>
                </a:solidFill>
              </a:rPr>
              <a:t>MeV</a:t>
            </a:r>
            <a:r>
              <a:rPr lang="en-US" sz="1400" b="0" dirty="0" smtClean="0">
                <a:solidFill>
                  <a:srgbClr val="000066"/>
                </a:solidFill>
              </a:rPr>
              <a:t> neutron equivalent/cm</a:t>
            </a:r>
            <a:r>
              <a:rPr lang="en-US" sz="1400" b="0" baseline="30000" dirty="0" smtClean="0">
                <a:solidFill>
                  <a:srgbClr val="000066"/>
                </a:solidFill>
              </a:rPr>
              <a:t>2</a:t>
            </a:r>
            <a:r>
              <a:rPr lang="en-US" sz="1400" b="0" dirty="0" smtClean="0">
                <a:solidFill>
                  <a:srgbClr val="000066"/>
                </a:solidFill>
              </a:rPr>
              <a:t>/yr, challenging for CMOS MAPS) </a:t>
            </a:r>
            <a:endParaRPr lang="en-US" sz="1400" b="0" baseline="30000" dirty="0" smtClean="0">
              <a:solidFill>
                <a:srgbClr val="000066"/>
              </a:solidFill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CMOS MAPS with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sparsified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readout in a high-resistivity epitaxial layer, deep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p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-well technology (INMAPS process provided by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TowerJazz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) -&gt; </a:t>
            </a:r>
            <a:r>
              <a:rPr lang="en-US" sz="1400" dirty="0" smtClean="0">
                <a:solidFill>
                  <a:srgbClr val="FF0000"/>
                </a:solidFill>
                <a:latin typeface="Comic Sans MS" charset="0"/>
                <a:sym typeface="Wingdings" charset="2"/>
              </a:rPr>
              <a:t>APSEL4WELL chip</a:t>
            </a:r>
            <a:r>
              <a:rPr lang="en-US" sz="1400" b="0" dirty="0" smtClean="0">
                <a:solidFill>
                  <a:srgbClr val="000066"/>
                </a:solidFill>
                <a:latin typeface="Comic Sans MS" charset="0"/>
                <a:sym typeface="Wingdings" charset="2"/>
              </a:rPr>
              <a:t>  </a:t>
            </a:r>
            <a:endParaRPr lang="it-IT" sz="1400" b="0" dirty="0" smtClean="0">
              <a:solidFill>
                <a:srgbClr val="000066"/>
              </a:solidFill>
              <a:latin typeface="Comic Sans MS" charset="0"/>
              <a:sym typeface="Symbol" charset="2"/>
            </a:endParaRPr>
          </a:p>
          <a:p>
            <a:pPr marL="177800" indent="-177800" algn="just">
              <a:lnSpc>
                <a:spcPct val="110000"/>
              </a:lnSpc>
              <a:spcBef>
                <a:spcPts val="600"/>
              </a:spcBef>
            </a:pPr>
            <a:endParaRPr lang="it-IT" sz="1400" b="0" dirty="0" smtClean="0">
              <a:solidFill>
                <a:srgbClr val="000066"/>
              </a:solidFill>
              <a:latin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45826" y="4369055"/>
            <a:ext cx="11049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solidFill>
                  <a:srgbClr val="FF0000"/>
                </a:solidFill>
              </a:rPr>
              <a:t>Talk V. Re this morning</a:t>
            </a:r>
            <a:endParaRPr lang="en-US" sz="1200" b="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8651" y="4978527"/>
            <a:ext cx="11049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solidFill>
                  <a:srgbClr val="FF0000"/>
                </a:solidFill>
              </a:rPr>
              <a:t>Talk L. </a:t>
            </a:r>
            <a:r>
              <a:rPr lang="en-US" sz="1200" b="0" dirty="0" err="1" smtClean="0">
                <a:solidFill>
                  <a:srgbClr val="FF0000"/>
                </a:solidFill>
              </a:rPr>
              <a:t>Ratti</a:t>
            </a:r>
            <a:r>
              <a:rPr lang="en-US" sz="1200" b="0" dirty="0" smtClean="0">
                <a:solidFill>
                  <a:srgbClr val="FF0000"/>
                </a:solidFill>
              </a:rPr>
              <a:t> on Wednesday</a:t>
            </a:r>
            <a:endParaRPr lang="en-US" sz="12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780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/>
              <a:t>Apsel4well analog FE performance</a:t>
            </a:r>
            <a:endParaRPr lang="it-IT" sz="2400" b="0" dirty="0">
              <a:sym typeface="Symbol" pitchFamily="18" charset="2"/>
            </a:endParaRPr>
          </a:p>
        </p:txBody>
      </p:sp>
      <p:graphicFrame>
        <p:nvGraphicFramePr>
          <p:cNvPr id="21" name="Table 14"/>
          <p:cNvGraphicFramePr>
            <a:graphicFrameLocks noGrp="1"/>
          </p:cNvGraphicFramePr>
          <p:nvPr/>
        </p:nvGraphicFramePr>
        <p:xfrm>
          <a:off x="862623" y="891195"/>
          <a:ext cx="3880339" cy="3971924"/>
        </p:xfrm>
        <a:graphic>
          <a:graphicData uri="http://schemas.openxmlformats.org/drawingml/2006/table">
            <a:tbl>
              <a:tblPr/>
              <a:tblGrid>
                <a:gridCol w="2325077"/>
                <a:gridCol w="1555262"/>
              </a:tblGrid>
              <a:tr h="41625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Performance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3x3 matrix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416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Charge sensitivity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900-1100 mV/fC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75544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p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 @ 800 injected electrons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ＭＳ Ｐゴシック"/>
                        <a:cs typeface="ＭＳ Ｐゴシック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290 ns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6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ENC  (C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= 30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fF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38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-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416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INL (@ 2000e-)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2%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6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Current consumption*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10 </a:t>
                      </a: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μ</a:t>
                      </a: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A/pixel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ＭＳ Ｐゴシック"/>
                        <a:cs typeface="ＭＳ Ｐゴシック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189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Analog Power consumption*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18 </a:t>
                      </a: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μ</a:t>
                      </a: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W/pixel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0.7 W/cm</a:t>
                      </a:r>
                      <a:r>
                        <a:rPr kumimoji="0" lang="it-IT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2</a:t>
                      </a:r>
                      <a:endParaRPr kumimoji="0" lang="en-US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ＭＳ Ｐゴシック"/>
                        <a:cs typeface="ＭＳ Ｐゴシック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6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Pixel pitch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50 </a:t>
                      </a: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ＭＳ Ｐゴシック"/>
                        </a:rPr>
                        <a:t>μ</a:t>
                      </a: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/>
                          <a:cs typeface="ＭＳ Ｐゴシック"/>
                        </a:rPr>
                        <a:t>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ＭＳ Ｐゴシック"/>
                        <a:cs typeface="ＭＳ Ｐゴシック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91" name="Object 19"/>
          <p:cNvGraphicFramePr>
            <a:graphicFrameLocks noChangeAspect="1"/>
          </p:cNvGraphicFramePr>
          <p:nvPr/>
        </p:nvGraphicFramePr>
        <p:xfrm>
          <a:off x="5538010" y="3467878"/>
          <a:ext cx="3513137" cy="3003550"/>
        </p:xfrm>
        <a:graphic>
          <a:graphicData uri="http://schemas.openxmlformats.org/presentationml/2006/ole">
            <p:oleObj spid="_x0000_s81923" name="KGPlot" r:id="rId4" imgW="7315200" imgH="5854700" progId="">
              <p:embed/>
            </p:oleObj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58800" y="5002820"/>
            <a:ext cx="441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0" dirty="0" smtClean="0">
                <a:solidFill>
                  <a:srgbClr val="002060"/>
                </a:solidFill>
              </a:rPr>
              <a:t>* Data </a:t>
            </a:r>
            <a:r>
              <a:rPr lang="it-IT" sz="1200" b="0" dirty="0" err="1" smtClean="0">
                <a:solidFill>
                  <a:srgbClr val="002060"/>
                </a:solidFill>
              </a:rPr>
              <a:t>from</a:t>
            </a:r>
            <a:r>
              <a:rPr lang="it-IT" sz="1200" b="0" dirty="0" smtClean="0">
                <a:solidFill>
                  <a:srgbClr val="002060"/>
                </a:solidFill>
              </a:rPr>
              <a:t> </a:t>
            </a:r>
            <a:r>
              <a:rPr lang="it-IT" sz="1200" b="0" dirty="0" err="1" smtClean="0">
                <a:solidFill>
                  <a:srgbClr val="002060"/>
                </a:solidFill>
              </a:rPr>
              <a:t>simulations</a:t>
            </a:r>
            <a:endParaRPr lang="it-IT" sz="1200" b="0" dirty="0">
              <a:solidFill>
                <a:srgbClr val="002060"/>
              </a:solidFill>
            </a:endParaRPr>
          </a:p>
        </p:txBody>
      </p:sp>
      <p:sp>
        <p:nvSpPr>
          <p:cNvPr id="10" name="Text Box 43"/>
          <p:cNvSpPr txBox="1">
            <a:spLocks noChangeArrowheads="1"/>
          </p:cNvSpPr>
          <p:nvPr/>
        </p:nvSpPr>
        <p:spPr bwMode="auto">
          <a:xfrm>
            <a:off x="525286" y="5536220"/>
            <a:ext cx="45970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Data in fair agreement with simulation results</a:t>
            </a:r>
            <a:endParaRPr lang="it-IT" sz="16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11" name="Picture 44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402" y="562353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5624513" y="535797"/>
          <a:ext cx="3513137" cy="3021013"/>
        </p:xfrm>
        <a:graphic>
          <a:graphicData uri="http://schemas.openxmlformats.org/presentationml/2006/ole">
            <p:oleObj spid="_x0000_s81924" name="KGPlot" r:id="rId6" imgW="7315200" imgH="62865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pixel2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594" y="1531516"/>
            <a:ext cx="4427276" cy="4293790"/>
          </a:xfrm>
          <a:prstGeom prst="rect">
            <a:avLst/>
          </a:prstGeom>
        </p:spPr>
      </p:pic>
      <p:pic>
        <p:nvPicPr>
          <p:cNvPr id="6" name="Immagine 5" descr="Pixel2_2_noWPD_bi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355" y="1544216"/>
            <a:ext cx="4424203" cy="4290808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9056" y="1573148"/>
            <a:ext cx="4546600" cy="3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 defTabSz="495300">
              <a:spcBef>
                <a:spcPct val="50000"/>
              </a:spcBef>
            </a:pPr>
            <a:r>
              <a:rPr lang="en-US" sz="160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No</a:t>
            </a:r>
            <a:r>
              <a:rPr lang="en-US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Deep P-well, 5 </a:t>
            </a:r>
            <a:r>
              <a:rPr lang="el-GR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μ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m 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std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60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r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es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60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pi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layer</a:t>
            </a:r>
            <a:r>
              <a:rPr lang="en-US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en-US" sz="1600" b="1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8756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/>
              <a:t>Advantages of deep P-well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20000" y="660400"/>
            <a:ext cx="8607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495300"/>
            <a:r>
              <a:rPr lang="en-US" sz="18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  <a:sym typeface="Symbol" pitchFamily="18" charset="2"/>
              </a:rPr>
              <a:t>Comparison of charge collection properties performed by means of IR laser</a:t>
            </a:r>
            <a:endParaRPr lang="en-US" sz="1800" b="0" baseline="-2500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00" y="7731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109805" y="1573148"/>
            <a:ext cx="4546600" cy="3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 defTabSz="495300">
              <a:spcBef>
                <a:spcPct val="50000"/>
              </a:spcBef>
            </a:pPr>
            <a:r>
              <a:rPr lang="en-US" sz="160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With</a:t>
            </a:r>
            <a:r>
              <a:rPr lang="en-US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60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d</a:t>
            </a:r>
            <a:r>
              <a:rPr lang="en-US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eep P-well, 5 </a:t>
            </a:r>
            <a:r>
              <a:rPr lang="el-GR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μ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m 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std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60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r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es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60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pi</a:t>
            </a:r>
            <a:r>
              <a:rPr lang="it-IT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it-IT" sz="1600" b="1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layer</a:t>
            </a:r>
            <a:r>
              <a:rPr lang="en-US" sz="1600" b="1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en-US" sz="1600" b="1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20000" y="1054100"/>
            <a:ext cx="8820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95300"/>
            <a:r>
              <a:rPr lang="en-US" sz="18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  <a:sym typeface="Symbol" pitchFamily="18" charset="2"/>
              </a:rPr>
              <a:t>N-wells from layout have been superimposed to the charge collection plot</a:t>
            </a:r>
            <a:endParaRPr lang="en-US" sz="1800" b="0" baseline="-2500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23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00" y="11668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720000" y="5953966"/>
            <a:ext cx="8607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495300"/>
            <a:r>
              <a:rPr lang="en-US" sz="18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  <a:sym typeface="Symbol" pitchFamily="18" charset="2"/>
              </a:rPr>
              <a:t>In the pixel without DPW the charge is collected only around the electrodes.</a:t>
            </a:r>
            <a:endParaRPr lang="en-US" sz="1800" b="0" baseline="-2500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25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00" y="6066679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5" descr="NW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1339613" y="2630657"/>
            <a:ext cx="1628905" cy="1483200"/>
          </a:xfrm>
          <a:prstGeom prst="rect">
            <a:avLst/>
          </a:prstGeom>
        </p:spPr>
      </p:pic>
      <p:pic>
        <p:nvPicPr>
          <p:cNvPr id="17" name="Immagine 16" descr="NW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6170563" y="2557974"/>
            <a:ext cx="1628905" cy="1483200"/>
          </a:xfrm>
          <a:prstGeom prst="rect">
            <a:avLst/>
          </a:prstGeom>
        </p:spPr>
      </p:pic>
      <p:sp>
        <p:nvSpPr>
          <p:cNvPr id="15" name="Text Box 53"/>
          <p:cNvSpPr txBox="1">
            <a:spLocks noChangeArrowheads="1"/>
          </p:cNvSpPr>
          <p:nvPr/>
        </p:nvSpPr>
        <p:spPr bwMode="auto">
          <a:xfrm rot="5400000">
            <a:off x="3637363" y="3627587"/>
            <a:ext cx="23613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none" dirty="0" smtClean="0">
                <a:solidFill>
                  <a:srgbClr val="000000"/>
                </a:solidFill>
                <a:latin typeface="Comic Sans MS" pitchFamily="66" charset="0"/>
                <a:ea typeface="Comic Sans MS" pitchFamily="-102" charset="0"/>
                <a:cs typeface="Verdana"/>
                <a:sym typeface="Symbol" pitchFamily="-102" charset="2"/>
              </a:rPr>
              <a:t>Collected Charge (electrons)</a:t>
            </a:r>
            <a:endParaRPr lang="it-IT" sz="1200" i="0" u="none" dirty="0">
              <a:solidFill>
                <a:srgbClr val="000000"/>
              </a:solidFill>
              <a:latin typeface="Comic Sans MS" pitchFamily="66" charset="0"/>
              <a:ea typeface="Comic Sans MS" pitchFamily="-102" charset="0"/>
              <a:cs typeface="Verdana"/>
              <a:sym typeface="Symbol" pitchFamily="-102" charset="2"/>
            </a:endParaRPr>
          </a:p>
        </p:txBody>
      </p:sp>
      <p:sp>
        <p:nvSpPr>
          <p:cNvPr id="18" name="Text Box 53"/>
          <p:cNvSpPr txBox="1">
            <a:spLocks noChangeArrowheads="1"/>
          </p:cNvSpPr>
          <p:nvPr/>
        </p:nvSpPr>
        <p:spPr bwMode="auto">
          <a:xfrm rot="5400000">
            <a:off x="8481633" y="3630087"/>
            <a:ext cx="23613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0" u="none" dirty="0" smtClean="0">
                <a:solidFill>
                  <a:srgbClr val="000000"/>
                </a:solidFill>
                <a:latin typeface="Comic Sans MS" pitchFamily="66" charset="0"/>
                <a:ea typeface="Comic Sans MS" pitchFamily="-102" charset="0"/>
                <a:cs typeface="Verdana"/>
                <a:sym typeface="Symbol" pitchFamily="-102" charset="2"/>
              </a:rPr>
              <a:t>Collected Charge (electrons)</a:t>
            </a:r>
            <a:endParaRPr lang="it-IT" sz="1200" i="0" u="none" dirty="0">
              <a:solidFill>
                <a:srgbClr val="000000"/>
              </a:solidFill>
              <a:latin typeface="Comic Sans MS" pitchFamily="66" charset="0"/>
              <a:ea typeface="Comic Sans MS" pitchFamily="-102" charset="0"/>
              <a:cs typeface="Verdana"/>
              <a:sym typeface="Symbol" pitchFamily="-102" charset="2"/>
            </a:endParaRPr>
          </a:p>
        </p:txBody>
      </p:sp>
      <p:sp>
        <p:nvSpPr>
          <p:cNvPr id="28" name="Rettangolo 27"/>
          <p:cNvSpPr/>
          <p:nvPr/>
        </p:nvSpPr>
        <p:spPr bwMode="auto">
          <a:xfrm>
            <a:off x="4452079" y="1933731"/>
            <a:ext cx="149901" cy="34627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Rettangolo 28"/>
          <p:cNvSpPr/>
          <p:nvPr/>
        </p:nvSpPr>
        <p:spPr bwMode="auto">
          <a:xfrm>
            <a:off x="9311390" y="1951221"/>
            <a:ext cx="149901" cy="34627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4389631" y="210691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600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4392131" y="317370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400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4409621" y="425548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200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9224927" y="209442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600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9227427" y="320618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400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9244917" y="4332930"/>
            <a:ext cx="636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800" dirty="0" smtClean="0">
                <a:solidFill>
                  <a:srgbClr val="000066"/>
                </a:solidFill>
                <a:latin typeface="Verdana"/>
                <a:cs typeface="Verdana"/>
                <a:sym typeface="Symbol" pitchFamily="-102" charset="2"/>
              </a:rPr>
              <a:t>200</a:t>
            </a:r>
            <a:endParaRPr lang="it-IT" sz="800" i="0" u="none" dirty="0">
              <a:solidFill>
                <a:srgbClr val="A50021"/>
              </a:solidFill>
              <a:latin typeface="Verdana"/>
              <a:cs typeface="Verdana"/>
              <a:sym typeface="Symbol" pitchFamily="-10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29" y="2053870"/>
            <a:ext cx="4656626" cy="261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973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/>
              <a:t>Advantages of a high resistivity epitaxial layer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75295" y="666260"/>
            <a:ext cx="89610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Charge collection measurements performed by means of a </a:t>
            </a:r>
            <a:r>
              <a:rPr lang="en-US" sz="1800" b="0" baseline="30000" dirty="0" smtClean="0">
                <a:solidFill>
                  <a:srgbClr val="000066"/>
                </a:solidFill>
                <a:sym typeface="Symbol" pitchFamily="18" charset="2"/>
              </a:rPr>
              <a:t>90</a:t>
            </a:r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Sr radioactive source</a:t>
            </a:r>
            <a:endParaRPr lang="en-US" sz="18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23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33" y="76627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87015" y="1043748"/>
            <a:ext cx="8721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A waveform is acquired when the pixel analog output exceeds a given threshold (5σ) within a 500 ns gate signal from the </a:t>
            </a:r>
            <a:r>
              <a:rPr lang="en-US" sz="1800" b="0" dirty="0" err="1" smtClean="0">
                <a:solidFill>
                  <a:srgbClr val="000066"/>
                </a:solidFill>
                <a:sym typeface="Symbol" pitchFamily="18" charset="2"/>
              </a:rPr>
              <a:t>scintillator</a:t>
            </a:r>
            <a:endParaRPr lang="en-US" sz="18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28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253" y="1143761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87015" y="5531440"/>
            <a:ext cx="88086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The charge collected by adopting a high resistivity epitaxial layer (MPV≈800 e</a:t>
            </a:r>
            <a:r>
              <a:rPr lang="en-US" sz="1800" b="0" baseline="30000" dirty="0" smtClean="0">
                <a:solidFill>
                  <a:srgbClr val="000066"/>
                </a:solidFill>
                <a:sym typeface="Symbol" pitchFamily="18" charset="2"/>
              </a:rPr>
              <a:t>-</a:t>
            </a:r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) is about 35% higher than in the case of the standard resistivity option (MPV≈600 e</a:t>
            </a:r>
            <a:r>
              <a:rPr lang="en-US" sz="1800" b="0" baseline="30000" dirty="0" smtClean="0">
                <a:solidFill>
                  <a:srgbClr val="000066"/>
                </a:solidFill>
                <a:sym typeface="Symbol" pitchFamily="18" charset="2"/>
              </a:rPr>
              <a:t>-</a:t>
            </a:r>
            <a:r>
              <a:rPr lang="en-US" sz="1800" b="0" dirty="0" smtClean="0">
                <a:solidFill>
                  <a:srgbClr val="000066"/>
                </a:solidFill>
                <a:sym typeface="Symbol" pitchFamily="18" charset="2"/>
              </a:rPr>
              <a:t>)</a:t>
            </a:r>
            <a:endParaRPr lang="en-US" sz="1800" b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33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253" y="563145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5000" name="Object 8"/>
          <p:cNvGraphicFramePr>
            <a:graphicFrameLocks noChangeAspect="1"/>
          </p:cNvGraphicFramePr>
          <p:nvPr/>
        </p:nvGraphicFramePr>
        <p:xfrm>
          <a:off x="4601968" y="1729812"/>
          <a:ext cx="4646963" cy="3813427"/>
        </p:xfrm>
        <a:graphic>
          <a:graphicData uri="http://schemas.openxmlformats.org/presentationml/2006/ole">
            <p:oleObj spid="_x0000_s85000" name="KGPlot" r:id="rId6" imgW="7315200" imgH="60071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pixel2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98" y="1333500"/>
            <a:ext cx="4428000" cy="4294493"/>
          </a:xfrm>
          <a:prstGeom prst="rect">
            <a:avLst/>
          </a:prstGeom>
        </p:spPr>
      </p:pic>
      <p:sp>
        <p:nvSpPr>
          <p:cNvPr id="10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973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/>
              <a:t>High resistivity epitaxial layer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87375" y="660400"/>
            <a:ext cx="88891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95300"/>
            <a:r>
              <a:rPr lang="en-US" sz="18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  <a:sym typeface="Symbol" pitchFamily="18" charset="2"/>
              </a:rPr>
              <a:t>Pixel with 12 </a:t>
            </a:r>
            <a:r>
              <a:rPr lang="en-US" sz="1800" b="0" dirty="0" err="1" smtClean="0">
                <a:solidFill>
                  <a:srgbClr val="000066"/>
                </a:solidFill>
                <a:latin typeface="Comic Sans MS"/>
                <a:ea typeface="Verdana" pitchFamily="34" charset="0"/>
                <a:cs typeface="Verdana" pitchFamily="34" charset="0"/>
                <a:sym typeface="Symbol" pitchFamily="18" charset="2"/>
              </a:rPr>
              <a:t>μm</a:t>
            </a:r>
            <a:r>
              <a:rPr lang="en-US" sz="1800" b="0" dirty="0" smtClean="0">
                <a:solidFill>
                  <a:srgbClr val="000066"/>
                </a:solidFill>
                <a:latin typeface="Comic Sans MS"/>
                <a:ea typeface="Verdana" pitchFamily="34" charset="0"/>
                <a:cs typeface="Verdana" pitchFamily="34" charset="0"/>
                <a:sym typeface="Symbol" pitchFamily="18" charset="2"/>
              </a:rPr>
              <a:t> thick high resistivity epitaxial layer: higher charge collected and better uniformity </a:t>
            </a:r>
            <a:endParaRPr lang="en-US" sz="1800" b="0" baseline="-2500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35" name="Picture 22" descr="bullet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813" y="7731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587375" y="5524500"/>
            <a:ext cx="47466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95300"/>
            <a:endParaRPr lang="en-US" sz="1800" b="0" baseline="-2500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Immagine 18" descr="NW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1494122" y="2475909"/>
            <a:ext cx="1572635" cy="1431963"/>
          </a:xfrm>
          <a:prstGeom prst="rect">
            <a:avLst/>
          </a:prstGeom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49415" y="1367950"/>
            <a:ext cx="4740254" cy="31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 defTabSz="495300">
              <a:spcBef>
                <a:spcPct val="50000"/>
              </a:spcBef>
            </a:pPr>
            <a:r>
              <a:rPr lang="en-US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With deep P-well, 12 </a:t>
            </a:r>
            <a:r>
              <a:rPr lang="el-GR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μ</a:t>
            </a:r>
            <a:r>
              <a:rPr lang="it-IT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m </a:t>
            </a:r>
            <a:r>
              <a:rPr lang="it-IT" sz="1400" b="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std</a:t>
            </a:r>
            <a:r>
              <a:rPr lang="it-IT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400" b="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res</a:t>
            </a:r>
            <a:r>
              <a:rPr lang="it-IT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. </a:t>
            </a:r>
            <a:r>
              <a:rPr lang="it-IT" sz="1400" b="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epi</a:t>
            </a:r>
            <a:r>
              <a:rPr lang="it-IT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it-IT" sz="1400" b="0" dirty="0" err="1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layer</a:t>
            </a:r>
            <a:r>
              <a:rPr lang="en-US" sz="1400" b="0" dirty="0" smtClean="0">
                <a:solidFill>
                  <a:srgbClr val="000066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en-US" sz="1400" b="0" dirty="0">
              <a:solidFill>
                <a:srgbClr val="000066"/>
              </a:solidFill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998795" y="1323801"/>
            <a:ext cx="4864735" cy="4338704"/>
            <a:chOff x="5109805" y="1640882"/>
            <a:chExt cx="4753725" cy="4184423"/>
          </a:xfrm>
        </p:grpSpPr>
        <p:pic>
          <p:nvPicPr>
            <p:cNvPr id="30" name="Immagine 2" descr="pixel2_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85361" y="1640882"/>
              <a:ext cx="4314509" cy="4184423"/>
            </a:xfrm>
            <a:prstGeom prst="rect">
              <a:avLst/>
            </a:prstGeom>
          </p:spPr>
        </p:pic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5109805" y="1683055"/>
              <a:ext cx="4546600" cy="304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spAutoFit/>
            </a:bodyPr>
            <a:lstStyle/>
            <a:p>
              <a:pPr algn="ctr" defTabSz="495300">
                <a:spcBef>
                  <a:spcPct val="50000"/>
                </a:spcBef>
              </a:pPr>
              <a:r>
                <a:rPr lang="en-US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With deep P-well, 5 </a:t>
              </a:r>
              <a:r>
                <a:rPr lang="el-GR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μ</a:t>
              </a:r>
              <a:r>
                <a:rPr lang="it-IT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m </a:t>
              </a:r>
              <a:r>
                <a:rPr lang="it-IT" sz="1400" b="0" dirty="0" err="1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std</a:t>
              </a:r>
              <a:r>
                <a:rPr lang="it-IT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. </a:t>
              </a:r>
              <a:r>
                <a:rPr lang="it-IT" sz="1400" b="0" dirty="0" err="1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res</a:t>
              </a:r>
              <a:r>
                <a:rPr lang="it-IT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. </a:t>
              </a:r>
              <a:r>
                <a:rPr lang="it-IT" sz="1400" b="0" dirty="0" err="1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epi</a:t>
              </a:r>
              <a:r>
                <a:rPr lang="it-IT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 </a:t>
              </a:r>
              <a:r>
                <a:rPr lang="it-IT" sz="1400" b="0" dirty="0" err="1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layer</a:t>
              </a:r>
              <a:r>
                <a:rPr lang="en-US" sz="1400" b="0" dirty="0" smtClean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rPr>
                <a:t> </a:t>
              </a:r>
              <a:endParaRPr lang="en-US" sz="1400" b="0" dirty="0">
                <a:solidFill>
                  <a:srgbClr val="000066"/>
                </a:solidFill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32" name="Immagine 16" descr="NW_2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10800000">
              <a:off x="6170563" y="2557974"/>
              <a:ext cx="1628905" cy="1483200"/>
            </a:xfrm>
            <a:prstGeom prst="rect">
              <a:avLst/>
            </a:prstGeom>
          </p:spPr>
        </p:pic>
        <p:sp>
          <p:nvSpPr>
            <p:cNvPr id="33" name="Text Box 53"/>
            <p:cNvSpPr txBox="1">
              <a:spLocks noChangeArrowheads="1"/>
            </p:cNvSpPr>
            <p:nvPr/>
          </p:nvSpPr>
          <p:spPr bwMode="auto">
            <a:xfrm rot="5400000">
              <a:off x="8449810" y="3630087"/>
              <a:ext cx="236133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i="0" u="none" dirty="0" smtClean="0">
                  <a:solidFill>
                    <a:srgbClr val="000000"/>
                  </a:solidFill>
                  <a:latin typeface="Comic Sans MS" pitchFamily="66" charset="0"/>
                  <a:ea typeface="Comic Sans MS" pitchFamily="-102" charset="0"/>
                  <a:cs typeface="Verdana"/>
                  <a:sym typeface="Symbol" pitchFamily="-102" charset="2"/>
                </a:rPr>
                <a:t>Collected Charge (electrons)</a:t>
              </a:r>
              <a:endParaRPr lang="it-IT" sz="1200" i="0" u="none" dirty="0">
                <a:solidFill>
                  <a:srgbClr val="000000"/>
                </a:solidFill>
                <a:latin typeface="Comic Sans MS" pitchFamily="66" charset="0"/>
                <a:ea typeface="Comic Sans MS" pitchFamily="-102" charset="0"/>
                <a:cs typeface="Verdana"/>
                <a:sym typeface="Symbol" pitchFamily="-102" charset="2"/>
              </a:endParaRPr>
            </a:p>
          </p:txBody>
        </p:sp>
        <p:sp>
          <p:nvSpPr>
            <p:cNvPr id="39" name="Text Box 6"/>
            <p:cNvSpPr txBox="1">
              <a:spLocks noChangeArrowheads="1"/>
            </p:cNvSpPr>
            <p:nvPr/>
          </p:nvSpPr>
          <p:spPr bwMode="auto">
            <a:xfrm>
              <a:off x="9227427" y="3206180"/>
              <a:ext cx="63610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lang="en-US" sz="800" dirty="0" smtClean="0">
                  <a:solidFill>
                    <a:srgbClr val="000066"/>
                  </a:solidFill>
                  <a:latin typeface="Verdana"/>
                  <a:cs typeface="Verdana"/>
                  <a:sym typeface="Symbol" pitchFamily="-102" charset="2"/>
                </a:rPr>
                <a:t>400</a:t>
              </a:r>
              <a:endParaRPr lang="it-IT" sz="800" i="0" u="none" dirty="0">
                <a:solidFill>
                  <a:srgbClr val="A50021"/>
                </a:solidFill>
                <a:latin typeface="Verdana"/>
                <a:cs typeface="Verdana"/>
                <a:sym typeface="Symbol" pitchFamily="-102" charset="2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77813" y="1123328"/>
            <a:ext cx="9540669" cy="5110764"/>
            <a:chOff x="277813" y="1123328"/>
            <a:chExt cx="9540669" cy="5110764"/>
          </a:xfrm>
        </p:grpSpPr>
        <p:sp>
          <p:nvSpPr>
            <p:cNvPr id="25" name="Rectangle 24"/>
            <p:cNvSpPr/>
            <p:nvPr/>
          </p:nvSpPr>
          <p:spPr bwMode="auto">
            <a:xfrm>
              <a:off x="5112776" y="1123328"/>
              <a:ext cx="4705706" cy="504683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813" y="1678632"/>
              <a:ext cx="9321009" cy="4555460"/>
              <a:chOff x="277813" y="1678632"/>
              <a:chExt cx="9321009" cy="4555460"/>
            </a:xfrm>
          </p:grpSpPr>
          <p:pic>
            <p:nvPicPr>
              <p:cNvPr id="37" name="Picture 22" descr="bullet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7813" y="5977473"/>
                <a:ext cx="174625" cy="157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Text Box 6"/>
              <p:cNvSpPr txBox="1">
                <a:spLocks noChangeArrowheads="1"/>
              </p:cNvSpPr>
              <p:nvPr/>
            </p:nvSpPr>
            <p:spPr bwMode="auto">
              <a:xfrm>
                <a:off x="612775" y="5864760"/>
                <a:ext cx="894518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 defTabSz="495300"/>
                <a:r>
                  <a:rPr lang="en-US" sz="1800" b="0" dirty="0" smtClean="0">
                    <a:solidFill>
                      <a:srgbClr val="000066"/>
                    </a:solidFill>
                    <a:ea typeface="Verdana" pitchFamily="34" charset="0"/>
                    <a:cs typeface="Verdana" pitchFamily="34" charset="0"/>
                    <a:sym typeface="Symbol" pitchFamily="18" charset="2"/>
                  </a:rPr>
                  <a:t>Good matching between TCAD simulations and measurement results</a:t>
                </a:r>
                <a:endParaRPr lang="en-US" sz="1800" b="0" baseline="-25000" dirty="0">
                  <a:solidFill>
                    <a:srgbClr val="000066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graphicFrame>
            <p:nvGraphicFramePr>
              <p:cNvPr id="84994" name="Object 2"/>
              <p:cNvGraphicFramePr>
                <a:graphicFrameLocks noChangeAspect="1"/>
              </p:cNvGraphicFramePr>
              <p:nvPr/>
            </p:nvGraphicFramePr>
            <p:xfrm>
              <a:off x="5385598" y="1678632"/>
              <a:ext cx="4213224" cy="3205404"/>
            </p:xfrm>
            <a:graphic>
              <a:graphicData uri="http://schemas.openxmlformats.org/presentationml/2006/ole">
                <p:oleObj spid="_x0000_s153602" name="KGPlot" r:id="rId8" imgW="7315200" imgH="5562600" progId="">
                  <p:embed/>
                </p:oleObj>
              </a:graphicData>
            </a:graphic>
          </p:graphicFrame>
          <p:cxnSp>
            <p:nvCxnSpPr>
              <p:cNvPr id="27" name="Connettore 1 26"/>
              <p:cNvCxnSpPr/>
              <p:nvPr/>
            </p:nvCxnSpPr>
            <p:spPr bwMode="auto">
              <a:xfrm>
                <a:off x="2019300" y="3009900"/>
                <a:ext cx="1079500" cy="0"/>
              </a:xfrm>
              <a:prstGeom prst="line">
                <a:avLst/>
              </a:prstGeom>
              <a:solidFill>
                <a:srgbClr val="000066"/>
              </a:solidFill>
              <a:ln w="1905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Connettore 2 28"/>
              <p:cNvCxnSpPr/>
              <p:nvPr/>
            </p:nvCxnSpPr>
            <p:spPr bwMode="auto">
              <a:xfrm>
                <a:off x="3124200" y="3022601"/>
                <a:ext cx="2086271" cy="21781"/>
              </a:xfrm>
              <a:prstGeom prst="straightConnector1">
                <a:avLst/>
              </a:prstGeom>
              <a:solidFill>
                <a:srgbClr val="000066"/>
              </a:solidFill>
              <a:ln w="1905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973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620537"/>
            <a:r>
              <a:rPr lang="en-US" sz="2400" b="0" dirty="0" smtClean="0">
                <a:latin typeface="Comic Sans MS" charset="0"/>
              </a:rPr>
              <a:t>Charge collection performance of thinned Apsel4well</a:t>
            </a:r>
            <a:endParaRPr lang="en-US" sz="2400" b="0" dirty="0">
              <a:latin typeface="Comic Sans MS" charset="0"/>
            </a:endParaRPr>
          </a:p>
        </p:txBody>
      </p:sp>
      <p:sp>
        <p:nvSpPr>
          <p:cNvPr id="40" name="Text Box 2834"/>
          <p:cNvSpPr txBox="1">
            <a:spLocks noChangeArrowheads="1"/>
          </p:cNvSpPr>
          <p:nvPr/>
        </p:nvSpPr>
        <p:spPr bwMode="auto">
          <a:xfrm>
            <a:off x="201599" y="630000"/>
            <a:ext cx="5286787" cy="9341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anchor="ctr">
            <a:spAutoFit/>
          </a:bodyPr>
          <a:lstStyle/>
          <a:p>
            <a:pPr marL="184150" indent="-184150" algn="just"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cs typeface="Arial" pitchFamily="34" charset="0"/>
                <a:sym typeface="Symbol" pitchFamily="18" charset="2"/>
              </a:rPr>
              <a:t>Analog readout performance of thinned Apsel4well samples are similar to non-thinned chip ones -&gt; </a:t>
            </a:r>
            <a:r>
              <a:rPr lang="en-US" sz="1400" b="0" dirty="0" smtClean="0">
                <a:solidFill>
                  <a:srgbClr val="000066"/>
                </a:solidFill>
              </a:rPr>
              <a:t>all the discrepancies are in the range of statistical variations already observed in the measurements results relevant to non-thinned chips. </a:t>
            </a:r>
            <a:endParaRPr lang="en-US" sz="1400" b="0" dirty="0" smtClean="0">
              <a:solidFill>
                <a:srgbClr val="000066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9" name="Text Box 2834"/>
          <p:cNvSpPr txBox="1">
            <a:spLocks noChangeArrowheads="1"/>
          </p:cNvSpPr>
          <p:nvPr/>
        </p:nvSpPr>
        <p:spPr bwMode="auto">
          <a:xfrm>
            <a:off x="5880100" y="951047"/>
            <a:ext cx="3721099" cy="25700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0" dirty="0" smtClean="0">
                <a:solidFill>
                  <a:srgbClr val="000066"/>
                </a:solidFill>
                <a:latin typeface="Comic Sans MS" pitchFamily="66" charset="0"/>
                <a:sym typeface="Symbol" pitchFamily="18" charset="2"/>
              </a:rPr>
              <a:t>Comparison of the analog front-end performance</a:t>
            </a:r>
            <a:endParaRPr lang="en-US" sz="1200" b="0" dirty="0">
              <a:solidFill>
                <a:srgbClr val="000066"/>
              </a:solidFill>
              <a:latin typeface="Comic Sans MS" pitchFamily="66" charset="0"/>
              <a:sym typeface="Symbol" pitchFamily="18" charset="2"/>
            </a:endParaRPr>
          </a:p>
        </p:txBody>
      </p:sp>
      <p:graphicFrame>
        <p:nvGraphicFramePr>
          <p:cNvPr id="11" name="Table 14"/>
          <p:cNvGraphicFramePr>
            <a:graphicFrameLocks noGrp="1"/>
          </p:cNvGraphicFramePr>
          <p:nvPr/>
        </p:nvGraphicFramePr>
        <p:xfrm>
          <a:off x="5715000" y="1300495"/>
          <a:ext cx="4025900" cy="1599696"/>
        </p:xfrm>
        <a:graphic>
          <a:graphicData uri="http://schemas.openxmlformats.org/drawingml/2006/table">
            <a:tbl>
              <a:tblPr/>
              <a:tblGrid>
                <a:gridCol w="1714500"/>
                <a:gridCol w="1159489"/>
                <a:gridCol w="1151911"/>
              </a:tblGrid>
              <a:tr h="20606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Performance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25 um thick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400 um thick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20606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Charge sensitivity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C</a:t>
                      </a:r>
                      <a:r>
                        <a:rPr kumimoji="0" lang="en-US" sz="1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inj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1120 mV/fC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1100 mV/fC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7398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Charge sensitivity (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55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Fe)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775-850 mV/fC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850-950 mV/fC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606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ENC  (C</a:t>
                      </a:r>
                      <a:r>
                        <a:rPr kumimoji="0" lang="en-US" sz="1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 = 42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fF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43e-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38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-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559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Analog Power consumption 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18 </a:t>
                      </a:r>
                      <a:r>
                        <a:rPr kumimoji="0" lang="el-G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μ</a:t>
                      </a:r>
                      <a:r>
                        <a:rPr kumimoji="0" 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W/pixel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18 </a:t>
                      </a:r>
                      <a:r>
                        <a:rPr kumimoji="0" lang="el-G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μ</a:t>
                      </a:r>
                      <a:r>
                        <a:rPr kumimoji="0" 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  <a:ea typeface="ＭＳ Ｐゴシック"/>
                          <a:cs typeface="ＭＳ Ｐゴシック"/>
                        </a:rPr>
                        <a:t>W/pixel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 Box 2834"/>
          <p:cNvSpPr txBox="1">
            <a:spLocks noChangeArrowheads="1"/>
          </p:cNvSpPr>
          <p:nvPr/>
        </p:nvSpPr>
        <p:spPr bwMode="auto">
          <a:xfrm>
            <a:off x="5780362" y="2812861"/>
            <a:ext cx="3995373" cy="31856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anchor="ctr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800" b="0" dirty="0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S. </a:t>
            </a:r>
            <a:r>
              <a:rPr lang="en-US" sz="800" b="0" dirty="0" err="1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Zucca</a:t>
            </a:r>
            <a:r>
              <a:rPr lang="en-US" sz="800" b="0" dirty="0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 et al., “</a:t>
            </a:r>
            <a:r>
              <a:rPr sz="800" b="0" dirty="0" smtClean="0">
                <a:solidFill>
                  <a:schemeClr val="tx1"/>
                </a:solidFill>
                <a:latin typeface="Comic Sans MS"/>
                <a:cs typeface="Comic Sans MS"/>
              </a:rPr>
              <a:t>Effects of Substrate Thinning on the Properties of Quadruple Well CMOS MAPS</a:t>
            </a:r>
            <a:r>
              <a:rPr lang="en-US" sz="800" b="0" dirty="0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”, IEEE Trans. On </a:t>
            </a:r>
            <a:r>
              <a:rPr lang="en-US" sz="800" b="0" dirty="0" err="1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Nucl</a:t>
            </a:r>
            <a:r>
              <a:rPr lang="en-US" sz="800" b="0" dirty="0" smtClean="0">
                <a:solidFill>
                  <a:schemeClr val="tx1"/>
                </a:solidFill>
                <a:latin typeface="Comic Sans MS"/>
                <a:cs typeface="Comic Sans MS"/>
                <a:sym typeface="Symbol" pitchFamily="18" charset="2"/>
              </a:rPr>
              <a:t>. Sci., Vol. 61, (2) pp. 1039-1046. </a:t>
            </a:r>
            <a:endParaRPr lang="en-US" sz="800" b="0" dirty="0">
              <a:solidFill>
                <a:schemeClr val="tx1"/>
              </a:solidFill>
              <a:latin typeface="Comic Sans MS"/>
              <a:cs typeface="Comic Sans MS"/>
              <a:sym typeface="Symbol" pitchFamily="18" charset="2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01789" y="630646"/>
            <a:ext cx="8783639" cy="5835669"/>
            <a:chOff x="201789" y="630646"/>
            <a:chExt cx="8783639" cy="5835669"/>
          </a:xfrm>
        </p:grpSpPr>
        <p:graphicFrame>
          <p:nvGraphicFramePr>
            <p:cNvPr id="14" name="Object 5"/>
            <p:cNvGraphicFramePr>
              <a:graphicFrameLocks noChangeAspect="1"/>
            </p:cNvGraphicFramePr>
            <p:nvPr/>
          </p:nvGraphicFramePr>
          <p:xfrm>
            <a:off x="5448478" y="3543300"/>
            <a:ext cx="3536950" cy="2923015"/>
          </p:xfrm>
          <a:graphic>
            <a:graphicData uri="http://schemas.openxmlformats.org/presentationml/2006/ole">
              <p:oleObj spid="_x0000_s237575" name="KGPlot" r:id="rId4" imgW="7315200" imgH="6045200" progId="">
                <p:embed/>
              </p:oleObj>
            </a:graphicData>
          </a:graphic>
        </p:graphicFrame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1282975" y="3390900"/>
            <a:ext cx="3292475" cy="3055938"/>
          </p:xfrm>
          <a:graphic>
            <a:graphicData uri="http://schemas.openxmlformats.org/presentationml/2006/ole">
              <p:oleObj spid="_x0000_s237576" name="KGPlot" r:id="rId5" imgW="7315200" imgH="6794500" progId="">
                <p:embed/>
              </p:oleObj>
            </a:graphicData>
          </a:graphic>
        </p:graphicFrame>
        <p:sp>
          <p:nvSpPr>
            <p:cNvPr id="16" name="Text Box 2834"/>
            <p:cNvSpPr txBox="1">
              <a:spLocks noChangeArrowheads="1"/>
            </p:cNvSpPr>
            <p:nvPr/>
          </p:nvSpPr>
          <p:spPr bwMode="auto">
            <a:xfrm>
              <a:off x="201789" y="630646"/>
              <a:ext cx="5297311" cy="2596108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</p:spPr>
          <p:txBody>
            <a:bodyPr wrap="square" lIns="71640" tIns="35820" rIns="71640" bIns="35820" anchor="ctr">
              <a:spAutoFit/>
            </a:bodyPr>
            <a:lstStyle/>
            <a:p>
              <a:pPr marL="184150" indent="-184150" algn="just">
                <a:spcBef>
                  <a:spcPts val="600"/>
                </a:spcBef>
                <a:buFont typeface="Wingdings" charset="2"/>
                <a:buChar char="Ø"/>
              </a:pPr>
              <a:r>
                <a:rPr lang="en-US" sz="1400" b="0" dirty="0" smtClean="0">
                  <a:solidFill>
                    <a:srgbClr val="000066"/>
                  </a:solidFill>
                  <a:cs typeface="Arial" pitchFamily="34" charset="0"/>
                  <a:sym typeface="Symbol" pitchFamily="18" charset="2"/>
                </a:rPr>
                <a:t>Analog readout performance of thinned Apsel4well samples are similar to non-thinned chip ones -&gt; </a:t>
              </a:r>
              <a:r>
                <a:rPr lang="en-US" sz="1400" b="0" dirty="0" smtClean="0">
                  <a:solidFill>
                    <a:srgbClr val="000066"/>
                  </a:solidFill>
                </a:rPr>
                <a:t>all the discrepancies are in the range of statistical variations already observed in the measurements results relevant to non-thinned chips </a:t>
              </a:r>
            </a:p>
            <a:p>
              <a:pPr marL="184150" indent="-184150" algn="just">
                <a:spcBef>
                  <a:spcPts val="600"/>
                </a:spcBef>
                <a:buFont typeface="Wingdings" charset="2"/>
                <a:buChar char="Ø"/>
              </a:pPr>
              <a:r>
                <a:rPr lang="en-US" sz="1400" b="0" dirty="0" smtClean="0">
                  <a:solidFill>
                    <a:srgbClr val="000066"/>
                  </a:solidFill>
                  <a:latin typeface="Comic Sans MS"/>
                  <a:sym typeface="Symbol" pitchFamily="18" charset="2"/>
                </a:rPr>
                <a:t>Measurements performed with </a:t>
              </a:r>
              <a:r>
                <a:rPr lang="en-US" sz="1400" b="0" baseline="30000" dirty="0" smtClean="0">
                  <a:solidFill>
                    <a:srgbClr val="000066"/>
                  </a:solidFill>
                  <a:latin typeface="Comic Sans MS"/>
                  <a:sym typeface="Symbol" pitchFamily="18" charset="2"/>
                </a:rPr>
                <a:t>90</a:t>
              </a:r>
              <a:r>
                <a:rPr lang="en-US" sz="1400" b="0" dirty="0" smtClean="0">
                  <a:solidFill>
                    <a:srgbClr val="000066"/>
                  </a:solidFill>
                  <a:latin typeface="Comic Sans MS"/>
                  <a:sym typeface="Symbol" pitchFamily="18" charset="2"/>
                </a:rPr>
                <a:t>Sr do not exhibit any significant variation in terms of the amount of charge collected by the 3x3 cluster </a:t>
              </a:r>
            </a:p>
            <a:p>
              <a:pPr marL="184150" indent="-184150" algn="just">
                <a:spcBef>
                  <a:spcPts val="600"/>
                </a:spcBef>
                <a:buFont typeface="Wingdings" charset="2"/>
                <a:buChar char="Ø"/>
              </a:pPr>
              <a:r>
                <a:rPr lang="en-US" sz="1400" b="0" dirty="0" smtClean="0">
                  <a:solidFill>
                    <a:srgbClr val="000066"/>
                  </a:solidFill>
                  <a:sym typeface="Symbol" pitchFamily="18" charset="2"/>
                </a:rPr>
                <a:t>Charge collection measurements performed by means of </a:t>
              </a:r>
              <a:r>
                <a:rPr lang="en-US" sz="1400" b="0" dirty="0" smtClean="0">
                  <a:solidFill>
                    <a:schemeClr val="accent1"/>
                  </a:solidFill>
                  <a:sym typeface="Symbol" pitchFamily="18" charset="2"/>
                </a:rPr>
                <a:t>IR laser</a:t>
              </a:r>
              <a:r>
                <a:rPr lang="en-US" sz="1400" b="0" dirty="0" smtClean="0">
                  <a:solidFill>
                    <a:srgbClr val="000066"/>
                  </a:solidFill>
                  <a:sym typeface="Symbol" pitchFamily="18" charset="2"/>
                </a:rPr>
                <a:t> and </a:t>
              </a:r>
              <a:r>
                <a:rPr lang="en-US" sz="1400" b="0" baseline="30000" dirty="0" smtClean="0">
                  <a:solidFill>
                    <a:srgbClr val="00CC99"/>
                  </a:solidFill>
                  <a:sym typeface="Symbol" pitchFamily="18" charset="2"/>
                </a:rPr>
                <a:t>90</a:t>
              </a:r>
              <a:r>
                <a:rPr lang="en-US" sz="1400" b="0" dirty="0" smtClean="0">
                  <a:solidFill>
                    <a:srgbClr val="00CC99"/>
                  </a:solidFill>
                  <a:sym typeface="Symbol" pitchFamily="18" charset="2"/>
                </a:rPr>
                <a:t>Sr</a:t>
              </a:r>
              <a:r>
                <a:rPr lang="en-US" sz="1400" b="0" dirty="0" smtClean="0">
                  <a:solidFill>
                    <a:srgbClr val="000066"/>
                  </a:solidFill>
                  <a:sym typeface="Symbol" pitchFamily="18" charset="2"/>
                </a:rPr>
                <a:t> on Apsel4well samples </a:t>
              </a:r>
              <a:r>
                <a:rPr lang="en-US" sz="1400" b="0" dirty="0" smtClean="0">
                  <a:solidFill>
                    <a:srgbClr val="FF0000"/>
                  </a:solidFill>
                  <a:sym typeface="Symbol" pitchFamily="18" charset="2"/>
                </a:rPr>
                <a:t>25</a:t>
              </a:r>
              <a:r>
                <a:rPr lang="en-US" sz="1400" b="0" dirty="0" smtClean="0">
                  <a:solidFill>
                    <a:srgbClr val="FF0000"/>
                  </a:solidFill>
                  <a:latin typeface="Comic Sans MS"/>
                  <a:sym typeface="Symbol" pitchFamily="18" charset="2"/>
                </a:rPr>
                <a:t>μm</a:t>
              </a:r>
              <a:r>
                <a:rPr lang="en-US" sz="1400" b="0" dirty="0" smtClean="0">
                  <a:solidFill>
                    <a:srgbClr val="000066"/>
                  </a:solidFill>
                  <a:latin typeface="Comic Sans MS"/>
                  <a:sym typeface="Symbol" pitchFamily="18" charset="2"/>
                </a:rPr>
                <a:t> and </a:t>
              </a:r>
              <a:r>
                <a:rPr lang="en-US" sz="1400" b="0" dirty="0" smtClean="0">
                  <a:solidFill>
                    <a:srgbClr val="FF0000"/>
                  </a:solidFill>
                  <a:latin typeface="Comic Sans MS"/>
                  <a:sym typeface="Symbol" pitchFamily="18" charset="2"/>
                </a:rPr>
                <a:t>400μm</a:t>
              </a:r>
              <a:r>
                <a:rPr lang="en-US" sz="1400" b="0" dirty="0" smtClean="0">
                  <a:solidFill>
                    <a:srgbClr val="000066"/>
                  </a:solidFill>
                  <a:latin typeface="Comic Sans MS"/>
                  <a:sym typeface="Symbol" pitchFamily="18" charset="2"/>
                </a:rPr>
                <a:t> thick, both of them featuring the high resistivity epitaxial layer option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99"/>
          <p:cNvSpPr txBox="1">
            <a:spLocks noChangeArrowheads="1"/>
          </p:cNvSpPr>
          <p:nvPr/>
        </p:nvSpPr>
        <p:spPr bwMode="auto">
          <a:xfrm>
            <a:off x="171450" y="109538"/>
            <a:ext cx="9734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620537"/>
            <a:r>
              <a:rPr lang="en-US" sz="2400" b="0" dirty="0" smtClean="0">
                <a:latin typeface="Comic Sans MS" charset="0"/>
              </a:rPr>
              <a:t>Charge collection performance of thinned Apsel4well</a:t>
            </a:r>
            <a:endParaRPr lang="en-US" sz="2400" b="0" dirty="0">
              <a:latin typeface="Comic Sans MS" charset="0"/>
            </a:endParaRPr>
          </a:p>
        </p:txBody>
      </p:sp>
      <p:graphicFrame>
        <p:nvGraphicFramePr>
          <p:cNvPr id="236548" name="Object 4"/>
          <p:cNvGraphicFramePr>
            <a:graphicFrameLocks noChangeAspect="1"/>
          </p:cNvGraphicFramePr>
          <p:nvPr/>
        </p:nvGraphicFramePr>
        <p:xfrm>
          <a:off x="1036409" y="2135509"/>
          <a:ext cx="3657600" cy="3172426"/>
        </p:xfrm>
        <a:graphic>
          <a:graphicData uri="http://schemas.openxmlformats.org/presentationml/2006/ole">
            <p:oleObj spid="_x0000_s236548" name="KGPlot" r:id="rId4" imgW="7315200" imgH="6248400" progId="">
              <p:embed/>
            </p:oleObj>
          </a:graphicData>
        </a:graphic>
      </p:graphicFrame>
      <p:grpSp>
        <p:nvGrpSpPr>
          <p:cNvPr id="68" name="Gruppo 255"/>
          <p:cNvGrpSpPr>
            <a:grpSpLocks noChangeAspect="1"/>
          </p:cNvGrpSpPr>
          <p:nvPr/>
        </p:nvGrpSpPr>
        <p:grpSpPr>
          <a:xfrm>
            <a:off x="6547262" y="571500"/>
            <a:ext cx="3097579" cy="3004184"/>
            <a:chOff x="1241444" y="20572623"/>
            <a:chExt cx="3719720" cy="3607568"/>
          </a:xfrm>
        </p:grpSpPr>
        <p:grpSp>
          <p:nvGrpSpPr>
            <p:cNvPr id="76" name="Gruppo 239"/>
            <p:cNvGrpSpPr>
              <a:grpSpLocks noChangeAspect="1"/>
            </p:cNvGrpSpPr>
            <p:nvPr/>
          </p:nvGrpSpPr>
          <p:grpSpPr>
            <a:xfrm>
              <a:off x="1241444" y="20572623"/>
              <a:ext cx="3719720" cy="3607568"/>
              <a:chOff x="1336694" y="23507580"/>
              <a:chExt cx="4043175" cy="3921270"/>
            </a:xfrm>
          </p:grpSpPr>
          <p:pic>
            <p:nvPicPr>
              <p:cNvPr id="79" name="Picture 32" descr="C:\Users\Stefano\Desktop\Dottorato\INMAPS\Thinned chips\chip96\pixel2_2_beta1,3.png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336694" y="23507580"/>
                <a:ext cx="4043175" cy="3921270"/>
              </a:xfrm>
              <a:prstGeom prst="rect">
                <a:avLst/>
              </a:prstGeom>
              <a:noFill/>
            </p:spPr>
          </p:pic>
          <p:cxnSp>
            <p:nvCxnSpPr>
              <p:cNvPr id="80" name="Connettore 1 229"/>
              <p:cNvCxnSpPr/>
              <p:nvPr/>
            </p:nvCxnSpPr>
            <p:spPr bwMode="auto">
              <a:xfrm>
                <a:off x="1752600" y="24688800"/>
                <a:ext cx="32194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1" name="Connettore 1 230"/>
              <p:cNvCxnSpPr/>
              <p:nvPr/>
            </p:nvCxnSpPr>
            <p:spPr bwMode="auto">
              <a:xfrm>
                <a:off x="1752601" y="26193749"/>
                <a:ext cx="32194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Connettore 1 236"/>
              <p:cNvCxnSpPr/>
              <p:nvPr/>
            </p:nvCxnSpPr>
            <p:spPr bwMode="auto">
              <a:xfrm flipV="1">
                <a:off x="4057650" y="23869650"/>
                <a:ext cx="19050" cy="3124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Connettore 1 237"/>
              <p:cNvCxnSpPr/>
              <p:nvPr/>
            </p:nvCxnSpPr>
            <p:spPr bwMode="auto">
              <a:xfrm flipV="1">
                <a:off x="2514600" y="23888700"/>
                <a:ext cx="19050" cy="3124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7" name="Connettore 1 242"/>
            <p:cNvCxnSpPr/>
            <p:nvPr/>
          </p:nvCxnSpPr>
          <p:spPr bwMode="auto">
            <a:xfrm>
              <a:off x="2514600" y="22002750"/>
              <a:ext cx="11811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Connettore 1 243"/>
            <p:cNvCxnSpPr/>
            <p:nvPr/>
          </p:nvCxnSpPr>
          <p:spPr bwMode="auto">
            <a:xfrm>
              <a:off x="2514600" y="22364700"/>
              <a:ext cx="11811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9" name="CasellaDiTesto 214"/>
          <p:cNvSpPr txBox="1"/>
          <p:nvPr/>
        </p:nvSpPr>
        <p:spPr bwMode="auto">
          <a:xfrm>
            <a:off x="6814094" y="612998"/>
            <a:ext cx="2823218" cy="22953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algn="ctr"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rgbClr val="FF0000"/>
                </a:solidFill>
                <a:latin typeface="Comic Sans MS" charset="0"/>
                <a:ea typeface="Times New Roman" charset="0"/>
                <a:cs typeface="Times New Roman" charset="0"/>
              </a:rPr>
              <a:t>25 </a:t>
            </a:r>
            <a:r>
              <a:rPr lang="el-GR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μ</a:t>
            </a:r>
            <a:r>
              <a:rPr lang="it-IT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m </a:t>
            </a:r>
            <a:r>
              <a:rPr lang="it-IT" sz="1200" b="0" dirty="0" err="1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thick</a:t>
            </a:r>
            <a:r>
              <a:rPr lang="it-IT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 sample (chip 96)</a:t>
            </a:r>
            <a:endParaRPr lang="it-IT" sz="1200" b="0" dirty="0" smtClean="0">
              <a:solidFill>
                <a:srgbClr val="FF0000"/>
              </a:solidFill>
              <a:latin typeface="Comic Sans MS" charset="0"/>
              <a:ea typeface="Times New Roman" charset="0"/>
              <a:cs typeface="Times New Roman" charset="0"/>
            </a:endParaRPr>
          </a:p>
        </p:txBody>
      </p:sp>
      <p:sp>
        <p:nvSpPr>
          <p:cNvPr id="74" name="CasellaDiTesto 244"/>
          <p:cNvSpPr txBox="1"/>
          <p:nvPr/>
        </p:nvSpPr>
        <p:spPr bwMode="auto">
          <a:xfrm>
            <a:off x="8595118" y="1652809"/>
            <a:ext cx="232213" cy="24161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75" name="CasellaDiTesto 245"/>
          <p:cNvSpPr txBox="1"/>
          <p:nvPr/>
        </p:nvSpPr>
        <p:spPr bwMode="auto">
          <a:xfrm>
            <a:off x="8595118" y="1909465"/>
            <a:ext cx="232213" cy="24161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2</a:t>
            </a:r>
          </a:p>
        </p:txBody>
      </p:sp>
      <p:grpSp>
        <p:nvGrpSpPr>
          <p:cNvPr id="51" name="Gruppo 254"/>
          <p:cNvGrpSpPr>
            <a:grpSpLocks noChangeAspect="1"/>
          </p:cNvGrpSpPr>
          <p:nvPr/>
        </p:nvGrpSpPr>
        <p:grpSpPr>
          <a:xfrm>
            <a:off x="6560291" y="3619504"/>
            <a:ext cx="3060258" cy="2967991"/>
            <a:chOff x="1279544" y="23834739"/>
            <a:chExt cx="3719719" cy="3607569"/>
          </a:xfrm>
        </p:grpSpPr>
        <p:grpSp>
          <p:nvGrpSpPr>
            <p:cNvPr id="59" name="Gruppo 240"/>
            <p:cNvGrpSpPr>
              <a:grpSpLocks noChangeAspect="1"/>
            </p:cNvGrpSpPr>
            <p:nvPr/>
          </p:nvGrpSpPr>
          <p:grpSpPr>
            <a:xfrm>
              <a:off x="1279544" y="23834739"/>
              <a:ext cx="3719719" cy="3607569"/>
              <a:chOff x="1336694" y="27016086"/>
              <a:chExt cx="4043174" cy="3921271"/>
            </a:xfrm>
          </p:grpSpPr>
          <p:pic>
            <p:nvPicPr>
              <p:cNvPr id="62" name="Picture 33" descr="C:\Users\Stefano\Desktop\Dottorato\INMAPS\12 um\Chip31_41_tutto\Chip41 3x3 M1\laser\Scansione laser\pixel in relazione massimo chip41\pixel2_2.pn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336694" y="27016086"/>
                <a:ext cx="4043174" cy="3921271"/>
              </a:xfrm>
              <a:prstGeom prst="rect">
                <a:avLst/>
              </a:prstGeom>
              <a:noFill/>
            </p:spPr>
          </p:pic>
          <p:cxnSp>
            <p:nvCxnSpPr>
              <p:cNvPr id="63" name="Connettore 1 231"/>
              <p:cNvCxnSpPr/>
              <p:nvPr/>
            </p:nvCxnSpPr>
            <p:spPr bwMode="auto">
              <a:xfrm>
                <a:off x="1733550" y="28213050"/>
                <a:ext cx="32194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Connettore 1 232"/>
              <p:cNvCxnSpPr/>
              <p:nvPr/>
            </p:nvCxnSpPr>
            <p:spPr bwMode="auto">
              <a:xfrm>
                <a:off x="1733550" y="29718000"/>
                <a:ext cx="32194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Connettore 1 234"/>
              <p:cNvCxnSpPr/>
              <p:nvPr/>
            </p:nvCxnSpPr>
            <p:spPr bwMode="auto">
              <a:xfrm flipV="1">
                <a:off x="4057650" y="27393900"/>
                <a:ext cx="19050" cy="3124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Connettore 1 235"/>
              <p:cNvCxnSpPr/>
              <p:nvPr/>
            </p:nvCxnSpPr>
            <p:spPr bwMode="auto">
              <a:xfrm flipV="1">
                <a:off x="2514600" y="27412950"/>
                <a:ext cx="19050" cy="3124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0" name="Connettore 1 246"/>
            <p:cNvCxnSpPr/>
            <p:nvPr/>
          </p:nvCxnSpPr>
          <p:spPr bwMode="auto">
            <a:xfrm>
              <a:off x="2514600" y="25279350"/>
              <a:ext cx="11811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Connettore 1 247"/>
            <p:cNvCxnSpPr/>
            <p:nvPr/>
          </p:nvCxnSpPr>
          <p:spPr bwMode="auto">
            <a:xfrm>
              <a:off x="2514600" y="25641300"/>
              <a:ext cx="11811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2" name="CasellaDiTesto 216"/>
          <p:cNvSpPr txBox="1"/>
          <p:nvPr/>
        </p:nvSpPr>
        <p:spPr bwMode="auto">
          <a:xfrm>
            <a:off x="6768786" y="3659819"/>
            <a:ext cx="2789203" cy="22953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algn="ctr"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rgbClr val="FF0000"/>
                </a:solidFill>
                <a:latin typeface="Comic Sans MS" charset="0"/>
                <a:ea typeface="Times New Roman" charset="0"/>
                <a:cs typeface="Times New Roman" charset="0"/>
              </a:rPr>
              <a:t>400 </a:t>
            </a:r>
            <a:r>
              <a:rPr lang="el-GR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μ</a:t>
            </a:r>
            <a:r>
              <a:rPr lang="it-IT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m </a:t>
            </a:r>
            <a:r>
              <a:rPr lang="it-IT" sz="1200" b="0" dirty="0" err="1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thick</a:t>
            </a:r>
            <a:r>
              <a:rPr lang="it-IT" sz="1200" b="0" dirty="0" smtClean="0">
                <a:solidFill>
                  <a:srgbClr val="FF0000"/>
                </a:solidFill>
                <a:latin typeface="Comic Sans MS"/>
                <a:ea typeface="Times New Roman" charset="0"/>
                <a:cs typeface="Times New Roman" charset="0"/>
              </a:rPr>
              <a:t> sample (chip 41)</a:t>
            </a:r>
            <a:endParaRPr lang="it-IT" sz="1200" b="0" dirty="0" smtClean="0">
              <a:solidFill>
                <a:srgbClr val="FF0000"/>
              </a:solidFill>
              <a:latin typeface="Comic Sans MS" charset="0"/>
              <a:ea typeface="Times New Roman" charset="0"/>
              <a:cs typeface="Times New Roman" charset="0"/>
            </a:endParaRPr>
          </a:p>
        </p:txBody>
      </p:sp>
      <p:sp>
        <p:nvSpPr>
          <p:cNvPr id="53" name="CasellaDiTesto 248"/>
          <p:cNvSpPr txBox="1"/>
          <p:nvPr/>
        </p:nvSpPr>
        <p:spPr bwMode="auto">
          <a:xfrm>
            <a:off x="8626698" y="4687012"/>
            <a:ext cx="229415" cy="24161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chemeClr val="tx1"/>
                </a:solidFill>
                <a:latin typeface="Comic Sans MS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54" name="CasellaDiTesto 249"/>
          <p:cNvSpPr txBox="1"/>
          <p:nvPr/>
        </p:nvSpPr>
        <p:spPr bwMode="auto">
          <a:xfrm>
            <a:off x="8626698" y="4940576"/>
            <a:ext cx="229415" cy="24161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1200" b="0" dirty="0" smtClean="0">
                <a:solidFill>
                  <a:schemeClr val="tx1"/>
                </a:solidFill>
                <a:latin typeface="Comic Sans MS" charset="0"/>
                <a:ea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9512300" y="762000"/>
            <a:ext cx="203200" cy="56007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70" name="CasellaDiTesto 218"/>
          <p:cNvSpPr txBox="1"/>
          <p:nvPr/>
        </p:nvSpPr>
        <p:spPr bwMode="auto">
          <a:xfrm>
            <a:off x="9478429" y="2968256"/>
            <a:ext cx="464425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100e-</a:t>
            </a:r>
          </a:p>
        </p:txBody>
      </p:sp>
      <p:sp>
        <p:nvSpPr>
          <p:cNvPr id="71" name="CasellaDiTesto 219"/>
          <p:cNvSpPr txBox="1"/>
          <p:nvPr/>
        </p:nvSpPr>
        <p:spPr bwMode="auto">
          <a:xfrm>
            <a:off x="9490651" y="2311714"/>
            <a:ext cx="464425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300e-</a:t>
            </a:r>
          </a:p>
        </p:txBody>
      </p:sp>
      <p:sp>
        <p:nvSpPr>
          <p:cNvPr id="72" name="CasellaDiTesto 220"/>
          <p:cNvSpPr txBox="1"/>
          <p:nvPr/>
        </p:nvSpPr>
        <p:spPr bwMode="auto">
          <a:xfrm>
            <a:off x="9502873" y="1651741"/>
            <a:ext cx="464425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500e-</a:t>
            </a:r>
          </a:p>
        </p:txBody>
      </p:sp>
      <p:sp>
        <p:nvSpPr>
          <p:cNvPr id="73" name="CasellaDiTesto 221"/>
          <p:cNvSpPr txBox="1"/>
          <p:nvPr/>
        </p:nvSpPr>
        <p:spPr bwMode="auto">
          <a:xfrm>
            <a:off x="9490651" y="991768"/>
            <a:ext cx="464425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700e-</a:t>
            </a:r>
          </a:p>
        </p:txBody>
      </p:sp>
      <p:sp>
        <p:nvSpPr>
          <p:cNvPr id="55" name="CasellaDiTesto 256"/>
          <p:cNvSpPr txBox="1"/>
          <p:nvPr/>
        </p:nvSpPr>
        <p:spPr bwMode="auto">
          <a:xfrm>
            <a:off x="9499188" y="5999296"/>
            <a:ext cx="458830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100e-</a:t>
            </a:r>
          </a:p>
        </p:txBody>
      </p:sp>
      <p:sp>
        <p:nvSpPr>
          <p:cNvPr id="56" name="CasellaDiTesto 257"/>
          <p:cNvSpPr txBox="1"/>
          <p:nvPr/>
        </p:nvSpPr>
        <p:spPr bwMode="auto">
          <a:xfrm>
            <a:off x="9511263" y="5338590"/>
            <a:ext cx="458830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300e-</a:t>
            </a:r>
          </a:p>
        </p:txBody>
      </p:sp>
      <p:sp>
        <p:nvSpPr>
          <p:cNvPr id="57" name="CasellaDiTesto 258"/>
          <p:cNvSpPr txBox="1"/>
          <p:nvPr/>
        </p:nvSpPr>
        <p:spPr bwMode="auto">
          <a:xfrm>
            <a:off x="9523337" y="4674494"/>
            <a:ext cx="458830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500e-</a:t>
            </a:r>
          </a:p>
        </p:txBody>
      </p:sp>
      <p:sp>
        <p:nvSpPr>
          <p:cNvPr id="58" name="CasellaDiTesto 259"/>
          <p:cNvSpPr txBox="1"/>
          <p:nvPr/>
        </p:nvSpPr>
        <p:spPr bwMode="auto">
          <a:xfrm>
            <a:off x="9511263" y="4010398"/>
            <a:ext cx="458830" cy="1851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rtlCol="0" anchor="ctr">
            <a:prstTxWarp prst="textNoShape">
              <a:avLst/>
            </a:prstTxWarp>
            <a:spAutoFit/>
          </a:bodyPr>
          <a:lstStyle/>
          <a:p>
            <a:pPr defTabSz="717550" eaLnBrk="0" hangingPunct="0">
              <a:lnSpc>
                <a:spcPct val="90000"/>
              </a:lnSpc>
            </a:pPr>
            <a:r>
              <a:rPr lang="it-IT" sz="800" dirty="0" smtClean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700e-</a:t>
            </a:r>
          </a:p>
        </p:txBody>
      </p:sp>
      <p:sp>
        <p:nvSpPr>
          <p:cNvPr id="39" name="Text Box 2834"/>
          <p:cNvSpPr txBox="1">
            <a:spLocks noChangeArrowheads="1"/>
          </p:cNvSpPr>
          <p:nvPr/>
        </p:nvSpPr>
        <p:spPr bwMode="auto">
          <a:xfrm>
            <a:off x="180266" y="1168740"/>
            <a:ext cx="5297311" cy="50322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71640" tIns="35820" rIns="71640" bIns="35820" anchor="ctr">
            <a:spAutoFit/>
          </a:bodyPr>
          <a:lstStyle/>
          <a:p>
            <a:pPr marL="184150" indent="-184150" algn="just">
              <a:spcBef>
                <a:spcPts val="6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sym typeface="Symbol" pitchFamily="18" charset="2"/>
              </a:rPr>
              <a:t>Results from IR laser measurements show </a:t>
            </a:r>
            <a:r>
              <a:rPr lang="en-US" sz="14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no significant changes 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sym typeface="Symbol" pitchFamily="18" charset="2"/>
              </a:rPr>
              <a:t>in terms of </a:t>
            </a:r>
            <a:r>
              <a:rPr lang="en-US" sz="14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charge collection uniformity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sym typeface="Symbol" pitchFamily="18" charset="2"/>
              </a:rPr>
              <a:t> </a:t>
            </a:r>
            <a:r>
              <a:rPr lang="en-US" sz="1400" b="0" dirty="0" smtClean="0">
                <a:solidFill>
                  <a:srgbClr val="000066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US" sz="1400" b="0" dirty="0" smtClean="0">
                <a:solidFill>
                  <a:srgbClr val="000066"/>
                </a:solidFill>
                <a:latin typeface="Comic Sans MS" pitchFamily="66" charset="0"/>
                <a:sym typeface="Symbol" pitchFamily="18" charset="2"/>
              </a:rPr>
              <a:t> </a:t>
            </a:r>
            <a:endParaRPr lang="en-US" sz="1400" b="0" dirty="0">
              <a:solidFill>
                <a:srgbClr val="000066"/>
              </a:solidFill>
              <a:latin typeface="Comic Sans MS" pitchFamily="66" charset="0"/>
              <a:sym typeface="Symbol" pitchFamily="18" charset="2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rot="10800000" flipV="1">
            <a:off x="4864217" y="2216945"/>
            <a:ext cx="1377478" cy="753330"/>
          </a:xfrm>
          <a:prstGeom prst="straightConnector1">
            <a:avLst/>
          </a:prstGeom>
          <a:solidFill>
            <a:srgbClr val="0000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0800000">
            <a:off x="4865959" y="3639245"/>
            <a:ext cx="1311166" cy="816169"/>
          </a:xfrm>
          <a:prstGeom prst="straightConnector1">
            <a:avLst/>
          </a:prstGeom>
          <a:solidFill>
            <a:srgbClr val="0000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6"/>
          <p:cNvSpPr txBox="1">
            <a:spLocks noChangeArrowheads="1"/>
          </p:cNvSpPr>
          <p:nvPr/>
        </p:nvSpPr>
        <p:spPr bwMode="auto">
          <a:xfrm>
            <a:off x="385582" y="785490"/>
            <a:ext cx="9208552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 algn="just">
              <a:spcBef>
                <a:spcPts val="9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Several 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deep </a:t>
            </a:r>
            <a:r>
              <a:rPr lang="en-US" sz="1400" dirty="0" err="1" smtClean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-well MAPS 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chip have been fabricated and tested with the </a:t>
            </a: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130nm CMOS ST technology </a:t>
            </a:r>
          </a:p>
          <a:p>
            <a:pPr marL="635000" lvl="1" indent="-177800" algn="just">
              <a:spcBef>
                <a:spcPts val="900"/>
              </a:spcBef>
              <a:buFont typeface="Wingdings" charset="2"/>
              <a:buChar char="Ø"/>
            </a:pP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APSEL4D 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(4096 pixels, 50um pitch) featuring in-pixel </a:t>
            </a:r>
            <a:r>
              <a:rPr lang="en-US" sz="1200" b="0" dirty="0" err="1" smtClean="0">
                <a:solidFill>
                  <a:schemeClr val="tx1"/>
                </a:solidFill>
                <a:sym typeface="Symbol" pitchFamily="18" charset="2"/>
              </a:rPr>
              <a:t>sparsification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 and time-stamp information has been characterized in laboratory and tested with beams </a:t>
            </a:r>
          </a:p>
          <a:p>
            <a:pPr marL="635000" lvl="1" indent="-177800" algn="just">
              <a:spcBef>
                <a:spcPts val="900"/>
              </a:spcBef>
              <a:buFont typeface="Wingdings" charset="2"/>
              <a:buChar char="Ø"/>
            </a:pP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SDR0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, a monolithic active pixel sensor for </a:t>
            </a:r>
            <a:r>
              <a:rPr lang="en-US" sz="1200" b="0" dirty="0" err="1" smtClean="0">
                <a:solidFill>
                  <a:schemeClr val="tx1"/>
                </a:solidFill>
                <a:sym typeface="Symbol" pitchFamily="18" charset="2"/>
              </a:rPr>
              <a:t>vertexing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 applications at the ILC has been fabricated and tested. Several issues (pitch, digital functionality, detection efficiency) had to be addressed in order to meet the ILC requirement -&gt; SDR1 in 3D </a:t>
            </a:r>
            <a:r>
              <a:rPr lang="en-US" sz="1200" b="0" dirty="0" err="1" smtClean="0">
                <a:solidFill>
                  <a:schemeClr val="tx1"/>
                </a:solidFill>
                <a:sym typeface="Symbol" pitchFamily="18" charset="2"/>
              </a:rPr>
              <a:t>Tezzaron-GlobalFoundries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  process </a:t>
            </a:r>
          </a:p>
          <a:p>
            <a:pPr marL="177800" indent="-177800" algn="just">
              <a:spcBef>
                <a:spcPts val="15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A test chip including 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deep </a:t>
            </a:r>
            <a:r>
              <a:rPr lang="en-US" sz="1400" dirty="0" err="1" smtClean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-well MAPS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 has been fabricated and tested in the </a:t>
            </a: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65nm CMOS IBM process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     </a:t>
            </a:r>
          </a:p>
          <a:p>
            <a:pPr marL="177800" indent="-177800" algn="just">
              <a:spcBef>
                <a:spcPts val="15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MAPS devices developed in the 180nm CMOS 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INMAPS process (deep </a:t>
            </a:r>
            <a:r>
              <a:rPr lang="en-US" sz="1400" dirty="0" err="1" smtClean="0">
                <a:solidFill>
                  <a:srgbClr val="FF0000"/>
                </a:solidFill>
                <a:sym typeface="Symbol" pitchFamily="18" charset="2"/>
              </a:rPr>
              <a:t>p</a:t>
            </a:r>
            <a:r>
              <a:rPr lang="en-US" sz="1400" dirty="0" smtClean="0">
                <a:solidFill>
                  <a:srgbClr val="FF0000"/>
                </a:solidFill>
                <a:sym typeface="Symbol" pitchFamily="18" charset="2"/>
              </a:rPr>
              <a:t>-well)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 can significantly improve the charge collection efficiency of DNW MAPS by preventing the parasitic collection action of </a:t>
            </a:r>
            <a:r>
              <a:rPr lang="en-US" sz="1400" b="0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-well diffusions </a:t>
            </a:r>
          </a:p>
          <a:p>
            <a:pPr marL="177800" indent="-177800" algn="just">
              <a:spcBef>
                <a:spcPts val="15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The high resistivity epitaxial layer option improves both the charge collection properties of the sensor and its bulk damage tolerance </a:t>
            </a:r>
            <a:endParaRPr lang="en-US" sz="1400" dirty="0" smtClean="0">
              <a:solidFill>
                <a:schemeClr val="tx1"/>
              </a:solidFill>
              <a:sym typeface="Symbol" pitchFamily="18" charset="2"/>
            </a:endParaRPr>
          </a:p>
          <a:p>
            <a:pPr marL="177800" indent="-177800" algn="just">
              <a:spcBef>
                <a:spcPts val="1500"/>
              </a:spcBef>
              <a:buFont typeface="Wingdings" charset="2"/>
              <a:buChar char="Ø"/>
            </a:pP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APSEL4WELL 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sensor was fully characterized by means of charge injection, infrared laser scan and radiation sources </a:t>
            </a:r>
          </a:p>
          <a:p>
            <a:pPr marL="635000" lvl="1" indent="-177800" algn="just">
              <a:spcBef>
                <a:spcPts val="9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Sensors fabricated in a 12um thick HR </a:t>
            </a:r>
            <a:r>
              <a:rPr lang="en-US" sz="1200" b="0" dirty="0" err="1" smtClean="0">
                <a:solidFill>
                  <a:schemeClr val="tx1"/>
                </a:solidFill>
                <a:sym typeface="Symbol" pitchFamily="18" charset="2"/>
              </a:rPr>
              <a:t>epi</a:t>
            </a:r>
            <a:r>
              <a:rPr lang="en-US" sz="1200" b="0" dirty="0" smtClean="0">
                <a:solidFill>
                  <a:schemeClr val="tx1"/>
                </a:solidFill>
                <a:sym typeface="Symbol" pitchFamily="18" charset="2"/>
              </a:rPr>
              <a:t> layer have been proven to be by far the best solution among the different available options in terms both of the amount of collected charge and of charge collection uniformity    </a:t>
            </a:r>
          </a:p>
          <a:p>
            <a:pPr marL="177800" indent="-177800" algn="just">
              <a:spcBef>
                <a:spcPts val="150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APSEL4WELL MAPS thinned down to about 25um have been tested and </a:t>
            </a:r>
            <a:r>
              <a:rPr lang="en-US" sz="1400" b="0" dirty="0" smtClean="0">
                <a:solidFill>
                  <a:srgbClr val="FF0000"/>
                </a:solidFill>
                <a:sym typeface="Symbol" pitchFamily="18" charset="2"/>
              </a:rPr>
              <a:t>no significant changes in the performance of the thinned sensors </a:t>
            </a:r>
            <a:r>
              <a:rPr lang="en-US" sz="1400" b="0" dirty="0" smtClean="0">
                <a:solidFill>
                  <a:schemeClr val="tx1"/>
                </a:solidFill>
                <a:sym typeface="Symbol" pitchFamily="18" charset="2"/>
              </a:rPr>
              <a:t>have been detected with respect to non-thinned chips </a:t>
            </a:r>
          </a:p>
        </p:txBody>
      </p:sp>
      <p:sp>
        <p:nvSpPr>
          <p:cNvPr id="21507" name="Text Box 21"/>
          <p:cNvSpPr txBox="1">
            <a:spLocks noChangeArrowheads="1"/>
          </p:cNvSpPr>
          <p:nvPr/>
        </p:nvSpPr>
        <p:spPr bwMode="auto">
          <a:xfrm>
            <a:off x="171450" y="1349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/>
              <a:t>Conclusions</a:t>
            </a:r>
            <a:endParaRPr lang="it-IT" sz="2400" b="0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50" y="1095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>
                <a:sym typeface="Symbol" pitchFamily="18" charset="2"/>
              </a:rPr>
              <a:t>Acknowledgments</a:t>
            </a:r>
            <a:endParaRPr lang="it-IT" sz="2400" b="0" dirty="0">
              <a:sym typeface="Symbol" pitchFamily="18" charset="2"/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179563" y="729627"/>
            <a:ext cx="9655882" cy="569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4150" indent="-184150" algn="l" eaLnBrk="0" hangingPunct="0">
              <a:spcBef>
                <a:spcPts val="0"/>
              </a:spcBef>
              <a:buFont typeface="Wingdings" charset="2"/>
              <a:buChar char="Ø"/>
            </a:pPr>
            <a:r>
              <a:rPr lang="en-US" sz="1400" b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L. </a:t>
            </a:r>
            <a:r>
              <a:rPr lang="en-US" sz="1400" b="0" u="none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Gaioni</a:t>
            </a:r>
            <a:r>
              <a:rPr lang="en-US" sz="1400" b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, M. </a:t>
            </a:r>
            <a:r>
              <a:rPr lang="en-US" sz="1400" b="0" u="none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Manghisoni</a:t>
            </a:r>
            <a:r>
              <a:rPr lang="en-US" sz="1400" b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, V. Re </a:t>
            </a:r>
          </a:p>
          <a:p>
            <a:pPr marL="184150" indent="-184150" algn="l"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1200" b="0" u="none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u="none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u="none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di Bergamo and INFN Pavia </a:t>
            </a: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Bruni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Bruschi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R. Di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Sipio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B.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Giacobbe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F.M.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Giorgi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Gabrielli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C.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Sbarra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N.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Semprini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M. Villa,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Zoccoli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Bologna and INFN Bologna </a:t>
            </a: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Caccia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Bulgheroni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F.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Risigo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</a:t>
            </a:r>
            <a:r>
              <a:rPr lang="en-US" sz="1400" b="0" dirty="0" smtClean="0">
                <a:solidFill>
                  <a:srgbClr val="000066"/>
                </a:solidFill>
              </a:rPr>
              <a:t>M. </a:t>
            </a:r>
            <a:r>
              <a:rPr lang="en-US" sz="1400" b="0" dirty="0" err="1" smtClean="0">
                <a:solidFill>
                  <a:srgbClr val="000066"/>
                </a:solidFill>
              </a:rPr>
              <a:t>Jastrzab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dell’Insubria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e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INFN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Milano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Ratti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Manazza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V.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Speziali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S.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Zucca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E.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Pozzati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C.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Andreoli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</a:t>
            </a: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Pavia and INFN Pavia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Batignani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S.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Bettarini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Casarosa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Dell’Orso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F.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Forti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P.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Giannetti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M.A.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Giorgi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F.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Morsani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N.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Neri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E.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Paoloni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Piendibene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Rizzo</a:t>
            </a: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Pisa and INFN Pisa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Bissi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P.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Ciampolini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Marras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Matrella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P.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Placidi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E.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Pilicer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D.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Passeri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Servoli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P.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Tucceri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Perugia and INFN Perugia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E.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Bernieri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Conte, M.C. Rossi, 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Assanto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Colace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E.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Spiriti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INFN Roma 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III</a:t>
            </a:r>
            <a:r>
              <a:rPr lang="it-IT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G.F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Dalla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Betta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Repchankova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V.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Tyzhnevyi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Verzellesi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Trento and TIFPA INFN 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Bosisio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L.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Lanceri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L. Vitale,</a:t>
            </a:r>
            <a:r>
              <a:rPr sz="1400" b="0" dirty="0" smtClean="0">
                <a:solidFill>
                  <a:srgbClr val="000066"/>
                </a:solidFill>
              </a:rPr>
              <a:t> I</a:t>
            </a:r>
            <a:r>
              <a:rPr lang="it-IT" sz="1400" b="0" dirty="0" smtClean="0">
                <a:solidFill>
                  <a:srgbClr val="000066"/>
                </a:solidFill>
              </a:rPr>
              <a:t>.</a:t>
            </a:r>
            <a:r>
              <a:rPr sz="1400" b="0" dirty="0" smtClean="0">
                <a:solidFill>
                  <a:srgbClr val="000066"/>
                </a:solidFill>
              </a:rPr>
              <a:t> Rashevskaya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	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Università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</a:t>
            </a:r>
            <a:r>
              <a:rPr lang="en-US" sz="1200" b="0" dirty="0" err="1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di</a:t>
            </a:r>
            <a:r>
              <a:rPr lang="en-US" sz="1200" b="0" dirty="0" smtClean="0">
                <a:solidFill>
                  <a:srgbClr val="0000FF"/>
                </a:solidFill>
                <a:latin typeface="Comic Sans MS"/>
                <a:cs typeface="Comic Sans MS"/>
                <a:sym typeface="Symbol" pitchFamily="-102" charset="2"/>
              </a:rPr>
              <a:t> Trieste and INFN Trieste 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R.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Yarema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F.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Fahim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G.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Deptuch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T. Zimmerman, A.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Shenai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J. Hoff, M.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Trimpl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it-IT" sz="12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	Fermi National </a:t>
            </a:r>
            <a:r>
              <a:rPr lang="it-IT" sz="1200" b="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Accelator</a:t>
            </a:r>
            <a:r>
              <a:rPr lang="it-IT" sz="12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it-IT" sz="1200" b="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Laboratory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buFont typeface="Wingdings" charset="2"/>
              <a:buChar char="Ø"/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R.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Turchetta</a:t>
            </a: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J. Crooks, R. </a:t>
            </a:r>
            <a:r>
              <a:rPr lang="en-US" sz="14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Coath</a:t>
            </a:r>
            <a:endParaRPr lang="en-US" sz="14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marL="184150" indent="-184150" algn="l">
              <a:spcBef>
                <a:spcPts val="0"/>
              </a:spcBef>
              <a:spcAft>
                <a:spcPts val="600"/>
              </a:spcAft>
            </a:pPr>
            <a:r>
              <a:rPr lang="it-IT" sz="11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	</a:t>
            </a:r>
            <a:r>
              <a:rPr sz="11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Rutherford Appleton Laboratory</a:t>
            </a:r>
            <a:r>
              <a:rPr lang="it-IT" sz="11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it-IT" sz="1200" b="0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endParaRPr lang="it-IT" sz="1200" b="0" dirty="0" smtClean="0">
              <a:solidFill>
                <a:srgbClr val="0000FF"/>
              </a:solidFill>
              <a:latin typeface="Comic Sans MS"/>
              <a:cs typeface="Comic Sans MS"/>
              <a:sym typeface="Symbol" pitchFamily="-10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355600" y="2501900"/>
            <a:ext cx="9182100" cy="14732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06400" y="2902298"/>
            <a:ext cx="906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0" dirty="0" smtClean="0"/>
              <a:t>Backup slides</a:t>
            </a:r>
            <a:endParaRPr lang="it-IT" sz="3200" b="0" dirty="0">
              <a:sym typeface="Symbol" pitchFamily="18" charset="2"/>
            </a:endParaRPr>
          </a:p>
        </p:txBody>
      </p:sp>
      <p:sp>
        <p:nvSpPr>
          <p:cNvPr id="4" name="Rettangolo 3"/>
          <p:cNvSpPr/>
          <p:nvPr/>
        </p:nvSpPr>
        <p:spPr bwMode="auto">
          <a:xfrm>
            <a:off x="0" y="0"/>
            <a:ext cx="9906000" cy="8255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18502" y="6226477"/>
            <a:ext cx="9272685" cy="6315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50" y="1095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>
                <a:sym typeface="Symbol" pitchFamily="18" charset="2"/>
              </a:rPr>
              <a:t>In-pixel logic</a:t>
            </a:r>
            <a:endParaRPr lang="it-IT" sz="2400" b="0" dirty="0">
              <a:sym typeface="Symbol" pitchFamily="18" charset="2"/>
            </a:endParaRPr>
          </a:p>
        </p:txBody>
      </p:sp>
      <p:pic>
        <p:nvPicPr>
          <p:cNvPr id="21" name="Immagine 20" descr="pixel_logic_si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8540" y="1601493"/>
            <a:ext cx="5858933" cy="3620408"/>
          </a:xfrm>
          <a:prstGeom prst="rect">
            <a:avLst/>
          </a:prstGeom>
        </p:spPr>
      </p:pic>
      <p:pic>
        <p:nvPicPr>
          <p:cNvPr id="23" name="Picture 205" descr="bullet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8112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06"/>
          <p:cNvSpPr txBox="1">
            <a:spLocks noChangeArrowheads="1"/>
          </p:cNvSpPr>
          <p:nvPr/>
        </p:nvSpPr>
        <p:spPr bwMode="auto">
          <a:xfrm>
            <a:off x="625475" y="723900"/>
            <a:ext cx="88420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>
                <a:solidFill>
                  <a:srgbClr val="000066"/>
                </a:solidFill>
              </a:rPr>
              <a:t>Complex in-pixel logic can be implemented without reducing the pixel collection </a:t>
            </a:r>
            <a:r>
              <a:rPr lang="en-US" sz="1600" b="0" dirty="0" smtClean="0">
                <a:solidFill>
                  <a:srgbClr val="000066"/>
                </a:solidFill>
              </a:rPr>
              <a:t>efficiency. Readout can </a:t>
            </a:r>
            <a:r>
              <a:rPr lang="en-US" sz="1600" b="0" dirty="0">
                <a:solidFill>
                  <a:srgbClr val="000066"/>
                </a:solidFill>
              </a:rPr>
              <a:t>be data push </a:t>
            </a:r>
            <a:r>
              <a:rPr lang="en-US" sz="1600" b="0" dirty="0" smtClean="0">
                <a:solidFill>
                  <a:srgbClr val="000066"/>
                </a:solidFill>
              </a:rPr>
              <a:t>or triggered (only selected time stamp are read out)</a:t>
            </a:r>
            <a:endParaRPr lang="en-US" sz="1600" b="0" dirty="0">
              <a:solidFill>
                <a:srgbClr val="000066"/>
              </a:solidFill>
            </a:endParaRPr>
          </a:p>
        </p:txBody>
      </p:sp>
      <p:pic>
        <p:nvPicPr>
          <p:cNvPr id="26" name="Picture 15" descr="bull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013" y="1864721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720725" y="1764708"/>
            <a:ext cx="30257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rgbClr val="000066"/>
                </a:solidFill>
              </a:rPr>
              <a:t>Timestamp (TS) is broadcast to pixels and each pixel latches the current TS when </a:t>
            </a:r>
            <a:r>
              <a:rPr lang="en-US" sz="1400" b="0" dirty="0" smtClean="0">
                <a:solidFill>
                  <a:srgbClr val="000066"/>
                </a:solidFill>
              </a:rPr>
              <a:t>fires</a:t>
            </a:r>
            <a:endParaRPr lang="en-US" sz="1400" b="0" dirty="0">
              <a:solidFill>
                <a:srgbClr val="000066"/>
              </a:solidFill>
            </a:endParaRPr>
          </a:p>
        </p:txBody>
      </p:sp>
      <p:pic>
        <p:nvPicPr>
          <p:cNvPr id="38" name="Picture 15" descr="bull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013" y="2728321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720725" y="2628308"/>
            <a:ext cx="3025775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rgbClr val="000066"/>
                </a:solidFill>
              </a:rPr>
              <a:t>Matrix readout is TS ordered</a:t>
            </a:r>
          </a:p>
          <a:p>
            <a:pPr algn="l">
              <a:buFont typeface="Wingdings" pitchFamily="2" charset="2"/>
              <a:buChar char="§"/>
            </a:pPr>
            <a:r>
              <a:rPr lang="en-US" sz="1400" b="0" dirty="0">
                <a:solidFill>
                  <a:srgbClr val="000066"/>
                </a:solidFill>
              </a:rPr>
              <a:t> A readout TS enters the pixel and </a:t>
            </a:r>
            <a:r>
              <a:rPr lang="en-US" sz="1400" b="0" dirty="0" smtClean="0">
                <a:solidFill>
                  <a:srgbClr val="000066"/>
                </a:solidFill>
              </a:rPr>
              <a:t>a </a:t>
            </a:r>
            <a:r>
              <a:rPr lang="en-US" sz="1400" b="0" dirty="0">
                <a:solidFill>
                  <a:srgbClr val="000066"/>
                </a:solidFill>
              </a:rPr>
              <a:t>HIT-OR-OUT is generated for columns with hits associated to that TS</a:t>
            </a:r>
          </a:p>
          <a:p>
            <a:pPr algn="l">
              <a:buFont typeface="Wingdings" pitchFamily="2" charset="2"/>
              <a:buChar char="§"/>
            </a:pPr>
            <a:r>
              <a:rPr lang="en-US" sz="1400" b="0" dirty="0">
                <a:solidFill>
                  <a:srgbClr val="000066"/>
                </a:solidFill>
              </a:rPr>
              <a:t> A column is read only if HIT-OR-OUT=1</a:t>
            </a:r>
          </a:p>
          <a:p>
            <a:pPr algn="l">
              <a:buFont typeface="Wingdings" pitchFamily="2" charset="2"/>
              <a:buChar char="§"/>
            </a:pPr>
            <a:r>
              <a:rPr lang="en-US" sz="1400" b="0" dirty="0">
                <a:solidFill>
                  <a:srgbClr val="000066"/>
                </a:solidFill>
              </a:rPr>
              <a:t> DATA_OUT is generated for pixels in the active columns with hits associated to that 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355600" y="2501900"/>
            <a:ext cx="9182100" cy="14732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9525" algn="ctr">
            <a:noFill/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06400" y="2779376"/>
            <a:ext cx="9067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rgbClr val="FFFFFF"/>
                </a:solidFill>
              </a:rPr>
              <a:t>Deep </a:t>
            </a:r>
            <a:r>
              <a:rPr lang="en-US" b="0" dirty="0" err="1" smtClean="0">
                <a:solidFill>
                  <a:srgbClr val="FFFFFF"/>
                </a:solidFill>
              </a:rPr>
              <a:t>n</a:t>
            </a:r>
            <a:r>
              <a:rPr lang="en-US" b="0" dirty="0" smtClean="0">
                <a:solidFill>
                  <a:srgbClr val="FFFFFF"/>
                </a:solidFill>
              </a:rPr>
              <a:t>-well MAPS with the 130nm CMOS STMicroelectronics technology </a:t>
            </a:r>
          </a:p>
        </p:txBody>
      </p:sp>
      <p:sp>
        <p:nvSpPr>
          <p:cNvPr id="4" name="Rettangolo 3"/>
          <p:cNvSpPr/>
          <p:nvPr/>
        </p:nvSpPr>
        <p:spPr bwMode="auto">
          <a:xfrm>
            <a:off x="0" y="0"/>
            <a:ext cx="9906000" cy="8255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18502" y="6226477"/>
            <a:ext cx="9272685" cy="6315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50" y="1095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dirty="0" smtClean="0">
                <a:sym typeface="Symbol" pitchFamily="18" charset="2"/>
              </a:rPr>
              <a:t>In-pixel logic</a:t>
            </a:r>
            <a:endParaRPr lang="it-IT" sz="2400" b="0" dirty="0">
              <a:sym typeface="Symbol" pitchFamily="18" charset="2"/>
            </a:endParaRPr>
          </a:p>
        </p:txBody>
      </p:sp>
      <p:pic>
        <p:nvPicPr>
          <p:cNvPr id="23" name="Picture 205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8112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06"/>
          <p:cNvSpPr txBox="1">
            <a:spLocks noChangeArrowheads="1"/>
          </p:cNvSpPr>
          <p:nvPr/>
        </p:nvSpPr>
        <p:spPr bwMode="auto">
          <a:xfrm>
            <a:off x="625475" y="723900"/>
            <a:ext cx="4133561" cy="33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In-pixel Hit &amp; Time  Stamp Latch</a:t>
            </a:r>
            <a:endParaRPr lang="en-US" sz="1600" b="0" dirty="0">
              <a:solidFill>
                <a:srgbClr val="000066"/>
              </a:solidFill>
            </a:endParaRPr>
          </a:p>
        </p:txBody>
      </p:sp>
      <p:sp>
        <p:nvSpPr>
          <p:cNvPr id="12" name="Text Box 206"/>
          <p:cNvSpPr txBox="1">
            <a:spLocks noChangeArrowheads="1"/>
          </p:cNvSpPr>
          <p:nvPr/>
        </p:nvSpPr>
        <p:spPr bwMode="auto">
          <a:xfrm>
            <a:off x="761547" y="4713514"/>
            <a:ext cx="8842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Module area: 8 cm</a:t>
            </a:r>
            <a:r>
              <a:rPr lang="en-US" sz="1600" b="0" baseline="30000" dirty="0" smtClean="0">
                <a:solidFill>
                  <a:srgbClr val="000066"/>
                </a:solidFill>
              </a:rPr>
              <a:t>2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sp>
        <p:nvSpPr>
          <p:cNvPr id="13" name="Text Box 206"/>
          <p:cNvSpPr txBox="1">
            <a:spLocks noChangeArrowheads="1"/>
          </p:cNvSpPr>
          <p:nvPr/>
        </p:nvSpPr>
        <p:spPr bwMode="auto">
          <a:xfrm>
            <a:off x="766986" y="5012875"/>
            <a:ext cx="8842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Hit rate: 100 MHz/cm</a:t>
            </a:r>
            <a:r>
              <a:rPr lang="en-US" sz="1600" b="0" baseline="30000" dirty="0" smtClean="0">
                <a:solidFill>
                  <a:srgbClr val="000066"/>
                </a:solidFill>
              </a:rPr>
              <a:t>2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sp>
        <p:nvSpPr>
          <p:cNvPr id="14" name="Text Box 206"/>
          <p:cNvSpPr txBox="1">
            <a:spLocks noChangeArrowheads="1"/>
          </p:cNvSpPr>
          <p:nvPr/>
        </p:nvSpPr>
        <p:spPr bwMode="auto">
          <a:xfrm>
            <a:off x="772425" y="5328565"/>
            <a:ext cx="8842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Hit encoding: 30 bit/hit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sp>
        <p:nvSpPr>
          <p:cNvPr id="15" name="Text Box 206"/>
          <p:cNvSpPr txBox="1">
            <a:spLocks noChangeArrowheads="1"/>
          </p:cNvSpPr>
          <p:nvPr/>
        </p:nvSpPr>
        <p:spPr bwMode="auto">
          <a:xfrm>
            <a:off x="761536" y="6036142"/>
            <a:ext cx="8842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Trigger frequency: 150 kHz </a:t>
            </a:r>
            <a:r>
              <a:rPr lang="en-US" sz="1600" b="0" dirty="0" smtClean="0">
                <a:solidFill>
                  <a:srgbClr val="000066"/>
                </a:solidFill>
                <a:sym typeface="Wingdings" pitchFamily="2" charset="2"/>
              </a:rPr>
              <a:t> rate/module: 3.5 </a:t>
            </a:r>
            <a:r>
              <a:rPr lang="en-US" sz="1600" b="0" dirty="0" err="1" smtClean="0">
                <a:solidFill>
                  <a:srgbClr val="000066"/>
                </a:solidFill>
                <a:sym typeface="Wingdings" pitchFamily="2" charset="2"/>
              </a:rPr>
              <a:t>Gb</a:t>
            </a:r>
            <a:r>
              <a:rPr lang="en-US" sz="1600" b="0" dirty="0" smtClean="0">
                <a:solidFill>
                  <a:srgbClr val="000066"/>
                </a:solidFill>
                <a:sym typeface="Wingdings" pitchFamily="2" charset="2"/>
              </a:rPr>
              <a:t>/s 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77864" y="5660584"/>
            <a:ext cx="8842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TS: 1 </a:t>
            </a:r>
            <a:r>
              <a:rPr lang="el-GR" sz="1600" b="0" dirty="0" smtClean="0">
                <a:solidFill>
                  <a:srgbClr val="000066"/>
                </a:solidFill>
                <a:latin typeface="Comic Sans MS"/>
              </a:rPr>
              <a:t>μ</a:t>
            </a:r>
            <a:r>
              <a:rPr lang="it-IT" sz="1600" b="0" dirty="0" smtClean="0">
                <a:solidFill>
                  <a:srgbClr val="000066"/>
                </a:solidFill>
                <a:latin typeface="Comic Sans MS"/>
              </a:rPr>
              <a:t>s</a:t>
            </a:r>
            <a:endParaRPr lang="en-US" sz="1600" b="0" baseline="30000" dirty="0">
              <a:solidFill>
                <a:srgbClr val="000066"/>
              </a:solidFill>
            </a:endParaRPr>
          </a:p>
        </p:txBody>
      </p:sp>
      <p:pic>
        <p:nvPicPr>
          <p:cNvPr id="17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46" y="4842627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456" y="5174646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566" y="5441349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34" y="5789697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" descr="bull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773" y="6138045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05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139" y="1192215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206"/>
          <p:cNvSpPr txBox="1">
            <a:spLocks noChangeArrowheads="1"/>
          </p:cNvSpPr>
          <p:nvPr/>
        </p:nvSpPr>
        <p:spPr bwMode="auto">
          <a:xfrm>
            <a:off x="632401" y="1104902"/>
            <a:ext cx="4133561" cy="33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000066"/>
                </a:solidFill>
              </a:rPr>
              <a:t>TS request </a:t>
            </a:r>
            <a:r>
              <a:rPr lang="en-US" sz="1600" b="0" dirty="0" smtClean="0">
                <a:solidFill>
                  <a:srgbClr val="000066"/>
                </a:solidFill>
              </a:rPr>
              <a:t>to the matrix</a:t>
            </a:r>
            <a:endParaRPr lang="en-US" sz="1600" b="0" dirty="0">
              <a:solidFill>
                <a:srgbClr val="000066"/>
              </a:solidFill>
            </a:endParaRPr>
          </a:p>
        </p:txBody>
      </p:sp>
      <p:pic>
        <p:nvPicPr>
          <p:cNvPr id="28" name="Picture 205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065" y="157321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206"/>
          <p:cNvSpPr txBox="1">
            <a:spLocks noChangeArrowheads="1"/>
          </p:cNvSpPr>
          <p:nvPr/>
        </p:nvSpPr>
        <p:spPr bwMode="auto">
          <a:xfrm>
            <a:off x="639327" y="1485904"/>
            <a:ext cx="4133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Pixel </a:t>
            </a:r>
            <a:r>
              <a:rPr lang="en-US" sz="1600" dirty="0" err="1" smtClean="0">
                <a:solidFill>
                  <a:srgbClr val="000066"/>
                </a:solidFill>
              </a:rPr>
              <a:t>FastOR</a:t>
            </a:r>
            <a:r>
              <a:rPr lang="en-US" sz="1600" b="0" dirty="0" smtClean="0">
                <a:solidFill>
                  <a:srgbClr val="000066"/>
                </a:solidFill>
              </a:rPr>
              <a:t> activates if:</a:t>
            </a:r>
          </a:p>
          <a:p>
            <a:pPr algn="l"/>
            <a:r>
              <a:rPr lang="en-US" sz="1600" dirty="0" smtClean="0">
                <a:solidFill>
                  <a:srgbClr val="000066"/>
                </a:solidFill>
              </a:rPr>
              <a:t>Latched TS==TS request</a:t>
            </a:r>
            <a:endParaRPr lang="en-US" sz="1600" dirty="0">
              <a:solidFill>
                <a:srgbClr val="000066"/>
              </a:solidFill>
            </a:endParaRPr>
          </a:p>
        </p:txBody>
      </p:sp>
      <p:pic>
        <p:nvPicPr>
          <p:cNvPr id="30" name="Picture 205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065" y="2342151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206"/>
          <p:cNvSpPr txBox="1">
            <a:spLocks noChangeArrowheads="1"/>
          </p:cNvSpPr>
          <p:nvPr/>
        </p:nvSpPr>
        <p:spPr bwMode="auto">
          <a:xfrm>
            <a:off x="639327" y="2254838"/>
            <a:ext cx="41335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1 Column </a:t>
            </a:r>
            <a:r>
              <a:rPr lang="en-US" sz="1600" b="0" dirty="0" err="1" smtClean="0">
                <a:solidFill>
                  <a:srgbClr val="000066"/>
                </a:solidFill>
              </a:rPr>
              <a:t>sparsified</a:t>
            </a:r>
            <a:r>
              <a:rPr lang="en-US" sz="1600" b="0" dirty="0" smtClean="0">
                <a:solidFill>
                  <a:srgbClr val="000066"/>
                </a:solidFill>
              </a:rPr>
              <a:t> in 1 </a:t>
            </a:r>
            <a:r>
              <a:rPr lang="en-US" sz="1600" b="0" dirty="0" err="1" smtClean="0">
                <a:solidFill>
                  <a:srgbClr val="000066"/>
                </a:solidFill>
              </a:rPr>
              <a:t>clk</a:t>
            </a:r>
            <a:r>
              <a:rPr lang="en-US" sz="1600" b="0" dirty="0" smtClean="0">
                <a:solidFill>
                  <a:srgbClr val="000066"/>
                </a:solidFill>
              </a:rPr>
              <a:t> cycle (whatever the occupancy)</a:t>
            </a:r>
            <a:endParaRPr lang="en-US" sz="1600" b="0" dirty="0">
              <a:solidFill>
                <a:srgbClr val="000066"/>
              </a:solidFill>
            </a:endParaRPr>
          </a:p>
        </p:txBody>
      </p:sp>
      <p:pic>
        <p:nvPicPr>
          <p:cNvPr id="33" name="Picture 205" descr="bull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09" y="307644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206"/>
          <p:cNvSpPr txBox="1">
            <a:spLocks noChangeArrowheads="1"/>
          </p:cNvSpPr>
          <p:nvPr/>
        </p:nvSpPr>
        <p:spPr bwMode="auto">
          <a:xfrm>
            <a:off x="625471" y="2989134"/>
            <a:ext cx="369714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66"/>
                </a:solidFill>
              </a:rPr>
              <a:t>Only active-</a:t>
            </a:r>
            <a:r>
              <a:rPr lang="en-US" sz="1600" dirty="0" err="1" smtClean="0">
                <a:solidFill>
                  <a:srgbClr val="000066"/>
                </a:solidFill>
              </a:rPr>
              <a:t>FastOR</a:t>
            </a:r>
            <a:r>
              <a:rPr lang="en-US" sz="1600" dirty="0" smtClean="0">
                <a:solidFill>
                  <a:srgbClr val="000066"/>
                </a:solidFill>
              </a:rPr>
              <a:t> </a:t>
            </a:r>
            <a:r>
              <a:rPr lang="en-US" sz="1600" b="0" dirty="0" smtClean="0">
                <a:solidFill>
                  <a:srgbClr val="000066"/>
                </a:solidFill>
              </a:rPr>
              <a:t>columns are enabled in sequence (i.e. active column </a:t>
            </a:r>
            <a:r>
              <a:rPr lang="en-US" sz="1600" b="0" dirty="0" err="1" smtClean="0">
                <a:solidFill>
                  <a:srgbClr val="000066"/>
                </a:solidFill>
              </a:rPr>
              <a:t>FastORs</a:t>
            </a:r>
            <a:r>
              <a:rPr lang="en-US" sz="1600" b="0" dirty="0" smtClean="0">
                <a:solidFill>
                  <a:srgbClr val="000066"/>
                </a:solidFill>
              </a:rPr>
              <a:t> </a:t>
            </a:r>
            <a:r>
              <a:rPr lang="en-US" sz="1600" b="0" dirty="0" smtClean="0">
                <a:solidFill>
                  <a:srgbClr val="000066"/>
                </a:solidFill>
                <a:sym typeface="Wingdings" pitchFamily="2" charset="2"/>
              </a:rPr>
              <a:t> 10 </a:t>
            </a:r>
            <a:r>
              <a:rPr lang="en-US" sz="1600" b="0" dirty="0" err="1" smtClean="0">
                <a:solidFill>
                  <a:srgbClr val="000066"/>
                </a:solidFill>
                <a:sym typeface="Wingdings" pitchFamily="2" charset="2"/>
              </a:rPr>
              <a:t>clk</a:t>
            </a:r>
            <a:r>
              <a:rPr lang="en-US" sz="1600" b="0" dirty="0" smtClean="0">
                <a:solidFill>
                  <a:srgbClr val="000066"/>
                </a:solidFill>
                <a:sym typeface="Wingdings" pitchFamily="2" charset="2"/>
              </a:rPr>
              <a:t> cycles readout)</a:t>
            </a:r>
            <a:endParaRPr lang="en-US" sz="1600" b="0" dirty="0">
              <a:solidFill>
                <a:srgbClr val="000066"/>
              </a:solidFill>
            </a:endParaRPr>
          </a:p>
        </p:txBody>
      </p:sp>
      <p:grpSp>
        <p:nvGrpSpPr>
          <p:cNvPr id="41" name="Gruppo 40"/>
          <p:cNvGrpSpPr/>
          <p:nvPr/>
        </p:nvGrpSpPr>
        <p:grpSpPr>
          <a:xfrm>
            <a:off x="3935186" y="2263719"/>
            <a:ext cx="5614555" cy="2373595"/>
            <a:chOff x="3935186" y="2263719"/>
            <a:chExt cx="5614555" cy="2373595"/>
          </a:xfrm>
        </p:grpSpPr>
        <p:pic>
          <p:nvPicPr>
            <p:cNvPr id="11" name="Immagine 10" descr="Architectur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22096" y="2263719"/>
              <a:ext cx="5527645" cy="2254841"/>
            </a:xfrm>
            <a:prstGeom prst="rect">
              <a:avLst/>
            </a:prstGeom>
          </p:spPr>
        </p:pic>
        <p:sp>
          <p:nvSpPr>
            <p:cNvPr id="35" name="Rettangolo 34"/>
            <p:cNvSpPr/>
            <p:nvPr/>
          </p:nvSpPr>
          <p:spPr bwMode="auto">
            <a:xfrm>
              <a:off x="3967843" y="2334986"/>
              <a:ext cx="1583871" cy="42454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6" name="Rettangolo 35"/>
            <p:cNvSpPr/>
            <p:nvPr/>
          </p:nvSpPr>
          <p:spPr bwMode="auto">
            <a:xfrm>
              <a:off x="3935186" y="3575957"/>
              <a:ext cx="1551214" cy="106135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7" name="Rettangolo 36"/>
            <p:cNvSpPr/>
            <p:nvPr/>
          </p:nvSpPr>
          <p:spPr bwMode="auto">
            <a:xfrm>
              <a:off x="5421086" y="4098471"/>
              <a:ext cx="293914" cy="47352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Rettangolo 39"/>
            <p:cNvSpPr/>
            <p:nvPr/>
          </p:nvSpPr>
          <p:spPr bwMode="auto">
            <a:xfrm>
              <a:off x="5617029" y="4033157"/>
              <a:ext cx="212271" cy="212272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0"/>
          <p:cNvSpPr txBox="1">
            <a:spLocks noChangeArrowheads="1"/>
          </p:cNvSpPr>
          <p:nvPr/>
        </p:nvSpPr>
        <p:spPr bwMode="auto">
          <a:xfrm>
            <a:off x="171450" y="109538"/>
            <a:ext cx="6864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400" b="0" dirty="0" smtClean="0">
                <a:solidFill>
                  <a:srgbClr val="FFFFFF"/>
                </a:solidFill>
                <a:latin typeface="Comic Sans MS" pitchFamily="-65" charset="0"/>
              </a:rPr>
              <a:t>Power cycling simulations</a:t>
            </a:r>
            <a:endParaRPr lang="en-US" sz="2400" b="0" dirty="0">
              <a:solidFill>
                <a:srgbClr val="FFFFFF"/>
              </a:solidFill>
              <a:latin typeface="Comic Sans MS" pitchFamily="-65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581145" y="685404"/>
            <a:ext cx="8709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 b="0" dirty="0">
                <a:solidFill>
                  <a:srgbClr val="000066"/>
                </a:solidFill>
              </a:rPr>
              <a:t>Power cycling can be used to reduce average dissipated power by switching the chip off when no events are expected</a:t>
            </a:r>
            <a:endParaRPr lang="en-US" sz="1600" b="0" dirty="0">
              <a:solidFill>
                <a:srgbClr val="000066"/>
              </a:solidFill>
              <a:sym typeface="Symbol" charset="2"/>
            </a:endParaRP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582733" y="1428354"/>
            <a:ext cx="5002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 b="0">
                <a:solidFill>
                  <a:srgbClr val="000066"/>
                </a:solidFill>
              </a:rPr>
              <a:t>Example:</a:t>
            </a:r>
            <a:endParaRPr lang="en-US" sz="1600" b="0">
              <a:solidFill>
                <a:srgbClr val="000066"/>
              </a:solidFill>
              <a:sym typeface="Symbol" charset="2"/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485895" y="1771254"/>
            <a:ext cx="66736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1" algn="l">
              <a:spcBef>
                <a:spcPct val="20000"/>
              </a:spcBef>
              <a:buClr>
                <a:srgbClr val="000099"/>
              </a:buClr>
              <a:buFont typeface="Wingdings" charset="2"/>
              <a:buChar char="ü"/>
            </a:pPr>
            <a:r>
              <a:rPr kumimoji="1" lang="en-US" altLang="ja-JP" sz="1600" b="0">
                <a:solidFill>
                  <a:srgbClr val="FF5050"/>
                </a:solidFill>
                <a:ea typeface="ＭＳ Ｐゴシック" charset="-128"/>
                <a:cs typeface="ＭＳ Ｐゴシック" charset="-128"/>
              </a:rPr>
              <a:t> ILC bunch structure</a:t>
            </a:r>
            <a:r>
              <a:rPr kumimoji="1" lang="en-US" altLang="ja-JP" sz="1600" b="0">
                <a:ea typeface="ＭＳ Ｐゴシック" charset="-128"/>
                <a:cs typeface="ＭＳ Ｐゴシック" charset="-128"/>
              </a:rPr>
              <a:t>:  ~330 ns spacing, ~3000 bunches, 5Hz pulse</a:t>
            </a:r>
          </a:p>
        </p:txBody>
      </p:sp>
      <p:sp>
        <p:nvSpPr>
          <p:cNvPr id="29" name="Text Box 35"/>
          <p:cNvSpPr txBox="1">
            <a:spLocks noChangeArrowheads="1"/>
          </p:cNvSpPr>
          <p:nvPr/>
        </p:nvSpPr>
        <p:spPr bwMode="auto">
          <a:xfrm>
            <a:off x="581145" y="2228454"/>
            <a:ext cx="8442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 b="0" dirty="0">
                <a:solidFill>
                  <a:srgbClr val="000066"/>
                </a:solidFill>
              </a:rPr>
              <a:t>The analog section in the elementary cell can be switched off during the </a:t>
            </a:r>
            <a:r>
              <a:rPr lang="en-US" sz="1600" b="0" dirty="0" err="1">
                <a:solidFill>
                  <a:srgbClr val="000066"/>
                </a:solidFill>
              </a:rPr>
              <a:t>intertrain</a:t>
            </a:r>
            <a:r>
              <a:rPr lang="en-US" sz="1600" b="0" dirty="0">
                <a:solidFill>
                  <a:srgbClr val="000066"/>
                </a:solidFill>
              </a:rPr>
              <a:t> interval in order to save power (analog power is supposed to be predominant over digital)</a:t>
            </a:r>
            <a:endParaRPr lang="en-US" sz="1600" b="0" dirty="0">
              <a:solidFill>
                <a:srgbClr val="000066"/>
              </a:solidFill>
              <a:sym typeface="Symbol" charset="2"/>
            </a:endParaRPr>
          </a:p>
        </p:txBody>
      </p:sp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5367458" y="3330179"/>
            <a:ext cx="3975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400" b="0" dirty="0">
                <a:solidFill>
                  <a:srgbClr val="000066"/>
                </a:solidFill>
              </a:rPr>
              <a:t>Based on circuit simulations, power cycling with at least </a:t>
            </a:r>
            <a:r>
              <a:rPr lang="en-US" sz="1400" b="0" dirty="0">
                <a:solidFill>
                  <a:srgbClr val="CC0000"/>
                </a:solidFill>
              </a:rPr>
              <a:t>1% duty-cycle</a:t>
            </a:r>
            <a:r>
              <a:rPr lang="en-US" sz="1400" b="0" dirty="0">
                <a:solidFill>
                  <a:srgbClr val="000066"/>
                </a:solidFill>
              </a:rPr>
              <a:t> seems feasible </a:t>
            </a:r>
            <a:endParaRPr lang="en-US" sz="1400" b="0" dirty="0">
              <a:solidFill>
                <a:srgbClr val="CC0000"/>
              </a:solidFill>
              <a:sym typeface="Symbol" charset="2"/>
            </a:endParaRPr>
          </a:p>
        </p:txBody>
      </p:sp>
      <p:grpSp>
        <p:nvGrpSpPr>
          <p:cNvPr id="31" name="Group 48"/>
          <p:cNvGrpSpPr>
            <a:grpSpLocks noChangeAspect="1"/>
          </p:cNvGrpSpPr>
          <p:nvPr/>
        </p:nvGrpSpPr>
        <p:grpSpPr bwMode="auto">
          <a:xfrm>
            <a:off x="498595" y="2809479"/>
            <a:ext cx="4265613" cy="3279775"/>
            <a:chOff x="111" y="1080"/>
            <a:chExt cx="3101" cy="2584"/>
          </a:xfrm>
        </p:grpSpPr>
        <p:pic>
          <p:nvPicPr>
            <p:cNvPr id="32" name="Picture 4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2" y="1080"/>
              <a:ext cx="2690" cy="2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" name="Group 50"/>
            <p:cNvGrpSpPr>
              <a:grpSpLocks noChangeAspect="1"/>
            </p:cNvGrpSpPr>
            <p:nvPr/>
          </p:nvGrpSpPr>
          <p:grpSpPr bwMode="auto">
            <a:xfrm>
              <a:off x="111" y="1310"/>
              <a:ext cx="3101" cy="2354"/>
              <a:chOff x="111" y="1310"/>
              <a:chExt cx="3101" cy="2354"/>
            </a:xfrm>
          </p:grpSpPr>
          <p:sp>
            <p:nvSpPr>
              <p:cNvPr id="35" name="Line 51"/>
              <p:cNvSpPr>
                <a:spLocks noChangeAspect="1" noChangeShapeType="1"/>
              </p:cNvSpPr>
              <p:nvPr/>
            </p:nvSpPr>
            <p:spPr bwMode="auto">
              <a:xfrm>
                <a:off x="413" y="3221"/>
                <a:ext cx="370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37" name="Line 52"/>
              <p:cNvSpPr>
                <a:spLocks noChangeAspect="1" noChangeShapeType="1"/>
              </p:cNvSpPr>
              <p:nvPr/>
            </p:nvSpPr>
            <p:spPr bwMode="auto">
              <a:xfrm>
                <a:off x="771" y="3227"/>
                <a:ext cx="0" cy="361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38" name="Line 53"/>
              <p:cNvSpPr>
                <a:spLocks noChangeAspect="1" noChangeShapeType="1"/>
              </p:cNvSpPr>
              <p:nvPr/>
            </p:nvSpPr>
            <p:spPr bwMode="auto">
              <a:xfrm>
                <a:off x="765" y="3582"/>
                <a:ext cx="109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39" name="Line 54"/>
              <p:cNvSpPr>
                <a:spLocks noChangeAspect="1" noChangeShapeType="1"/>
              </p:cNvSpPr>
              <p:nvPr/>
            </p:nvSpPr>
            <p:spPr bwMode="auto">
              <a:xfrm>
                <a:off x="925" y="3582"/>
                <a:ext cx="353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0" name="Line 55"/>
              <p:cNvSpPr>
                <a:spLocks noChangeAspect="1" noChangeShapeType="1"/>
              </p:cNvSpPr>
              <p:nvPr/>
            </p:nvSpPr>
            <p:spPr bwMode="auto">
              <a:xfrm>
                <a:off x="1267" y="3214"/>
                <a:ext cx="0" cy="361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1" name="Line 56"/>
              <p:cNvSpPr>
                <a:spLocks noChangeAspect="1" noChangeShapeType="1"/>
              </p:cNvSpPr>
              <p:nvPr/>
            </p:nvSpPr>
            <p:spPr bwMode="auto">
              <a:xfrm>
                <a:off x="1255" y="3221"/>
                <a:ext cx="1539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2" name="Line 57"/>
              <p:cNvSpPr>
                <a:spLocks noChangeAspect="1" noChangeShapeType="1"/>
              </p:cNvSpPr>
              <p:nvPr/>
            </p:nvSpPr>
            <p:spPr bwMode="auto">
              <a:xfrm>
                <a:off x="361" y="2581"/>
                <a:ext cx="2627" cy="6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3" name="Line 58"/>
              <p:cNvSpPr>
                <a:spLocks noChangeAspect="1" noChangeShapeType="1"/>
              </p:cNvSpPr>
              <p:nvPr/>
            </p:nvSpPr>
            <p:spPr bwMode="auto">
              <a:xfrm flipH="1">
                <a:off x="846" y="2955"/>
                <a:ext cx="57" cy="171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4" name="Line 59"/>
              <p:cNvSpPr>
                <a:spLocks noChangeAspect="1" noChangeShapeType="1"/>
              </p:cNvSpPr>
              <p:nvPr/>
            </p:nvSpPr>
            <p:spPr bwMode="auto">
              <a:xfrm flipH="1">
                <a:off x="903" y="2955"/>
                <a:ext cx="56" cy="171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5" name="Line 60"/>
              <p:cNvSpPr>
                <a:spLocks noChangeAspect="1" noChangeShapeType="1"/>
              </p:cNvSpPr>
              <p:nvPr/>
            </p:nvSpPr>
            <p:spPr bwMode="auto">
              <a:xfrm flipH="1">
                <a:off x="846" y="3493"/>
                <a:ext cx="57" cy="171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6" name="Line 61"/>
              <p:cNvSpPr>
                <a:spLocks noChangeAspect="1" noChangeShapeType="1"/>
              </p:cNvSpPr>
              <p:nvPr/>
            </p:nvSpPr>
            <p:spPr bwMode="auto">
              <a:xfrm flipH="1">
                <a:off x="903" y="3493"/>
                <a:ext cx="56" cy="171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7" name="Text Box 62"/>
              <p:cNvSpPr txBox="1">
                <a:spLocks noChangeAspect="1" noChangeArrowheads="1"/>
              </p:cNvSpPr>
              <p:nvPr/>
            </p:nvSpPr>
            <p:spPr bwMode="auto">
              <a:xfrm>
                <a:off x="737" y="3353"/>
                <a:ext cx="55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199 ms</a:t>
                </a:r>
              </a:p>
            </p:txBody>
          </p:sp>
          <p:sp>
            <p:nvSpPr>
              <p:cNvPr id="48" name="Line 63"/>
              <p:cNvSpPr>
                <a:spLocks noChangeAspect="1" noChangeShapeType="1"/>
              </p:cNvSpPr>
              <p:nvPr/>
            </p:nvSpPr>
            <p:spPr bwMode="auto">
              <a:xfrm flipV="1">
                <a:off x="783" y="3354"/>
                <a:ext cx="472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49" name="Line 64"/>
              <p:cNvSpPr>
                <a:spLocks noChangeAspect="1" noChangeShapeType="1"/>
              </p:cNvSpPr>
              <p:nvPr/>
            </p:nvSpPr>
            <p:spPr bwMode="auto">
              <a:xfrm flipH="1">
                <a:off x="2270" y="2499"/>
                <a:ext cx="0" cy="335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0" name="Line 65"/>
              <p:cNvSpPr>
                <a:spLocks noChangeAspect="1" noChangeShapeType="1"/>
              </p:cNvSpPr>
              <p:nvPr/>
            </p:nvSpPr>
            <p:spPr bwMode="auto">
              <a:xfrm flipV="1">
                <a:off x="1296" y="2720"/>
                <a:ext cx="957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1" name="Text Box 66"/>
              <p:cNvSpPr txBox="1">
                <a:spLocks noChangeAspect="1" noChangeArrowheads="1"/>
              </p:cNvSpPr>
              <p:nvPr/>
            </p:nvSpPr>
            <p:spPr bwMode="auto">
              <a:xfrm>
                <a:off x="1501" y="2750"/>
                <a:ext cx="55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60 </a:t>
                </a:r>
                <a:r>
                  <a:rPr lang="en-US" sz="1000" b="0">
                    <a:solidFill>
                      <a:srgbClr val="000066"/>
                    </a:solidFill>
                    <a:latin typeface="Symbol" charset="2"/>
                  </a:rPr>
                  <a:t>m</a:t>
                </a: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s</a:t>
                </a:r>
              </a:p>
            </p:txBody>
          </p:sp>
          <p:sp>
            <p:nvSpPr>
              <p:cNvPr id="52" name="Text Box 67"/>
              <p:cNvSpPr txBox="1">
                <a:spLocks noChangeAspect="1" noChangeArrowheads="1"/>
              </p:cNvSpPr>
              <p:nvPr/>
            </p:nvSpPr>
            <p:spPr bwMode="auto">
              <a:xfrm>
                <a:off x="1416" y="2121"/>
                <a:ext cx="634" cy="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Switch-on transient</a:t>
                </a:r>
              </a:p>
            </p:txBody>
          </p:sp>
          <p:sp>
            <p:nvSpPr>
              <p:cNvPr id="53" name="Line 68"/>
              <p:cNvSpPr>
                <a:spLocks noChangeAspect="1" noChangeShapeType="1"/>
              </p:cNvSpPr>
              <p:nvPr/>
            </p:nvSpPr>
            <p:spPr bwMode="auto">
              <a:xfrm flipV="1">
                <a:off x="1711" y="1637"/>
                <a:ext cx="47" cy="482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4" name="Line 69"/>
              <p:cNvSpPr>
                <a:spLocks noChangeAspect="1" noChangeShapeType="1"/>
              </p:cNvSpPr>
              <p:nvPr/>
            </p:nvSpPr>
            <p:spPr bwMode="auto">
              <a:xfrm flipH="1">
                <a:off x="544" y="2106"/>
                <a:ext cx="147" cy="209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5" name="Text Box 70"/>
              <p:cNvSpPr txBox="1">
                <a:spLocks noChangeAspect="1" noChangeArrowheads="1"/>
              </p:cNvSpPr>
              <p:nvPr/>
            </p:nvSpPr>
            <p:spPr bwMode="auto">
              <a:xfrm>
                <a:off x="2319" y="1827"/>
                <a:ext cx="893" cy="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Preamplifier pulse response</a:t>
                </a:r>
              </a:p>
            </p:txBody>
          </p:sp>
          <p:sp>
            <p:nvSpPr>
              <p:cNvPr id="56" name="Line 71"/>
              <p:cNvSpPr>
                <a:spLocks noChangeAspect="1" noChangeShapeType="1"/>
              </p:cNvSpPr>
              <p:nvPr/>
            </p:nvSpPr>
            <p:spPr bwMode="auto">
              <a:xfrm flipH="1">
                <a:off x="2618" y="2112"/>
                <a:ext cx="108" cy="190"/>
              </a:xfrm>
              <a:prstGeom prst="line">
                <a:avLst/>
              </a:prstGeom>
              <a:noFill/>
              <a:ln w="9525">
                <a:solidFill>
                  <a:srgbClr val="0000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7" name="Line 72"/>
              <p:cNvSpPr>
                <a:spLocks noChangeAspect="1" noChangeShapeType="1"/>
              </p:cNvSpPr>
              <p:nvPr/>
            </p:nvSpPr>
            <p:spPr bwMode="auto">
              <a:xfrm flipV="1">
                <a:off x="390" y="3107"/>
                <a:ext cx="0" cy="50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8" name="Line 73"/>
              <p:cNvSpPr>
                <a:spLocks noChangeAspect="1" noChangeShapeType="1"/>
              </p:cNvSpPr>
              <p:nvPr/>
            </p:nvSpPr>
            <p:spPr bwMode="auto">
              <a:xfrm>
                <a:off x="350" y="3575"/>
                <a:ext cx="4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59" name="Line 74"/>
              <p:cNvSpPr>
                <a:spLocks noChangeAspect="1" noChangeShapeType="1"/>
              </p:cNvSpPr>
              <p:nvPr/>
            </p:nvSpPr>
            <p:spPr bwMode="auto">
              <a:xfrm>
                <a:off x="350" y="3221"/>
                <a:ext cx="4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60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12" y="3131"/>
                <a:ext cx="278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1.2</a:t>
                </a:r>
              </a:p>
            </p:txBody>
          </p:sp>
          <p:sp>
            <p:nvSpPr>
              <p:cNvPr id="61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12" y="3486"/>
                <a:ext cx="278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0.0</a:t>
                </a:r>
              </a:p>
            </p:txBody>
          </p:sp>
          <p:sp>
            <p:nvSpPr>
              <p:cNvPr id="62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390" y="1365"/>
                <a:ext cx="0" cy="16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63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112" y="2929"/>
                <a:ext cx="27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0.0</a:t>
                </a:r>
              </a:p>
            </p:txBody>
          </p:sp>
          <p:sp>
            <p:nvSpPr>
              <p:cNvPr id="64" name="Line 79"/>
              <p:cNvSpPr>
                <a:spLocks noChangeAspect="1" noChangeShapeType="1"/>
              </p:cNvSpPr>
              <p:nvPr/>
            </p:nvSpPr>
            <p:spPr bwMode="auto">
              <a:xfrm>
                <a:off x="350" y="3037"/>
                <a:ext cx="4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65" name="Text Box 80"/>
              <p:cNvSpPr txBox="1">
                <a:spLocks noChangeAspect="1" noChangeArrowheads="1"/>
              </p:cNvSpPr>
              <p:nvPr/>
            </p:nvSpPr>
            <p:spPr bwMode="auto">
              <a:xfrm>
                <a:off x="112" y="2498"/>
                <a:ext cx="278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0.2</a:t>
                </a:r>
              </a:p>
            </p:txBody>
          </p:sp>
          <p:sp>
            <p:nvSpPr>
              <p:cNvPr id="66" name="Line 81"/>
              <p:cNvSpPr>
                <a:spLocks noChangeAspect="1" noChangeShapeType="1"/>
              </p:cNvSpPr>
              <p:nvPr/>
            </p:nvSpPr>
            <p:spPr bwMode="auto">
              <a:xfrm>
                <a:off x="350" y="2581"/>
                <a:ext cx="4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67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117" y="2073"/>
                <a:ext cx="27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0.4</a:t>
                </a:r>
              </a:p>
            </p:txBody>
          </p:sp>
          <p:sp>
            <p:nvSpPr>
              <p:cNvPr id="68" name="Line 83"/>
              <p:cNvSpPr>
                <a:spLocks noChangeAspect="1" noChangeShapeType="1"/>
              </p:cNvSpPr>
              <p:nvPr/>
            </p:nvSpPr>
            <p:spPr bwMode="auto">
              <a:xfrm>
                <a:off x="350" y="2150"/>
                <a:ext cx="4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69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111" y="1605"/>
                <a:ext cx="27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800" b="0">
                    <a:solidFill>
                      <a:srgbClr val="000066"/>
                    </a:solidFill>
                    <a:latin typeface="Comic Sans MS" charset="0"/>
                  </a:rPr>
                  <a:t>0.6</a:t>
                </a:r>
              </a:p>
            </p:txBody>
          </p:sp>
          <p:sp>
            <p:nvSpPr>
              <p:cNvPr id="70" name="Line 85"/>
              <p:cNvSpPr>
                <a:spLocks noChangeAspect="1" noChangeShapeType="1"/>
              </p:cNvSpPr>
              <p:nvPr/>
            </p:nvSpPr>
            <p:spPr bwMode="auto">
              <a:xfrm>
                <a:off x="343" y="1688"/>
                <a:ext cx="4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endParaRPr lang="en-US" b="0"/>
              </a:p>
            </p:txBody>
          </p:sp>
          <p:sp>
            <p:nvSpPr>
              <p:cNvPr id="71" name="Text Box 86"/>
              <p:cNvSpPr txBox="1">
                <a:spLocks noChangeAspect="1" noChangeArrowheads="1"/>
              </p:cNvSpPr>
              <p:nvPr/>
            </p:nvSpPr>
            <p:spPr bwMode="auto">
              <a:xfrm>
                <a:off x="162" y="1310"/>
                <a:ext cx="278" cy="2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200" b="0">
                    <a:solidFill>
                      <a:srgbClr val="000066"/>
                    </a:solidFill>
                  </a:rPr>
                  <a:t>V</a:t>
                </a:r>
              </a:p>
            </p:txBody>
          </p:sp>
          <p:sp>
            <p:nvSpPr>
              <p:cNvPr id="72" name="Text Box 87"/>
              <p:cNvSpPr txBox="1">
                <a:spLocks noChangeAspect="1" noChangeArrowheads="1"/>
              </p:cNvSpPr>
              <p:nvPr/>
            </p:nvSpPr>
            <p:spPr bwMode="auto">
              <a:xfrm>
                <a:off x="1747" y="3229"/>
                <a:ext cx="55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ON</a:t>
                </a:r>
              </a:p>
            </p:txBody>
          </p:sp>
          <p:sp>
            <p:nvSpPr>
              <p:cNvPr id="73" name="Text Box 88"/>
              <p:cNvSpPr txBox="1">
                <a:spLocks noChangeAspect="1" noChangeArrowheads="1"/>
              </p:cNvSpPr>
              <p:nvPr/>
            </p:nvSpPr>
            <p:spPr bwMode="auto">
              <a:xfrm>
                <a:off x="742" y="3185"/>
                <a:ext cx="554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OFF</a:t>
                </a:r>
              </a:p>
            </p:txBody>
          </p:sp>
          <p:sp>
            <p:nvSpPr>
              <p:cNvPr id="74" name="Text Box 89"/>
              <p:cNvSpPr txBox="1">
                <a:spLocks noChangeAspect="1" noChangeArrowheads="1"/>
              </p:cNvSpPr>
              <p:nvPr/>
            </p:nvSpPr>
            <p:spPr bwMode="auto">
              <a:xfrm>
                <a:off x="391" y="1827"/>
                <a:ext cx="894" cy="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1000" b="0">
                    <a:solidFill>
                      <a:srgbClr val="000066"/>
                    </a:solidFill>
                    <a:latin typeface="Comic Sans MS" charset="0"/>
                  </a:rPr>
                  <a:t>Preamplifier pulse response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ym typeface="Symbol" pitchFamily="18" charset="2"/>
              </a:rPr>
              <a:t>Deep </a:t>
            </a:r>
            <a:r>
              <a:rPr lang="en-US" sz="2400" b="0" dirty="0" err="1" smtClean="0">
                <a:sym typeface="Symbol" pitchFamily="18" charset="2"/>
              </a:rPr>
              <a:t>n</a:t>
            </a:r>
            <a:r>
              <a:rPr lang="en-US" sz="2400" b="0" dirty="0" smtClean="0">
                <a:sym typeface="Symbol" pitchFamily="18" charset="2"/>
              </a:rPr>
              <a:t>-well (Triple Well) Process</a:t>
            </a:r>
            <a:endParaRPr lang="en-US" sz="2400" b="0" dirty="0" smtClean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0" name="Text Box 1051"/>
          <p:cNvSpPr txBox="1">
            <a:spLocks noChangeArrowheads="1"/>
          </p:cNvSpPr>
          <p:nvPr/>
        </p:nvSpPr>
        <p:spPr bwMode="auto">
          <a:xfrm>
            <a:off x="6220105" y="942707"/>
            <a:ext cx="2996694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In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triple-well CMOS </a:t>
            </a:r>
            <a:r>
              <a:rPr lang="en-US" sz="14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processes a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deep N-well is used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to shield N-channel devices from substrate noise in mixed-signal circuits</a:t>
            </a:r>
            <a:endParaRPr lang="en-US" sz="1400" b="0" dirty="0" smtClean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4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DNW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MAPS is based on the same working principle as standard MAPS</a:t>
            </a: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594303" y="3659375"/>
            <a:ext cx="862978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600" b="0" dirty="0" smtClean="0">
                <a:solidFill>
                  <a:schemeClr val="tx2"/>
                </a:solidFill>
                <a:latin typeface="Comic Sans MS" charset="0"/>
                <a:ea typeface="Comic Sans MS" charset="0"/>
                <a:cs typeface="Comic Sans MS" charset="0"/>
              </a:rPr>
              <a:t>Classical </a:t>
            </a:r>
            <a:r>
              <a:rPr lang="en-US" sz="1600" b="0" dirty="0">
                <a:solidFill>
                  <a:schemeClr val="tx2"/>
                </a:solidFill>
                <a:latin typeface="Comic Sans MS" charset="0"/>
                <a:ea typeface="Comic Sans MS" charset="0"/>
                <a:cs typeface="Comic Sans MS" charset="0"/>
              </a:rPr>
              <a:t>optimum signal processing chain for capacitive detector can be implemented at pixel level </a:t>
            </a:r>
            <a:endParaRPr lang="en-US" sz="1600" b="0" dirty="0" smtClean="0">
              <a:solidFill>
                <a:schemeClr val="tx2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600" b="0" dirty="0" smtClean="0">
                <a:solidFill>
                  <a:schemeClr val="tx2"/>
                </a:solidFill>
                <a:latin typeface="Comic Sans MS" charset="0"/>
                <a:ea typeface="Comic Sans MS" charset="0"/>
                <a:cs typeface="Comic Sans MS" charset="0"/>
              </a:rPr>
              <a:t>The </a:t>
            </a:r>
            <a:r>
              <a:rPr lang="en-US" sz="1600" b="0" dirty="0">
                <a:solidFill>
                  <a:schemeClr val="tx2"/>
                </a:solidFill>
                <a:latin typeface="Comic Sans MS" charset="0"/>
                <a:ea typeface="Comic Sans MS" charset="0"/>
                <a:cs typeface="Comic Sans MS" charset="0"/>
              </a:rPr>
              <a:t>collecting electrode (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DNW) can be exploited to obtain higher single pixel collected charge </a:t>
            </a:r>
            <a:endParaRPr lang="en-US" sz="1600" b="0" dirty="0" smtClean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6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A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charge preamplifier is used for Q-V conversion </a:t>
            </a:r>
            <a:r>
              <a:rPr lang="en-US" sz="16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gain decoupled from electrode capacitance</a:t>
            </a:r>
            <a:endParaRPr lang="en-US" sz="1600" b="0" dirty="0" smtClean="0">
              <a:solidFill>
                <a:srgbClr val="000000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 marL="180975" indent="-180975" algn="just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6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DNW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may house NMOS transistors and using a large detector area, PMOS devices</a:t>
            </a:r>
            <a:r>
              <a:rPr lang="en-US" sz="16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may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be included in the front-end design </a:t>
            </a:r>
            <a:r>
              <a:rPr lang="en-US" sz="16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charge collection efficiency depends</a:t>
            </a:r>
            <a:r>
              <a:rPr lang="en-US" sz="16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on </a:t>
            </a:r>
            <a:r>
              <a:rPr lang="en-US" sz="16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the ratio between the DNW area and the area of all the N-wells (deep and standard)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1689" y="786075"/>
            <a:ext cx="5489014" cy="2438562"/>
            <a:chOff x="531689" y="786075"/>
            <a:chExt cx="5489014" cy="2438562"/>
          </a:xfrm>
        </p:grpSpPr>
        <p:pic>
          <p:nvPicPr>
            <p:cNvPr id="9" name="Picture 105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1689" y="786075"/>
              <a:ext cx="5489014" cy="243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2782046" y="1874486"/>
              <a:ext cx="1532142" cy="403116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smtClean="0">
                <a:latin typeface="Comic Sans MS" charset="0"/>
              </a:rPr>
              <a:t>APSEL series chips</a:t>
            </a:r>
            <a:endParaRPr lang="en-US" sz="2400" b="0" smtClean="0">
              <a:latin typeface="Comic Sans MS" charset="0"/>
              <a:ea typeface="Comic Sans MS" charset="0"/>
              <a:cs typeface="Comic Sans MS" charset="0"/>
            </a:endParaRPr>
          </a:p>
        </p:txBody>
      </p:sp>
      <p:grpSp>
        <p:nvGrpSpPr>
          <p:cNvPr id="59" name="Group 66"/>
          <p:cNvGrpSpPr>
            <a:grpSpLocks noChangeAspect="1"/>
          </p:cNvGrpSpPr>
          <p:nvPr/>
        </p:nvGrpSpPr>
        <p:grpSpPr bwMode="auto">
          <a:xfrm>
            <a:off x="-60325" y="1138238"/>
            <a:ext cx="1606550" cy="1071562"/>
            <a:chOff x="169" y="903"/>
            <a:chExt cx="1266" cy="843"/>
          </a:xfrm>
        </p:grpSpPr>
        <p:pic>
          <p:nvPicPr>
            <p:cNvPr id="60" name="Picture 40" descr="chi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9" y="903"/>
              <a:ext cx="926" cy="84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61" name="Text Box 45"/>
            <p:cNvSpPr txBox="1">
              <a:spLocks noChangeAspect="1" noChangeArrowheads="1"/>
            </p:cNvSpPr>
            <p:nvPr/>
          </p:nvSpPr>
          <p:spPr bwMode="auto">
            <a:xfrm rot="18900000">
              <a:off x="169" y="936"/>
              <a:ext cx="865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2004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62" name="Group 65"/>
          <p:cNvGrpSpPr>
            <a:grpSpLocks noChangeAspect="1"/>
          </p:cNvGrpSpPr>
          <p:nvPr/>
        </p:nvGrpSpPr>
        <p:grpSpPr bwMode="auto">
          <a:xfrm>
            <a:off x="3344862" y="1139825"/>
            <a:ext cx="1579563" cy="1128713"/>
            <a:chOff x="1632" y="867"/>
            <a:chExt cx="1244" cy="889"/>
          </a:xfrm>
        </p:grpSpPr>
        <p:pic>
          <p:nvPicPr>
            <p:cNvPr id="63" name="Picture 42" descr="matric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42" y="867"/>
              <a:ext cx="934" cy="889"/>
            </a:xfrm>
            <a:prstGeom prst="rect">
              <a:avLst/>
            </a:prstGeom>
            <a:noFill/>
          </p:spPr>
        </p:pic>
        <p:sp>
          <p:nvSpPr>
            <p:cNvPr id="64" name="Text Box 57"/>
            <p:cNvSpPr txBox="1">
              <a:spLocks noChangeAspect="1" noChangeArrowheads="1"/>
            </p:cNvSpPr>
            <p:nvPr/>
          </p:nvSpPr>
          <p:spPr bwMode="auto">
            <a:xfrm rot="18900000">
              <a:off x="1632" y="956"/>
              <a:ext cx="864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2005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65" name="Group 67"/>
          <p:cNvGrpSpPr>
            <a:grpSpLocks noChangeAspect="1"/>
          </p:cNvGrpSpPr>
          <p:nvPr/>
        </p:nvGrpSpPr>
        <p:grpSpPr bwMode="auto">
          <a:xfrm>
            <a:off x="1697038" y="1133475"/>
            <a:ext cx="1587500" cy="1130300"/>
            <a:chOff x="204" y="2733"/>
            <a:chExt cx="1249" cy="889"/>
          </a:xfrm>
        </p:grpSpPr>
        <p:pic>
          <p:nvPicPr>
            <p:cNvPr id="66" name="Picture 3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6" y="2733"/>
              <a:ext cx="997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" name="Text Box 59"/>
            <p:cNvSpPr txBox="1">
              <a:spLocks noChangeAspect="1" noChangeArrowheads="1"/>
            </p:cNvSpPr>
            <p:nvPr/>
          </p:nvSpPr>
          <p:spPr bwMode="auto">
            <a:xfrm rot="18900000">
              <a:off x="204" y="2746"/>
              <a:ext cx="863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2006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68" name="Group 68"/>
          <p:cNvGrpSpPr>
            <a:grpSpLocks noChangeAspect="1"/>
          </p:cNvGrpSpPr>
          <p:nvPr/>
        </p:nvGrpSpPr>
        <p:grpSpPr bwMode="auto">
          <a:xfrm>
            <a:off x="0" y="2417763"/>
            <a:ext cx="1538288" cy="1143000"/>
            <a:chOff x="1532" y="2758"/>
            <a:chExt cx="1210" cy="900"/>
          </a:xfrm>
        </p:grpSpPr>
        <p:pic>
          <p:nvPicPr>
            <p:cNvPr id="69" name="Picture 36" descr="apsel2M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34" y="2758"/>
              <a:ext cx="908" cy="900"/>
            </a:xfrm>
            <a:prstGeom prst="rect">
              <a:avLst/>
            </a:prstGeom>
            <a:noFill/>
          </p:spPr>
        </p:pic>
        <p:sp>
          <p:nvSpPr>
            <p:cNvPr id="70" name="Text Box 60"/>
            <p:cNvSpPr txBox="1">
              <a:spLocks noChangeAspect="1" noChangeArrowheads="1"/>
            </p:cNvSpPr>
            <p:nvPr/>
          </p:nvSpPr>
          <p:spPr bwMode="auto">
            <a:xfrm rot="18900000">
              <a:off x="1532" y="2764"/>
              <a:ext cx="864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2006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71" name="Group 70"/>
          <p:cNvGrpSpPr>
            <a:grpSpLocks noChangeAspect="1"/>
          </p:cNvGrpSpPr>
          <p:nvPr/>
        </p:nvGrpSpPr>
        <p:grpSpPr bwMode="auto">
          <a:xfrm>
            <a:off x="1663700" y="2415858"/>
            <a:ext cx="1571625" cy="1084580"/>
            <a:chOff x="206" y="1928"/>
            <a:chExt cx="1238" cy="854"/>
          </a:xfrm>
        </p:grpSpPr>
        <p:pic>
          <p:nvPicPr>
            <p:cNvPr id="72" name="Picture 50" descr="Apsel2_9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00" y="1935"/>
              <a:ext cx="944" cy="847"/>
            </a:xfrm>
            <a:prstGeom prst="rect">
              <a:avLst/>
            </a:prstGeom>
            <a:noFill/>
          </p:spPr>
        </p:pic>
        <p:sp>
          <p:nvSpPr>
            <p:cNvPr id="73" name="Text Box 61"/>
            <p:cNvSpPr txBox="1">
              <a:spLocks noChangeAspect="1" noChangeArrowheads="1"/>
            </p:cNvSpPr>
            <p:nvPr/>
          </p:nvSpPr>
          <p:spPr bwMode="auto">
            <a:xfrm rot="18900000">
              <a:off x="206" y="1928"/>
              <a:ext cx="864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2006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74" name="Group 113"/>
          <p:cNvGrpSpPr>
            <a:grpSpLocks/>
          </p:cNvGrpSpPr>
          <p:nvPr/>
        </p:nvGrpSpPr>
        <p:grpSpPr bwMode="auto">
          <a:xfrm>
            <a:off x="0" y="3763963"/>
            <a:ext cx="1608138" cy="1212850"/>
            <a:chOff x="-38" y="3259"/>
            <a:chExt cx="1013" cy="764"/>
          </a:xfrm>
        </p:grpSpPr>
        <p:pic>
          <p:nvPicPr>
            <p:cNvPr id="75" name="Picture 62" descr="apsel2M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4" y="3259"/>
              <a:ext cx="771" cy="764"/>
            </a:xfrm>
            <a:prstGeom prst="rect">
              <a:avLst/>
            </a:prstGeom>
            <a:noFill/>
          </p:spPr>
        </p:pic>
        <p:sp>
          <p:nvSpPr>
            <p:cNvPr id="76" name="Text Box 63"/>
            <p:cNvSpPr txBox="1">
              <a:spLocks noChangeAspect="1" noChangeArrowheads="1"/>
            </p:cNvSpPr>
            <p:nvPr/>
          </p:nvSpPr>
          <p:spPr bwMode="auto">
            <a:xfrm rot="18900000">
              <a:off x="-38" y="3264"/>
              <a:ext cx="692" cy="14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2006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77" name="Rectangle 99"/>
          <p:cNvSpPr>
            <a:spLocks noChangeArrowheads="1"/>
          </p:cNvSpPr>
          <p:nvPr/>
        </p:nvSpPr>
        <p:spPr bwMode="auto">
          <a:xfrm>
            <a:off x="5606563" y="2784786"/>
            <a:ext cx="3824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>
                <a:solidFill>
                  <a:srgbClr val="FF6600"/>
                </a:solidFill>
                <a:latin typeface="Comic Sans MS"/>
                <a:cs typeface="Comic Sans MS"/>
              </a:rPr>
              <a:t>Full in-pixel signal </a:t>
            </a:r>
            <a:r>
              <a:rPr lang="en-US" sz="1200" b="0" smtClean="0">
                <a:solidFill>
                  <a:srgbClr val="FF6600"/>
                </a:solidFill>
                <a:latin typeface="Comic Sans MS"/>
                <a:cs typeface="Comic Sans MS"/>
              </a:rPr>
              <a:t>processing:                                   PA + shaper + comparator + latch</a:t>
            </a:r>
            <a:endParaRPr lang="en-US" sz="1200" b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  <p:pic>
        <p:nvPicPr>
          <p:cNvPr id="78" name="Picture 10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59320" y="842124"/>
            <a:ext cx="4183062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" name="Rectangle 104"/>
          <p:cNvSpPr>
            <a:spLocks noChangeArrowheads="1"/>
          </p:cNvSpPr>
          <p:nvPr/>
        </p:nvSpPr>
        <p:spPr bwMode="auto">
          <a:xfrm>
            <a:off x="5600700" y="3434146"/>
            <a:ext cx="4083263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 algn="just" eaLnBrk="0" hangingPunct="0">
              <a:spcBef>
                <a:spcPts val="875"/>
              </a:spcBef>
              <a:buSzPct val="100000"/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Prototypes fabricated with the STMicroelectronics 130nm triple-well technology </a:t>
            </a:r>
          </a:p>
          <a:p>
            <a:pPr marL="179388" indent="-179388" algn="just" eaLnBrk="0" hangingPunct="0">
              <a:spcBef>
                <a:spcPts val="875"/>
              </a:spcBef>
              <a:buSzPct val="100000"/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High sensitivity charge preamplifier with continuous reset + RC-CR shaper with programmable peaking time </a:t>
            </a:r>
          </a:p>
          <a:p>
            <a:pPr marL="179388" indent="-179388" algn="just" eaLnBrk="0" hangingPunct="0">
              <a:spcBef>
                <a:spcPts val="875"/>
              </a:spcBef>
              <a:buSzPct val="100000"/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A threshold discriminator is used to drive a NOR latch featuring an external reset</a:t>
            </a:r>
          </a:p>
          <a:p>
            <a:pPr marL="179388" indent="-179388" algn="just" eaLnBrk="0" hangingPunct="0">
              <a:spcBef>
                <a:spcPts val="875"/>
              </a:spcBef>
              <a:buSzPct val="100000"/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Pixel size: 50um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x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50um</a:t>
            </a:r>
          </a:p>
          <a:p>
            <a:pPr marL="179388" indent="-179388" algn="just" eaLnBrk="0" hangingPunct="0">
              <a:spcBef>
                <a:spcPts val="875"/>
              </a:spcBef>
              <a:buSzPct val="100000"/>
              <a:buFont typeface="Wingdings" charset="2"/>
              <a:buChar char="Ø"/>
            </a:pP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The first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prototypes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proved the capability of the sensor to collect charge from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the substrate </a:t>
            </a:r>
            <a:endParaRPr lang="en-US" sz="1200" b="0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grpSp>
        <p:nvGrpSpPr>
          <p:cNvPr id="81" name="Group 108"/>
          <p:cNvGrpSpPr>
            <a:grpSpLocks/>
          </p:cNvGrpSpPr>
          <p:nvPr/>
        </p:nvGrpSpPr>
        <p:grpSpPr bwMode="auto">
          <a:xfrm>
            <a:off x="3162300" y="3744915"/>
            <a:ext cx="1736725" cy="1193801"/>
            <a:chOff x="2069" y="3239"/>
            <a:chExt cx="1094" cy="752"/>
          </a:xfrm>
        </p:grpSpPr>
        <p:pic>
          <p:nvPicPr>
            <p:cNvPr id="82" name="Picture 106" descr="APSEL3T2-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00" y="3240"/>
              <a:ext cx="863" cy="751"/>
            </a:xfrm>
            <a:prstGeom prst="rect">
              <a:avLst/>
            </a:prstGeom>
            <a:noFill/>
          </p:spPr>
        </p:pic>
        <p:sp>
          <p:nvSpPr>
            <p:cNvPr id="83" name="Text Box 78"/>
            <p:cNvSpPr txBox="1">
              <a:spLocks noChangeAspect="1" noChangeArrowheads="1"/>
            </p:cNvSpPr>
            <p:nvPr/>
          </p:nvSpPr>
          <p:spPr bwMode="auto">
            <a:xfrm rot="18900000">
              <a:off x="2069" y="3239"/>
              <a:ext cx="691" cy="14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2007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84" name="Group 112"/>
          <p:cNvGrpSpPr>
            <a:grpSpLocks/>
          </p:cNvGrpSpPr>
          <p:nvPr/>
        </p:nvGrpSpPr>
        <p:grpSpPr bwMode="auto">
          <a:xfrm>
            <a:off x="3186113" y="2417762"/>
            <a:ext cx="2139950" cy="1104901"/>
            <a:chOff x="1047" y="1467"/>
            <a:chExt cx="1348" cy="696"/>
          </a:xfrm>
        </p:grpSpPr>
        <p:pic>
          <p:nvPicPr>
            <p:cNvPr id="85" name="Picture 111" descr="APSEL3D-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221" y="1467"/>
              <a:ext cx="1174" cy="696"/>
            </a:xfrm>
            <a:prstGeom prst="rect">
              <a:avLst/>
            </a:prstGeom>
            <a:noFill/>
          </p:spPr>
        </p:pic>
        <p:sp>
          <p:nvSpPr>
            <p:cNvPr id="86" name="Text Box 86"/>
            <p:cNvSpPr txBox="1">
              <a:spLocks noChangeAspect="1" noChangeArrowheads="1"/>
            </p:cNvSpPr>
            <p:nvPr/>
          </p:nvSpPr>
          <p:spPr bwMode="auto">
            <a:xfrm rot="18900000">
              <a:off x="1047" y="1501"/>
              <a:ext cx="691" cy="14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2007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87" name="Group 110"/>
          <p:cNvGrpSpPr>
            <a:grpSpLocks/>
          </p:cNvGrpSpPr>
          <p:nvPr/>
        </p:nvGrpSpPr>
        <p:grpSpPr bwMode="auto">
          <a:xfrm>
            <a:off x="1590675" y="3770313"/>
            <a:ext cx="1712913" cy="1190625"/>
            <a:chOff x="1026" y="3255"/>
            <a:chExt cx="1079" cy="750"/>
          </a:xfrm>
        </p:grpSpPr>
        <p:pic>
          <p:nvPicPr>
            <p:cNvPr id="88" name="Picture 109" descr="APSEL3T1-2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280" y="3255"/>
              <a:ext cx="825" cy="750"/>
            </a:xfrm>
            <a:prstGeom prst="rect">
              <a:avLst/>
            </a:prstGeom>
            <a:noFill/>
          </p:spPr>
        </p:pic>
        <p:sp>
          <p:nvSpPr>
            <p:cNvPr id="89" name="Text Box 74"/>
            <p:cNvSpPr txBox="1">
              <a:spLocks noChangeAspect="1" noChangeArrowheads="1"/>
            </p:cNvSpPr>
            <p:nvPr/>
          </p:nvSpPr>
          <p:spPr bwMode="auto">
            <a:xfrm rot="18900000">
              <a:off x="1026" y="3260"/>
              <a:ext cx="691" cy="14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2007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0500" y="5188519"/>
            <a:ext cx="3136900" cy="1230120"/>
            <a:chOff x="1651000" y="5036119"/>
            <a:chExt cx="3136900" cy="1230120"/>
          </a:xfrm>
        </p:grpSpPr>
        <p:pic>
          <p:nvPicPr>
            <p:cNvPr id="33" name="Picture 6" descr="Apsel4D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019300" y="5036119"/>
              <a:ext cx="2768600" cy="1230120"/>
            </a:xfrm>
            <a:prstGeom prst="rect">
              <a:avLst/>
            </a:prstGeom>
            <a:noFill/>
          </p:spPr>
        </p:pic>
        <p:sp>
          <p:nvSpPr>
            <p:cNvPr id="35" name="Text Box 78"/>
            <p:cNvSpPr txBox="1">
              <a:spLocks noChangeAspect="1" noChangeArrowheads="1"/>
            </p:cNvSpPr>
            <p:nvPr/>
          </p:nvSpPr>
          <p:spPr bwMode="auto">
            <a:xfrm rot="18900000">
              <a:off x="1651000" y="5167315"/>
              <a:ext cx="1096963" cy="23018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b="0" smtClean="0">
                  <a:solidFill>
                    <a:schemeClr val="accent2"/>
                  </a:solidFill>
                  <a:latin typeface="Comic Sans MS"/>
                  <a:cs typeface="Comic Sans MS"/>
                </a:rPr>
                <a:t>Sub. 2007</a:t>
              </a:r>
              <a:endParaRPr lang="en-US" sz="1200" b="0">
                <a:solidFill>
                  <a:srgbClr val="FF6600"/>
                </a:solidFill>
                <a:latin typeface="Comic Sans MS"/>
                <a:cs typeface="Comic Sans MS"/>
              </a:endParaRPr>
            </a:p>
          </p:txBody>
        </p:sp>
      </p:grpSp>
      <p:pic>
        <p:nvPicPr>
          <p:cNvPr id="37" name="Picture 59" descr="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80403" y="5676913"/>
            <a:ext cx="632009" cy="66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62"/>
          <p:cNvGrpSpPr>
            <a:grpSpLocks noChangeAspect="1"/>
          </p:cNvGrpSpPr>
          <p:nvPr/>
        </p:nvGrpSpPr>
        <p:grpSpPr bwMode="auto">
          <a:xfrm>
            <a:off x="3268981" y="5694883"/>
            <a:ext cx="1131152" cy="678317"/>
            <a:chOff x="3107" y="1062"/>
            <a:chExt cx="2662" cy="1597"/>
          </a:xfrm>
        </p:grpSpPr>
        <p:pic>
          <p:nvPicPr>
            <p:cNvPr id="39" name="Picture 6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408" y="1065"/>
              <a:ext cx="2361" cy="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Rectangle 64"/>
            <p:cNvSpPr>
              <a:spLocks noChangeAspect="1" noChangeArrowheads="1"/>
            </p:cNvSpPr>
            <p:nvPr/>
          </p:nvSpPr>
          <p:spPr bwMode="auto">
            <a:xfrm>
              <a:off x="3107" y="1062"/>
              <a:ext cx="2263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200">
                  <a:latin typeface="Comic Sans MS" charset="0"/>
                  <a:ea typeface="Comic Sans MS" charset="0"/>
                  <a:cs typeface="Comic Sans MS" charset="0"/>
                </a:rPr>
                <a:t>SLIM5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latin typeface="Comic Sans MS"/>
                <a:ea typeface="Comic Sans MS" charset="0"/>
                <a:cs typeface="Comic Sans MS"/>
              </a:rPr>
              <a:t>APSEL4D</a:t>
            </a:r>
          </a:p>
        </p:txBody>
      </p:sp>
      <p:sp>
        <p:nvSpPr>
          <p:cNvPr id="16" name="Rectangle 113"/>
          <p:cNvSpPr>
            <a:spLocks noChangeArrowheads="1"/>
          </p:cNvSpPr>
          <p:nvPr/>
        </p:nvSpPr>
        <p:spPr bwMode="auto">
          <a:xfrm>
            <a:off x="216000" y="756001"/>
            <a:ext cx="5434205" cy="8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 eaLnBrk="1" hangingPunct="1">
              <a:lnSpc>
                <a:spcPct val="110000"/>
              </a:lnSpc>
            </a:pPr>
            <a:r>
              <a:rPr lang="en-US" sz="1400" b="0" dirty="0">
                <a:solidFill>
                  <a:schemeClr val="tx1"/>
                </a:solidFill>
                <a:latin typeface="Comic Sans MS"/>
                <a:cs typeface="Comic Sans MS"/>
              </a:rPr>
              <a:t>4K(32x128) 50x50 </a:t>
            </a:r>
            <a:r>
              <a:rPr lang="el-GR" sz="1400" b="0" dirty="0">
                <a:solidFill>
                  <a:schemeClr val="tx1"/>
                </a:solidFill>
                <a:latin typeface="Comic Sans MS"/>
                <a:ea typeface="Arial" charset="0"/>
                <a:cs typeface="Comic Sans MS"/>
              </a:rPr>
              <a:t>μ</a:t>
            </a:r>
            <a:r>
              <a:rPr lang="it-IT" sz="1400" b="0" dirty="0">
                <a:solidFill>
                  <a:schemeClr val="tx1"/>
                </a:solidFill>
                <a:latin typeface="Comic Sans MS"/>
                <a:ea typeface="Arial" charset="0"/>
                <a:cs typeface="Comic Sans MS"/>
              </a:rPr>
              <a:t>m</a:t>
            </a:r>
            <a:r>
              <a:rPr lang="it-IT" sz="1400" b="0" baseline="30000" dirty="0">
                <a:solidFill>
                  <a:schemeClr val="tx1"/>
                </a:solidFill>
                <a:latin typeface="Comic Sans MS"/>
                <a:ea typeface="Arial" charset="0"/>
                <a:cs typeface="Comic Sans MS"/>
              </a:rPr>
              <a:t>2</a:t>
            </a:r>
            <a:r>
              <a:rPr lang="it-IT" sz="1400" b="0" dirty="0">
                <a:solidFill>
                  <a:schemeClr val="tx1"/>
                </a:solidFill>
                <a:latin typeface="Comic Sans MS"/>
                <a:ea typeface="Arial" charset="0"/>
                <a:cs typeface="Comic Sans MS"/>
              </a:rPr>
              <a:t> </a:t>
            </a:r>
            <a:r>
              <a:rPr lang="it-IT" sz="1400" b="0" dirty="0" err="1">
                <a:solidFill>
                  <a:schemeClr val="tx1"/>
                </a:solidFill>
                <a:latin typeface="Comic Sans MS"/>
                <a:ea typeface="Arial" charset="0"/>
                <a:cs typeface="Comic Sans MS"/>
              </a:rPr>
              <a:t>m</a:t>
            </a:r>
            <a:r>
              <a:rPr lang="en-US" sz="1400" b="0" dirty="0" err="1">
                <a:solidFill>
                  <a:schemeClr val="tx1"/>
                </a:solidFill>
                <a:latin typeface="Comic Sans MS"/>
                <a:cs typeface="Comic Sans MS"/>
              </a:rPr>
              <a:t>atrix</a:t>
            </a:r>
            <a:r>
              <a:rPr lang="en-US" sz="1400" b="0" dirty="0">
                <a:solidFill>
                  <a:schemeClr val="tx1"/>
                </a:solidFill>
                <a:latin typeface="Comic Sans MS"/>
                <a:cs typeface="Comic Sans MS"/>
              </a:rPr>
              <a:t> subdivided in </a:t>
            </a:r>
            <a:r>
              <a:rPr lang="en-US" sz="1400" b="0" dirty="0" err="1">
                <a:solidFill>
                  <a:schemeClr val="tx1"/>
                </a:solidFill>
                <a:latin typeface="Comic Sans MS"/>
                <a:cs typeface="Comic Sans MS"/>
              </a:rPr>
              <a:t>MacroPixel</a:t>
            </a:r>
            <a:r>
              <a:rPr lang="en-US" sz="1400" b="0" dirty="0">
                <a:solidFill>
                  <a:schemeClr val="tx1"/>
                </a:solidFill>
                <a:latin typeface="Comic Sans MS"/>
                <a:cs typeface="Comic Sans MS"/>
              </a:rPr>
              <a:t> (MP=4x4) with</a:t>
            </a:r>
            <a:r>
              <a:rPr lang="en-US" sz="1400" b="0" dirty="0" smtClean="0">
                <a:solidFill>
                  <a:schemeClr val="tx1"/>
                </a:solidFill>
                <a:latin typeface="Comic Sans MS"/>
                <a:cs typeface="Comic Sans MS"/>
              </a:rPr>
              <a:t> in-</a:t>
            </a:r>
            <a:r>
              <a:rPr lang="en-US" sz="1400" b="0" dirty="0" smtClean="0">
                <a:solidFill>
                  <a:schemeClr val="tx1"/>
                </a:solidFill>
                <a:latin typeface="Comic Sans MS"/>
                <a:cs typeface="Comic Sans MS"/>
              </a:rPr>
              <a:t>pixel </a:t>
            </a:r>
            <a:r>
              <a:rPr lang="en-US" sz="1400" b="0" dirty="0" smtClean="0">
                <a:solidFill>
                  <a:schemeClr val="tx1"/>
                </a:solidFill>
                <a:latin typeface="Comic Sans MS"/>
                <a:cs typeface="Comic Sans MS"/>
              </a:rPr>
              <a:t>data </a:t>
            </a:r>
            <a:r>
              <a:rPr lang="en-US" sz="1400" b="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sparsification</a:t>
            </a:r>
            <a:r>
              <a:rPr lang="en-US" sz="1400" b="0" dirty="0" smtClean="0">
                <a:solidFill>
                  <a:schemeClr val="tx1"/>
                </a:solidFill>
                <a:latin typeface="Comic Sans MS"/>
                <a:cs typeface="Comic Sans MS"/>
              </a:rPr>
              <a:t> and time stamping, continuous readout, tested with beams in September 2008 </a:t>
            </a:r>
          </a:p>
        </p:txBody>
      </p:sp>
      <p:grpSp>
        <p:nvGrpSpPr>
          <p:cNvPr id="134" name="Group 149"/>
          <p:cNvGrpSpPr>
            <a:grpSpLocks/>
          </p:cNvGrpSpPr>
          <p:nvPr/>
        </p:nvGrpSpPr>
        <p:grpSpPr bwMode="auto">
          <a:xfrm>
            <a:off x="6724663" y="774518"/>
            <a:ext cx="2729161" cy="1637087"/>
            <a:chOff x="2736" y="0"/>
            <a:chExt cx="2208" cy="1062"/>
          </a:xfrm>
        </p:grpSpPr>
        <p:pic>
          <p:nvPicPr>
            <p:cNvPr id="135" name="Picture 150" descr="apsel4d_chi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36" y="0"/>
              <a:ext cx="2208" cy="1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6" name="Rectangle 151"/>
            <p:cNvSpPr>
              <a:spLocks noChangeArrowheads="1"/>
            </p:cNvSpPr>
            <p:nvPr/>
          </p:nvSpPr>
          <p:spPr bwMode="auto">
            <a:xfrm>
              <a:off x="3079" y="42"/>
              <a:ext cx="1550" cy="4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rgbClr val="FFFFFF"/>
                  </a:solidFill>
                  <a:latin typeface="Comic Sans MS"/>
                  <a:cs typeface="Comic Sans MS"/>
                </a:rPr>
                <a:t>32x128 pix - 50 mm pitch</a:t>
              </a:r>
            </a:p>
          </p:txBody>
        </p:sp>
        <p:sp>
          <p:nvSpPr>
            <p:cNvPr id="137" name="Rectangle 152"/>
            <p:cNvSpPr>
              <a:spLocks noChangeArrowheads="1"/>
            </p:cNvSpPr>
            <p:nvPr/>
          </p:nvSpPr>
          <p:spPr bwMode="auto">
            <a:xfrm>
              <a:off x="3072" y="528"/>
              <a:ext cx="1550" cy="19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600" dirty="0" err="1">
                  <a:solidFill>
                    <a:srgbClr val="FFFFFF"/>
                  </a:solidFill>
                  <a:latin typeface="Comic Sans MS"/>
                  <a:cs typeface="Comic Sans MS"/>
                </a:rPr>
                <a:t>perif</a:t>
              </a:r>
              <a:r>
                <a:rPr lang="en-US" sz="1600" dirty="0">
                  <a:solidFill>
                    <a:srgbClr val="FFFFFF"/>
                  </a:solidFill>
                  <a:latin typeface="Comic Sans MS"/>
                  <a:cs typeface="Comic Sans MS"/>
                </a:rPr>
                <a:t> &amp; spars logic</a:t>
              </a:r>
            </a:p>
          </p:txBody>
        </p:sp>
      </p:grpSp>
      <p:grpSp>
        <p:nvGrpSpPr>
          <p:cNvPr id="139" name="Group 115"/>
          <p:cNvGrpSpPr>
            <a:grpSpLocks/>
          </p:cNvGrpSpPr>
          <p:nvPr/>
        </p:nvGrpSpPr>
        <p:grpSpPr bwMode="auto">
          <a:xfrm>
            <a:off x="5923563" y="2542746"/>
            <a:ext cx="3833935" cy="3667125"/>
            <a:chOff x="301" y="887"/>
            <a:chExt cx="2617" cy="2310"/>
          </a:xfrm>
        </p:grpSpPr>
        <p:pic>
          <p:nvPicPr>
            <p:cNvPr id="140" name="Picture 6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1" y="887"/>
              <a:ext cx="2583" cy="2310"/>
            </a:xfrm>
            <a:prstGeom prst="rect">
              <a:avLst/>
            </a:prstGeom>
            <a:noFill/>
            <a:ln w="12700">
              <a:solidFill>
                <a:schemeClr val="hlink"/>
              </a:solidFill>
              <a:miter lim="800000"/>
              <a:headEnd/>
              <a:tailEnd/>
            </a:ln>
          </p:spPr>
        </p:pic>
        <p:sp>
          <p:nvSpPr>
            <p:cNvPr id="142" name="Text Box 71"/>
            <p:cNvSpPr txBox="1">
              <a:spLocks noChangeArrowheads="1"/>
            </p:cNvSpPr>
            <p:nvPr/>
          </p:nvSpPr>
          <p:spPr bwMode="auto">
            <a:xfrm>
              <a:off x="838" y="928"/>
              <a:ext cx="1557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  <a:latin typeface="Comic Sans MS"/>
                  <a:cs typeface="Comic Sans MS"/>
                </a:rPr>
                <a:t>Efficiency vs. threshold</a:t>
              </a:r>
            </a:p>
          </p:txBody>
        </p:sp>
        <p:sp>
          <p:nvSpPr>
            <p:cNvPr id="143" name="Text Box 72"/>
            <p:cNvSpPr txBox="1">
              <a:spLocks noChangeArrowheads="1"/>
            </p:cNvSpPr>
            <p:nvPr/>
          </p:nvSpPr>
          <p:spPr bwMode="auto">
            <a:xfrm rot="16200000">
              <a:off x="-481" y="1914"/>
              <a:ext cx="181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400" dirty="0" smtClean="0">
                  <a:solidFill>
                    <a:schemeClr val="tx1"/>
                  </a:solidFill>
                  <a:latin typeface="Arial"/>
                  <a:cs typeface="Arial"/>
                </a:rPr>
                <a:t>0.5     0.6     0.7     0.8     0.9    1.0 </a:t>
              </a:r>
              <a:endParaRPr lang="en-US" sz="14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44" name="Text Box 73"/>
            <p:cNvSpPr txBox="1">
              <a:spLocks noChangeArrowheads="1"/>
            </p:cNvSpPr>
            <p:nvPr/>
          </p:nvSpPr>
          <p:spPr bwMode="auto">
            <a:xfrm>
              <a:off x="523" y="2886"/>
              <a:ext cx="2395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400" dirty="0">
                  <a:solidFill>
                    <a:schemeClr val="tx1"/>
                  </a:solidFill>
                  <a:latin typeface="Arial"/>
                  <a:cs typeface="Arial"/>
                </a:rPr>
                <a:t>400    450     500     550     600     650 (</a:t>
              </a:r>
              <a:r>
                <a:rPr lang="en-US" sz="1400" dirty="0" err="1">
                  <a:solidFill>
                    <a:schemeClr val="tx1"/>
                  </a:solidFill>
                  <a:latin typeface="Arial"/>
                  <a:cs typeface="Arial"/>
                </a:rPr>
                <a:t>e</a:t>
              </a:r>
              <a:r>
                <a:rPr lang="en-US" sz="1400" dirty="0">
                  <a:solidFill>
                    <a:schemeClr val="tx1"/>
                  </a:solidFill>
                  <a:latin typeface="Arial"/>
                  <a:cs typeface="Arial"/>
                </a:rPr>
                <a:t>-) </a:t>
              </a:r>
            </a:p>
          </p:txBody>
        </p:sp>
        <p:grpSp>
          <p:nvGrpSpPr>
            <p:cNvPr id="145" name="Group 82"/>
            <p:cNvGrpSpPr>
              <a:grpSpLocks/>
            </p:cNvGrpSpPr>
            <p:nvPr/>
          </p:nvGrpSpPr>
          <p:grpSpPr bwMode="auto">
            <a:xfrm>
              <a:off x="1768" y="1268"/>
              <a:ext cx="856" cy="369"/>
              <a:chOff x="-1835" y="673"/>
              <a:chExt cx="856" cy="369"/>
            </a:xfrm>
          </p:grpSpPr>
          <p:sp>
            <p:nvSpPr>
              <p:cNvPr id="146" name="Rectangle 75"/>
              <p:cNvSpPr>
                <a:spLocks noChangeArrowheads="1"/>
              </p:cNvSpPr>
              <p:nvPr/>
            </p:nvSpPr>
            <p:spPr bwMode="auto">
              <a:xfrm>
                <a:off x="-1835" y="673"/>
                <a:ext cx="856" cy="369"/>
              </a:xfrm>
              <a:prstGeom prst="rect">
                <a:avLst/>
              </a:prstGeom>
              <a:noFill/>
              <a:ln w="9525" cap="rnd">
                <a:solidFill>
                  <a:srgbClr val="1C1C1C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endParaRPr lang="en-US" sz="36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47" name="Rectangle 76"/>
              <p:cNvSpPr>
                <a:spLocks noChangeArrowheads="1"/>
              </p:cNvSpPr>
              <p:nvPr/>
            </p:nvSpPr>
            <p:spPr bwMode="auto">
              <a:xfrm>
                <a:off x="-1761" y="714"/>
                <a:ext cx="192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200">
                    <a:solidFill>
                      <a:srgbClr val="FF3300"/>
                    </a:solidFill>
                    <a:latin typeface="Comic Sans MS"/>
                    <a:cs typeface="Comic Sans MS"/>
                  </a:rPr>
                  <a:t>100 </a:t>
                </a:r>
                <a:endParaRPr lang="it-IT" sz="12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48" name="Rectangle 77"/>
              <p:cNvSpPr>
                <a:spLocks noChangeArrowheads="1"/>
              </p:cNvSpPr>
              <p:nvPr/>
            </p:nvSpPr>
            <p:spPr bwMode="auto">
              <a:xfrm>
                <a:off x="-1522" y="714"/>
                <a:ext cx="64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200">
                    <a:solidFill>
                      <a:srgbClr val="FF3300"/>
                    </a:solidFill>
                    <a:latin typeface="Comic Sans MS"/>
                    <a:cs typeface="Comic Sans MS"/>
                  </a:rPr>
                  <a:t>µ</a:t>
                </a:r>
                <a:endParaRPr lang="it-IT" sz="12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49" name="Rectangle 78"/>
              <p:cNvSpPr>
                <a:spLocks noChangeArrowheads="1"/>
              </p:cNvSpPr>
              <p:nvPr/>
            </p:nvSpPr>
            <p:spPr bwMode="auto">
              <a:xfrm>
                <a:off x="-1441" y="714"/>
                <a:ext cx="37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200">
                    <a:solidFill>
                      <a:srgbClr val="FF3300"/>
                    </a:solidFill>
                    <a:latin typeface="Comic Sans MS"/>
                    <a:cs typeface="Comic Sans MS"/>
                  </a:rPr>
                  <a:t>m thick</a:t>
                </a:r>
                <a:endParaRPr lang="it-IT" sz="12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50" name="Rectangle 79"/>
              <p:cNvSpPr>
                <a:spLocks noChangeArrowheads="1"/>
              </p:cNvSpPr>
              <p:nvPr/>
            </p:nvSpPr>
            <p:spPr bwMode="auto">
              <a:xfrm>
                <a:off x="-1761" y="885"/>
                <a:ext cx="192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200">
                    <a:solidFill>
                      <a:srgbClr val="3366FF"/>
                    </a:solidFill>
                    <a:latin typeface="Comic Sans MS"/>
                    <a:cs typeface="Comic Sans MS"/>
                  </a:rPr>
                  <a:t>300 </a:t>
                </a:r>
                <a:endParaRPr lang="it-IT" sz="12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51" name="Rectangle 80"/>
              <p:cNvSpPr>
                <a:spLocks noChangeArrowheads="1"/>
              </p:cNvSpPr>
              <p:nvPr/>
            </p:nvSpPr>
            <p:spPr bwMode="auto">
              <a:xfrm>
                <a:off x="-1525" y="860"/>
                <a:ext cx="9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600">
                    <a:solidFill>
                      <a:srgbClr val="3366FF"/>
                    </a:solidFill>
                    <a:latin typeface="Comic Sans MS"/>
                    <a:cs typeface="Comic Sans MS"/>
                  </a:rPr>
                  <a:t>µ</a:t>
                </a:r>
                <a:endParaRPr lang="it-IT" sz="360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52" name="Rectangle 81"/>
              <p:cNvSpPr>
                <a:spLocks noChangeArrowheads="1"/>
              </p:cNvSpPr>
              <p:nvPr/>
            </p:nvSpPr>
            <p:spPr bwMode="auto">
              <a:xfrm>
                <a:off x="-1426" y="885"/>
                <a:ext cx="37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Clr>
                    <a:srgbClr val="FFE107"/>
                  </a:buClr>
                  <a:buFont typeface="Wingdings" charset="2"/>
                  <a:buNone/>
                </a:pPr>
                <a:r>
                  <a:rPr lang="it-IT" sz="1200">
                    <a:solidFill>
                      <a:srgbClr val="3366FF"/>
                    </a:solidFill>
                    <a:latin typeface="Comic Sans MS"/>
                    <a:cs typeface="Comic Sans MS"/>
                  </a:rPr>
                  <a:t>m</a:t>
                </a:r>
                <a:r>
                  <a:rPr lang="it-IT" sz="1200" dirty="0">
                    <a:solidFill>
                      <a:srgbClr val="3366FF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it-IT" sz="1200" dirty="0" err="1">
                    <a:solidFill>
                      <a:srgbClr val="3366FF"/>
                    </a:solidFill>
                    <a:latin typeface="Comic Sans MS"/>
                    <a:cs typeface="Comic Sans MS"/>
                  </a:rPr>
                  <a:t>thick</a:t>
                </a:r>
                <a:endParaRPr lang="it-IT" sz="1200" dirty="0">
                  <a:solidFill>
                    <a:schemeClr val="tx2"/>
                  </a:solidFill>
                  <a:latin typeface="Comic Sans MS"/>
                  <a:cs typeface="Comic Sans MS"/>
                </a:endParaRPr>
              </a:p>
            </p:txBody>
          </p:sp>
        </p:grpSp>
      </p:grpSp>
      <p:sp>
        <p:nvSpPr>
          <p:cNvPr id="155" name="Rectangle 45"/>
          <p:cNvSpPr>
            <a:spLocks noChangeArrowheads="1"/>
          </p:cNvSpPr>
          <p:nvPr/>
        </p:nvSpPr>
        <p:spPr bwMode="auto">
          <a:xfrm>
            <a:off x="241574" y="1773216"/>
            <a:ext cx="5262039" cy="108890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lIns="45720">
            <a:prstTxWarp prst="textNoShape">
              <a:avLst/>
            </a:prstTxWarp>
          </a:bodyPr>
          <a:lstStyle/>
          <a:p>
            <a:pPr marL="185738" indent="-185738" algn="l" eaLnBrk="1" hangingPunct="1"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MAPS hit efficiency up to 92 % @ 400 </a:t>
            </a:r>
            <a:r>
              <a:rPr lang="en-US" sz="1400" b="0" dirty="0" err="1">
                <a:solidFill>
                  <a:srgbClr val="000000"/>
                </a:solidFill>
                <a:latin typeface="Comic Sans MS"/>
                <a:cs typeface="Comic Sans MS"/>
              </a:rPr>
              <a:t>e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- </a:t>
            </a:r>
            <a:r>
              <a:rPr lang="en-US" sz="1400" b="0" dirty="0" err="1">
                <a:solidFill>
                  <a:srgbClr val="000000"/>
                </a:solidFill>
                <a:latin typeface="Comic Sans MS"/>
                <a:cs typeface="Comic Sans MS"/>
              </a:rPr>
              <a:t>thr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. </a:t>
            </a:r>
          </a:p>
          <a:p>
            <a:pPr marL="185738" indent="-185738" algn="l" eaLnBrk="1" hangingPunct="1"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300 and 100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 um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thick chips give similar results</a:t>
            </a:r>
          </a:p>
          <a:p>
            <a:pPr marL="185738" indent="-185738" algn="l" eaLnBrk="1" hangingPunct="1"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Intrinsic resolution ~ 14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 um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compatible with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 binary readout  </a:t>
            </a:r>
            <a:endParaRPr lang="en-US" sz="1400" b="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56" name="Rectangle 90"/>
          <p:cNvSpPr>
            <a:spLocks noChangeArrowheads="1"/>
          </p:cNvSpPr>
          <p:nvPr/>
        </p:nvSpPr>
        <p:spPr bwMode="auto">
          <a:xfrm>
            <a:off x="5695391" y="6062974"/>
            <a:ext cx="415930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1100" b="0" dirty="0">
                <a:solidFill>
                  <a:srgbClr val="000000"/>
                </a:solidFill>
              </a:rPr>
              <a:t>Test Beam results</a:t>
            </a:r>
            <a:r>
              <a:rPr lang="en-US" sz="1100" b="0" dirty="0" smtClean="0">
                <a:solidFill>
                  <a:srgbClr val="000000"/>
                </a:solidFill>
              </a:rPr>
              <a:t> results in</a:t>
            </a:r>
            <a:r>
              <a:rPr lang="en-US" sz="1100" b="0" dirty="0">
                <a:solidFill>
                  <a:srgbClr val="000000"/>
                </a:solidFill>
              </a:rPr>
              <a:t>: S. </a:t>
            </a:r>
            <a:r>
              <a:rPr lang="en-US" sz="1100" b="0" dirty="0" err="1">
                <a:solidFill>
                  <a:srgbClr val="000000"/>
                </a:solidFill>
              </a:rPr>
              <a:t>Bettarini</a:t>
            </a:r>
            <a:r>
              <a:rPr lang="en-US" sz="1100" b="0" dirty="0">
                <a:solidFill>
                  <a:srgbClr val="000000"/>
                </a:solidFill>
              </a:rPr>
              <a:t>, et al., </a:t>
            </a:r>
            <a:r>
              <a:rPr lang="en-US" sz="1100" b="0" dirty="0" err="1">
                <a:solidFill>
                  <a:srgbClr val="000000"/>
                </a:solidFill>
              </a:rPr>
              <a:t>Nucl</a:t>
            </a:r>
            <a:r>
              <a:rPr lang="en-US" sz="1100" b="0" dirty="0">
                <a:solidFill>
                  <a:srgbClr val="000000"/>
                </a:solidFill>
              </a:rPr>
              <a:t>. Instr. and </a:t>
            </a:r>
            <a:r>
              <a:rPr lang="en-US" sz="1100" b="0" dirty="0" err="1">
                <a:solidFill>
                  <a:srgbClr val="000000"/>
                </a:solidFill>
              </a:rPr>
              <a:t>Meth</a:t>
            </a:r>
            <a:r>
              <a:rPr lang="en-US" sz="1100" b="0" dirty="0">
                <a:solidFill>
                  <a:srgbClr val="000000"/>
                </a:solidFill>
              </a:rPr>
              <a:t>. A (2010), doi:10.1016/j.nima.2010.08.026 </a:t>
            </a:r>
          </a:p>
        </p:txBody>
      </p:sp>
      <p:sp>
        <p:nvSpPr>
          <p:cNvPr id="157" name="Rectangle 85"/>
          <p:cNvSpPr>
            <a:spLocks noChangeArrowheads="1"/>
          </p:cNvSpPr>
          <p:nvPr/>
        </p:nvSpPr>
        <p:spPr bwMode="auto">
          <a:xfrm>
            <a:off x="237608" y="3179692"/>
            <a:ext cx="5560400" cy="196420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18288" rIns="18288">
            <a:prstTxWarp prst="textNoShape">
              <a:avLst/>
            </a:prstTxWarp>
          </a:bodyPr>
          <a:lstStyle/>
          <a:p>
            <a:pPr marL="179388" indent="-179388" algn="l"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Competitive N-wells (PMOS) in pixel cell steal charge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  <a:sym typeface="Wingdings" charset="2"/>
              </a:rPr>
              <a:t>reducing the hit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efficiency: fill factor (DNW/tot N-well)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 ~90% </a:t>
            </a:r>
          </a:p>
          <a:p>
            <a:pPr marL="358775" lvl="1" indent="-88900" algn="l">
              <a:buFont typeface="Wingdings" charset="2"/>
              <a:buChar char="Ø"/>
            </a:pP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efficiency can be improved by optimizing the sensor layout -&gt; APSEL5 </a:t>
            </a:r>
          </a:p>
          <a:p>
            <a:pPr marL="358775" lvl="1" indent="-88900" algn="l">
              <a:buFont typeface="Wingdings" charset="2"/>
              <a:buChar char="Ø"/>
            </a:pP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even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better using a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 deep </a:t>
            </a:r>
            <a:r>
              <a:rPr lang="en-US" sz="1400" b="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-well </a:t>
            </a:r>
            <a:r>
              <a:rPr lang="en-US" sz="1400" b="0" dirty="0">
                <a:solidFill>
                  <a:srgbClr val="000000"/>
                </a:solidFill>
                <a:latin typeface="Comic Sans MS"/>
                <a:cs typeface="Comic Sans MS"/>
              </a:rPr>
              <a:t>process (</a:t>
            </a: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INMAPS) -&gt; APSEL4WELL </a:t>
            </a:r>
          </a:p>
          <a:p>
            <a:pPr marL="358775" lvl="1" indent="-88900" algn="l">
              <a:buFont typeface="Wingdings" charset="2"/>
              <a:buChar char="Ø"/>
            </a:pPr>
            <a:r>
              <a:rPr lang="en-US" sz="1400" b="0" dirty="0" smtClean="0">
                <a:solidFill>
                  <a:srgbClr val="000000"/>
                </a:solidFill>
                <a:latin typeface="Comic Sans MS"/>
                <a:cs typeface="Comic Sans MS"/>
              </a:rPr>
              <a:t>MAPS in a vertically integrated technology -&gt; APSEL5TC</a:t>
            </a:r>
            <a:endParaRPr lang="en-US" sz="1400" b="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smtClean="0">
                <a:latin typeface="Comic Sans MS"/>
                <a:cs typeface="Comic Sans MS"/>
              </a:rPr>
              <a:t>130nm CMOS DNW MAPS for the ILC vertex detector</a:t>
            </a:r>
            <a:endParaRPr lang="en-US" sz="2400" b="0">
              <a:solidFill>
                <a:srgbClr val="FFFFFF"/>
              </a:solidFill>
              <a:latin typeface="Comic Sans MS"/>
              <a:ea typeface="Comic Sans MS" charset="0"/>
              <a:cs typeface="Comic Sans M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01313" y="774582"/>
            <a:ext cx="8390287" cy="220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 eaLnBrk="0" hangingPunct="0">
              <a:spcBef>
                <a:spcPct val="50000"/>
              </a:spcBef>
              <a:buFont typeface="Wingdings" charset="2"/>
              <a:buChar char="Ø"/>
            </a:pPr>
            <a:r>
              <a:rPr lang="en-US" sz="16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INFN program (</a:t>
            </a:r>
            <a:r>
              <a:rPr lang="en-US" sz="16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Milano</a:t>
            </a:r>
            <a:r>
              <a:rPr lang="en-US" sz="16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, Pavia) started in 2006; design DNW MAPS according to ILC specifications</a:t>
            </a:r>
          </a:p>
          <a:p>
            <a:pPr algn="just" eaLnBrk="0" hangingPunct="0">
              <a:spcBef>
                <a:spcPct val="40000"/>
              </a:spcBef>
              <a:buFont typeface="Wingdings" charset="2"/>
              <a:buChar char="Ø"/>
            </a:pPr>
            <a:endParaRPr lang="en-US" sz="1600" b="0" dirty="0" smtClean="0">
              <a:solidFill>
                <a:srgbClr val="000066"/>
              </a:solidFill>
              <a:latin typeface="Comic Sans MS"/>
              <a:cs typeface="Comic Sans MS"/>
              <a:sym typeface="Symbol" charset="2"/>
            </a:endParaRPr>
          </a:p>
          <a:p>
            <a:pPr algn="just" eaLnBrk="0" hangingPunct="0">
              <a:spcBef>
                <a:spcPct val="40000"/>
              </a:spcBef>
              <a:buFont typeface="Wingdings" charset="2"/>
              <a:buChar char="Ø"/>
            </a:pPr>
            <a:r>
              <a:rPr lang="en-US" sz="16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Same concept as in the APSEL chips, but reduced pixel pitch and power dissipation</a:t>
            </a:r>
          </a:p>
          <a:p>
            <a:pPr algn="just" eaLnBrk="0" hangingPunct="0">
              <a:spcBef>
                <a:spcPct val="40000"/>
              </a:spcBef>
              <a:buFont typeface="Wingdings" charset="2"/>
              <a:buChar char="Ø"/>
            </a:pPr>
            <a:endParaRPr lang="en-US" sz="1600" b="0" dirty="0" smtClean="0">
              <a:solidFill>
                <a:srgbClr val="000066"/>
              </a:solidFill>
              <a:latin typeface="Comic Sans MS"/>
              <a:cs typeface="Comic Sans MS"/>
            </a:endParaRPr>
          </a:p>
          <a:p>
            <a:pPr algn="just" eaLnBrk="0" hangingPunct="0">
              <a:spcBef>
                <a:spcPct val="40000"/>
              </a:spcBef>
              <a:buFont typeface="Wingdings" charset="2"/>
              <a:buChar char="Ø"/>
            </a:pPr>
            <a:r>
              <a:rPr lang="en-US" sz="16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Digital readout architecture with in-pixel </a:t>
            </a:r>
            <a:r>
              <a:rPr lang="en-US" sz="16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sparsification</a:t>
            </a:r>
            <a:r>
              <a:rPr lang="en-US" sz="16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logic and time stamping, taking into account the beam structure of ILC</a:t>
            </a:r>
            <a:endParaRPr lang="en-US" sz="1600" b="0" dirty="0">
              <a:solidFill>
                <a:srgbClr val="000066"/>
              </a:solidFill>
              <a:latin typeface="Comic Sans MS"/>
              <a:cs typeface="Comic Sans MS"/>
              <a:sym typeface="Symbol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74923" y="3644672"/>
            <a:ext cx="21772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Delivered end of July 2007</a:t>
            </a:r>
            <a:endParaRPr lang="en-US" sz="1200" b="0" dirty="0">
              <a:solidFill>
                <a:srgbClr val="000066"/>
              </a:solidFill>
              <a:latin typeface="Comic Sans MS"/>
              <a:cs typeface="Comic Sans MS"/>
              <a:sym typeface="Symbol" charset="2"/>
            </a:endParaRPr>
          </a:p>
        </p:txBody>
      </p:sp>
      <p:pic>
        <p:nvPicPr>
          <p:cNvPr id="5" name="Picture 2" descr="SDR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25101" y="3926262"/>
            <a:ext cx="2255074" cy="2271574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214523" y="3455233"/>
            <a:ext cx="3090322" cy="289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0975" indent="-180975" algn="just" eaLnBrk="0" hangingPunct="0">
              <a:spcBef>
                <a:spcPct val="50000"/>
              </a:spcBef>
            </a:pPr>
            <a:r>
              <a:rPr lang="en-US" sz="14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The SDR0 chip includes: </a:t>
            </a:r>
          </a:p>
          <a:p>
            <a:pPr marL="180975" indent="-180975" algn="just" eaLnBrk="0" hangingPunct="0">
              <a:spcBef>
                <a:spcPct val="500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a 16 by 16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MAPS matrix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(25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μm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pitch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) with digital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sparsified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readout </a:t>
            </a:r>
          </a:p>
          <a:p>
            <a:pPr marL="180975" indent="-180975" algn="just" eaLnBrk="0" hangingPunct="0">
              <a:spcBef>
                <a:spcPct val="500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an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8 by 8 MAPS matrix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(25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μm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pitch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) with digital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sparsified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readout and selectable access to the output of the PA in each cell </a:t>
            </a:r>
          </a:p>
          <a:p>
            <a:pPr marL="180975" indent="-180975" algn="just" eaLnBrk="0" hangingPunct="0">
              <a:spcBef>
                <a:spcPct val="500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a 3 by 3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MAPS matrix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(25 </a:t>
            </a:r>
            <a:r>
              <a:rPr lang="en-US" sz="1200" b="0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μm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 </a:t>
            </a:r>
            <a:r>
              <a:rPr lang="en-US" sz="1200" b="0" dirty="0">
                <a:solidFill>
                  <a:srgbClr val="000066"/>
                </a:solidFill>
                <a:latin typeface="Comic Sans MS"/>
                <a:cs typeface="Comic Sans MS"/>
              </a:rPr>
              <a:t>pitch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) with all of the PA output accessible at the same time</a:t>
            </a:r>
          </a:p>
          <a:p>
            <a:pPr marL="180975" indent="-180975" algn="just" eaLnBrk="0" hangingPunct="0">
              <a:spcBef>
                <a:spcPct val="50000"/>
              </a:spcBef>
              <a:buFont typeface="Wingdings" charset="2"/>
              <a:buChar char="Ø"/>
            </a:pP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</a:rPr>
              <a:t>3 standalone readout channels with different 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  <a:sym typeface="Wingdings" charset="2"/>
              </a:rPr>
              <a:t>C</a:t>
            </a:r>
            <a:r>
              <a:rPr lang="en-US" sz="1200" b="0" baseline="-25000" dirty="0" smtClean="0">
                <a:solidFill>
                  <a:srgbClr val="000066"/>
                </a:solidFill>
                <a:latin typeface="Comic Sans MS"/>
                <a:cs typeface="Comic Sans MS"/>
                <a:sym typeface="Wingdings" charset="2"/>
              </a:rPr>
              <a:t>D </a:t>
            </a:r>
            <a:r>
              <a:rPr lang="en-US" sz="1200" b="0" dirty="0" smtClean="0">
                <a:solidFill>
                  <a:srgbClr val="000066"/>
                </a:solidFill>
                <a:latin typeface="Comic Sans MS"/>
                <a:cs typeface="Comic Sans MS"/>
                <a:sym typeface="Wingdings" charset="2"/>
              </a:rPr>
              <a:t>(detector simulating capacitance)</a:t>
            </a:r>
            <a:endParaRPr lang="en-US" sz="1200" b="0" dirty="0">
              <a:solidFill>
                <a:srgbClr val="000066"/>
              </a:solidFill>
              <a:latin typeface="Comic Sans MS"/>
              <a:cs typeface="Comic Sans MS"/>
              <a:sym typeface="Wingdings" charset="2"/>
            </a:endParaRPr>
          </a:p>
        </p:txBody>
      </p:sp>
      <p:pic>
        <p:nvPicPr>
          <p:cNvPr id="7" name="Picture 53" descr="20092007060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2437" y="3957540"/>
            <a:ext cx="3309883" cy="218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Design specifications for the ILC vertex detector</a:t>
            </a:r>
            <a:endParaRPr lang="en-US" sz="2400" b="0" dirty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grpSp>
        <p:nvGrpSpPr>
          <p:cNvPr id="3" name="Group 111"/>
          <p:cNvGrpSpPr>
            <a:grpSpLocks/>
          </p:cNvGrpSpPr>
          <p:nvPr/>
        </p:nvGrpSpPr>
        <p:grpSpPr bwMode="auto">
          <a:xfrm>
            <a:off x="386112" y="828279"/>
            <a:ext cx="4448175" cy="1703387"/>
            <a:chOff x="2406" y="3001"/>
            <a:chExt cx="2802" cy="1073"/>
          </a:xfrm>
        </p:grpSpPr>
        <p:grpSp>
          <p:nvGrpSpPr>
            <p:cNvPr id="4" name="Group 112"/>
            <p:cNvGrpSpPr>
              <a:grpSpLocks/>
            </p:cNvGrpSpPr>
            <p:nvPr/>
          </p:nvGrpSpPr>
          <p:grpSpPr bwMode="auto">
            <a:xfrm>
              <a:off x="2412" y="3459"/>
              <a:ext cx="1200" cy="432"/>
              <a:chOff x="192" y="2784"/>
              <a:chExt cx="4800" cy="432"/>
            </a:xfrm>
          </p:grpSpPr>
          <p:sp>
            <p:nvSpPr>
              <p:cNvPr id="45" name="Line 113"/>
              <p:cNvSpPr>
                <a:spLocks noChangeShapeType="1"/>
              </p:cNvSpPr>
              <p:nvPr/>
            </p:nvSpPr>
            <p:spPr bwMode="auto">
              <a:xfrm flipH="1">
                <a:off x="19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114"/>
              <p:cNvSpPr>
                <a:spLocks noChangeShapeType="1"/>
              </p:cNvSpPr>
              <p:nvPr/>
            </p:nvSpPr>
            <p:spPr bwMode="auto">
              <a:xfrm>
                <a:off x="24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115"/>
              <p:cNvSpPr>
                <a:spLocks noChangeShapeType="1"/>
              </p:cNvSpPr>
              <p:nvPr/>
            </p:nvSpPr>
            <p:spPr bwMode="auto">
              <a:xfrm flipH="1">
                <a:off x="43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16"/>
              <p:cNvSpPr>
                <a:spLocks noChangeShapeType="1"/>
              </p:cNvSpPr>
              <p:nvPr/>
            </p:nvSpPr>
            <p:spPr bwMode="auto">
              <a:xfrm>
                <a:off x="48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17"/>
              <p:cNvSpPr>
                <a:spLocks noChangeShapeType="1"/>
              </p:cNvSpPr>
              <p:nvPr/>
            </p:nvSpPr>
            <p:spPr bwMode="auto">
              <a:xfrm flipH="1">
                <a:off x="67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18"/>
              <p:cNvSpPr>
                <a:spLocks noChangeShapeType="1"/>
              </p:cNvSpPr>
              <p:nvPr/>
            </p:nvSpPr>
            <p:spPr bwMode="auto">
              <a:xfrm>
                <a:off x="72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119"/>
              <p:cNvSpPr>
                <a:spLocks noChangeShapeType="1"/>
              </p:cNvSpPr>
              <p:nvPr/>
            </p:nvSpPr>
            <p:spPr bwMode="auto">
              <a:xfrm flipH="1">
                <a:off x="91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20"/>
              <p:cNvSpPr>
                <a:spLocks noChangeShapeType="1"/>
              </p:cNvSpPr>
              <p:nvPr/>
            </p:nvSpPr>
            <p:spPr bwMode="auto">
              <a:xfrm>
                <a:off x="96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21"/>
              <p:cNvSpPr>
                <a:spLocks noChangeShapeType="1"/>
              </p:cNvSpPr>
              <p:nvPr/>
            </p:nvSpPr>
            <p:spPr bwMode="auto">
              <a:xfrm flipH="1">
                <a:off x="115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22"/>
              <p:cNvSpPr>
                <a:spLocks noChangeShapeType="1"/>
              </p:cNvSpPr>
              <p:nvPr/>
            </p:nvSpPr>
            <p:spPr bwMode="auto">
              <a:xfrm>
                <a:off x="120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23"/>
              <p:cNvSpPr>
                <a:spLocks noChangeShapeType="1"/>
              </p:cNvSpPr>
              <p:nvPr/>
            </p:nvSpPr>
            <p:spPr bwMode="auto">
              <a:xfrm>
                <a:off x="124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24"/>
              <p:cNvSpPr>
                <a:spLocks noChangeShapeType="1"/>
              </p:cNvSpPr>
              <p:nvPr/>
            </p:nvSpPr>
            <p:spPr bwMode="auto">
              <a:xfrm>
                <a:off x="76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25"/>
              <p:cNvSpPr>
                <a:spLocks noChangeShapeType="1"/>
              </p:cNvSpPr>
              <p:nvPr/>
            </p:nvSpPr>
            <p:spPr bwMode="auto">
              <a:xfrm>
                <a:off x="100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Line 126"/>
              <p:cNvSpPr>
                <a:spLocks noChangeShapeType="1"/>
              </p:cNvSpPr>
              <p:nvPr/>
            </p:nvSpPr>
            <p:spPr bwMode="auto">
              <a:xfrm>
                <a:off x="52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127"/>
              <p:cNvSpPr>
                <a:spLocks noChangeShapeType="1"/>
              </p:cNvSpPr>
              <p:nvPr/>
            </p:nvSpPr>
            <p:spPr bwMode="auto">
              <a:xfrm>
                <a:off x="28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28"/>
              <p:cNvSpPr>
                <a:spLocks noChangeShapeType="1"/>
              </p:cNvSpPr>
              <p:nvPr/>
            </p:nvSpPr>
            <p:spPr bwMode="auto">
              <a:xfrm flipH="1">
                <a:off x="139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Line 129"/>
              <p:cNvSpPr>
                <a:spLocks noChangeShapeType="1"/>
              </p:cNvSpPr>
              <p:nvPr/>
            </p:nvSpPr>
            <p:spPr bwMode="auto">
              <a:xfrm>
                <a:off x="144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130"/>
              <p:cNvSpPr>
                <a:spLocks noChangeShapeType="1"/>
              </p:cNvSpPr>
              <p:nvPr/>
            </p:nvSpPr>
            <p:spPr bwMode="auto">
              <a:xfrm flipH="1">
                <a:off x="163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131"/>
              <p:cNvSpPr>
                <a:spLocks noChangeShapeType="1"/>
              </p:cNvSpPr>
              <p:nvPr/>
            </p:nvSpPr>
            <p:spPr bwMode="auto">
              <a:xfrm>
                <a:off x="168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32"/>
              <p:cNvSpPr>
                <a:spLocks noChangeShapeType="1"/>
              </p:cNvSpPr>
              <p:nvPr/>
            </p:nvSpPr>
            <p:spPr bwMode="auto">
              <a:xfrm flipH="1">
                <a:off x="187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Line 133"/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134"/>
              <p:cNvSpPr>
                <a:spLocks noChangeShapeType="1"/>
              </p:cNvSpPr>
              <p:nvPr/>
            </p:nvSpPr>
            <p:spPr bwMode="auto">
              <a:xfrm flipH="1">
                <a:off x="211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135"/>
              <p:cNvSpPr>
                <a:spLocks noChangeShapeType="1"/>
              </p:cNvSpPr>
              <p:nvPr/>
            </p:nvSpPr>
            <p:spPr bwMode="auto">
              <a:xfrm>
                <a:off x="216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136"/>
              <p:cNvSpPr>
                <a:spLocks noChangeShapeType="1"/>
              </p:cNvSpPr>
              <p:nvPr/>
            </p:nvSpPr>
            <p:spPr bwMode="auto">
              <a:xfrm flipH="1">
                <a:off x="235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137"/>
              <p:cNvSpPr>
                <a:spLocks noChangeShapeType="1"/>
              </p:cNvSpPr>
              <p:nvPr/>
            </p:nvSpPr>
            <p:spPr bwMode="auto">
              <a:xfrm>
                <a:off x="240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38"/>
              <p:cNvSpPr>
                <a:spLocks noChangeShapeType="1"/>
              </p:cNvSpPr>
              <p:nvPr/>
            </p:nvSpPr>
            <p:spPr bwMode="auto">
              <a:xfrm>
                <a:off x="244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Line 139"/>
              <p:cNvSpPr>
                <a:spLocks noChangeShapeType="1"/>
              </p:cNvSpPr>
              <p:nvPr/>
            </p:nvSpPr>
            <p:spPr bwMode="auto">
              <a:xfrm>
                <a:off x="196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Line 140"/>
              <p:cNvSpPr>
                <a:spLocks noChangeShapeType="1"/>
              </p:cNvSpPr>
              <p:nvPr/>
            </p:nvSpPr>
            <p:spPr bwMode="auto">
              <a:xfrm>
                <a:off x="220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141"/>
              <p:cNvSpPr>
                <a:spLocks noChangeShapeType="1"/>
              </p:cNvSpPr>
              <p:nvPr/>
            </p:nvSpPr>
            <p:spPr bwMode="auto">
              <a:xfrm>
                <a:off x="172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Line 142"/>
              <p:cNvSpPr>
                <a:spLocks noChangeShapeType="1"/>
              </p:cNvSpPr>
              <p:nvPr/>
            </p:nvSpPr>
            <p:spPr bwMode="auto">
              <a:xfrm>
                <a:off x="148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Line 143"/>
              <p:cNvSpPr>
                <a:spLocks noChangeShapeType="1"/>
              </p:cNvSpPr>
              <p:nvPr/>
            </p:nvSpPr>
            <p:spPr bwMode="auto">
              <a:xfrm flipH="1">
                <a:off x="259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Line 144"/>
              <p:cNvSpPr>
                <a:spLocks noChangeShapeType="1"/>
              </p:cNvSpPr>
              <p:nvPr/>
            </p:nvSpPr>
            <p:spPr bwMode="auto">
              <a:xfrm>
                <a:off x="264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Line 145"/>
              <p:cNvSpPr>
                <a:spLocks noChangeShapeType="1"/>
              </p:cNvSpPr>
              <p:nvPr/>
            </p:nvSpPr>
            <p:spPr bwMode="auto">
              <a:xfrm flipH="1">
                <a:off x="283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Line 146"/>
              <p:cNvSpPr>
                <a:spLocks noChangeShapeType="1"/>
              </p:cNvSpPr>
              <p:nvPr/>
            </p:nvSpPr>
            <p:spPr bwMode="auto">
              <a:xfrm>
                <a:off x="288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Line 147"/>
              <p:cNvSpPr>
                <a:spLocks noChangeShapeType="1"/>
              </p:cNvSpPr>
              <p:nvPr/>
            </p:nvSpPr>
            <p:spPr bwMode="auto">
              <a:xfrm flipH="1">
                <a:off x="307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Line 148"/>
              <p:cNvSpPr>
                <a:spLocks noChangeShapeType="1"/>
              </p:cNvSpPr>
              <p:nvPr/>
            </p:nvSpPr>
            <p:spPr bwMode="auto">
              <a:xfrm>
                <a:off x="312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Line 149"/>
              <p:cNvSpPr>
                <a:spLocks noChangeShapeType="1"/>
              </p:cNvSpPr>
              <p:nvPr/>
            </p:nvSpPr>
            <p:spPr bwMode="auto">
              <a:xfrm flipH="1">
                <a:off x="331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Line 150"/>
              <p:cNvSpPr>
                <a:spLocks noChangeShapeType="1"/>
              </p:cNvSpPr>
              <p:nvPr/>
            </p:nvSpPr>
            <p:spPr bwMode="auto">
              <a:xfrm>
                <a:off x="336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Line 151"/>
              <p:cNvSpPr>
                <a:spLocks noChangeShapeType="1"/>
              </p:cNvSpPr>
              <p:nvPr/>
            </p:nvSpPr>
            <p:spPr bwMode="auto">
              <a:xfrm flipH="1">
                <a:off x="355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Line 152"/>
              <p:cNvSpPr>
                <a:spLocks noChangeShapeType="1"/>
              </p:cNvSpPr>
              <p:nvPr/>
            </p:nvSpPr>
            <p:spPr bwMode="auto">
              <a:xfrm>
                <a:off x="360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Line 153"/>
              <p:cNvSpPr>
                <a:spLocks noChangeShapeType="1"/>
              </p:cNvSpPr>
              <p:nvPr/>
            </p:nvSpPr>
            <p:spPr bwMode="auto">
              <a:xfrm>
                <a:off x="364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Line 154"/>
              <p:cNvSpPr>
                <a:spLocks noChangeShapeType="1"/>
              </p:cNvSpPr>
              <p:nvPr/>
            </p:nvSpPr>
            <p:spPr bwMode="auto">
              <a:xfrm>
                <a:off x="316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Line 155"/>
              <p:cNvSpPr>
                <a:spLocks noChangeShapeType="1"/>
              </p:cNvSpPr>
              <p:nvPr/>
            </p:nvSpPr>
            <p:spPr bwMode="auto">
              <a:xfrm>
                <a:off x="340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Line 156"/>
              <p:cNvSpPr>
                <a:spLocks noChangeShapeType="1"/>
              </p:cNvSpPr>
              <p:nvPr/>
            </p:nvSpPr>
            <p:spPr bwMode="auto">
              <a:xfrm>
                <a:off x="292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Line 157"/>
              <p:cNvSpPr>
                <a:spLocks noChangeShapeType="1"/>
              </p:cNvSpPr>
              <p:nvPr/>
            </p:nvSpPr>
            <p:spPr bwMode="auto">
              <a:xfrm>
                <a:off x="268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158"/>
              <p:cNvSpPr>
                <a:spLocks noChangeShapeType="1"/>
              </p:cNvSpPr>
              <p:nvPr/>
            </p:nvSpPr>
            <p:spPr bwMode="auto">
              <a:xfrm flipH="1">
                <a:off x="379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159"/>
              <p:cNvSpPr>
                <a:spLocks noChangeShapeType="1"/>
              </p:cNvSpPr>
              <p:nvPr/>
            </p:nvSpPr>
            <p:spPr bwMode="auto">
              <a:xfrm>
                <a:off x="384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160"/>
              <p:cNvSpPr>
                <a:spLocks noChangeShapeType="1"/>
              </p:cNvSpPr>
              <p:nvPr/>
            </p:nvSpPr>
            <p:spPr bwMode="auto">
              <a:xfrm flipH="1">
                <a:off x="403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161"/>
              <p:cNvSpPr>
                <a:spLocks noChangeShapeType="1"/>
              </p:cNvSpPr>
              <p:nvPr/>
            </p:nvSpPr>
            <p:spPr bwMode="auto">
              <a:xfrm>
                <a:off x="408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Line 162"/>
              <p:cNvSpPr>
                <a:spLocks noChangeShapeType="1"/>
              </p:cNvSpPr>
              <p:nvPr/>
            </p:nvSpPr>
            <p:spPr bwMode="auto">
              <a:xfrm flipH="1">
                <a:off x="427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163"/>
              <p:cNvSpPr>
                <a:spLocks noChangeShapeType="1"/>
              </p:cNvSpPr>
              <p:nvPr/>
            </p:nvSpPr>
            <p:spPr bwMode="auto">
              <a:xfrm>
                <a:off x="432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164"/>
              <p:cNvSpPr>
                <a:spLocks noChangeShapeType="1"/>
              </p:cNvSpPr>
              <p:nvPr/>
            </p:nvSpPr>
            <p:spPr bwMode="auto">
              <a:xfrm flipH="1">
                <a:off x="451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Line 165"/>
              <p:cNvSpPr>
                <a:spLocks noChangeShapeType="1"/>
              </p:cNvSpPr>
              <p:nvPr/>
            </p:nvSpPr>
            <p:spPr bwMode="auto">
              <a:xfrm>
                <a:off x="456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166"/>
              <p:cNvSpPr>
                <a:spLocks noChangeShapeType="1"/>
              </p:cNvSpPr>
              <p:nvPr/>
            </p:nvSpPr>
            <p:spPr bwMode="auto">
              <a:xfrm flipH="1">
                <a:off x="4752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167"/>
              <p:cNvSpPr>
                <a:spLocks noChangeShapeType="1"/>
              </p:cNvSpPr>
              <p:nvPr/>
            </p:nvSpPr>
            <p:spPr bwMode="auto">
              <a:xfrm>
                <a:off x="4800" y="2784"/>
                <a:ext cx="48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168"/>
              <p:cNvSpPr>
                <a:spLocks noChangeShapeType="1"/>
              </p:cNvSpPr>
              <p:nvPr/>
            </p:nvSpPr>
            <p:spPr bwMode="auto">
              <a:xfrm>
                <a:off x="484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169"/>
              <p:cNvSpPr>
                <a:spLocks noChangeShapeType="1"/>
              </p:cNvSpPr>
              <p:nvPr/>
            </p:nvSpPr>
            <p:spPr bwMode="auto">
              <a:xfrm>
                <a:off x="436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Line 170"/>
              <p:cNvSpPr>
                <a:spLocks noChangeShapeType="1"/>
              </p:cNvSpPr>
              <p:nvPr/>
            </p:nvSpPr>
            <p:spPr bwMode="auto">
              <a:xfrm>
                <a:off x="460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Line 171"/>
              <p:cNvSpPr>
                <a:spLocks noChangeShapeType="1"/>
              </p:cNvSpPr>
              <p:nvPr/>
            </p:nvSpPr>
            <p:spPr bwMode="auto">
              <a:xfrm>
                <a:off x="412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Line 172"/>
              <p:cNvSpPr>
                <a:spLocks noChangeShapeType="1"/>
              </p:cNvSpPr>
              <p:nvPr/>
            </p:nvSpPr>
            <p:spPr bwMode="auto">
              <a:xfrm>
                <a:off x="3888" y="321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" name="Line 173"/>
            <p:cNvSpPr>
              <a:spLocks noChangeShapeType="1"/>
            </p:cNvSpPr>
            <p:nvPr/>
          </p:nvSpPr>
          <p:spPr bwMode="auto">
            <a:xfrm flipH="1">
              <a:off x="476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174"/>
            <p:cNvSpPr>
              <a:spLocks noChangeShapeType="1"/>
            </p:cNvSpPr>
            <p:nvPr/>
          </p:nvSpPr>
          <p:spPr bwMode="auto">
            <a:xfrm>
              <a:off x="477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175"/>
            <p:cNvSpPr>
              <a:spLocks noChangeShapeType="1"/>
            </p:cNvSpPr>
            <p:nvPr/>
          </p:nvSpPr>
          <p:spPr bwMode="auto">
            <a:xfrm flipH="1">
              <a:off x="482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76"/>
            <p:cNvSpPr>
              <a:spLocks noChangeShapeType="1"/>
            </p:cNvSpPr>
            <p:nvPr/>
          </p:nvSpPr>
          <p:spPr bwMode="auto">
            <a:xfrm>
              <a:off x="483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177"/>
            <p:cNvSpPr>
              <a:spLocks noChangeShapeType="1"/>
            </p:cNvSpPr>
            <p:nvPr/>
          </p:nvSpPr>
          <p:spPr bwMode="auto">
            <a:xfrm flipH="1">
              <a:off x="488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178"/>
            <p:cNvSpPr>
              <a:spLocks noChangeShapeType="1"/>
            </p:cNvSpPr>
            <p:nvPr/>
          </p:nvSpPr>
          <p:spPr bwMode="auto">
            <a:xfrm>
              <a:off x="489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79"/>
            <p:cNvSpPr>
              <a:spLocks noChangeShapeType="1"/>
            </p:cNvSpPr>
            <p:nvPr/>
          </p:nvSpPr>
          <p:spPr bwMode="auto">
            <a:xfrm flipH="1">
              <a:off x="494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80"/>
            <p:cNvSpPr>
              <a:spLocks noChangeShapeType="1"/>
            </p:cNvSpPr>
            <p:nvPr/>
          </p:nvSpPr>
          <p:spPr bwMode="auto">
            <a:xfrm>
              <a:off x="495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81"/>
            <p:cNvSpPr>
              <a:spLocks noChangeShapeType="1"/>
            </p:cNvSpPr>
            <p:nvPr/>
          </p:nvSpPr>
          <p:spPr bwMode="auto">
            <a:xfrm flipH="1">
              <a:off x="500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82"/>
            <p:cNvSpPr>
              <a:spLocks noChangeShapeType="1"/>
            </p:cNvSpPr>
            <p:nvPr/>
          </p:nvSpPr>
          <p:spPr bwMode="auto">
            <a:xfrm>
              <a:off x="501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83"/>
            <p:cNvSpPr>
              <a:spLocks noChangeShapeType="1"/>
            </p:cNvSpPr>
            <p:nvPr/>
          </p:nvSpPr>
          <p:spPr bwMode="auto">
            <a:xfrm>
              <a:off x="502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84"/>
            <p:cNvSpPr>
              <a:spLocks noChangeShapeType="1"/>
            </p:cNvSpPr>
            <p:nvPr/>
          </p:nvSpPr>
          <p:spPr bwMode="auto">
            <a:xfrm>
              <a:off x="490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85"/>
            <p:cNvSpPr>
              <a:spLocks noChangeShapeType="1"/>
            </p:cNvSpPr>
            <p:nvPr/>
          </p:nvSpPr>
          <p:spPr bwMode="auto">
            <a:xfrm>
              <a:off x="496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86"/>
            <p:cNvSpPr>
              <a:spLocks noChangeShapeType="1"/>
            </p:cNvSpPr>
            <p:nvPr/>
          </p:nvSpPr>
          <p:spPr bwMode="auto">
            <a:xfrm>
              <a:off x="484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7"/>
            <p:cNvSpPr>
              <a:spLocks noChangeShapeType="1"/>
            </p:cNvSpPr>
            <p:nvPr/>
          </p:nvSpPr>
          <p:spPr bwMode="auto">
            <a:xfrm>
              <a:off x="478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88"/>
            <p:cNvSpPr>
              <a:spLocks noChangeShapeType="1"/>
            </p:cNvSpPr>
            <p:nvPr/>
          </p:nvSpPr>
          <p:spPr bwMode="auto">
            <a:xfrm flipH="1">
              <a:off x="506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89"/>
            <p:cNvSpPr>
              <a:spLocks noChangeShapeType="1"/>
            </p:cNvSpPr>
            <p:nvPr/>
          </p:nvSpPr>
          <p:spPr bwMode="auto">
            <a:xfrm>
              <a:off x="507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90"/>
            <p:cNvSpPr>
              <a:spLocks noChangeShapeType="1"/>
            </p:cNvSpPr>
            <p:nvPr/>
          </p:nvSpPr>
          <p:spPr bwMode="auto">
            <a:xfrm flipH="1">
              <a:off x="5124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91"/>
            <p:cNvSpPr>
              <a:spLocks noChangeShapeType="1"/>
            </p:cNvSpPr>
            <p:nvPr/>
          </p:nvSpPr>
          <p:spPr bwMode="auto">
            <a:xfrm>
              <a:off x="5136" y="3459"/>
              <a:ext cx="12" cy="43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92"/>
            <p:cNvSpPr>
              <a:spLocks noChangeShapeType="1"/>
            </p:cNvSpPr>
            <p:nvPr/>
          </p:nvSpPr>
          <p:spPr bwMode="auto">
            <a:xfrm>
              <a:off x="5088" y="3891"/>
              <a:ext cx="3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93"/>
            <p:cNvSpPr>
              <a:spLocks noChangeShapeType="1"/>
            </p:cNvSpPr>
            <p:nvPr/>
          </p:nvSpPr>
          <p:spPr bwMode="auto">
            <a:xfrm>
              <a:off x="3612" y="3891"/>
              <a:ext cx="1152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94"/>
            <p:cNvSpPr>
              <a:spLocks noChangeShapeType="1"/>
            </p:cNvSpPr>
            <p:nvPr/>
          </p:nvSpPr>
          <p:spPr bwMode="auto">
            <a:xfrm>
              <a:off x="2421" y="3363"/>
              <a:ext cx="2352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95"/>
            <p:cNvSpPr>
              <a:spLocks noChangeShapeType="1"/>
            </p:cNvSpPr>
            <p:nvPr/>
          </p:nvSpPr>
          <p:spPr bwMode="auto">
            <a:xfrm>
              <a:off x="4897" y="3219"/>
              <a:ext cx="0" cy="19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96"/>
            <p:cNvSpPr>
              <a:spLocks noChangeShapeType="1"/>
            </p:cNvSpPr>
            <p:nvPr/>
          </p:nvSpPr>
          <p:spPr bwMode="auto">
            <a:xfrm>
              <a:off x="2421" y="3315"/>
              <a:ext cx="0" cy="9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97"/>
            <p:cNvSpPr>
              <a:spLocks noChangeShapeType="1"/>
            </p:cNvSpPr>
            <p:nvPr/>
          </p:nvSpPr>
          <p:spPr bwMode="auto">
            <a:xfrm>
              <a:off x="4776" y="3315"/>
              <a:ext cx="0" cy="9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98"/>
            <p:cNvSpPr>
              <a:spLocks noChangeShapeType="1"/>
            </p:cNvSpPr>
            <p:nvPr/>
          </p:nvSpPr>
          <p:spPr bwMode="auto">
            <a:xfrm>
              <a:off x="4956" y="3219"/>
              <a:ext cx="0" cy="19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199"/>
            <p:cNvSpPr>
              <a:spLocks noChangeShapeType="1"/>
            </p:cNvSpPr>
            <p:nvPr/>
          </p:nvSpPr>
          <p:spPr bwMode="auto">
            <a:xfrm>
              <a:off x="4753" y="3267"/>
              <a:ext cx="14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sm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200"/>
            <p:cNvSpPr>
              <a:spLocks noChangeShapeType="1"/>
            </p:cNvSpPr>
            <p:nvPr/>
          </p:nvSpPr>
          <p:spPr bwMode="auto">
            <a:xfrm>
              <a:off x="4956" y="3267"/>
              <a:ext cx="14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triangle" w="sm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 Box 201"/>
            <p:cNvSpPr txBox="1">
              <a:spLocks noChangeArrowheads="1"/>
            </p:cNvSpPr>
            <p:nvPr/>
          </p:nvSpPr>
          <p:spPr bwMode="auto">
            <a:xfrm>
              <a:off x="4668" y="3027"/>
              <a:ext cx="5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chemeClr val="hlink"/>
                  </a:solidFill>
                  <a:latin typeface="Comic Sans MS" charset="0"/>
                </a:rPr>
                <a:t>337 ns</a:t>
              </a:r>
            </a:p>
          </p:txBody>
        </p:sp>
        <p:sp>
          <p:nvSpPr>
            <p:cNvPr id="34" name="Text Box 202"/>
            <p:cNvSpPr txBox="1">
              <a:spLocks noChangeArrowheads="1"/>
            </p:cNvSpPr>
            <p:nvPr/>
          </p:nvSpPr>
          <p:spPr bwMode="auto">
            <a:xfrm>
              <a:off x="2652" y="3555"/>
              <a:ext cx="540" cy="21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chemeClr val="hlink"/>
                  </a:solidFill>
                  <a:latin typeface="Comic Sans MS" charset="0"/>
                </a:rPr>
                <a:t>x2820</a:t>
              </a:r>
            </a:p>
          </p:txBody>
        </p:sp>
        <p:sp>
          <p:nvSpPr>
            <p:cNvPr id="35" name="Rectangle 203"/>
            <p:cNvSpPr>
              <a:spLocks noChangeArrowheads="1"/>
            </p:cNvSpPr>
            <p:nvPr/>
          </p:nvSpPr>
          <p:spPr bwMode="auto">
            <a:xfrm>
              <a:off x="3890" y="3095"/>
              <a:ext cx="4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chemeClr val="hlink"/>
                  </a:solidFill>
                  <a:latin typeface="Comic Sans MS" charset="0"/>
                </a:rPr>
                <a:t>0.2 s</a:t>
              </a:r>
            </a:p>
          </p:txBody>
        </p:sp>
        <p:sp>
          <p:nvSpPr>
            <p:cNvPr id="36" name="Line 204"/>
            <p:cNvSpPr>
              <a:spLocks noChangeShapeType="1"/>
            </p:cNvSpPr>
            <p:nvPr/>
          </p:nvSpPr>
          <p:spPr bwMode="auto">
            <a:xfrm flipV="1">
              <a:off x="2414" y="3966"/>
              <a:ext cx="1143" cy="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 Box 205"/>
            <p:cNvSpPr txBox="1">
              <a:spLocks noChangeArrowheads="1"/>
            </p:cNvSpPr>
            <p:nvPr/>
          </p:nvSpPr>
          <p:spPr bwMode="auto">
            <a:xfrm>
              <a:off x="2476" y="3900"/>
              <a:ext cx="1005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  <a:latin typeface="Comic Sans MS" charset="0"/>
                  <a:ea typeface="Comic Sans MS" charset="0"/>
                  <a:cs typeface="Comic Sans MS" charset="0"/>
                </a:rPr>
                <a:t>bunch train interval</a:t>
              </a:r>
            </a:p>
          </p:txBody>
        </p:sp>
        <p:sp>
          <p:nvSpPr>
            <p:cNvPr id="38" name="Line 206"/>
            <p:cNvSpPr>
              <a:spLocks noChangeShapeType="1"/>
            </p:cNvSpPr>
            <p:nvPr/>
          </p:nvSpPr>
          <p:spPr bwMode="auto">
            <a:xfrm flipV="1">
              <a:off x="3597" y="3960"/>
              <a:ext cx="1156" cy="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07"/>
            <p:cNvSpPr>
              <a:spLocks noChangeArrowheads="1"/>
            </p:cNvSpPr>
            <p:nvPr/>
          </p:nvSpPr>
          <p:spPr bwMode="auto">
            <a:xfrm>
              <a:off x="3699" y="3888"/>
              <a:ext cx="935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8000"/>
                  </a:solidFill>
                  <a:latin typeface="Comic Sans MS" charset="0"/>
                  <a:ea typeface="Comic Sans MS" charset="0"/>
                  <a:cs typeface="Comic Sans MS" charset="0"/>
                </a:rPr>
                <a:t>intertrain interval</a:t>
              </a:r>
            </a:p>
          </p:txBody>
        </p:sp>
        <p:sp>
          <p:nvSpPr>
            <p:cNvPr id="40" name="Rectangle 208" descr="Dark downward diagonal"/>
            <p:cNvSpPr>
              <a:spLocks noChangeArrowheads="1"/>
            </p:cNvSpPr>
            <p:nvPr/>
          </p:nvSpPr>
          <p:spPr bwMode="auto">
            <a:xfrm>
              <a:off x="3604" y="3475"/>
              <a:ext cx="161" cy="417"/>
            </a:xfrm>
            <a:prstGeom prst="rect">
              <a:avLst/>
            </a:prstGeom>
            <a:pattFill prst="dkDnDiag">
              <a:fgClr>
                <a:srgbClr val="6600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Text Box 209"/>
            <p:cNvSpPr txBox="1">
              <a:spLocks noChangeArrowheads="1"/>
            </p:cNvSpPr>
            <p:nvPr/>
          </p:nvSpPr>
          <p:spPr bwMode="auto">
            <a:xfrm>
              <a:off x="3767" y="3449"/>
              <a:ext cx="79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  <a:latin typeface="Comic Sans MS" charset="0"/>
                  <a:ea typeface="Comic Sans MS" charset="0"/>
                  <a:cs typeface="Comic Sans MS" charset="0"/>
                </a:rPr>
                <a:t>Digital readout</a:t>
              </a:r>
            </a:p>
          </p:txBody>
        </p:sp>
        <p:sp>
          <p:nvSpPr>
            <p:cNvPr id="42" name="Line 210"/>
            <p:cNvSpPr>
              <a:spLocks noChangeShapeType="1"/>
            </p:cNvSpPr>
            <p:nvPr/>
          </p:nvSpPr>
          <p:spPr bwMode="auto">
            <a:xfrm flipH="1">
              <a:off x="3792" y="3604"/>
              <a:ext cx="248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1"/>
            <p:cNvSpPr>
              <a:spLocks/>
            </p:cNvSpPr>
            <p:nvPr/>
          </p:nvSpPr>
          <p:spPr bwMode="auto">
            <a:xfrm>
              <a:off x="2406" y="3195"/>
              <a:ext cx="1166" cy="1"/>
            </a:xfrm>
            <a:custGeom>
              <a:avLst/>
              <a:gdLst>
                <a:gd name="T0" fmla="*/ 0 w 1166"/>
                <a:gd name="T1" fmla="*/ 0 h 1"/>
                <a:gd name="T2" fmla="*/ 1166 w 1166"/>
                <a:gd name="T3" fmla="*/ 0 h 1"/>
                <a:gd name="T4" fmla="*/ 0 60000 65536"/>
                <a:gd name="T5" fmla="*/ 0 60000 65536"/>
                <a:gd name="T6" fmla="*/ 0 w 1166"/>
                <a:gd name="T7" fmla="*/ 0 h 1"/>
                <a:gd name="T8" fmla="*/ 1166 w 116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66" h="1">
                  <a:moveTo>
                    <a:pt x="0" y="0"/>
                  </a:moveTo>
                  <a:lnTo>
                    <a:pt x="1166" y="0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12"/>
            <p:cNvSpPr>
              <a:spLocks noChangeArrowheads="1"/>
            </p:cNvSpPr>
            <p:nvPr/>
          </p:nvSpPr>
          <p:spPr bwMode="auto">
            <a:xfrm>
              <a:off x="2703" y="3001"/>
              <a:ext cx="5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chemeClr val="hlink"/>
                  </a:solidFill>
                  <a:latin typeface="Comic Sans MS" charset="0"/>
                </a:rPr>
                <a:t>0.95 ms</a:t>
              </a:r>
            </a:p>
          </p:txBody>
        </p:sp>
      </p:grpSp>
      <p:sp>
        <p:nvSpPr>
          <p:cNvPr id="105" name="Text Box 2"/>
          <p:cNvSpPr txBox="1">
            <a:spLocks noChangeArrowheads="1"/>
          </p:cNvSpPr>
          <p:nvPr/>
        </p:nvSpPr>
        <p:spPr bwMode="auto">
          <a:xfrm>
            <a:off x="424212" y="3061891"/>
            <a:ext cx="8764588" cy="299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3525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15 um pixel pitch 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O</a:t>
            </a:r>
            <a:r>
              <a:rPr lang="en-US" sz="1400" b="0" baseline="-2500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c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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 0.056 hits/train 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 the probability of a pixel being hit at least twice in a bunch train period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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0.0016 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there is no need to include a pipeline for storing more than one hit per pixel (more than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99% of events recorded without ambiguity) </a:t>
            </a:r>
          </a:p>
          <a:p>
            <a:pPr marL="263525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MAPS sensor operation is tailored on the structure of ILC beam</a:t>
            </a:r>
          </a:p>
          <a:p>
            <a:pPr marL="720725" lvl="1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Detection phase (corresponding to the bunch train interval) </a:t>
            </a:r>
          </a:p>
          <a:p>
            <a:pPr marL="720725" lvl="1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Readout phase (corresponding to the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intertrain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interval)  </a:t>
            </a:r>
          </a:p>
          <a:p>
            <a:pPr marL="263525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Data readout in the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intertrain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interval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system EMI insensitive </a:t>
            </a:r>
          </a:p>
          <a:p>
            <a:pPr marL="263525" indent="-263525" algn="l" eaLnBrk="0" hangingPunct="0">
              <a:spcBef>
                <a:spcPts val="900"/>
              </a:spcBef>
              <a:spcAft>
                <a:spcPts val="600"/>
              </a:spcAft>
              <a:buClrTx/>
              <a:buFont typeface="Wingdings" charset="2"/>
              <a:buChar char="Ø"/>
            </a:pP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Sparsified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readout based on the token passing scheme. This architecture was first implemented in the VIP1 chip (3-D MIT LL technology) by the ILC pixel design group at </a:t>
            </a:r>
            <a:r>
              <a:rPr lang="en-US" sz="14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Fermilab</a:t>
            </a:r>
            <a:r>
              <a:rPr lang="en-US" sz="14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106" name="Rectangle 110"/>
          <p:cNvSpPr>
            <a:spLocks noChangeArrowheads="1"/>
          </p:cNvSpPr>
          <p:nvPr/>
        </p:nvSpPr>
        <p:spPr bwMode="auto">
          <a:xfrm>
            <a:off x="4942237" y="679054"/>
            <a:ext cx="4521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4638" indent="-274638" algn="l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The 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beam structure of ILC will feature 2820 crossings in a 1 ms bunch train, with a DC of 0.5%. </a:t>
            </a: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274638" indent="-274638" algn="l" eaLnBrk="0" hangingPunct="0">
              <a:spcBef>
                <a:spcPct val="50000"/>
              </a:spcBef>
              <a:buClrTx/>
              <a:buFont typeface="Wingdings" charset="2"/>
              <a:buChar char="Ø"/>
            </a:pP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Assuming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:</a:t>
            </a: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731838" lvl="1" indent="-274638" algn="l">
              <a:buFont typeface="Wingdings" charset="2"/>
              <a:buChar char="Ø"/>
            </a:pP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maximum 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hit occupancy 0.03 part./Xing/mm</a:t>
            </a:r>
            <a:r>
              <a:rPr lang="en-US" sz="1200" b="0" baseline="3000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731838" lvl="1" indent="-274638" algn="l">
              <a:buFont typeface="Wingdings" charset="2"/>
              <a:buChar char="Ø"/>
            </a:pP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3 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pixels fire for every particle hitting </a:t>
            </a:r>
            <a:r>
              <a:rPr lang="en-US" sz="12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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Wingdings" charset="2"/>
              </a:rPr>
              <a:t> 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hit rate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 </a:t>
            </a:r>
            <a:r>
              <a:rPr lang="en-US" sz="1200" b="0" dirty="0" err="1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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250 hits/train/mm</a:t>
            </a:r>
            <a:r>
              <a:rPr lang="en-US" sz="1200" b="0" baseline="3000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pPr marL="731838" lvl="1" indent="-274638" algn="l">
              <a:buFont typeface="Wingdings" charset="2"/>
              <a:buChar char="Ø"/>
            </a:pPr>
            <a:r>
              <a:rPr lang="en-US" sz="1200" b="0" dirty="0" smtClean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digital </a:t>
            </a:r>
            <a:r>
              <a:rPr lang="en-US" sz="1200" b="0" dirty="0">
                <a:solidFill>
                  <a:srgbClr val="000000"/>
                </a:solidFill>
                <a:latin typeface="Comic Sans MS" charset="0"/>
                <a:ea typeface="Comic Sans MS" charset="0"/>
                <a:cs typeface="Comic Sans MS" charset="0"/>
                <a:sym typeface="Symbol" charset="2"/>
              </a:rPr>
              <a:t>readout adopted: 5um resolution requires 17.3 um pixel pitch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0"/>
          <p:cNvSpPr txBox="1">
            <a:spLocks noChangeArrowheads="1"/>
          </p:cNvSpPr>
          <p:nvPr/>
        </p:nvSpPr>
        <p:spPr bwMode="auto">
          <a:xfrm>
            <a:off x="171449" y="109538"/>
            <a:ext cx="9561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0" dirty="0" smtClean="0">
                <a:solidFill>
                  <a:srgbClr val="FFFFFF"/>
                </a:solidFill>
                <a:latin typeface="Comic Sans MS" charset="0"/>
                <a:ea typeface="Comic Sans MS" charset="0"/>
                <a:cs typeface="Comic Sans MS" charset="0"/>
              </a:rPr>
              <a:t>SDR0 prototype elementary cell</a:t>
            </a:r>
            <a:endParaRPr lang="it-IT" sz="2400" b="0" dirty="0">
              <a:solidFill>
                <a:srgbClr val="FFFFFF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" name="Line 49"/>
          <p:cNvSpPr>
            <a:spLocks noChangeShapeType="1"/>
          </p:cNvSpPr>
          <p:nvPr/>
        </p:nvSpPr>
        <p:spPr bwMode="auto">
          <a:xfrm rot="16200000">
            <a:off x="6062959" y="2009451"/>
            <a:ext cx="1698359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Line 50"/>
          <p:cNvSpPr>
            <a:spLocks noChangeShapeType="1"/>
          </p:cNvSpPr>
          <p:nvPr/>
        </p:nvSpPr>
        <p:spPr bwMode="auto">
          <a:xfrm rot="5400000">
            <a:off x="6050950" y="4614453"/>
            <a:ext cx="1749438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 rot="16200000">
            <a:off x="6414314" y="3145650"/>
            <a:ext cx="1002415" cy="29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>
                <a:solidFill>
                  <a:srgbClr val="000066"/>
                </a:solidFill>
              </a:rPr>
              <a:t>25 </a:t>
            </a:r>
            <a:r>
              <a:rPr lang="en-US" sz="1200" b="1">
                <a:solidFill>
                  <a:srgbClr val="000066"/>
                </a:solidFill>
                <a:latin typeface="Symbol" charset="2"/>
              </a:rPr>
              <a:t>m</a:t>
            </a:r>
            <a:r>
              <a:rPr lang="en-US" sz="1200" b="1">
                <a:solidFill>
                  <a:srgbClr val="000066"/>
                </a:solidFill>
              </a:rPr>
              <a:t>m</a:t>
            </a:r>
            <a:endParaRPr lang="en-US" sz="1200" b="1">
              <a:solidFill>
                <a:srgbClr val="000066"/>
              </a:solidFill>
              <a:sym typeface="Symbol" charset="2"/>
            </a:endParaRPr>
          </a:p>
        </p:txBody>
      </p:sp>
      <p:sp>
        <p:nvSpPr>
          <p:cNvPr id="9" name="Line 52"/>
          <p:cNvSpPr>
            <a:spLocks noChangeShapeType="1"/>
          </p:cNvSpPr>
          <p:nvPr/>
        </p:nvSpPr>
        <p:spPr bwMode="auto">
          <a:xfrm rot="10800000">
            <a:off x="2207544" y="5661386"/>
            <a:ext cx="1799591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Line 53"/>
          <p:cNvSpPr>
            <a:spLocks noChangeShapeType="1"/>
          </p:cNvSpPr>
          <p:nvPr/>
        </p:nvSpPr>
        <p:spPr bwMode="auto">
          <a:xfrm rot="10800000" flipH="1" flipV="1">
            <a:off x="5062534" y="5661386"/>
            <a:ext cx="1633839" cy="7981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 Box 54"/>
          <p:cNvSpPr txBox="1">
            <a:spLocks noChangeArrowheads="1"/>
          </p:cNvSpPr>
          <p:nvPr/>
        </p:nvSpPr>
        <p:spPr bwMode="auto">
          <a:xfrm>
            <a:off x="3980073" y="5496977"/>
            <a:ext cx="1062165" cy="27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>
                <a:solidFill>
                  <a:srgbClr val="000066"/>
                </a:solidFill>
              </a:rPr>
              <a:t>25 </a:t>
            </a:r>
            <a:r>
              <a:rPr lang="en-US" sz="1200" b="1">
                <a:solidFill>
                  <a:srgbClr val="000066"/>
                </a:solidFill>
                <a:latin typeface="Symbol" charset="2"/>
              </a:rPr>
              <a:t>m</a:t>
            </a:r>
            <a:r>
              <a:rPr lang="en-US" sz="1200" b="1">
                <a:solidFill>
                  <a:srgbClr val="000066"/>
                </a:solidFill>
              </a:rPr>
              <a:t>m</a:t>
            </a:r>
            <a:endParaRPr lang="en-US" sz="1200" b="1">
              <a:solidFill>
                <a:srgbClr val="000066"/>
              </a:solidFill>
              <a:sym typeface="Symbol" charset="2"/>
            </a:endParaRPr>
          </a:p>
        </p:txBody>
      </p:sp>
      <p:pic>
        <p:nvPicPr>
          <p:cNvPr id="5" name="Picture 55" descr="MAPS-ILC_cu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8088" y="1121787"/>
            <a:ext cx="4542952" cy="437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MAPS-ILC_cu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705" y="1121787"/>
            <a:ext cx="4505325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2917655" y="2036187"/>
            <a:ext cx="2806700" cy="2705100"/>
            <a:chOff x="170" y="144"/>
            <a:chExt cx="1691" cy="1704"/>
          </a:xfrm>
        </p:grpSpPr>
        <p:grpSp>
          <p:nvGrpSpPr>
            <p:cNvPr id="14" name="Group 5"/>
            <p:cNvGrpSpPr>
              <a:grpSpLocks/>
            </p:cNvGrpSpPr>
            <p:nvPr/>
          </p:nvGrpSpPr>
          <p:grpSpPr bwMode="auto">
            <a:xfrm>
              <a:off x="240" y="192"/>
              <a:ext cx="1584" cy="1632"/>
              <a:chOff x="240" y="192"/>
              <a:chExt cx="1584" cy="1632"/>
            </a:xfrm>
          </p:grpSpPr>
          <p:sp>
            <p:nvSpPr>
              <p:cNvPr id="23" name="Rectangle 6"/>
              <p:cNvSpPr>
                <a:spLocks noChangeArrowheads="1"/>
              </p:cNvSpPr>
              <p:nvPr/>
            </p:nvSpPr>
            <p:spPr bwMode="auto">
              <a:xfrm>
                <a:off x="864" y="192"/>
                <a:ext cx="960" cy="16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240" y="192"/>
                <a:ext cx="960" cy="1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168" y="144"/>
              <a:ext cx="1690" cy="1704"/>
              <a:chOff x="728" y="1644"/>
              <a:chExt cx="1832" cy="1704"/>
            </a:xfrm>
          </p:grpSpPr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 flipH="1">
                <a:off x="1448" y="3336"/>
                <a:ext cx="1112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rot="16200000" flipH="1">
                <a:off x="1708" y="2492"/>
                <a:ext cx="1680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H="1">
                <a:off x="736" y="1656"/>
                <a:ext cx="1824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 rot="16200000" flipH="1">
                <a:off x="32" y="2360"/>
                <a:ext cx="1432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flipH="1">
                <a:off x="728" y="3072"/>
                <a:ext cx="720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Line 14"/>
              <p:cNvSpPr>
                <a:spLocks noChangeShapeType="1"/>
              </p:cNvSpPr>
              <p:nvPr/>
            </p:nvSpPr>
            <p:spPr bwMode="auto">
              <a:xfrm rot="16200000" flipH="1">
                <a:off x="1296" y="3200"/>
                <a:ext cx="296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1074" y="2288"/>
                <a:ext cx="1270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200" b="1">
                    <a:solidFill>
                      <a:srgbClr val="006600"/>
                    </a:solidFill>
                    <a:latin typeface="Courier New" charset="0"/>
                  </a:rPr>
                  <a:t>DNW sensor</a:t>
                </a:r>
                <a:endParaRPr lang="it-IT" sz="2200" b="1">
                  <a:solidFill>
                    <a:srgbClr val="006600"/>
                  </a:solidFill>
                  <a:latin typeface="Courier New" charset="0"/>
                  <a:sym typeface="Symbol" charset="2"/>
                </a:endParaRPr>
              </a:p>
            </p:txBody>
          </p:sp>
        </p:grpSp>
      </p:grpSp>
      <p:pic>
        <p:nvPicPr>
          <p:cNvPr id="25" name="Picture 17" descr="MAPS-ILC_cu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705" y="1096387"/>
            <a:ext cx="454025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2" name="Group 4"/>
          <p:cNvGrpSpPr>
            <a:grpSpLocks noChangeAspect="1"/>
          </p:cNvGrpSpPr>
          <p:nvPr/>
        </p:nvGrpSpPr>
        <p:grpSpPr bwMode="auto">
          <a:xfrm>
            <a:off x="2645634" y="1625051"/>
            <a:ext cx="3178027" cy="3062985"/>
            <a:chOff x="170" y="144"/>
            <a:chExt cx="1691" cy="1704"/>
          </a:xfrm>
        </p:grpSpPr>
        <p:grpSp>
          <p:nvGrpSpPr>
            <p:cNvPr id="73" name="Group 5"/>
            <p:cNvGrpSpPr>
              <a:grpSpLocks/>
            </p:cNvGrpSpPr>
            <p:nvPr/>
          </p:nvGrpSpPr>
          <p:grpSpPr bwMode="auto">
            <a:xfrm>
              <a:off x="240" y="192"/>
              <a:ext cx="1584" cy="1632"/>
              <a:chOff x="240" y="192"/>
              <a:chExt cx="1584" cy="1632"/>
            </a:xfrm>
          </p:grpSpPr>
          <p:sp>
            <p:nvSpPr>
              <p:cNvPr id="82" name="Rectangle 6"/>
              <p:cNvSpPr>
                <a:spLocks noChangeArrowheads="1"/>
              </p:cNvSpPr>
              <p:nvPr/>
            </p:nvSpPr>
            <p:spPr bwMode="auto">
              <a:xfrm>
                <a:off x="864" y="192"/>
                <a:ext cx="960" cy="16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7"/>
              <p:cNvSpPr>
                <a:spLocks noChangeArrowheads="1"/>
              </p:cNvSpPr>
              <p:nvPr/>
            </p:nvSpPr>
            <p:spPr bwMode="auto">
              <a:xfrm>
                <a:off x="240" y="192"/>
                <a:ext cx="960" cy="1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" name="Group 8"/>
            <p:cNvGrpSpPr>
              <a:grpSpLocks/>
            </p:cNvGrpSpPr>
            <p:nvPr/>
          </p:nvGrpSpPr>
          <p:grpSpPr bwMode="auto">
            <a:xfrm>
              <a:off x="166" y="144"/>
              <a:ext cx="1690" cy="1704"/>
              <a:chOff x="728" y="1644"/>
              <a:chExt cx="1832" cy="1704"/>
            </a:xfrm>
          </p:grpSpPr>
          <p:sp>
            <p:nvSpPr>
              <p:cNvPr id="75" name="Line 9"/>
              <p:cNvSpPr>
                <a:spLocks noChangeShapeType="1"/>
              </p:cNvSpPr>
              <p:nvPr/>
            </p:nvSpPr>
            <p:spPr bwMode="auto">
              <a:xfrm flipH="1">
                <a:off x="1448" y="3336"/>
                <a:ext cx="1112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" name="Line 10"/>
              <p:cNvSpPr>
                <a:spLocks noChangeShapeType="1"/>
              </p:cNvSpPr>
              <p:nvPr/>
            </p:nvSpPr>
            <p:spPr bwMode="auto">
              <a:xfrm rot="16200000" flipH="1">
                <a:off x="1708" y="2492"/>
                <a:ext cx="1680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" name="Line 11"/>
              <p:cNvSpPr>
                <a:spLocks noChangeShapeType="1"/>
              </p:cNvSpPr>
              <p:nvPr/>
            </p:nvSpPr>
            <p:spPr bwMode="auto">
              <a:xfrm flipH="1">
                <a:off x="736" y="1656"/>
                <a:ext cx="1824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" name="Line 12"/>
              <p:cNvSpPr>
                <a:spLocks noChangeShapeType="1"/>
              </p:cNvSpPr>
              <p:nvPr/>
            </p:nvSpPr>
            <p:spPr bwMode="auto">
              <a:xfrm rot="16200000" flipH="1">
                <a:off x="32" y="2360"/>
                <a:ext cx="1432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" name="Line 13"/>
              <p:cNvSpPr>
                <a:spLocks noChangeShapeType="1"/>
              </p:cNvSpPr>
              <p:nvPr/>
            </p:nvSpPr>
            <p:spPr bwMode="auto">
              <a:xfrm flipH="1">
                <a:off x="728" y="3072"/>
                <a:ext cx="720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" name="Line 14"/>
              <p:cNvSpPr>
                <a:spLocks noChangeShapeType="1"/>
              </p:cNvSpPr>
              <p:nvPr/>
            </p:nvSpPr>
            <p:spPr bwMode="auto">
              <a:xfrm rot="16200000" flipH="1">
                <a:off x="1296" y="3200"/>
                <a:ext cx="296" cy="0"/>
              </a:xfrm>
              <a:prstGeom prst="line">
                <a:avLst/>
              </a:pr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" name="Text Box 15"/>
              <p:cNvSpPr txBox="1">
                <a:spLocks noChangeArrowheads="1"/>
              </p:cNvSpPr>
              <p:nvPr/>
            </p:nvSpPr>
            <p:spPr bwMode="auto">
              <a:xfrm>
                <a:off x="1074" y="2288"/>
                <a:ext cx="1270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200" b="1">
                    <a:solidFill>
                      <a:srgbClr val="006600"/>
                    </a:solidFill>
                    <a:latin typeface="Courier New" charset="0"/>
                  </a:rPr>
                  <a:t>DNW sensor</a:t>
                </a:r>
                <a:endParaRPr lang="it-IT" sz="2200" b="1">
                  <a:solidFill>
                    <a:srgbClr val="006600"/>
                  </a:solidFill>
                  <a:latin typeface="Courier New" charset="0"/>
                  <a:sym typeface="Symbol" charset="2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2184778" y="1108569"/>
            <a:ext cx="3600403" cy="3124566"/>
            <a:chOff x="2313048" y="1082913"/>
            <a:chExt cx="3508375" cy="2997200"/>
          </a:xfrm>
        </p:grpSpPr>
        <p:grpSp>
          <p:nvGrpSpPr>
            <p:cNvPr id="85" name="Group 18"/>
            <p:cNvGrpSpPr>
              <a:grpSpLocks/>
            </p:cNvGrpSpPr>
            <p:nvPr/>
          </p:nvGrpSpPr>
          <p:grpSpPr bwMode="auto">
            <a:xfrm>
              <a:off x="2313048" y="1082913"/>
              <a:ext cx="3508375" cy="2997200"/>
              <a:chOff x="240" y="1152"/>
              <a:chExt cx="2024" cy="1888"/>
            </a:xfrm>
          </p:grpSpPr>
          <p:grpSp>
            <p:nvGrpSpPr>
              <p:cNvPr id="106" name="Group 19"/>
              <p:cNvGrpSpPr>
                <a:grpSpLocks/>
              </p:cNvGrpSpPr>
              <p:nvPr/>
            </p:nvGrpSpPr>
            <p:grpSpPr bwMode="auto">
              <a:xfrm>
                <a:off x="288" y="1200"/>
                <a:ext cx="1968" cy="1776"/>
                <a:chOff x="288" y="1200"/>
                <a:chExt cx="1968" cy="1776"/>
              </a:xfrm>
            </p:grpSpPr>
            <p:sp>
              <p:nvSpPr>
                <p:cNvPr id="113" name="Rectangle 20"/>
                <p:cNvSpPr>
                  <a:spLocks noChangeArrowheads="1"/>
                </p:cNvSpPr>
                <p:nvPr/>
              </p:nvSpPr>
              <p:spPr bwMode="auto">
                <a:xfrm>
                  <a:off x="288" y="1200"/>
                  <a:ext cx="384" cy="177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Rectangle 21"/>
                <p:cNvSpPr>
                  <a:spLocks noChangeArrowheads="1"/>
                </p:cNvSpPr>
                <p:nvPr/>
              </p:nvSpPr>
              <p:spPr bwMode="auto">
                <a:xfrm>
                  <a:off x="576" y="1200"/>
                  <a:ext cx="1680" cy="158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7" name="Line 22"/>
              <p:cNvSpPr>
                <a:spLocks noChangeShapeType="1"/>
              </p:cNvSpPr>
              <p:nvPr/>
            </p:nvSpPr>
            <p:spPr bwMode="auto">
              <a:xfrm>
                <a:off x="255" y="1160"/>
                <a:ext cx="0" cy="1880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8" name="Line 23"/>
              <p:cNvSpPr>
                <a:spLocks noChangeShapeType="1"/>
              </p:cNvSpPr>
              <p:nvPr/>
            </p:nvSpPr>
            <p:spPr bwMode="auto">
              <a:xfrm flipH="1">
                <a:off x="240" y="3024"/>
                <a:ext cx="465" cy="0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9" name="Line 24"/>
              <p:cNvSpPr>
                <a:spLocks noChangeShapeType="1"/>
              </p:cNvSpPr>
              <p:nvPr/>
            </p:nvSpPr>
            <p:spPr bwMode="auto">
              <a:xfrm>
                <a:off x="691" y="2808"/>
                <a:ext cx="0" cy="224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0" name="Line 25"/>
              <p:cNvSpPr>
                <a:spLocks noChangeShapeType="1"/>
              </p:cNvSpPr>
              <p:nvPr/>
            </p:nvSpPr>
            <p:spPr bwMode="auto">
              <a:xfrm flipH="1">
                <a:off x="676" y="2808"/>
                <a:ext cx="1588" cy="0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1" name="Line 26"/>
              <p:cNvSpPr>
                <a:spLocks noChangeShapeType="1"/>
              </p:cNvSpPr>
              <p:nvPr/>
            </p:nvSpPr>
            <p:spPr bwMode="auto">
              <a:xfrm>
                <a:off x="2264" y="1152"/>
                <a:ext cx="0" cy="1680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" name="Line 27"/>
              <p:cNvSpPr>
                <a:spLocks noChangeShapeType="1"/>
              </p:cNvSpPr>
              <p:nvPr/>
            </p:nvSpPr>
            <p:spPr bwMode="auto">
              <a:xfrm flipH="1">
                <a:off x="240" y="1168"/>
                <a:ext cx="2024" cy="0"/>
              </a:xfrm>
              <a:prstGeom prst="line">
                <a:avLst/>
              </a:prstGeom>
              <a:noFill/>
              <a:ln w="5715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6" name="Rectangle 5"/>
            <p:cNvSpPr>
              <a:spLocks noChangeArrowheads="1"/>
            </p:cNvSpPr>
            <p:nvPr/>
          </p:nvSpPr>
          <p:spPr bwMode="auto">
            <a:xfrm>
              <a:off x="3125729" y="1186293"/>
              <a:ext cx="833476" cy="3174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7" name="Rectangle 6"/>
            <p:cNvSpPr>
              <a:spLocks noChangeArrowheads="1"/>
            </p:cNvSpPr>
            <p:nvPr/>
          </p:nvSpPr>
          <p:spPr bwMode="auto">
            <a:xfrm>
              <a:off x="4895872" y="1224389"/>
              <a:ext cx="833476" cy="3174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pic>
          <p:nvPicPr>
            <p:cNvPr id="88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28935" y="1396269"/>
              <a:ext cx="2916707" cy="2194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Line 10"/>
            <p:cNvSpPr>
              <a:spLocks noChangeShapeType="1"/>
            </p:cNvSpPr>
            <p:nvPr/>
          </p:nvSpPr>
          <p:spPr bwMode="auto">
            <a:xfrm>
              <a:off x="4657934" y="2170603"/>
              <a:ext cx="69013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90" name="Group 11"/>
            <p:cNvGrpSpPr>
              <a:grpSpLocks noChangeAspect="1"/>
            </p:cNvGrpSpPr>
            <p:nvPr/>
          </p:nvGrpSpPr>
          <p:grpSpPr bwMode="auto">
            <a:xfrm>
              <a:off x="4665172" y="1772128"/>
              <a:ext cx="82331" cy="96"/>
              <a:chOff x="2472" y="1440"/>
              <a:chExt cx="96" cy="96"/>
            </a:xfrm>
          </p:grpSpPr>
          <p:sp>
            <p:nvSpPr>
              <p:cNvPr id="104" name="Line 12"/>
              <p:cNvSpPr>
                <a:spLocks noChangeAspect="1" noChangeShapeType="1"/>
              </p:cNvSpPr>
              <p:nvPr/>
            </p:nvSpPr>
            <p:spPr bwMode="auto">
              <a:xfrm>
                <a:off x="2472" y="1488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" name="Line 13"/>
              <p:cNvSpPr>
                <a:spLocks noChangeAspect="1" noChangeShapeType="1"/>
              </p:cNvSpPr>
              <p:nvPr/>
            </p:nvSpPr>
            <p:spPr bwMode="auto">
              <a:xfrm rot="-5400000">
                <a:off x="2472" y="1488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91" name="Text Box 14"/>
            <p:cNvSpPr txBox="1">
              <a:spLocks noChangeArrowheads="1"/>
            </p:cNvSpPr>
            <p:nvPr/>
          </p:nvSpPr>
          <p:spPr bwMode="auto">
            <a:xfrm>
              <a:off x="3781396" y="1351377"/>
              <a:ext cx="582640" cy="274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22T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2" name="Text Box 15"/>
            <p:cNvSpPr txBox="1">
              <a:spLocks noChangeArrowheads="1"/>
            </p:cNvSpPr>
            <p:nvPr/>
          </p:nvSpPr>
          <p:spPr bwMode="auto">
            <a:xfrm>
              <a:off x="4874942" y="1518672"/>
              <a:ext cx="535012" cy="274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14T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3" name="Line 16"/>
            <p:cNvSpPr>
              <a:spLocks noChangeShapeType="1"/>
            </p:cNvSpPr>
            <p:nvPr/>
          </p:nvSpPr>
          <p:spPr bwMode="auto">
            <a:xfrm>
              <a:off x="3061541" y="3178320"/>
              <a:ext cx="0" cy="330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4" name="Text Box 17"/>
            <p:cNvSpPr txBox="1">
              <a:spLocks noChangeArrowheads="1"/>
            </p:cNvSpPr>
            <p:nvPr/>
          </p:nvSpPr>
          <p:spPr bwMode="auto">
            <a:xfrm>
              <a:off x="2629721" y="3178320"/>
              <a:ext cx="58422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 err="1">
                  <a:solidFill>
                    <a:srgbClr val="000066"/>
                  </a:solidFill>
                  <a:latin typeface="Comic Sans MS" charset="0"/>
                </a:rPr>
                <a:t>i</a:t>
              </a:r>
              <a:r>
                <a:rPr lang="en-US" sz="1200" b="1" baseline="-25000" dirty="0" err="1">
                  <a:solidFill>
                    <a:srgbClr val="000066"/>
                  </a:solidFill>
                  <a:latin typeface="Comic Sans MS" charset="0"/>
                </a:rPr>
                <a:t>F</a:t>
              </a:r>
              <a:endParaRPr lang="it-IT" sz="1200" b="1" dirty="0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5" name="Text Box 18"/>
            <p:cNvSpPr txBox="1">
              <a:spLocks noChangeArrowheads="1"/>
            </p:cNvSpPr>
            <p:nvPr/>
          </p:nvSpPr>
          <p:spPr bwMode="auto">
            <a:xfrm>
              <a:off x="3540085" y="1960917"/>
              <a:ext cx="582640" cy="276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C</a:t>
              </a:r>
              <a:r>
                <a:rPr lang="en-US" sz="1200" b="1" baseline="-25000">
                  <a:solidFill>
                    <a:srgbClr val="000066"/>
                  </a:solidFill>
                  <a:latin typeface="Comic Sans MS" charset="0"/>
                </a:rPr>
                <a:t>F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6" name="Text Box 19"/>
            <p:cNvSpPr txBox="1">
              <a:spLocks noChangeArrowheads="1"/>
            </p:cNvSpPr>
            <p:nvPr/>
          </p:nvSpPr>
          <p:spPr bwMode="auto">
            <a:xfrm>
              <a:off x="4066879" y="1870348"/>
              <a:ext cx="582640" cy="276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V</a:t>
              </a:r>
              <a:r>
                <a:rPr lang="en-US" sz="1200" b="1" baseline="-25000">
                  <a:solidFill>
                    <a:srgbClr val="000066"/>
                  </a:solidFill>
                  <a:latin typeface="Comic Sans MS" charset="0"/>
                </a:rPr>
                <a:t>t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7" name="Text Box 3"/>
            <p:cNvSpPr txBox="1">
              <a:spLocks noChangeArrowheads="1"/>
            </p:cNvSpPr>
            <p:nvPr/>
          </p:nvSpPr>
          <p:spPr bwMode="auto">
            <a:xfrm>
              <a:off x="4257173" y="2291425"/>
              <a:ext cx="1344675" cy="274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Discriminator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2996589" y="1143238"/>
              <a:ext cx="1346262" cy="274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rgbClr val="000066"/>
                  </a:solidFill>
                  <a:latin typeface="Comic Sans MS" charset="0"/>
                </a:rPr>
                <a:t>Preamplifier</a:t>
              </a:r>
              <a:endParaRPr lang="it-IT" sz="1200" b="1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99" name="Text Box 49"/>
            <p:cNvSpPr txBox="1">
              <a:spLocks noChangeArrowheads="1"/>
            </p:cNvSpPr>
            <p:nvPr/>
          </p:nvSpPr>
          <p:spPr bwMode="auto">
            <a:xfrm>
              <a:off x="3238446" y="1573605"/>
              <a:ext cx="695357" cy="276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it-IT" sz="1200" b="1">
                  <a:latin typeface="Comic Sans MS" charset="0"/>
                </a:rPr>
                <a:t>-G(s)</a:t>
              </a:r>
              <a:endParaRPr lang="it-IT" sz="1200" b="1">
                <a:latin typeface="Comic Sans MS" charset="0"/>
                <a:sym typeface="Symbol" charset="2"/>
              </a:endParaRPr>
            </a:p>
          </p:txBody>
        </p:sp>
        <p:sp>
          <p:nvSpPr>
            <p:cNvPr id="100" name="Text Box 3"/>
            <p:cNvSpPr txBox="1">
              <a:spLocks noChangeArrowheads="1"/>
            </p:cNvSpPr>
            <p:nvPr/>
          </p:nvSpPr>
          <p:spPr bwMode="auto">
            <a:xfrm>
              <a:off x="4187885" y="2799001"/>
              <a:ext cx="1397000" cy="507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FF0000"/>
                  </a:solidFill>
                  <a:latin typeface="Comic Sans MS" charset="0"/>
                </a:rPr>
                <a:t>P</a:t>
              </a:r>
              <a:r>
                <a:rPr lang="en-US" sz="1200" b="1" baseline="-25000" dirty="0">
                  <a:solidFill>
                    <a:srgbClr val="FF0000"/>
                  </a:solidFill>
                  <a:latin typeface="Comic Sans MS" charset="0"/>
                </a:rPr>
                <a:t>TOT</a:t>
              </a:r>
              <a:r>
                <a:rPr lang="en-US" sz="1200" b="1" dirty="0">
                  <a:solidFill>
                    <a:srgbClr val="FF0000"/>
                  </a:solidFill>
                  <a:latin typeface="Comic Sans MS" charset="0"/>
                </a:rPr>
                <a:t> ≈ 5uW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Power </a:t>
              </a:r>
              <a:r>
                <a:rPr lang="en-US" sz="1000" b="1" dirty="0" err="1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cyc</a:t>
              </a:r>
              <a:r>
                <a:rPr lang="en-US" sz="1000" b="1" dirty="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. 1% DC</a:t>
              </a:r>
              <a:endParaRPr lang="it-IT" sz="1000" b="1" dirty="0">
                <a:solidFill>
                  <a:srgbClr val="FF0000"/>
                </a:solidFill>
                <a:latin typeface="Comic Sans MS" charset="0"/>
                <a:sym typeface="Symbol" charset="2"/>
              </a:endParaRPr>
            </a:p>
          </p:txBody>
        </p:sp>
        <p:grpSp>
          <p:nvGrpSpPr>
            <p:cNvPr id="101" name="Group 11"/>
            <p:cNvGrpSpPr>
              <a:grpSpLocks noChangeAspect="1"/>
            </p:cNvGrpSpPr>
            <p:nvPr/>
          </p:nvGrpSpPr>
          <p:grpSpPr bwMode="auto">
            <a:xfrm rot="16200000">
              <a:off x="4665327" y="1771973"/>
              <a:ext cx="82331" cy="96"/>
              <a:chOff x="2472" y="1440"/>
              <a:chExt cx="96" cy="96"/>
            </a:xfrm>
          </p:grpSpPr>
          <p:sp>
            <p:nvSpPr>
              <p:cNvPr id="102" name="Line 12"/>
              <p:cNvSpPr>
                <a:spLocks noChangeAspect="1" noChangeShapeType="1"/>
              </p:cNvSpPr>
              <p:nvPr/>
            </p:nvSpPr>
            <p:spPr bwMode="auto">
              <a:xfrm>
                <a:off x="2472" y="1488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3" name="Line 13"/>
              <p:cNvSpPr>
                <a:spLocks noChangeAspect="1" noChangeShapeType="1"/>
              </p:cNvSpPr>
              <p:nvPr/>
            </p:nvSpPr>
            <p:spPr bwMode="auto">
              <a:xfrm rot="-5400000">
                <a:off x="2472" y="1488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2222466" y="4330383"/>
            <a:ext cx="4451350" cy="1147762"/>
            <a:chOff x="2389217" y="4330383"/>
            <a:chExt cx="4451350" cy="1147762"/>
          </a:xfrm>
        </p:grpSpPr>
        <p:grpSp>
          <p:nvGrpSpPr>
            <p:cNvPr id="116" name="Group 30"/>
            <p:cNvGrpSpPr>
              <a:grpSpLocks/>
            </p:cNvGrpSpPr>
            <p:nvPr/>
          </p:nvGrpSpPr>
          <p:grpSpPr bwMode="auto">
            <a:xfrm>
              <a:off x="2389217" y="4384358"/>
              <a:ext cx="4373564" cy="1017587"/>
              <a:chOff x="240" y="3439"/>
              <a:chExt cx="2496" cy="641"/>
            </a:xfrm>
          </p:grpSpPr>
          <p:sp>
            <p:nvSpPr>
              <p:cNvPr id="125" name="Rectangle 31"/>
              <p:cNvSpPr>
                <a:spLocks noChangeArrowheads="1"/>
              </p:cNvSpPr>
              <p:nvPr/>
            </p:nvSpPr>
            <p:spPr bwMode="auto">
              <a:xfrm>
                <a:off x="240" y="3439"/>
                <a:ext cx="1139" cy="64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auto">
              <a:xfrm>
                <a:off x="1056" y="3744"/>
                <a:ext cx="16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7" name="Line 33"/>
            <p:cNvSpPr>
              <a:spLocks noChangeShapeType="1"/>
            </p:cNvSpPr>
            <p:nvPr/>
          </p:nvSpPr>
          <p:spPr bwMode="auto">
            <a:xfrm>
              <a:off x="2389217" y="4335145"/>
              <a:ext cx="0" cy="11430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8" name="Line 34"/>
            <p:cNvSpPr>
              <a:spLocks noChangeShapeType="1"/>
            </p:cNvSpPr>
            <p:nvPr/>
          </p:nvSpPr>
          <p:spPr bwMode="auto">
            <a:xfrm flipH="1">
              <a:off x="2389217" y="5452745"/>
              <a:ext cx="439896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9" name="Line 38"/>
            <p:cNvSpPr>
              <a:spLocks noChangeShapeType="1"/>
            </p:cNvSpPr>
            <p:nvPr/>
          </p:nvSpPr>
          <p:spPr bwMode="auto">
            <a:xfrm>
              <a:off x="6800880" y="4855845"/>
              <a:ext cx="0" cy="6223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0" name="Line 34"/>
            <p:cNvSpPr>
              <a:spLocks noChangeShapeType="1"/>
            </p:cNvSpPr>
            <p:nvPr/>
          </p:nvSpPr>
          <p:spPr bwMode="auto">
            <a:xfrm flipH="1">
              <a:off x="2389217" y="4360545"/>
              <a:ext cx="202247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1" name="Line 34"/>
            <p:cNvSpPr>
              <a:spLocks noChangeShapeType="1"/>
            </p:cNvSpPr>
            <p:nvPr/>
          </p:nvSpPr>
          <p:spPr bwMode="auto">
            <a:xfrm flipH="1">
              <a:off x="4413280" y="4851083"/>
              <a:ext cx="2382837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2" name="Line 38"/>
            <p:cNvSpPr>
              <a:spLocks noChangeShapeType="1"/>
            </p:cNvSpPr>
            <p:nvPr/>
          </p:nvSpPr>
          <p:spPr bwMode="auto">
            <a:xfrm>
              <a:off x="4421217" y="4330383"/>
              <a:ext cx="0" cy="55086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pic>
          <p:nvPicPr>
            <p:cNvPr id="123" name="Picture 79" descr="Immagine 1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6200000">
              <a:off x="2700367" y="4378008"/>
              <a:ext cx="842963" cy="1042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" name="Text Box 39"/>
            <p:cNvSpPr txBox="1">
              <a:spLocks noChangeArrowheads="1"/>
            </p:cNvSpPr>
            <p:nvPr/>
          </p:nvSpPr>
          <p:spPr bwMode="auto">
            <a:xfrm>
              <a:off x="3608417" y="4920933"/>
              <a:ext cx="32321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FF0000"/>
                  </a:solidFill>
                  <a:latin typeface="Courier New" charset="0"/>
                </a:rPr>
                <a:t>Time stamp register</a:t>
              </a:r>
              <a:endParaRPr lang="it-IT" sz="1200" b="1" dirty="0">
                <a:solidFill>
                  <a:srgbClr val="FF0000"/>
                </a:solidFill>
                <a:latin typeface="Courier New" charset="0"/>
                <a:sym typeface="Symbol" charset="2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817080" y="1146793"/>
            <a:ext cx="838200" cy="3760788"/>
            <a:chOff x="5547713" y="1056997"/>
            <a:chExt cx="838200" cy="3760788"/>
          </a:xfrm>
        </p:grpSpPr>
        <p:sp>
          <p:nvSpPr>
            <p:cNvPr id="128" name="Rectangle 41"/>
            <p:cNvSpPr>
              <a:spLocks noChangeArrowheads="1"/>
            </p:cNvSpPr>
            <p:nvPr/>
          </p:nvSpPr>
          <p:spPr bwMode="auto">
            <a:xfrm>
              <a:off x="5588988" y="1134785"/>
              <a:ext cx="742950" cy="35020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42"/>
            <p:cNvSpPr>
              <a:spLocks noChangeShapeType="1"/>
            </p:cNvSpPr>
            <p:nvPr/>
          </p:nvSpPr>
          <p:spPr bwMode="auto">
            <a:xfrm rot="16200000" flipH="1">
              <a:off x="4551557" y="2905641"/>
              <a:ext cx="3617912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0" name="Line 43"/>
            <p:cNvSpPr>
              <a:spLocks noChangeShapeType="1"/>
            </p:cNvSpPr>
            <p:nvPr/>
          </p:nvSpPr>
          <p:spPr bwMode="auto">
            <a:xfrm rot="10800000" flipH="1">
              <a:off x="5560413" y="1082397"/>
              <a:ext cx="8255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1" name="Line 44"/>
            <p:cNvSpPr>
              <a:spLocks noChangeShapeType="1"/>
            </p:cNvSpPr>
            <p:nvPr/>
          </p:nvSpPr>
          <p:spPr bwMode="auto">
            <a:xfrm rot="16200000" flipH="1">
              <a:off x="3755425" y="2873097"/>
              <a:ext cx="36322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2" name="Line 45"/>
            <p:cNvSpPr>
              <a:spLocks noChangeShapeType="1"/>
            </p:cNvSpPr>
            <p:nvPr/>
          </p:nvSpPr>
          <p:spPr bwMode="auto">
            <a:xfrm rot="10800000" flipH="1">
              <a:off x="5547713" y="4689197"/>
              <a:ext cx="8255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3" name="Text Box 46"/>
            <p:cNvSpPr txBox="1">
              <a:spLocks noChangeArrowheads="1"/>
            </p:cNvSpPr>
            <p:nvPr/>
          </p:nvSpPr>
          <p:spPr bwMode="auto">
            <a:xfrm rot="16200000">
              <a:off x="4581719" y="3156466"/>
              <a:ext cx="2674938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800" b="1">
                  <a:solidFill>
                    <a:srgbClr val="0000FF"/>
                  </a:solidFill>
                  <a:latin typeface="Courier New" charset="0"/>
                </a:rPr>
                <a:t>Sparsification logi</a:t>
              </a:r>
              <a:r>
                <a:rPr lang="it-IT" sz="1800" b="1">
                  <a:solidFill>
                    <a:srgbClr val="0000FF"/>
                  </a:solidFill>
                  <a:latin typeface="Courier New" charset="0"/>
                </a:rPr>
                <a:t>c</a:t>
              </a:r>
              <a:endParaRPr lang="it-IT" sz="1800" b="1">
                <a:solidFill>
                  <a:srgbClr val="0000FF"/>
                </a:solidFill>
                <a:latin typeface="Courier New" charset="0"/>
                <a:sym typeface="Symbol" charset="2"/>
              </a:endParaRPr>
            </a:p>
          </p:txBody>
        </p:sp>
        <p:pic>
          <p:nvPicPr>
            <p:cNvPr id="134" name="Picture 81" descr="Immagine 5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6200000">
              <a:off x="5284982" y="1505465"/>
              <a:ext cx="1339850" cy="69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5" name="Group 62"/>
          <p:cNvGrpSpPr>
            <a:grpSpLocks/>
          </p:cNvGrpSpPr>
          <p:nvPr/>
        </p:nvGrpSpPr>
        <p:grpSpPr bwMode="auto">
          <a:xfrm>
            <a:off x="7489325" y="1246293"/>
            <a:ext cx="2176463" cy="1847850"/>
            <a:chOff x="4193" y="1071"/>
            <a:chExt cx="1265" cy="1164"/>
          </a:xfrm>
        </p:grpSpPr>
        <p:sp>
          <p:nvSpPr>
            <p:cNvPr id="136" name="Text Box 56"/>
            <p:cNvSpPr txBox="1">
              <a:spLocks noChangeArrowheads="1"/>
            </p:cNvSpPr>
            <p:nvPr/>
          </p:nvSpPr>
          <p:spPr bwMode="auto">
            <a:xfrm>
              <a:off x="4193" y="1071"/>
              <a:ext cx="12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it-IT" sz="1600" dirty="0" err="1">
                  <a:solidFill>
                    <a:srgbClr val="000066"/>
                  </a:solidFill>
                  <a:latin typeface="Comic Sans MS" charset="0"/>
                </a:rPr>
                <a:t>analog</a:t>
              </a:r>
              <a:r>
                <a:rPr lang="it-IT" sz="1600" dirty="0">
                  <a:solidFill>
                    <a:srgbClr val="000066"/>
                  </a:solidFill>
                  <a:latin typeface="Comic Sans MS" charset="0"/>
                </a:rPr>
                <a:t> </a:t>
              </a:r>
              <a:r>
                <a:rPr lang="it-IT" sz="1600" dirty="0" err="1">
                  <a:solidFill>
                    <a:srgbClr val="000066"/>
                  </a:solidFill>
                  <a:latin typeface="Comic Sans MS" charset="0"/>
                </a:rPr>
                <a:t>front-end</a:t>
              </a:r>
              <a:endParaRPr lang="en-US" sz="1600" dirty="0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37" name="Text Box 57"/>
            <p:cNvSpPr txBox="1">
              <a:spLocks noChangeArrowheads="1"/>
            </p:cNvSpPr>
            <p:nvPr/>
          </p:nvSpPr>
          <p:spPr bwMode="auto">
            <a:xfrm>
              <a:off x="4193" y="1463"/>
              <a:ext cx="12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it-IT" sz="1600" dirty="0" err="1">
                  <a:solidFill>
                    <a:srgbClr val="000066"/>
                  </a:solidFill>
                  <a:latin typeface="Comic Sans MS" charset="0"/>
                </a:rPr>
                <a:t>digital</a:t>
              </a:r>
              <a:r>
                <a:rPr lang="it-IT" sz="1600" dirty="0">
                  <a:solidFill>
                    <a:srgbClr val="000066"/>
                  </a:solidFill>
                  <a:latin typeface="Comic Sans MS" charset="0"/>
                </a:rPr>
                <a:t> </a:t>
              </a:r>
              <a:r>
                <a:rPr lang="it-IT" sz="1600" dirty="0" err="1">
                  <a:solidFill>
                    <a:srgbClr val="000066"/>
                  </a:solidFill>
                  <a:latin typeface="Comic Sans MS" charset="0"/>
                </a:rPr>
                <a:t>section</a:t>
              </a:r>
              <a:endParaRPr lang="en-US" sz="1600" dirty="0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38" name="Text Box 58"/>
            <p:cNvSpPr txBox="1">
              <a:spLocks noChangeArrowheads="1"/>
            </p:cNvSpPr>
            <p:nvPr/>
          </p:nvSpPr>
          <p:spPr bwMode="auto">
            <a:xfrm>
              <a:off x="4225" y="1263"/>
              <a:ext cx="12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it-IT" sz="1600">
                  <a:solidFill>
                    <a:srgbClr val="000066"/>
                  </a:solidFill>
                  <a:latin typeface="Comic Sans MS" charset="0"/>
                </a:rPr>
                <a:t>+</a:t>
              </a:r>
              <a:endParaRPr lang="en-US" sz="1600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139" name="Line 59"/>
            <p:cNvSpPr>
              <a:spLocks noChangeShapeType="1"/>
            </p:cNvSpPr>
            <p:nvPr/>
          </p:nvSpPr>
          <p:spPr bwMode="auto">
            <a:xfrm>
              <a:off x="4834" y="1730"/>
              <a:ext cx="0" cy="284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Text Box 60"/>
            <p:cNvSpPr txBox="1">
              <a:spLocks noChangeArrowheads="1"/>
            </p:cNvSpPr>
            <p:nvPr/>
          </p:nvSpPr>
          <p:spPr bwMode="auto">
            <a:xfrm>
              <a:off x="4225" y="2023"/>
              <a:ext cx="12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it-IT" sz="1600" dirty="0">
                  <a:solidFill>
                    <a:srgbClr val="000066"/>
                  </a:solidFill>
                  <a:latin typeface="Comic Sans MS" charset="0"/>
                </a:rPr>
                <a:t>164 </a:t>
              </a:r>
              <a:r>
                <a:rPr lang="it-IT" sz="1600" dirty="0" err="1">
                  <a:solidFill>
                    <a:srgbClr val="000066"/>
                  </a:solidFill>
                  <a:latin typeface="Comic Sans MS" charset="0"/>
                </a:rPr>
                <a:t>transistors</a:t>
              </a:r>
              <a:endParaRPr lang="en-US" sz="1600" dirty="0">
                <a:solidFill>
                  <a:srgbClr val="000066"/>
                </a:solidFill>
                <a:latin typeface="Comic Sans MS" charset="0"/>
                <a:sym typeface="Symbol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66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66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66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66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35078</TotalTime>
  <Words>3727</Words>
  <Application>Microsoft Office PowerPoint</Application>
  <PresentationFormat>A4 Paper (210x297 mm)</PresentationFormat>
  <Paragraphs>516</Paragraphs>
  <Slides>31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Comic Sans MS</vt:lpstr>
      <vt:lpstr>ＭＳ Ｐゴシック</vt:lpstr>
      <vt:lpstr>Verdana</vt:lpstr>
      <vt:lpstr>Calibri</vt:lpstr>
      <vt:lpstr>Struttura predefinita</vt:lpstr>
      <vt:lpstr>1_Personalizza struttura</vt:lpstr>
      <vt:lpstr>Personalizza struttura</vt:lpstr>
      <vt:lpstr>KGPlot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Università di Pavia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Lab S. E.</dc:creator>
  <cp:lastModifiedBy>Pippo Pluto</cp:lastModifiedBy>
  <cp:revision>1653</cp:revision>
  <cp:lastPrinted>2014-09-10T21:03:38Z</cp:lastPrinted>
  <dcterms:created xsi:type="dcterms:W3CDTF">2014-09-15T06:32:53Z</dcterms:created>
  <dcterms:modified xsi:type="dcterms:W3CDTF">2014-09-15T06:35:27Z</dcterms:modified>
</cp:coreProperties>
</file>