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4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96" autoAdjust="0"/>
  </p:normalViewPr>
  <p:slideViewPr>
    <p:cSldViewPr snapToGrid="0" snapToObjects="1">
      <p:cViewPr varScale="1">
        <p:scale>
          <a:sx n="88" d="100"/>
          <a:sy n="88" d="100"/>
        </p:scale>
        <p:origin x="-1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3/23/14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3/23/14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‹#›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jpe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5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Inna </a:t>
            </a:r>
            <a:r>
              <a:rPr lang="en-US" sz="1800" dirty="0" err="1" smtClean="0"/>
              <a:t>gertsenshteyn</a:t>
            </a:r>
            <a:endParaRPr lang="en-US" sz="1800" dirty="0" smtClean="0"/>
          </a:p>
          <a:p>
            <a:r>
              <a:rPr lang="en-US" sz="1800" dirty="0" smtClean="0"/>
              <a:t>March 24, 2014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l"/>
            <a:endParaRPr lang="en-US" dirty="0">
              <a:latin typeface="+mj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Endoscopic TOFPET </a:t>
            </a:r>
            <a:br>
              <a:rPr lang="en-US" dirty="0" smtClean="0"/>
            </a:br>
            <a:r>
              <a:rPr lang="en-US" sz="2800" dirty="0" smtClean="0"/>
              <a:t>(Time of Flight Positron Emission Tomography)</a:t>
            </a:r>
            <a:br>
              <a:rPr lang="en-US" sz="2800" dirty="0" smtClean="0"/>
            </a:br>
            <a:r>
              <a:rPr lang="en-US" dirty="0"/>
              <a:t>&amp; Ultrasound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5595" y="5731906"/>
            <a:ext cx="886141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tx2"/>
                </a:solidFill>
              </a:rPr>
              <a:t>Working with: </a:t>
            </a:r>
            <a:r>
              <a:rPr lang="en-US" sz="1600" b="1" dirty="0" err="1" smtClean="0">
                <a:solidFill>
                  <a:schemeClr val="tx2"/>
                </a:solidFill>
              </a:rPr>
              <a:t>Giacomo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</a:rPr>
              <a:t>Cucciati</a:t>
            </a:r>
            <a:r>
              <a:rPr lang="en-US" sz="1600" b="1" dirty="0" smtClean="0">
                <a:solidFill>
                  <a:schemeClr val="tx2"/>
                </a:solidFill>
              </a:rPr>
              <a:t> and </a:t>
            </a:r>
            <a:r>
              <a:rPr lang="it-IT" sz="1600" b="1" dirty="0">
                <a:solidFill>
                  <a:schemeClr val="tx2"/>
                </a:solidFill>
              </a:rPr>
              <a:t>Marco </a:t>
            </a:r>
            <a:r>
              <a:rPr lang="it-IT" sz="1600" b="1" dirty="0" err="1" smtClean="0">
                <a:solidFill>
                  <a:schemeClr val="tx2"/>
                </a:solidFill>
              </a:rPr>
              <a:t>Pizzichemi</a:t>
            </a:r>
            <a:endParaRPr lang="it-IT" sz="1600" b="1" dirty="0" smtClean="0">
              <a:solidFill>
                <a:schemeClr val="tx2"/>
              </a:solidFill>
            </a:endParaRPr>
          </a:p>
          <a:p>
            <a:pPr algn="r"/>
            <a:r>
              <a:rPr lang="en-US" sz="1600" b="1" dirty="0" smtClean="0">
                <a:solidFill>
                  <a:schemeClr val="tx2"/>
                </a:solidFill>
              </a:rPr>
              <a:t>Head of Project: </a:t>
            </a:r>
            <a:r>
              <a:rPr lang="en-US" sz="1600" b="1" dirty="0" err="1" smtClean="0">
                <a:solidFill>
                  <a:schemeClr val="tx2"/>
                </a:solidFill>
              </a:rPr>
              <a:t>Etiennette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err="1" smtClean="0">
                <a:solidFill>
                  <a:schemeClr val="tx2"/>
                </a:solidFill>
              </a:rPr>
              <a:t>Auffray</a:t>
            </a:r>
            <a:endParaRPr lang="en-US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909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Testing physical and scintillation properties of various crystals</a:t>
            </a:r>
            <a:endParaRPr lang="en-US" dirty="0"/>
          </a:p>
        </p:txBody>
      </p:sp>
      <p:pic>
        <p:nvPicPr>
          <p:cNvPr id="5" name="Content Placeholder 4" descr="scintillation.jp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81" r="-242" b="981"/>
          <a:stretch/>
        </p:blipFill>
        <p:spPr>
          <a:xfrm>
            <a:off x="519525" y="2568592"/>
            <a:ext cx="8081809" cy="3224799"/>
          </a:xfrm>
        </p:spPr>
      </p:pic>
    </p:spTree>
    <p:extLst>
      <p:ext uri="{BB962C8B-B14F-4D97-AF65-F5344CB8AC3E}">
        <p14:creationId xmlns:p14="http://schemas.microsoft.com/office/powerpoint/2010/main" val="2087096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Projects and Goals</a:t>
            </a:r>
            <a:endParaRPr lang="en-US" dirty="0"/>
          </a:p>
        </p:txBody>
      </p:sp>
      <p:pic>
        <p:nvPicPr>
          <p:cNvPr id="4" name="Content Placeholder 3" descr="EndoTOFPET3.tiff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2" b="6362"/>
          <a:stretch>
            <a:fillRect/>
          </a:stretch>
        </p:blipFill>
        <p:spPr>
          <a:xfrm>
            <a:off x="301752" y="1527048"/>
            <a:ext cx="8503920" cy="4572000"/>
          </a:xfrm>
        </p:spPr>
      </p:pic>
      <p:sp>
        <p:nvSpPr>
          <p:cNvPr id="7" name="Double Brace 6"/>
          <p:cNvSpPr/>
          <p:nvPr/>
        </p:nvSpPr>
        <p:spPr>
          <a:xfrm>
            <a:off x="3823664" y="1702724"/>
            <a:ext cx="4116719" cy="516400"/>
          </a:xfrm>
          <a:prstGeom prst="bracePair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053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Pancreatic Cancer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Prostate Cancer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5-year survival rate: 6%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leading cause for cancer-related death in Western countries</a:t>
            </a:r>
          </a:p>
          <a:p>
            <a:r>
              <a:rPr lang="en-US" dirty="0" smtClean="0"/>
              <a:t>No reliable method for early detection (yet)</a:t>
            </a:r>
          </a:p>
          <a:p>
            <a:r>
              <a:rPr lang="en-US" dirty="0" smtClean="0"/>
              <a:t>Standard procedures: Ultrasound and CT scans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Lack metabolic information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leading cause for cancer-related death amongst male population worldwide</a:t>
            </a:r>
          </a:p>
          <a:p>
            <a:r>
              <a:rPr lang="en-US" dirty="0" smtClean="0"/>
              <a:t>Good </a:t>
            </a:r>
            <a:r>
              <a:rPr lang="en-US" dirty="0" smtClean="0"/>
              <a:t>prognosis if cancer confined to prostate and treated aggressively</a:t>
            </a:r>
          </a:p>
          <a:p>
            <a:r>
              <a:rPr lang="en-US" dirty="0" smtClean="0"/>
              <a:t>Standard procedures: Ultrasound and MRI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Lack metabolic information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Focus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195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498262" y="1770085"/>
            <a:ext cx="1353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FFCC"/>
                </a:solidFill>
                <a:latin typeface="Arial"/>
                <a:cs typeface="Arial"/>
              </a:rPr>
              <a:t>Ultrasound</a:t>
            </a:r>
            <a:endParaRPr lang="en-US" dirty="0">
              <a:solidFill>
                <a:srgbClr val="CCFFCC"/>
              </a:solidFill>
              <a:latin typeface="Arial"/>
              <a:cs typeface="Arial"/>
            </a:endParaRPr>
          </a:p>
        </p:txBody>
      </p:sp>
      <p:pic>
        <p:nvPicPr>
          <p:cNvPr id="9" name="Picture 8" descr="CT vs PE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" b="-147"/>
          <a:stretch/>
        </p:blipFill>
        <p:spPr>
          <a:xfrm>
            <a:off x="0" y="0"/>
            <a:ext cx="6920375" cy="3921848"/>
          </a:xfrm>
          <a:prstGeom prst="rect">
            <a:avLst/>
          </a:prstGeom>
        </p:spPr>
      </p:pic>
      <p:pic>
        <p:nvPicPr>
          <p:cNvPr id="11" name="Picture 10" descr="MRI vs CT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" t="2773" r="1301"/>
          <a:stretch/>
        </p:blipFill>
        <p:spPr>
          <a:xfrm>
            <a:off x="809389" y="3363578"/>
            <a:ext cx="7661284" cy="34944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61300" y="1770085"/>
            <a:ext cx="1510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CFFCC"/>
                </a:solidFill>
              </a:rPr>
              <a:t>Ultrasound</a:t>
            </a:r>
            <a:endParaRPr lang="en-US" dirty="0">
              <a:solidFill>
                <a:srgbClr val="CCFFCC"/>
              </a:solidFill>
            </a:endParaRPr>
          </a:p>
        </p:txBody>
      </p:sp>
      <p:pic>
        <p:nvPicPr>
          <p:cNvPr id="5" name="Picture 4" descr="ultrasound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4" t="8031" r="19707" b="31473"/>
          <a:stretch/>
        </p:blipFill>
        <p:spPr>
          <a:xfrm>
            <a:off x="6377426" y="0"/>
            <a:ext cx="2780530" cy="2123849"/>
          </a:xfrm>
          <a:prstGeom prst="rect">
            <a:avLst/>
          </a:prstGeom>
        </p:spPr>
      </p:pic>
      <p:sp>
        <p:nvSpPr>
          <p:cNvPr id="24" name="Double Bracket 23"/>
          <p:cNvSpPr/>
          <p:nvPr/>
        </p:nvSpPr>
        <p:spPr>
          <a:xfrm>
            <a:off x="3377105" y="0"/>
            <a:ext cx="5766895" cy="3265881"/>
          </a:xfrm>
          <a:prstGeom prst="bracketPair">
            <a:avLst/>
          </a:prstGeom>
          <a:noFill/>
          <a:ln>
            <a:solidFill>
              <a:srgbClr val="F5C04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605464" y="1770085"/>
            <a:ext cx="1538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Geneva"/>
                <a:cs typeface="Geneva"/>
              </a:rPr>
              <a:t>Ultrasound</a:t>
            </a:r>
            <a:endParaRPr lang="en-US" b="1" dirty="0">
              <a:solidFill>
                <a:schemeClr val="accent5">
                  <a:lumMod val="60000"/>
                  <a:lumOff val="40000"/>
                </a:schemeClr>
              </a:solidFill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49950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etscan.gif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681" y="2751679"/>
            <a:ext cx="3670159" cy="3660075"/>
          </a:xfrm>
          <a:prstGeom prst="rect">
            <a:avLst/>
          </a:prstGeom>
        </p:spPr>
      </p:pic>
      <p:pic>
        <p:nvPicPr>
          <p:cNvPr id="4" name="Content Placeholder 3" descr="PET.jpg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" t="2722" r="2772" b="2754"/>
          <a:stretch/>
        </p:blipFill>
        <p:spPr>
          <a:xfrm>
            <a:off x="2888682" y="1005244"/>
            <a:ext cx="5853501" cy="2887162"/>
          </a:xfr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88681" y="628082"/>
            <a:ext cx="4625461" cy="1219200"/>
          </a:xfrm>
        </p:spPr>
        <p:txBody>
          <a:bodyPr/>
          <a:lstStyle/>
          <a:p>
            <a:r>
              <a:rPr lang="en-US" dirty="0" smtClean="0">
                <a:solidFill>
                  <a:schemeClr val="accent3"/>
                </a:solidFill>
              </a:rPr>
              <a:t>Typical Full-Body PET Scan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>
          <a:xfrm>
            <a:off x="153504" y="851032"/>
            <a:ext cx="2735178" cy="5848210"/>
          </a:xfrm>
        </p:spPr>
        <p:txBody>
          <a:bodyPr>
            <a:normAutofit/>
          </a:bodyPr>
          <a:lstStyle/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err="1" smtClean="0">
                <a:solidFill>
                  <a:schemeClr val="tx1"/>
                </a:solidFill>
              </a:rPr>
              <a:t>Fluorodeoxyglucose</a:t>
            </a:r>
            <a:r>
              <a:rPr lang="en-US" dirty="0" smtClean="0">
                <a:solidFill>
                  <a:schemeClr val="tx1"/>
                </a:solidFill>
              </a:rPr>
              <a:t> (FDG) injected into body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FDG is basically radioactive glucose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Cancerous cells process glucose differently to normal cells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FDG releases positrons, which break down and release gamma waves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PET scanner detects gammas</a:t>
            </a:r>
          </a:p>
          <a:p>
            <a:pPr marL="342900" indent="-342900">
              <a:spcAft>
                <a:spcPts val="1200"/>
              </a:spcAft>
              <a:buClr>
                <a:schemeClr val="tx1"/>
              </a:buClr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Images from scan highlight how FDG is broken down in body, giving insight into tumors’ metabolism</a:t>
            </a:r>
          </a:p>
          <a:p>
            <a:pPr>
              <a:spcAft>
                <a:spcPts val="1200"/>
              </a:spcAft>
              <a:buClr>
                <a:schemeClr val="tx1"/>
              </a:buClr>
            </a:pP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8840" y="3892406"/>
            <a:ext cx="245166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TOF = Time of Flight</a:t>
            </a:r>
          </a:p>
          <a:p>
            <a:pPr algn="r"/>
            <a:r>
              <a:rPr lang="en-US" sz="1600" dirty="0" smtClean="0"/>
              <a:t>LOR = Line of Response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1582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Endoscopic PET probe</a:t>
            </a:r>
            <a:endParaRPr lang="en-US" dirty="0"/>
          </a:p>
        </p:txBody>
      </p:sp>
      <p:pic>
        <p:nvPicPr>
          <p:cNvPr id="7" name="Content Placeholder 6" descr="EndoTOFPET1.tiff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9" b="400"/>
          <a:stretch/>
        </p:blipFill>
        <p:spPr>
          <a:xfrm>
            <a:off x="301752" y="1624745"/>
            <a:ext cx="8503920" cy="4920972"/>
          </a:xfrm>
        </p:spPr>
      </p:pic>
    </p:spTree>
    <p:extLst>
      <p:ext uri="{BB962C8B-B14F-4D97-AF65-F5344CB8AC3E}">
        <p14:creationId xmlns:p14="http://schemas.microsoft.com/office/powerpoint/2010/main" val="2733024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Close-up of probe</a:t>
            </a:r>
            <a:endParaRPr lang="en-US" dirty="0"/>
          </a:p>
        </p:txBody>
      </p:sp>
      <p:pic>
        <p:nvPicPr>
          <p:cNvPr id="4" name="Content Placeholder 3" descr="Probe closer.tiff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" t="4773" r="5514" b="4346"/>
          <a:stretch/>
        </p:blipFill>
        <p:spPr>
          <a:xfrm>
            <a:off x="195370" y="1571066"/>
            <a:ext cx="8749772" cy="5286934"/>
          </a:xfrm>
        </p:spPr>
      </p:pic>
      <p:sp>
        <p:nvSpPr>
          <p:cNvPr id="5" name="TextBox 4"/>
          <p:cNvSpPr txBox="1"/>
          <p:nvPr/>
        </p:nvSpPr>
        <p:spPr>
          <a:xfrm>
            <a:off x="2900681" y="2614812"/>
            <a:ext cx="1486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  <a:latin typeface="Geneva"/>
                <a:cs typeface="Geneva"/>
              </a:rPr>
              <a:t>Ultrasound</a:t>
            </a:r>
            <a:endParaRPr lang="en-US" dirty="0">
              <a:solidFill>
                <a:schemeClr val="bg1">
                  <a:lumMod val="85000"/>
                </a:schemeClr>
              </a:solidFill>
              <a:latin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499792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1041545"/>
          </a:xfrm>
        </p:spPr>
        <p:txBody>
          <a:bodyPr/>
          <a:lstStyle/>
          <a:p>
            <a:r>
              <a:rPr lang="en-US" dirty="0" smtClean="0"/>
              <a:t>Currently working on simulation of phantom pancreas and surrounding organs/bones</a:t>
            </a:r>
            <a:endParaRPr lang="en-US" dirty="0"/>
          </a:p>
        </p:txBody>
      </p:sp>
      <p:pic>
        <p:nvPicPr>
          <p:cNvPr id="4" name="Picture 3" descr="z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5805"/>
            <a:ext cx="2098437" cy="3264855"/>
          </a:xfrm>
          <a:prstGeom prst="rect">
            <a:avLst/>
          </a:prstGeom>
        </p:spPr>
      </p:pic>
      <p:pic>
        <p:nvPicPr>
          <p:cNvPr id="5" name="Picture 4" descr="z2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437" y="3145805"/>
            <a:ext cx="2026243" cy="3264855"/>
          </a:xfrm>
          <a:prstGeom prst="rect">
            <a:avLst/>
          </a:prstGeom>
        </p:spPr>
      </p:pic>
      <p:pic>
        <p:nvPicPr>
          <p:cNvPr id="6" name="Picture 5" descr="z3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362" y="3145806"/>
            <a:ext cx="2224407" cy="3264854"/>
          </a:xfrm>
          <a:prstGeom prst="rect">
            <a:avLst/>
          </a:prstGeom>
        </p:spPr>
      </p:pic>
      <p:pic>
        <p:nvPicPr>
          <p:cNvPr id="7" name="Picture 6" descr="z4.tif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7" r="3970"/>
          <a:stretch/>
        </p:blipFill>
        <p:spPr>
          <a:xfrm>
            <a:off x="6358769" y="3145804"/>
            <a:ext cx="2785231" cy="3264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4331" y="2383927"/>
            <a:ext cx="4069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(just in case, here is the pancreas)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 flipH="1">
            <a:off x="1385401" y="2753259"/>
            <a:ext cx="3203736" cy="2340533"/>
          </a:xfrm>
          <a:prstGeom prst="straightConnector1">
            <a:avLst/>
          </a:prstGeom>
          <a:ln w="12700" cmpd="sng">
            <a:solidFill>
              <a:schemeClr val="tx2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2"/>
          </p:cNvCxnSpPr>
          <p:nvPr/>
        </p:nvCxnSpPr>
        <p:spPr>
          <a:xfrm flipH="1">
            <a:off x="3088289" y="2753259"/>
            <a:ext cx="1500848" cy="2629139"/>
          </a:xfrm>
          <a:prstGeom prst="straightConnector1">
            <a:avLst/>
          </a:prstGeom>
          <a:ln w="12700" cmpd="sng">
            <a:solidFill>
              <a:schemeClr val="tx2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2"/>
          </p:cNvCxnSpPr>
          <p:nvPr/>
        </p:nvCxnSpPr>
        <p:spPr>
          <a:xfrm>
            <a:off x="4589137" y="2753259"/>
            <a:ext cx="678269" cy="2499266"/>
          </a:xfrm>
          <a:prstGeom prst="straightConnector1">
            <a:avLst/>
          </a:prstGeom>
          <a:ln w="12700" cmpd="sng">
            <a:solidFill>
              <a:schemeClr val="tx2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2"/>
          </p:cNvCxnSpPr>
          <p:nvPr/>
        </p:nvCxnSpPr>
        <p:spPr>
          <a:xfrm>
            <a:off x="4589137" y="2753259"/>
            <a:ext cx="3203737" cy="2499266"/>
          </a:xfrm>
          <a:prstGeom prst="straightConnector1">
            <a:avLst/>
          </a:prstGeom>
          <a:ln w="12700" cmpd="sng">
            <a:solidFill>
              <a:schemeClr val="tx2"/>
            </a:solidFill>
            <a:prstDash val="solid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062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rostate.tiff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69" t="9" r="22154" b="7533"/>
          <a:stretch/>
        </p:blipFill>
        <p:spPr>
          <a:xfrm>
            <a:off x="1897876" y="116946"/>
            <a:ext cx="5023793" cy="6629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89" y="688304"/>
            <a:ext cx="8280560" cy="75895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chemeClr val="accent3"/>
                </a:solidFill>
              </a:rPr>
              <a:t/>
            </a:r>
            <a:br>
              <a:rPr lang="en-US" sz="2800" dirty="0" smtClean="0">
                <a:solidFill>
                  <a:schemeClr val="accent3"/>
                </a:solidFill>
              </a:rPr>
            </a:br>
            <a:r>
              <a:rPr lang="en-US" sz="2800" dirty="0" smtClean="0">
                <a:solidFill>
                  <a:schemeClr val="accent3"/>
                </a:solidFill>
              </a:rPr>
              <a:t>Preliminary phantom prostate</a:t>
            </a:r>
            <a:br>
              <a:rPr lang="en-US" sz="2800" dirty="0" smtClean="0">
                <a:solidFill>
                  <a:schemeClr val="accent3"/>
                </a:solidFill>
              </a:rPr>
            </a:br>
            <a:r>
              <a:rPr lang="en-US" sz="2800" dirty="0" smtClean="0">
                <a:solidFill>
                  <a:schemeClr val="accent3"/>
                </a:solidFill>
              </a:rPr>
              <a:t>created on GAMOS 5.0.0</a:t>
            </a:r>
            <a:br>
              <a:rPr lang="en-US" sz="2800" dirty="0" smtClean="0">
                <a:solidFill>
                  <a:schemeClr val="accent3"/>
                </a:solidFill>
              </a:rPr>
            </a:br>
            <a:r>
              <a:rPr lang="en-US" sz="2800" dirty="0" smtClean="0">
                <a:solidFill>
                  <a:schemeClr val="accent3"/>
                </a:solidFill>
              </a:rPr>
              <a:t>(to be used in future simulations)</a:t>
            </a:r>
            <a:endParaRPr lang="en-US" sz="2800" dirty="0"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86812" y="2327550"/>
            <a:ext cx="893118" cy="369332"/>
          </a:xfrm>
          <a:prstGeom prst="rect">
            <a:avLst/>
          </a:prstGeom>
          <a:solidFill>
            <a:srgbClr val="F5C0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Spine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flipH="1" flipV="1">
            <a:off x="5777361" y="1953946"/>
            <a:ext cx="1409451" cy="558270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200767" y="5547811"/>
            <a:ext cx="1074533" cy="376832"/>
          </a:xfrm>
          <a:prstGeom prst="rect">
            <a:avLst/>
          </a:prstGeom>
          <a:solidFill>
            <a:srgbClr val="F5C0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Colon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200767" y="4951419"/>
            <a:ext cx="879163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1752" y="3614799"/>
            <a:ext cx="1437362" cy="646331"/>
          </a:xfrm>
          <a:prstGeom prst="rect">
            <a:avLst/>
          </a:prstGeom>
          <a:solidFill>
            <a:srgbClr val="A5D02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Detector Plate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200770" y="4261130"/>
            <a:ext cx="1255948" cy="369332"/>
          </a:xfrm>
          <a:prstGeom prst="rect">
            <a:avLst/>
          </a:prstGeom>
          <a:solidFill>
            <a:srgbClr val="F5C0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Prostate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200770" y="3614799"/>
            <a:ext cx="1255948" cy="370376"/>
          </a:xfrm>
          <a:prstGeom prst="rect">
            <a:avLst/>
          </a:prstGeom>
          <a:solidFill>
            <a:srgbClr val="F5C0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Bladder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2" idx="1"/>
          </p:cNvCxnSpPr>
          <p:nvPr/>
        </p:nvCxnSpPr>
        <p:spPr>
          <a:xfrm flipH="1">
            <a:off x="5107522" y="3799987"/>
            <a:ext cx="2093248" cy="694088"/>
          </a:xfrm>
          <a:prstGeom prst="straightConnector1">
            <a:avLst/>
          </a:prstGeom>
          <a:ln>
            <a:solidFill>
              <a:srgbClr val="F5C04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1"/>
          </p:cNvCxnSpPr>
          <p:nvPr/>
        </p:nvCxnSpPr>
        <p:spPr>
          <a:xfrm flipH="1">
            <a:off x="5107522" y="4445796"/>
            <a:ext cx="2093248" cy="606549"/>
          </a:xfrm>
          <a:prstGeom prst="straightConnector1">
            <a:avLst/>
          </a:prstGeom>
          <a:ln>
            <a:solidFill>
              <a:srgbClr val="F5C04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1"/>
          </p:cNvCxnSpPr>
          <p:nvPr/>
        </p:nvCxnSpPr>
        <p:spPr>
          <a:xfrm flipH="1">
            <a:off x="5498262" y="5136085"/>
            <a:ext cx="1702505" cy="13957"/>
          </a:xfrm>
          <a:prstGeom prst="straightConnector1">
            <a:avLst/>
          </a:prstGeom>
          <a:ln>
            <a:solidFill>
              <a:schemeClr val="accent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1"/>
          </p:cNvCxnSpPr>
          <p:nvPr/>
        </p:nvCxnSpPr>
        <p:spPr>
          <a:xfrm flipH="1" flipV="1">
            <a:off x="5372667" y="5320751"/>
            <a:ext cx="1828100" cy="415476"/>
          </a:xfrm>
          <a:prstGeom prst="straightConnector1">
            <a:avLst/>
          </a:prstGeom>
          <a:ln>
            <a:solidFill>
              <a:srgbClr val="F5C04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3"/>
          </p:cNvCxnSpPr>
          <p:nvPr/>
        </p:nvCxnSpPr>
        <p:spPr>
          <a:xfrm>
            <a:off x="1739114" y="3937965"/>
            <a:ext cx="1191432" cy="507831"/>
          </a:xfrm>
          <a:prstGeom prst="straightConnector1">
            <a:avLst/>
          </a:prstGeom>
          <a:ln>
            <a:solidFill>
              <a:srgbClr val="A5D02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4191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2028</TotalTime>
  <Words>224</Words>
  <Application>Microsoft Macintosh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Civic</vt:lpstr>
      <vt:lpstr>Endoscopic TOFPET  (Time of Flight Positron Emission Tomography) &amp; Ultrasound</vt:lpstr>
      <vt:lpstr>Overall Projects and Goals</vt:lpstr>
      <vt:lpstr>Focus</vt:lpstr>
      <vt:lpstr>PowerPoint Presentation</vt:lpstr>
      <vt:lpstr>Typical Full-Body PET Scan</vt:lpstr>
      <vt:lpstr>Endoscopic PET probe</vt:lpstr>
      <vt:lpstr>Close-up of probe</vt:lpstr>
      <vt:lpstr>What I Do</vt:lpstr>
      <vt:lpstr> Preliminary phantom prostate created on GAMOS 5.0.0 (to be used in future simulations)</vt:lpstr>
      <vt:lpstr>What I Do</vt:lpstr>
    </vt:vector>
  </TitlesOfParts>
  <Company>Boston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Endoscopic  TOFPET &amp; Ultrasound</dc:title>
  <dc:creator>Inna Gertsenshteyn</dc:creator>
  <cp:lastModifiedBy>Inna Gertsenshteyn</cp:lastModifiedBy>
  <cp:revision>23</cp:revision>
  <dcterms:created xsi:type="dcterms:W3CDTF">2014-03-20T12:29:15Z</dcterms:created>
  <dcterms:modified xsi:type="dcterms:W3CDTF">2014-03-23T22:12:03Z</dcterms:modified>
</cp:coreProperties>
</file>