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MOV" ContentType="video/unknown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407" r:id="rId2"/>
    <p:sldId id="430" r:id="rId3"/>
    <p:sldId id="435" r:id="rId4"/>
    <p:sldId id="432" r:id="rId5"/>
    <p:sldId id="433" r:id="rId6"/>
    <p:sldId id="434" r:id="rId7"/>
    <p:sldId id="431" r:id="rId8"/>
    <p:sldId id="437" r:id="rId9"/>
    <p:sldId id="438" r:id="rId10"/>
    <p:sldId id="439" r:id="rId11"/>
    <p:sldId id="440" r:id="rId12"/>
    <p:sldId id="466" r:id="rId13"/>
    <p:sldId id="441" r:id="rId14"/>
    <p:sldId id="464" r:id="rId15"/>
    <p:sldId id="425" r:id="rId16"/>
    <p:sldId id="424" r:id="rId17"/>
    <p:sldId id="429" r:id="rId18"/>
    <p:sldId id="426" r:id="rId19"/>
    <p:sldId id="427" r:id="rId20"/>
    <p:sldId id="428" r:id="rId21"/>
    <p:sldId id="465" r:id="rId22"/>
    <p:sldId id="436" r:id="rId23"/>
    <p:sldId id="423" r:id="rId24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C8A9"/>
    <a:srgbClr val="2F9C84"/>
    <a:srgbClr val="B6147E"/>
    <a:srgbClr val="564B93"/>
    <a:srgbClr val="0F0D17"/>
    <a:srgbClr val="09090D"/>
    <a:srgbClr val="090623"/>
    <a:srgbClr val="060415"/>
    <a:srgbClr val="910D9C"/>
    <a:srgbClr val="B5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671" autoAdjust="0"/>
    <p:restoredTop sz="96172" autoAdjust="0"/>
  </p:normalViewPr>
  <p:slideViewPr>
    <p:cSldViewPr snapToGrid="0" snapToObjects="1">
      <p:cViewPr varScale="1">
        <p:scale>
          <a:sx n="66" d="100"/>
          <a:sy n="66" d="100"/>
        </p:scale>
        <p:origin x="-1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FF4AA0D-E82A-524D-95E0-419914FB307E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050BD10-09CB-CB41-BC86-34E03D3EF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969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ECD953F-9DE7-374B-8E4A-345CDD74E64B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DDD3553-BE21-6A4F-BBEF-E0A913F98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6338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5ED40-D732-8547-95CE-FE60EF82A9A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865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497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913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400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5182" y="710597"/>
            <a:ext cx="7304965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5182" y="2841163"/>
            <a:ext cx="7304965" cy="664038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7,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Adriaan (MTA)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275182" y="4279901"/>
            <a:ext cx="7317536" cy="140969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423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31" y="66415"/>
            <a:ext cx="7608066" cy="365124"/>
          </a:xfrm>
        </p:spPr>
        <p:txBody>
          <a:bodyPr>
            <a:noAutofit/>
          </a:bodyPr>
          <a:lstStyle>
            <a:lvl1pPr algn="r">
              <a:defRPr sz="3200" b="1" u="sng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ntarell Regular"/>
                <a:cs typeface="Cantarell Regular"/>
              </a:defRPr>
            </a:lvl1pPr>
          </a:lstStyle>
          <a:p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3" y="522027"/>
            <a:ext cx="8579296" cy="5533496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1pPr>
            <a:lvl2pPr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2pPr>
            <a:lvl3pPr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4pPr>
            <a:lvl5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5pPr>
          </a:lstStyle>
          <a:p>
            <a:pPr lvl="0"/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smtClean="0"/>
              <a:t>Second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52" y="66415"/>
            <a:ext cx="1427079" cy="365125"/>
          </a:xfrm>
        </p:spPr>
        <p:txBody>
          <a:bodyPr/>
          <a:lstStyle>
            <a:lvl1pPr algn="l">
              <a:defRPr sz="3200">
                <a:solidFill>
                  <a:srgbClr val="376092"/>
                </a:solidFill>
                <a:latin typeface="Cantarell Regular"/>
                <a:cs typeface="Cantarell Regular"/>
              </a:defRPr>
            </a:lvl1pPr>
          </a:lstStyle>
          <a:p>
            <a:fld id="{F420FD39-7122-0F46-803A-AC085D71CC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2" descr="C:\Users\jevannug\Dropbox\PhDCERN\CCT Report\Figures\cern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9587" y="5630104"/>
            <a:ext cx="1214413" cy="121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TE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6171795"/>
            <a:ext cx="3976995" cy="58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89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516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345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42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634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285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06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380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smtClean="0"/>
              <a:t>Second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ntarell Regular"/>
                <a:cs typeface="Cantarell Regular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ntarell Regular"/>
                <a:cs typeface="Cantarell Regular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ntarell Regular"/>
                <a:cs typeface="Cantarell Regular"/>
              </a:defRPr>
            </a:lvl1pPr>
          </a:lstStyle>
          <a:p>
            <a:fld id="{F420FD39-7122-0F46-803A-AC085D71CC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59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ntarell Regular"/>
          <a:ea typeface="+mj-ea"/>
          <a:cs typeface="Cantarell Regula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antarell Regular"/>
          <a:ea typeface="+mn-ea"/>
          <a:cs typeface="Cantarell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antarell Regular"/>
          <a:ea typeface="+mn-ea"/>
          <a:cs typeface="Cantarell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antarell Regular"/>
          <a:ea typeface="+mn-ea"/>
          <a:cs typeface="Cantarell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ntarell Regular"/>
          <a:ea typeface="+mn-ea"/>
          <a:cs typeface="Cantarell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antarell Regular"/>
          <a:ea typeface="+mn-ea"/>
          <a:cs typeface="Cantarell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bilnabil.chouika@cern.ch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eather-M2-HigherVie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7496" y="-296182"/>
            <a:ext cx="5455163" cy="4853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EuCARD-2 WP10.3 </a:t>
            </a:r>
            <a:br>
              <a:rPr lang="en-US" dirty="0" smtClean="0"/>
            </a:br>
            <a:r>
              <a:rPr lang="en-US" dirty="0" smtClean="0"/>
              <a:t>Update on progress CERN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Glyn Kirby</a:t>
            </a:r>
          </a:p>
          <a:p>
            <a:r>
              <a:rPr lang="en-US" dirty="0" err="1"/>
              <a:t>Jeroen</a:t>
            </a:r>
            <a:r>
              <a:rPr lang="en-US" dirty="0"/>
              <a:t> Van </a:t>
            </a:r>
            <a:r>
              <a:rPr lang="en-US" dirty="0" err="1" smtClean="0"/>
              <a:t>Nugteren</a:t>
            </a:r>
            <a:endParaRPr lang="en-US" dirty="0" smtClean="0"/>
          </a:p>
          <a:p>
            <a:r>
              <a:rPr lang="en-US" dirty="0"/>
              <a:t>Nabil  </a:t>
            </a:r>
            <a:r>
              <a:rPr lang="en-US" dirty="0" err="1" smtClean="0"/>
              <a:t>Chouika</a:t>
            </a:r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t>0</a:t>
            </a:fld>
            <a:endParaRPr lang="en-US"/>
          </a:p>
        </p:txBody>
      </p:sp>
      <p:pic>
        <p:nvPicPr>
          <p:cNvPr id="6" name="Picture 5" descr="Screen Shot 2013-11-03 at 4.36.37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9981" y="631130"/>
            <a:ext cx="2084837" cy="88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40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10" y="341911"/>
            <a:ext cx="7304965" cy="43134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HTS Quench DAQ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Adriaan Rijllart EN/ICE/MTA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Picture 10" descr="HTS-DAQ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50" y="1240481"/>
            <a:ext cx="3725889" cy="11661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49505" y="1671189"/>
            <a:ext cx="4688152" cy="369331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7 modules</a:t>
            </a:r>
            <a:r>
              <a:rPr lang="en-GB" dirty="0" smtClean="0"/>
              <a:t>: 16 differential </a:t>
            </a:r>
            <a:r>
              <a:rPr lang="en-GB" dirty="0" err="1" smtClean="0"/>
              <a:t>analog</a:t>
            </a:r>
            <a:r>
              <a:rPr lang="en-GB" dirty="0" smtClean="0"/>
              <a:t> inputs each</a:t>
            </a:r>
          </a:p>
          <a:p>
            <a:r>
              <a:rPr lang="en-GB" dirty="0"/>
              <a:t>	+/- 200 mV till +/- 10 V input </a:t>
            </a:r>
            <a:r>
              <a:rPr lang="en-GB" dirty="0" smtClean="0"/>
              <a:t>range</a:t>
            </a:r>
          </a:p>
          <a:p>
            <a:r>
              <a:rPr lang="en-GB" dirty="0"/>
              <a:t>	</a:t>
            </a:r>
            <a:r>
              <a:rPr lang="en-GB" dirty="0" smtClean="0"/>
              <a:t>16 bits</a:t>
            </a:r>
            <a:endParaRPr lang="en-GB" dirty="0"/>
          </a:p>
          <a:p>
            <a:r>
              <a:rPr lang="en-GB" dirty="0" smtClean="0"/>
              <a:t>	7.8 </a:t>
            </a:r>
            <a:r>
              <a:rPr lang="en-GB" dirty="0" err="1" smtClean="0"/>
              <a:t>kS</a:t>
            </a:r>
            <a:r>
              <a:rPr lang="en-GB" dirty="0" smtClean="0"/>
              <a:t>/s per channel</a:t>
            </a:r>
          </a:p>
          <a:p>
            <a:r>
              <a:rPr lang="en-GB" dirty="0"/>
              <a:t>	</a:t>
            </a:r>
            <a:endParaRPr lang="en-GB" dirty="0" smtClean="0"/>
          </a:p>
          <a:p>
            <a:r>
              <a:rPr lang="en-GB" b="1" dirty="0" smtClean="0"/>
              <a:t>1 module: </a:t>
            </a:r>
            <a:r>
              <a:rPr lang="en-GB" dirty="0" smtClean="0"/>
              <a:t>32 digital outputs</a:t>
            </a:r>
          </a:p>
          <a:p>
            <a:r>
              <a:rPr lang="en-GB" dirty="0" smtClean="0"/>
              <a:t>	5 V TTL</a:t>
            </a:r>
          </a:p>
          <a:p>
            <a:r>
              <a:rPr lang="en-GB" dirty="0"/>
              <a:t>	</a:t>
            </a:r>
            <a:r>
              <a:rPr lang="en-GB" dirty="0" smtClean="0"/>
              <a:t>7 µs response time</a:t>
            </a:r>
          </a:p>
          <a:p>
            <a:endParaRPr lang="en-GB" dirty="0" smtClean="0"/>
          </a:p>
          <a:p>
            <a:r>
              <a:rPr lang="en-GB" dirty="0" smtClean="0"/>
              <a:t>Also available: </a:t>
            </a:r>
            <a:r>
              <a:rPr lang="en-GB" b="1" dirty="0"/>
              <a:t>high speed module</a:t>
            </a:r>
          </a:p>
          <a:p>
            <a:r>
              <a:rPr lang="en-GB" dirty="0"/>
              <a:t>	4 </a:t>
            </a:r>
            <a:r>
              <a:rPr lang="en-GB" dirty="0" smtClean="0"/>
              <a:t>differential </a:t>
            </a:r>
            <a:r>
              <a:rPr lang="en-GB" dirty="0" err="1" smtClean="0"/>
              <a:t>analog</a:t>
            </a:r>
            <a:r>
              <a:rPr lang="en-GB" dirty="0" smtClean="0"/>
              <a:t> inputs</a:t>
            </a:r>
            <a:endParaRPr lang="en-GB" dirty="0"/>
          </a:p>
          <a:p>
            <a:r>
              <a:rPr lang="en-GB" dirty="0" smtClean="0"/>
              <a:t>	16 </a:t>
            </a:r>
            <a:r>
              <a:rPr lang="en-GB" dirty="0"/>
              <a:t>bits</a:t>
            </a:r>
          </a:p>
          <a:p>
            <a:r>
              <a:rPr lang="en-GB" dirty="0"/>
              <a:t>	1 MS/</a:t>
            </a:r>
            <a:r>
              <a:rPr lang="en-GB" dirty="0" smtClean="0"/>
              <a:t>s, simultaneous sampling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58360" y="3001107"/>
            <a:ext cx="3049220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/>
              <a:t>Processor</a:t>
            </a:r>
            <a:r>
              <a:rPr lang="en-GB" dirty="0" smtClean="0"/>
              <a:t>:</a:t>
            </a:r>
          </a:p>
          <a:p>
            <a:r>
              <a:rPr lang="en-GB" dirty="0"/>
              <a:t>	</a:t>
            </a:r>
            <a:r>
              <a:rPr lang="en-GB" dirty="0" smtClean="0"/>
              <a:t>667 </a:t>
            </a:r>
            <a:r>
              <a:rPr lang="en-GB" dirty="0"/>
              <a:t>MHz dual-core </a:t>
            </a:r>
            <a:r>
              <a:rPr lang="en-GB" dirty="0" smtClean="0"/>
              <a:t>ARM</a:t>
            </a:r>
          </a:p>
          <a:p>
            <a:r>
              <a:rPr lang="en-GB" dirty="0"/>
              <a:t>	</a:t>
            </a:r>
            <a:r>
              <a:rPr lang="en-GB" dirty="0" smtClean="0"/>
              <a:t>512 MB RAM</a:t>
            </a:r>
          </a:p>
          <a:p>
            <a:r>
              <a:rPr lang="en-GB" dirty="0"/>
              <a:t>	</a:t>
            </a:r>
            <a:r>
              <a:rPr lang="en-GB" dirty="0" smtClean="0"/>
              <a:t>1 GB storage</a:t>
            </a:r>
          </a:p>
          <a:p>
            <a:r>
              <a:rPr lang="en-GB" dirty="0"/>
              <a:t>	NI Linux Real-Time </a:t>
            </a:r>
            <a:r>
              <a:rPr lang="en-GB" dirty="0" smtClean="0"/>
              <a:t>OS</a:t>
            </a:r>
          </a:p>
          <a:p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FPGA</a:t>
            </a:r>
            <a:r>
              <a:rPr lang="en-GB" dirty="0" smtClean="0"/>
              <a:t>:</a:t>
            </a:r>
          </a:p>
          <a:p>
            <a:r>
              <a:rPr lang="en-GB" dirty="0"/>
              <a:t>	</a:t>
            </a:r>
            <a:r>
              <a:rPr lang="en-GB" dirty="0" smtClean="0"/>
              <a:t>Xilinx Artix</a:t>
            </a:r>
            <a:r>
              <a:rPr lang="en-GB" dirty="0"/>
              <a:t>-</a:t>
            </a:r>
            <a:r>
              <a:rPr lang="en-GB" dirty="0" smtClean="0"/>
              <a:t>7</a:t>
            </a:r>
          </a:p>
          <a:p>
            <a:r>
              <a:rPr lang="en-GB" dirty="0"/>
              <a:t>	</a:t>
            </a:r>
            <a:r>
              <a:rPr lang="en-GB" dirty="0" smtClean="0"/>
              <a:t>2 M cells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2024" y="5683960"/>
            <a:ext cx="8818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similar system is used by the EL group to capture voltage transients on the electrical network caused by EDF switching, thunderstorms and internal load changes.</a:t>
            </a:r>
            <a:endParaRPr lang="en-GB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25-3-2014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95350" y="2515114"/>
            <a:ext cx="372588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016860" y="2404153"/>
            <a:ext cx="65156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30 cm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115531" y="809943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Received at CERN 14 March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21370" y="809943"/>
            <a:ext cx="1727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NI-</a:t>
            </a:r>
            <a:r>
              <a:rPr lang="en-GB" dirty="0" err="1" smtClean="0"/>
              <a:t>CompactRIO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496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1312" r="35800"/>
          <a:stretch/>
        </p:blipFill>
        <p:spPr>
          <a:xfrm rot="5400000">
            <a:off x="981618" y="2710069"/>
            <a:ext cx="2867365" cy="40661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9110" y="558911"/>
            <a:ext cx="4324445" cy="32433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6999" t="14785" r="10467" b="14696"/>
          <a:stretch/>
        </p:blipFill>
        <p:spPr>
          <a:xfrm>
            <a:off x="382240" y="558911"/>
            <a:ext cx="4057464" cy="26000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59110" y="3918510"/>
            <a:ext cx="46863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Soldered layer jump,</a:t>
            </a:r>
          </a:p>
          <a:p>
            <a:endParaRPr lang="en-GB" sz="1400" dirty="0"/>
          </a:p>
          <a:p>
            <a:r>
              <a:rPr lang="en-GB" sz="1400" dirty="0"/>
              <a:t>This was </a:t>
            </a:r>
            <a:r>
              <a:rPr lang="en-GB" sz="1400" dirty="0" smtClean="0"/>
              <a:t>our initial design </a:t>
            </a:r>
            <a:r>
              <a:rPr lang="en-GB" sz="1400" dirty="0"/>
              <a:t>for </a:t>
            </a:r>
            <a:r>
              <a:rPr lang="en-GB" sz="1400" dirty="0" smtClean="0"/>
              <a:t>feather </a:t>
            </a:r>
            <a:r>
              <a:rPr lang="en-GB" sz="1400" dirty="0"/>
              <a:t>zero version 1.</a:t>
            </a:r>
          </a:p>
          <a:p>
            <a:endParaRPr lang="en-GB" sz="1400" dirty="0"/>
          </a:p>
          <a:p>
            <a:r>
              <a:rPr lang="en-GB" sz="1400" dirty="0"/>
              <a:t>We soldered </a:t>
            </a:r>
            <a:r>
              <a:rPr lang="en-GB" sz="1400" dirty="0" smtClean="0"/>
              <a:t>two </a:t>
            </a:r>
            <a:r>
              <a:rPr lang="en-GB" sz="1400" dirty="0"/>
              <a:t>lengths of dummy </a:t>
            </a:r>
            <a:r>
              <a:rPr lang="en-GB" sz="1400" dirty="0" err="1" smtClean="0"/>
              <a:t>Roebel</a:t>
            </a:r>
            <a:r>
              <a:rPr lang="en-GB" sz="1400" dirty="0" smtClean="0"/>
              <a:t> </a:t>
            </a:r>
            <a:r>
              <a:rPr lang="en-GB" sz="1400" dirty="0"/>
              <a:t>cable to a copper backing plate.  But later we realised </a:t>
            </a:r>
            <a:r>
              <a:rPr lang="en-GB" sz="1400" dirty="0" smtClean="0"/>
              <a:t>the quench </a:t>
            </a:r>
            <a:r>
              <a:rPr lang="en-GB" sz="1400" dirty="0"/>
              <a:t>detection system </a:t>
            </a:r>
            <a:r>
              <a:rPr lang="en-GB" sz="1400" dirty="0" smtClean="0"/>
              <a:t>would be </a:t>
            </a:r>
            <a:r>
              <a:rPr lang="en-GB" sz="1400" dirty="0"/>
              <a:t>vulnerable to the varying current </a:t>
            </a:r>
            <a:r>
              <a:rPr lang="en-GB" sz="1400" dirty="0" smtClean="0"/>
              <a:t>position </a:t>
            </a:r>
            <a:r>
              <a:rPr lang="en-GB" sz="1400" dirty="0"/>
              <a:t>that we anticipate in this design of layer jump.</a:t>
            </a:r>
          </a:p>
          <a:p>
            <a:endParaRPr lang="en-GB" sz="1400" dirty="0"/>
          </a:p>
          <a:p>
            <a:r>
              <a:rPr lang="en-GB" sz="1400" dirty="0"/>
              <a:t>Hence we moved to a </a:t>
            </a:r>
            <a:r>
              <a:rPr lang="en-GB" sz="1400" dirty="0" smtClean="0"/>
              <a:t>“S” </a:t>
            </a:r>
            <a:r>
              <a:rPr lang="en-GB" sz="1400" dirty="0"/>
              <a:t>shaped layer jump</a:t>
            </a:r>
          </a:p>
        </p:txBody>
      </p:sp>
    </p:spTree>
    <p:extLst>
      <p:ext uri="{BB962C8B-B14F-4D97-AF65-F5344CB8AC3E}">
        <p14:creationId xmlns:p14="http://schemas.microsoft.com/office/powerpoint/2010/main" val="219422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51" b="36789"/>
          <a:stretch/>
        </p:blipFill>
        <p:spPr bwMode="auto">
          <a:xfrm>
            <a:off x="720498" y="1423850"/>
            <a:ext cx="7570787" cy="224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83" y="3729445"/>
            <a:ext cx="3031272" cy="1626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17752" y="3347942"/>
            <a:ext cx="3354541" cy="339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694183" y="393791"/>
            <a:ext cx="2806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Layer Jump testing  </a:t>
            </a:r>
            <a:endParaRPr lang="en-GB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902" y="4664347"/>
            <a:ext cx="2504022" cy="187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88074" y="219075"/>
            <a:ext cx="4133850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Machine groove in aluminium bar used to test if it is possible to deform the cable </a:t>
            </a:r>
            <a:r>
              <a:rPr lang="en-GB" dirty="0" smtClean="0"/>
              <a:t>to </a:t>
            </a:r>
            <a:r>
              <a:rPr lang="en-GB" dirty="0"/>
              <a:t>that shape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/>
              <a:t>We may want to </a:t>
            </a:r>
            <a:r>
              <a:rPr lang="en-GB" dirty="0" smtClean="0"/>
              <a:t>cold test </a:t>
            </a:r>
            <a:r>
              <a:rPr lang="en-GB" dirty="0"/>
              <a:t>this individually to see if the superconductor is damaged after fixing into the layer </a:t>
            </a:r>
            <a:r>
              <a:rPr lang="en-GB" dirty="0" smtClean="0"/>
              <a:t>jump.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12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7394">
            <a:off x="3691343" y="570766"/>
            <a:ext cx="5648495" cy="3216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1" t="15923" b="12057"/>
          <a:stretch/>
        </p:blipFill>
        <p:spPr bwMode="auto">
          <a:xfrm rot="280580">
            <a:off x="3675729" y="3025538"/>
            <a:ext cx="5497885" cy="278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Feather former cross section.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Content Placeholder 2" descr="Cross Section.pdf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7" t="4357" r="30992" b="4357"/>
          <a:stretch/>
        </p:blipFill>
        <p:spPr>
          <a:xfrm>
            <a:off x="169260" y="422100"/>
            <a:ext cx="4237177" cy="4236248"/>
          </a:xfrm>
        </p:spPr>
      </p:pic>
      <p:sp>
        <p:nvSpPr>
          <p:cNvPr id="5" name="TextBox 4"/>
          <p:cNvSpPr txBox="1"/>
          <p:nvPr/>
        </p:nvSpPr>
        <p:spPr>
          <a:xfrm>
            <a:off x="5081092" y="800781"/>
            <a:ext cx="19321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Coil impregnated with central former and pads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3085" y="3126350"/>
            <a:ext cx="2963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to scale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17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" y="-144009"/>
            <a:ext cx="8899796" cy="506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4799" y="5372100"/>
            <a:ext cx="30765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 are starting to work on the impregnation mould for </a:t>
            </a:r>
          </a:p>
          <a:p>
            <a:r>
              <a:rPr lang="en-GB" dirty="0" smtClean="0"/>
              <a:t>feather zero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2" t="14953" r="8439" b="7391"/>
          <a:stretch/>
        </p:blipFill>
        <p:spPr bwMode="auto">
          <a:xfrm>
            <a:off x="4457700" y="3787165"/>
            <a:ext cx="4686300" cy="2960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3" t="26105" r="8959" b="30983"/>
          <a:stretch/>
        </p:blipFill>
        <p:spPr bwMode="auto">
          <a:xfrm>
            <a:off x="476249" y="3469056"/>
            <a:ext cx="4368538" cy="1598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713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Tampere-CERN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Location and Time</a:t>
            </a:r>
          </a:p>
          <a:p>
            <a:pPr lvl="1"/>
            <a:r>
              <a:rPr lang="en-US" dirty="0" smtClean="0"/>
              <a:t>CERN</a:t>
            </a:r>
            <a:r>
              <a:rPr lang="en-US" dirty="0"/>
              <a:t>, at Glyn’s office, cafeteria, and visits to workshops </a:t>
            </a:r>
            <a:endParaRPr lang="fi-FI" dirty="0"/>
          </a:p>
          <a:p>
            <a:pPr lvl="1"/>
            <a:r>
              <a:rPr lang="fi-FI" dirty="0"/>
              <a:t>10-13.03.2014 (Antti </a:t>
            </a:r>
            <a:r>
              <a:rPr lang="fi-FI" dirty="0" err="1"/>
              <a:t>left</a:t>
            </a:r>
            <a:r>
              <a:rPr lang="fi-FI" dirty="0"/>
              <a:t> 11.03. to </a:t>
            </a:r>
            <a:r>
              <a:rPr lang="fi-FI" dirty="0" err="1"/>
              <a:t>teach</a:t>
            </a:r>
            <a:r>
              <a:rPr lang="fi-FI" dirty="0" smtClean="0"/>
              <a:t>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Attendants</a:t>
            </a:r>
            <a:endParaRPr lang="en-US" dirty="0"/>
          </a:p>
          <a:p>
            <a:pPr lvl="1"/>
            <a:r>
              <a:rPr lang="en-US" dirty="0" smtClean="0"/>
              <a:t>Erkki </a:t>
            </a:r>
            <a:r>
              <a:rPr lang="en-US" dirty="0" err="1" smtClean="0"/>
              <a:t>Haro</a:t>
            </a:r>
            <a:r>
              <a:rPr lang="en-US" dirty="0" smtClean="0"/>
              <a:t>  </a:t>
            </a:r>
            <a:endParaRPr lang="en-US" dirty="0"/>
          </a:p>
          <a:p>
            <a:pPr lvl="1"/>
            <a:r>
              <a:rPr lang="en-US" dirty="0" smtClean="0"/>
              <a:t>Glyn </a:t>
            </a:r>
            <a:r>
              <a:rPr lang="en-US" dirty="0"/>
              <a:t>Kirby </a:t>
            </a:r>
          </a:p>
          <a:p>
            <a:pPr lvl="1"/>
            <a:r>
              <a:rPr lang="en-US" dirty="0" err="1" smtClean="0"/>
              <a:t>Jeroen</a:t>
            </a:r>
            <a:r>
              <a:rPr lang="en-US" dirty="0" smtClean="0"/>
              <a:t> </a:t>
            </a:r>
            <a:r>
              <a:rPr lang="en-US" dirty="0"/>
              <a:t>van </a:t>
            </a:r>
            <a:r>
              <a:rPr lang="en-US" dirty="0" err="1"/>
              <a:t>Nugteren</a:t>
            </a:r>
            <a:r>
              <a:rPr lang="en-US" dirty="0"/>
              <a:t> </a:t>
            </a:r>
          </a:p>
          <a:p>
            <a:pPr lvl="1"/>
            <a:r>
              <a:rPr lang="en-US" dirty="0" err="1" smtClean="0"/>
              <a:t>Antti</a:t>
            </a:r>
            <a:r>
              <a:rPr lang="en-US" dirty="0" smtClean="0"/>
              <a:t> </a:t>
            </a:r>
            <a:r>
              <a:rPr lang="en-US" dirty="0" err="1"/>
              <a:t>Stenvall</a:t>
            </a:r>
            <a:r>
              <a:rPr lang="en-US" dirty="0"/>
              <a:t> </a:t>
            </a:r>
            <a:endParaRPr lang="fi-FI" dirty="0"/>
          </a:p>
          <a:p>
            <a:endParaRPr lang="en-US" dirty="0" smtClean="0"/>
          </a:p>
          <a:p>
            <a:r>
              <a:rPr lang="en-US" dirty="0" smtClean="0"/>
              <a:t>Discussed</a:t>
            </a:r>
          </a:p>
          <a:p>
            <a:pPr lvl="1"/>
            <a:r>
              <a:rPr lang="en-US" dirty="0" smtClean="0"/>
              <a:t>Numerical tooling for the calculation of quenches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construction of small scale test coils and their </a:t>
            </a:r>
            <a:r>
              <a:rPr lang="en-US" dirty="0" err="1" smtClean="0"/>
              <a:t>modelling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roblems </a:t>
            </a:r>
            <a:r>
              <a:rPr lang="en-US" dirty="0"/>
              <a:t>related to constructing YBCO coils from </a:t>
            </a:r>
            <a:r>
              <a:rPr lang="en-US" dirty="0" err="1"/>
              <a:t>Roebel</a:t>
            </a:r>
            <a:r>
              <a:rPr lang="en-US" dirty="0"/>
              <a:t> 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Need for geometry/mesh exchange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Erkki,  will come to CERN Sep. to Dec. 2014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70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Mesh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For Finite Element Calculations it is necessary to have a mesh on which the differential equations are solved</a:t>
            </a:r>
          </a:p>
          <a:p>
            <a:endParaRPr lang="en-US" dirty="0" smtClean="0"/>
          </a:p>
          <a:p>
            <a:r>
              <a:rPr lang="en-US" dirty="0" smtClean="0"/>
              <a:t>Steps for acquiring the mesh were:</a:t>
            </a:r>
          </a:p>
          <a:p>
            <a:pPr lvl="1"/>
            <a:r>
              <a:rPr lang="en-US" dirty="0" smtClean="0"/>
              <a:t>generate a CAD model</a:t>
            </a:r>
          </a:p>
          <a:p>
            <a:pPr lvl="1"/>
            <a:r>
              <a:rPr lang="en-US" dirty="0" smtClean="0"/>
              <a:t>Import geometry in COMSOL </a:t>
            </a:r>
          </a:p>
          <a:p>
            <a:pPr lvl="1"/>
            <a:r>
              <a:rPr lang="en-US" dirty="0" smtClean="0"/>
              <a:t>Mesh domains</a:t>
            </a:r>
          </a:p>
          <a:p>
            <a:pPr lvl="1"/>
            <a:r>
              <a:rPr lang="en-US" dirty="0" smtClean="0"/>
              <a:t>Export mesh</a:t>
            </a:r>
          </a:p>
          <a:p>
            <a:endParaRPr lang="en-US" dirty="0" smtClean="0"/>
          </a:p>
          <a:p>
            <a:r>
              <a:rPr lang="en-US" dirty="0" smtClean="0"/>
              <a:t>There are three problems</a:t>
            </a:r>
          </a:p>
          <a:p>
            <a:pPr lvl="1"/>
            <a:r>
              <a:rPr lang="en-US" dirty="0" smtClean="0"/>
              <a:t>It takes a lot of time for each mesh</a:t>
            </a:r>
          </a:p>
          <a:p>
            <a:pPr lvl="1"/>
            <a:r>
              <a:rPr lang="en-US" dirty="0" smtClean="0"/>
              <a:t>No information on the conductor orientation were available</a:t>
            </a:r>
          </a:p>
          <a:p>
            <a:pPr lvl="1"/>
            <a:r>
              <a:rPr lang="en-US" dirty="0" smtClean="0"/>
              <a:t>Possible to calculate current direction in COMSOL but not very nice interface</a:t>
            </a:r>
          </a:p>
          <a:p>
            <a:endParaRPr lang="en-US" dirty="0"/>
          </a:p>
          <a:p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</a:rPr>
              <a:t>Idea: implement mesh generation in Field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52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 descr="Screen Shot 2014-03-21 at 16.04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691369"/>
            <a:ext cx="8681357" cy="531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91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d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3236"/>
            <a:ext cx="9144000" cy="34122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Coordinates in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3" y="522027"/>
            <a:ext cx="8579296" cy="2580402"/>
          </a:xfrm>
        </p:spPr>
        <p:txBody>
          <a:bodyPr>
            <a:normAutofit/>
          </a:bodyPr>
          <a:lstStyle/>
          <a:p>
            <a:r>
              <a:rPr lang="en-US" dirty="0" smtClean="0"/>
              <a:t>Directly generate mesh from conductor coordinates</a:t>
            </a:r>
          </a:p>
          <a:p>
            <a:r>
              <a:rPr lang="en-US" dirty="0" smtClean="0"/>
              <a:t>Coordinates as stored in Field 2014</a:t>
            </a:r>
          </a:p>
          <a:p>
            <a:pPr lvl="1"/>
            <a:r>
              <a:rPr lang="en-US" dirty="0" smtClean="0"/>
              <a:t>Coordinate of inner edge </a:t>
            </a:r>
            <a:r>
              <a:rPr lang="en-US" dirty="0" smtClean="0">
                <a:solidFill>
                  <a:srgbClr val="E46C0A"/>
                </a:solidFill>
              </a:rPr>
              <a:t>X</a:t>
            </a:r>
          </a:p>
          <a:p>
            <a:pPr lvl="1"/>
            <a:r>
              <a:rPr lang="en-US" dirty="0" smtClean="0"/>
              <a:t>Normal vector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Xn</a:t>
            </a: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dirty="0" smtClean="0"/>
              <a:t>Radial vector </a:t>
            </a:r>
            <a:r>
              <a:rPr lang="en-US" dirty="0" err="1" smtClean="0">
                <a:solidFill>
                  <a:srgbClr val="3CC8A9"/>
                </a:solidFill>
              </a:rPr>
              <a:t>Xr</a:t>
            </a:r>
            <a:endParaRPr lang="en-US" dirty="0" smtClean="0">
              <a:solidFill>
                <a:srgbClr val="3CC8A9"/>
              </a:solidFill>
            </a:endParaRPr>
          </a:p>
          <a:p>
            <a:pPr lvl="1"/>
            <a:r>
              <a:rPr lang="en-US" dirty="0" smtClean="0"/>
              <a:t>Direction vector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Xl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99142" y="3770477"/>
            <a:ext cx="13817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err="1">
                <a:solidFill>
                  <a:srgbClr val="3CC8A9"/>
                </a:solidFill>
              </a:rPr>
              <a:t>Xr</a:t>
            </a:r>
            <a:endParaRPr lang="en-US" dirty="0">
              <a:solidFill>
                <a:srgbClr val="3CC8A9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57405" y="3767240"/>
            <a:ext cx="479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Xn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23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od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9123"/>
            <a:ext cx="9144000" cy="21221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Nodes and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3" y="522027"/>
            <a:ext cx="8579296" cy="1854687"/>
          </a:xfrm>
        </p:spPr>
        <p:txBody>
          <a:bodyPr>
            <a:normAutofit/>
          </a:bodyPr>
          <a:lstStyle/>
          <a:p>
            <a:r>
              <a:rPr lang="en-US" dirty="0" smtClean="0"/>
              <a:t>The coordinates are copied</a:t>
            </a:r>
          </a:p>
          <a:p>
            <a:pPr lvl="1"/>
            <a:r>
              <a:rPr lang="en-US" dirty="0" smtClean="0"/>
              <a:t>in the normal direction </a:t>
            </a:r>
          </a:p>
          <a:p>
            <a:pPr lvl="1"/>
            <a:r>
              <a:rPr lang="en-US" dirty="0"/>
              <a:t>in the </a:t>
            </a:r>
            <a:r>
              <a:rPr lang="en-US" dirty="0" smtClean="0"/>
              <a:t>radial direction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1503" y="3601091"/>
            <a:ext cx="8579296" cy="1854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elements are formed by splitting the cubes into five tetrahedrons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0071" y="4321629"/>
            <a:ext cx="1752600" cy="18669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2930071" y="4934857"/>
            <a:ext cx="1139371" cy="1133929"/>
          </a:xfrm>
          <a:prstGeom prst="line">
            <a:avLst/>
          </a:prstGeom>
          <a:ln>
            <a:solidFill>
              <a:srgbClr val="B614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43299" y="4321629"/>
            <a:ext cx="526143" cy="613228"/>
          </a:xfrm>
          <a:prstGeom prst="line">
            <a:avLst/>
          </a:prstGeom>
          <a:ln>
            <a:solidFill>
              <a:srgbClr val="B614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2930071" y="4390572"/>
            <a:ext cx="613228" cy="1678214"/>
          </a:xfrm>
          <a:prstGeom prst="line">
            <a:avLst/>
          </a:prstGeom>
          <a:ln>
            <a:solidFill>
              <a:srgbClr val="B614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069442" y="4934857"/>
            <a:ext cx="613229" cy="729564"/>
          </a:xfrm>
          <a:prstGeom prst="line">
            <a:avLst/>
          </a:prstGeom>
          <a:ln>
            <a:solidFill>
              <a:srgbClr val="B614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543299" y="4321629"/>
            <a:ext cx="1139372" cy="1342792"/>
          </a:xfrm>
          <a:prstGeom prst="line">
            <a:avLst/>
          </a:prstGeom>
          <a:ln>
            <a:solidFill>
              <a:srgbClr val="B614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2930071" y="5664421"/>
            <a:ext cx="1752600" cy="404365"/>
          </a:xfrm>
          <a:prstGeom prst="line">
            <a:avLst/>
          </a:prstGeom>
          <a:ln>
            <a:solidFill>
              <a:srgbClr val="B614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629989" y="478323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069442" y="618852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747985" y="420590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243217" y="529508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543299" y="459857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4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3" y="522027"/>
            <a:ext cx="8964994" cy="5533496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New </a:t>
            </a:r>
            <a:r>
              <a:rPr lang="en-US" dirty="0"/>
              <a:t>student Nabil,  progress with the three-dimensional COMSOL model of the </a:t>
            </a:r>
            <a:r>
              <a:rPr lang="en-US" dirty="0" err="1"/>
              <a:t>Roebel</a:t>
            </a:r>
            <a:r>
              <a:rPr lang="en-US" dirty="0"/>
              <a:t> cable</a:t>
            </a:r>
            <a:r>
              <a:rPr lang="en-US" dirty="0" smtClean="0"/>
              <a:t>,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Assembly </a:t>
            </a:r>
            <a:r>
              <a:rPr lang="en-US" dirty="0"/>
              <a:t>of the next dummy </a:t>
            </a:r>
            <a:r>
              <a:rPr lang="en-US" dirty="0" err="1"/>
              <a:t>Roebel</a:t>
            </a:r>
            <a:r>
              <a:rPr lang="en-US" dirty="0"/>
              <a:t> cable, (stainless steel 100 microns copper plated 4 to 5 microns)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CTD Resin’s, Matrix </a:t>
            </a:r>
            <a:r>
              <a:rPr lang="en-US" dirty="0"/>
              <a:t>of tests for resin impregnation system, selection, and discussion with </a:t>
            </a:r>
            <a:r>
              <a:rPr lang="en-US" dirty="0" smtClean="0"/>
              <a:t>KIT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Quench </a:t>
            </a:r>
            <a:r>
              <a:rPr lang="en-US" dirty="0"/>
              <a:t>detection electronics overview of specification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Feather </a:t>
            </a:r>
            <a:r>
              <a:rPr lang="en-US" dirty="0"/>
              <a:t>zero small coil impregnation </a:t>
            </a:r>
            <a:r>
              <a:rPr lang="en-US" dirty="0" err="1"/>
              <a:t>mould</a:t>
            </a:r>
            <a:r>
              <a:rPr lang="en-US" dirty="0"/>
              <a:t> progress </a:t>
            </a:r>
            <a:r>
              <a:rPr lang="en-US" dirty="0" smtClean="0"/>
              <a:t>with drawings</a:t>
            </a:r>
            <a:r>
              <a:rPr lang="en-US" dirty="0"/>
              <a:t>. 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 Visit </a:t>
            </a:r>
            <a:r>
              <a:rPr lang="en-US" dirty="0"/>
              <a:t>report </a:t>
            </a:r>
            <a:r>
              <a:rPr lang="en-US" dirty="0" smtClean="0"/>
              <a:t>visit </a:t>
            </a:r>
            <a:r>
              <a:rPr lang="en-US" dirty="0"/>
              <a:t>to CERN of </a:t>
            </a:r>
            <a:r>
              <a:rPr lang="en-US" dirty="0" err="1"/>
              <a:t>Erkki</a:t>
            </a:r>
            <a:r>
              <a:rPr lang="en-US" dirty="0"/>
              <a:t> and </a:t>
            </a:r>
            <a:r>
              <a:rPr lang="en-US" dirty="0" err="1"/>
              <a:t>Antti</a:t>
            </a:r>
            <a:r>
              <a:rPr lang="en-US" dirty="0"/>
              <a:t> ,   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CCT 3D printed coil.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28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3" y="3111499"/>
            <a:ext cx="8579296" cy="294402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mesh is then written to </a:t>
            </a:r>
            <a:r>
              <a:rPr lang="en-US" dirty="0" smtClean="0">
                <a:solidFill>
                  <a:srgbClr val="E46C0A"/>
                </a:solidFill>
              </a:rPr>
              <a:t>.</a:t>
            </a:r>
            <a:r>
              <a:rPr lang="en-US" dirty="0" err="1" smtClean="0">
                <a:solidFill>
                  <a:srgbClr val="E46C0A"/>
                </a:solidFill>
              </a:rPr>
              <a:t>msh</a:t>
            </a:r>
            <a:r>
              <a:rPr lang="en-US" dirty="0" smtClean="0">
                <a:solidFill>
                  <a:srgbClr val="E46C0A"/>
                </a:solidFill>
              </a:rPr>
              <a:t> </a:t>
            </a:r>
            <a:r>
              <a:rPr lang="en-US" dirty="0" smtClean="0"/>
              <a:t>format native to GMSH</a:t>
            </a:r>
          </a:p>
          <a:p>
            <a:r>
              <a:rPr lang="en-US" dirty="0" smtClean="0"/>
              <a:t>Also stored are data files with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>
                <a:solidFill>
                  <a:srgbClr val="E46C0A"/>
                </a:solidFill>
              </a:rPr>
              <a:t>magnetic field</a:t>
            </a:r>
            <a:r>
              <a:rPr lang="en-US" dirty="0" smtClean="0"/>
              <a:t> contribution of each coil on each node (no longer need air domain)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>
                <a:solidFill>
                  <a:srgbClr val="E46C0A"/>
                </a:solidFill>
              </a:rPr>
              <a:t>orientation</a:t>
            </a:r>
            <a:r>
              <a:rPr lang="en-US" dirty="0" smtClean="0"/>
              <a:t> of the conductor on each node</a:t>
            </a:r>
          </a:p>
          <a:p>
            <a:pPr lvl="1"/>
            <a:r>
              <a:rPr lang="en-US" dirty="0" smtClean="0"/>
              <a:t>Information on the system such as </a:t>
            </a:r>
            <a:r>
              <a:rPr lang="en-US" dirty="0" smtClean="0">
                <a:solidFill>
                  <a:srgbClr val="E46C0A"/>
                </a:solidFill>
              </a:rPr>
              <a:t>number of windings, current and the inductance matrix</a:t>
            </a:r>
          </a:p>
          <a:p>
            <a:pPr lvl="1"/>
            <a:endParaRPr lang="en-US" dirty="0"/>
          </a:p>
          <a:p>
            <a:r>
              <a:rPr lang="en-US" dirty="0" smtClean="0"/>
              <a:t>All steps are fully automated and can be used on any geometry that can be modeled with </a:t>
            </a:r>
            <a:r>
              <a:rPr lang="en-US" dirty="0" smtClean="0">
                <a:solidFill>
                  <a:srgbClr val="E46C0A"/>
                </a:solidFill>
              </a:rPr>
              <a:t>Field 2014</a:t>
            </a:r>
          </a:p>
          <a:p>
            <a:r>
              <a:rPr lang="en-US" dirty="0" smtClean="0"/>
              <a:t>Now awaiting first results from Tampere side (=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 descr="Mes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2413"/>
            <a:ext cx="9144000" cy="14191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12005" y="732971"/>
            <a:ext cx="8579296" cy="2944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resulting mesh in Field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53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of 3D printing at CERN </a:t>
            </a:r>
            <a:endParaRPr lang="en-US" dirty="0"/>
          </a:p>
        </p:txBody>
      </p:sp>
      <p:pic>
        <p:nvPicPr>
          <p:cNvPr id="5" name="IMG_2694.MO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89149" y="678525"/>
            <a:ext cx="3117850" cy="553402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750832" y="1330531"/>
            <a:ext cx="5216045" cy="3912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46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64151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143" y="66415"/>
            <a:ext cx="8256354" cy="365124"/>
          </a:xfrm>
        </p:spPr>
        <p:txBody>
          <a:bodyPr/>
          <a:lstStyle/>
          <a:p>
            <a:r>
              <a:rPr lang="en-US" sz="2800" dirty="0" smtClean="0"/>
              <a:t>BSCCO coil ideas, CCT 3D printed coil former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6995" b="6995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13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1502" y="2893786"/>
            <a:ext cx="9072497" cy="8436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Thank you for your attention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2451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714" y="66415"/>
            <a:ext cx="8183783" cy="365124"/>
          </a:xfrm>
        </p:spPr>
        <p:txBody>
          <a:bodyPr/>
          <a:lstStyle/>
          <a:p>
            <a:r>
              <a:rPr lang="en-US" dirty="0"/>
              <a:t>Nabil </a:t>
            </a:r>
            <a:r>
              <a:rPr lang="en-US" dirty="0" err="1"/>
              <a:t>Chouika</a:t>
            </a:r>
            <a:r>
              <a:rPr lang="en-US" dirty="0"/>
              <a:t>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2646" r="2646"/>
          <a:stretch>
            <a:fillRect/>
          </a:stretch>
        </p:blipFill>
        <p:spPr>
          <a:xfrm>
            <a:off x="1352" y="689428"/>
            <a:ext cx="6716387" cy="433195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9642" y="5306785"/>
            <a:ext cx="67400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Nabil </a:t>
            </a:r>
            <a:r>
              <a:rPr lang="en-US" dirty="0"/>
              <a:t> </a:t>
            </a:r>
            <a:r>
              <a:rPr lang="en-US" dirty="0" err="1"/>
              <a:t>Chouika</a:t>
            </a:r>
            <a:r>
              <a:rPr lang="en-US" dirty="0"/>
              <a:t> </a:t>
            </a:r>
            <a:r>
              <a:rPr lang="en-US" dirty="0" smtClean="0"/>
              <a:t>arrived at the start of March </a:t>
            </a:r>
            <a:r>
              <a:rPr lang="en-US" dirty="0"/>
              <a:t>for 6 months, </a:t>
            </a:r>
            <a:r>
              <a:rPr lang="en-US" dirty="0" smtClean="0">
                <a:hlinkClick r:id="rId3"/>
              </a:rPr>
              <a:t>Nabilnabil.chouika</a:t>
            </a:r>
            <a:r>
              <a:rPr lang="en-US" dirty="0">
                <a:hlinkClick r:id="rId3"/>
              </a:rPr>
              <a:t>@</a:t>
            </a:r>
            <a:r>
              <a:rPr lang="en-US" dirty="0" smtClean="0">
                <a:hlinkClick r:id="rId3"/>
              </a:rPr>
              <a:t>cern.ch</a:t>
            </a:r>
            <a:endParaRPr lang="en-US" dirty="0" smtClean="0"/>
          </a:p>
          <a:p>
            <a:r>
              <a:rPr lang="en-US" dirty="0" smtClean="0"/>
              <a:t>He has made a good start on the </a:t>
            </a:r>
            <a:r>
              <a:rPr lang="en-US" dirty="0" err="1" smtClean="0"/>
              <a:t>Roebel</a:t>
            </a:r>
            <a:r>
              <a:rPr lang="en-US" dirty="0"/>
              <a:t> </a:t>
            </a:r>
            <a:r>
              <a:rPr lang="en-US" dirty="0" smtClean="0"/>
              <a:t>cable mechanical model.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50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  <a:r>
              <a:rPr lang="fr-FR" dirty="0" smtClean="0"/>
              <a:t> on </a:t>
            </a:r>
            <a:r>
              <a:rPr lang="en-GB" noProof="0" dirty="0" err="1" smtClean="0"/>
              <a:t>Comsol</a:t>
            </a:r>
            <a:endParaRPr lang="en-GB" noProof="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921000"/>
            <a:ext cx="3809811" cy="285735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299857" y="1932214"/>
                <a:ext cx="4386943" cy="4172857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Everything is parameterized.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For this example 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Transposition length : </a:t>
                </a:r>
                <a:br>
                  <a:rPr lang="en-US" sz="2400" dirty="0" smtClean="0"/>
                </a:br>
                <a:r>
                  <a:rPr lang="en-US" sz="2400" dirty="0" smtClean="0"/>
                  <a:t> mm.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Number of strands : 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 Thickness of the strands : </a:t>
                </a:r>
                <a:r>
                  <a:rPr lang="fr-FR" sz="2400" b="0" i="1" dirty="0" smtClean="0">
                    <a:latin typeface="Cambria Math"/>
                  </a:rPr>
                  <a:t/>
                </a:r>
                <a:br>
                  <a:rPr lang="fr-FR" sz="2400" b="0" i="1" dirty="0" smtClean="0">
                    <a:latin typeface="Cambria Math"/>
                  </a:rPr>
                </a:br>
                <a:r>
                  <a:rPr lang="en-US" sz="2400" dirty="0" smtClean="0"/>
                  <a:t> mm.</a:t>
                </a:r>
              </a:p>
              <a:p>
                <a:pPr marL="285750" indent="-285750"/>
                <a:r>
                  <a:rPr lang="en-US" sz="2400" dirty="0" smtClean="0"/>
                  <a:t>Width of strands :</a:t>
                </a:r>
                <a:br>
                  <a:rPr lang="en-US" sz="2400" dirty="0" smtClean="0"/>
                </a:br>
                <a:r>
                  <a:rPr lang="en-US" sz="2400" dirty="0" smtClean="0"/>
                  <a:t> mm, </a:t>
                </a:r>
                <a:r>
                  <a:rPr lang="en-US" sz="2400" dirty="0"/>
                  <a:t> mm, </a:t>
                </a:r>
                <a:r>
                  <a:rPr lang="en-US" sz="2400" dirty="0" smtClean="0"/>
                  <a:t>.</a:t>
                </a: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Crossover angle </a:t>
                </a:r>
                <a:r>
                  <a:rPr lang="en-US" sz="2400" dirty="0"/>
                  <a:t>: 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 smtClean="0"/>
              </a:p>
            </p:txBody>
          </p:sp>
        </mc:Choice>
        <mc:Fallback xmlns="">
          <p:sp>
            <p:nvSpPr>
              <p:cNvPr id="7" name="Tex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299857" y="1932214"/>
                <a:ext cx="4386943" cy="4172857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836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on </a:t>
            </a:r>
            <a:r>
              <a:rPr lang="en-US" dirty="0" err="1" smtClean="0"/>
              <a:t>Comsol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7544" y="1772816"/>
            <a:ext cx="4040188" cy="63976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/>
              <a:t>One unit cell (with symmetrical boundary conditions)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Easier to mesh</a:t>
            </a:r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420888"/>
            <a:ext cx="3115554" cy="3824214"/>
          </a:xfrm>
        </p:spPr>
      </p:pic>
    </p:spTree>
    <p:extLst>
      <p:ext uri="{BB962C8B-B14F-4D97-AF65-F5344CB8AC3E}">
        <p14:creationId xmlns:p14="http://schemas.microsoft.com/office/powerpoint/2010/main" val="375747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in </a:t>
            </a:r>
            <a:r>
              <a:rPr lang="en-US" dirty="0" err="1" smtClean="0"/>
              <a:t>Comsol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467544" y="1700808"/>
            <a:ext cx="4040188" cy="864096"/>
          </a:xfrm>
        </p:spPr>
        <p:txBody>
          <a:bodyPr>
            <a:normAutofit fontScale="55000" lnSpcReduction="200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/>
              <a:t>Resin (green) filling the gaps around and between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he YBCO tape-strands (purple)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/>
              <a:t>Turn to turn insulation glass rap (grey)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Mesh of the Resin</a:t>
            </a:r>
            <a:endParaRPr lang="en-US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276872"/>
            <a:ext cx="4445781" cy="3265728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08920"/>
            <a:ext cx="4452642" cy="1735775"/>
          </a:xfrm>
        </p:spPr>
      </p:pic>
      <p:pic>
        <p:nvPicPr>
          <p:cNvPr id="8" name="Content Placeholder 7"/>
          <p:cNvPicPr>
            <a:picLocks noChangeAspect="1"/>
          </p:cNvPicPr>
          <p:nvPr/>
        </p:nvPicPr>
        <p:blipFill>
          <a:blip r:embed="rId4"/>
          <a:srcRect l="11656" r="11656"/>
          <a:stretch>
            <a:fillRect/>
          </a:stretch>
        </p:blipFill>
        <p:spPr>
          <a:xfrm rot="20703813">
            <a:off x="1487783" y="4017993"/>
            <a:ext cx="2560496" cy="2504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57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Dummy </a:t>
            </a:r>
            <a:r>
              <a:rPr lang="en-US" dirty="0" err="1" smtClean="0"/>
              <a:t>Roebel</a:t>
            </a:r>
            <a:r>
              <a:rPr lang="en-US" dirty="0" smtClean="0"/>
              <a:t> cable  assembly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6995" b="6995"/>
          <a:stretch>
            <a:fillRect/>
          </a:stretch>
        </p:blipFill>
        <p:spPr>
          <a:xfrm rot="5400000">
            <a:off x="-474037" y="1642082"/>
            <a:ext cx="5673422" cy="365925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365374" y="1570115"/>
            <a:ext cx="5673421" cy="38031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40930" b="24186"/>
          <a:stretch/>
        </p:blipFill>
        <p:spPr>
          <a:xfrm rot="5400000">
            <a:off x="4947330" y="2791354"/>
            <a:ext cx="5673420" cy="136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49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CTD Resin’s.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390" t="11843" r="29607" b="16825"/>
          <a:stretch/>
        </p:blipFill>
        <p:spPr>
          <a:xfrm rot="5400000">
            <a:off x="389915" y="658588"/>
            <a:ext cx="3311069" cy="322004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560" t="8576" r="25449"/>
          <a:stretch/>
        </p:blipFill>
        <p:spPr>
          <a:xfrm rot="5400000">
            <a:off x="3484487" y="623204"/>
            <a:ext cx="3311069" cy="329081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5681" y="4101263"/>
            <a:ext cx="6393247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/>
              <a:t>ordered </a:t>
            </a:r>
            <a:r>
              <a:rPr lang="en-US" dirty="0" smtClean="0"/>
              <a:t>and have received the </a:t>
            </a:r>
            <a:r>
              <a:rPr lang="en-US" dirty="0"/>
              <a:t>following set of resins: CTD521, </a:t>
            </a:r>
            <a:r>
              <a:rPr lang="en-US" dirty="0" smtClean="0"/>
              <a:t>  CTD528</a:t>
            </a:r>
            <a:r>
              <a:rPr lang="en-US" dirty="0"/>
              <a:t>, </a:t>
            </a:r>
            <a:r>
              <a:rPr lang="en-US" dirty="0" smtClean="0"/>
              <a:t>  CTD101</a:t>
            </a:r>
            <a:r>
              <a:rPr lang="en-US" dirty="0"/>
              <a:t>(G/K) </a:t>
            </a:r>
            <a:r>
              <a:rPr lang="en-US" dirty="0" smtClean="0"/>
              <a:t>  CTD7.1</a:t>
            </a:r>
            <a:r>
              <a:rPr lang="en-US" dirty="0"/>
              <a:t>, </a:t>
            </a:r>
            <a:r>
              <a:rPr lang="en-US" dirty="0" smtClean="0"/>
              <a:t>  CTD</a:t>
            </a:r>
            <a:r>
              <a:rPr lang="en-US" dirty="0"/>
              <a:t>-DP5.1. </a:t>
            </a:r>
            <a:endParaRPr lang="en-US" dirty="0" smtClean="0"/>
          </a:p>
          <a:p>
            <a:r>
              <a:rPr lang="en-US" dirty="0" smtClean="0"/>
              <a:t>One </a:t>
            </a:r>
            <a:r>
              <a:rPr lang="en-US" dirty="0"/>
              <a:t>kg of each.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 descr="CTD1 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9387">
            <a:off x="6587500" y="779408"/>
            <a:ext cx="2345914" cy="1791760"/>
          </a:xfrm>
          <a:prstGeom prst="rect">
            <a:avLst/>
          </a:prstGeom>
        </p:spPr>
      </p:pic>
      <p:pic>
        <p:nvPicPr>
          <p:cNvPr id="9" name="Picture 8" descr="CTD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7081">
            <a:off x="6685912" y="2310978"/>
            <a:ext cx="2285184" cy="14955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1158235">
            <a:off x="1833247" y="4857877"/>
            <a:ext cx="3634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Compressive Stress limit 558 </a:t>
            </a:r>
            <a:r>
              <a:rPr lang="en-US" dirty="0" err="1" smtClean="0"/>
              <a:t>MPa</a:t>
            </a:r>
            <a:r>
              <a:rPr lang="en-US" dirty="0" smtClean="0"/>
              <a:t>,</a:t>
            </a:r>
          </a:p>
          <a:p>
            <a:r>
              <a:rPr lang="en-US" dirty="0" smtClean="0"/>
              <a:t> -0.4% thermal contraction.</a:t>
            </a:r>
            <a:endParaRPr lang="en-US" dirty="0"/>
          </a:p>
        </p:txBody>
      </p:sp>
      <p:pic>
        <p:nvPicPr>
          <p:cNvPr id="11" name="Picture 10" descr="CTD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000">
            <a:off x="6386324" y="3676441"/>
            <a:ext cx="2418548" cy="183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78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Resin test ideas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We need to examine compatibility of:</a:t>
            </a:r>
          </a:p>
          <a:p>
            <a:endParaRPr lang="en-US" dirty="0"/>
          </a:p>
          <a:p>
            <a:r>
              <a:rPr lang="en-US" dirty="0"/>
              <a:t>(a) </a:t>
            </a:r>
            <a:r>
              <a:rPr lang="en-US" dirty="0" smtClean="0"/>
              <a:t>basic </a:t>
            </a:r>
            <a:r>
              <a:rPr lang="en-US" dirty="0"/>
              <a:t>material (tape),</a:t>
            </a:r>
          </a:p>
          <a:p>
            <a:r>
              <a:rPr lang="en-US" dirty="0"/>
              <a:t>(b) punched material,</a:t>
            </a:r>
          </a:p>
          <a:p>
            <a:r>
              <a:rPr lang="en-US" dirty="0"/>
              <a:t>(c) punched striated material, and</a:t>
            </a:r>
          </a:p>
          <a:p>
            <a:r>
              <a:rPr lang="en-US" dirty="0"/>
              <a:t>(d) cables</a:t>
            </a:r>
          </a:p>
          <a:p>
            <a:endParaRPr lang="en-US" dirty="0"/>
          </a:p>
          <a:p>
            <a:r>
              <a:rPr lang="en-US" dirty="0"/>
              <a:t>with the insulation system:</a:t>
            </a:r>
          </a:p>
          <a:p>
            <a:endParaRPr lang="en-US" dirty="0"/>
          </a:p>
          <a:p>
            <a:r>
              <a:rPr lang="tr-TR" dirty="0"/>
              <a:t> </a:t>
            </a:r>
            <a:r>
              <a:rPr lang="tr-TR" dirty="0" smtClean="0"/>
              <a:t>(</a:t>
            </a:r>
            <a:r>
              <a:rPr lang="tr-TR" dirty="0"/>
              <a:t>i) </a:t>
            </a:r>
            <a:r>
              <a:rPr lang="tr-TR" dirty="0" err="1"/>
              <a:t>R</a:t>
            </a:r>
            <a:r>
              <a:rPr lang="tr-TR" dirty="0" err="1" smtClean="0"/>
              <a:t>esin</a:t>
            </a:r>
            <a:r>
              <a:rPr lang="tr-TR" dirty="0"/>
              <a:t>,</a:t>
            </a:r>
          </a:p>
          <a:p>
            <a:r>
              <a:rPr lang="tr-TR" dirty="0"/>
              <a:t>(ii) </a:t>
            </a:r>
            <a:r>
              <a:rPr lang="tr-TR" dirty="0" err="1"/>
              <a:t>C</a:t>
            </a:r>
            <a:r>
              <a:rPr lang="tr-TR" dirty="0" err="1" smtClean="0"/>
              <a:t>harged</a:t>
            </a:r>
            <a:r>
              <a:rPr lang="tr-TR" dirty="0" smtClean="0"/>
              <a:t> </a:t>
            </a:r>
            <a:r>
              <a:rPr lang="tr-TR" dirty="0" err="1"/>
              <a:t>resin</a:t>
            </a:r>
            <a:r>
              <a:rPr lang="tr-TR" dirty="0"/>
              <a:t>,</a:t>
            </a:r>
          </a:p>
          <a:p>
            <a:r>
              <a:rPr lang="tr-TR" dirty="0"/>
              <a:t>(iii) </a:t>
            </a:r>
            <a:r>
              <a:rPr lang="tr-TR" dirty="0" err="1"/>
              <a:t>C</a:t>
            </a:r>
            <a:r>
              <a:rPr lang="tr-TR" dirty="0" err="1" smtClean="0"/>
              <a:t>omposite</a:t>
            </a:r>
            <a:r>
              <a:rPr lang="tr-TR" dirty="0" smtClean="0"/>
              <a:t> </a:t>
            </a:r>
            <a:r>
              <a:rPr lang="tr-TR" dirty="0"/>
              <a:t>of </a:t>
            </a:r>
            <a:r>
              <a:rPr lang="tr-TR" dirty="0" err="1"/>
              <a:t>resin</a:t>
            </a:r>
            <a:r>
              <a:rPr lang="tr-TR" dirty="0"/>
              <a:t>/</a:t>
            </a:r>
            <a:r>
              <a:rPr lang="tr-TR" dirty="0" err="1"/>
              <a:t>charged</a:t>
            </a:r>
            <a:r>
              <a:rPr lang="tr-TR" dirty="0"/>
              <a:t> </a:t>
            </a:r>
            <a:r>
              <a:rPr lang="tr-TR" dirty="0" err="1"/>
              <a:t>resin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glass</a:t>
            </a:r>
            <a:r>
              <a:rPr lang="tr-TR" dirty="0"/>
              <a:t> fiber, </a:t>
            </a:r>
            <a:r>
              <a:rPr lang="tr-TR" dirty="0" err="1"/>
              <a:t>or</a:t>
            </a:r>
            <a:r>
              <a:rPr lang="tr-TR" dirty="0"/>
              <a:t> a </a:t>
            </a:r>
            <a:r>
              <a:rPr lang="tr-TR" dirty="0" err="1"/>
              <a:t>kapton</a:t>
            </a:r>
            <a:r>
              <a:rPr lang="tr-TR" dirty="0"/>
              <a:t> </a:t>
            </a:r>
            <a:r>
              <a:rPr lang="tr-TR" dirty="0" err="1" smtClean="0"/>
              <a:t>wrap</a:t>
            </a:r>
            <a:r>
              <a:rPr lang="tr-TR" dirty="0" smtClean="0"/>
              <a:t> </a:t>
            </a:r>
            <a:r>
              <a:rPr lang="tr-TR" dirty="0" err="1" smtClean="0"/>
              <a:t>may</a:t>
            </a:r>
            <a:r>
              <a:rPr lang="tr-TR" dirty="0" smtClean="0"/>
              <a:t> be)</a:t>
            </a:r>
            <a:r>
              <a:rPr lang="tr-TR" dirty="0"/>
              <a:t>.</a:t>
            </a:r>
          </a:p>
          <a:p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potential</a:t>
            </a:r>
            <a:r>
              <a:rPr lang="tr-TR" dirty="0"/>
              <a:t> </a:t>
            </a:r>
            <a:r>
              <a:rPr lang="tr-TR" dirty="0" err="1"/>
              <a:t>issues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:</a:t>
            </a:r>
          </a:p>
          <a:p>
            <a:endParaRPr lang="tr-TR" dirty="0"/>
          </a:p>
          <a:p>
            <a:r>
              <a:rPr lang="tr-TR" dirty="0"/>
              <a:t>1. </a:t>
            </a:r>
            <a:r>
              <a:rPr lang="tr-TR" dirty="0" err="1"/>
              <a:t>ability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impregnate</a:t>
            </a:r>
            <a:r>
              <a:rPr lang="tr-TR" dirty="0"/>
              <a:t>/</a:t>
            </a:r>
            <a:r>
              <a:rPr lang="tr-TR" dirty="0" err="1"/>
              <a:t>insulate</a:t>
            </a:r>
            <a:r>
              <a:rPr lang="tr-TR" dirty="0"/>
              <a:t> (</a:t>
            </a:r>
            <a:r>
              <a:rPr lang="tr-TR" dirty="0" err="1"/>
              <a:t>resin</a:t>
            </a:r>
            <a:r>
              <a:rPr lang="tr-TR" dirty="0"/>
              <a:t> </a:t>
            </a:r>
            <a:r>
              <a:rPr lang="tr-TR" dirty="0" err="1"/>
              <a:t>flow</a:t>
            </a:r>
            <a:r>
              <a:rPr lang="tr-TR" dirty="0"/>
              <a:t>, </a:t>
            </a:r>
            <a:r>
              <a:rPr lang="tr-TR" dirty="0" err="1"/>
              <a:t>adhesion</a:t>
            </a:r>
            <a:r>
              <a:rPr lang="tr-TR" dirty="0"/>
              <a:t>)</a:t>
            </a:r>
          </a:p>
          <a:p>
            <a:r>
              <a:rPr lang="tr-TR" dirty="0"/>
              <a:t>2. </a:t>
            </a:r>
            <a:r>
              <a:rPr lang="tr-TR" dirty="0" err="1"/>
              <a:t>chemical</a:t>
            </a:r>
            <a:r>
              <a:rPr lang="tr-TR" dirty="0"/>
              <a:t> </a:t>
            </a:r>
            <a:r>
              <a:rPr lang="tr-TR" dirty="0" err="1"/>
              <a:t>compatibility</a:t>
            </a:r>
            <a:endParaRPr lang="tr-TR" dirty="0"/>
          </a:p>
          <a:p>
            <a:r>
              <a:rPr lang="tr-TR" dirty="0"/>
              <a:t>3. </a:t>
            </a:r>
            <a:r>
              <a:rPr lang="tr-TR" dirty="0" err="1"/>
              <a:t>influence</a:t>
            </a:r>
            <a:r>
              <a:rPr lang="tr-TR" dirty="0"/>
              <a:t> on </a:t>
            </a:r>
            <a:r>
              <a:rPr lang="tr-TR" dirty="0" err="1"/>
              <a:t>Jc</a:t>
            </a:r>
            <a:r>
              <a:rPr lang="tr-TR" dirty="0"/>
              <a:t> of </a:t>
            </a:r>
            <a:r>
              <a:rPr lang="tr-TR" dirty="0" err="1"/>
              <a:t>curing</a:t>
            </a:r>
            <a:r>
              <a:rPr lang="tr-TR" dirty="0"/>
              <a:t> </a:t>
            </a:r>
            <a:r>
              <a:rPr lang="tr-TR" dirty="0" err="1"/>
              <a:t>cycle</a:t>
            </a:r>
            <a:endParaRPr lang="tr-TR" dirty="0"/>
          </a:p>
          <a:p>
            <a:r>
              <a:rPr lang="tr-TR" dirty="0"/>
              <a:t>4. </a:t>
            </a:r>
            <a:r>
              <a:rPr lang="tr-TR" dirty="0" err="1"/>
              <a:t>effect</a:t>
            </a:r>
            <a:r>
              <a:rPr lang="tr-TR" dirty="0"/>
              <a:t> </a:t>
            </a:r>
            <a:r>
              <a:rPr lang="tr-TR" dirty="0" smtClean="0"/>
              <a:t>on </a:t>
            </a:r>
            <a:r>
              <a:rPr lang="tr-TR" dirty="0" err="1" smtClean="0"/>
              <a:t>tape</a:t>
            </a:r>
            <a:r>
              <a:rPr lang="tr-TR" dirty="0" smtClean="0"/>
              <a:t> of </a:t>
            </a:r>
            <a:r>
              <a:rPr lang="tr-TR" dirty="0" err="1"/>
              <a:t>thermal</a:t>
            </a:r>
            <a:r>
              <a:rPr lang="tr-TR" dirty="0"/>
              <a:t> </a:t>
            </a:r>
            <a:r>
              <a:rPr lang="tr-TR" dirty="0" err="1"/>
              <a:t>stresses</a:t>
            </a:r>
            <a:r>
              <a:rPr lang="tr-TR" dirty="0"/>
              <a:t> </a:t>
            </a:r>
            <a:r>
              <a:rPr lang="tr-TR" dirty="0" err="1"/>
              <a:t>during</a:t>
            </a:r>
            <a:r>
              <a:rPr lang="tr-TR" dirty="0"/>
              <a:t> </a:t>
            </a:r>
            <a:r>
              <a:rPr lang="tr-TR" dirty="0" err="1"/>
              <a:t>polymerization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cooldown</a:t>
            </a:r>
            <a:endParaRPr lang="tr-TR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90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19379</TotalTime>
  <Words>726</Words>
  <Application>Microsoft Office PowerPoint</Application>
  <PresentationFormat>On-screen Show (4:3)</PresentationFormat>
  <Paragraphs>197</Paragraphs>
  <Slides>23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EuCARD-2 WP10.3  Update on progress CERN</vt:lpstr>
      <vt:lpstr>Overview</vt:lpstr>
      <vt:lpstr>Nabil Chouika </vt:lpstr>
      <vt:lpstr>Geometry on Comsol</vt:lpstr>
      <vt:lpstr>Geometry on Comsol</vt:lpstr>
      <vt:lpstr>Geometry in Comsol</vt:lpstr>
      <vt:lpstr>Dummy Roebel cable  assembly</vt:lpstr>
      <vt:lpstr>CTD Resin’s. </vt:lpstr>
      <vt:lpstr>List of Resin test ideas</vt:lpstr>
      <vt:lpstr>HTS Quench DAQ</vt:lpstr>
      <vt:lpstr>PowerPoint Presentation</vt:lpstr>
      <vt:lpstr>PowerPoint Presentation</vt:lpstr>
      <vt:lpstr>Feather former cross section.</vt:lpstr>
      <vt:lpstr>PowerPoint Presentation</vt:lpstr>
      <vt:lpstr>Meeting Tampere-CERN</vt:lpstr>
      <vt:lpstr>Mesh Generation</vt:lpstr>
      <vt:lpstr>Field 2014</vt:lpstr>
      <vt:lpstr>Coordinates in Field</vt:lpstr>
      <vt:lpstr>Nodes and Elements</vt:lpstr>
      <vt:lpstr>Field Output</vt:lpstr>
      <vt:lpstr>Video of 3D printing at CERN </vt:lpstr>
      <vt:lpstr>BSCCO coil ideas, CCT 3D printed coil former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Concepts for 20 T dipoles</dc:title>
  <dc:creator>JvN</dc:creator>
  <cp:lastModifiedBy>Julia Double</cp:lastModifiedBy>
  <cp:revision>878</cp:revision>
  <cp:lastPrinted>2013-06-09T12:02:10Z</cp:lastPrinted>
  <dcterms:created xsi:type="dcterms:W3CDTF">2013-06-04T14:25:28Z</dcterms:created>
  <dcterms:modified xsi:type="dcterms:W3CDTF">2014-03-25T12:48:46Z</dcterms:modified>
</cp:coreProperties>
</file>