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avi" ContentType="video/x-msvideo"/>
  <Default Extension="xlsx" ContentType="application/vnd.openxmlformats-officedocument.spreadsheetml.sheet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5"/>
  </p:notesMasterIdLst>
  <p:sldIdLst>
    <p:sldId id="258" r:id="rId2"/>
    <p:sldId id="257" r:id="rId3"/>
    <p:sldId id="279" r:id="rId4"/>
    <p:sldId id="281" r:id="rId5"/>
    <p:sldId id="282" r:id="rId6"/>
    <p:sldId id="280" r:id="rId7"/>
    <p:sldId id="277" r:id="rId8"/>
    <p:sldId id="283" r:id="rId9"/>
    <p:sldId id="267" r:id="rId10"/>
    <p:sldId id="268" r:id="rId11"/>
    <p:sldId id="276" r:id="rId12"/>
    <p:sldId id="284" r:id="rId13"/>
    <p:sldId id="270" r:id="rId14"/>
    <p:sldId id="272" r:id="rId15"/>
    <p:sldId id="275" r:id="rId16"/>
    <p:sldId id="271" r:id="rId17"/>
    <p:sldId id="285" r:id="rId18"/>
    <p:sldId id="286" r:id="rId19"/>
    <p:sldId id="273" r:id="rId20"/>
    <p:sldId id="287" r:id="rId21"/>
    <p:sldId id="288" r:id="rId22"/>
    <p:sldId id="289" r:id="rId23"/>
    <p:sldId id="29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2" autoAdjust="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123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Vacuum support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Instrumentation</c:v>
                </c:pt>
                <c:pt idx="1">
                  <c:v>Magnets</c:v>
                </c:pt>
                <c:pt idx="2">
                  <c:v>Kickers</c:v>
                </c:pt>
                <c:pt idx="3">
                  <c:v>Septa</c:v>
                </c:pt>
                <c:pt idx="4">
                  <c:v>RF</c:v>
                </c:pt>
                <c:pt idx="5">
                  <c:v>STI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7</c:v>
                </c:pt>
                <c:pt idx="1">
                  <c:v>7</c:v>
                </c:pt>
                <c:pt idx="2">
                  <c:v>2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LEIR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Instrumentation</c:v>
                </c:pt>
                <c:pt idx="1">
                  <c:v>Magnets</c:v>
                </c:pt>
                <c:pt idx="2">
                  <c:v>Kickers</c:v>
                </c:pt>
                <c:pt idx="3">
                  <c:v>Septa</c:v>
                </c:pt>
                <c:pt idx="4">
                  <c:v>RF</c:v>
                </c:pt>
                <c:pt idx="5">
                  <c:v>STI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</c:v>
                </c:pt>
                <c:pt idx="1">
                  <c:v>1</c:v>
                </c:pt>
                <c:pt idx="5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LINAC2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Instrumentation</c:v>
                </c:pt>
                <c:pt idx="1">
                  <c:v>Magnets</c:v>
                </c:pt>
                <c:pt idx="2">
                  <c:v>Kickers</c:v>
                </c:pt>
                <c:pt idx="3">
                  <c:v>Septa</c:v>
                </c:pt>
                <c:pt idx="4">
                  <c:v>RF</c:v>
                </c:pt>
                <c:pt idx="5">
                  <c:v>STI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17</c:v>
                </c:pt>
                <c:pt idx="5">
                  <c:v>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LINAC3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Instrumentation</c:v>
                </c:pt>
                <c:pt idx="1">
                  <c:v>Magnets</c:v>
                </c:pt>
                <c:pt idx="2">
                  <c:v>Kickers</c:v>
                </c:pt>
                <c:pt idx="3">
                  <c:v>Septa</c:v>
                </c:pt>
                <c:pt idx="4">
                  <c:v>RF</c:v>
                </c:pt>
                <c:pt idx="5">
                  <c:v>STI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1</c:v>
                </c:pt>
                <c:pt idx="5">
                  <c:v>3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PS+PSB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Instrumentation</c:v>
                </c:pt>
                <c:pt idx="1">
                  <c:v>Magnets</c:v>
                </c:pt>
                <c:pt idx="2">
                  <c:v>Kickers</c:v>
                </c:pt>
                <c:pt idx="3">
                  <c:v>Septa</c:v>
                </c:pt>
                <c:pt idx="4">
                  <c:v>RF</c:v>
                </c:pt>
                <c:pt idx="5">
                  <c:v>STI</c:v>
                </c:pt>
              </c:strCache>
            </c:strRef>
          </c:cat>
          <c:val>
            <c:numRef>
              <c:f>Sheet1!$F$2:$F$7</c:f>
              <c:numCache>
                <c:formatCode>General</c:formatCode>
                <c:ptCount val="6"/>
                <c:pt idx="0">
                  <c:v>57</c:v>
                </c:pt>
                <c:pt idx="1">
                  <c:v>11</c:v>
                </c:pt>
                <c:pt idx="3">
                  <c:v>9</c:v>
                </c:pt>
                <c:pt idx="4">
                  <c:v>3</c:v>
                </c:pt>
                <c:pt idx="5">
                  <c:v>5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SPS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Instrumentation</c:v>
                </c:pt>
                <c:pt idx="1">
                  <c:v>Magnets</c:v>
                </c:pt>
                <c:pt idx="2">
                  <c:v>Kickers</c:v>
                </c:pt>
                <c:pt idx="3">
                  <c:v>Septa</c:v>
                </c:pt>
                <c:pt idx="4">
                  <c:v>RF</c:v>
                </c:pt>
                <c:pt idx="5">
                  <c:v>STI</c:v>
                </c:pt>
              </c:strCache>
            </c:strRef>
          </c:cat>
          <c:val>
            <c:numRef>
              <c:f>Sheet1!$G$2:$G$7</c:f>
              <c:numCache>
                <c:formatCode>General</c:formatCode>
                <c:ptCount val="6"/>
                <c:pt idx="0">
                  <c:v>19</c:v>
                </c:pt>
                <c:pt idx="1">
                  <c:v>33</c:v>
                </c:pt>
                <c:pt idx="2">
                  <c:v>4</c:v>
                </c:pt>
                <c:pt idx="3">
                  <c:v>11</c:v>
                </c:pt>
                <c:pt idx="4">
                  <c:v>8</c:v>
                </c:pt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7238560"/>
        <c:axId val="207238952"/>
      </c:barChart>
      <c:catAx>
        <c:axId val="207238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238952"/>
        <c:crosses val="autoZero"/>
        <c:auto val="1"/>
        <c:lblAlgn val="ctr"/>
        <c:lblOffset val="100"/>
        <c:noMultiLvlLbl val="0"/>
      </c:catAx>
      <c:valAx>
        <c:axId val="207238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cross"/>
        <c:minorTickMark val="in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238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725988563544548"/>
          <c:y val="0.85851030323337241"/>
          <c:w val="0.68281998631074603"/>
          <c:h val="5.3026190875076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BB7EF-6904-4858-BE4C-FD2A1B7D2CAE}" type="datetimeFigureOut">
              <a:rPr lang="es-ES" smtClean="0"/>
              <a:t>27/03/2014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DD304-9AB8-477F-8447-2BEB19D5B90F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94260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LHC’s injector chain: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April 01-04,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23.png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3.mp4"/><Relationship Id="rId1" Type="http://schemas.openxmlformats.org/officeDocument/2006/relationships/video" Target="NULL" TargetMode="External"/><Relationship Id="rId6" Type="http://schemas.openxmlformats.org/officeDocument/2006/relationships/image" Target="../media/image36.png"/><Relationship Id="rId5" Type="http://schemas.openxmlformats.org/officeDocument/2006/relationships/image" Target="../media/image33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jpeg"/><Relationship Id="rId4" Type="http://schemas.openxmlformats.org/officeDocument/2006/relationships/image" Target="cid:image002.jpg@01CBBE48.31C52EC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Vacuum activities during LS1</a:t>
            </a:r>
            <a:r>
              <a:rPr lang="en-US" dirty="0"/>
              <a:t/>
            </a:r>
            <a:br>
              <a:rPr lang="en-US" dirty="0"/>
            </a:br>
            <a:endParaRPr lang="es-E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457199" y="3391124"/>
            <a:ext cx="4492171" cy="419653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Jose A. Ferreira Somoza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n-US" dirty="0" smtClean="0"/>
              <a:t>behalf</a:t>
            </a:r>
            <a:r>
              <a:rPr lang="es-ES" dirty="0" smtClean="0"/>
              <a:t> of TE-VSC-IVM </a:t>
            </a:r>
            <a:r>
              <a:rPr lang="es-ES" dirty="0" err="1" smtClean="0"/>
              <a:t>team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0451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442992"/>
            <a:ext cx="8226425" cy="443239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Drawings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977952" y="5238705"/>
            <a:ext cx="708848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" sz="3200" dirty="0" smtClean="0"/>
              <a:t>2D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403146" y="1173935"/>
            <a:ext cx="3152633" cy="45653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Portable (paper)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95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Drawings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78173"/>
            <a:ext cx="9161124" cy="51506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03146" y="4284328"/>
            <a:ext cx="3152633" cy="87203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Easy manipulation of virtual world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975206" y="1125373"/>
            <a:ext cx="708848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" sz="3200" dirty="0"/>
              <a:t>3</a:t>
            </a:r>
            <a:r>
              <a:rPr lang="es-ES" sz="3200" dirty="0" smtClean="0"/>
              <a:t>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864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Pictures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439742"/>
            <a:ext cx="8226425" cy="443889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94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ds.leica-geosystems.com/images/new/product_solution/HDS6000_productpag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679" b="100000" l="9375" r="89286">
                        <a14:foregroundMark x1="43304" y1="97321" x2="43304" y2="97321"/>
                        <a14:foregroundMark x1="36161" y1="96875" x2="36161" y2="96875"/>
                        <a14:foregroundMark x1="32589" y1="95536" x2="32589" y2="955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092" y="1365003"/>
            <a:ext cx="4082675" cy="408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Immersive 3D (High Definition Survey)</a:t>
            </a:r>
            <a:endParaRPr lang="en-US" sz="3600" dirty="0"/>
          </a:p>
        </p:txBody>
      </p:sp>
      <p:pic>
        <p:nvPicPr>
          <p:cNvPr id="7" name="Record_2014_03_24_23_43_42_367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12400" y="1116000"/>
            <a:ext cx="8764060" cy="492661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6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Immersive 3D (High Definition Survey)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91" y="1116000"/>
            <a:ext cx="8717471" cy="49011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9701" y="4407652"/>
            <a:ext cx="3152633" cy="133882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Real 3D model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Exportable to CAD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Measure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72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phericpro.files.wordpress.com/2011/06/dodec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303" y="1272994"/>
            <a:ext cx="6540647" cy="462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Immersive 3D (360º video)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" name="Record_2014_03_25_00_48_57_245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1013586"/>
            <a:ext cx="9144000" cy="514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62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Inspections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10" t="17714" r="14935" b="6631"/>
          <a:stretch/>
        </p:blipFill>
        <p:spPr>
          <a:xfrm>
            <a:off x="1008767" y="1173935"/>
            <a:ext cx="2693851" cy="2817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135" y="1173935"/>
            <a:ext cx="4848664" cy="3636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58" y="2588456"/>
            <a:ext cx="4688274" cy="351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2849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Outcome</a:t>
            </a:r>
            <a:r>
              <a:rPr lang="es-ES" dirty="0" smtClean="0"/>
              <a:t>: </a:t>
            </a:r>
            <a:r>
              <a:rPr lang="es-ES" dirty="0" err="1" smtClean="0"/>
              <a:t>Work</a:t>
            </a:r>
            <a:r>
              <a:rPr lang="es-ES" dirty="0" smtClean="0"/>
              <a:t> </a:t>
            </a:r>
            <a:r>
              <a:rPr lang="es-ES" dirty="0" err="1" smtClean="0"/>
              <a:t>Dose</a:t>
            </a:r>
            <a:r>
              <a:rPr lang="es-ES" dirty="0" smtClean="0"/>
              <a:t> </a:t>
            </a:r>
            <a:r>
              <a:rPr lang="es-ES" dirty="0" err="1" smtClean="0"/>
              <a:t>Planning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42919"/>
            <a:ext cx="8226425" cy="403253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57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Tooling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16" y="1223133"/>
            <a:ext cx="3500437" cy="4667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6461046" y="3667375"/>
            <a:ext cx="2254166" cy="2237498"/>
            <a:chOff x="6461046" y="3667375"/>
            <a:chExt cx="2254166" cy="2237498"/>
          </a:xfrm>
        </p:grpSpPr>
        <p:pic>
          <p:nvPicPr>
            <p:cNvPr id="3076" name="Picture 4" descr="http://www.sparesby4030.com/13014-thickbox/portable-helium-spray-set-40-30-helijet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1046" y="3667375"/>
              <a:ext cx="2223008" cy="222300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12" name="TextBox 11"/>
            <p:cNvSpPr txBox="1"/>
            <p:nvPr/>
          </p:nvSpPr>
          <p:spPr>
            <a:xfrm>
              <a:off x="7825225" y="5535541"/>
              <a:ext cx="889987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s-ES" dirty="0" err="1" smtClean="0"/>
                <a:t>HeliJet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479393" y="233492"/>
            <a:ext cx="3204661" cy="2872471"/>
            <a:chOff x="5479393" y="233492"/>
            <a:chExt cx="3204661" cy="2872471"/>
          </a:xfrm>
        </p:grpSpPr>
        <p:pic>
          <p:nvPicPr>
            <p:cNvPr id="3074" name="Picture 2" descr="http://www.militarysystems-tech.com/files/militarysystems/imagecache/gallery_main/supplier_images/telemax-l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93" y="233492"/>
              <a:ext cx="3204661" cy="2872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346945" y="1185606"/>
              <a:ext cx="1043940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s-ES" dirty="0" err="1" smtClean="0"/>
                <a:t>Telemax</a:t>
              </a:r>
              <a:endParaRPr lang="en-US" dirty="0"/>
            </a:p>
          </p:txBody>
        </p:sp>
      </p:grpSp>
      <p:sp>
        <p:nvSpPr>
          <p:cNvPr id="10" name="Plus 9"/>
          <p:cNvSpPr/>
          <p:nvPr/>
        </p:nvSpPr>
        <p:spPr>
          <a:xfrm>
            <a:off x="7095717" y="2991914"/>
            <a:ext cx="982639" cy="936326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Content Placeholder 7"/>
          <p:cNvPicPr>
            <a:picLocks noGrp="1"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37"/>
          <a:stretch/>
        </p:blipFill>
        <p:spPr>
          <a:xfrm>
            <a:off x="350616" y="1622329"/>
            <a:ext cx="5602406" cy="3849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57200" y="4253833"/>
            <a:ext cx="232355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Leak detection with remote operated robot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096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69567" y="2111458"/>
            <a:ext cx="2898076" cy="2664686"/>
            <a:chOff x="5892232" y="600502"/>
            <a:chExt cx="2898076" cy="2664686"/>
          </a:xfrm>
        </p:grpSpPr>
        <p:pic>
          <p:nvPicPr>
            <p:cNvPr id="4098" name="Picture 2" descr="http://www.toolstop.co.uk/components/com_virtuemart/shop_image/product/c7f20362b1c710d6864d22de9918a512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2232" y="600502"/>
              <a:ext cx="2664686" cy="26646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927389" y="2004221"/>
              <a:ext cx="1862919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Impact wrench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332013" y="1797673"/>
            <a:ext cx="3204661" cy="2872471"/>
            <a:chOff x="5479393" y="233492"/>
            <a:chExt cx="3204661" cy="2872471"/>
          </a:xfrm>
        </p:grpSpPr>
        <p:pic>
          <p:nvPicPr>
            <p:cNvPr id="14" name="Picture 2" descr="http://www.militarysystems-tech.com/files/militarysystems/imagecache/gallery_main/supplier_images/telemax-l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93" y="233492"/>
              <a:ext cx="3204661" cy="2872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346945" y="1185606"/>
              <a:ext cx="1043940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s-ES" dirty="0" err="1" smtClean="0"/>
                <a:t>Telemax</a:t>
              </a:r>
              <a:endParaRPr lang="en-US" dirty="0"/>
            </a:p>
          </p:txBody>
        </p:sp>
      </p:grpSp>
      <p:sp>
        <p:nvSpPr>
          <p:cNvPr id="16" name="Plus 15"/>
          <p:cNvSpPr/>
          <p:nvPr/>
        </p:nvSpPr>
        <p:spPr>
          <a:xfrm>
            <a:off x="4099778" y="3076540"/>
            <a:ext cx="982639" cy="936326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nVizMov5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st="12008" end="4361.6666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82405" y="1101424"/>
            <a:ext cx="6576444" cy="4932333"/>
          </a:xfrm>
        </p:spPr>
      </p:pic>
    </p:spTree>
    <p:extLst>
      <p:ext uri="{BB962C8B-B14F-4D97-AF65-F5344CB8AC3E}">
        <p14:creationId xmlns:p14="http://schemas.microsoft.com/office/powerpoint/2010/main" val="104443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8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te-epc-lpc.web.cern.ch/te-epc-lpc/machines/pagesources/Cern-Accelerator-Comple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17" y="145143"/>
            <a:ext cx="7235471" cy="5847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April 01-04,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00992" y="1132764"/>
            <a:ext cx="4798800" cy="3671248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5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Robot vs Human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Costs</a:t>
            </a:r>
          </a:p>
          <a:p>
            <a:r>
              <a:rPr lang="en-US" dirty="0" smtClean="0"/>
              <a:t>Difficult operation (trained personnel)</a:t>
            </a:r>
          </a:p>
          <a:p>
            <a:r>
              <a:rPr lang="es-ES" dirty="0" smtClean="0"/>
              <a:t>Time </a:t>
            </a:r>
            <a:r>
              <a:rPr lang="en-US" dirty="0" smtClean="0"/>
              <a:t>consuming</a:t>
            </a:r>
          </a:p>
          <a:p>
            <a:r>
              <a:rPr lang="en-US" dirty="0" smtClean="0"/>
              <a:t>Remote operation </a:t>
            </a:r>
            <a:r>
              <a:rPr lang="en-US" dirty="0" smtClean="0">
                <a:sym typeface="Wingdings" panose="05000000000000000000" pitchFamily="2" charset="2"/>
              </a:rPr>
              <a:t> 0 dose</a:t>
            </a:r>
            <a:endParaRPr lang="en-US" dirty="0" smtClean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u="sng" dirty="0" smtClean="0"/>
              <a:t>Remove 1 clamp</a:t>
            </a:r>
          </a:p>
          <a:p>
            <a:pPr marL="36576" indent="0">
              <a:buNone/>
            </a:pPr>
            <a:r>
              <a:rPr lang="en-US" dirty="0" smtClean="0"/>
              <a:t>Torque wrench: 		2-3 minutes</a:t>
            </a:r>
          </a:p>
          <a:p>
            <a:pPr marL="36576" indent="0">
              <a:buNone/>
            </a:pPr>
            <a:r>
              <a:rPr lang="en-US" dirty="0" smtClean="0"/>
              <a:t>Cordless impact wrench: 	20-30 seconds</a:t>
            </a:r>
          </a:p>
          <a:p>
            <a:pPr marL="36576" indent="0">
              <a:buNone/>
            </a:pPr>
            <a:r>
              <a:rPr lang="en-US" dirty="0" smtClean="0"/>
              <a:t>Robot: 				15-30 minutes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424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Interventions</a:t>
            </a:r>
            <a:r>
              <a:rPr lang="es-ES" dirty="0" smtClean="0"/>
              <a:t> </a:t>
            </a:r>
            <a:r>
              <a:rPr lang="es-ES" dirty="0" err="1" smtClean="0"/>
              <a:t>during</a:t>
            </a:r>
            <a:r>
              <a:rPr lang="es-ES" dirty="0" smtClean="0"/>
              <a:t> LS1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Robot:</a:t>
            </a:r>
          </a:p>
          <a:p>
            <a:pPr lvl="1"/>
            <a:r>
              <a:rPr lang="en-US" dirty="0" smtClean="0"/>
              <a:t>Inspection</a:t>
            </a:r>
          </a:p>
          <a:p>
            <a:pPr lvl="1"/>
            <a:r>
              <a:rPr lang="en-US" dirty="0" smtClean="0"/>
              <a:t>Leak detection</a:t>
            </a:r>
          </a:p>
          <a:p>
            <a:pPr lvl="1"/>
            <a:r>
              <a:rPr lang="en-US" dirty="0" smtClean="0"/>
              <a:t>Removal of clamps</a:t>
            </a:r>
          </a:p>
          <a:p>
            <a:pPr lvl="1"/>
            <a:r>
              <a:rPr lang="en-US" dirty="0" smtClean="0"/>
              <a:t>Cleaning</a:t>
            </a:r>
          </a:p>
          <a:p>
            <a:pPr lvl="1"/>
            <a:r>
              <a:rPr lang="en-US" dirty="0" smtClean="0"/>
              <a:t>Install 1 flange (12 </a:t>
            </a:r>
            <a:r>
              <a:rPr lang="en-US" dirty="0" err="1" smtClean="0"/>
              <a:t>mSv</a:t>
            </a:r>
            <a:r>
              <a:rPr lang="en-US" dirty="0" smtClean="0"/>
              <a:t>/h)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02657" y="4744478"/>
            <a:ext cx="6253635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800" dirty="0" smtClean="0"/>
              <a:t>&gt;60</a:t>
            </a:r>
            <a:r>
              <a:rPr lang="en-GB" sz="2800" dirty="0" smtClean="0"/>
              <a:t>% reduction of the collective dose</a:t>
            </a:r>
            <a:endParaRPr lang="en-GB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25" y="1320011"/>
            <a:ext cx="2443494" cy="18326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Content Placeholder 6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758" y="2520064"/>
            <a:ext cx="3268639" cy="18386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43235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important period is coming to an end</a:t>
            </a:r>
          </a:p>
          <a:p>
            <a:r>
              <a:rPr lang="en-US" dirty="0" smtClean="0"/>
              <a:t>Objectives during this period: consolidation + support other activities</a:t>
            </a:r>
          </a:p>
          <a:p>
            <a:r>
              <a:rPr lang="en-US" dirty="0" smtClean="0"/>
              <a:t>Some complex tasks in very hot areas</a:t>
            </a:r>
          </a:p>
          <a:p>
            <a:r>
              <a:rPr lang="en-US" dirty="0" smtClean="0"/>
              <a:t>The use of new techniques are extremely helpful to reduce the collective dose</a:t>
            </a:r>
          </a:p>
          <a:p>
            <a:pPr marL="36576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757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18847" y="605808"/>
            <a:ext cx="761724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Thank you for your attention!</a:t>
            </a:r>
            <a:endParaRPr lang="en-US" sz="5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122" name="Picture 2" descr="http://i.telegraph.co.uk/multimedia/archive/01496/robot13620_1496383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653" y="2743201"/>
            <a:ext cx="4343627" cy="2802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72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LS1 works: few numbers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7383372"/>
              </p:ext>
            </p:extLst>
          </p:nvPr>
        </p:nvGraphicFramePr>
        <p:xfrm>
          <a:off x="457200" y="1967866"/>
          <a:ext cx="2780411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0271"/>
                <a:gridCol w="112014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Equipment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#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Ion Pumps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Valves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Gauges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Ti </a:t>
                      </a:r>
                      <a:r>
                        <a:rPr lang="en-GB" dirty="0" err="1" smtClean="0"/>
                        <a:t>sublimators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TMP</a:t>
                      </a:r>
                      <a:r>
                        <a:rPr lang="en-GB" baseline="0" dirty="0" smtClean="0"/>
                        <a:t> pumping groups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7235875"/>
              </p:ext>
            </p:extLst>
          </p:nvPr>
        </p:nvGraphicFramePr>
        <p:xfrm>
          <a:off x="3730942" y="1314451"/>
          <a:ext cx="4638675" cy="4476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1684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5261" r="25992"/>
          <a:stretch/>
        </p:blipFill>
        <p:spPr>
          <a:xfrm>
            <a:off x="765426" y="2214654"/>
            <a:ext cx="7228262" cy="2901872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4243145" y="4012571"/>
            <a:ext cx="547219" cy="42839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088214" y="4012570"/>
            <a:ext cx="547219" cy="42839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Problems</a:t>
            </a:r>
            <a:r>
              <a:rPr lang="es-ES" dirty="0" smtClean="0"/>
              <a:t> </a:t>
            </a:r>
            <a:r>
              <a:rPr lang="es-ES" dirty="0" err="1" smtClean="0"/>
              <a:t>found</a:t>
            </a:r>
            <a:r>
              <a:rPr lang="es-ES" dirty="0" smtClean="0"/>
              <a:t> </a:t>
            </a:r>
            <a:r>
              <a:rPr lang="es-ES" dirty="0" err="1" smtClean="0"/>
              <a:t>during</a:t>
            </a:r>
            <a:r>
              <a:rPr lang="es-ES" dirty="0" smtClean="0"/>
              <a:t> LS1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2xVPIs in tank2 of LINAC2 </a:t>
            </a:r>
            <a:r>
              <a:rPr lang="es-ES" dirty="0" err="1" smtClean="0"/>
              <a:t>lost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L1020089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5182756" y="2314899"/>
            <a:ext cx="2560320" cy="339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L1020175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95525" y="2318074"/>
            <a:ext cx="2547620" cy="33921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7721" y="2077875"/>
            <a:ext cx="2807315" cy="3544172"/>
          </a:xfrm>
          <a:prstGeom prst="rect">
            <a:avLst/>
          </a:prstGeom>
          <a:solidFill>
            <a:schemeClr val="bg1"/>
          </a:solidFill>
          <a:ln w="25400">
            <a:solidFill>
              <a:srgbClr val="0055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537890" y="3118811"/>
            <a:ext cx="279619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err="1" smtClean="0"/>
              <a:t>Fixed</a:t>
            </a:r>
            <a:r>
              <a:rPr lang="es-ES" dirty="0" smtClean="0"/>
              <a:t> </a:t>
            </a:r>
            <a:r>
              <a:rPr lang="es-ES" dirty="0" err="1" smtClean="0"/>
              <a:t>pumping</a:t>
            </a:r>
            <a:r>
              <a:rPr lang="es-ES" dirty="0" smtClean="0"/>
              <a:t> </a:t>
            </a:r>
            <a:r>
              <a:rPr lang="es-ES" dirty="0" err="1" smtClean="0"/>
              <a:t>groups</a:t>
            </a:r>
            <a:r>
              <a:rPr lang="es-ES" dirty="0" smtClean="0"/>
              <a:t>: 3e-7 mbar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761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Problems</a:t>
            </a:r>
            <a:r>
              <a:rPr lang="es-ES" dirty="0" smtClean="0"/>
              <a:t> </a:t>
            </a:r>
            <a:r>
              <a:rPr lang="es-ES" dirty="0" err="1" smtClean="0"/>
              <a:t>found</a:t>
            </a:r>
            <a:r>
              <a:rPr lang="es-ES" dirty="0" smtClean="0"/>
              <a:t> </a:t>
            </a:r>
            <a:r>
              <a:rPr lang="es-ES" dirty="0" err="1" smtClean="0"/>
              <a:t>during</a:t>
            </a:r>
            <a:r>
              <a:rPr lang="es-ES" dirty="0" smtClean="0"/>
              <a:t> LS1: </a:t>
            </a:r>
            <a:r>
              <a:rPr lang="es-ES" dirty="0" err="1" smtClean="0"/>
              <a:t>Seals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63" b="28980"/>
          <a:stretch/>
        </p:blipFill>
        <p:spPr>
          <a:xfrm>
            <a:off x="582370" y="1282889"/>
            <a:ext cx="4520565" cy="292957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637732" y="1527937"/>
            <a:ext cx="2224585" cy="1433015"/>
          </a:xfrm>
          <a:prstGeom prst="rect">
            <a:avLst/>
          </a:prstGeom>
          <a:noFill/>
          <a:ln w="412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067786" y="3069906"/>
            <a:ext cx="1364476" cy="369332"/>
          </a:xfrm>
          <a:prstGeom prst="rect">
            <a:avLst/>
          </a:prstGeom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PS195 seal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25" b="8229"/>
          <a:stretch/>
        </p:blipFill>
        <p:spPr>
          <a:xfrm>
            <a:off x="5626995" y="1282889"/>
            <a:ext cx="2922786" cy="30298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20900" y="4212467"/>
            <a:ext cx="1992853" cy="369332"/>
          </a:xfrm>
          <a:prstGeom prst="rect">
            <a:avLst/>
          </a:prstGeom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Low quality </a:t>
            </a:r>
            <a:r>
              <a:rPr lang="en-US" dirty="0" err="1" smtClean="0"/>
              <a:t>o-ring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13562" y="4653558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Dust from fiber glass (insulation)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43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LS1 works: Work in hot areas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5575110" cy="3342123"/>
          </a:xfrm>
        </p:spPr>
        <p:txBody>
          <a:bodyPr>
            <a:normAutofit fontScale="92500" lnSpcReduction="10000"/>
          </a:bodyPr>
          <a:lstStyle/>
          <a:p>
            <a:r>
              <a:rPr lang="en-GB" dirty="0" err="1" smtClean="0"/>
              <a:t>Recabling</a:t>
            </a:r>
            <a:r>
              <a:rPr lang="en-GB" dirty="0" smtClean="0"/>
              <a:t> LSS1 (SPS). 120 m of beam line dismantled (reduction of ambient dose) in summer 2013. Reinstallation spring 2014.</a:t>
            </a:r>
          </a:p>
          <a:p>
            <a:endParaRPr lang="en-GB" dirty="0" smtClean="0"/>
          </a:p>
          <a:p>
            <a:r>
              <a:rPr lang="en-GB" dirty="0" smtClean="0"/>
              <a:t>Vacuum consolidation north area of SPS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418" y="4541202"/>
            <a:ext cx="1429434" cy="14294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26685" y="5025087"/>
            <a:ext cx="1492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&gt;5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mSv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/h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926" y="1173935"/>
            <a:ext cx="2526666" cy="25666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927" y="3912526"/>
            <a:ext cx="3071665" cy="204643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19926" y="1109655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1974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78822" y="3919531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1978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6199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 err="1" smtClean="0"/>
              <a:t>Recabling</a:t>
            </a:r>
            <a:r>
              <a:rPr lang="es-ES" sz="4000" dirty="0" smtClean="0"/>
              <a:t> LSS1 of SPS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31" y="1760806"/>
            <a:ext cx="3635582" cy="2730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731" y="1767156"/>
            <a:ext cx="3638938" cy="273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6"/>
          <p:cNvSpPr txBox="1"/>
          <p:nvPr/>
        </p:nvSpPr>
        <p:spPr>
          <a:xfrm>
            <a:off x="1943071" y="1422252"/>
            <a:ext cx="8483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5 </a:t>
            </a:r>
            <a:r>
              <a:rPr lang="en-GB" sz="1600" dirty="0" err="1" smtClean="0"/>
              <a:t>mSv</a:t>
            </a:r>
            <a:r>
              <a:rPr lang="en-GB" sz="1600" dirty="0" smtClean="0"/>
              <a:t>/h</a:t>
            </a:r>
            <a:endParaRPr lang="en-GB" sz="1600" dirty="0"/>
          </a:p>
        </p:txBody>
      </p:sp>
      <p:sp>
        <p:nvSpPr>
          <p:cNvPr id="10" name="TextBox 8"/>
          <p:cNvSpPr txBox="1"/>
          <p:nvPr/>
        </p:nvSpPr>
        <p:spPr>
          <a:xfrm>
            <a:off x="3353376" y="1428602"/>
            <a:ext cx="950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10 </a:t>
            </a:r>
            <a:r>
              <a:rPr lang="en-GB" sz="1600" dirty="0" err="1" smtClean="0"/>
              <a:t>mSv</a:t>
            </a:r>
            <a:r>
              <a:rPr lang="en-GB" sz="1600" dirty="0" smtClean="0"/>
              <a:t>/h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5718975" y="1434342"/>
            <a:ext cx="8483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2 </a:t>
            </a:r>
            <a:r>
              <a:rPr lang="en-GB" sz="1600" dirty="0" err="1" smtClean="0"/>
              <a:t>mSv</a:t>
            </a:r>
            <a:r>
              <a:rPr lang="en-GB" sz="1600" dirty="0" smtClean="0"/>
              <a:t>/h</a:t>
            </a:r>
            <a:endParaRPr lang="en-GB" sz="1600" dirty="0"/>
          </a:p>
        </p:txBody>
      </p:sp>
      <p:sp>
        <p:nvSpPr>
          <p:cNvPr id="12" name="TextBox 12"/>
          <p:cNvSpPr txBox="1"/>
          <p:nvPr/>
        </p:nvSpPr>
        <p:spPr>
          <a:xfrm>
            <a:off x="7129280" y="1440692"/>
            <a:ext cx="8483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4 </a:t>
            </a:r>
            <a:r>
              <a:rPr lang="en-GB" sz="1600" dirty="0" err="1" smtClean="0"/>
              <a:t>mSv</a:t>
            </a:r>
            <a:r>
              <a:rPr lang="en-GB" sz="1600" dirty="0" smtClean="0"/>
              <a:t>/h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065700" y="4786507"/>
            <a:ext cx="835026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TIDVG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6213043" y="4786507"/>
            <a:ext cx="835026" cy="304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TIDH</a:t>
            </a:r>
            <a:endParaRPr lang="en-US" sz="1400" dirty="0"/>
          </a:p>
        </p:txBody>
      </p:sp>
      <p:pic>
        <p:nvPicPr>
          <p:cNvPr id="15" name="Picture 14" descr="\\cern.ch\dfs\Users\f\formenti\Desktop\Untitled.bm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153" y="1033255"/>
            <a:ext cx="4610129" cy="46428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2"/>
          <p:cNvSpPr>
            <a:spLocks noGrp="1"/>
          </p:cNvSpPr>
          <p:nvPr/>
        </p:nvSpPr>
        <p:spPr bwMode="auto">
          <a:xfrm>
            <a:off x="330368" y="5441371"/>
            <a:ext cx="8425697" cy="66332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3" pitchFamily="18" charset="2"/>
              <a:buChar char="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6000"/>
              <a:buFont typeface="Wingdings 3" pitchFamily="18" charset="2"/>
              <a:buChar char=""/>
              <a:defRPr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BCBCBC"/>
              </a:buClr>
              <a:buSzPct val="76000"/>
              <a:buFont typeface="Wingdings 3" pitchFamily="18" charset="2"/>
              <a:buChar char="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BA2B4"/>
              </a:buClr>
              <a:buSzPct val="70000"/>
              <a:buFont typeface="Wingdings" pitchFamily="2" charset="2"/>
              <a:buChar char="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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hangingPunct="1">
              <a:buFont typeface="Wingdings 3" pitchFamily="18" charset="2"/>
              <a:buNone/>
            </a:pPr>
            <a:r>
              <a:rPr lang="en-US" sz="1600" dirty="0" smtClean="0">
                <a:solidFill>
                  <a:schemeClr val="bg1"/>
                </a:solidFill>
              </a:rPr>
              <a:t>Peak dose rate reduction factor ≈ 5 (initial estimation ≈ 2)</a:t>
            </a:r>
          </a:p>
          <a:p>
            <a:pPr lvl="1" eaLnBrk="1" hangingPunct="1">
              <a:buFont typeface="Wingdings 3" pitchFamily="18" charset="2"/>
              <a:buNone/>
            </a:pPr>
            <a:r>
              <a:rPr lang="en-US" sz="1600" dirty="0" smtClean="0">
                <a:solidFill>
                  <a:schemeClr val="bg1"/>
                </a:solidFill>
              </a:rPr>
              <a:t>Average dose rate reduction factor in LSS1+ ≈ 3.2</a:t>
            </a:r>
          </a:p>
        </p:txBody>
      </p:sp>
    </p:spTree>
    <p:extLst>
      <p:ext uri="{BB962C8B-B14F-4D97-AF65-F5344CB8AC3E}">
        <p14:creationId xmlns:p14="http://schemas.microsoft.com/office/powerpoint/2010/main" val="94447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Interventions </a:t>
            </a:r>
            <a:r>
              <a:rPr lang="en-US" dirty="0"/>
              <a:t>in hot </a:t>
            </a:r>
            <a:r>
              <a:rPr lang="en-US" dirty="0" smtClean="0"/>
              <a:t>areas: steps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7060293" y="2669713"/>
            <a:ext cx="1514949" cy="1515196"/>
          </a:xfrm>
          <a:prstGeom prst="ellipse">
            <a:avLst/>
          </a:prstGeom>
        </p:spPr>
        <p:style>
          <a:lnRef idx="3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7110280" y="2720228"/>
            <a:ext cx="1414167" cy="1414166"/>
          </a:xfrm>
          <a:custGeom>
            <a:avLst/>
            <a:gdLst>
              <a:gd name="connsiteX0" fmla="*/ 0 w 1414167"/>
              <a:gd name="connsiteY0" fmla="*/ 707083 h 1414166"/>
              <a:gd name="connsiteX1" fmla="*/ 707084 w 1414167"/>
              <a:gd name="connsiteY1" fmla="*/ 0 h 1414166"/>
              <a:gd name="connsiteX2" fmla="*/ 1414168 w 1414167"/>
              <a:gd name="connsiteY2" fmla="*/ 707083 h 1414166"/>
              <a:gd name="connsiteX3" fmla="*/ 707084 w 1414167"/>
              <a:gd name="connsiteY3" fmla="*/ 1414166 h 1414166"/>
              <a:gd name="connsiteX4" fmla="*/ 0 w 1414167"/>
              <a:gd name="connsiteY4" fmla="*/ 707083 h 1414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4167" h="1414166">
                <a:moveTo>
                  <a:pt x="0" y="707083"/>
                </a:moveTo>
                <a:cubicBezTo>
                  <a:pt x="0" y="316572"/>
                  <a:pt x="316572" y="0"/>
                  <a:pt x="707084" y="0"/>
                </a:cubicBezTo>
                <a:cubicBezTo>
                  <a:pt x="1097596" y="0"/>
                  <a:pt x="1414168" y="316572"/>
                  <a:pt x="1414168" y="707083"/>
                </a:cubicBezTo>
                <a:cubicBezTo>
                  <a:pt x="1414168" y="1097594"/>
                  <a:pt x="1097596" y="1414166"/>
                  <a:pt x="707084" y="1414166"/>
                </a:cubicBezTo>
                <a:cubicBezTo>
                  <a:pt x="316572" y="1414166"/>
                  <a:pt x="0" y="1097594"/>
                  <a:pt x="0" y="707083"/>
                </a:cubicBezTo>
                <a:close/>
              </a:path>
            </a:pathLst>
          </a:custGeom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1420" tIns="221112" rIns="220613" bIns="221112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500" kern="1200" noProof="0" dirty="0" smtClean="0"/>
              <a:t>Lessons learned</a:t>
            </a:r>
            <a:endParaRPr lang="en-US" sz="1500" kern="1200" noProof="0" dirty="0"/>
          </a:p>
        </p:txBody>
      </p:sp>
      <p:sp>
        <p:nvSpPr>
          <p:cNvPr id="24" name="Teardrop 23"/>
          <p:cNvSpPr/>
          <p:nvPr/>
        </p:nvSpPr>
        <p:spPr>
          <a:xfrm rot="2700000">
            <a:off x="5493831" y="2669792"/>
            <a:ext cx="1514773" cy="1514773"/>
          </a:xfrm>
          <a:prstGeom prst="teardrop">
            <a:avLst>
              <a:gd name="adj" fmla="val 100000"/>
            </a:avLst>
          </a:prstGeom>
        </p:spPr>
        <p:style>
          <a:lnRef idx="3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Freeform 24"/>
          <p:cNvSpPr/>
          <p:nvPr/>
        </p:nvSpPr>
        <p:spPr>
          <a:xfrm>
            <a:off x="5545344" y="2720228"/>
            <a:ext cx="1414167" cy="1414166"/>
          </a:xfrm>
          <a:custGeom>
            <a:avLst/>
            <a:gdLst>
              <a:gd name="connsiteX0" fmla="*/ 0 w 1414167"/>
              <a:gd name="connsiteY0" fmla="*/ 707083 h 1414166"/>
              <a:gd name="connsiteX1" fmla="*/ 707084 w 1414167"/>
              <a:gd name="connsiteY1" fmla="*/ 0 h 1414166"/>
              <a:gd name="connsiteX2" fmla="*/ 1414168 w 1414167"/>
              <a:gd name="connsiteY2" fmla="*/ 707083 h 1414166"/>
              <a:gd name="connsiteX3" fmla="*/ 707084 w 1414167"/>
              <a:gd name="connsiteY3" fmla="*/ 1414166 h 1414166"/>
              <a:gd name="connsiteX4" fmla="*/ 0 w 1414167"/>
              <a:gd name="connsiteY4" fmla="*/ 707083 h 1414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4167" h="1414166">
                <a:moveTo>
                  <a:pt x="0" y="707083"/>
                </a:moveTo>
                <a:cubicBezTo>
                  <a:pt x="0" y="316572"/>
                  <a:pt x="316572" y="0"/>
                  <a:pt x="707084" y="0"/>
                </a:cubicBezTo>
                <a:cubicBezTo>
                  <a:pt x="1097596" y="0"/>
                  <a:pt x="1414168" y="316572"/>
                  <a:pt x="1414168" y="707083"/>
                </a:cubicBezTo>
                <a:cubicBezTo>
                  <a:pt x="1414168" y="1097594"/>
                  <a:pt x="1097596" y="1414166"/>
                  <a:pt x="707084" y="1414166"/>
                </a:cubicBezTo>
                <a:cubicBezTo>
                  <a:pt x="316572" y="1414166"/>
                  <a:pt x="0" y="1097594"/>
                  <a:pt x="0" y="707083"/>
                </a:cubicBezTo>
                <a:close/>
              </a:path>
            </a:pathLst>
          </a:custGeom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613" tIns="221112" rIns="221420" bIns="221112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500" kern="1200" noProof="0" dirty="0" smtClean="0"/>
              <a:t>Action</a:t>
            </a:r>
            <a:endParaRPr lang="en-US" sz="1500" kern="1200" noProof="0" dirty="0"/>
          </a:p>
        </p:txBody>
      </p:sp>
      <p:sp>
        <p:nvSpPr>
          <p:cNvPr id="26" name="Teardrop 25"/>
          <p:cNvSpPr/>
          <p:nvPr/>
        </p:nvSpPr>
        <p:spPr>
          <a:xfrm rot="2700000">
            <a:off x="3928894" y="2669792"/>
            <a:ext cx="1514773" cy="1514773"/>
          </a:xfrm>
          <a:prstGeom prst="teardrop">
            <a:avLst>
              <a:gd name="adj" fmla="val 100000"/>
            </a:avLst>
          </a:prstGeom>
        </p:spPr>
        <p:style>
          <a:lnRef idx="3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Freeform 26"/>
          <p:cNvSpPr/>
          <p:nvPr/>
        </p:nvSpPr>
        <p:spPr>
          <a:xfrm>
            <a:off x="3979601" y="2720228"/>
            <a:ext cx="1414167" cy="1414166"/>
          </a:xfrm>
          <a:custGeom>
            <a:avLst/>
            <a:gdLst>
              <a:gd name="connsiteX0" fmla="*/ 0 w 1414167"/>
              <a:gd name="connsiteY0" fmla="*/ 707083 h 1414166"/>
              <a:gd name="connsiteX1" fmla="*/ 707084 w 1414167"/>
              <a:gd name="connsiteY1" fmla="*/ 0 h 1414166"/>
              <a:gd name="connsiteX2" fmla="*/ 1414168 w 1414167"/>
              <a:gd name="connsiteY2" fmla="*/ 707083 h 1414166"/>
              <a:gd name="connsiteX3" fmla="*/ 707084 w 1414167"/>
              <a:gd name="connsiteY3" fmla="*/ 1414166 h 1414166"/>
              <a:gd name="connsiteX4" fmla="*/ 0 w 1414167"/>
              <a:gd name="connsiteY4" fmla="*/ 707083 h 1414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4167" h="1414166">
                <a:moveTo>
                  <a:pt x="0" y="707083"/>
                </a:moveTo>
                <a:cubicBezTo>
                  <a:pt x="0" y="316572"/>
                  <a:pt x="316572" y="0"/>
                  <a:pt x="707084" y="0"/>
                </a:cubicBezTo>
                <a:cubicBezTo>
                  <a:pt x="1097596" y="0"/>
                  <a:pt x="1414168" y="316572"/>
                  <a:pt x="1414168" y="707083"/>
                </a:cubicBezTo>
                <a:cubicBezTo>
                  <a:pt x="1414168" y="1097594"/>
                  <a:pt x="1097596" y="1414166"/>
                  <a:pt x="707084" y="1414166"/>
                </a:cubicBezTo>
                <a:cubicBezTo>
                  <a:pt x="316572" y="1414166"/>
                  <a:pt x="0" y="1097594"/>
                  <a:pt x="0" y="707083"/>
                </a:cubicBezTo>
                <a:close/>
              </a:path>
            </a:pathLst>
          </a:custGeom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613" tIns="221112" rIns="221420" bIns="221112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500" kern="1200" noProof="0" dirty="0" smtClean="0"/>
              <a:t>Tooling and training</a:t>
            </a:r>
            <a:endParaRPr lang="en-US" sz="1500" kern="1200" noProof="0" dirty="0"/>
          </a:p>
        </p:txBody>
      </p:sp>
      <p:sp>
        <p:nvSpPr>
          <p:cNvPr id="28" name="Teardrop 27"/>
          <p:cNvSpPr/>
          <p:nvPr/>
        </p:nvSpPr>
        <p:spPr>
          <a:xfrm rot="2700000">
            <a:off x="2363151" y="2669792"/>
            <a:ext cx="1514773" cy="1514773"/>
          </a:xfrm>
          <a:prstGeom prst="teardrop">
            <a:avLst>
              <a:gd name="adj" fmla="val 100000"/>
            </a:avLst>
          </a:prstGeom>
        </p:spPr>
        <p:style>
          <a:lnRef idx="3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2413858" y="2720228"/>
            <a:ext cx="1414167" cy="1414166"/>
          </a:xfrm>
          <a:custGeom>
            <a:avLst/>
            <a:gdLst>
              <a:gd name="connsiteX0" fmla="*/ 0 w 1414167"/>
              <a:gd name="connsiteY0" fmla="*/ 707083 h 1414166"/>
              <a:gd name="connsiteX1" fmla="*/ 707084 w 1414167"/>
              <a:gd name="connsiteY1" fmla="*/ 0 h 1414166"/>
              <a:gd name="connsiteX2" fmla="*/ 1414168 w 1414167"/>
              <a:gd name="connsiteY2" fmla="*/ 707083 h 1414166"/>
              <a:gd name="connsiteX3" fmla="*/ 707084 w 1414167"/>
              <a:gd name="connsiteY3" fmla="*/ 1414166 h 1414166"/>
              <a:gd name="connsiteX4" fmla="*/ 0 w 1414167"/>
              <a:gd name="connsiteY4" fmla="*/ 707083 h 1414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4167" h="1414166">
                <a:moveTo>
                  <a:pt x="0" y="707083"/>
                </a:moveTo>
                <a:cubicBezTo>
                  <a:pt x="0" y="316572"/>
                  <a:pt x="316572" y="0"/>
                  <a:pt x="707084" y="0"/>
                </a:cubicBezTo>
                <a:cubicBezTo>
                  <a:pt x="1097596" y="0"/>
                  <a:pt x="1414168" y="316572"/>
                  <a:pt x="1414168" y="707083"/>
                </a:cubicBezTo>
                <a:cubicBezTo>
                  <a:pt x="1414168" y="1097594"/>
                  <a:pt x="1097596" y="1414166"/>
                  <a:pt x="707084" y="1414166"/>
                </a:cubicBezTo>
                <a:cubicBezTo>
                  <a:pt x="316572" y="1414166"/>
                  <a:pt x="0" y="1097594"/>
                  <a:pt x="0" y="707083"/>
                </a:cubicBezTo>
                <a:close/>
              </a:path>
            </a:pathLst>
          </a:custGeom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1419" tIns="221112" rIns="220614" bIns="221112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500" kern="1200" noProof="0" dirty="0" smtClean="0"/>
              <a:t>Define steps</a:t>
            </a:r>
            <a:endParaRPr lang="en-US" sz="1500" kern="1200" noProof="0" dirty="0"/>
          </a:p>
        </p:txBody>
      </p:sp>
      <p:sp>
        <p:nvSpPr>
          <p:cNvPr id="30" name="Teardrop 29"/>
          <p:cNvSpPr/>
          <p:nvPr/>
        </p:nvSpPr>
        <p:spPr>
          <a:xfrm rot="2700000">
            <a:off x="797408" y="2669792"/>
            <a:ext cx="1514773" cy="1514773"/>
          </a:xfrm>
          <a:prstGeom prst="teardrop">
            <a:avLst>
              <a:gd name="adj" fmla="val 100000"/>
            </a:avLst>
          </a:prstGeom>
        </p:spPr>
        <p:style>
          <a:lnRef idx="3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Freeform 30"/>
          <p:cNvSpPr/>
          <p:nvPr/>
        </p:nvSpPr>
        <p:spPr>
          <a:xfrm>
            <a:off x="848115" y="2720228"/>
            <a:ext cx="1414167" cy="1414166"/>
          </a:xfrm>
          <a:custGeom>
            <a:avLst/>
            <a:gdLst>
              <a:gd name="connsiteX0" fmla="*/ 0 w 1414167"/>
              <a:gd name="connsiteY0" fmla="*/ 707083 h 1414166"/>
              <a:gd name="connsiteX1" fmla="*/ 707084 w 1414167"/>
              <a:gd name="connsiteY1" fmla="*/ 0 h 1414166"/>
              <a:gd name="connsiteX2" fmla="*/ 1414168 w 1414167"/>
              <a:gd name="connsiteY2" fmla="*/ 707083 h 1414166"/>
              <a:gd name="connsiteX3" fmla="*/ 707084 w 1414167"/>
              <a:gd name="connsiteY3" fmla="*/ 1414166 h 1414166"/>
              <a:gd name="connsiteX4" fmla="*/ 0 w 1414167"/>
              <a:gd name="connsiteY4" fmla="*/ 707083 h 1414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4167" h="1414166">
                <a:moveTo>
                  <a:pt x="0" y="707083"/>
                </a:moveTo>
                <a:cubicBezTo>
                  <a:pt x="0" y="316572"/>
                  <a:pt x="316572" y="0"/>
                  <a:pt x="707084" y="0"/>
                </a:cubicBezTo>
                <a:cubicBezTo>
                  <a:pt x="1097596" y="0"/>
                  <a:pt x="1414168" y="316572"/>
                  <a:pt x="1414168" y="707083"/>
                </a:cubicBezTo>
                <a:cubicBezTo>
                  <a:pt x="1414168" y="1097594"/>
                  <a:pt x="1097596" y="1414166"/>
                  <a:pt x="707084" y="1414166"/>
                </a:cubicBezTo>
                <a:cubicBezTo>
                  <a:pt x="316572" y="1414166"/>
                  <a:pt x="0" y="1097594"/>
                  <a:pt x="0" y="707083"/>
                </a:cubicBezTo>
                <a:close/>
              </a:path>
            </a:pathLst>
          </a:custGeom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1419" tIns="221112" rIns="220614" bIns="221112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500" kern="1200" noProof="0" dirty="0" smtClean="0"/>
              <a:t>Gather information</a:t>
            </a:r>
            <a:endParaRPr lang="en-US" sz="1500" kern="1200" noProof="0" dirty="0"/>
          </a:p>
        </p:txBody>
      </p:sp>
      <p:sp>
        <p:nvSpPr>
          <p:cNvPr id="17" name="U-Turn Arrow 16"/>
          <p:cNvSpPr/>
          <p:nvPr/>
        </p:nvSpPr>
        <p:spPr>
          <a:xfrm rot="10800000">
            <a:off x="1249046" y="4309011"/>
            <a:ext cx="5042568" cy="1145703"/>
          </a:xfrm>
          <a:prstGeom prst="uturnArrow">
            <a:avLst>
              <a:gd name="adj1" fmla="val 6617"/>
              <a:gd name="adj2" fmla="val 13458"/>
              <a:gd name="adj3" fmla="val 24894"/>
              <a:gd name="adj4" fmla="val 27242"/>
              <a:gd name="adj5" fmla="val 100000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U-Turn Arrow 17"/>
          <p:cNvSpPr/>
          <p:nvPr/>
        </p:nvSpPr>
        <p:spPr>
          <a:xfrm rot="10800000">
            <a:off x="1249045" y="4302983"/>
            <a:ext cx="2053709" cy="1145703"/>
          </a:xfrm>
          <a:prstGeom prst="uturnArrow">
            <a:avLst>
              <a:gd name="adj1" fmla="val 6617"/>
              <a:gd name="adj2" fmla="val 13458"/>
              <a:gd name="adj3" fmla="val 24894"/>
              <a:gd name="adj4" fmla="val 27242"/>
              <a:gd name="adj5" fmla="val 100000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U-Turn Arrow 18"/>
          <p:cNvSpPr/>
          <p:nvPr/>
        </p:nvSpPr>
        <p:spPr>
          <a:xfrm>
            <a:off x="1360502" y="1417951"/>
            <a:ext cx="5042568" cy="1145703"/>
          </a:xfrm>
          <a:prstGeom prst="uturnArrow">
            <a:avLst>
              <a:gd name="adj1" fmla="val 6617"/>
              <a:gd name="adj2" fmla="val 13458"/>
              <a:gd name="adj3" fmla="val 24894"/>
              <a:gd name="adj4" fmla="val 27242"/>
              <a:gd name="adj5" fmla="val 100000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U-Turn Arrow 19"/>
          <p:cNvSpPr/>
          <p:nvPr/>
        </p:nvSpPr>
        <p:spPr>
          <a:xfrm>
            <a:off x="1360501" y="1411923"/>
            <a:ext cx="2053709" cy="1145703"/>
          </a:xfrm>
          <a:prstGeom prst="uturnArrow">
            <a:avLst>
              <a:gd name="adj1" fmla="val 6617"/>
              <a:gd name="adj2" fmla="val 13458"/>
              <a:gd name="adj3" fmla="val 24894"/>
              <a:gd name="adj4" fmla="val 27242"/>
              <a:gd name="adj5" fmla="val 100000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37279" y="4640239"/>
            <a:ext cx="214952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Any discussion in the field has to be avoided!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389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7" grpId="0" animBg="1"/>
      <p:bldP spid="29" grpId="0" animBg="1"/>
      <p:bldP spid="31" grpId="0" animBg="1"/>
      <p:bldP spid="17" grpId="0" animBg="1"/>
      <p:bldP spid="18" grpId="0" animBg="1"/>
      <p:bldP spid="19" grpId="0" animBg="1"/>
      <p:bldP spid="20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50926" indent="-514350">
              <a:buFont typeface="+mj-lt"/>
              <a:buAutoNum type="arabicPeriod"/>
            </a:pPr>
            <a:r>
              <a:rPr lang="en-US" sz="3600" dirty="0" smtClean="0"/>
              <a:t>Drawings and pictures (2D, 3D)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3600" dirty="0" smtClean="0"/>
              <a:t>Immersive 3D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US" sz="3200" dirty="0"/>
              <a:t>High-Definition </a:t>
            </a:r>
            <a:r>
              <a:rPr lang="en-US" sz="3200" dirty="0" smtClean="0"/>
              <a:t>Surveying (Laser scans)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US" sz="3200" dirty="0" smtClean="0"/>
              <a:t>360º cameras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3600" dirty="0" smtClean="0"/>
              <a:t>Robot inspections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information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54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2212</TotalTime>
  <Words>448</Words>
  <Application>Microsoft Office PowerPoint</Application>
  <PresentationFormat>On-screen Show (4:3)</PresentationFormat>
  <Paragraphs>164</Paragraphs>
  <Slides>23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Wingdings</vt:lpstr>
      <vt:lpstr>Wingdings 3</vt:lpstr>
      <vt:lpstr>CERNCorporate4-3</vt:lpstr>
      <vt:lpstr> Vacuum activities during LS1 </vt:lpstr>
      <vt:lpstr>PowerPoint Presentation</vt:lpstr>
      <vt:lpstr>LS1 works: few numbers</vt:lpstr>
      <vt:lpstr>Problems found during LS1</vt:lpstr>
      <vt:lpstr>Problems found during LS1: Seals</vt:lpstr>
      <vt:lpstr>LS1 works: Work in hot areas</vt:lpstr>
      <vt:lpstr>Recabling LSS1 of SPS</vt:lpstr>
      <vt:lpstr>Interventions in hot areas: steps</vt:lpstr>
      <vt:lpstr>Sources of information</vt:lpstr>
      <vt:lpstr>Drawings</vt:lpstr>
      <vt:lpstr>Drawings</vt:lpstr>
      <vt:lpstr>Pictures</vt:lpstr>
      <vt:lpstr>Immersive 3D (High Definition Survey)</vt:lpstr>
      <vt:lpstr>Immersive 3D (High Definition Survey)</vt:lpstr>
      <vt:lpstr>Immersive 3D (360º video)</vt:lpstr>
      <vt:lpstr>Robot Inspections</vt:lpstr>
      <vt:lpstr>Outcome: Work Dose Planning</vt:lpstr>
      <vt:lpstr>Tooling</vt:lpstr>
      <vt:lpstr>Tooling</vt:lpstr>
      <vt:lpstr>Robot vs Human</vt:lpstr>
      <vt:lpstr>Interventions during LS1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Antonio Ferreira Somoza</dc:creator>
  <cp:lastModifiedBy>Jose Antonio Ferreira Somoza</cp:lastModifiedBy>
  <cp:revision>73</cp:revision>
  <dcterms:created xsi:type="dcterms:W3CDTF">2014-03-23T16:12:49Z</dcterms:created>
  <dcterms:modified xsi:type="dcterms:W3CDTF">2014-03-27T08:07:26Z</dcterms:modified>
</cp:coreProperties>
</file>