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88" r:id="rId4"/>
    <p:sldId id="305" r:id="rId5"/>
    <p:sldId id="306" r:id="rId6"/>
    <p:sldId id="297" r:id="rId7"/>
    <p:sldId id="311" r:id="rId8"/>
    <p:sldId id="312" r:id="rId9"/>
    <p:sldId id="300" r:id="rId10"/>
    <p:sldId id="309" r:id="rId11"/>
    <p:sldId id="296" r:id="rId12"/>
    <p:sldId id="310" r:id="rId13"/>
    <p:sldId id="308" r:id="rId14"/>
    <p:sldId id="30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59" autoAdjust="0"/>
  </p:normalViewPr>
  <p:slideViewPr>
    <p:cSldViewPr>
      <p:cViewPr>
        <p:scale>
          <a:sx n="90" d="100"/>
          <a:sy n="90" d="100"/>
        </p:scale>
        <p:origin x="-1184" y="-1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-286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48142-610F-4B8E-B4D6-9F36E317FA21}" type="datetimeFigureOut">
              <a:rPr lang="en-US" smtClean="0"/>
              <a:t>02-04-14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9418F-3AA5-416A-ADBC-6FB80C59F8A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66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9735F-82F6-4B04-892B-FFB04A1ED0B4}" type="datetimeFigureOut">
              <a:rPr lang="en-US" smtClean="0"/>
              <a:t>02-04-14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595F0-E77C-4FB8-9566-37A1DCC36B9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918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64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18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70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12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88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124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738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9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181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9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37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2595F0-E77C-4FB8-9566-37A1DCC36B9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12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05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5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5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42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99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7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92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3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72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345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2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28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Suzanne van Dam, 2 April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AAC2D-E09D-4ABD-971C-BDB8DB93CC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5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haroni" panose="02010803020104030203" pitchFamily="2" charset="-79"/>
          <a:ea typeface="+mj-ea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6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20.jpeg"/><Relationship Id="rId6" Type="http://schemas.openxmlformats.org/officeDocument/2006/relationships/image" Target="../media/image32.emf"/><Relationship Id="rId7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Relationship Id="rId3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jp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Reducing the occupancies in the calorimeter </a:t>
            </a:r>
            <a:r>
              <a:rPr lang="en-US" dirty="0" err="1" smtClean="0"/>
              <a:t>endcaps</a:t>
            </a:r>
            <a:r>
              <a:rPr lang="en-US" dirty="0" smtClean="0"/>
              <a:t> of the CLIC detector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200400"/>
            <a:ext cx="6400800" cy="2971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000" dirty="0" smtClean="0"/>
              <a:t>Suzanne van Dam</a:t>
            </a:r>
          </a:p>
          <a:p>
            <a:pPr algn="l"/>
            <a:r>
              <a:rPr lang="en-US" sz="2000" i="1" dirty="0" smtClean="0"/>
              <a:t>Supervisor: André </a:t>
            </a:r>
            <a:r>
              <a:rPr lang="en-US" sz="2000" i="1" dirty="0" err="1" smtClean="0"/>
              <a:t>Sailer</a:t>
            </a:r>
            <a:endParaRPr lang="en-US" sz="2000" i="1" dirty="0" smtClean="0"/>
          </a:p>
          <a:p>
            <a:pPr algn="l"/>
            <a:endParaRPr lang="en-US" sz="2000" i="1" dirty="0"/>
          </a:p>
          <a:p>
            <a:pPr algn="l"/>
            <a:endParaRPr lang="en-US" sz="2000" i="1" dirty="0" smtClean="0"/>
          </a:p>
          <a:p>
            <a:pPr algn="l"/>
            <a:endParaRPr lang="en-US" sz="2000" i="1" dirty="0"/>
          </a:p>
          <a:p>
            <a:pPr algn="l"/>
            <a:endParaRPr lang="en-US" sz="2000" i="1" dirty="0" smtClean="0"/>
          </a:p>
          <a:p>
            <a:pPr algn="l"/>
            <a:endParaRPr lang="en-US" sz="2000" i="1" dirty="0"/>
          </a:p>
          <a:p>
            <a:pPr algn="l"/>
            <a:endParaRPr lang="en-US" sz="2000" i="1" dirty="0" smtClean="0"/>
          </a:p>
          <a:p>
            <a:pPr algn="l"/>
            <a:r>
              <a:rPr lang="en-US" sz="2000" dirty="0" smtClean="0"/>
              <a:t>CERN, 2 April 2014</a:t>
            </a:r>
            <a:endParaRPr lang="en-US" sz="2000" dirty="0"/>
          </a:p>
        </p:txBody>
      </p:sp>
      <p:pic>
        <p:nvPicPr>
          <p:cNvPr id="1026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-2286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27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nl-NL" dirty="0" smtClean="0"/>
              <a:t>Energy spectra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71600"/>
            <a:ext cx="6400800" cy="4525963"/>
          </a:xfrm>
        </p:spPr>
        <p:txBody>
          <a:bodyPr>
            <a:normAutofit/>
          </a:bodyPr>
          <a:lstStyle/>
          <a:p>
            <a:r>
              <a:rPr lang="nl-NL" sz="2800" dirty="0" err="1" smtClean="0"/>
              <a:t>Why</a:t>
            </a:r>
            <a:r>
              <a:rPr lang="nl-NL" sz="2800" dirty="0" smtClean="0"/>
              <a:t> are </a:t>
            </a:r>
            <a:r>
              <a:rPr lang="nl-NL" sz="2800" dirty="0" err="1" smtClean="0"/>
              <a:t>there</a:t>
            </a:r>
            <a:r>
              <a:rPr lang="nl-NL" sz="2800" dirty="0" smtClean="0"/>
              <a:t> </a:t>
            </a:r>
            <a:r>
              <a:rPr lang="nl-NL" sz="2800" dirty="0" err="1" smtClean="0"/>
              <a:t>less</a:t>
            </a:r>
            <a:r>
              <a:rPr lang="nl-NL" sz="2800" dirty="0" smtClean="0"/>
              <a:t> </a:t>
            </a:r>
            <a:r>
              <a:rPr lang="nl-NL" sz="2800" dirty="0" err="1" smtClean="0"/>
              <a:t>photon</a:t>
            </a:r>
            <a:r>
              <a:rPr lang="nl-NL" sz="2800" dirty="0" smtClean="0"/>
              <a:t> hits </a:t>
            </a:r>
            <a:r>
              <a:rPr lang="nl-NL" sz="2800" dirty="0" err="1" smtClean="0"/>
              <a:t>when</a:t>
            </a:r>
            <a:r>
              <a:rPr lang="nl-NL" sz="2800" dirty="0" smtClean="0"/>
              <a:t> we </a:t>
            </a:r>
            <a:r>
              <a:rPr lang="nl-NL" sz="2800" dirty="0" err="1" smtClean="0"/>
              <a:t>replace</a:t>
            </a:r>
            <a:r>
              <a:rPr lang="nl-NL" sz="2800" dirty="0" smtClean="0"/>
              <a:t> W </a:t>
            </a:r>
            <a:r>
              <a:rPr lang="nl-NL" sz="2800" dirty="0" err="1" smtClean="0"/>
              <a:t>with</a:t>
            </a:r>
            <a:r>
              <a:rPr lang="nl-NL" sz="2800" dirty="0" smtClean="0"/>
              <a:t> PE?</a:t>
            </a:r>
          </a:p>
          <a:p>
            <a:r>
              <a:rPr lang="nl-NL" sz="2800" dirty="0" smtClean="0"/>
              <a:t>Look at the energy spectra of neutrons </a:t>
            </a:r>
            <a:r>
              <a:rPr lang="nl-NL" sz="2800" dirty="0" err="1" smtClean="0"/>
              <a:t>and</a:t>
            </a:r>
            <a:r>
              <a:rPr lang="nl-NL" sz="2800" dirty="0" smtClean="0"/>
              <a:t> </a:t>
            </a:r>
            <a:r>
              <a:rPr lang="nl-NL" sz="2800" dirty="0" err="1" smtClean="0"/>
              <a:t>photons</a:t>
            </a:r>
            <a:r>
              <a:rPr lang="nl-NL" sz="2800" dirty="0"/>
              <a:t> </a:t>
            </a:r>
            <a:r>
              <a:rPr lang="nl-NL" sz="2800" dirty="0" err="1" smtClean="0"/>
              <a:t>inside</a:t>
            </a:r>
            <a:r>
              <a:rPr lang="nl-NL" sz="2800" dirty="0" smtClean="0"/>
              <a:t>, </a:t>
            </a:r>
            <a:r>
              <a:rPr lang="nl-NL" sz="2800" dirty="0" err="1" smtClean="0"/>
              <a:t>within</a:t>
            </a:r>
            <a:r>
              <a:rPr lang="nl-NL" sz="2800" dirty="0" smtClean="0"/>
              <a:t> </a:t>
            </a:r>
            <a:r>
              <a:rPr lang="nl-NL" sz="2800" dirty="0" err="1" smtClean="0"/>
              <a:t>and</a:t>
            </a:r>
            <a:r>
              <a:rPr lang="nl-NL" sz="2800" dirty="0" smtClean="0"/>
              <a:t> </a:t>
            </a:r>
            <a:r>
              <a:rPr lang="nl-NL" sz="2800" dirty="0" err="1" smtClean="0"/>
              <a:t>outside</a:t>
            </a:r>
            <a:r>
              <a:rPr lang="nl-NL" sz="2800" dirty="0" smtClean="0"/>
              <a:t> the support tube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10</a:t>
            </a:fld>
            <a:endParaRPr lang="en-US"/>
          </a:p>
        </p:txBody>
      </p:sp>
      <p:pic>
        <p:nvPicPr>
          <p:cNvPr id="6" name="Afbeelding 5" descr="Single_StSt_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5" y="4282216"/>
            <a:ext cx="5387648" cy="2270984"/>
          </a:xfrm>
          <a:prstGeom prst="rect">
            <a:avLst/>
          </a:prstGeom>
        </p:spPr>
      </p:pic>
      <p:sp>
        <p:nvSpPr>
          <p:cNvPr id="7" name="TextBox 16"/>
          <p:cNvSpPr txBox="1"/>
          <p:nvPr/>
        </p:nvSpPr>
        <p:spPr>
          <a:xfrm>
            <a:off x="457200" y="39624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Stainless steel</a:t>
            </a:r>
            <a:endParaRPr lang="en-US" sz="2000" b="1" dirty="0"/>
          </a:p>
        </p:txBody>
      </p:sp>
      <p:pic>
        <p:nvPicPr>
          <p:cNvPr id="12" name="Afbeelding 11" descr="St_sigma_g_NIST_ownplot5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582" y="4299265"/>
            <a:ext cx="2758218" cy="2330135"/>
          </a:xfrm>
          <a:prstGeom prst="rect">
            <a:avLst/>
          </a:prstGeom>
        </p:spPr>
      </p:pic>
      <p:pic>
        <p:nvPicPr>
          <p:cNvPr id="13" name="Afbeelding 12" descr="St_3plane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676400"/>
            <a:ext cx="1981200" cy="1981200"/>
          </a:xfrm>
          <a:prstGeom prst="rect">
            <a:avLst/>
          </a:prstGeom>
        </p:spPr>
      </p:pic>
      <p:sp>
        <p:nvSpPr>
          <p:cNvPr id="14" name="TextBox 10"/>
          <p:cNvSpPr txBox="1"/>
          <p:nvPr/>
        </p:nvSpPr>
        <p:spPr>
          <a:xfrm>
            <a:off x="5633156" y="6551678"/>
            <a:ext cx="3510844" cy="30632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Liberation Sans" pitchFamily="18"/>
                <a:ea typeface="AR PL UMing HK" pitchFamily="2"/>
                <a:cs typeface="Lohit Devanagari" pitchFamily="2"/>
              </a:rPr>
              <a:t>NIST Photon Cross Section Database</a:t>
            </a:r>
            <a:endParaRPr lang="en-US" sz="1400" b="0" i="0" u="none" strike="noStrike" kern="120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4648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11</a:t>
            </a:fld>
            <a:endParaRPr lang="en-US"/>
          </a:p>
        </p:txBody>
      </p:sp>
      <p:pic>
        <p:nvPicPr>
          <p:cNvPr id="8" name="Afbeelding 7" descr="Single_PE_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72" y="3471424"/>
            <a:ext cx="5141848" cy="2167376"/>
          </a:xfrm>
          <a:prstGeom prst="rect">
            <a:avLst/>
          </a:prstGeom>
        </p:spPr>
      </p:pic>
      <p:pic>
        <p:nvPicPr>
          <p:cNvPr id="12" name="Afbeelding 11" descr="Single_W_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77" y="1295399"/>
            <a:ext cx="5242497" cy="2209801"/>
          </a:xfrm>
          <a:prstGeom prst="rect">
            <a:avLst/>
          </a:prstGeom>
        </p:spPr>
      </p:pic>
      <p:sp>
        <p:nvSpPr>
          <p:cNvPr id="13" name="TextBox 16"/>
          <p:cNvSpPr txBox="1"/>
          <p:nvPr/>
        </p:nvSpPr>
        <p:spPr>
          <a:xfrm>
            <a:off x="381000" y="10668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Tungsten</a:t>
            </a:r>
            <a:endParaRPr lang="en-US" sz="2000" b="1" dirty="0"/>
          </a:p>
        </p:txBody>
      </p:sp>
      <p:sp>
        <p:nvSpPr>
          <p:cNvPr id="9" name="TextBox 16"/>
          <p:cNvSpPr txBox="1"/>
          <p:nvPr/>
        </p:nvSpPr>
        <p:spPr>
          <a:xfrm>
            <a:off x="381000" y="3242824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Polyethylene</a:t>
            </a:r>
            <a:endParaRPr lang="en-US" sz="2000" b="1" dirty="0"/>
          </a:p>
        </p:txBody>
      </p:sp>
      <p:pic>
        <p:nvPicPr>
          <p:cNvPr id="10" name="Afbeelding 9" descr="PE_sigma_g_NIST_ownplot5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699" y="3553691"/>
            <a:ext cx="2377978" cy="2008909"/>
          </a:xfrm>
          <a:prstGeom prst="rect">
            <a:avLst/>
          </a:prstGeom>
        </p:spPr>
      </p:pic>
      <p:pic>
        <p:nvPicPr>
          <p:cNvPr id="11" name="Afbeelding 10" descr="W_sigma_g_NIST_ownplot5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065" y="1364307"/>
            <a:ext cx="2385287" cy="2015084"/>
          </a:xfrm>
          <a:prstGeom prst="rect">
            <a:avLst/>
          </a:prstGeom>
        </p:spPr>
      </p:pic>
      <p:sp>
        <p:nvSpPr>
          <p:cNvPr id="28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nl-NL" dirty="0" smtClean="0"/>
              <a:t>Energy spectra</a:t>
            </a:r>
            <a:endParaRPr lang="nl-NL" dirty="0"/>
          </a:p>
        </p:txBody>
      </p:sp>
      <p:sp>
        <p:nvSpPr>
          <p:cNvPr id="29" name="Tijdelijke aanduiding voor inhoud 2"/>
          <p:cNvSpPr>
            <a:spLocks noGrp="1"/>
          </p:cNvSpPr>
          <p:nvPr>
            <p:ph idx="1"/>
          </p:nvPr>
        </p:nvSpPr>
        <p:spPr>
          <a:xfrm>
            <a:off x="152400" y="5638800"/>
            <a:ext cx="8458200" cy="16764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Replacing W by PE can decrease photon hits </a:t>
            </a:r>
            <a:r>
              <a:rPr lang="en-GB" sz="2800" dirty="0"/>
              <a:t>d</a:t>
            </a:r>
            <a:r>
              <a:rPr lang="en-GB" sz="2800" dirty="0" smtClean="0"/>
              <a:t>ue to lower photon energy after the PE layer</a:t>
            </a:r>
            <a:endParaRPr lang="en-GB" sz="2800" dirty="0"/>
          </a:p>
        </p:txBody>
      </p:sp>
      <p:sp>
        <p:nvSpPr>
          <p:cNvPr id="30" name="TextBox 10"/>
          <p:cNvSpPr txBox="1"/>
          <p:nvPr/>
        </p:nvSpPr>
        <p:spPr>
          <a:xfrm>
            <a:off x="5633156" y="6551678"/>
            <a:ext cx="3510844" cy="30632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Liberation Sans" pitchFamily="18"/>
                <a:ea typeface="AR PL UMing HK" pitchFamily="2"/>
                <a:cs typeface="Lohit Devanagari" pitchFamily="2"/>
              </a:rPr>
              <a:t>NIST Photon Cross Section Database</a:t>
            </a:r>
            <a:endParaRPr lang="en-US" sz="1400" b="0" i="0" u="none" strike="noStrike" kern="120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321741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525963"/>
          </a:xfrm>
        </p:spPr>
        <p:txBody>
          <a:bodyPr>
            <a:noAutofit/>
          </a:bodyPr>
          <a:lstStyle/>
          <a:p>
            <a:r>
              <a:rPr lang="nl-NL" sz="2400" dirty="0" smtClean="0"/>
              <a:t>The </a:t>
            </a:r>
            <a:r>
              <a:rPr lang="nl-NL" sz="2400" dirty="0" err="1" smtClean="0"/>
              <a:t>number</a:t>
            </a:r>
            <a:r>
              <a:rPr lang="nl-NL" sz="2400" dirty="0" smtClean="0"/>
              <a:t> of </a:t>
            </a:r>
            <a:r>
              <a:rPr lang="nl-NL" sz="2400" dirty="0" smtClean="0"/>
              <a:t>hits in </a:t>
            </a:r>
            <a:r>
              <a:rPr lang="nl-NL" sz="2400" dirty="0" smtClean="0"/>
              <a:t>the </a:t>
            </a:r>
            <a:br>
              <a:rPr lang="nl-NL" sz="2400" dirty="0" smtClean="0"/>
            </a:br>
            <a:r>
              <a:rPr lang="nl-NL" sz="2400" dirty="0" smtClean="0"/>
              <a:t>scoring </a:t>
            </a:r>
            <a:r>
              <a:rPr lang="nl-NL" sz="2400" dirty="0" err="1" smtClean="0"/>
              <a:t>plane</a:t>
            </a:r>
            <a:r>
              <a:rPr lang="nl-NL" sz="2400" dirty="0" smtClean="0"/>
              <a:t> </a:t>
            </a:r>
            <a:r>
              <a:rPr lang="nl-NL" sz="2400" dirty="0" err="1" smtClean="0"/>
              <a:t>before</a:t>
            </a:r>
            <a:r>
              <a:rPr lang="nl-NL" sz="2400" dirty="0" smtClean="0"/>
              <a:t> </a:t>
            </a:r>
            <a:r>
              <a:rPr lang="nl-NL" sz="2400" dirty="0" smtClean="0"/>
              <a:t>the </a:t>
            </a:r>
            <a:br>
              <a:rPr lang="nl-NL" sz="2400" dirty="0" smtClean="0"/>
            </a:br>
            <a:r>
              <a:rPr lang="nl-NL" sz="2400" dirty="0" smtClean="0"/>
              <a:t>support </a:t>
            </a:r>
            <a:r>
              <a:rPr lang="nl-NL" sz="2400" dirty="0" smtClean="0"/>
              <a:t>tube </a:t>
            </a:r>
            <a:r>
              <a:rPr lang="nl-NL" sz="2400" dirty="0" err="1" smtClean="0"/>
              <a:t>depends</a:t>
            </a:r>
            <a:r>
              <a:rPr lang="nl-NL" sz="2400" dirty="0" smtClean="0"/>
              <a:t> on </a:t>
            </a:r>
            <a:br>
              <a:rPr lang="nl-NL" sz="2400" dirty="0" smtClean="0"/>
            </a:br>
            <a:r>
              <a:rPr lang="nl-NL" sz="2400" dirty="0" smtClean="0"/>
              <a:t>the </a:t>
            </a:r>
            <a:r>
              <a:rPr lang="nl-NL" sz="2400" dirty="0" err="1" smtClean="0"/>
              <a:t>material</a:t>
            </a:r>
            <a:r>
              <a:rPr lang="nl-NL" sz="2400" dirty="0" smtClean="0"/>
              <a:t> </a:t>
            </a:r>
            <a:r>
              <a:rPr lang="nl-NL" sz="2400" dirty="0" err="1" smtClean="0"/>
              <a:t>choice</a:t>
            </a:r>
            <a:r>
              <a:rPr lang="nl-NL" sz="2400" dirty="0" smtClean="0"/>
              <a:t>. </a:t>
            </a:r>
          </a:p>
          <a:p>
            <a:r>
              <a:rPr lang="nl-NL" sz="2400" dirty="0" err="1" smtClean="0"/>
              <a:t>This</a:t>
            </a:r>
            <a:r>
              <a:rPr lang="nl-NL" sz="2400" dirty="0" smtClean="0"/>
              <a:t> is </a:t>
            </a:r>
            <a:r>
              <a:rPr lang="nl-NL" sz="2400" dirty="0" err="1" smtClean="0"/>
              <a:t>possibly</a:t>
            </a:r>
            <a:r>
              <a:rPr lang="nl-NL" sz="2400" dirty="0" smtClean="0"/>
              <a:t> </a:t>
            </a:r>
            <a:r>
              <a:rPr lang="nl-NL" sz="2400" dirty="0" err="1" smtClean="0"/>
              <a:t>due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reflections</a:t>
            </a:r>
            <a:r>
              <a:rPr lang="nl-NL" sz="2400" dirty="0" smtClean="0"/>
              <a:t> in the </a:t>
            </a:r>
            <a:r>
              <a:rPr lang="nl-NL" sz="2400" dirty="0" smtClean="0"/>
              <a:t>tube.</a:t>
            </a:r>
          </a:p>
          <a:p>
            <a:r>
              <a:rPr lang="nl-NL" sz="2400" dirty="0" err="1" smtClean="0"/>
              <a:t>Looking</a:t>
            </a:r>
            <a:r>
              <a:rPr lang="nl-NL" sz="2400" dirty="0" smtClean="0"/>
              <a:t> </a:t>
            </a:r>
            <a:r>
              <a:rPr lang="nl-NL" sz="2400" dirty="0" smtClean="0"/>
              <a:t>at </a:t>
            </a:r>
            <a:r>
              <a:rPr lang="nl-NL" sz="2400" dirty="0" err="1" smtClean="0"/>
              <a:t>only</a:t>
            </a:r>
            <a:r>
              <a:rPr lang="nl-NL" sz="2400" dirty="0" smtClean="0"/>
              <a:t> </a:t>
            </a:r>
            <a:r>
              <a:rPr lang="nl-NL" sz="2400" dirty="0" err="1" smtClean="0"/>
              <a:t>outgoing</a:t>
            </a:r>
            <a:r>
              <a:rPr lang="nl-NL" sz="2400" dirty="0" smtClean="0"/>
              <a:t> </a:t>
            </a:r>
            <a:r>
              <a:rPr lang="nl-NL" sz="2400" dirty="0" err="1" smtClean="0"/>
              <a:t>particles</a:t>
            </a:r>
            <a:r>
              <a:rPr lang="nl-NL" sz="2400" dirty="0"/>
              <a:t> </a:t>
            </a:r>
            <a:r>
              <a:rPr lang="nl-NL" sz="2400" dirty="0" smtClean="0"/>
              <a:t>shows </a:t>
            </a:r>
            <a:r>
              <a:rPr lang="nl-NL" sz="2400" dirty="0" smtClean="0"/>
              <a:t>the </a:t>
            </a:r>
            <a:r>
              <a:rPr lang="nl-NL" sz="2400" dirty="0" err="1" smtClean="0"/>
              <a:t>dependency</a:t>
            </a:r>
            <a:r>
              <a:rPr lang="nl-NL" sz="2400" dirty="0" smtClean="0"/>
              <a:t> </a:t>
            </a:r>
            <a:r>
              <a:rPr lang="nl-NL" sz="2400" dirty="0" err="1" smtClean="0"/>
              <a:t>not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photons</a:t>
            </a:r>
            <a:r>
              <a:rPr lang="nl-NL" sz="2400" dirty="0" smtClean="0"/>
              <a:t>, but </a:t>
            </a:r>
            <a:r>
              <a:rPr lang="nl-NL" sz="2400" dirty="0" err="1" smtClean="0"/>
              <a:t>still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neutrons</a:t>
            </a:r>
            <a:r>
              <a:rPr lang="nl-NL" sz="2400" dirty="0" smtClean="0"/>
              <a:t>.</a:t>
            </a:r>
          </a:p>
          <a:p>
            <a:r>
              <a:rPr lang="nl-NL" sz="2400" dirty="0" smtClean="0"/>
              <a:t>A </a:t>
            </a:r>
            <a:r>
              <a:rPr lang="nl-NL" sz="2400" dirty="0" err="1" smtClean="0"/>
              <a:t>description</a:t>
            </a:r>
            <a:r>
              <a:rPr lang="nl-NL" sz="2400" dirty="0" smtClean="0"/>
              <a:t> of the </a:t>
            </a:r>
            <a:r>
              <a:rPr lang="nl-NL" sz="2400" dirty="0" err="1" smtClean="0"/>
              <a:t>occupancy</a:t>
            </a:r>
            <a:r>
              <a:rPr lang="nl-NL" sz="2400" dirty="0" smtClean="0"/>
              <a:t> in </a:t>
            </a:r>
            <a:r>
              <a:rPr lang="nl-NL" sz="2400" dirty="0" err="1" smtClean="0"/>
              <a:t>terms</a:t>
            </a:r>
            <a:r>
              <a:rPr lang="nl-NL" sz="2400" dirty="0" smtClean="0"/>
              <a:t> of hits in the scoring </a:t>
            </a:r>
            <a:r>
              <a:rPr lang="nl-NL" sz="2400" dirty="0" err="1" smtClean="0"/>
              <a:t>plane</a:t>
            </a:r>
            <a:r>
              <a:rPr lang="nl-NL" sz="2400" dirty="0" smtClean="0"/>
              <a:t> </a:t>
            </a:r>
            <a:r>
              <a:rPr lang="nl-NL" sz="2400" dirty="0" err="1" smtClean="0"/>
              <a:t>becomes</a:t>
            </a:r>
            <a:r>
              <a:rPr lang="nl-NL" sz="2400" dirty="0" smtClean="0"/>
              <a:t> </a:t>
            </a:r>
            <a:r>
              <a:rPr lang="nl-NL" sz="2400" dirty="0" err="1" smtClean="0"/>
              <a:t>increasingly</a:t>
            </a:r>
            <a:r>
              <a:rPr lang="nl-NL" sz="2400" dirty="0" smtClean="0"/>
              <a:t> complex</a:t>
            </a:r>
          </a:p>
          <a:p>
            <a:endParaRPr lang="nl-NL" sz="2400" dirty="0" smtClean="0"/>
          </a:p>
          <a:p>
            <a:pPr marL="0" indent="0">
              <a:buNone/>
            </a:pPr>
            <a:endParaRPr lang="nl-NL" sz="2400" dirty="0" smtClean="0"/>
          </a:p>
          <a:p>
            <a:endParaRPr lang="nl-NL" sz="2400" dirty="0" smtClean="0"/>
          </a:p>
          <a:p>
            <a:endParaRPr lang="nl-NL" sz="2400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12</a:t>
            </a:fld>
            <a:endParaRPr lang="en-US"/>
          </a:p>
        </p:txBody>
      </p:sp>
      <p:pic>
        <p:nvPicPr>
          <p:cNvPr id="13" name="Afbeelding 12" descr="Combi_PE_W_St_0-220_400_SD1_all_hit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20"/>
          <a:stretch/>
        </p:blipFill>
        <p:spPr>
          <a:xfrm>
            <a:off x="5842600" y="1447800"/>
            <a:ext cx="3051628" cy="2635854"/>
          </a:xfrm>
          <a:prstGeom prst="rect">
            <a:avLst/>
          </a:prstGeom>
        </p:spPr>
      </p:pic>
      <p:pic>
        <p:nvPicPr>
          <p:cNvPr id="16" name="Afbeelding 15" descr="Combi_PE_W_St_0-220_400_SD1_outgoing_hits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6" r="12815" b="2273"/>
          <a:stretch/>
        </p:blipFill>
        <p:spPr>
          <a:xfrm>
            <a:off x="5842599" y="4159855"/>
            <a:ext cx="3072801" cy="2438400"/>
          </a:xfrm>
          <a:prstGeom prst="rect">
            <a:avLst/>
          </a:prstGeom>
        </p:spPr>
      </p:pic>
      <p:grpSp>
        <p:nvGrpSpPr>
          <p:cNvPr id="14" name="Groeperen 13"/>
          <p:cNvGrpSpPr/>
          <p:nvPr/>
        </p:nvGrpSpPr>
        <p:grpSpPr>
          <a:xfrm>
            <a:off x="4191000" y="1447800"/>
            <a:ext cx="1507788" cy="1524000"/>
            <a:chOff x="6965859" y="1295400"/>
            <a:chExt cx="1602408" cy="1548087"/>
          </a:xfrm>
        </p:grpSpPr>
        <p:pic>
          <p:nvPicPr>
            <p:cNvPr id="7" name="Afbeelding 6" descr="PE_W.pdf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7" b="9483"/>
            <a:stretch/>
          </p:blipFill>
          <p:spPr>
            <a:xfrm>
              <a:off x="6965859" y="1295400"/>
              <a:ext cx="1602408" cy="1548087"/>
            </a:xfrm>
            <a:prstGeom prst="rect">
              <a:avLst/>
            </a:prstGeom>
          </p:spPr>
        </p:pic>
        <p:cxnSp>
          <p:nvCxnSpPr>
            <p:cNvPr id="9" name="Rechte verbindingslijn 8"/>
            <p:cNvCxnSpPr/>
            <p:nvPr/>
          </p:nvCxnSpPr>
          <p:spPr>
            <a:xfrm>
              <a:off x="7924800" y="1905000"/>
              <a:ext cx="609600" cy="0"/>
            </a:xfrm>
            <a:prstGeom prst="line">
              <a:avLst/>
            </a:prstGeom>
            <a:ln w="3175" cmpd="sng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Hits </a:t>
            </a:r>
            <a:r>
              <a:rPr lang="nl-NL" dirty="0" err="1" smtClean="0"/>
              <a:t>inside</a:t>
            </a:r>
            <a:r>
              <a:rPr lang="nl-NL" dirty="0" smtClean="0"/>
              <a:t> the support tube</a:t>
            </a:r>
            <a:endParaRPr lang="nl-NL" dirty="0"/>
          </a:p>
        </p:txBody>
      </p:sp>
      <p:pic>
        <p:nvPicPr>
          <p:cNvPr id="18" name="Afbeelding 17" descr="Combi_PE_W_St_0-220_400_SD1_all_n_hits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2" t="18354" r="11850" b="50781"/>
          <a:stretch/>
        </p:blipFill>
        <p:spPr>
          <a:xfrm>
            <a:off x="6934200" y="2743200"/>
            <a:ext cx="1752600" cy="630936"/>
          </a:xfrm>
          <a:prstGeom prst="rect">
            <a:avLst/>
          </a:prstGeom>
        </p:spPr>
      </p:pic>
      <p:pic>
        <p:nvPicPr>
          <p:cNvPr id="19" name="Afbeelding 18" descr="Combi_PE_W_St_0-220_400_SD1_outgoing_n_hits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3" t="39895" r="14873" b="25334"/>
          <a:stretch/>
        </p:blipFill>
        <p:spPr>
          <a:xfrm>
            <a:off x="6934200" y="5334000"/>
            <a:ext cx="1656248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9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Summary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conclusions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The high </a:t>
            </a:r>
            <a:r>
              <a:rPr lang="nl-NL" dirty="0" err="1" smtClean="0"/>
              <a:t>occupancy</a:t>
            </a:r>
            <a:r>
              <a:rPr lang="nl-NL" dirty="0" smtClean="0"/>
              <a:t> in the </a:t>
            </a:r>
            <a:r>
              <a:rPr lang="nl-NL" dirty="0" err="1" smtClean="0"/>
              <a:t>Hcal</a:t>
            </a:r>
            <a:r>
              <a:rPr lang="nl-NL" dirty="0" smtClean="0"/>
              <a:t> </a:t>
            </a:r>
            <a:r>
              <a:rPr lang="nl-NL" dirty="0" err="1" smtClean="0"/>
              <a:t>Endcap</a:t>
            </a:r>
            <a:r>
              <a:rPr lang="nl-NL" dirty="0" smtClean="0"/>
              <a:t> is </a:t>
            </a:r>
            <a:r>
              <a:rPr lang="nl-NL" dirty="0" err="1" smtClean="0"/>
              <a:t>mainly</a:t>
            </a:r>
            <a:r>
              <a:rPr lang="nl-NL" dirty="0" smtClean="0"/>
              <a:t> </a:t>
            </a:r>
            <a:r>
              <a:rPr lang="nl-NL" dirty="0" err="1" smtClean="0"/>
              <a:t>due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photons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neutrons; the </a:t>
            </a:r>
            <a:r>
              <a:rPr lang="nl-NL" dirty="0" err="1" smtClean="0"/>
              <a:t>photons</a:t>
            </a:r>
            <a:r>
              <a:rPr lang="nl-NL" dirty="0" smtClean="0"/>
              <a:t> have a </a:t>
            </a:r>
            <a:r>
              <a:rPr lang="nl-NL" dirty="0" err="1" smtClean="0"/>
              <a:t>relatively</a:t>
            </a:r>
            <a:r>
              <a:rPr lang="nl-NL" dirty="0" smtClean="0"/>
              <a:t> </a:t>
            </a:r>
            <a:r>
              <a:rPr lang="nl-NL" dirty="0" err="1" smtClean="0"/>
              <a:t>higher</a:t>
            </a:r>
            <a:r>
              <a:rPr lang="nl-NL" dirty="0" smtClean="0"/>
              <a:t> impact.</a:t>
            </a:r>
          </a:p>
          <a:p>
            <a:r>
              <a:rPr lang="nl-NL" dirty="0" smtClean="0"/>
              <a:t>The </a:t>
            </a:r>
            <a:r>
              <a:rPr lang="nl-NL" dirty="0" err="1" smtClean="0"/>
              <a:t>occupancy</a:t>
            </a:r>
            <a:r>
              <a:rPr lang="nl-NL" dirty="0" smtClean="0"/>
              <a:t> is </a:t>
            </a:r>
            <a:r>
              <a:rPr lang="nl-NL" dirty="0" err="1" smtClean="0"/>
              <a:t>related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the </a:t>
            </a:r>
            <a:r>
              <a:rPr lang="nl-NL" dirty="0" err="1" smtClean="0"/>
              <a:t>number</a:t>
            </a:r>
            <a:r>
              <a:rPr lang="nl-NL" dirty="0" smtClean="0"/>
              <a:t> of </a:t>
            </a:r>
            <a:r>
              <a:rPr lang="nl-NL" dirty="0" err="1" smtClean="0"/>
              <a:t>particles</a:t>
            </a:r>
            <a:r>
              <a:rPr lang="nl-NL" dirty="0" smtClean="0"/>
              <a:t> passing the support tube,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smtClean="0"/>
              <a:t>a </a:t>
            </a:r>
            <a:r>
              <a:rPr lang="nl-NL" dirty="0" err="1" smtClean="0"/>
              <a:t>figure</a:t>
            </a:r>
            <a:r>
              <a:rPr lang="nl-NL" dirty="0" smtClean="0"/>
              <a:t> of </a:t>
            </a:r>
            <a:r>
              <a:rPr lang="nl-NL" dirty="0" err="1" smtClean="0"/>
              <a:t>merit</a:t>
            </a:r>
            <a:r>
              <a:rPr lang="nl-NL" dirty="0" smtClean="0"/>
              <a:t> (FOM):</a:t>
            </a:r>
          </a:p>
          <a:p>
            <a:endParaRPr lang="nl-NL" dirty="0" smtClean="0"/>
          </a:p>
          <a:p>
            <a:r>
              <a:rPr lang="nl-NL" dirty="0" smtClean="0"/>
              <a:t>A </a:t>
            </a:r>
            <a:r>
              <a:rPr lang="nl-NL" dirty="0" err="1" smtClean="0"/>
              <a:t>maximal</a:t>
            </a:r>
            <a:r>
              <a:rPr lang="nl-NL" dirty="0" smtClean="0"/>
              <a:t> support tube </a:t>
            </a:r>
            <a:r>
              <a:rPr lang="nl-NL" dirty="0" err="1" smtClean="0"/>
              <a:t>thickness</a:t>
            </a:r>
            <a:r>
              <a:rPr lang="nl-NL" dirty="0" smtClean="0"/>
              <a:t> </a:t>
            </a:r>
            <a:r>
              <a:rPr lang="nl-NL" dirty="0" err="1" smtClean="0"/>
              <a:t>maximally</a:t>
            </a:r>
            <a:r>
              <a:rPr lang="nl-NL" dirty="0" smtClean="0"/>
              <a:t> </a:t>
            </a:r>
            <a:r>
              <a:rPr lang="nl-NL" dirty="0" err="1" smtClean="0"/>
              <a:t>decreases</a:t>
            </a:r>
            <a:r>
              <a:rPr lang="nl-NL" dirty="0" smtClean="0"/>
              <a:t> the </a:t>
            </a:r>
            <a:r>
              <a:rPr lang="nl-NL" dirty="0" err="1" smtClean="0"/>
              <a:t>figure</a:t>
            </a:r>
            <a:r>
              <a:rPr lang="nl-NL" dirty="0" smtClean="0"/>
              <a:t> of </a:t>
            </a:r>
            <a:r>
              <a:rPr lang="nl-NL" dirty="0" err="1" smtClean="0"/>
              <a:t>merit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therefore</a:t>
            </a:r>
            <a:r>
              <a:rPr lang="nl-NL" dirty="0" smtClean="0"/>
              <a:t> the </a:t>
            </a:r>
            <a:r>
              <a:rPr lang="nl-NL" dirty="0" err="1" smtClean="0"/>
              <a:t>occupancy</a:t>
            </a:r>
            <a:r>
              <a:rPr lang="nl-NL" dirty="0" smtClean="0"/>
              <a:t>.</a:t>
            </a:r>
            <a:endParaRPr lang="nl-NL" dirty="0"/>
          </a:p>
          <a:p>
            <a:r>
              <a:rPr lang="nl-NL" dirty="0">
                <a:solidFill>
                  <a:srgbClr val="000000"/>
                </a:solidFill>
              </a:rPr>
              <a:t>The </a:t>
            </a:r>
            <a:r>
              <a:rPr lang="nl-NL" dirty="0" err="1">
                <a:solidFill>
                  <a:srgbClr val="000000"/>
                </a:solidFill>
              </a:rPr>
              <a:t>occupancy</a:t>
            </a:r>
            <a:r>
              <a:rPr lang="nl-NL" dirty="0">
                <a:solidFill>
                  <a:srgbClr val="000000"/>
                </a:solidFill>
              </a:rPr>
              <a:t> of a </a:t>
            </a:r>
            <a:r>
              <a:rPr lang="nl-NL" dirty="0" err="1">
                <a:solidFill>
                  <a:srgbClr val="000000"/>
                </a:solidFill>
              </a:rPr>
              <a:t>tungsten</a:t>
            </a:r>
            <a:r>
              <a:rPr lang="nl-NL" dirty="0">
                <a:solidFill>
                  <a:srgbClr val="000000"/>
                </a:solidFill>
              </a:rPr>
              <a:t> support tube of </a:t>
            </a:r>
            <a:r>
              <a:rPr lang="nl-NL" dirty="0" err="1">
                <a:solidFill>
                  <a:srgbClr val="000000"/>
                </a:solidFill>
              </a:rPr>
              <a:t>maximal</a:t>
            </a:r>
            <a:r>
              <a:rPr lang="nl-NL" dirty="0">
                <a:solidFill>
                  <a:srgbClr val="000000"/>
                </a:solidFill>
              </a:rPr>
              <a:t> </a:t>
            </a:r>
            <a:r>
              <a:rPr lang="nl-NL" dirty="0" err="1">
                <a:solidFill>
                  <a:srgbClr val="000000"/>
                </a:solidFill>
              </a:rPr>
              <a:t>thickness</a:t>
            </a:r>
            <a:r>
              <a:rPr lang="nl-NL" dirty="0">
                <a:solidFill>
                  <a:srgbClr val="000000"/>
                </a:solidFill>
              </a:rPr>
              <a:t> is </a:t>
            </a:r>
            <a:r>
              <a:rPr lang="nl-NL" dirty="0" smtClean="0">
                <a:solidFill>
                  <a:srgbClr val="000000"/>
                </a:solidFill>
              </a:rPr>
              <a:t>~ 20 </a:t>
            </a:r>
            <a:r>
              <a:rPr lang="nl-NL" dirty="0" err="1" smtClean="0">
                <a:solidFill>
                  <a:srgbClr val="000000"/>
                </a:solidFill>
              </a:rPr>
              <a:t>times</a:t>
            </a:r>
            <a:r>
              <a:rPr lang="nl-NL" dirty="0" smtClean="0">
                <a:solidFill>
                  <a:srgbClr val="000000"/>
                </a:solidFill>
              </a:rPr>
              <a:t> </a:t>
            </a:r>
            <a:r>
              <a:rPr lang="nl-NL" dirty="0" err="1" smtClean="0">
                <a:solidFill>
                  <a:srgbClr val="000000"/>
                </a:solidFill>
              </a:rPr>
              <a:t>lower</a:t>
            </a:r>
            <a:r>
              <a:rPr lang="nl-NL" dirty="0" smtClean="0">
                <a:solidFill>
                  <a:srgbClr val="000000"/>
                </a:solidFill>
              </a:rPr>
              <a:t> </a:t>
            </a:r>
            <a:r>
              <a:rPr lang="nl-NL" dirty="0" err="1">
                <a:solidFill>
                  <a:srgbClr val="000000"/>
                </a:solidFill>
              </a:rPr>
              <a:t>than</a:t>
            </a:r>
            <a:r>
              <a:rPr lang="nl-NL" dirty="0">
                <a:solidFill>
                  <a:srgbClr val="000000"/>
                </a:solidFill>
              </a:rPr>
              <a:t> </a:t>
            </a:r>
            <a:r>
              <a:rPr lang="nl-NL" dirty="0" err="1">
                <a:solidFill>
                  <a:srgbClr val="000000"/>
                </a:solidFill>
              </a:rPr>
              <a:t>for</a:t>
            </a:r>
            <a:r>
              <a:rPr lang="nl-NL" dirty="0">
                <a:solidFill>
                  <a:srgbClr val="000000"/>
                </a:solidFill>
              </a:rPr>
              <a:t> the </a:t>
            </a:r>
            <a:r>
              <a:rPr lang="nl-NL" dirty="0" err="1">
                <a:solidFill>
                  <a:srgbClr val="000000"/>
                </a:solidFill>
              </a:rPr>
              <a:t>initial</a:t>
            </a:r>
            <a:r>
              <a:rPr lang="nl-NL" dirty="0">
                <a:solidFill>
                  <a:srgbClr val="000000"/>
                </a:solidFill>
              </a:rPr>
              <a:t> iron tube</a:t>
            </a:r>
            <a:r>
              <a:rPr lang="nl-NL" dirty="0" smtClean="0">
                <a:solidFill>
                  <a:srgbClr val="000000"/>
                </a:solidFill>
              </a:rPr>
              <a:t>.</a:t>
            </a:r>
            <a:endParaRPr lang="nl-NL" dirty="0" smtClean="0"/>
          </a:p>
          <a:p>
            <a:r>
              <a:rPr lang="nl-NL" dirty="0" err="1" smtClean="0"/>
              <a:t>Combinations</a:t>
            </a:r>
            <a:r>
              <a:rPr lang="nl-NL" dirty="0" smtClean="0"/>
              <a:t> of </a:t>
            </a:r>
            <a:r>
              <a:rPr lang="nl-NL" dirty="0" err="1" smtClean="0"/>
              <a:t>materials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shield</a:t>
            </a:r>
            <a:r>
              <a:rPr lang="nl-NL" dirty="0" smtClean="0"/>
              <a:t> </a:t>
            </a:r>
            <a:r>
              <a:rPr lang="nl-NL" dirty="0" err="1" smtClean="0"/>
              <a:t>both</a:t>
            </a:r>
            <a:r>
              <a:rPr lang="nl-NL" dirty="0" smtClean="0"/>
              <a:t> </a:t>
            </a:r>
            <a:r>
              <a:rPr lang="nl-NL" dirty="0" err="1" smtClean="0"/>
              <a:t>photons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neutrons. </a:t>
            </a:r>
            <a:r>
              <a:rPr lang="nl-NL" dirty="0" smtClean="0"/>
              <a:t>A </a:t>
            </a:r>
            <a:r>
              <a:rPr lang="nl-NL" dirty="0" smtClean="0"/>
              <a:t>tube of </a:t>
            </a:r>
            <a:r>
              <a:rPr lang="nl-NL" dirty="0" smtClean="0">
                <a:solidFill>
                  <a:srgbClr val="000000"/>
                </a:solidFill>
              </a:rPr>
              <a:t>110 mm polyethylene </a:t>
            </a:r>
            <a:r>
              <a:rPr lang="nl-NL" dirty="0" err="1" smtClean="0">
                <a:solidFill>
                  <a:srgbClr val="000000"/>
                </a:solidFill>
              </a:rPr>
              <a:t>and</a:t>
            </a:r>
            <a:r>
              <a:rPr lang="nl-NL" dirty="0" smtClean="0">
                <a:solidFill>
                  <a:srgbClr val="000000"/>
                </a:solidFill>
              </a:rPr>
              <a:t> 125 mm </a:t>
            </a:r>
            <a:r>
              <a:rPr lang="nl-NL" dirty="0" err="1" smtClean="0"/>
              <a:t>tungsten</a:t>
            </a:r>
            <a:r>
              <a:rPr lang="nl-NL" dirty="0" smtClean="0"/>
              <a:t> </a:t>
            </a:r>
            <a:r>
              <a:rPr lang="nl-NL" dirty="0" err="1" smtClean="0"/>
              <a:t>minimizes</a:t>
            </a:r>
            <a:r>
              <a:rPr lang="nl-NL" dirty="0" smtClean="0"/>
              <a:t> the </a:t>
            </a:r>
            <a:r>
              <a:rPr lang="nl-NL" dirty="0" err="1" smtClean="0"/>
              <a:t>figure</a:t>
            </a:r>
            <a:r>
              <a:rPr lang="nl-NL" dirty="0" smtClean="0"/>
              <a:t> of </a:t>
            </a:r>
            <a:r>
              <a:rPr lang="nl-NL" dirty="0" err="1" smtClean="0"/>
              <a:t>merit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452578"/>
              </p:ext>
            </p:extLst>
          </p:nvPr>
        </p:nvGraphicFramePr>
        <p:xfrm>
          <a:off x="865188" y="3276600"/>
          <a:ext cx="2259012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" name="Vergelijking" r:id="rId3" imgW="1282700" imgH="228600" progId="Equation.3">
                  <p:embed/>
                </p:oleObj>
              </mc:Choice>
              <mc:Fallback>
                <p:oleObj name="Vergelijking" r:id="rId3" imgW="1282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5188" y="3276600"/>
                        <a:ext cx="2259012" cy="403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2278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detailed description </a:t>
            </a:r>
            <a:r>
              <a:rPr lang="en-US" sz="2800" dirty="0"/>
              <a:t>in terms of hits in </a:t>
            </a:r>
            <a:r>
              <a:rPr lang="en-US" sz="2800" dirty="0" smtClean="0"/>
              <a:t>a scoring </a:t>
            </a:r>
            <a:r>
              <a:rPr lang="en-US" sz="2800" dirty="0"/>
              <a:t>plane demands </a:t>
            </a:r>
            <a:r>
              <a:rPr lang="en-US" sz="2800" dirty="0" smtClean="0"/>
              <a:t>an increased complexity, that goes beyond the initial purpose of simplicity. </a:t>
            </a:r>
          </a:p>
          <a:p>
            <a:r>
              <a:rPr lang="en-US" sz="2800" dirty="0" smtClean="0"/>
              <a:t>Continue with simulating full occupancies for relevant geometries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14</a:t>
            </a:fld>
            <a:endParaRPr lang="en-US"/>
          </a:p>
        </p:txBody>
      </p:sp>
      <p:pic>
        <p:nvPicPr>
          <p:cNvPr id="7" name="Afbeelding 6" descr="HCalOccupancyPairs_PEW_preli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191000"/>
            <a:ext cx="2921000" cy="2467653"/>
          </a:xfrm>
          <a:prstGeom prst="rect">
            <a:avLst/>
          </a:prstGeom>
        </p:spPr>
      </p:pic>
      <p:sp>
        <p:nvSpPr>
          <p:cNvPr id="8" name="TextBox 16"/>
          <p:cNvSpPr txBox="1"/>
          <p:nvPr/>
        </p:nvSpPr>
        <p:spPr>
          <a:xfrm>
            <a:off x="838200" y="38862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110 mm </a:t>
            </a:r>
            <a:r>
              <a:rPr lang="en-US" sz="2000" b="1" dirty="0" smtClean="0"/>
              <a:t>PE + 125 mm W, preliminary</a:t>
            </a:r>
            <a:endParaRPr lang="en-US" sz="2000" b="1" dirty="0"/>
          </a:p>
        </p:txBody>
      </p:sp>
      <p:pic>
        <p:nvPicPr>
          <p:cNvPr id="9" name="Afbeelding 8" descr="HCalOccupancyPairs_W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191000"/>
            <a:ext cx="2895600" cy="2446195"/>
          </a:xfrm>
          <a:prstGeom prst="rect">
            <a:avLst/>
          </a:prstGeom>
        </p:spPr>
      </p:pic>
      <p:sp>
        <p:nvSpPr>
          <p:cNvPr id="10" name="TextBox 16"/>
          <p:cNvSpPr txBox="1"/>
          <p:nvPr/>
        </p:nvSpPr>
        <p:spPr>
          <a:xfrm>
            <a:off x="6096000" y="3886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Tungsten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69732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Incoherent background pairs induce showers in the forward region of the CLIC detector </a:t>
            </a:r>
          </a:p>
          <a:p>
            <a:pPr marL="0" indent="0">
              <a:buNone/>
            </a:pPr>
            <a:r>
              <a:rPr lang="en-US" dirty="0" smtClean="0"/>
              <a:t>    → </a:t>
            </a:r>
            <a:r>
              <a:rPr lang="en-US" dirty="0"/>
              <a:t>H</a:t>
            </a:r>
            <a:r>
              <a:rPr lang="en-US" dirty="0" smtClean="0"/>
              <a:t>igh Occupancy in </a:t>
            </a:r>
            <a:r>
              <a:rPr lang="en-US" dirty="0" err="1" smtClean="0"/>
              <a:t>HCal</a:t>
            </a:r>
            <a:r>
              <a:rPr lang="en-US" dirty="0" smtClean="0"/>
              <a:t> </a:t>
            </a:r>
            <a:r>
              <a:rPr lang="en-US" dirty="0" err="1" smtClean="0"/>
              <a:t>endcap</a:t>
            </a:r>
            <a:endParaRPr lang="en-US" dirty="0" smtClean="0"/>
          </a:p>
          <a:p>
            <a:r>
              <a:rPr lang="en-US" dirty="0" smtClean="0"/>
              <a:t>To reduce the occupancy, </a:t>
            </a:r>
            <a:r>
              <a:rPr lang="en-US" dirty="0"/>
              <a:t>o</a:t>
            </a:r>
            <a:r>
              <a:rPr lang="en-US" dirty="0" smtClean="0"/>
              <a:t>ptimize material and thickness of support tube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19800" y="6557727"/>
            <a:ext cx="2286000" cy="297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Liberation Sans" pitchFamily="18"/>
                <a:ea typeface="AR PL UMing HK" pitchFamily="2"/>
                <a:cs typeface="Lohit Devanagari" pitchFamily="2"/>
              </a:rPr>
              <a:t>CERN-THESIS-2012-223</a:t>
            </a:r>
            <a:endParaRPr lang="en-US" sz="1400" b="0" i="0" u="none" strike="noStrike" kern="120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1792" t="33383" r="48289" b="18709"/>
          <a:stretch>
            <a:fillRect/>
          </a:stretch>
        </p:blipFill>
        <p:spPr>
          <a:xfrm>
            <a:off x="5943600" y="4267200"/>
            <a:ext cx="2929467" cy="219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09600" y="4267200"/>
            <a:ext cx="2575673" cy="2362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163079" y="4572000"/>
            <a:ext cx="2932921" cy="175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241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 to occupancy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95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high </a:t>
            </a:r>
            <a:r>
              <a:rPr lang="en-US" sz="2400" dirty="0"/>
              <a:t>occupancy in the </a:t>
            </a:r>
            <a:r>
              <a:rPr lang="en-US" sz="2400" dirty="0" err="1"/>
              <a:t>HCal</a:t>
            </a:r>
            <a:r>
              <a:rPr lang="en-US" sz="2400" dirty="0"/>
              <a:t> </a:t>
            </a:r>
            <a:r>
              <a:rPr lang="en-US" sz="2400" dirty="0" err="1"/>
              <a:t>Endcap</a:t>
            </a:r>
            <a:r>
              <a:rPr lang="en-US" sz="2400" dirty="0"/>
              <a:t> </a:t>
            </a:r>
            <a:r>
              <a:rPr lang="en-US" sz="2400" dirty="0" smtClean="0"/>
              <a:t>due to incoherent pairs is caused by neutrons and photons</a:t>
            </a:r>
          </a:p>
          <a:p>
            <a:r>
              <a:rPr lang="en-US" sz="2400" dirty="0" smtClean="0"/>
              <a:t>Photons have relatively more impact on the occupancy</a:t>
            </a:r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3</a:t>
            </a:fld>
            <a:endParaRPr lang="en-US"/>
          </a:p>
        </p:txBody>
      </p:sp>
      <p:pic>
        <p:nvPicPr>
          <p:cNvPr id="10" name="Afbeelding 9" descr="HCalEDeps_all_g_n_iron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6"/>
          <a:stretch/>
        </p:blipFill>
        <p:spPr>
          <a:xfrm>
            <a:off x="152400" y="3581400"/>
            <a:ext cx="3605517" cy="2895600"/>
          </a:xfrm>
          <a:prstGeom prst="rect">
            <a:avLst/>
          </a:prstGeom>
        </p:spPr>
      </p:pic>
      <p:pic>
        <p:nvPicPr>
          <p:cNvPr id="12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3810000" y="3597796"/>
            <a:ext cx="3596067" cy="3031604"/>
          </a:xfrm>
          <a:prstGeom prst="rect">
            <a:avLst/>
          </a:prstGeom>
        </p:spPr>
      </p:pic>
      <p:sp>
        <p:nvSpPr>
          <p:cNvPr id="13" name="Tekstvak 12"/>
          <p:cNvSpPr txBox="1"/>
          <p:nvPr/>
        </p:nvSpPr>
        <p:spPr>
          <a:xfrm>
            <a:off x="3810000" y="29718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Hits in scoring </a:t>
            </a:r>
            <a:r>
              <a:rPr lang="nl-NL" sz="2000" b="1" dirty="0" err="1" smtClean="0"/>
              <a:t>plane</a:t>
            </a:r>
            <a:r>
              <a:rPr lang="nl-NL" sz="2000" b="1" dirty="0" smtClean="0"/>
              <a:t> </a:t>
            </a:r>
          </a:p>
          <a:p>
            <a:r>
              <a:rPr lang="nl-NL" sz="2000" b="1" dirty="0" err="1" smtClean="0"/>
              <a:t>around</a:t>
            </a:r>
            <a:r>
              <a:rPr lang="nl-NL" sz="2000" b="1" dirty="0" smtClean="0"/>
              <a:t> support tube</a:t>
            </a:r>
            <a:endParaRPr lang="nl-NL" sz="2000" b="1" dirty="0"/>
          </a:p>
        </p:txBody>
      </p:sp>
      <p:sp>
        <p:nvSpPr>
          <p:cNvPr id="14" name="Tekstvak 13"/>
          <p:cNvSpPr txBox="1"/>
          <p:nvPr/>
        </p:nvSpPr>
        <p:spPr>
          <a:xfrm>
            <a:off x="228600" y="29718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/>
              <a:t>Energy </a:t>
            </a:r>
            <a:r>
              <a:rPr lang="nl-NL" sz="2000" b="1" dirty="0" err="1" smtClean="0"/>
              <a:t>deposits</a:t>
            </a:r>
            <a:r>
              <a:rPr lang="nl-NL" sz="2000" b="1" dirty="0" smtClean="0"/>
              <a:t> </a:t>
            </a:r>
          </a:p>
          <a:p>
            <a:r>
              <a:rPr lang="nl-NL" sz="2000" b="1" dirty="0" smtClean="0"/>
              <a:t>in </a:t>
            </a:r>
            <a:r>
              <a:rPr lang="nl-NL" sz="2000" b="1" dirty="0" err="1" smtClean="0"/>
              <a:t>HCal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endcap</a:t>
            </a:r>
            <a:endParaRPr lang="nl-NL" sz="2000" b="1" dirty="0"/>
          </a:p>
        </p:txBody>
      </p:sp>
      <p:pic>
        <p:nvPicPr>
          <p:cNvPr id="6" name="Afbeelding 5" descr="Outside_tube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9" r="3377"/>
          <a:stretch/>
        </p:blipFill>
        <p:spPr>
          <a:xfrm>
            <a:off x="7162800" y="4419600"/>
            <a:ext cx="16723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28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Figure</a:t>
            </a:r>
            <a:r>
              <a:rPr lang="nl-NL" dirty="0" smtClean="0"/>
              <a:t> of </a:t>
            </a:r>
            <a:r>
              <a:rPr lang="nl-NL" dirty="0" err="1" smtClean="0"/>
              <a:t>merit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Minimization of the occupancy is based on minimizing </a:t>
            </a:r>
            <a:r>
              <a:rPr lang="en-US" sz="2400" dirty="0" smtClean="0"/>
              <a:t>the neutron (n) </a:t>
            </a:r>
            <a:r>
              <a:rPr lang="en-US" sz="2400" dirty="0"/>
              <a:t>and </a:t>
            </a:r>
            <a:r>
              <a:rPr lang="en-US" sz="2400" dirty="0" smtClean="0"/>
              <a:t>photon </a:t>
            </a:r>
            <a:r>
              <a:rPr lang="en-US" sz="2400" dirty="0"/>
              <a:t>(</a:t>
            </a:r>
            <a:r>
              <a:rPr lang="en-US" sz="2400" dirty="0" err="1">
                <a:latin typeface="Cambria Math"/>
                <a:cs typeface="Cambria Math"/>
              </a:rPr>
              <a:t>γ</a:t>
            </a:r>
            <a:r>
              <a:rPr lang="en-US" sz="2400" dirty="0"/>
              <a:t>) </a:t>
            </a:r>
            <a:r>
              <a:rPr lang="en-US" sz="2400" dirty="0" smtClean="0"/>
              <a:t>hits </a:t>
            </a:r>
            <a:r>
              <a:rPr lang="en-US" sz="2400" dirty="0"/>
              <a:t>(</a:t>
            </a:r>
            <a:r>
              <a:rPr lang="en-US" sz="2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US" sz="2400" dirty="0"/>
              <a:t>) </a:t>
            </a:r>
            <a:r>
              <a:rPr lang="en-US" sz="2400" dirty="0" smtClean="0"/>
              <a:t> in a scoring plane around the support </a:t>
            </a:r>
            <a:r>
              <a:rPr lang="en-US" sz="2400" dirty="0"/>
              <a:t>tube </a:t>
            </a:r>
          </a:p>
          <a:p>
            <a:r>
              <a:rPr lang="en-US" sz="2400" dirty="0"/>
              <a:t>Therefore a figure of merit (</a:t>
            </a:r>
            <a:r>
              <a:rPr lang="en-US" sz="2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FOM</a:t>
            </a:r>
            <a:r>
              <a:rPr lang="en-US" sz="2400" dirty="0" smtClean="0"/>
              <a:t>) is </a:t>
            </a:r>
            <a:r>
              <a:rPr lang="en-US" sz="2400" dirty="0"/>
              <a:t>defined that reflects the higher impact of photons:</a:t>
            </a:r>
          </a:p>
          <a:p>
            <a:pPr marL="0" indent="0">
              <a:buNone/>
            </a:pPr>
            <a:endParaRPr lang="en-US" sz="1800" dirty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3799426"/>
              </p:ext>
            </p:extLst>
          </p:nvPr>
        </p:nvGraphicFramePr>
        <p:xfrm>
          <a:off x="838199" y="3810000"/>
          <a:ext cx="2988299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3" name="Vergelijking" r:id="rId4" imgW="1282700" imgH="228600" progId="Equation.3">
                  <p:embed/>
                </p:oleObj>
              </mc:Choice>
              <mc:Fallback>
                <p:oleObj name="Vergelijking" r:id="rId4" imgW="1282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199" y="3810000"/>
                        <a:ext cx="2988299" cy="53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2785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Support tube </a:t>
            </a:r>
            <a:r>
              <a:rPr lang="nl-NL" dirty="0" err="1" smtClean="0"/>
              <a:t>material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Simulations indicate that</a:t>
            </a:r>
          </a:p>
          <a:p>
            <a:pPr lvl="1"/>
            <a:r>
              <a:rPr lang="en-US" sz="2400" dirty="0"/>
              <a:t>Tungsten → photon shielding</a:t>
            </a:r>
          </a:p>
          <a:p>
            <a:pPr lvl="1"/>
            <a:r>
              <a:rPr lang="en-US" sz="2400" dirty="0"/>
              <a:t>Polyethylene </a:t>
            </a:r>
            <a:r>
              <a:rPr lang="en-US" sz="2400" dirty="0" smtClean="0"/>
              <a:t>(PE) → </a:t>
            </a:r>
            <a:r>
              <a:rPr lang="en-US" sz="2400" dirty="0"/>
              <a:t>neutron shielding</a:t>
            </a:r>
          </a:p>
          <a:p>
            <a:pPr lvl="1"/>
            <a:r>
              <a:rPr lang="en-US" sz="2400" dirty="0"/>
              <a:t>Combine materials to shield both neutrons and photons</a:t>
            </a:r>
          </a:p>
          <a:p>
            <a:endParaRPr lang="nl-NL" sz="40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75"/>
          <a:stretch/>
        </p:blipFill>
        <p:spPr>
          <a:xfrm>
            <a:off x="3733800" y="3715153"/>
            <a:ext cx="3124200" cy="2812393"/>
          </a:xfrm>
          <a:prstGeom prst="rect">
            <a:avLst/>
          </a:prstGeom>
        </p:spPr>
      </p:pic>
      <p:pic>
        <p:nvPicPr>
          <p:cNvPr id="7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304800" y="3726677"/>
            <a:ext cx="3352800" cy="2826523"/>
          </a:xfrm>
          <a:prstGeom prst="rect">
            <a:avLst/>
          </a:prstGeom>
        </p:spPr>
      </p:pic>
      <p:pic>
        <p:nvPicPr>
          <p:cNvPr id="8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5" t="7043" r="64462" b="31869"/>
          <a:stretch/>
        </p:blipFill>
        <p:spPr>
          <a:xfrm>
            <a:off x="7239000" y="3657600"/>
            <a:ext cx="1435967" cy="1534033"/>
          </a:xfrm>
          <a:prstGeom prst="rect">
            <a:avLst/>
          </a:prstGeom>
        </p:spPr>
      </p:pic>
      <p:sp>
        <p:nvSpPr>
          <p:cNvPr id="9" name="TextBox 15"/>
          <p:cNvSpPr txBox="1"/>
          <p:nvPr/>
        </p:nvSpPr>
        <p:spPr>
          <a:xfrm>
            <a:off x="2514600" y="39624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photons</a:t>
            </a:r>
            <a:endParaRPr lang="en-US" sz="1600" dirty="0"/>
          </a:p>
        </p:txBody>
      </p:sp>
      <p:sp>
        <p:nvSpPr>
          <p:cNvPr id="10" name="TextBox 16"/>
          <p:cNvSpPr txBox="1"/>
          <p:nvPr/>
        </p:nvSpPr>
        <p:spPr>
          <a:xfrm>
            <a:off x="5867400" y="39624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neutrons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28862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Particles inside the support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181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Photon hits on a scoring plane inside the support tube show a dip at the location of the </a:t>
            </a:r>
            <a:r>
              <a:rPr lang="en-US" sz="2800" dirty="0" err="1" smtClean="0"/>
              <a:t>BeamCal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Neutron hits peak at the location of the </a:t>
            </a:r>
            <a:r>
              <a:rPr lang="en-US" sz="2800" dirty="0" err="1" smtClean="0"/>
              <a:t>BeamCal</a:t>
            </a:r>
            <a:endParaRPr lang="en-US" sz="2800" dirty="0" smtClean="0"/>
          </a:p>
          <a:p>
            <a:r>
              <a:rPr lang="en-US" sz="2800" dirty="0" smtClean="0"/>
              <a:t>→ Photons from showers in the </a:t>
            </a:r>
            <a:r>
              <a:rPr lang="en-US" sz="2800" dirty="0" err="1" smtClean="0"/>
              <a:t>BeamCal</a:t>
            </a:r>
            <a:r>
              <a:rPr lang="en-US" sz="2800" dirty="0" smtClean="0"/>
              <a:t> are shielded by the tungsten absorber</a:t>
            </a:r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6</a:t>
            </a:fld>
            <a:endParaRPr lang="en-US"/>
          </a:p>
        </p:txBody>
      </p:sp>
      <p:pic>
        <p:nvPicPr>
          <p:cNvPr id="6" name="Afbeelding 5" descr="Test_AirAll_SimpleSD1_hit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810000"/>
            <a:ext cx="3460044" cy="2923035"/>
          </a:xfrm>
          <a:prstGeom prst="rect">
            <a:avLst/>
          </a:prstGeom>
        </p:spPr>
      </p:pic>
      <p:pic>
        <p:nvPicPr>
          <p:cNvPr id="8" name="Afbeelding 7" descr="Inside_tub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52400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029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tube thickness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7</a:t>
            </a:fld>
            <a:endParaRPr lang="en-US"/>
          </a:p>
        </p:txBody>
      </p:sp>
      <p:pic>
        <p:nvPicPr>
          <p:cNvPr id="6" name="Afbeelding 5" descr="St_Steel_Vary_rIN_165-300_hits+FO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79" y="1371600"/>
            <a:ext cx="3505021" cy="2627220"/>
          </a:xfrm>
          <a:prstGeom prst="rect">
            <a:avLst/>
          </a:prstGeom>
        </p:spPr>
      </p:pic>
      <p:pic>
        <p:nvPicPr>
          <p:cNvPr id="7" name="Afbeelding 6" descr="W_Vary_rIN_165-400_hits+FO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038600"/>
            <a:ext cx="3555881" cy="2665343"/>
          </a:xfrm>
          <a:prstGeom prst="rect">
            <a:avLst/>
          </a:prstGeom>
        </p:spPr>
      </p:pic>
      <p:pic>
        <p:nvPicPr>
          <p:cNvPr id="8" name="Afbeelding 7" descr="St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057400"/>
            <a:ext cx="1752600" cy="1752600"/>
          </a:xfrm>
          <a:prstGeom prst="rect">
            <a:avLst/>
          </a:prstGeom>
        </p:spPr>
      </p:pic>
      <p:pic>
        <p:nvPicPr>
          <p:cNvPr id="11" name="Afbeelding 10" descr="W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4495800"/>
            <a:ext cx="1752600" cy="1752600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019800" y="1600200"/>
            <a:ext cx="2971800" cy="4724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thicker tube results in a decrease in the number of hits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 tungsten support tube with maximal thickness minimizes the figure of merit</a:t>
            </a:r>
            <a:endParaRPr lang="en-US" dirty="0"/>
          </a:p>
        </p:txBody>
      </p:sp>
      <p:sp>
        <p:nvSpPr>
          <p:cNvPr id="13" name="TextBox 16"/>
          <p:cNvSpPr txBox="1"/>
          <p:nvPr/>
        </p:nvSpPr>
        <p:spPr>
          <a:xfrm>
            <a:off x="381000" y="11430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Stainless</a:t>
            </a:r>
            <a:r>
              <a:rPr lang="en-US" sz="2000" b="1" dirty="0" smtClean="0"/>
              <a:t> </a:t>
            </a:r>
            <a:r>
              <a:rPr lang="en-US" sz="2000" b="1" dirty="0"/>
              <a:t>s</a:t>
            </a:r>
            <a:r>
              <a:rPr lang="en-US" sz="2000" b="1" dirty="0" smtClean="0"/>
              <a:t>teel</a:t>
            </a:r>
            <a:endParaRPr lang="en-US" sz="2000" b="1" dirty="0"/>
          </a:p>
        </p:txBody>
      </p:sp>
      <p:sp>
        <p:nvSpPr>
          <p:cNvPr id="14" name="TextBox 16"/>
          <p:cNvSpPr txBox="1"/>
          <p:nvPr/>
        </p:nvSpPr>
        <p:spPr>
          <a:xfrm>
            <a:off x="381000" y="3840919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Tungsten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05647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Occupancy for tungsten 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4267200" cy="4724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Simulation of the occupancy in the </a:t>
            </a:r>
            <a:r>
              <a:rPr lang="en-US" dirty="0" err="1" smtClean="0"/>
              <a:t>HCal</a:t>
            </a:r>
            <a:r>
              <a:rPr lang="en-US" dirty="0" smtClean="0"/>
              <a:t> </a:t>
            </a:r>
            <a:r>
              <a:rPr lang="en-US" dirty="0" err="1" smtClean="0"/>
              <a:t>endcap</a:t>
            </a:r>
            <a:r>
              <a:rPr lang="en-US" dirty="0" smtClean="0"/>
              <a:t> with a maximally thick tungsten support tube</a:t>
            </a:r>
          </a:p>
          <a:p>
            <a:r>
              <a:rPr lang="en-US" sz="3100" dirty="0"/>
              <a:t>E</a:t>
            </a:r>
            <a:r>
              <a:rPr lang="en-US" sz="3100" dirty="0" smtClean="0"/>
              <a:t>nergy threshold: 300 </a:t>
            </a:r>
            <a:r>
              <a:rPr lang="en-US" sz="3100" dirty="0" err="1" smtClean="0"/>
              <a:t>keV</a:t>
            </a:r>
            <a:endParaRPr lang="en-US" sz="3100" dirty="0" smtClean="0"/>
          </a:p>
          <a:p>
            <a:r>
              <a:rPr lang="en-US" sz="3100" dirty="0" smtClean="0"/>
              <a:t>12 time windows of 25 ns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ccupancy is </a:t>
            </a:r>
            <a:r>
              <a:rPr lang="en-US" dirty="0" smtClean="0"/>
              <a:t>reduced ~20 </a:t>
            </a:r>
            <a:r>
              <a:rPr lang="en-US" dirty="0" smtClean="0"/>
              <a:t>times</a:t>
            </a:r>
            <a:r>
              <a:rPr lang="en-US" dirty="0" smtClean="0"/>
              <a:t> compared </a:t>
            </a:r>
            <a:r>
              <a:rPr lang="en-US" dirty="0" smtClean="0"/>
              <a:t>to the initial situation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41533" y="6248400"/>
            <a:ext cx="2286000" cy="29734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Liberation Sans" pitchFamily="18"/>
                <a:ea typeface="AR PL UMing HK" pitchFamily="2"/>
                <a:cs typeface="Lohit Devanagari" pitchFamily="2"/>
              </a:rPr>
              <a:t>CERN-THESIS-2012-223</a:t>
            </a:r>
            <a:endParaRPr lang="en-US" sz="1400" b="0" i="0" u="none" strike="noStrike" kern="120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2" name="Afbeelding 11" descr="Screen Shot 2014-04-01 at 14.56.4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21"/>
          <a:stretch/>
        </p:blipFill>
        <p:spPr>
          <a:xfrm>
            <a:off x="5181601" y="1675166"/>
            <a:ext cx="2363106" cy="2009264"/>
          </a:xfrm>
          <a:prstGeom prst="rect">
            <a:avLst/>
          </a:prstGeom>
        </p:spPr>
      </p:pic>
      <p:sp>
        <p:nvSpPr>
          <p:cNvPr id="14" name="TextBox 16"/>
          <p:cNvSpPr txBox="1"/>
          <p:nvPr/>
        </p:nvSpPr>
        <p:spPr>
          <a:xfrm>
            <a:off x="5181600" y="135249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Iron (initial)</a:t>
            </a:r>
            <a:endParaRPr lang="en-US" sz="2000" b="1" dirty="0"/>
          </a:p>
        </p:txBody>
      </p:sp>
      <p:sp>
        <p:nvSpPr>
          <p:cNvPr id="15" name="TextBox 16"/>
          <p:cNvSpPr txBox="1"/>
          <p:nvPr/>
        </p:nvSpPr>
        <p:spPr>
          <a:xfrm>
            <a:off x="5257800" y="36576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Tungsten</a:t>
            </a:r>
            <a:endParaRPr lang="en-US" sz="2000" b="1" dirty="0"/>
          </a:p>
        </p:txBody>
      </p:sp>
      <p:pic>
        <p:nvPicPr>
          <p:cNvPr id="16" name="Afbeelding 15" descr="HCalOccupancyPairs_W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1" y="4059700"/>
            <a:ext cx="2590799" cy="218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90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Combinations of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600200"/>
            <a:ext cx="29718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Unexpected:</a:t>
            </a:r>
            <a:br>
              <a:rPr lang="en-US" dirty="0" smtClean="0"/>
            </a:br>
            <a:r>
              <a:rPr lang="en-US" dirty="0" smtClean="0"/>
              <a:t>less photon hits when replacing W with PE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figure of merit is minimized for 110 mm PE + 125 mm 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Suzanne van Dam, 2 April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AAC2D-E09D-4ABD-971C-BDB8DB93CC2B}" type="slidenum">
              <a:rPr lang="en-US" smtClean="0"/>
              <a:t>9</a:t>
            </a:fld>
            <a:endParaRPr lang="en-US"/>
          </a:p>
        </p:txBody>
      </p:sp>
      <p:pic>
        <p:nvPicPr>
          <p:cNvPr id="6" name="Afbeelding 5" descr="PE_W_s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286000"/>
            <a:ext cx="1752600" cy="1752600"/>
          </a:xfrm>
          <a:prstGeom prst="rect">
            <a:avLst/>
          </a:prstGeom>
        </p:spPr>
      </p:pic>
      <p:pic>
        <p:nvPicPr>
          <p:cNvPr id="7" name="Afbeelding 6" descr="PE_W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4724400"/>
            <a:ext cx="1905000" cy="1905000"/>
          </a:xfrm>
          <a:prstGeom prst="rect">
            <a:avLst/>
          </a:prstGeom>
        </p:spPr>
      </p:pic>
      <p:pic>
        <p:nvPicPr>
          <p:cNvPr id="8" name="Afbeelding 7" descr="Combi_PE_W_St_0-35_200_hits+FOM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9412"/>
            <a:ext cx="3454281" cy="2589188"/>
          </a:xfrm>
          <a:prstGeom prst="rect">
            <a:avLst/>
          </a:prstGeom>
        </p:spPr>
      </p:pic>
      <p:pic>
        <p:nvPicPr>
          <p:cNvPr id="9" name="Afbeelding 8" descr="Combi_PE_W_St_0-220_400_hits+FOM_3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059161"/>
            <a:ext cx="3429000" cy="2570239"/>
          </a:xfrm>
          <a:prstGeom prst="rect">
            <a:avLst/>
          </a:prstGeom>
        </p:spPr>
      </p:pic>
      <p:sp>
        <p:nvSpPr>
          <p:cNvPr id="10" name="TextBox 16"/>
          <p:cNvSpPr txBox="1"/>
          <p:nvPr/>
        </p:nvSpPr>
        <p:spPr>
          <a:xfrm>
            <a:off x="381000" y="1273056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PE + W + Steel</a:t>
            </a:r>
            <a:endParaRPr lang="en-US" sz="2000" b="1" dirty="0"/>
          </a:p>
        </p:txBody>
      </p:sp>
      <p:sp>
        <p:nvSpPr>
          <p:cNvPr id="11" name="TextBox 16"/>
          <p:cNvSpPr txBox="1"/>
          <p:nvPr/>
        </p:nvSpPr>
        <p:spPr>
          <a:xfrm>
            <a:off x="381000" y="3840919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PE + W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159627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672</Words>
  <Application>Microsoft Macintosh PowerPoint</Application>
  <PresentationFormat>Diavoorstelling (4:3)</PresentationFormat>
  <Paragraphs>125</Paragraphs>
  <Slides>14</Slides>
  <Notes>12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6" baseType="lpstr">
      <vt:lpstr>Office Theme</vt:lpstr>
      <vt:lpstr>Vergelijking</vt:lpstr>
      <vt:lpstr>Reducing the occupancies in the calorimeter endcaps of the CLIC detector </vt:lpstr>
      <vt:lpstr>Introduction</vt:lpstr>
      <vt:lpstr>Contributions to occupancy</vt:lpstr>
      <vt:lpstr>Figure of merit</vt:lpstr>
      <vt:lpstr>Support tube material</vt:lpstr>
      <vt:lpstr>Particles inside the support tube</vt:lpstr>
      <vt:lpstr>Support tube thickness</vt:lpstr>
      <vt:lpstr>Occupancy for tungsten tube</vt:lpstr>
      <vt:lpstr>Combinations of materials</vt:lpstr>
      <vt:lpstr>Energy spectra</vt:lpstr>
      <vt:lpstr>Energy spectra</vt:lpstr>
      <vt:lpstr>Hits inside the support tube</vt:lpstr>
      <vt:lpstr>Summary and conclusions</vt:lpstr>
      <vt:lpstr>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the occupancies in the</dc:title>
  <dc:creator>Suzanne Barbera Van Dam</dc:creator>
  <cp:lastModifiedBy>Suzanne van Dam</cp:lastModifiedBy>
  <cp:revision>200</cp:revision>
  <dcterms:created xsi:type="dcterms:W3CDTF">2014-03-05T10:33:17Z</dcterms:created>
  <dcterms:modified xsi:type="dcterms:W3CDTF">2014-04-02T08:51:05Z</dcterms:modified>
</cp:coreProperties>
</file>