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6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208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650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3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750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86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77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36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79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24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AEE36-8101-4344-9815-7784111A8B6C}" type="datetimeFigureOut">
              <a:rPr lang="en-US" smtClean="0"/>
              <a:t>31/03/14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A5EDD-1C59-F943-B993-EB14B2B02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58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HEB@LHC layout changes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1/4/2014</a:t>
            </a:r>
          </a:p>
          <a:p>
            <a:r>
              <a:rPr lang="en-US" dirty="0" smtClean="0"/>
              <a:t>B.Goddard, </a:t>
            </a:r>
            <a:r>
              <a:rPr lang="en-US" dirty="0" err="1" smtClean="0"/>
              <a:t>W.Herr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614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274"/>
            <a:ext cx="8229600" cy="6630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this…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1713" b="9441"/>
          <a:stretch/>
        </p:blipFill>
        <p:spPr>
          <a:xfrm>
            <a:off x="750455" y="718304"/>
            <a:ext cx="7562272" cy="613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319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900000">
            <a:off x="1925940" y="1264027"/>
            <a:ext cx="4940300" cy="5105400"/>
          </a:xfrm>
          <a:prstGeom prst="rect">
            <a:avLst/>
          </a:prstGeom>
          <a:solidFill>
            <a:schemeClr val="bg1">
              <a:alpha val="51000"/>
            </a:schemeClr>
          </a:solidFill>
        </p:spPr>
      </p:pic>
      <p:sp>
        <p:nvSpPr>
          <p:cNvPr id="23" name="Oval 22"/>
          <p:cNvSpPr/>
          <p:nvPr/>
        </p:nvSpPr>
        <p:spPr>
          <a:xfrm>
            <a:off x="3133560" y="2575829"/>
            <a:ext cx="2445126" cy="2433389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4356123" y="1163278"/>
            <a:ext cx="0" cy="1697437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4356123" y="4758032"/>
            <a:ext cx="0" cy="1697437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6200000" flipV="1">
            <a:off x="2526309" y="2963721"/>
            <a:ext cx="0" cy="1697437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6200000" flipV="1">
            <a:off x="6168356" y="2963721"/>
            <a:ext cx="0" cy="1697437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5044734" y="1845713"/>
            <a:ext cx="1376689" cy="1389011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2265356" y="4407761"/>
            <a:ext cx="1376689" cy="1389011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 flipH="1">
            <a:off x="2417756" y="1839552"/>
            <a:ext cx="1376689" cy="1389011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6200000" flipH="1">
            <a:off x="5050443" y="4484691"/>
            <a:ext cx="1376689" cy="1389011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6554161" y="1127668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667867" y="1175573"/>
            <a:ext cx="627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Dump</a:t>
            </a:r>
            <a:endParaRPr lang="en-US" sz="1400" dirty="0"/>
          </a:p>
        </p:txBody>
      </p:sp>
      <p:sp>
        <p:nvSpPr>
          <p:cNvPr id="38" name="Rounded Rectangle 37"/>
          <p:cNvSpPr/>
          <p:nvPr/>
        </p:nvSpPr>
        <p:spPr>
          <a:xfrm>
            <a:off x="7093175" y="3533490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123791" y="3581395"/>
            <a:ext cx="81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Cleaning</a:t>
            </a:r>
            <a:endParaRPr lang="en-US" sz="1400" dirty="0"/>
          </a:p>
        </p:txBody>
      </p:sp>
      <p:sp>
        <p:nvSpPr>
          <p:cNvPr id="40" name="Rounded Rectangle 39"/>
          <p:cNvSpPr/>
          <p:nvPr/>
        </p:nvSpPr>
        <p:spPr>
          <a:xfrm>
            <a:off x="726715" y="3533490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57331" y="3581395"/>
            <a:ext cx="81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Cleaning</a:t>
            </a:r>
            <a:endParaRPr lang="en-US" sz="1400" dirty="0"/>
          </a:p>
        </p:txBody>
      </p:sp>
      <p:sp>
        <p:nvSpPr>
          <p:cNvPr id="42" name="Rounded Rectangle 41"/>
          <p:cNvSpPr/>
          <p:nvPr/>
        </p:nvSpPr>
        <p:spPr>
          <a:xfrm>
            <a:off x="1339529" y="1127668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370145" y="1175573"/>
            <a:ext cx="747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RF/Xing</a:t>
            </a:r>
            <a:endParaRPr lang="en-US" sz="1400" dirty="0"/>
          </a:p>
        </p:txBody>
      </p:sp>
      <p:sp>
        <p:nvSpPr>
          <p:cNvPr id="44" name="Rounded Rectangle 43"/>
          <p:cNvSpPr/>
          <p:nvPr/>
        </p:nvSpPr>
        <p:spPr>
          <a:xfrm>
            <a:off x="6274178" y="5846253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6304794" y="5775458"/>
            <a:ext cx="821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Injection</a:t>
            </a:r>
          </a:p>
          <a:p>
            <a:pPr algn="ctr"/>
            <a:r>
              <a:rPr lang="en-US" sz="1400" dirty="0" smtClean="0"/>
              <a:t>B2</a:t>
            </a:r>
            <a:endParaRPr lang="en-US" sz="1400" dirty="0"/>
          </a:p>
        </p:txBody>
      </p:sp>
      <p:sp>
        <p:nvSpPr>
          <p:cNvPr id="46" name="Rounded Rectangle 45"/>
          <p:cNvSpPr/>
          <p:nvPr/>
        </p:nvSpPr>
        <p:spPr>
          <a:xfrm>
            <a:off x="1758761" y="5781166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1789377" y="5710371"/>
            <a:ext cx="821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Injection</a:t>
            </a:r>
          </a:p>
          <a:p>
            <a:pPr algn="ctr"/>
            <a:r>
              <a:rPr lang="en-US" sz="1400" dirty="0" smtClean="0"/>
              <a:t>B1</a:t>
            </a:r>
            <a:endParaRPr lang="en-US" sz="1400" dirty="0"/>
          </a:p>
        </p:txBody>
      </p:sp>
      <p:sp>
        <p:nvSpPr>
          <p:cNvPr id="48" name="Rounded Rectangle 47"/>
          <p:cNvSpPr/>
          <p:nvPr/>
        </p:nvSpPr>
        <p:spPr>
          <a:xfrm>
            <a:off x="3919862" y="6460518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3891128" y="6508423"/>
            <a:ext cx="923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Extraction</a:t>
            </a:r>
            <a:endParaRPr lang="en-US" sz="1400" dirty="0"/>
          </a:p>
        </p:txBody>
      </p:sp>
      <p:sp>
        <p:nvSpPr>
          <p:cNvPr id="50" name="Rounded Rectangle 49"/>
          <p:cNvSpPr/>
          <p:nvPr/>
        </p:nvSpPr>
        <p:spPr>
          <a:xfrm>
            <a:off x="3885484" y="706474"/>
            <a:ext cx="854607" cy="439197"/>
          </a:xfrm>
          <a:prstGeom prst="roundRect">
            <a:avLst>
              <a:gd name="adj" fmla="val 32882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3999190" y="754379"/>
            <a:ext cx="734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Empty?</a:t>
            </a:r>
            <a:endParaRPr lang="en-US" sz="1400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6166490" y="2105677"/>
            <a:ext cx="611020" cy="565115"/>
          </a:xfrm>
          <a:prstGeom prst="straightConnector1">
            <a:avLst/>
          </a:prstGeom>
          <a:ln>
            <a:solidFill>
              <a:srgbClr val="FF6600"/>
            </a:solidFill>
            <a:headEnd type="oval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 flipV="1">
            <a:off x="5390857" y="1661826"/>
            <a:ext cx="611020" cy="582818"/>
          </a:xfrm>
          <a:prstGeom prst="straightConnector1">
            <a:avLst/>
          </a:prstGeom>
          <a:ln>
            <a:solidFill>
              <a:srgbClr val="0000FF"/>
            </a:solidFill>
            <a:headEnd type="oval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3525255" y="6000570"/>
            <a:ext cx="848208" cy="13228"/>
          </a:xfrm>
          <a:prstGeom prst="straightConnector1">
            <a:avLst/>
          </a:prstGeom>
          <a:ln>
            <a:solidFill>
              <a:srgbClr val="FF6600"/>
            </a:solidFill>
            <a:headEnd type="oval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356123" y="6257154"/>
            <a:ext cx="866476" cy="0"/>
          </a:xfrm>
          <a:prstGeom prst="straightConnector1">
            <a:avLst/>
          </a:prstGeom>
          <a:ln>
            <a:solidFill>
              <a:srgbClr val="0000FF"/>
            </a:solidFill>
            <a:headEnd type="oval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274"/>
            <a:ext cx="8229600" cy="6630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 this…?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4160954" y="4494648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</a:t>
            </a:r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69" name="TextBox 68"/>
          <p:cNvSpPr txBox="1"/>
          <p:nvPr/>
        </p:nvSpPr>
        <p:spPr>
          <a:xfrm>
            <a:off x="4181151" y="2860715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P5</a:t>
            </a:r>
            <a:endParaRPr lang="en-US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3339418" y="3646975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P3</a:t>
            </a:r>
            <a:endParaRPr lang="en-US" sz="1400" dirty="0"/>
          </a:p>
        </p:txBody>
      </p:sp>
      <p:sp>
        <p:nvSpPr>
          <p:cNvPr id="71" name="TextBox 70"/>
          <p:cNvSpPr txBox="1"/>
          <p:nvPr/>
        </p:nvSpPr>
        <p:spPr>
          <a:xfrm>
            <a:off x="4951227" y="3640745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P7</a:t>
            </a:r>
            <a:endParaRPr lang="en-US" sz="1400" dirty="0"/>
          </a:p>
        </p:txBody>
      </p:sp>
      <p:sp>
        <p:nvSpPr>
          <p:cNvPr id="72" name="TextBox 71"/>
          <p:cNvSpPr txBox="1"/>
          <p:nvPr/>
        </p:nvSpPr>
        <p:spPr>
          <a:xfrm>
            <a:off x="4735217" y="4253872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P8</a:t>
            </a:r>
            <a:endParaRPr lang="en-US" sz="1400" dirty="0"/>
          </a:p>
        </p:txBody>
      </p:sp>
      <p:sp>
        <p:nvSpPr>
          <p:cNvPr id="73" name="TextBox 72"/>
          <p:cNvSpPr txBox="1"/>
          <p:nvPr/>
        </p:nvSpPr>
        <p:spPr>
          <a:xfrm>
            <a:off x="4774469" y="3080835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P6</a:t>
            </a:r>
            <a:endParaRPr lang="en-US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3525255" y="4173314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P2</a:t>
            </a:r>
            <a:endParaRPr lang="en-US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3616401" y="3080835"/>
            <a:ext cx="368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P4</a:t>
            </a:r>
            <a:endParaRPr lang="en-US" sz="1400" dirty="0"/>
          </a:p>
        </p:txBody>
      </p:sp>
      <p:cxnSp>
        <p:nvCxnSpPr>
          <p:cNvPr id="77" name="Straight Arrow Connector 76"/>
          <p:cNvCxnSpPr/>
          <p:nvPr/>
        </p:nvCxnSpPr>
        <p:spPr>
          <a:xfrm flipV="1">
            <a:off x="5483729" y="6000572"/>
            <a:ext cx="266023" cy="50785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5749752" y="5715129"/>
            <a:ext cx="135638" cy="298669"/>
          </a:xfrm>
          <a:prstGeom prst="straightConnector1">
            <a:avLst/>
          </a:prstGeom>
          <a:ln>
            <a:solidFill>
              <a:srgbClr val="0000FF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 flipV="1">
            <a:off x="2956601" y="5629069"/>
            <a:ext cx="358895" cy="76945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 flipV="1">
            <a:off x="2863548" y="5405959"/>
            <a:ext cx="135638" cy="298669"/>
          </a:xfrm>
          <a:prstGeom prst="straightConnector1">
            <a:avLst/>
          </a:prstGeom>
          <a:ln>
            <a:solidFill>
              <a:srgbClr val="FF66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102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per IR (1-4)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P1: extraction to collider: </a:t>
            </a:r>
          </a:p>
          <a:p>
            <a:pPr lvl="1"/>
            <a:r>
              <a:rPr lang="en-US" sz="2000" dirty="0" smtClean="0"/>
              <a:t>removal of low-beta insertion, ATLAS, construction of floor through ATLAS cavern, civil engineering for junctions to new TLs to collider, </a:t>
            </a:r>
            <a:r>
              <a:rPr lang="en-US" sz="2000" dirty="0" smtClean="0"/>
              <a:t>installation of extraction system</a:t>
            </a:r>
          </a:p>
          <a:p>
            <a:r>
              <a:rPr lang="en-US" sz="2400" dirty="0" smtClean="0"/>
              <a:t>P2: injection of B1 (no crossing)</a:t>
            </a:r>
          </a:p>
          <a:p>
            <a:pPr lvl="1"/>
            <a:r>
              <a:rPr lang="en-US" sz="2000" dirty="0" smtClean="0"/>
              <a:t>removal of low-beta and ALICE, modification of injection system to inject into INNER ring (presently outer!)</a:t>
            </a:r>
          </a:p>
          <a:p>
            <a:r>
              <a:rPr lang="en-US" sz="2400" dirty="0" smtClean="0"/>
              <a:t>P3: collimation – unchanged</a:t>
            </a:r>
          </a:p>
          <a:p>
            <a:r>
              <a:rPr lang="en-US" sz="2400" dirty="0" smtClean="0"/>
              <a:t>P4: RF and new crossing</a:t>
            </a:r>
          </a:p>
          <a:p>
            <a:pPr lvl="1"/>
            <a:r>
              <a:rPr lang="en-US" sz="2000" dirty="0" smtClean="0"/>
              <a:t>Rearrangement of RF to accommodate D1-D2, plus required low-beta for crossing only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00402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per IR (5-8)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P5: FODO transport, no crossing</a:t>
            </a:r>
          </a:p>
          <a:p>
            <a:pPr lvl="1"/>
            <a:r>
              <a:rPr lang="en-US" sz="2000" dirty="0" smtClean="0"/>
              <a:t>removal of low-beta and CMS, construction of floor through CMS cavern, installation of FODO quads</a:t>
            </a:r>
          </a:p>
          <a:p>
            <a:r>
              <a:rPr lang="en-US" sz="2400" dirty="0" smtClean="0"/>
              <a:t>P6: beam dump – unchanged</a:t>
            </a:r>
          </a:p>
          <a:p>
            <a:r>
              <a:rPr lang="en-US" sz="2400" dirty="0" smtClean="0"/>
              <a:t>P7: collimation – unchanged</a:t>
            </a:r>
            <a:endParaRPr lang="en-US" sz="2000" dirty="0" smtClean="0"/>
          </a:p>
          <a:p>
            <a:r>
              <a:rPr lang="en-US" sz="2400" dirty="0" smtClean="0"/>
              <a:t>P8: Injection beam 2 (crossing)</a:t>
            </a:r>
          </a:p>
          <a:p>
            <a:pPr lvl="1"/>
            <a:r>
              <a:rPr lang="en-US" sz="2000" dirty="0" smtClean="0"/>
              <a:t>removal of low-beta and </a:t>
            </a:r>
            <a:r>
              <a:rPr lang="en-US" sz="2000" dirty="0" err="1" smtClean="0"/>
              <a:t>LHCb</a:t>
            </a:r>
            <a:r>
              <a:rPr lang="en-US" sz="2000" dirty="0" smtClean="0"/>
              <a:t>, modification of low-beta</a:t>
            </a:r>
          </a:p>
          <a:p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76400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Decomissioning</a:t>
            </a:r>
            <a:r>
              <a:rPr lang="en-US" dirty="0" smtClean="0"/>
              <a:t> of experimental and highly activated machine areas in P1 and P5 (?)</a:t>
            </a:r>
          </a:p>
          <a:p>
            <a:r>
              <a:rPr lang="en-US" dirty="0" smtClean="0"/>
              <a:t>Injection into inner ring in P2 (Wolfgang?)</a:t>
            </a:r>
          </a:p>
          <a:p>
            <a:r>
              <a:rPr lang="en-US" dirty="0" smtClean="0"/>
              <a:t>Rearrangement of RF in P4 with crossing elements (Werner?)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887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2414</TotalTime>
  <Words>249</Words>
  <Application>Microsoft Macintosh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HEB@LHC layout changes</vt:lpstr>
      <vt:lpstr>From this…</vt:lpstr>
      <vt:lpstr>To this…?</vt:lpstr>
      <vt:lpstr>Changes per IR (1-4)</vt:lpstr>
      <vt:lpstr>Changes per IR (5-8)</vt:lpstr>
      <vt:lpstr>Potential difficulties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HEB@LHC layout changes</dc:title>
  <dc:creator>Brennan Goddard</dc:creator>
  <cp:lastModifiedBy>Brennan Goddard</cp:lastModifiedBy>
  <cp:revision>5</cp:revision>
  <dcterms:created xsi:type="dcterms:W3CDTF">2014-03-31T21:34:22Z</dcterms:created>
  <dcterms:modified xsi:type="dcterms:W3CDTF">2014-04-02T13:48:45Z</dcterms:modified>
</cp:coreProperties>
</file>