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5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9" r:id="rId4"/>
    <p:sldId id="260" r:id="rId5"/>
    <p:sldId id="284" r:id="rId6"/>
    <p:sldId id="282" r:id="rId7"/>
    <p:sldId id="283" r:id="rId8"/>
    <p:sldId id="285" r:id="rId9"/>
    <p:sldId id="286" r:id="rId10"/>
    <p:sldId id="287" r:id="rId11"/>
    <p:sldId id="288" r:id="rId12"/>
    <p:sldId id="266" r:id="rId13"/>
    <p:sldId id="267" r:id="rId14"/>
    <p:sldId id="291" r:id="rId15"/>
    <p:sldId id="269" r:id="rId16"/>
    <p:sldId id="292" r:id="rId17"/>
    <p:sldId id="272" r:id="rId18"/>
    <p:sldId id="273" r:id="rId19"/>
    <p:sldId id="293" r:id="rId20"/>
    <p:sldId id="294" r:id="rId21"/>
    <p:sldId id="280" r:id="rId22"/>
    <p:sldId id="281" r:id="rId23"/>
    <p:sldId id="297" r:id="rId24"/>
    <p:sldId id="258" r:id="rId25"/>
    <p:sldId id="264" r:id="rId26"/>
    <p:sldId id="262" r:id="rId27"/>
    <p:sldId id="263" r:id="rId28"/>
    <p:sldId id="289" r:id="rId29"/>
    <p:sldId id="290" r:id="rId30"/>
    <p:sldId id="268" r:id="rId31"/>
    <p:sldId id="276" r:id="rId32"/>
    <p:sldId id="277" r:id="rId33"/>
    <p:sldId id="295" r:id="rId34"/>
    <p:sldId id="296" r:id="rId35"/>
    <p:sldId id="274" r:id="rId36"/>
    <p:sldId id="275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FF"/>
    <a:srgbClr val="FF00FF"/>
    <a:srgbClr val="8000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710" autoAdjust="0"/>
  </p:normalViewPr>
  <p:slideViewPr>
    <p:cSldViewPr snapToGrid="0" snapToObjects="1">
      <p:cViewPr varScale="1">
        <p:scale>
          <a:sx n="96" d="100"/>
          <a:sy n="96" d="100"/>
        </p:scale>
        <p:origin x="-14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calvo\Desktop\NormLin_Intensity274288671_BPMSXA4L6B1.xls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calvo\User%20files\LTI&amp;LHC%20orbit%20system%20project\Measures\Exotic%20bunch%20spacings\WBTN%20measurements%20with%20exotics%20bunch%20spacings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calvo\User%20files\LTI&amp;LHC%20orbit%20system%20project\Measures\Exotic%20bunch%20spacings\WBTN%20measurements%20with%20exotics%20bunch%20spacing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ecalvo\User%20files\LTI&amp;LHC%20orbit%20system%20project\Presentations\figures\NormLin_Intensity238203825_forPresentaiton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ecalvo\User%20files\LTI&amp;LHC%20orbit%20system%20project\Presentations\figures\NormLin_Intensity238203825_forPresentaiton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calvo\User%20files\LTI&amp;LHC%20orbit%20system%20project\Measures\Exotic%20bunch%20spacings\Pspice%20results%20-%20WBTN%20measurements%20with%20exotics%20bunch%20spacings.xlsx" TargetMode="External"/><Relationship Id="rId2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C:\Users\ecalvo\User%20files\LTI&amp;LHC%20orbit%20system%20project\Measures\Exotic%20bunch%20spacings\Pspice%20results%20-%20WBTN%20measurements%20with%20exotics%20bunch%20spacings.xlsx" TargetMode="External"/><Relationship Id="rId3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800" b="1" i="0" u="none" strike="noStrike" baseline="0">
                <a:solidFill>
                  <a:srgbClr val="0000FF"/>
                </a:solidFill>
                <a:latin typeface="Arial"/>
                <a:cs typeface="Arial"/>
              </a:rPr>
              <a:t>BPMSA.A4L6.V1</a:t>
            </a:r>
          </a:p>
        </c:rich>
      </c:tx>
      <c:layout>
        <c:manualLayout>
          <c:xMode val="edge"/>
          <c:yMode val="edge"/>
          <c:x val="0.377606612343798"/>
          <c:y val="0.083541059594998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999516713189935"/>
          <c:y val="0.159322033898305"/>
          <c:w val="0.864373477801066"/>
          <c:h val="0.710169491525424"/>
        </c:manualLayout>
      </c:layout>
      <c:scatterChart>
        <c:scatterStyle val="lineMarker"/>
        <c:varyColors val="0"/>
        <c:ser>
          <c:idx val="0"/>
          <c:order val="0"/>
          <c:tx>
            <c:strRef>
              <c:f>'1 Bunch'!$G$6</c:f>
              <c:strCache>
                <c:ptCount val="1"/>
                <c:pt idx="0">
                  <c:v>Lin H sens</c:v>
                </c:pt>
              </c:strCache>
            </c:strRef>
          </c:tx>
          <c:spPr>
            <a:ln w="25400">
              <a:solidFill>
                <a:srgbClr val="0000FF"/>
              </a:solidFill>
              <a:prstDash val="solid"/>
            </a:ln>
            <a:effectLst/>
          </c:spPr>
          <c:marker>
            <c:symbol val="circle"/>
            <c:size val="8"/>
            <c:spPr>
              <a:solidFill>
                <a:srgbClr val="CCFFFF"/>
              </a:solidFill>
              <a:ln>
                <a:solidFill>
                  <a:srgbClr val="0000FF"/>
                </a:solidFill>
                <a:prstDash val="solid"/>
              </a:ln>
              <a:effectLst/>
            </c:spPr>
          </c:marker>
          <c:xVal>
            <c:numRef>
              <c:f>'1 Bunch'!$E$46:$E$81</c:f>
              <c:numCache>
                <c:formatCode>0.00E+00</c:formatCode>
                <c:ptCount val="36"/>
                <c:pt idx="0">
                  <c:v>3.79099839844087E10</c:v>
                </c:pt>
                <c:pt idx="1">
                  <c:v>3.37873087907395E10</c:v>
                </c:pt>
                <c:pt idx="2">
                  <c:v>3.01129706567611E10</c:v>
                </c:pt>
                <c:pt idx="3">
                  <c:v>2.68382133478323E10</c:v>
                </c:pt>
                <c:pt idx="4">
                  <c:v>2.39195828240892E10</c:v>
                </c:pt>
                <c:pt idx="5">
                  <c:v>2.13183506317373E10</c:v>
                </c:pt>
                <c:pt idx="6">
                  <c:v>1.9E10</c:v>
                </c:pt>
                <c:pt idx="7">
                  <c:v>1.69337678245412E10</c:v>
                </c:pt>
                <c:pt idx="8">
                  <c:v>1.50922364597614E10</c:v>
                </c:pt>
                <c:pt idx="9">
                  <c:v>1.34509699032986E10</c:v>
                </c:pt>
                <c:pt idx="10">
                  <c:v>1.19881895451237E10</c:v>
                </c:pt>
                <c:pt idx="11">
                  <c:v>1.06844851786166E10</c:v>
                </c:pt>
                <c:pt idx="12">
                  <c:v>9.52255743891817E9</c:v>
                </c:pt>
                <c:pt idx="13">
                  <c:v>8.4869882508683E9</c:v>
                </c:pt>
                <c:pt idx="14">
                  <c:v>7.56403624051645E9</c:v>
                </c:pt>
                <c:pt idx="15">
                  <c:v>6.74145439543793E9</c:v>
                </c:pt>
                <c:pt idx="16">
                  <c:v>6.00832755431992E9</c:v>
                </c:pt>
                <c:pt idx="17">
                  <c:v>5.35492756940246E9</c:v>
                </c:pt>
                <c:pt idx="18">
                  <c:v>4.7725842198682E9</c:v>
                </c:pt>
                <c:pt idx="19">
                  <c:v>4.25357016327985E9</c:v>
                </c:pt>
                <c:pt idx="20">
                  <c:v>3.79099839844087E9</c:v>
                </c:pt>
                <c:pt idx="21">
                  <c:v>3.37873087907395E9</c:v>
                </c:pt>
                <c:pt idx="22">
                  <c:v>3.01129706567612E9</c:v>
                </c:pt>
                <c:pt idx="23">
                  <c:v>2.68382133478323E9</c:v>
                </c:pt>
                <c:pt idx="24">
                  <c:v>2.39195828240892E9</c:v>
                </c:pt>
                <c:pt idx="25">
                  <c:v>2.13183506317373E9</c:v>
                </c:pt>
                <c:pt idx="26">
                  <c:v>1.9E9</c:v>
                </c:pt>
                <c:pt idx="27">
                  <c:v>1.69337678245412E9</c:v>
                </c:pt>
                <c:pt idx="28">
                  <c:v>1.50922364597614E9</c:v>
                </c:pt>
                <c:pt idx="29">
                  <c:v>1.34509699032986E9</c:v>
                </c:pt>
                <c:pt idx="30">
                  <c:v>1.19881895451237E9</c:v>
                </c:pt>
                <c:pt idx="31">
                  <c:v>1.06844851786166E9</c:v>
                </c:pt>
                <c:pt idx="32">
                  <c:v>9.52255743891817E8</c:v>
                </c:pt>
                <c:pt idx="33">
                  <c:v>8.4869882508683E8</c:v>
                </c:pt>
                <c:pt idx="34">
                  <c:v>7.56403624051644E8</c:v>
                </c:pt>
                <c:pt idx="35">
                  <c:v>6.74145439543793E8</c:v>
                </c:pt>
              </c:numCache>
            </c:numRef>
          </c:xVal>
          <c:yVal>
            <c:numRef>
              <c:f>'1 Bunch'!$G$46:$G$81</c:f>
              <c:numCache>
                <c:formatCode>0.000%</c:formatCode>
                <c:ptCount val="36"/>
                <c:pt idx="0">
                  <c:v>0.00194426441996004</c:v>
                </c:pt>
                <c:pt idx="1">
                  <c:v>0.00129617627997336</c:v>
                </c:pt>
                <c:pt idx="2">
                  <c:v>0.00194426441996004</c:v>
                </c:pt>
                <c:pt idx="3">
                  <c:v>0.00129617627997336</c:v>
                </c:pt>
                <c:pt idx="4">
                  <c:v>0.00194426441996004</c:v>
                </c:pt>
                <c:pt idx="5">
                  <c:v>0.00194426441996004</c:v>
                </c:pt>
                <c:pt idx="6">
                  <c:v>0.00194426441996004</c:v>
                </c:pt>
                <c:pt idx="7">
                  <c:v>0.00194426441996004</c:v>
                </c:pt>
                <c:pt idx="8">
                  <c:v>0.000648088139986679</c:v>
                </c:pt>
                <c:pt idx="9">
                  <c:v>0.0</c:v>
                </c:pt>
                <c:pt idx="10">
                  <c:v>0.00129617627997336</c:v>
                </c:pt>
                <c:pt idx="11">
                  <c:v>0.0</c:v>
                </c:pt>
                <c:pt idx="12">
                  <c:v>-0.00064808813998783</c:v>
                </c:pt>
                <c:pt idx="13">
                  <c:v>0.0</c:v>
                </c:pt>
                <c:pt idx="14">
                  <c:v>0.000648088139986679</c:v>
                </c:pt>
                <c:pt idx="15">
                  <c:v>0.00259235255994787</c:v>
                </c:pt>
                <c:pt idx="16">
                  <c:v>0.00194426441996004</c:v>
                </c:pt>
                <c:pt idx="17">
                  <c:v>-0.00129617627997451</c:v>
                </c:pt>
                <c:pt idx="18">
                  <c:v>-0.00064808813998783</c:v>
                </c:pt>
                <c:pt idx="19">
                  <c:v>0.0</c:v>
                </c:pt>
                <c:pt idx="20">
                  <c:v>-0.00064808813998783</c:v>
                </c:pt>
                <c:pt idx="21">
                  <c:v>-0.00453661697991021</c:v>
                </c:pt>
                <c:pt idx="22">
                  <c:v>-0.00129617627997451</c:v>
                </c:pt>
                <c:pt idx="23">
                  <c:v>0.000648088139986679</c:v>
                </c:pt>
                <c:pt idx="24">
                  <c:v>-0.00194426441996119</c:v>
                </c:pt>
                <c:pt idx="25">
                  <c:v>0.00388852883992122</c:v>
                </c:pt>
                <c:pt idx="26">
                  <c:v>-0.0032404406999357</c:v>
                </c:pt>
                <c:pt idx="27">
                  <c:v>-0.00194426441996119</c:v>
                </c:pt>
                <c:pt idx="28">
                  <c:v>0.00907323395981811</c:v>
                </c:pt>
                <c:pt idx="29">
                  <c:v>0.0129617627997405</c:v>
                </c:pt>
                <c:pt idx="30">
                  <c:v>0.0123136746597527</c:v>
                </c:pt>
                <c:pt idx="31">
                  <c:v>-0.0116655865197671</c:v>
                </c:pt>
                <c:pt idx="32">
                  <c:v>0.00129617627997336</c:v>
                </c:pt>
                <c:pt idx="33">
                  <c:v>0.00842514581983143</c:v>
                </c:pt>
                <c:pt idx="34">
                  <c:v>-0.0181464679196374</c:v>
                </c:pt>
                <c:pt idx="35">
                  <c:v>6.48087491898898E46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'1 Bunch'!$G$5</c:f>
              <c:strCache>
                <c:ptCount val="1"/>
                <c:pt idx="0">
                  <c:v>Lin L sens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  <a:effectLst/>
          </c:spPr>
          <c:marker>
            <c:symbol val="circle"/>
            <c:size val="8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rgbClr val="FF0000"/>
                </a:solidFill>
                <a:prstDash val="solid"/>
              </a:ln>
              <a:effectLst/>
            </c:spPr>
          </c:marker>
          <c:xVal>
            <c:numRef>
              <c:f>'1 Bunch'!$E$10:$E$45</c:f>
              <c:numCache>
                <c:formatCode>0.00E+00</c:formatCode>
                <c:ptCount val="36"/>
                <c:pt idx="0">
                  <c:v>3.79099839844087E11</c:v>
                </c:pt>
                <c:pt idx="1">
                  <c:v>3.37873087907395E11</c:v>
                </c:pt>
                <c:pt idx="2">
                  <c:v>3.01129706567612E11</c:v>
                </c:pt>
                <c:pt idx="3">
                  <c:v>2.68382133478323E11</c:v>
                </c:pt>
                <c:pt idx="4">
                  <c:v>2.39195828240892E11</c:v>
                </c:pt>
                <c:pt idx="5">
                  <c:v>2.13183506317373E11</c:v>
                </c:pt>
                <c:pt idx="6">
                  <c:v>1.9E11</c:v>
                </c:pt>
                <c:pt idx="7">
                  <c:v>1.69337678245412E11</c:v>
                </c:pt>
                <c:pt idx="8">
                  <c:v>1.50922364597614E11</c:v>
                </c:pt>
                <c:pt idx="9">
                  <c:v>1.34509699032986E11</c:v>
                </c:pt>
                <c:pt idx="10">
                  <c:v>1.19881895451237E11</c:v>
                </c:pt>
                <c:pt idx="11">
                  <c:v>1.06844851786166E11</c:v>
                </c:pt>
                <c:pt idx="12">
                  <c:v>9.52255743891818E10</c:v>
                </c:pt>
                <c:pt idx="13">
                  <c:v>8.4869882508683E10</c:v>
                </c:pt>
                <c:pt idx="14">
                  <c:v>7.56403624051645E10</c:v>
                </c:pt>
                <c:pt idx="15">
                  <c:v>6.74145439543793E10</c:v>
                </c:pt>
                <c:pt idx="16">
                  <c:v>6.00832755431992E10</c:v>
                </c:pt>
                <c:pt idx="17">
                  <c:v>5.35492756940246E10</c:v>
                </c:pt>
                <c:pt idx="18">
                  <c:v>4.7725842198682E10</c:v>
                </c:pt>
                <c:pt idx="19">
                  <c:v>4.25357016327985E10</c:v>
                </c:pt>
                <c:pt idx="20">
                  <c:v>3.79099839844087E10</c:v>
                </c:pt>
                <c:pt idx="21">
                  <c:v>3.37873087907395E10</c:v>
                </c:pt>
                <c:pt idx="22">
                  <c:v>3.01129706567611E10</c:v>
                </c:pt>
                <c:pt idx="23">
                  <c:v>2.68382133478323E10</c:v>
                </c:pt>
                <c:pt idx="24">
                  <c:v>2.39195828240892E10</c:v>
                </c:pt>
                <c:pt idx="25">
                  <c:v>2.13183506317373E10</c:v>
                </c:pt>
                <c:pt idx="26">
                  <c:v>1.9E10</c:v>
                </c:pt>
                <c:pt idx="27">
                  <c:v>1.69337678245412E10</c:v>
                </c:pt>
                <c:pt idx="28">
                  <c:v>1.50922364597614E10</c:v>
                </c:pt>
                <c:pt idx="29">
                  <c:v>1.34509699032986E10</c:v>
                </c:pt>
                <c:pt idx="30">
                  <c:v>1.19881895451237E10</c:v>
                </c:pt>
                <c:pt idx="31">
                  <c:v>1.06844851786166E10</c:v>
                </c:pt>
                <c:pt idx="32">
                  <c:v>9.52255743891817E9</c:v>
                </c:pt>
                <c:pt idx="33">
                  <c:v>8.4869882508683E9</c:v>
                </c:pt>
                <c:pt idx="34">
                  <c:v>7.56403624051645E9</c:v>
                </c:pt>
                <c:pt idx="35">
                  <c:v>6.74145439543793E9</c:v>
                </c:pt>
              </c:numCache>
            </c:numRef>
          </c:xVal>
          <c:yVal>
            <c:numRef>
              <c:f>'1 Bunch'!$G$10:$G$45</c:f>
              <c:numCache>
                <c:formatCode>0.000%</c:formatCode>
                <c:ptCount val="36"/>
                <c:pt idx="0">
                  <c:v>0.0</c:v>
                </c:pt>
                <c:pt idx="1">
                  <c:v>-0.00129617627997451</c:v>
                </c:pt>
                <c:pt idx="2">
                  <c:v>0.00259235255994787</c:v>
                </c:pt>
                <c:pt idx="3">
                  <c:v>0.00259235255994787</c:v>
                </c:pt>
                <c:pt idx="4">
                  <c:v>0.00194426441996004</c:v>
                </c:pt>
                <c:pt idx="5">
                  <c:v>0.00194426441996004</c:v>
                </c:pt>
                <c:pt idx="6">
                  <c:v>0.00194426441996004</c:v>
                </c:pt>
                <c:pt idx="7">
                  <c:v>0.00194426441996004</c:v>
                </c:pt>
                <c:pt idx="8">
                  <c:v>0.00388852883992122</c:v>
                </c:pt>
                <c:pt idx="9">
                  <c:v>0.00388852883992122</c:v>
                </c:pt>
                <c:pt idx="10">
                  <c:v>0.00194426441996004</c:v>
                </c:pt>
                <c:pt idx="11">
                  <c:v>0.00388852883992122</c:v>
                </c:pt>
                <c:pt idx="12">
                  <c:v>0.00259235255994787</c:v>
                </c:pt>
                <c:pt idx="13">
                  <c:v>0.00259235255994787</c:v>
                </c:pt>
                <c:pt idx="14">
                  <c:v>0.00194426441996004</c:v>
                </c:pt>
                <c:pt idx="15">
                  <c:v>0.00194426441996004</c:v>
                </c:pt>
                <c:pt idx="16">
                  <c:v>0.000648088139986679</c:v>
                </c:pt>
                <c:pt idx="17">
                  <c:v>0.00129617627997336</c:v>
                </c:pt>
                <c:pt idx="18">
                  <c:v>0.000648088139986679</c:v>
                </c:pt>
                <c:pt idx="19">
                  <c:v>0.00129617627997336</c:v>
                </c:pt>
                <c:pt idx="20">
                  <c:v>0.00194426441996004</c:v>
                </c:pt>
                <c:pt idx="21">
                  <c:v>0.00453661697990906</c:v>
                </c:pt>
                <c:pt idx="22">
                  <c:v>0.00324044069993455</c:v>
                </c:pt>
                <c:pt idx="23">
                  <c:v>-0.00129617627997451</c:v>
                </c:pt>
                <c:pt idx="24">
                  <c:v>0.00129617627997336</c:v>
                </c:pt>
                <c:pt idx="25">
                  <c:v>0.00259235255994787</c:v>
                </c:pt>
                <c:pt idx="26">
                  <c:v>6.48087491898898E46</c:v>
                </c:pt>
                <c:pt idx="27">
                  <c:v>6.48087491898898E46</c:v>
                </c:pt>
                <c:pt idx="28">
                  <c:v>6.48087491898898E46</c:v>
                </c:pt>
                <c:pt idx="29">
                  <c:v>6.48087491898898E46</c:v>
                </c:pt>
                <c:pt idx="30">
                  <c:v>6.48087491898898E46</c:v>
                </c:pt>
                <c:pt idx="31">
                  <c:v>6.48087491898898E46</c:v>
                </c:pt>
                <c:pt idx="32">
                  <c:v>6.48087491898898E46</c:v>
                </c:pt>
                <c:pt idx="33">
                  <c:v>6.48087491898898E46</c:v>
                </c:pt>
                <c:pt idx="34">
                  <c:v>6.48087491898898E46</c:v>
                </c:pt>
                <c:pt idx="35">
                  <c:v>6.48087491898898E46</c:v>
                </c:pt>
              </c:numCache>
            </c:numRef>
          </c:yVal>
          <c:smooth val="1"/>
        </c:ser>
        <c:ser>
          <c:idx val="4"/>
          <c:order val="2"/>
          <c:tx>
            <c:v>Pilot</c:v>
          </c:tx>
          <c:spPr>
            <a:ln w="38100">
              <a:solidFill>
                <a:srgbClr val="00FF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5.0E9</c:v>
              </c:pt>
              <c:pt idx="1">
                <c:v>5.0E9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ser>
          <c:idx val="5"/>
          <c:order val="3"/>
          <c:tx>
            <c:v>Nominal</c:v>
          </c:tx>
          <c:spPr>
            <a:ln w="38100">
              <a:solidFill>
                <a:srgbClr val="00FF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1.15E11</c:v>
              </c:pt>
              <c:pt idx="1">
                <c:v>1.15E11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ser>
          <c:idx val="6"/>
          <c:order val="4"/>
          <c:tx>
            <c:v>Ultimate</c:v>
          </c:tx>
          <c:spPr>
            <a:ln w="38100">
              <a:solidFill>
                <a:srgbClr val="00FF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1.67E11</c:v>
              </c:pt>
              <c:pt idx="1">
                <c:v>1.67E11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142232"/>
        <c:axId val="2135149464"/>
      </c:scatterChart>
      <c:valAx>
        <c:axId val="2135142232"/>
        <c:scaling>
          <c:logBase val="10.0"/>
          <c:orientation val="minMax"/>
          <c:min val="1.0E8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969696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FF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N (p</a:t>
                </a:r>
                <a:r>
                  <a:rPr lang="en-GB" baseline="30000"/>
                  <a:t>+</a:t>
                </a:r>
                <a:r>
                  <a:rPr lang="en-GB"/>
                  <a:t>/bunch)</a:t>
                </a:r>
              </a:p>
            </c:rich>
          </c:tx>
          <c:layout>
            <c:manualLayout>
              <c:xMode val="edge"/>
              <c:yMode val="edge"/>
              <c:x val="0.449844924246934"/>
              <c:y val="0.930508611642091"/>
            </c:manualLayout>
          </c:layout>
          <c:overlay val="0"/>
          <c:spPr>
            <a:noFill/>
            <a:ln w="25400">
              <a:noFill/>
            </a:ln>
          </c:spPr>
        </c:title>
        <c:numFmt formatCode="0E+00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5149464"/>
        <c:crosses val="autoZero"/>
        <c:crossBetween val="midCat"/>
      </c:valAx>
      <c:valAx>
        <c:axId val="2135149464"/>
        <c:scaling>
          <c:orientation val="minMax"/>
          <c:max val="0.05"/>
          <c:min val="-0.05"/>
        </c:scaling>
        <c:delete val="0"/>
        <c:axPos val="l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FF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Error w.r.t.</a:t>
                </a:r>
                <a:r>
                  <a:rPr lang="en-GB" baseline="0"/>
                  <a:t> half radius </a:t>
                </a:r>
                <a:r>
                  <a:rPr lang="en-GB"/>
                  <a:t>[%]</a:t>
                </a:r>
              </a:p>
            </c:rich>
          </c:tx>
          <c:layout>
            <c:manualLayout>
              <c:xMode val="edge"/>
              <c:yMode val="edge"/>
              <c:x val="0.0103412750899535"/>
              <c:y val="0.271330398949949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5142232"/>
        <c:crosses val="autoZero"/>
        <c:crossBetween val="midCat"/>
      </c:valAx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107107937777121"/>
          <c:y val="0.171522795680005"/>
          <c:w val="0.150331340462235"/>
          <c:h val="0.0888986401869619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GB" sz="1200" dirty="0"/>
              <a:t>Effect of the bunch spacing</a:t>
            </a:r>
            <a:r>
              <a:rPr lang="en-GB" sz="1200" baseline="0" dirty="0"/>
              <a:t> at the </a:t>
            </a:r>
            <a:r>
              <a:rPr lang="en-GB" sz="1200" baseline="0" dirty="0" smtClean="0">
                <a:solidFill>
                  <a:schemeClr val="accent4">
                    <a:lumMod val="50000"/>
                  </a:schemeClr>
                </a:solidFill>
              </a:rPr>
              <a:t>BPMSB (interlock)</a:t>
            </a:r>
            <a:endParaRPr lang="en-GB" sz="1200" dirty="0">
              <a:solidFill>
                <a:schemeClr val="accent4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170000470809793"/>
          <c:y val="0.025813161375661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3048245614035"/>
          <c:y val="0.106355461292671"/>
          <c:w val="0.802695175438597"/>
          <c:h val="0.734306927297668"/>
        </c:manualLayout>
      </c:layout>
      <c:scatterChart>
        <c:scatterStyle val="smoothMarker"/>
        <c:varyColors val="0"/>
        <c:ser>
          <c:idx val="0"/>
          <c:order val="0"/>
          <c:tx>
            <c:v>"Low sensitivity"</c:v>
          </c:tx>
          <c:spPr>
            <a:ln>
              <a:solidFill>
                <a:schemeClr val="accent4">
                  <a:lumMod val="50000"/>
                </a:schemeClr>
              </a:solidFill>
            </a:ln>
          </c:spPr>
          <c:marker>
            <c:symbol val="circle"/>
            <c:size val="6"/>
            <c:spPr>
              <a:ln>
                <a:solidFill>
                  <a:schemeClr val="accent4">
                    <a:lumMod val="50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0.0434613935969868"/>
                  <c:y val="-0.0784821428571429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0000"/>
                        </a:solidFill>
                      </a:defRPr>
                    </a:pPr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Ref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numFmt formatCode="#,##0.00" sourceLinked="0"/>
              <c:spPr>
                <a:solidFill>
                  <a:srgbClr val="FFFF00"/>
                </a:solidFill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403321463402706"/>
                  <c:y val="0.04253270265055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6"/>
              <c:layout>
                <c:manualLayout>
                  <c:x val="0.0141162512190947"/>
                  <c:y val="-0.003271746357734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numFmt formatCode="#,##0.00" sourceLinked="0"/>
            <c:txPr>
              <a:bodyPr/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Sheet1!$B$11:$B$20</c:f>
              <c:numCache>
                <c:formatCode>General</c:formatCode>
                <c:ptCount val="10"/>
                <c:pt idx="0">
                  <c:v>25.0</c:v>
                </c:pt>
                <c:pt idx="1">
                  <c:v>20.0</c:v>
                </c:pt>
                <c:pt idx="2">
                  <c:v>15.0</c:v>
                </c:pt>
                <c:pt idx="3">
                  <c:v>10.0</c:v>
                </c:pt>
                <c:pt idx="4">
                  <c:v>7.5</c:v>
                </c:pt>
                <c:pt idx="5">
                  <c:v>6.0</c:v>
                </c:pt>
                <c:pt idx="6">
                  <c:v>5.0</c:v>
                </c:pt>
                <c:pt idx="7">
                  <c:v>4.0</c:v>
                </c:pt>
                <c:pt idx="8">
                  <c:v>3.0</c:v>
                </c:pt>
                <c:pt idx="9">
                  <c:v>2.85</c:v>
                </c:pt>
              </c:numCache>
            </c:numRef>
          </c:xVal>
          <c:yVal>
            <c:numRef>
              <c:f>Sheet1!$I$11:$I$20</c:f>
              <c:numCache>
                <c:formatCode>0.000</c:formatCode>
                <c:ptCount val="10"/>
                <c:pt idx="0" formatCode="General">
                  <c:v>0.0</c:v>
                </c:pt>
                <c:pt idx="1">
                  <c:v>-0.0161419526582553</c:v>
                </c:pt>
                <c:pt idx="2">
                  <c:v>-0.026902287352695</c:v>
                </c:pt>
                <c:pt idx="3">
                  <c:v>-0.0507516148512972</c:v>
                </c:pt>
                <c:pt idx="4">
                  <c:v>0.137696653359579</c:v>
                </c:pt>
                <c:pt idx="5">
                  <c:v>0.0865388242347806</c:v>
                </c:pt>
                <c:pt idx="6">
                  <c:v>-0.509214779948686</c:v>
                </c:pt>
                <c:pt idx="7">
                  <c:v>-0.408944897863126</c:v>
                </c:pt>
                <c:pt idx="8">
                  <c:v>0.0114199911570777</c:v>
                </c:pt>
                <c:pt idx="9">
                  <c:v>0.00717476136258213</c:v>
                </c:pt>
              </c:numCache>
            </c:numRef>
          </c:yVal>
          <c:smooth val="1"/>
        </c:ser>
        <c:ser>
          <c:idx val="1"/>
          <c:order val="1"/>
          <c:tx>
            <c:v>"High sensitivity"</c:v>
          </c:tx>
          <c:spPr>
            <a:ln>
              <a:solidFill>
                <a:srgbClr val="FF3300"/>
              </a:solidFill>
            </a:ln>
          </c:spPr>
          <c:marker>
            <c:symbol val="circle"/>
            <c:size val="6"/>
            <c:spPr>
              <a:ln>
                <a:solidFill>
                  <a:srgbClr val="FF3300"/>
                </a:solidFill>
              </a:ln>
            </c:spPr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0.0362989317062435"/>
                  <c:y val="-0.04907619536602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362989317062435"/>
                  <c:y val="-0.04580444900828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numFmt formatCode="#,##0.00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>
                    <a:solidFill>
                      <a:srgbClr val="C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Sheet1!$B$28:$B$37</c:f>
              <c:numCache>
                <c:formatCode>General</c:formatCode>
                <c:ptCount val="10"/>
                <c:pt idx="0">
                  <c:v>25.0</c:v>
                </c:pt>
                <c:pt idx="1">
                  <c:v>20.0</c:v>
                </c:pt>
                <c:pt idx="2">
                  <c:v>15.0</c:v>
                </c:pt>
                <c:pt idx="3">
                  <c:v>10.0</c:v>
                </c:pt>
                <c:pt idx="4">
                  <c:v>7.5</c:v>
                </c:pt>
                <c:pt idx="5">
                  <c:v>6.0</c:v>
                </c:pt>
                <c:pt idx="6">
                  <c:v>5.0</c:v>
                </c:pt>
                <c:pt idx="7">
                  <c:v>4.0</c:v>
                </c:pt>
                <c:pt idx="8">
                  <c:v>3.0</c:v>
                </c:pt>
                <c:pt idx="9">
                  <c:v>2.85</c:v>
                </c:pt>
              </c:numCache>
            </c:numRef>
          </c:xVal>
          <c:yVal>
            <c:numRef>
              <c:f>Sheet1!$I$28:$I$37</c:f>
              <c:numCache>
                <c:formatCode>0.000</c:formatCode>
                <c:ptCount val="10"/>
                <c:pt idx="0" formatCode="General">
                  <c:v>0.0</c:v>
                </c:pt>
                <c:pt idx="1">
                  <c:v>0.00783027207776643</c:v>
                </c:pt>
                <c:pt idx="2">
                  <c:v>0.0312626068955132</c:v>
                </c:pt>
                <c:pt idx="3">
                  <c:v>-0.0627463884898191</c:v>
                </c:pt>
                <c:pt idx="4">
                  <c:v>0.0556866457833043</c:v>
                </c:pt>
                <c:pt idx="5">
                  <c:v>-0.172009985116396</c:v>
                </c:pt>
                <c:pt idx="6">
                  <c:v>-0.934582497331968</c:v>
                </c:pt>
                <c:pt idx="7">
                  <c:v>0.211976470526583</c:v>
                </c:pt>
                <c:pt idx="8">
                  <c:v>0.161584589455655</c:v>
                </c:pt>
                <c:pt idx="9">
                  <c:v>0.060991543546523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252648"/>
        <c:axId val="2135258216"/>
      </c:scatterChart>
      <c:valAx>
        <c:axId val="2135252648"/>
        <c:scaling>
          <c:orientation val="minMax"/>
          <c:max val="25.0"/>
          <c:min val="2.0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GB" sz="1100" dirty="0"/>
                  <a:t>Bunch spacing (ns)</a:t>
                </a:r>
              </a:p>
            </c:rich>
          </c:tx>
          <c:layout>
            <c:manualLayout>
              <c:xMode val="edge"/>
              <c:yMode val="edge"/>
              <c:x val="0.398735404896422"/>
              <c:y val="0.928856812169312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crossAx val="2135258216"/>
        <c:crossesAt val="-100000.0"/>
        <c:crossBetween val="midCat"/>
        <c:majorUnit val="3.0"/>
        <c:minorUnit val="1.0"/>
      </c:valAx>
      <c:valAx>
        <c:axId val="2135258216"/>
        <c:scaling>
          <c:orientation val="minMax"/>
          <c:max val="0.5"/>
          <c:min val="-1.0"/>
        </c:scaling>
        <c:delete val="0"/>
        <c:axPos val="l"/>
        <c:majorGridlines>
          <c:spPr>
            <a:ln w="6350">
              <a:solidFill>
                <a:schemeClr val="bg1">
                  <a:lumMod val="50000"/>
                </a:schemeClr>
              </a:solidFill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GB" sz="1200" dirty="0"/>
                  <a:t> Position Error [mm]</a:t>
                </a:r>
              </a:p>
            </c:rich>
          </c:tx>
          <c:layout>
            <c:manualLayout>
              <c:xMode val="edge"/>
              <c:yMode val="edge"/>
              <c:x val="0.0202324561403509"/>
              <c:y val="0.258412551440329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crossAx val="2135252648"/>
        <c:crossesAt val="-1.0E6"/>
        <c:crossBetween val="midCat"/>
        <c:majorUnit val="0.2"/>
        <c:minorUnit val="0.05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56984892787524"/>
          <c:y val="0.69497085048011"/>
          <c:w val="0.350427631578947"/>
          <c:h val="0.105530163242208"/>
        </c:manualLayout>
      </c:layout>
      <c:overlay val="0"/>
      <c:spPr>
        <a:solidFill>
          <a:schemeClr val="bg1"/>
        </a:solidFill>
        <a:ln>
          <a:noFill/>
        </a:ln>
      </c:sp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GB" sz="1200" b="1" i="0" baseline="0" dirty="0">
                <a:effectLst/>
              </a:rPr>
              <a:t>Effect of the bunch spacing at the </a:t>
            </a:r>
            <a:r>
              <a:rPr lang="en-GB" sz="1200" b="1" i="0" baseline="0" dirty="0">
                <a:solidFill>
                  <a:schemeClr val="accent4">
                    <a:lumMod val="50000"/>
                  </a:schemeClr>
                </a:solidFill>
                <a:effectLst/>
              </a:rPr>
              <a:t>arc BPM</a:t>
            </a:r>
            <a:endParaRPr lang="en-GB" sz="1200" b="1" dirty="0">
              <a:solidFill>
                <a:schemeClr val="accent4">
                  <a:lumMod val="50000"/>
                </a:schemeClr>
              </a:solidFill>
              <a:effectLst/>
            </a:endParaRPr>
          </a:p>
        </c:rich>
      </c:tx>
      <c:layout>
        <c:manualLayout>
          <c:xMode val="edge"/>
          <c:yMode val="edge"/>
          <c:x val="0.199341304347826"/>
          <c:y val="0.0387195121951219"/>
        </c:manualLayout>
      </c:layout>
      <c:overlay val="1"/>
      <c:spPr>
        <a:noFill/>
      </c:spPr>
    </c:title>
    <c:autoTitleDeleted val="0"/>
    <c:plotArea>
      <c:layout>
        <c:manualLayout>
          <c:layoutTarget val="inner"/>
          <c:xMode val="edge"/>
          <c:yMode val="edge"/>
          <c:x val="0.125913742690058"/>
          <c:y val="0.115109318676481"/>
          <c:w val="0.839829678362573"/>
          <c:h val="0.725552812071331"/>
        </c:manualLayout>
      </c:layout>
      <c:scatterChart>
        <c:scatterStyle val="smoothMarker"/>
        <c:varyColors val="0"/>
        <c:ser>
          <c:idx val="0"/>
          <c:order val="0"/>
          <c:tx>
            <c:v>"Low sensitivity"</c:v>
          </c:tx>
          <c:spPr>
            <a:ln>
              <a:solidFill>
                <a:schemeClr val="accent4">
                  <a:lumMod val="50000"/>
                </a:schemeClr>
              </a:solidFill>
            </a:ln>
          </c:spPr>
          <c:marker>
            <c:symbol val="circle"/>
            <c:size val="6"/>
            <c:spPr>
              <a:ln>
                <a:solidFill>
                  <a:schemeClr val="accent4">
                    <a:lumMod val="50000"/>
                  </a:schemeClr>
                </a:solidFill>
              </a:ln>
            </c:spPr>
          </c:marker>
          <c:dLbls>
            <c:dLbl>
              <c:idx val="6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rgbClr val="2D6BB5"/>
                        </a:solidFill>
                      </a:defRPr>
                    </a:pPr>
                    <a:r>
                      <a:rPr lang="en-US" dirty="0">
                        <a:solidFill>
                          <a:srgbClr val="2D6BB5"/>
                        </a:solidFill>
                      </a:rPr>
                      <a:t>-</a:t>
                    </a:r>
                    <a:r>
                      <a:rPr lang="en-US" dirty="0" smtClean="0">
                        <a:solidFill>
                          <a:srgbClr val="2D6BB5"/>
                        </a:solidFill>
                      </a:rPr>
                      <a:t>0.20</a:t>
                    </a:r>
                    <a:endParaRPr lang="en-US" dirty="0">
                      <a:solidFill>
                        <a:srgbClr val="2D6BB5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Sheet1!$B$28:$B$37</c:f>
              <c:numCache>
                <c:formatCode>General</c:formatCode>
                <c:ptCount val="10"/>
                <c:pt idx="0">
                  <c:v>25.0</c:v>
                </c:pt>
                <c:pt idx="1">
                  <c:v>20.0</c:v>
                </c:pt>
                <c:pt idx="2">
                  <c:v>15.0</c:v>
                </c:pt>
                <c:pt idx="3">
                  <c:v>10.0</c:v>
                </c:pt>
                <c:pt idx="4">
                  <c:v>7.5</c:v>
                </c:pt>
                <c:pt idx="5">
                  <c:v>6.0</c:v>
                </c:pt>
                <c:pt idx="6">
                  <c:v>5.0</c:v>
                </c:pt>
                <c:pt idx="7">
                  <c:v>4.0</c:v>
                </c:pt>
                <c:pt idx="8">
                  <c:v>3.0</c:v>
                </c:pt>
                <c:pt idx="9">
                  <c:v>2.85</c:v>
                </c:pt>
              </c:numCache>
            </c:numRef>
          </c:xVal>
          <c:yVal>
            <c:numRef>
              <c:f>Sheet1!$L$11:$L$20</c:f>
              <c:numCache>
                <c:formatCode>0.000</c:formatCode>
                <c:ptCount val="10"/>
                <c:pt idx="0" formatCode="General">
                  <c:v>0.0</c:v>
                </c:pt>
                <c:pt idx="1">
                  <c:v>-0.00639763497722605</c:v>
                </c:pt>
                <c:pt idx="2">
                  <c:v>-0.0106623416744422</c:v>
                </c:pt>
                <c:pt idx="3">
                  <c:v>-0.0201146858250332</c:v>
                </c:pt>
                <c:pt idx="4">
                  <c:v>0.0545741239880104</c:v>
                </c:pt>
                <c:pt idx="5">
                  <c:v>0.0342984408722886</c:v>
                </c:pt>
                <c:pt idx="6">
                  <c:v>-0.201820086831571</c:v>
                </c:pt>
                <c:pt idx="7">
                  <c:v>-0.162079535092012</c:v>
                </c:pt>
                <c:pt idx="8">
                  <c:v>0.00452615222042348</c:v>
                </c:pt>
                <c:pt idx="9">
                  <c:v>0.00284361534309362</c:v>
                </c:pt>
              </c:numCache>
            </c:numRef>
          </c:yVal>
          <c:smooth val="1"/>
        </c:ser>
        <c:ser>
          <c:idx val="1"/>
          <c:order val="1"/>
          <c:tx>
            <c:v>"High sensitivity"</c:v>
          </c:tx>
          <c:spPr>
            <a:ln>
              <a:solidFill>
                <a:srgbClr val="FF3300"/>
              </a:solidFill>
            </a:ln>
          </c:spPr>
          <c:marker>
            <c:symbol val="circle"/>
            <c:size val="6"/>
            <c:spPr>
              <a:ln>
                <a:solidFill>
                  <a:srgbClr val="FF3300"/>
                </a:solidFill>
              </a:ln>
            </c:spPr>
          </c:marker>
          <c:dLbls>
            <c:dLbl>
              <c:idx val="0"/>
              <c:layout>
                <c:manualLayout>
                  <c:x val="-0.046248352165725"/>
                  <c:y val="-0.081024140211640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0000"/>
                        </a:solidFill>
                      </a:defRPr>
                    </a:pPr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Ref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solidFill>
                  <a:srgbClr val="FFFF00"/>
                </a:solidFill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rgbClr val="C00000"/>
                        </a:solidFill>
                      </a:defRPr>
                    </a:pPr>
                    <a:r>
                      <a:rPr lang="en-US" dirty="0" smtClean="0">
                        <a:solidFill>
                          <a:srgbClr val="C00000"/>
                        </a:solidFill>
                      </a:rPr>
                      <a:t>-0.37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Sheet1!$B$28:$B$37</c:f>
              <c:numCache>
                <c:formatCode>General</c:formatCode>
                <c:ptCount val="10"/>
                <c:pt idx="0">
                  <c:v>25.0</c:v>
                </c:pt>
                <c:pt idx="1">
                  <c:v>20.0</c:v>
                </c:pt>
                <c:pt idx="2">
                  <c:v>15.0</c:v>
                </c:pt>
                <c:pt idx="3">
                  <c:v>10.0</c:v>
                </c:pt>
                <c:pt idx="4">
                  <c:v>7.5</c:v>
                </c:pt>
                <c:pt idx="5">
                  <c:v>6.0</c:v>
                </c:pt>
                <c:pt idx="6">
                  <c:v>5.0</c:v>
                </c:pt>
                <c:pt idx="7">
                  <c:v>4.0</c:v>
                </c:pt>
                <c:pt idx="8">
                  <c:v>3.0</c:v>
                </c:pt>
                <c:pt idx="9">
                  <c:v>2.85</c:v>
                </c:pt>
              </c:numCache>
            </c:numRef>
          </c:xVal>
          <c:yVal>
            <c:numRef>
              <c:f>Sheet1!$L$28:$L$37</c:f>
              <c:numCache>
                <c:formatCode>0.000</c:formatCode>
                <c:ptCount val="10"/>
                <c:pt idx="0" formatCode="General">
                  <c:v>0.0</c:v>
                </c:pt>
                <c:pt idx="1">
                  <c:v>0.00310341775784454</c:v>
                </c:pt>
                <c:pt idx="2">
                  <c:v>0.0123904927482064</c:v>
                </c:pt>
                <c:pt idx="3">
                  <c:v>-0.0248686449648199</c:v>
                </c:pt>
                <c:pt idx="4">
                  <c:v>0.0220706156417493</c:v>
                </c:pt>
                <c:pt idx="5">
                  <c:v>-0.0681737284522389</c:v>
                </c:pt>
                <c:pt idx="6">
                  <c:v>-0.370408574515082</c:v>
                </c:pt>
                <c:pt idx="7">
                  <c:v>0.0840138805323678</c:v>
                </c:pt>
                <c:pt idx="8">
                  <c:v>0.0640417701109742</c:v>
                </c:pt>
                <c:pt idx="9">
                  <c:v>0.0241731369537059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335768"/>
        <c:axId val="2135341304"/>
      </c:scatterChart>
      <c:valAx>
        <c:axId val="2135335768"/>
        <c:scaling>
          <c:orientation val="minMax"/>
          <c:max val="25.0"/>
          <c:min val="2.0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GB" sz="1100" dirty="0"/>
                  <a:t>Bunch spacing (ns)</a:t>
                </a:r>
              </a:p>
            </c:rich>
          </c:tx>
          <c:layout>
            <c:manualLayout>
              <c:xMode val="edge"/>
              <c:yMode val="edge"/>
              <c:x val="0.410064736346516"/>
              <c:y val="0.928856812169312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crossAx val="2135341304"/>
        <c:crossesAt val="-100000.0"/>
        <c:crossBetween val="midCat"/>
        <c:majorUnit val="3.0"/>
        <c:minorUnit val="1.0"/>
      </c:valAx>
      <c:valAx>
        <c:axId val="2135341304"/>
        <c:scaling>
          <c:orientation val="minMax"/>
          <c:max val="0.5"/>
          <c:min val="-1.0"/>
        </c:scaling>
        <c:delete val="0"/>
        <c:axPos val="l"/>
        <c:majorGridlines>
          <c:spPr>
            <a:ln w="6350">
              <a:solidFill>
                <a:schemeClr val="bg1">
                  <a:lumMod val="50000"/>
                </a:schemeClr>
              </a:solidFill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GB" sz="1200" dirty="0"/>
                  <a:t>Position  Error [mm]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crossAx val="2135335768"/>
        <c:crossesAt val="-1.0E6"/>
        <c:crossBetween val="midCat"/>
        <c:majorUnit val="0.2"/>
        <c:minorUnit val="0.02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81741228070176"/>
          <c:y val="0.69497085048011"/>
          <c:w val="0.350427631578947"/>
          <c:h val="0.105530163242208"/>
        </c:manualLayout>
      </c:layout>
      <c:overlay val="0"/>
      <c:spPr>
        <a:solidFill>
          <a:schemeClr val="bg1"/>
        </a:solidFill>
        <a:ln>
          <a:noFill/>
        </a:ln>
      </c:sp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GB" sz="1100" i="1">
                <a:solidFill>
                  <a:schemeClr val="accent1"/>
                </a:solidFill>
              </a:defRPr>
            </a:pPr>
            <a:r>
              <a:rPr lang="en-GB" sz="1100" i="1" dirty="0" smtClean="0">
                <a:solidFill>
                  <a:schemeClr val="accent1"/>
                </a:solidFill>
              </a:rPr>
              <a:t>Intensity dependence</a:t>
            </a:r>
            <a:r>
              <a:rPr lang="en-GB" sz="1100" i="1" baseline="0" dirty="0" smtClean="0">
                <a:solidFill>
                  <a:schemeClr val="accent1"/>
                </a:solidFill>
              </a:rPr>
              <a:t> of WBTN cards</a:t>
            </a:r>
            <a:endParaRPr lang="en-GB" sz="1100" i="1" dirty="0">
              <a:solidFill>
                <a:schemeClr val="accent1"/>
              </a:solidFill>
            </a:endParaRPr>
          </a:p>
        </c:rich>
      </c:tx>
      <c:layout>
        <c:manualLayout>
          <c:xMode val="edge"/>
          <c:yMode val="edge"/>
          <c:x val="0.349028870283534"/>
          <c:y val="0.0112112190355768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0889348455061436"/>
          <c:y val="0.0906640611529398"/>
          <c:w val="0.868914673176024"/>
          <c:h val="0.770357836657279"/>
        </c:manualLayout>
      </c:layout>
      <c:scatterChart>
        <c:scatterStyle val="lineMarker"/>
        <c:varyColors val="0"/>
        <c:ser>
          <c:idx val="4"/>
          <c:order val="0"/>
          <c:tx>
            <c:v>Pilot</c:v>
          </c:tx>
          <c:spPr>
            <a:ln w="38100">
              <a:solidFill>
                <a:srgbClr val="00FF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5.0E9</c:v>
              </c:pt>
              <c:pt idx="1">
                <c:v>5.0E9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ser>
          <c:idx val="5"/>
          <c:order val="1"/>
          <c:tx>
            <c:v>Nominal</c:v>
          </c:tx>
          <c:spPr>
            <a:ln w="38100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1.15E11</c:v>
              </c:pt>
              <c:pt idx="1">
                <c:v>1.15E11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ser>
          <c:idx val="6"/>
          <c:order val="2"/>
          <c:tx>
            <c:v>Ultimate</c:v>
          </c:tx>
          <c:spPr>
            <a:ln w="38100">
              <a:solidFill>
                <a:srgbClr val="0080FF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1.67E11</c:v>
              </c:pt>
              <c:pt idx="1">
                <c:v>1.67E11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ser>
          <c:idx val="7"/>
          <c:order val="3"/>
          <c:tx>
            <c:v>Sens Switching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5.0E10</c:v>
              </c:pt>
              <c:pt idx="1">
                <c:v>5.0E10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996968"/>
        <c:axId val="2135987400"/>
      </c:scatterChart>
      <c:valAx>
        <c:axId val="2135996968"/>
        <c:scaling>
          <c:logBase val="10.0"/>
          <c:orientation val="minMax"/>
          <c:min val="1.0E8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969696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lang="en-GB" sz="1200" b="1" i="0" u="none" strike="noStrike" baseline="0">
                    <a:solidFill>
                      <a:srgbClr val="0000FF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200"/>
                  <a:t>N (p/bunch)</a:t>
                </a:r>
              </a:p>
            </c:rich>
          </c:tx>
          <c:layout>
            <c:manualLayout>
              <c:xMode val="edge"/>
              <c:yMode val="edge"/>
              <c:x val="0.861913007614866"/>
              <c:y val="0.933502840150859"/>
            </c:manualLayout>
          </c:layout>
          <c:overlay val="0"/>
          <c:spPr>
            <a:noFill/>
            <a:ln w="25400">
              <a:noFill/>
            </a:ln>
          </c:spPr>
        </c:title>
        <c:numFmt formatCode="0E+00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5987400"/>
        <c:crosses val="autoZero"/>
        <c:crossBetween val="midCat"/>
      </c:valAx>
      <c:valAx>
        <c:axId val="2135987400"/>
        <c:scaling>
          <c:orientation val="minMax"/>
          <c:max val="0.05"/>
          <c:min val="-0.05"/>
        </c:scaling>
        <c:delete val="0"/>
        <c:axPos val="l"/>
        <c:majorGridlines>
          <c:spPr>
            <a:ln w="3175">
              <a:solidFill>
                <a:srgbClr val="969696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lang="en-GB" sz="1200" b="1" i="0" u="none" strike="noStrike" baseline="0">
                    <a:solidFill>
                      <a:srgbClr val="0000FF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200" b="1" i="0" baseline="0">
                    <a:solidFill>
                      <a:srgbClr val="0000FF"/>
                    </a:solidFill>
                    <a:effectLst/>
                  </a:rPr>
                  <a:t>Percentage error w.r.t. half radius [%]</a:t>
                </a:r>
                <a:endParaRPr lang="en-GB" sz="1200">
                  <a:solidFill>
                    <a:srgbClr val="0000FF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0074765195667927"/>
              <c:y val="0.15816797142487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5996968"/>
        <c:crosses val="autoZero"/>
        <c:crossBetween val="midCat"/>
      </c:valAx>
      <c:spPr>
        <a:noFill/>
        <a:ln w="3175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GB" sz="1100" i="1">
                <a:solidFill>
                  <a:schemeClr val="accent1"/>
                </a:solidFill>
              </a:defRPr>
            </a:pPr>
            <a:r>
              <a:rPr lang="en-GB" sz="1100" i="1" dirty="0" smtClean="0">
                <a:solidFill>
                  <a:schemeClr val="accent1"/>
                </a:solidFill>
              </a:rPr>
              <a:t>Intensity dependence</a:t>
            </a:r>
            <a:r>
              <a:rPr lang="en-GB" sz="1100" i="1" baseline="0" dirty="0" smtClean="0">
                <a:solidFill>
                  <a:schemeClr val="accent1"/>
                </a:solidFill>
              </a:rPr>
              <a:t> of WBTN cards</a:t>
            </a:r>
            <a:endParaRPr lang="en-GB" sz="1100" i="1" dirty="0">
              <a:solidFill>
                <a:schemeClr val="accent1"/>
              </a:solidFill>
            </a:endParaRPr>
          </a:p>
        </c:rich>
      </c:tx>
      <c:layout>
        <c:manualLayout>
          <c:xMode val="edge"/>
          <c:yMode val="edge"/>
          <c:x val="0.349028870283534"/>
          <c:y val="0.0112112190355768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0889348455061436"/>
          <c:y val="0.0906640611529398"/>
          <c:w val="0.868914673176024"/>
          <c:h val="0.770357836657279"/>
        </c:manualLayout>
      </c:layout>
      <c:scatterChart>
        <c:scatterStyle val="lineMarker"/>
        <c:varyColors val="0"/>
        <c:ser>
          <c:idx val="4"/>
          <c:order val="0"/>
          <c:tx>
            <c:v>Pilot</c:v>
          </c:tx>
          <c:spPr>
            <a:ln w="38100">
              <a:solidFill>
                <a:srgbClr val="00FF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5.0E9</c:v>
              </c:pt>
              <c:pt idx="1">
                <c:v>5.0E9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ser>
          <c:idx val="5"/>
          <c:order val="1"/>
          <c:tx>
            <c:v>Nominal</c:v>
          </c:tx>
          <c:spPr>
            <a:ln w="38100">
              <a:solidFill>
                <a:srgbClr val="FF00FF">
                  <a:alpha val="0"/>
                </a:srgbClr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1.15E11</c:v>
              </c:pt>
              <c:pt idx="1">
                <c:v>1.15E11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ser>
          <c:idx val="6"/>
          <c:order val="2"/>
          <c:tx>
            <c:v>Ultimate</c:v>
          </c:tx>
          <c:spPr>
            <a:ln w="38100">
              <a:solidFill>
                <a:srgbClr val="0080FF">
                  <a:alpha val="0"/>
                </a:srgbClr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1.67E11</c:v>
              </c:pt>
              <c:pt idx="1">
                <c:v>1.67E11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ser>
          <c:idx val="7"/>
          <c:order val="3"/>
          <c:tx>
            <c:v>Sens Switching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dPt>
            <c:idx val="1"/>
            <c:bubble3D val="0"/>
            <c:spPr>
              <a:ln>
                <a:solidFill>
                  <a:srgbClr val="7030A0">
                    <a:alpha val="0"/>
                  </a:srgbClr>
                </a:solidFill>
              </a:ln>
            </c:spPr>
          </c:dPt>
          <c:xVal>
            <c:numLit>
              <c:formatCode>General</c:formatCode>
              <c:ptCount val="2"/>
              <c:pt idx="0">
                <c:v>5.0E10</c:v>
              </c:pt>
              <c:pt idx="1">
                <c:v>5.0E10</c:v>
              </c:pt>
            </c:numLit>
          </c:xVal>
          <c:yVal>
            <c:numLit>
              <c:formatCode>General</c:formatCode>
              <c:ptCount val="2"/>
              <c:pt idx="0">
                <c:v>-2.0</c:v>
              </c:pt>
              <c:pt idx="1">
                <c:v>2.0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725592"/>
        <c:axId val="2131736200"/>
      </c:scatterChart>
      <c:valAx>
        <c:axId val="2131725592"/>
        <c:scaling>
          <c:logBase val="10.0"/>
          <c:orientation val="minMax"/>
          <c:min val="1.0E8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969696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lang="en-GB" sz="1200" b="1" i="0" u="none" strike="noStrike" baseline="0">
                    <a:solidFill>
                      <a:srgbClr val="0000FF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200"/>
                  <a:t>N (p/bunch)</a:t>
                </a:r>
              </a:p>
            </c:rich>
          </c:tx>
          <c:layout>
            <c:manualLayout>
              <c:xMode val="edge"/>
              <c:yMode val="edge"/>
              <c:x val="0.863507967641652"/>
              <c:y val="0.933502840150859"/>
            </c:manualLayout>
          </c:layout>
          <c:overlay val="0"/>
          <c:spPr>
            <a:noFill/>
            <a:ln w="25400">
              <a:noFill/>
            </a:ln>
          </c:spPr>
        </c:title>
        <c:numFmt formatCode="0E+00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1736200"/>
        <c:crosses val="autoZero"/>
        <c:crossBetween val="midCat"/>
      </c:valAx>
      <c:valAx>
        <c:axId val="2131736200"/>
        <c:scaling>
          <c:orientation val="minMax"/>
          <c:max val="0.05"/>
          <c:min val="-0.05"/>
        </c:scaling>
        <c:delete val="0"/>
        <c:axPos val="l"/>
        <c:majorGridlines>
          <c:spPr>
            <a:ln w="3175">
              <a:solidFill>
                <a:srgbClr val="969696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lang="en-GB" sz="1200" b="1" i="0" u="none" strike="noStrike" baseline="0">
                    <a:solidFill>
                      <a:srgbClr val="0000FF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200" b="1" i="0" baseline="0">
                    <a:solidFill>
                      <a:srgbClr val="0000FF"/>
                    </a:solidFill>
                    <a:effectLst/>
                  </a:rPr>
                  <a:t>Percentage error w.r.t. half radius [%]</a:t>
                </a:r>
                <a:endParaRPr lang="en-GB" sz="1200">
                  <a:solidFill>
                    <a:srgbClr val="0000FF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0074765195667927"/>
              <c:y val="0.15816797142487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1725592"/>
        <c:crosses val="autoZero"/>
        <c:crossBetween val="midCat"/>
      </c:valAx>
      <c:spPr>
        <a:noFill/>
        <a:ln w="3175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0934427465489"/>
          <c:y val="0.0542631360419369"/>
          <c:w val="0.813610880591386"/>
          <c:h val="0.840493209544496"/>
        </c:manualLayout>
      </c:layout>
      <c:scatterChart>
        <c:scatterStyle val="smoothMarker"/>
        <c:varyColors val="0"/>
        <c:ser>
          <c:idx val="0"/>
          <c:order val="0"/>
          <c:tx>
            <c:v>0.5 * B1=B2, 2.5ns</c:v>
          </c:tx>
          <c:spPr>
            <a:ln w="12700">
              <a:solidFill>
                <a:srgbClr val="0070C0"/>
              </a:solidFill>
            </a:ln>
          </c:spPr>
          <c:marker>
            <c:symbol val="star"/>
            <c:size val="7"/>
            <c:spPr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1bi'!$AQ$16:$AQ$26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1bi'!$AW$16:$AW$26</c:f>
              <c:numCache>
                <c:formatCode>0.000</c:formatCode>
                <c:ptCount val="11"/>
                <c:pt idx="0">
                  <c:v>-0.0452232372368488</c:v>
                </c:pt>
                <c:pt idx="1">
                  <c:v>-0.0324776011564915</c:v>
                </c:pt>
                <c:pt idx="2">
                  <c:v>-0.0266241267985189</c:v>
                </c:pt>
                <c:pt idx="3">
                  <c:v>-0.0204063242144476</c:v>
                </c:pt>
                <c:pt idx="4">
                  <c:v>-0.0133489116072465</c:v>
                </c:pt>
                <c:pt idx="5">
                  <c:v>3.0946511647025E-5</c:v>
                </c:pt>
                <c:pt idx="6">
                  <c:v>0.00856967885641221</c:v>
                </c:pt>
                <c:pt idx="7">
                  <c:v>0.0222617228294794</c:v>
                </c:pt>
                <c:pt idx="8">
                  <c:v>0.0279016485275531</c:v>
                </c:pt>
                <c:pt idx="9">
                  <c:v>0.0337918482094508</c:v>
                </c:pt>
                <c:pt idx="10">
                  <c:v>0.040324085098922</c:v>
                </c:pt>
              </c:numCache>
            </c:numRef>
          </c:yVal>
          <c:smooth val="1"/>
        </c:ser>
        <c:ser>
          <c:idx val="1"/>
          <c:order val="1"/>
          <c:tx>
            <c:v>0.5 * B1=B2, 5ns</c:v>
          </c:tx>
          <c:spPr>
            <a:ln w="12700">
              <a:solidFill>
                <a:srgbClr val="FF0000"/>
              </a:solidFill>
            </a:ln>
          </c:spPr>
          <c:marker>
            <c:symbol val="star"/>
            <c:size val="7"/>
            <c:spPr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1bi'!$AQ$16:$AQ$26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1bi'!$AX$16:$AX$26</c:f>
              <c:numCache>
                <c:formatCode>0.000</c:formatCode>
                <c:ptCount val="11"/>
                <c:pt idx="0">
                  <c:v>-0.0856682591322616</c:v>
                </c:pt>
                <c:pt idx="1">
                  <c:v>-0.0614357520197987</c:v>
                </c:pt>
                <c:pt idx="2">
                  <c:v>-0.0435164718321298</c:v>
                </c:pt>
                <c:pt idx="3">
                  <c:v>-0.0309557327416304</c:v>
                </c:pt>
                <c:pt idx="4">
                  <c:v>-0.0156792305324755</c:v>
                </c:pt>
                <c:pt idx="5">
                  <c:v>0.00553942776729485</c:v>
                </c:pt>
                <c:pt idx="6">
                  <c:v>0.0264134029547017</c:v>
                </c:pt>
                <c:pt idx="7">
                  <c:v>0.0507823602738087</c:v>
                </c:pt>
                <c:pt idx="8">
                  <c:v>0.0708074698550125</c:v>
                </c:pt>
                <c:pt idx="9">
                  <c:v>0.0829502359878582</c:v>
                </c:pt>
                <c:pt idx="10">
                  <c:v>0.0938728939564626</c:v>
                </c:pt>
              </c:numCache>
            </c:numRef>
          </c:yVal>
          <c:smooth val="1"/>
        </c:ser>
        <c:ser>
          <c:idx val="2"/>
          <c:order val="2"/>
          <c:tx>
            <c:v>B1=B2, 2.5ns</c:v>
          </c:tx>
          <c:spPr>
            <a:ln w="12700">
              <a:solidFill>
                <a:srgbClr val="0070C0"/>
              </a:solidFill>
            </a:ln>
          </c:spPr>
          <c:marker>
            <c:symbol val="triangle"/>
            <c:size val="7"/>
            <c:spPr>
              <a:noFill/>
              <a:ln w="9525">
                <a:solidFill>
                  <a:srgbClr val="0070C0"/>
                </a:solidFill>
              </a:ln>
            </c:spPr>
          </c:marker>
          <c:xVal>
            <c:numRef>
              <c:f>'WBTN out vs Int, Pos &amp; BSpa 1bi'!$C$16:$C$26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1bi'!$I$16:$I$26</c:f>
              <c:numCache>
                <c:formatCode>0.000</c:formatCode>
                <c:ptCount val="11"/>
                <c:pt idx="0">
                  <c:v>-0.0775551344769698</c:v>
                </c:pt>
                <c:pt idx="1">
                  <c:v>-0.0586766148612704</c:v>
                </c:pt>
                <c:pt idx="2">
                  <c:v>-0.0461213037298953</c:v>
                </c:pt>
                <c:pt idx="3">
                  <c:v>-0.0330344483775138</c:v>
                </c:pt>
                <c:pt idx="4">
                  <c:v>-0.0197199801725819</c:v>
                </c:pt>
                <c:pt idx="5">
                  <c:v>0.000261469614598225</c:v>
                </c:pt>
                <c:pt idx="6">
                  <c:v>0.0156464178689608</c:v>
                </c:pt>
                <c:pt idx="7">
                  <c:v>0.0356455281131999</c:v>
                </c:pt>
                <c:pt idx="8">
                  <c:v>0.0478534707111026</c:v>
                </c:pt>
                <c:pt idx="9">
                  <c:v>0.0601713806143123</c:v>
                </c:pt>
                <c:pt idx="10">
                  <c:v>0.0732140054073541</c:v>
                </c:pt>
              </c:numCache>
            </c:numRef>
          </c:yVal>
          <c:smooth val="1"/>
        </c:ser>
        <c:ser>
          <c:idx val="3"/>
          <c:order val="3"/>
          <c:tx>
            <c:v>B1=B2, 5ns</c:v>
          </c:tx>
          <c:spPr>
            <a:ln w="12700">
              <a:solidFill>
                <a:srgbClr val="FF0000"/>
              </a:solidFill>
            </a:ln>
          </c:spPr>
          <c:marker>
            <c:symbol val="triang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1bi'!$C$16:$C$26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1bi'!$J$16:$J$26</c:f>
              <c:numCache>
                <c:formatCode>0.000</c:formatCode>
                <c:ptCount val="11"/>
                <c:pt idx="0">
                  <c:v>-0.217760410358237</c:v>
                </c:pt>
                <c:pt idx="1">
                  <c:v>-0.17219564423984</c:v>
                </c:pt>
                <c:pt idx="2">
                  <c:v>-0.129108852513551</c:v>
                </c:pt>
                <c:pt idx="3">
                  <c:v>-0.082250455877388</c:v>
                </c:pt>
                <c:pt idx="4">
                  <c:v>-0.0376097467309096</c:v>
                </c:pt>
                <c:pt idx="5">
                  <c:v>0.0126402966471425</c:v>
                </c:pt>
                <c:pt idx="6">
                  <c:v>0.0572432867472682</c:v>
                </c:pt>
                <c:pt idx="7">
                  <c:v>0.109168171239325</c:v>
                </c:pt>
                <c:pt idx="8">
                  <c:v>0.145535178770215</c:v>
                </c:pt>
                <c:pt idx="9">
                  <c:v>0.19818600356897</c:v>
                </c:pt>
                <c:pt idx="10">
                  <c:v>0.242856095237109</c:v>
                </c:pt>
              </c:numCache>
            </c:numRef>
          </c:yVal>
          <c:smooth val="1"/>
        </c:ser>
        <c:ser>
          <c:idx val="4"/>
          <c:order val="4"/>
          <c:tx>
            <c:v>1.1 * B1=B2, 2.5ns</c:v>
          </c:tx>
          <c:spPr>
            <a:ln w="12700">
              <a:solidFill>
                <a:srgbClr val="0070C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1bi'!$M$16:$M$26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1bi'!$S$16:$S$26</c:f>
              <c:numCache>
                <c:formatCode>0.000</c:formatCode>
                <c:ptCount val="11"/>
                <c:pt idx="0">
                  <c:v>-0.0751535601140109</c:v>
                </c:pt>
                <c:pt idx="1">
                  <c:v>-0.0562543258464145</c:v>
                </c:pt>
                <c:pt idx="2">
                  <c:v>-0.0443119423243085</c:v>
                </c:pt>
                <c:pt idx="3">
                  <c:v>-0.0318158724958256</c:v>
                </c:pt>
                <c:pt idx="4">
                  <c:v>-0.0191699641514085</c:v>
                </c:pt>
                <c:pt idx="5">
                  <c:v>0.00011428979481558</c:v>
                </c:pt>
                <c:pt idx="6">
                  <c:v>0.014788932559244</c:v>
                </c:pt>
                <c:pt idx="7">
                  <c:v>0.0346406166807363</c:v>
                </c:pt>
                <c:pt idx="8">
                  <c:v>0.0463320848736942</c:v>
                </c:pt>
                <c:pt idx="9">
                  <c:v>0.0587251499220731</c:v>
                </c:pt>
                <c:pt idx="10">
                  <c:v>0.0706641940952855</c:v>
                </c:pt>
              </c:numCache>
            </c:numRef>
          </c:yVal>
          <c:smooth val="1"/>
        </c:ser>
        <c:ser>
          <c:idx val="5"/>
          <c:order val="5"/>
          <c:tx>
            <c:v>1.1 * B1=B2, 5ns</c:v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1bi'!$M$16:$M$26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1bi'!$T$16:$T$26</c:f>
              <c:numCache>
                <c:formatCode>0.000</c:formatCode>
                <c:ptCount val="11"/>
                <c:pt idx="0">
                  <c:v>-0.250942361888088</c:v>
                </c:pt>
                <c:pt idx="1">
                  <c:v>-0.197841378226674</c:v>
                </c:pt>
                <c:pt idx="2">
                  <c:v>-0.150008056538803</c:v>
                </c:pt>
                <c:pt idx="3">
                  <c:v>-0.0951671803630096</c:v>
                </c:pt>
                <c:pt idx="4">
                  <c:v>-0.0441300452024943</c:v>
                </c:pt>
                <c:pt idx="5">
                  <c:v>0.0109194579370499</c:v>
                </c:pt>
                <c:pt idx="6">
                  <c:v>0.0648594776630336</c:v>
                </c:pt>
                <c:pt idx="7">
                  <c:v>0.124862068718061</c:v>
                </c:pt>
                <c:pt idx="8">
                  <c:v>0.169239411313168</c:v>
                </c:pt>
                <c:pt idx="9">
                  <c:v>0.219634386007947</c:v>
                </c:pt>
                <c:pt idx="10">
                  <c:v>0.266343191282508</c:v>
                </c:pt>
              </c:numCache>
            </c:numRef>
          </c:yVal>
          <c:smooth val="1"/>
        </c:ser>
        <c:ser>
          <c:idx val="6"/>
          <c:order val="6"/>
          <c:tx>
            <c:v>1.2 * B1=B2, 2.5ns</c:v>
          </c:tx>
          <c:spPr>
            <a:ln w="12700">
              <a:solidFill>
                <a:srgbClr val="0070C0"/>
              </a:solidFill>
            </a:ln>
          </c:spPr>
          <c:marker>
            <c:symbol val="squar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1bi'!$W$16:$W$26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1bi'!$AC$16:$AC$26</c:f>
              <c:numCache>
                <c:formatCode>0.000</c:formatCode>
                <c:ptCount val="11"/>
                <c:pt idx="0">
                  <c:v>-0.0718602620675928</c:v>
                </c:pt>
                <c:pt idx="1">
                  <c:v>-0.0540121418454814</c:v>
                </c:pt>
                <c:pt idx="2">
                  <c:v>-0.0422378766576028</c:v>
                </c:pt>
                <c:pt idx="3">
                  <c:v>-0.0307128956001027</c:v>
                </c:pt>
                <c:pt idx="4">
                  <c:v>-0.0186887460438003</c:v>
                </c:pt>
                <c:pt idx="5">
                  <c:v>0.000231322897156109</c:v>
                </c:pt>
                <c:pt idx="6">
                  <c:v>0.0142005243072124</c:v>
                </c:pt>
                <c:pt idx="7">
                  <c:v>0.0330302989117954</c:v>
                </c:pt>
                <c:pt idx="8">
                  <c:v>0.0446157283815487</c:v>
                </c:pt>
                <c:pt idx="9">
                  <c:v>0.0557205163608034</c:v>
                </c:pt>
                <c:pt idx="10">
                  <c:v>0.0674787604601041</c:v>
                </c:pt>
              </c:numCache>
            </c:numRef>
          </c:yVal>
          <c:smooth val="1"/>
        </c:ser>
        <c:ser>
          <c:idx val="7"/>
          <c:order val="7"/>
          <c:tx>
            <c:v>1.2 * B1=B2, 5ns</c:v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1bi'!$W$16:$W$26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1bi'!$AD$16:$AD$26</c:f>
              <c:numCache>
                <c:formatCode>0.000</c:formatCode>
                <c:ptCount val="11"/>
                <c:pt idx="0">
                  <c:v>-0.284374633374787</c:v>
                </c:pt>
                <c:pt idx="1">
                  <c:v>-0.21716626328033</c:v>
                </c:pt>
                <c:pt idx="2">
                  <c:v>-0.164704562181654</c:v>
                </c:pt>
                <c:pt idx="3">
                  <c:v>-0.111800586173349</c:v>
                </c:pt>
                <c:pt idx="4">
                  <c:v>-0.052346061494328</c:v>
                </c:pt>
                <c:pt idx="5">
                  <c:v>0.0203782858942558</c:v>
                </c:pt>
                <c:pt idx="6">
                  <c:v>0.0775423671195974</c:v>
                </c:pt>
                <c:pt idx="7">
                  <c:v>0.13996455687945</c:v>
                </c:pt>
                <c:pt idx="8">
                  <c:v>0.187242935581382</c:v>
                </c:pt>
                <c:pt idx="9">
                  <c:v>0.249611191483013</c:v>
                </c:pt>
                <c:pt idx="10">
                  <c:v>0.305344579730879</c:v>
                </c:pt>
              </c:numCache>
            </c:numRef>
          </c:yVal>
          <c:smooth val="1"/>
        </c:ser>
        <c:ser>
          <c:idx val="10"/>
          <c:order val="8"/>
          <c:tx>
            <c:v>1.5 * B1=B2, 2.5ns</c:v>
          </c:tx>
          <c:spPr>
            <a:ln w="12700">
              <a:solidFill>
                <a:srgbClr val="0070C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1bi'!$AG$16:$AG$26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1bi'!$AM$16:$AM$26</c:f>
              <c:numCache>
                <c:formatCode>0.000</c:formatCode>
                <c:ptCount val="11"/>
                <c:pt idx="0">
                  <c:v>-0.0622535591251181</c:v>
                </c:pt>
                <c:pt idx="1">
                  <c:v>-0.0465960297858044</c:v>
                </c:pt>
                <c:pt idx="2">
                  <c:v>-0.0371067412090046</c:v>
                </c:pt>
                <c:pt idx="3">
                  <c:v>-0.0265576117007143</c:v>
                </c:pt>
                <c:pt idx="4">
                  <c:v>-0.0154262516790164</c:v>
                </c:pt>
                <c:pt idx="5">
                  <c:v>0.00158925543520441</c:v>
                </c:pt>
                <c:pt idx="6">
                  <c:v>0.0132420734887944</c:v>
                </c:pt>
                <c:pt idx="7">
                  <c:v>0.0299995504593419</c:v>
                </c:pt>
                <c:pt idx="8">
                  <c:v>0.0395548493649058</c:v>
                </c:pt>
                <c:pt idx="9">
                  <c:v>0.0483488749849172</c:v>
                </c:pt>
                <c:pt idx="10">
                  <c:v>0.0597463223736291</c:v>
                </c:pt>
              </c:numCache>
            </c:numRef>
          </c:yVal>
          <c:smooth val="1"/>
        </c:ser>
        <c:ser>
          <c:idx val="11"/>
          <c:order val="9"/>
          <c:tx>
            <c:v>1.5 * B1=B2, 5ns</c:v>
          </c:tx>
          <c:spPr>
            <a:ln w="12700">
              <a:solidFill>
                <a:srgbClr val="FF000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1bi'!$AG$16:$AG$26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1bi'!$AN$16:$AN$26</c:f>
              <c:numCache>
                <c:formatCode>0.000</c:formatCode>
                <c:ptCount val="11"/>
                <c:pt idx="0">
                  <c:v>-0.440349337586148</c:v>
                </c:pt>
                <c:pt idx="1">
                  <c:v>-0.347300942765996</c:v>
                </c:pt>
                <c:pt idx="2">
                  <c:v>-0.259600381969063</c:v>
                </c:pt>
                <c:pt idx="3">
                  <c:v>-0.167990249277991</c:v>
                </c:pt>
                <c:pt idx="4">
                  <c:v>-0.0671261777228908</c:v>
                </c:pt>
                <c:pt idx="5">
                  <c:v>0.0036304387792063</c:v>
                </c:pt>
                <c:pt idx="6">
                  <c:v>0.104997962026237</c:v>
                </c:pt>
                <c:pt idx="7">
                  <c:v>0.20335412875892</c:v>
                </c:pt>
                <c:pt idx="8">
                  <c:v>0.289569651960301</c:v>
                </c:pt>
                <c:pt idx="9">
                  <c:v>0.372038906143385</c:v>
                </c:pt>
                <c:pt idx="10">
                  <c:v>0.460683574447429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0799848"/>
        <c:axId val="2130784456"/>
      </c:scatterChart>
      <c:valAx>
        <c:axId val="2130799848"/>
        <c:scaling>
          <c:orientation val="minMax"/>
          <c:max val="0.1"/>
          <c:min val="-0.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Normalized </a:t>
                </a:r>
                <a:r>
                  <a:rPr lang="en-GB" dirty="0" smtClean="0"/>
                  <a:t>Position (half aperture=1)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488134013641557"/>
              <c:y val="0.948646892896058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2130784456"/>
        <c:crossesAt val="-1000.0"/>
        <c:crossBetween val="midCat"/>
      </c:valAx>
      <c:valAx>
        <c:axId val="2130784456"/>
        <c:scaling>
          <c:orientation val="minMax"/>
          <c:max val="0.5"/>
          <c:min val="-0.5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Error [mm] (with Kf=12.98mm)</a:t>
                </a:r>
              </a:p>
            </c:rich>
          </c:tx>
          <c:layout>
            <c:manualLayout>
              <c:xMode val="edge"/>
              <c:yMode val="edge"/>
              <c:x val="0.0703545926616651"/>
              <c:y val="0.27338663544681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crossAx val="2130799848"/>
        <c:crossesAt val="-1000.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00695013832342"/>
          <c:y val="0.593508673785603"/>
          <c:w val="0.450260134133029"/>
          <c:h val="0.265646738821779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093443113542"/>
          <c:y val="0.0514005540974045"/>
          <c:w val="0.813610880591386"/>
          <c:h val="0.840493209544496"/>
        </c:manualLayout>
      </c:layout>
      <c:scatterChart>
        <c:scatterStyle val="smoothMarker"/>
        <c:varyColors val="0"/>
        <c:ser>
          <c:idx val="10"/>
          <c:order val="0"/>
          <c:tx>
            <c:v>0.5 * B1=B2, 2.5ns</c:v>
          </c:tx>
          <c:spPr>
            <a:ln w="12700">
              <a:solidFill>
                <a:srgbClr val="0070C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3'!$AU$16:$AU$26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3'!$BB$16:$BB$26</c:f>
              <c:numCache>
                <c:formatCode>0.000</c:formatCode>
                <c:ptCount val="11"/>
                <c:pt idx="0">
                  <c:v>-0.201522209580297</c:v>
                </c:pt>
                <c:pt idx="1">
                  <c:v>-0.159790037456055</c:v>
                </c:pt>
                <c:pt idx="2">
                  <c:v>-0.119763492446089</c:v>
                </c:pt>
                <c:pt idx="3">
                  <c:v>-0.0804228695743121</c:v>
                </c:pt>
                <c:pt idx="4">
                  <c:v>-0.0415991744070284</c:v>
                </c:pt>
                <c:pt idx="5">
                  <c:v>0.000340102764241663</c:v>
                </c:pt>
                <c:pt idx="6">
                  <c:v>0.0397903443331956</c:v>
                </c:pt>
                <c:pt idx="7">
                  <c:v>0.0816159010095247</c:v>
                </c:pt>
                <c:pt idx="8">
                  <c:v>0.119566371374095</c:v>
                </c:pt>
                <c:pt idx="9">
                  <c:v>0.159391586378808</c:v>
                </c:pt>
                <c:pt idx="10">
                  <c:v>0.198749111441795</c:v>
                </c:pt>
              </c:numCache>
            </c:numRef>
          </c:yVal>
          <c:smooth val="1"/>
        </c:ser>
        <c:ser>
          <c:idx val="11"/>
          <c:order val="1"/>
          <c:tx>
            <c:v>0.5 * B1=B2, 5ns</c:v>
          </c:tx>
          <c:spPr>
            <a:ln w="12700">
              <a:solidFill>
                <a:srgbClr val="FF000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3'!$AU$16:$AU$26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3'!$BC$16:$BC$26</c:f>
              <c:numCache>
                <c:formatCode>0.000</c:formatCode>
                <c:ptCount val="11"/>
                <c:pt idx="0">
                  <c:v>-0.829790634361077</c:v>
                </c:pt>
                <c:pt idx="1">
                  <c:v>-0.662089523149217</c:v>
                </c:pt>
                <c:pt idx="2">
                  <c:v>-0.496206154448755</c:v>
                </c:pt>
                <c:pt idx="3">
                  <c:v>-0.330559580585067</c:v>
                </c:pt>
                <c:pt idx="4">
                  <c:v>-0.162512653246772</c:v>
                </c:pt>
                <c:pt idx="5">
                  <c:v>0.00791712068972277</c:v>
                </c:pt>
                <c:pt idx="6">
                  <c:v>0.17685943629229</c:v>
                </c:pt>
                <c:pt idx="7">
                  <c:v>0.348893007730642</c:v>
                </c:pt>
                <c:pt idx="8">
                  <c:v>0.510147927182749</c:v>
                </c:pt>
                <c:pt idx="9">
                  <c:v>0.6695168040536</c:v>
                </c:pt>
                <c:pt idx="10">
                  <c:v>0.843314096475211</c:v>
                </c:pt>
              </c:numCache>
            </c:numRef>
          </c:yVal>
          <c:smooth val="1"/>
        </c:ser>
        <c:ser>
          <c:idx val="0"/>
          <c:order val="2"/>
          <c:tx>
            <c:v>B1=B2, 2.5ns</c:v>
          </c:tx>
          <c:spPr>
            <a:ln w="12700">
              <a:solidFill>
                <a:srgbClr val="0070C0"/>
              </a:solidFill>
            </a:ln>
          </c:spPr>
          <c:marker>
            <c:symbol val="star"/>
            <c:size val="7"/>
            <c:spPr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3'!$C$16:$C$26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3'!$J$16:$J$26</c:f>
              <c:numCache>
                <c:formatCode>0.000</c:formatCode>
                <c:ptCount val="11"/>
                <c:pt idx="0">
                  <c:v>0.461637497321196</c:v>
                </c:pt>
                <c:pt idx="1">
                  <c:v>0.371660939188447</c:v>
                </c:pt>
                <c:pt idx="2">
                  <c:v>0.278121917546889</c:v>
                </c:pt>
                <c:pt idx="3">
                  <c:v>0.184236464334606</c:v>
                </c:pt>
                <c:pt idx="4">
                  <c:v>0.0906780719996637</c:v>
                </c:pt>
                <c:pt idx="5">
                  <c:v>0.000269786767008656</c:v>
                </c:pt>
                <c:pt idx="6">
                  <c:v>-0.0925015544774007</c:v>
                </c:pt>
                <c:pt idx="7">
                  <c:v>-0.182769251019506</c:v>
                </c:pt>
                <c:pt idx="8">
                  <c:v>-0.276949138486382</c:v>
                </c:pt>
                <c:pt idx="9">
                  <c:v>-0.370087896531468</c:v>
                </c:pt>
                <c:pt idx="10">
                  <c:v>-0.463519292688426</c:v>
                </c:pt>
              </c:numCache>
            </c:numRef>
          </c:yVal>
          <c:smooth val="1"/>
        </c:ser>
        <c:ser>
          <c:idx val="1"/>
          <c:order val="3"/>
          <c:tx>
            <c:v>B1=B2, 5ns</c:v>
          </c:tx>
          <c:spPr>
            <a:ln w="12700">
              <a:solidFill>
                <a:srgbClr val="FF0000"/>
              </a:solidFill>
            </a:ln>
          </c:spPr>
          <c:marker>
            <c:symbol val="star"/>
            <c:size val="7"/>
            <c:spPr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3'!$C$16:$C$26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3'!$K$16:$K$26</c:f>
              <c:numCache>
                <c:formatCode>0.000</c:formatCode>
                <c:ptCount val="11"/>
                <c:pt idx="0">
                  <c:v>-1.03281864810925</c:v>
                </c:pt>
                <c:pt idx="1">
                  <c:v>-0.821447863518069</c:v>
                </c:pt>
                <c:pt idx="2">
                  <c:v>-0.614274277124552</c:v>
                </c:pt>
                <c:pt idx="3">
                  <c:v>-0.404411072226672</c:v>
                </c:pt>
                <c:pt idx="4">
                  <c:v>-0.197037643545684</c:v>
                </c:pt>
                <c:pt idx="5">
                  <c:v>0.0126402966471425</c:v>
                </c:pt>
                <c:pt idx="6">
                  <c:v>0.218461476984619</c:v>
                </c:pt>
                <c:pt idx="7">
                  <c:v>0.428691968770359</c:v>
                </c:pt>
                <c:pt idx="8">
                  <c:v>0.631535106533296</c:v>
                </c:pt>
                <c:pt idx="9">
                  <c:v>0.848334700574138</c:v>
                </c:pt>
                <c:pt idx="10">
                  <c:v>1.052110246341166</c:v>
                </c:pt>
              </c:numCache>
            </c:numRef>
          </c:yVal>
          <c:smooth val="1"/>
        </c:ser>
        <c:ser>
          <c:idx val="2"/>
          <c:order val="4"/>
          <c:tx>
            <c:v>1.1 * B1 B2, 2.5ns</c:v>
          </c:tx>
          <c:spPr>
            <a:ln w="12700">
              <a:solidFill>
                <a:srgbClr val="0070C0"/>
              </a:solidFill>
            </a:ln>
          </c:spPr>
          <c:marker>
            <c:symbol val="triangle"/>
            <c:size val="7"/>
            <c:spPr>
              <a:noFill/>
              <a:ln w="9525">
                <a:solidFill>
                  <a:srgbClr val="0070C0"/>
                </a:solidFill>
              </a:ln>
            </c:spPr>
          </c:marker>
          <c:xVal>
            <c:numRef>
              <c:f>'WBTN out vs Int, Pos &amp; BSpa 3'!$N$16:$N$26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3'!$U$16:$U$26</c:f>
              <c:numCache>
                <c:formatCode>0.000</c:formatCode>
                <c:ptCount val="11"/>
                <c:pt idx="0">
                  <c:v>0.516878109926377</c:v>
                </c:pt>
                <c:pt idx="1">
                  <c:v>0.415008111981186</c:v>
                </c:pt>
                <c:pt idx="2">
                  <c:v>0.310821802579502</c:v>
                </c:pt>
                <c:pt idx="3">
                  <c:v>0.206218092745015</c:v>
                </c:pt>
                <c:pt idx="4">
                  <c:v>0.101569319280677</c:v>
                </c:pt>
                <c:pt idx="5">
                  <c:v>0.000227941201619955</c:v>
                </c:pt>
                <c:pt idx="6">
                  <c:v>-0.103832740268197</c:v>
                </c:pt>
                <c:pt idx="7">
                  <c:v>-0.205135270786238</c:v>
                </c:pt>
                <c:pt idx="8">
                  <c:v>-0.310380170876131</c:v>
                </c:pt>
                <c:pt idx="9">
                  <c:v>-0.415141008952632</c:v>
                </c:pt>
                <c:pt idx="10">
                  <c:v>-0.519016162719603</c:v>
                </c:pt>
              </c:numCache>
            </c:numRef>
          </c:yVal>
          <c:smooth val="1"/>
        </c:ser>
        <c:ser>
          <c:idx val="3"/>
          <c:order val="5"/>
          <c:tx>
            <c:v>1.1 * B1=B2, 5ns</c:v>
          </c:tx>
          <c:spPr>
            <a:ln w="12700">
              <a:solidFill>
                <a:srgbClr val="FF0000"/>
              </a:solidFill>
            </a:ln>
          </c:spPr>
          <c:marker>
            <c:symbol val="triang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3'!$N$16:$N$26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3'!$V$16:$V$26</c:f>
              <c:numCache>
                <c:formatCode>0.000</c:formatCode>
                <c:ptCount val="11"/>
                <c:pt idx="0">
                  <c:v>-1.082877470647062</c:v>
                </c:pt>
                <c:pt idx="1">
                  <c:v>-0.854471839983472</c:v>
                </c:pt>
                <c:pt idx="2">
                  <c:v>-0.638319361251909</c:v>
                </c:pt>
                <c:pt idx="3">
                  <c:v>-0.426197321197853</c:v>
                </c:pt>
                <c:pt idx="4">
                  <c:v>-0.213590164677949</c:v>
                </c:pt>
                <c:pt idx="5">
                  <c:v>0.0146327138304025</c:v>
                </c:pt>
                <c:pt idx="6">
                  <c:v>0.235181684381047</c:v>
                </c:pt>
                <c:pt idx="7">
                  <c:v>0.451475426632936</c:v>
                </c:pt>
                <c:pt idx="8">
                  <c:v>0.663781603159046</c:v>
                </c:pt>
                <c:pt idx="9">
                  <c:v>0.883569478214425</c:v>
                </c:pt>
                <c:pt idx="10">
                  <c:v>1.094183523000747</c:v>
                </c:pt>
              </c:numCache>
            </c:numRef>
          </c:yVal>
          <c:smooth val="1"/>
        </c:ser>
        <c:ser>
          <c:idx val="4"/>
          <c:order val="6"/>
          <c:tx>
            <c:v>1.2 * B1=B2, 2.5ns</c:v>
          </c:tx>
          <c:spPr>
            <a:ln w="12700">
              <a:solidFill>
                <a:srgbClr val="0070C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3'!$Y$16:$Y$26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3'!$AF$16:$AF$26</c:f>
              <c:numCache>
                <c:formatCode>0.000</c:formatCode>
                <c:ptCount val="11"/>
                <c:pt idx="0">
                  <c:v>0.559432252526612</c:v>
                </c:pt>
                <c:pt idx="1">
                  <c:v>0.44913582467484</c:v>
                </c:pt>
                <c:pt idx="2">
                  <c:v>0.336458783487254</c:v>
                </c:pt>
                <c:pt idx="3">
                  <c:v>0.2235716195993</c:v>
                </c:pt>
                <c:pt idx="4">
                  <c:v>0.110547293560406</c:v>
                </c:pt>
                <c:pt idx="5">
                  <c:v>0.000831150555037988</c:v>
                </c:pt>
                <c:pt idx="6">
                  <c:v>-0.111624900797326</c:v>
                </c:pt>
                <c:pt idx="7">
                  <c:v>-0.221350858204367</c:v>
                </c:pt>
                <c:pt idx="8">
                  <c:v>-0.335137396225532</c:v>
                </c:pt>
                <c:pt idx="9">
                  <c:v>-0.448354288093159</c:v>
                </c:pt>
                <c:pt idx="10">
                  <c:v>-0.560651295992211</c:v>
                </c:pt>
              </c:numCache>
            </c:numRef>
          </c:yVal>
          <c:smooth val="1"/>
        </c:ser>
        <c:ser>
          <c:idx val="5"/>
          <c:order val="7"/>
          <c:tx>
            <c:v>1.2 *B1=B2, 5ns</c:v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3'!$Y$16:$Y$26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3'!$AG$16:$AG$26</c:f>
              <c:numCache>
                <c:formatCode>0.000</c:formatCode>
                <c:ptCount val="11"/>
                <c:pt idx="0">
                  <c:v>-1.139975138414347</c:v>
                </c:pt>
                <c:pt idx="1">
                  <c:v>-0.906660242404834</c:v>
                </c:pt>
                <c:pt idx="2">
                  <c:v>-0.684498042557787</c:v>
                </c:pt>
                <c:pt idx="3">
                  <c:v>-0.449948346330539</c:v>
                </c:pt>
                <c:pt idx="4">
                  <c:v>-0.220529304591934</c:v>
                </c:pt>
                <c:pt idx="5">
                  <c:v>0.0148611004770826</c:v>
                </c:pt>
                <c:pt idx="6">
                  <c:v>0.238018967354767</c:v>
                </c:pt>
                <c:pt idx="7">
                  <c:v>0.458025582735396</c:v>
                </c:pt>
                <c:pt idx="8">
                  <c:v>0.696660210646931</c:v>
                </c:pt>
                <c:pt idx="9">
                  <c:v>0.919252743720752</c:v>
                </c:pt>
                <c:pt idx="10">
                  <c:v>1.161432771677068</c:v>
                </c:pt>
              </c:numCache>
            </c:numRef>
          </c:yVal>
          <c:smooth val="1"/>
        </c:ser>
        <c:ser>
          <c:idx val="6"/>
          <c:order val="8"/>
          <c:tx>
            <c:v>1.5 * B1=B2, 2.5ns</c:v>
          </c:tx>
          <c:spPr>
            <a:ln w="12700">
              <a:solidFill>
                <a:srgbClr val="0070C0"/>
              </a:solidFill>
            </a:ln>
          </c:spPr>
          <c:marker>
            <c:symbol val="squar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3'!$AJ$16:$AJ$26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3'!$AQ$16:$AQ$26</c:f>
              <c:numCache>
                <c:formatCode>0.000</c:formatCode>
                <c:ptCount val="11"/>
                <c:pt idx="0">
                  <c:v>0.637797530885757</c:v>
                </c:pt>
                <c:pt idx="1">
                  <c:v>0.512833917901311</c:v>
                </c:pt>
                <c:pt idx="2">
                  <c:v>0.383987525082004</c:v>
                </c:pt>
                <c:pt idx="3">
                  <c:v>0.254747054636147</c:v>
                </c:pt>
                <c:pt idx="4">
                  <c:v>0.126504823741352</c:v>
                </c:pt>
                <c:pt idx="5">
                  <c:v>0.00096885798771451</c:v>
                </c:pt>
                <c:pt idx="6">
                  <c:v>-0.126925132260776</c:v>
                </c:pt>
                <c:pt idx="7">
                  <c:v>-0.252767883009731</c:v>
                </c:pt>
                <c:pt idx="8">
                  <c:v>-0.38116360414622</c:v>
                </c:pt>
                <c:pt idx="9">
                  <c:v>-0.509577078225383</c:v>
                </c:pt>
                <c:pt idx="10">
                  <c:v>-0.638735218450326</c:v>
                </c:pt>
              </c:numCache>
            </c:numRef>
          </c:yVal>
          <c:smooth val="1"/>
        </c:ser>
        <c:ser>
          <c:idx val="7"/>
          <c:order val="9"/>
          <c:tx>
            <c:v>1.5 * B1=B2, 5ns</c:v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3'!$AJ$16:$AJ$26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3'!$AR$16:$AR$26</c:f>
              <c:numCache>
                <c:formatCode>0.000</c:formatCode>
                <c:ptCount val="11"/>
                <c:pt idx="0">
                  <c:v>-1.403398978457358</c:v>
                </c:pt>
                <c:pt idx="1">
                  <c:v>-1.098934648738008</c:v>
                </c:pt>
                <c:pt idx="2">
                  <c:v>-0.825739690250132</c:v>
                </c:pt>
                <c:pt idx="3">
                  <c:v>-0.5423740866506</c:v>
                </c:pt>
                <c:pt idx="4">
                  <c:v>-0.248813784326559</c:v>
                </c:pt>
                <c:pt idx="5">
                  <c:v>0.0102471990883588</c:v>
                </c:pt>
                <c:pt idx="6">
                  <c:v>0.289422470350596</c:v>
                </c:pt>
                <c:pt idx="7">
                  <c:v>0.568045857474728</c:v>
                </c:pt>
                <c:pt idx="8">
                  <c:v>0.859921842250731</c:v>
                </c:pt>
                <c:pt idx="9">
                  <c:v>1.132936423336427</c:v>
                </c:pt>
                <c:pt idx="10">
                  <c:v>1.41654729061914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9716584"/>
        <c:axId val="2139724200"/>
      </c:scatterChart>
      <c:valAx>
        <c:axId val="2139716584"/>
        <c:scaling>
          <c:orientation val="minMax"/>
          <c:max val="0.1"/>
          <c:min val="-0.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Normalized position   (half aperture=1)</a:t>
                </a:r>
              </a:p>
            </c:rich>
          </c:tx>
          <c:layout>
            <c:manualLayout>
              <c:xMode val="edge"/>
              <c:yMode val="edge"/>
              <c:x val="0.48540246892444"/>
              <c:y val="0.948326523579744"/>
            </c:manualLayout>
          </c:layout>
          <c:overlay val="0"/>
        </c:title>
        <c:numFmt formatCode="0.00" sourceLinked="1"/>
        <c:majorTickMark val="out"/>
        <c:minorTickMark val="out"/>
        <c:tickLblPos val="nextTo"/>
        <c:crossAx val="2139724200"/>
        <c:crossesAt val="-1000.0"/>
        <c:crossBetween val="midCat"/>
        <c:minorUnit val="0.005"/>
      </c:valAx>
      <c:valAx>
        <c:axId val="213972420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1" i="0" baseline="0">
                    <a:effectLst/>
                  </a:rPr>
                  <a:t>Error [mm] (with Kf=12.98mm)</a:t>
                </a:r>
                <a:endParaRPr lang="en-GB" sz="100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GB" sz="1000"/>
              </a:p>
            </c:rich>
          </c:tx>
          <c:layout>
            <c:manualLayout>
              <c:xMode val="edge"/>
              <c:yMode val="edge"/>
              <c:x val="0.0703545926616651"/>
              <c:y val="0.330139955710617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crossAx val="2139716584"/>
        <c:crossesAt val="-1000.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493312754672571"/>
          <c:y val="0.67426036621003"/>
          <c:w val="0.455940335167023"/>
          <c:h val="0.190897240974814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0.4632</cdr:x>
      <cdr:y>0.1599</cdr:y>
    </cdr:from>
    <cdr:to>
      <cdr:x>0.52996</cdr:x>
      <cdr:y>0.8684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811951" y="723706"/>
          <a:ext cx="549406" cy="3206630"/>
        </a:xfrm>
        <a:prstGeom xmlns:a="http://schemas.openxmlformats.org/drawingml/2006/main" prst="rect">
          <a:avLst/>
        </a:prstGeom>
        <a:solidFill xmlns:a="http://schemas.openxmlformats.org/drawingml/2006/main">
          <a:srgbClr val="00FF00">
            <a:alpha val="13000"/>
          </a:srgb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0.37893</cdr:x>
      <cdr:y>0.15791</cdr:y>
    </cdr:from>
    <cdr:to>
      <cdr:x>0.38002</cdr:x>
      <cdr:y>0.87238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3118439" y="714699"/>
          <a:ext cx="9007" cy="3233652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66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0.53377</cdr:x>
      <cdr:y>0.29566</cdr:y>
    </cdr:from>
    <cdr:to>
      <cdr:x>0.78054</cdr:x>
      <cdr:y>0.29674</cdr:y>
    </cdr:to>
    <cdr:cxnSp macro="">
      <cdr:nvCxnSpPr>
        <cdr:cNvPr id="11" name="Straight Arrow Connector 10"/>
        <cdr:cNvCxnSpPr/>
      </cdr:nvCxnSpPr>
      <cdr:spPr bwMode="auto">
        <a:xfrm xmlns:a="http://schemas.openxmlformats.org/drawingml/2006/main" flipV="1">
          <a:off x="4922532" y="1663499"/>
          <a:ext cx="2275860" cy="6077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28575" cap="flat" cmpd="sng" algn="ctr">
          <a:solidFill>
            <a:srgbClr val="FF0000"/>
          </a:solidFill>
          <a:prstDash val="solid"/>
          <a:round/>
          <a:headEnd type="stealth" w="lg" len="lg"/>
          <a:tailEnd type="stealth" w="lg" len="lg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0.23166</cdr:x>
      <cdr:y>0.73799</cdr:y>
    </cdr:from>
    <cdr:to>
      <cdr:x>0.6611</cdr:x>
      <cdr:y>0.73799</cdr:y>
    </cdr:to>
    <cdr:cxnSp macro="">
      <cdr:nvCxnSpPr>
        <cdr:cNvPr id="12" name="Straight Arrow Connector 11"/>
        <cdr:cNvCxnSpPr/>
      </cdr:nvCxnSpPr>
      <cdr:spPr bwMode="auto">
        <a:xfrm xmlns:a="http://schemas.openxmlformats.org/drawingml/2006/main">
          <a:off x="1724059" y="2993612"/>
          <a:ext cx="3195975" cy="0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28575" cap="flat" cmpd="sng" algn="ctr">
          <a:solidFill>
            <a:srgbClr val="4F81BD"/>
          </a:solidFill>
          <a:prstDash val="sysDash"/>
          <a:round/>
          <a:headEnd type="stealth" w="lg" len="lg"/>
          <a:tailEnd type="stealth" w="lg" len="lg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0.58417</cdr:x>
      <cdr:y>0.33803</cdr:y>
    </cdr:from>
    <cdr:to>
      <cdr:x>0.75594</cdr:x>
      <cdr:y>0.38923</cdr:y>
    </cdr:to>
    <cdr:sp macro="" textlink="">
      <cdr:nvSpPr>
        <cdr:cNvPr id="13" name="TextBox 3"/>
        <cdr:cNvSpPr txBox="1"/>
      </cdr:nvSpPr>
      <cdr:spPr>
        <a:xfrm xmlns:a="http://schemas.openxmlformats.org/drawingml/2006/main">
          <a:off x="4807523" y="1529912"/>
          <a:ext cx="1413598" cy="2317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 dirty="0" smtClean="0">
              <a:solidFill>
                <a:srgbClr val="FF0000"/>
              </a:solidFill>
            </a:rPr>
            <a:t>From 25 dB </a:t>
          </a:r>
          <a:r>
            <a:rPr lang="en-GB" dirty="0" smtClean="0">
              <a:solidFill>
                <a:srgbClr val="FF0000"/>
              </a:solidFill>
            </a:rPr>
            <a:t>to</a:t>
          </a:r>
          <a:endParaRPr lang="en-GB" dirty="0">
            <a:solidFill>
              <a:srgbClr val="FF0000"/>
            </a:solidFill>
          </a:endParaRPr>
        </a:p>
        <a:p xmlns:a="http://schemas.openxmlformats.org/drawingml/2006/main">
          <a:pPr algn="ctr"/>
          <a:r>
            <a:rPr lang="en-GB" sz="1100" dirty="0" smtClean="0">
              <a:solidFill>
                <a:srgbClr val="FF0000"/>
              </a:solidFill>
            </a:rPr>
            <a:t>35-40 dB  </a:t>
          </a:r>
          <a:endParaRPr lang="en-GB" sz="11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0.5244</cdr:x>
      <cdr:y>0.7516</cdr:y>
    </cdr:from>
    <cdr:to>
      <cdr:x>0.64326</cdr:x>
      <cdr:y>0.81559</cdr:y>
    </cdr:to>
    <cdr:sp macro="" textlink="">
      <cdr:nvSpPr>
        <cdr:cNvPr id="14" name="TextBox 4"/>
        <cdr:cNvSpPr txBox="1"/>
      </cdr:nvSpPr>
      <cdr:spPr>
        <a:xfrm xmlns:a="http://schemas.openxmlformats.org/drawingml/2006/main">
          <a:off x="3902675" y="3048819"/>
          <a:ext cx="884586" cy="25957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 dirty="0" smtClean="0">
              <a:solidFill>
                <a:srgbClr val="0000FF"/>
              </a:solidFill>
            </a:rPr>
            <a:t>From 34 dB</a:t>
          </a:r>
        </a:p>
        <a:p xmlns:a="http://schemas.openxmlformats.org/drawingml/2006/main">
          <a:pPr algn="ctr"/>
          <a:r>
            <a:rPr lang="en-GB" sz="1100" dirty="0" smtClean="0">
              <a:solidFill>
                <a:srgbClr val="0000FF"/>
              </a:solidFill>
            </a:rPr>
            <a:t>to 44 dB</a:t>
          </a:r>
          <a:endParaRPr lang="en-GB" sz="1100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0.23166</cdr:x>
      <cdr:y>0.84038</cdr:y>
    </cdr:from>
    <cdr:to>
      <cdr:x>0.77273</cdr:x>
      <cdr:y>0.84254</cdr:y>
    </cdr:to>
    <cdr:cxnSp macro="">
      <cdr:nvCxnSpPr>
        <cdr:cNvPr id="15" name="Straight Arrow Connector 14"/>
        <cdr:cNvCxnSpPr/>
      </cdr:nvCxnSpPr>
      <cdr:spPr bwMode="auto">
        <a:xfrm xmlns:a="http://schemas.openxmlformats.org/drawingml/2006/main" flipV="1">
          <a:off x="2136412" y="4728331"/>
          <a:ext cx="4989888" cy="12154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28575" cap="flat" cmpd="sng" algn="ctr">
          <a:solidFill>
            <a:schemeClr val="tx1"/>
          </a:solidFill>
          <a:prstDash val="sysDot"/>
          <a:round/>
          <a:headEnd type="stealth" w="lg" len="lg"/>
          <a:tailEnd type="stealth" w="lg" len="lg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0.48152</cdr:x>
      <cdr:y>0.80199</cdr:y>
    </cdr:from>
    <cdr:to>
      <cdr:x>0.53227</cdr:x>
      <cdr:y>0.83216</cdr:y>
    </cdr:to>
    <cdr:sp macro="" textlink="">
      <cdr:nvSpPr>
        <cdr:cNvPr id="16" name="TextBox 6"/>
        <cdr:cNvSpPr txBox="1"/>
      </cdr:nvSpPr>
      <cdr:spPr>
        <a:xfrm xmlns:a="http://schemas.openxmlformats.org/drawingml/2006/main">
          <a:off x="4440670" y="4512291"/>
          <a:ext cx="468059" cy="16976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lIns="0" rIns="0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 dirty="0">
              <a:solidFill>
                <a:sysClr val="windowText" lastClr="000000"/>
              </a:solidFill>
            </a:rPr>
            <a:t>54 dB</a:t>
          </a:r>
        </a:p>
      </cdr:txBody>
    </cdr:sp>
  </cdr:relSizeAnchor>
  <cdr:relSizeAnchor xmlns:cdr="http://schemas.openxmlformats.org/drawingml/2006/chartDrawing">
    <cdr:from>
      <cdr:x>0.41665</cdr:x>
      <cdr:y>0.32126</cdr:y>
    </cdr:from>
    <cdr:to>
      <cdr:x>0.78362</cdr:x>
      <cdr:y>0.32126</cdr:y>
    </cdr:to>
    <cdr:cxnSp macro="">
      <cdr:nvCxnSpPr>
        <cdr:cNvPr id="17" name="Straight Arrow Connector 16"/>
        <cdr:cNvCxnSpPr/>
      </cdr:nvCxnSpPr>
      <cdr:spPr bwMode="auto">
        <a:xfrm xmlns:a="http://schemas.openxmlformats.org/drawingml/2006/main">
          <a:off x="3100790" y="1303172"/>
          <a:ext cx="2731062" cy="0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28575" cap="flat" cmpd="sng" algn="ctr">
          <a:solidFill>
            <a:srgbClr val="FF0000"/>
          </a:solidFill>
          <a:prstDash val="sysDash"/>
          <a:round/>
          <a:headEnd type="stealth" w="lg" len="lg"/>
          <a:tailEnd type="stealth" w="lg" len="lg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0.23166</cdr:x>
      <cdr:y>0.6996</cdr:y>
    </cdr:from>
    <cdr:to>
      <cdr:x>0.57908</cdr:x>
      <cdr:y>0.70068</cdr:y>
    </cdr:to>
    <cdr:cxnSp macro="">
      <cdr:nvCxnSpPr>
        <cdr:cNvPr id="18" name="Straight Arrow Connector 17"/>
        <cdr:cNvCxnSpPr/>
      </cdr:nvCxnSpPr>
      <cdr:spPr bwMode="auto">
        <a:xfrm xmlns:a="http://schemas.openxmlformats.org/drawingml/2006/main" flipV="1">
          <a:off x="2136412" y="3936253"/>
          <a:ext cx="3204007" cy="6077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28575" cap="flat" cmpd="sng" algn="ctr">
          <a:solidFill>
            <a:srgbClr val="0000FF"/>
          </a:solidFill>
          <a:prstDash val="solid"/>
          <a:round/>
          <a:headEnd type="stealth" w="lg" len="lg"/>
          <a:tailEnd type="stealth" w="lg" len="lg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0.44963</cdr:x>
      <cdr:y>0.19801</cdr:y>
    </cdr:from>
    <cdr:to>
      <cdr:x>0.51256</cdr:x>
      <cdr:y>0.26018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3346197" y="803204"/>
          <a:ext cx="468345" cy="25220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>
              <a:solidFill>
                <a:srgbClr val="008000"/>
              </a:solidFill>
            </a:rPr>
            <a:t>Pilot</a:t>
          </a:r>
          <a:endParaRPr lang="en-US" dirty="0">
            <a:solidFill>
              <a:srgbClr val="008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0.92842</cdr:x>
      <cdr:y>0.30767</cdr:y>
    </cdr:from>
    <cdr:to>
      <cdr:x>0.95233</cdr:x>
      <cdr:y>0.33707</cdr:y>
    </cdr:to>
    <cdr:cxnSp macro="">
      <cdr:nvCxnSpPr>
        <cdr:cNvPr id="3" name="Straight Arrow Connector 2"/>
        <cdr:cNvCxnSpPr/>
      </cdr:nvCxnSpPr>
      <cdr:spPr bwMode="auto">
        <a:xfrm xmlns:a="http://schemas.openxmlformats.org/drawingml/2006/main">
          <a:off x="3943915" y="930399"/>
          <a:ext cx="101600" cy="88900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 xmlns:a="http://schemas.openxmlformats.org/drawingml/2006/main"/>
      </cdr:spPr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0.28701</cdr:x>
      <cdr:y>0.0522</cdr:y>
    </cdr:from>
    <cdr:to>
      <cdr:x>0.49173</cdr:x>
      <cdr:y>0.17886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33542" y="190245"/>
          <a:ext cx="1521821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i="1" dirty="0" smtClean="0"/>
            <a:t>X scale = +/- 10% aperture</a:t>
          </a:r>
        </a:p>
        <a:p xmlns:a="http://schemas.openxmlformats.org/drawingml/2006/main">
          <a:r>
            <a:rPr lang="en-GB" sz="1000" i="1" dirty="0" smtClean="0"/>
            <a:t>(arc BPM ~-2.4mm)</a:t>
          </a:r>
        </a:p>
        <a:p xmlns:a="http://schemas.openxmlformats.org/drawingml/2006/main">
          <a:r>
            <a:rPr lang="en-GB" sz="1000" i="1" dirty="0" smtClean="0"/>
            <a:t>(BPMSB    ~6.5mm)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0.27912</cdr:x>
      <cdr:y>0.06239</cdr:y>
    </cdr:from>
    <cdr:to>
      <cdr:x>0.47602</cdr:x>
      <cdr:y>0.18189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157321" y="241045"/>
          <a:ext cx="1521821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i="1" dirty="0" smtClean="0"/>
            <a:t>X scale = +/- 10% aperture</a:t>
          </a:r>
        </a:p>
        <a:p xmlns:a="http://schemas.openxmlformats.org/drawingml/2006/main">
          <a:r>
            <a:rPr lang="en-GB" sz="1000" i="1" dirty="0" smtClean="0"/>
            <a:t>(arc BPM ~-2.4mm)</a:t>
          </a:r>
        </a:p>
        <a:p xmlns:a="http://schemas.openxmlformats.org/drawingml/2006/main">
          <a:r>
            <a:rPr lang="en-GB" sz="1000" i="1" dirty="0" smtClean="0"/>
            <a:t>(BPMSB    ~6.5mm)</a:t>
          </a:r>
        </a:p>
      </cdr:txBody>
    </cdr:sp>
  </cdr:relSizeAnchor>
  <cdr:relSizeAnchor xmlns:cdr="http://schemas.openxmlformats.org/drawingml/2006/chartDrawing">
    <cdr:from>
      <cdr:x>0.51248</cdr:x>
      <cdr:y>0.06924</cdr:y>
    </cdr:from>
    <cdr:to>
      <cdr:x>0.70937</cdr:x>
      <cdr:y>0.14891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960961" y="267521"/>
          <a:ext cx="1521821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i="1" dirty="0"/>
            <a:t>Y</a:t>
          </a:r>
          <a:r>
            <a:rPr lang="en-GB" sz="1000" i="1" dirty="0" smtClean="0"/>
            <a:t> scale for arc BPM</a:t>
          </a:r>
        </a:p>
        <a:p xmlns:a="http://schemas.openxmlformats.org/drawingml/2006/main">
          <a:r>
            <a:rPr lang="en-GB" sz="1000" i="1" dirty="0" smtClean="0"/>
            <a:t>Multiply time 2.5 for BPMS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6A26D-6914-DA43-92AE-7EBDBB7B50BA}" type="datetimeFigureOut">
              <a:rPr lang="en-US" smtClean="0"/>
              <a:t>02/06/14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375C9-DD5B-9349-874C-2998B4E67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10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22A06-32AB-6546-89EE-5111448C5044}" type="datetimeFigureOut">
              <a:rPr lang="en-US" smtClean="0"/>
              <a:t>02/06/14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2C52B-5479-2B44-B1FF-7FFBD845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9105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01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1049866" y="3547533"/>
            <a:ext cx="7018866" cy="84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5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430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704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12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1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6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1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101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44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4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753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03.06.14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2467" y="6356350"/>
            <a:ext cx="6239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E. Bravin - Evian workshop - June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9394" y="6356350"/>
            <a:ext cx="651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D0F0BDB-4D7F-254D-B4EC-2014B6945878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30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1200"/>
        </a:spcAft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12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120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120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calvo\User%20files\LTI&amp;LHC%20orbit%20system%20project\interlock%20IR6\New%20infrastructure%20after%20LS1\Interlock%20New%20Infrastructure.dsf" TargetMode="External"/><Relationship Id="rId4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Beam instrumentation for machine protection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34526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Evian workshop</a:t>
            </a:r>
          </a:p>
          <a:p>
            <a:r>
              <a:rPr lang="en-US" dirty="0" smtClean="0"/>
              <a:t>2-4 June 2014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sz="3000" dirty="0" smtClean="0">
                <a:solidFill>
                  <a:schemeClr val="accent1"/>
                </a:solidFill>
              </a:rPr>
              <a:t>E. Bravin – CERN</a:t>
            </a:r>
          </a:p>
          <a:p>
            <a:r>
              <a:rPr lang="en-US" sz="3000" dirty="0" smtClean="0">
                <a:solidFill>
                  <a:srgbClr val="4F81BD"/>
                </a:solidFill>
              </a:rPr>
              <a:t>For the BE-BI group</a:t>
            </a:r>
            <a:endParaRPr lang="en-US" sz="3000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028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thresholds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486043"/>
              </p:ext>
            </p:extLst>
          </p:nvPr>
        </p:nvGraphicFramePr>
        <p:xfrm>
          <a:off x="850903" y="1121563"/>
          <a:ext cx="7442194" cy="4056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5809290" y="1924767"/>
            <a:ext cx="726160" cy="2522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8000"/>
                </a:solidFill>
              </a:rPr>
              <a:t>Nominal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73216" y="1924767"/>
            <a:ext cx="726160" cy="2522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8000"/>
                </a:solidFill>
              </a:rPr>
              <a:t>Ultimate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57029" y="1924767"/>
            <a:ext cx="850002" cy="2522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6"/>
                </a:solidFill>
              </a:rPr>
              <a:t>Noise floor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4392" y="5458482"/>
            <a:ext cx="3531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Thresholds to be defined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Verifications with beam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121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Scrubbing doublets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8626511"/>
              </p:ext>
            </p:extLst>
          </p:nvPr>
        </p:nvGraphicFramePr>
        <p:xfrm>
          <a:off x="226473" y="2519356"/>
          <a:ext cx="4248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20270" y="1584618"/>
            <a:ext cx="6349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“simulator” tests (beam signal replaced by pulse generator)</a:t>
            </a:r>
          </a:p>
          <a:p>
            <a:r>
              <a:rPr lang="en-US" dirty="0" smtClean="0"/>
              <a:t>May be possible to test on SPS with beam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4986239"/>
              </p:ext>
            </p:extLst>
          </p:nvPr>
        </p:nvGraphicFramePr>
        <p:xfrm>
          <a:off x="4438800" y="2519356"/>
          <a:ext cx="4248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3" name="Straight Arrow Connector 12"/>
          <p:cNvCxnSpPr/>
          <p:nvPr/>
        </p:nvCxnSpPr>
        <p:spPr bwMode="auto">
          <a:xfrm>
            <a:off x="8385068" y="3462215"/>
            <a:ext cx="101570" cy="889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23252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FBCCM (</a:t>
            </a:r>
            <a:r>
              <a:rPr lang="en-US" dirty="0" err="1" smtClean="0"/>
              <a:t>dI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Interlock system based on the reading of the fast beam current transformers</a:t>
            </a:r>
          </a:p>
          <a:p>
            <a:pPr algn="just"/>
            <a:r>
              <a:rPr lang="en-US" dirty="0" smtClean="0"/>
              <a:t>Detects rapid changes of beam currents </a:t>
            </a:r>
            <a:r>
              <a:rPr lang="en-US" dirty="0" smtClean="0"/>
              <a:t>i.e</a:t>
            </a:r>
            <a:r>
              <a:rPr lang="en-US" dirty="0" smtClean="0"/>
              <a:t>. losses or </a:t>
            </a:r>
            <a:r>
              <a:rPr lang="en-US" dirty="0" err="1" smtClean="0"/>
              <a:t>debunching</a:t>
            </a:r>
            <a:r>
              <a:rPr lang="en-US" dirty="0"/>
              <a:t> </a:t>
            </a:r>
            <a:r>
              <a:rPr lang="en-US" sz="2400" dirty="0" smtClean="0"/>
              <a:t>(of one or more bunches)</a:t>
            </a:r>
            <a:endParaRPr lang="en-US" dirty="0" smtClean="0"/>
          </a:p>
          <a:p>
            <a:pPr algn="just"/>
            <a:r>
              <a:rPr lang="en-US" dirty="0" smtClean="0"/>
              <a:t>Six different time integration </a:t>
            </a:r>
            <a:r>
              <a:rPr lang="en-US" dirty="0" smtClean="0"/>
              <a:t>windows</a:t>
            </a:r>
          </a:p>
          <a:p>
            <a:pPr marL="457200" lvl="1" indent="0" algn="just">
              <a:buNone/>
            </a:pPr>
            <a:r>
              <a:rPr lang="en-US" sz="1800" dirty="0" smtClean="0"/>
              <a:t>1</a:t>
            </a:r>
            <a:r>
              <a:rPr lang="en-US" sz="1800" dirty="0"/>
              <a:t>, 4, 16, 64, 256 and 1024 </a:t>
            </a:r>
            <a:r>
              <a:rPr lang="en-US" sz="1800" dirty="0" smtClean="0"/>
              <a:t>turns</a:t>
            </a:r>
            <a:endParaRPr lang="en-US" sz="5400" dirty="0" smtClean="0"/>
          </a:p>
          <a:p>
            <a:pPr algn="just"/>
            <a:r>
              <a:rPr lang="en-US" dirty="0" smtClean="0"/>
              <a:t>32 energy thresholds</a:t>
            </a:r>
          </a:p>
          <a:p>
            <a:pPr algn="just"/>
            <a:r>
              <a:rPr lang="en-US" dirty="0" smtClean="0"/>
              <a:t>Prototypes tested in 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81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FBCCM Signal </a:t>
            </a:r>
            <a:r>
              <a:rPr lang="en-US" dirty="0"/>
              <a:t>P</a:t>
            </a:r>
            <a:r>
              <a:rPr lang="en-US" dirty="0" smtClean="0"/>
              <a:t>rocessing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13</a:t>
            </a:fld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489349" y="1955306"/>
            <a:ext cx="1023361" cy="61438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LP Filter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197350" y="1955306"/>
            <a:ext cx="1881188" cy="62073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3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B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and Pass Filter 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40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MHz (FIR)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479080" y="1955306"/>
            <a:ext cx="1633537" cy="61438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IQ demodulation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469231" y="3249088"/>
            <a:ext cx="2016125" cy="5794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Moving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average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912817" y="1955306"/>
            <a:ext cx="935037" cy="61438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ADC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14" name="AutoShape 9"/>
          <p:cNvCxnSpPr>
            <a:cxnSpLocks noChangeShapeType="1"/>
            <a:stCxn id="9" idx="3"/>
            <a:endCxn id="13" idx="1"/>
          </p:cNvCxnSpPr>
          <p:nvPr/>
        </p:nvCxnSpPr>
        <p:spPr bwMode="auto">
          <a:xfrm>
            <a:off x="2512710" y="2262498"/>
            <a:ext cx="400107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AutoShape 10"/>
          <p:cNvCxnSpPr>
            <a:cxnSpLocks noChangeShapeType="1"/>
            <a:stCxn id="10" idx="3"/>
            <a:endCxn id="11" idx="1"/>
          </p:cNvCxnSpPr>
          <p:nvPr/>
        </p:nvCxnSpPr>
        <p:spPr bwMode="auto">
          <a:xfrm flipV="1">
            <a:off x="6078538" y="2262498"/>
            <a:ext cx="400542" cy="317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AutoShape 11"/>
          <p:cNvCxnSpPr>
            <a:cxnSpLocks noChangeShapeType="1"/>
            <a:stCxn id="12" idx="3"/>
            <a:endCxn id="25" idx="1"/>
          </p:cNvCxnSpPr>
          <p:nvPr/>
        </p:nvCxnSpPr>
        <p:spPr bwMode="auto">
          <a:xfrm>
            <a:off x="3485356" y="3538807"/>
            <a:ext cx="320989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AutoShape 12"/>
          <p:cNvCxnSpPr>
            <a:cxnSpLocks noChangeShapeType="1"/>
            <a:stCxn id="25" idx="3"/>
            <a:endCxn id="21" idx="1"/>
          </p:cNvCxnSpPr>
          <p:nvPr/>
        </p:nvCxnSpPr>
        <p:spPr bwMode="auto">
          <a:xfrm flipV="1">
            <a:off x="5533545" y="3537220"/>
            <a:ext cx="402118" cy="158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AutoShape 13"/>
          <p:cNvCxnSpPr>
            <a:cxnSpLocks noChangeShapeType="1"/>
            <a:stCxn id="21" idx="3"/>
          </p:cNvCxnSpPr>
          <p:nvPr/>
        </p:nvCxnSpPr>
        <p:spPr bwMode="auto">
          <a:xfrm>
            <a:off x="7518400" y="3537220"/>
            <a:ext cx="1032927" cy="158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AutoShape 15"/>
          <p:cNvCxnSpPr>
            <a:cxnSpLocks noChangeShapeType="1"/>
            <a:endCxn id="9" idx="1"/>
          </p:cNvCxnSpPr>
          <p:nvPr/>
        </p:nvCxnSpPr>
        <p:spPr bwMode="auto">
          <a:xfrm>
            <a:off x="804406" y="2262498"/>
            <a:ext cx="684943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AutoShape 16"/>
          <p:cNvCxnSpPr>
            <a:cxnSpLocks noChangeShapeType="1"/>
            <a:stCxn id="13" idx="3"/>
            <a:endCxn id="10" idx="1"/>
          </p:cNvCxnSpPr>
          <p:nvPr/>
        </p:nvCxnSpPr>
        <p:spPr bwMode="auto">
          <a:xfrm>
            <a:off x="3847854" y="2262498"/>
            <a:ext cx="349496" cy="317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5935663" y="3247501"/>
            <a:ext cx="1582737" cy="5794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Threshold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Comparator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5675313" y="5953755"/>
            <a:ext cx="2103437" cy="392906"/>
          </a:xfrm>
          <a:prstGeom prst="rect">
            <a:avLst/>
          </a:pr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9pPr>
          </a:lstStyle>
          <a:p>
            <a:pPr algn="ctr">
              <a:spcAft>
                <a:spcPts val="1000"/>
              </a:spcAft>
              <a:buClrTx/>
              <a:buFontTx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>Energy </a:t>
            </a:r>
            <a:r>
              <a:rPr lang="en-US" sz="1400" dirty="0">
                <a:latin typeface="Arial" charset="0"/>
                <a:cs typeface="Arial" charset="0"/>
              </a:rPr>
              <a:t>from telegram</a:t>
            </a:r>
          </a:p>
          <a:p>
            <a:pPr>
              <a:buClrTx/>
              <a:buFontTx/>
              <a:buNone/>
            </a:pPr>
            <a:endParaRPr lang="en-US" sz="1400" dirty="0">
              <a:latin typeface="Arial" charset="0"/>
              <a:cs typeface="Arial" charset="0"/>
            </a:endParaRP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7753202" y="3179058"/>
            <a:ext cx="971550" cy="359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9pPr>
          </a:lstStyle>
          <a:p>
            <a:pPr algn="ctr">
              <a:spcAft>
                <a:spcPts val="1000"/>
              </a:spcAft>
              <a:buClrTx/>
              <a:buFontTx/>
              <a:buNone/>
            </a:pPr>
            <a:r>
              <a:rPr lang="en-US" sz="1600" dirty="0" smtClean="0">
                <a:latin typeface="Arial" charset="0"/>
                <a:cs typeface="Arial" charset="0"/>
              </a:rPr>
              <a:t>To CIBU</a:t>
            </a:r>
            <a:endParaRPr lang="en-US" sz="1600" dirty="0">
              <a:latin typeface="Arial" charset="0"/>
              <a:cs typeface="Arial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3806345" y="3249088"/>
            <a:ext cx="1727200" cy="5794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 anchorCtr="1"/>
          <a:lstStyle/>
          <a:p>
            <a:pPr algn="ctr">
              <a:spcAft>
                <a:spcPts val="1000"/>
              </a:spcAft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Loss Calculation</a:t>
            </a:r>
          </a:p>
        </p:txBody>
      </p:sp>
      <p:cxnSp>
        <p:nvCxnSpPr>
          <p:cNvPr id="26" name="AutoShape 22"/>
          <p:cNvCxnSpPr>
            <a:cxnSpLocks noChangeShapeType="1"/>
            <a:stCxn id="11" idx="3"/>
            <a:endCxn id="12" idx="1"/>
          </p:cNvCxnSpPr>
          <p:nvPr/>
        </p:nvCxnSpPr>
        <p:spPr bwMode="auto">
          <a:xfrm flipH="1">
            <a:off x="1469231" y="2262498"/>
            <a:ext cx="6643386" cy="1276309"/>
          </a:xfrm>
          <a:prstGeom prst="bentConnector5">
            <a:avLst>
              <a:gd name="adj1" fmla="val -3441"/>
              <a:gd name="adj2" fmla="val 50684"/>
              <a:gd name="adj3" fmla="val 103166"/>
            </a:avLst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 Box 20"/>
          <p:cNvSpPr txBox="1">
            <a:spLocks noChangeArrowheads="1"/>
          </p:cNvSpPr>
          <p:nvPr/>
        </p:nvSpPr>
        <p:spPr bwMode="auto">
          <a:xfrm>
            <a:off x="575981" y="1702343"/>
            <a:ext cx="971550" cy="554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Droid Sans" charset="0"/>
              </a:defRPr>
            </a:lvl9pPr>
          </a:lstStyle>
          <a:p>
            <a:pPr algn="ctr">
              <a:spcAft>
                <a:spcPts val="1000"/>
              </a:spcAft>
              <a:buClrTx/>
              <a:buFontTx/>
              <a:buNone/>
            </a:pPr>
            <a:r>
              <a:rPr lang="en-US" sz="1600" dirty="0" smtClean="0">
                <a:latin typeface="Arial" charset="0"/>
                <a:cs typeface="Arial" charset="0"/>
              </a:rPr>
              <a:t>From FBCT</a:t>
            </a:r>
            <a:endParaRPr lang="en-US" sz="1600" dirty="0">
              <a:latin typeface="Arial" charset="0"/>
              <a:cs typeface="Arial" charset="0"/>
            </a:endParaRPr>
          </a:p>
        </p:txBody>
      </p:sp>
      <p:sp>
        <p:nvSpPr>
          <p:cNvPr id="85" name="Rectangle 7"/>
          <p:cNvSpPr>
            <a:spLocks noChangeArrowheads="1"/>
          </p:cNvSpPr>
          <p:nvPr/>
        </p:nvSpPr>
        <p:spPr bwMode="auto">
          <a:xfrm>
            <a:off x="1469231" y="3980925"/>
            <a:ext cx="2016125" cy="5794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Moving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average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4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86" name="AutoShape 11"/>
          <p:cNvCxnSpPr>
            <a:cxnSpLocks noChangeShapeType="1"/>
            <a:stCxn id="85" idx="3"/>
            <a:endCxn id="89" idx="1"/>
          </p:cNvCxnSpPr>
          <p:nvPr/>
        </p:nvCxnSpPr>
        <p:spPr bwMode="auto">
          <a:xfrm>
            <a:off x="3485356" y="4270644"/>
            <a:ext cx="320989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AutoShape 12"/>
          <p:cNvCxnSpPr>
            <a:cxnSpLocks noChangeShapeType="1"/>
            <a:stCxn id="89" idx="3"/>
            <a:endCxn id="88" idx="1"/>
          </p:cNvCxnSpPr>
          <p:nvPr/>
        </p:nvCxnSpPr>
        <p:spPr bwMode="auto">
          <a:xfrm flipV="1">
            <a:off x="5533545" y="4269057"/>
            <a:ext cx="402118" cy="158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17"/>
          <p:cNvSpPr>
            <a:spLocks noChangeArrowheads="1"/>
          </p:cNvSpPr>
          <p:nvPr/>
        </p:nvSpPr>
        <p:spPr bwMode="auto">
          <a:xfrm>
            <a:off x="5935663" y="3979338"/>
            <a:ext cx="1582737" cy="5794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Threshold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Comparator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9" name="Rectangle 21"/>
          <p:cNvSpPr>
            <a:spLocks noChangeArrowheads="1"/>
          </p:cNvSpPr>
          <p:nvPr/>
        </p:nvSpPr>
        <p:spPr bwMode="auto">
          <a:xfrm>
            <a:off x="3806345" y="3980925"/>
            <a:ext cx="1727200" cy="5794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 anchorCtr="1"/>
          <a:lstStyle/>
          <a:p>
            <a:pPr algn="ctr">
              <a:spcAft>
                <a:spcPts val="1000"/>
              </a:spcAft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Loss Calculation</a:t>
            </a:r>
          </a:p>
        </p:txBody>
      </p:sp>
      <p:sp>
        <p:nvSpPr>
          <p:cNvPr id="90" name="Rectangle 7"/>
          <p:cNvSpPr>
            <a:spLocks noChangeArrowheads="1"/>
          </p:cNvSpPr>
          <p:nvPr/>
        </p:nvSpPr>
        <p:spPr bwMode="auto">
          <a:xfrm>
            <a:off x="1469231" y="5076946"/>
            <a:ext cx="2016125" cy="5794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Moving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average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1024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91" name="AutoShape 11"/>
          <p:cNvCxnSpPr>
            <a:cxnSpLocks noChangeShapeType="1"/>
            <a:stCxn id="90" idx="3"/>
            <a:endCxn id="94" idx="1"/>
          </p:cNvCxnSpPr>
          <p:nvPr/>
        </p:nvCxnSpPr>
        <p:spPr bwMode="auto">
          <a:xfrm>
            <a:off x="3485356" y="5366665"/>
            <a:ext cx="320989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AutoShape 12"/>
          <p:cNvCxnSpPr>
            <a:cxnSpLocks noChangeShapeType="1"/>
            <a:stCxn id="94" idx="3"/>
            <a:endCxn id="93" idx="1"/>
          </p:cNvCxnSpPr>
          <p:nvPr/>
        </p:nvCxnSpPr>
        <p:spPr bwMode="auto">
          <a:xfrm flipV="1">
            <a:off x="5533545" y="5365078"/>
            <a:ext cx="402118" cy="158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Rectangle 17"/>
          <p:cNvSpPr>
            <a:spLocks noChangeArrowheads="1"/>
          </p:cNvSpPr>
          <p:nvPr/>
        </p:nvSpPr>
        <p:spPr bwMode="auto">
          <a:xfrm>
            <a:off x="5935663" y="5075359"/>
            <a:ext cx="1582737" cy="5794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 anchorCtr="1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Threshold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Comparator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4" name="Rectangle 21"/>
          <p:cNvSpPr>
            <a:spLocks noChangeArrowheads="1"/>
          </p:cNvSpPr>
          <p:nvPr/>
        </p:nvSpPr>
        <p:spPr bwMode="auto">
          <a:xfrm>
            <a:off x="3806345" y="5076946"/>
            <a:ext cx="1727200" cy="5794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 anchorCtr="1"/>
          <a:lstStyle/>
          <a:p>
            <a:pPr algn="ctr">
              <a:spcAft>
                <a:spcPts val="1000"/>
              </a:spcAft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Loss Calculation</a:t>
            </a:r>
          </a:p>
        </p:txBody>
      </p:sp>
      <p:cxnSp>
        <p:nvCxnSpPr>
          <p:cNvPr id="97" name="Elbow Connector 96"/>
          <p:cNvCxnSpPr>
            <a:endCxn id="85" idx="1"/>
          </p:cNvCxnSpPr>
          <p:nvPr/>
        </p:nvCxnSpPr>
        <p:spPr>
          <a:xfrm rot="16200000" flipH="1">
            <a:off x="997723" y="3799136"/>
            <a:ext cx="733422" cy="20959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0" idx="1"/>
          </p:cNvCxnSpPr>
          <p:nvPr/>
        </p:nvCxnSpPr>
        <p:spPr>
          <a:xfrm rot="16200000" flipH="1">
            <a:off x="1104530" y="5001964"/>
            <a:ext cx="519810" cy="20959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>
          <a:xfrm>
            <a:off x="1489349" y="4714375"/>
            <a:ext cx="1996007" cy="2649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lnSpc>
                <a:spcPct val="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. </a:t>
            </a:r>
          </a:p>
          <a:p>
            <a:pPr algn="ctr">
              <a:lnSpc>
                <a:spcPct val="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lnSpc>
                <a:spcPct val="50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13" name="Elbow Connector 112"/>
          <p:cNvCxnSpPr>
            <a:endCxn id="111" idx="1"/>
          </p:cNvCxnSpPr>
          <p:nvPr/>
        </p:nvCxnSpPr>
        <p:spPr>
          <a:xfrm rot="16200000" flipH="1">
            <a:off x="1085595" y="4443099"/>
            <a:ext cx="577796" cy="22971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3806345" y="4714375"/>
            <a:ext cx="1727200" cy="2649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lnSpc>
                <a:spcPct val="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lnSpc>
                <a:spcPct val="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lnSpc>
                <a:spcPct val="50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6051115" y="4711456"/>
            <a:ext cx="1582737" cy="2649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lnSpc>
                <a:spcPct val="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lnSpc>
                <a:spcPct val="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lnSpc>
                <a:spcPct val="50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540988" y="4616507"/>
            <a:ext cx="1475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(16, 64, 256)</a:t>
            </a:r>
            <a:endParaRPr lang="en-US" dirty="0"/>
          </a:p>
        </p:txBody>
      </p:sp>
      <p:cxnSp>
        <p:nvCxnSpPr>
          <p:cNvPr id="121" name="Elbow Connector 120"/>
          <p:cNvCxnSpPr>
            <a:stCxn id="88" idx="3"/>
            <a:endCxn id="24" idx="2"/>
          </p:cNvCxnSpPr>
          <p:nvPr/>
        </p:nvCxnSpPr>
        <p:spPr>
          <a:xfrm flipV="1">
            <a:off x="7518400" y="3538807"/>
            <a:ext cx="720577" cy="730250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123"/>
          <p:cNvCxnSpPr>
            <a:stCxn id="93" idx="3"/>
          </p:cNvCxnSpPr>
          <p:nvPr/>
        </p:nvCxnSpPr>
        <p:spPr>
          <a:xfrm flipV="1">
            <a:off x="7518400" y="4846853"/>
            <a:ext cx="719406" cy="518225"/>
          </a:xfrm>
          <a:prstGeom prst="bentConnector3">
            <a:avLst>
              <a:gd name="adj1" fmla="val 10020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Elbow Connector 126"/>
          <p:cNvCxnSpPr/>
          <p:nvPr/>
        </p:nvCxnSpPr>
        <p:spPr>
          <a:xfrm flipV="1">
            <a:off x="7517229" y="4269057"/>
            <a:ext cx="720577" cy="577798"/>
          </a:xfrm>
          <a:prstGeom prst="bentConnector3">
            <a:avLst>
              <a:gd name="adj1" fmla="val 10012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22" idx="0"/>
            <a:endCxn id="93" idx="2"/>
          </p:cNvCxnSpPr>
          <p:nvPr/>
        </p:nvCxnSpPr>
        <p:spPr>
          <a:xfrm flipV="1">
            <a:off x="6727032" y="5654796"/>
            <a:ext cx="0" cy="29895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93" idx="0"/>
            <a:endCxn id="88" idx="2"/>
          </p:cNvCxnSpPr>
          <p:nvPr/>
        </p:nvCxnSpPr>
        <p:spPr>
          <a:xfrm flipV="1">
            <a:off x="6727032" y="4558775"/>
            <a:ext cx="0" cy="51658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88" idx="0"/>
            <a:endCxn id="21" idx="2"/>
          </p:cNvCxnSpPr>
          <p:nvPr/>
        </p:nvCxnSpPr>
        <p:spPr>
          <a:xfrm flipV="1">
            <a:off x="6727032" y="3826938"/>
            <a:ext cx="0" cy="1524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254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FBCCM units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4091158" cy="4525963"/>
          </a:xfrm>
        </p:spPr>
        <p:txBody>
          <a:bodyPr/>
          <a:lstStyle/>
          <a:p>
            <a:r>
              <a:rPr lang="en-US" dirty="0" smtClean="0"/>
              <a:t>6 Units produced based on prototype</a:t>
            </a:r>
          </a:p>
          <a:p>
            <a:pPr lvl="1"/>
            <a:r>
              <a:rPr lang="en-US" dirty="0" smtClean="0"/>
              <a:t>Reduced noise</a:t>
            </a:r>
          </a:p>
          <a:p>
            <a:pPr lvl="1"/>
            <a:r>
              <a:rPr lang="en-US" dirty="0" smtClean="0"/>
              <a:t>One beam per box</a:t>
            </a:r>
          </a:p>
          <a:p>
            <a:r>
              <a:rPr lang="en-US" dirty="0" smtClean="0"/>
              <a:t>4 Will be installed in July (2 </a:t>
            </a:r>
            <a:r>
              <a:rPr lang="en-US" dirty="0" err="1" smtClean="0"/>
              <a:t>oper</a:t>
            </a:r>
            <a:r>
              <a:rPr lang="en-US" dirty="0" smtClean="0"/>
              <a:t>. B1/B2 + 2 dev. B1/B2)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9" descr="_DSC2496-Edi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411" y="1972618"/>
            <a:ext cx="4263939" cy="354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08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FBCCM for 2015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dirty="0"/>
              <a:t>Two systems </a:t>
            </a:r>
            <a:r>
              <a:rPr lang="en-US" dirty="0" smtClean="0"/>
              <a:t>per beam running </a:t>
            </a:r>
            <a:r>
              <a:rPr lang="en-US" dirty="0"/>
              <a:t>in </a:t>
            </a:r>
            <a:r>
              <a:rPr lang="en-US" dirty="0" smtClean="0"/>
              <a:t>parallel</a:t>
            </a:r>
          </a:p>
          <a:p>
            <a:pPr lvl="1" algn="just"/>
            <a:r>
              <a:rPr lang="en-US" dirty="0" smtClean="0"/>
              <a:t>One will be </a:t>
            </a:r>
            <a:r>
              <a:rPr lang="en-US" dirty="0" smtClean="0"/>
              <a:t>operational (System A) </a:t>
            </a:r>
            <a:r>
              <a:rPr lang="en-US" dirty="0" smtClean="0"/>
              <a:t>(stable HW and FW)</a:t>
            </a:r>
          </a:p>
          <a:p>
            <a:pPr lvl="1" algn="just"/>
            <a:r>
              <a:rPr lang="en-US" dirty="0" smtClean="0"/>
              <a:t>One will be used for debugging/</a:t>
            </a:r>
            <a:r>
              <a:rPr lang="en-US" dirty="0" smtClean="0"/>
              <a:t>development (system B)</a:t>
            </a:r>
            <a:endParaRPr lang="en-US" dirty="0"/>
          </a:p>
          <a:p>
            <a:pPr algn="just"/>
            <a:r>
              <a:rPr lang="en-US" dirty="0" smtClean="0"/>
              <a:t>New fast current transformers (to address position sensitivity)</a:t>
            </a:r>
          </a:p>
          <a:p>
            <a:pPr lvl="1" algn="just"/>
            <a:r>
              <a:rPr lang="en-US" dirty="0" smtClean="0"/>
              <a:t>System A remains old </a:t>
            </a:r>
            <a:r>
              <a:rPr lang="en-US" dirty="0" smtClean="0"/>
              <a:t>FBCT (position and </a:t>
            </a:r>
            <a:r>
              <a:rPr lang="el-GR" dirty="0" smtClean="0"/>
              <a:t>σ</a:t>
            </a:r>
            <a:r>
              <a:rPr lang="en-US" baseline="-25000" dirty="0" smtClean="0"/>
              <a:t>z</a:t>
            </a:r>
            <a:r>
              <a:rPr lang="en-US" dirty="0" smtClean="0"/>
              <a:t> sensitivity)</a:t>
            </a:r>
            <a:endParaRPr lang="en-US" dirty="0" smtClean="0"/>
          </a:p>
          <a:p>
            <a:pPr lvl="1" algn="just"/>
            <a:r>
              <a:rPr lang="en-US" dirty="0" smtClean="0"/>
              <a:t>System B will be CERN/BERGOZ BCTI on Beam 1 and CERN BCTW on Beam 2</a:t>
            </a:r>
          </a:p>
          <a:p>
            <a:pPr lvl="1" algn="just"/>
            <a:r>
              <a:rPr lang="en-US" dirty="0" smtClean="0"/>
              <a:t>Switch to </a:t>
            </a:r>
            <a:r>
              <a:rPr lang="en-US" dirty="0" smtClean="0"/>
              <a:t>BCTIs or BCTWs on both beams </a:t>
            </a:r>
            <a:r>
              <a:rPr lang="en-US" dirty="0" smtClean="0"/>
              <a:t>(without </a:t>
            </a:r>
            <a:r>
              <a:rPr lang="en-US" dirty="0" smtClean="0"/>
              <a:t>breaking </a:t>
            </a:r>
            <a:r>
              <a:rPr lang="en-US" dirty="0" smtClean="0"/>
              <a:t>vacuum) later on depending on results with beam</a:t>
            </a:r>
            <a:endParaRPr lang="en-US" dirty="0" smtClean="0"/>
          </a:p>
          <a:p>
            <a:r>
              <a:rPr lang="en-US" dirty="0" smtClean="0"/>
              <a:t>FESA class </a:t>
            </a:r>
            <a:r>
              <a:rPr lang="en-US" dirty="0" smtClean="0"/>
              <a:t>90% ready</a:t>
            </a:r>
            <a:r>
              <a:rPr lang="en-US" dirty="0"/>
              <a:t>,</a:t>
            </a:r>
            <a:r>
              <a:rPr lang="en-US" dirty="0" smtClean="0"/>
              <a:t> expert GUI almost ready</a:t>
            </a:r>
            <a:r>
              <a:rPr lang="en-US" dirty="0" smtClean="0"/>
              <a:t>, </a:t>
            </a:r>
            <a:r>
              <a:rPr lang="en-US" dirty="0" smtClean="0"/>
              <a:t>Post </a:t>
            </a:r>
            <a:r>
              <a:rPr lang="en-US" dirty="0" smtClean="0"/>
              <a:t>mortem analysis </a:t>
            </a:r>
            <a:r>
              <a:rPr lang="en-US" dirty="0" smtClean="0"/>
              <a:t>tool to be defined (BI/OP)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onnected </a:t>
            </a:r>
            <a:r>
              <a:rPr lang="en-US" dirty="0" smtClean="0"/>
              <a:t>to the </a:t>
            </a:r>
            <a:r>
              <a:rPr lang="en-US" dirty="0" smtClean="0"/>
              <a:t>BIS but initially masked (allowing to collect statistics)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6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FBCCM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dedicated beam time for repeating the lab measurement (controlled losses, scraping)</a:t>
            </a:r>
          </a:p>
          <a:p>
            <a:r>
              <a:rPr lang="en-US" dirty="0" smtClean="0"/>
              <a:t>Lot of learning, debugging and setting-up can be done in parallel with the normal operation of the </a:t>
            </a:r>
            <a:r>
              <a:rPr lang="en-US" dirty="0" smtClean="0"/>
              <a:t>machine</a:t>
            </a:r>
            <a:endParaRPr lang="en-US" dirty="0"/>
          </a:p>
          <a:p>
            <a:r>
              <a:rPr lang="en-US" dirty="0" smtClean="0"/>
              <a:t>Possibility to carry out realistic beam simulations in the lab?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49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Abort Gap </a:t>
            </a:r>
            <a:r>
              <a:rPr lang="en-US" dirty="0"/>
              <a:t>M</a:t>
            </a:r>
            <a:r>
              <a:rPr lang="en-US" dirty="0" smtClean="0"/>
              <a:t>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Monitors the particles population inside the 3μs abort gap (needed by the dump kickers)</a:t>
            </a:r>
          </a:p>
          <a:p>
            <a:pPr algn="just"/>
            <a:r>
              <a:rPr lang="en-US" dirty="0" smtClean="0"/>
              <a:t>It is based on the detection of synchrotron light by a gated photomultiplier and is integrated in the BSRT telescope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9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during run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Interference between BSRT and AGM</a:t>
            </a:r>
          </a:p>
          <a:p>
            <a:pPr algn="just"/>
            <a:r>
              <a:rPr lang="en-US" dirty="0" smtClean="0"/>
              <a:t>Extraction mirror heating</a:t>
            </a:r>
          </a:p>
          <a:p>
            <a:pPr algn="just"/>
            <a:r>
              <a:rPr lang="en-US" dirty="0" smtClean="0"/>
              <a:t>Software issue affecting reliability</a:t>
            </a:r>
          </a:p>
          <a:p>
            <a:pPr algn="just"/>
            <a:r>
              <a:rPr lang="en-US" dirty="0" smtClean="0"/>
              <a:t>Lots of manual actions for calibration and verification (expert only)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50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during LS1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</a:t>
            </a:r>
            <a:r>
              <a:rPr lang="en-US" dirty="0"/>
              <a:t>extraction mirror </a:t>
            </a:r>
            <a:r>
              <a:rPr lang="en-US" sz="1800" dirty="0" smtClean="0">
                <a:solidFill>
                  <a:schemeClr val="tx2"/>
                </a:solidFill>
              </a:rPr>
              <a:t>[LHC</a:t>
            </a:r>
            <a:r>
              <a:rPr lang="en-US" sz="1800" dirty="0">
                <a:solidFill>
                  <a:schemeClr val="tx2"/>
                </a:solidFill>
              </a:rPr>
              <a:t>-BSRTM-EC-</a:t>
            </a:r>
            <a:r>
              <a:rPr lang="en-US" sz="1800" dirty="0" smtClean="0">
                <a:solidFill>
                  <a:schemeClr val="tx2"/>
                </a:solidFill>
              </a:rPr>
              <a:t>0002]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dirty="0" smtClean="0"/>
              <a:t>No more heating problem (TBC with beam)</a:t>
            </a:r>
          </a:p>
          <a:p>
            <a:r>
              <a:rPr lang="en-US" dirty="0" smtClean="0"/>
              <a:t>New layout of optical table (optimized)</a:t>
            </a:r>
          </a:p>
          <a:p>
            <a:r>
              <a:rPr lang="en-US" dirty="0" smtClean="0"/>
              <a:t>New </a:t>
            </a:r>
            <a:r>
              <a:rPr lang="en-US" dirty="0"/>
              <a:t>readout </a:t>
            </a:r>
            <a:r>
              <a:rPr lang="en-US" dirty="0" smtClean="0"/>
              <a:t>electronic </a:t>
            </a:r>
            <a:r>
              <a:rPr lang="en-US" sz="2800" dirty="0" smtClean="0">
                <a:solidFill>
                  <a:schemeClr val="accent1"/>
                </a:solidFill>
              </a:rPr>
              <a:t>(not deployed at start up)</a:t>
            </a:r>
          </a:p>
          <a:p>
            <a:r>
              <a:rPr lang="en-US" dirty="0" smtClean="0"/>
              <a:t>New automated software procedures for calibration </a:t>
            </a:r>
            <a:r>
              <a:rPr lang="en-US" dirty="0"/>
              <a:t>and diagnostics </a:t>
            </a:r>
            <a:r>
              <a:rPr lang="en-US" sz="1800" dirty="0">
                <a:solidFill>
                  <a:srgbClr val="1F497D"/>
                </a:solidFill>
              </a:rPr>
              <a:t>[EDMS </a:t>
            </a:r>
            <a:r>
              <a:rPr lang="en-US" sz="1800" dirty="0" smtClean="0">
                <a:solidFill>
                  <a:srgbClr val="1F497D"/>
                </a:solidFill>
              </a:rPr>
              <a:t>1337184]</a:t>
            </a:r>
            <a:endParaRPr lang="en-US" sz="2800" dirty="0" smtClean="0">
              <a:solidFill>
                <a:srgbClr val="1F497D"/>
              </a:solidFill>
            </a:endParaRPr>
          </a:p>
          <a:p>
            <a:pPr lvl="1"/>
            <a:r>
              <a:rPr lang="en-US" dirty="0" smtClean="0"/>
              <a:t>Actions to be included in the sequencer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86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Outline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Interlocked BPMs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Changes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Status at startup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Scrubbing with doublets</a:t>
            </a:r>
          </a:p>
          <a:p>
            <a:r>
              <a:rPr lang="en-US" dirty="0" smtClean="0">
                <a:solidFill>
                  <a:srgbClr val="4F81BD"/>
                </a:solidFill>
              </a:rPr>
              <a:t>FBCCM (</a:t>
            </a:r>
            <a:r>
              <a:rPr lang="en-US" dirty="0" err="1" smtClean="0">
                <a:solidFill>
                  <a:srgbClr val="4F81BD"/>
                </a:solidFill>
              </a:rPr>
              <a:t>dI</a:t>
            </a:r>
            <a:r>
              <a:rPr lang="en-US" dirty="0" smtClean="0">
                <a:solidFill>
                  <a:srgbClr val="4F81BD"/>
                </a:solidFill>
              </a:rPr>
              <a:t>/</a:t>
            </a:r>
            <a:r>
              <a:rPr lang="en-US" dirty="0" err="1" smtClean="0">
                <a:solidFill>
                  <a:srgbClr val="4F81BD"/>
                </a:solidFill>
              </a:rPr>
              <a:t>dt</a:t>
            </a:r>
            <a:r>
              <a:rPr lang="en-US" dirty="0" smtClean="0">
                <a:solidFill>
                  <a:srgbClr val="4F81BD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Changes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Status at startup</a:t>
            </a:r>
          </a:p>
          <a:p>
            <a:r>
              <a:rPr lang="en-US" dirty="0" smtClean="0">
                <a:solidFill>
                  <a:srgbClr val="4F81BD"/>
                </a:solidFill>
              </a:rPr>
              <a:t>Abort gap monitor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Changes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Status at startup</a:t>
            </a:r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40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AGM and 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028111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AGM will eventually be connected to SIS</a:t>
            </a:r>
          </a:p>
          <a:p>
            <a:r>
              <a:rPr lang="en-US" sz="2800" dirty="0"/>
              <a:t>SIS also used for triggering AG cleaning</a:t>
            </a:r>
          </a:p>
          <a:p>
            <a:r>
              <a:rPr lang="en-US" sz="2800" dirty="0" smtClean="0"/>
              <a:t>AGM-FESA to handle cleaning and dump logic</a:t>
            </a:r>
          </a:p>
          <a:p>
            <a:r>
              <a:rPr lang="en-US" sz="2800" dirty="0" smtClean="0"/>
              <a:t>Thresholds need to be finalized (based on new quench limits)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85" b="28678"/>
          <a:stretch/>
        </p:blipFill>
        <p:spPr bwMode="auto">
          <a:xfrm>
            <a:off x="4776219" y="2433523"/>
            <a:ext cx="3910582" cy="2232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26202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impact of the interlocked BPMs on the length of fills should be minimized (surely for ions)</a:t>
            </a:r>
          </a:p>
          <a:p>
            <a:pPr lvl="1"/>
            <a:r>
              <a:rPr lang="en-US" dirty="0" smtClean="0"/>
              <a:t>Thresholds </a:t>
            </a:r>
            <a:r>
              <a:rPr lang="en-US" dirty="0" smtClean="0"/>
              <a:t>levels</a:t>
            </a:r>
            <a:r>
              <a:rPr lang="en-US" dirty="0" smtClean="0"/>
              <a:t> </a:t>
            </a:r>
            <a:r>
              <a:rPr lang="en-US" dirty="0" smtClean="0"/>
              <a:t>to be defined</a:t>
            </a:r>
          </a:p>
          <a:p>
            <a:r>
              <a:rPr lang="en-US" dirty="0"/>
              <a:t>4</a:t>
            </a:r>
            <a:r>
              <a:rPr lang="en-US" dirty="0" smtClean="0"/>
              <a:t> FBCCM will be available at startup</a:t>
            </a:r>
          </a:p>
          <a:p>
            <a:pPr lvl="1"/>
            <a:r>
              <a:rPr lang="en-US" dirty="0" smtClean="0"/>
              <a:t>Prototype and lab test give encouraging results, some debugging and fine tuning required when beam comes back</a:t>
            </a:r>
          </a:p>
          <a:p>
            <a:r>
              <a:rPr lang="en-US" dirty="0" smtClean="0"/>
              <a:t>Reliability of AGM improved</a:t>
            </a:r>
          </a:p>
          <a:p>
            <a:pPr lvl="1"/>
            <a:r>
              <a:rPr lang="en-US" dirty="0" smtClean="0"/>
              <a:t>No significant changes in performances (better if any) </a:t>
            </a:r>
          </a:p>
          <a:p>
            <a:pPr lvl="1"/>
            <a:r>
              <a:rPr lang="en-US" dirty="0" smtClean="0"/>
              <a:t>System should become much more reliable and self-diagnosing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426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75476" y="2967335"/>
            <a:ext cx="3593051" cy="1323439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1200000"/>
              </a:camera>
              <a:lightRig rig="threePt" dir="t"/>
            </a:scene3d>
            <a:sp3d extrusionH="57150">
              <a:bevelT w="38100" h="38100"/>
              <a:bevelB w="38100" h="38100"/>
            </a:sp3d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50800" dist="139700" dir="3000000" sx="109000" sy="109000" algn="tl" rotWithShape="0">
                    <a:prstClr val="black">
                      <a:alpha val="21000"/>
                    </a:prstClr>
                  </a:outerShdw>
                </a:effectLst>
              </a:rPr>
              <a:t>The End</a:t>
            </a:r>
            <a:endParaRPr lang="en-US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50800" dist="139700" dir="3000000" sx="109000" sy="109000" algn="tl" rotWithShape="0">
                  <a:prstClr val="black">
                    <a:alpha val="21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2893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44615" y="2967335"/>
            <a:ext cx="4254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Support slides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694404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Channel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2019" y="5157268"/>
            <a:ext cx="791778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The main aim of these BPMs is to avoid large orbit offsets leading to high losses on the septum protection during a dump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871" y="1635077"/>
            <a:ext cx="7897135" cy="296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86400" y="1481187"/>
            <a:ext cx="1246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BPMSX (.A/.B)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1680" y="1417638"/>
            <a:ext cx="1246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BPMSI (.A/.B)</a:t>
            </a:r>
            <a:endParaRPr lang="en-GB" sz="1400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74871" y="2384264"/>
            <a:ext cx="7792795" cy="1127343"/>
            <a:chOff x="474871" y="2384264"/>
            <a:chExt cx="7792795" cy="112734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474871" y="2384264"/>
              <a:ext cx="7792795" cy="12958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474871" y="2397222"/>
              <a:ext cx="6989354" cy="1114385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63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spcAft>
                <a:spcPts val="1200"/>
              </a:spcAft>
            </a:pPr>
            <a:r>
              <a:rPr lang="en-US" dirty="0" smtClean="0"/>
              <a:t>Two separate trigger logics</a:t>
            </a:r>
          </a:p>
          <a:p>
            <a:pPr lvl="1" algn="just">
              <a:spcAft>
                <a:spcPts val="1200"/>
              </a:spcAft>
            </a:pPr>
            <a:r>
              <a:rPr lang="en-US" dirty="0" smtClean="0"/>
              <a:t>70 reading in the last 100 turns out of limits (a single bunch can trigger the dump)</a:t>
            </a:r>
          </a:p>
          <a:p>
            <a:pPr lvl="1" algn="just">
              <a:spcAft>
                <a:spcPts val="1200"/>
              </a:spcAft>
            </a:pPr>
            <a:r>
              <a:rPr lang="en-US" dirty="0" smtClean="0"/>
              <a:t>250 reading in the last 10 turns out of limits (response to fast orbit changes)</a:t>
            </a:r>
          </a:p>
          <a:p>
            <a:pPr algn="just"/>
            <a:r>
              <a:rPr lang="en-US" dirty="0" smtClean="0"/>
              <a:t>Limits set to ~±3mm</a:t>
            </a:r>
          </a:p>
          <a:p>
            <a:pPr algn="just"/>
            <a:r>
              <a:rPr lang="en-US" dirty="0" smtClean="0"/>
              <a:t>The </a:t>
            </a:r>
            <a:r>
              <a:rPr lang="en-US" dirty="0"/>
              <a:t>whole chain from readout to beam dump trigger is in hardware (and firmware</a:t>
            </a:r>
            <a:r>
              <a:rPr lang="en-US" dirty="0" smtClean="0"/>
              <a:t>)</a:t>
            </a:r>
          </a:p>
          <a:p>
            <a:pPr algn="just"/>
            <a:r>
              <a:rPr lang="en-US" dirty="0" smtClean="0"/>
              <a:t>Interlock signal connected to a </a:t>
            </a:r>
            <a:r>
              <a:rPr lang="en-US" dirty="0" err="1" smtClean="0"/>
              <a:t>maskable</a:t>
            </a:r>
            <a:r>
              <a:rPr lang="en-US" dirty="0" smtClean="0"/>
              <a:t> channel of the BIS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66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676932"/>
              </p:ext>
            </p:extLst>
          </p:nvPr>
        </p:nvGraphicFramePr>
        <p:xfrm>
          <a:off x="626713" y="1656548"/>
          <a:ext cx="7962582" cy="4241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BPMs Signals (Protons)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36411" y="5561551"/>
            <a:ext cx="430887" cy="46943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 smtClean="0">
                <a:solidFill>
                  <a:srgbClr val="00FF00"/>
                </a:solidFill>
              </a:rPr>
              <a:t>Pilot</a:t>
            </a:r>
            <a:endParaRPr lang="en-US" sz="1600" dirty="0">
              <a:solidFill>
                <a:srgbClr val="00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1525" y="5561551"/>
            <a:ext cx="430887" cy="79715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 smtClean="0">
                <a:solidFill>
                  <a:srgbClr val="FF00FF"/>
                </a:solidFill>
              </a:rPr>
              <a:t>Nominal</a:t>
            </a:r>
            <a:endParaRPr lang="en-US" sz="1600" dirty="0">
              <a:solidFill>
                <a:srgbClr val="FF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5040" y="5561551"/>
            <a:ext cx="430887" cy="81839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 smtClean="0">
                <a:solidFill>
                  <a:srgbClr val="0080FF"/>
                </a:solidFill>
              </a:rPr>
              <a:t>Ultimate</a:t>
            </a:r>
            <a:endParaRPr lang="en-US" sz="1600" dirty="0">
              <a:solidFill>
                <a:srgbClr val="008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56355" y="5550526"/>
            <a:ext cx="541687" cy="93952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600" dirty="0" smtClean="0">
                <a:solidFill>
                  <a:srgbClr val="800080"/>
                </a:solidFill>
              </a:rPr>
              <a:t>Sensitivity</a:t>
            </a:r>
          </a:p>
          <a:p>
            <a:pPr algn="ctr">
              <a:lnSpc>
                <a:spcPct val="70000"/>
              </a:lnSpc>
            </a:pPr>
            <a:r>
              <a:rPr lang="en-US" sz="1600" dirty="0" smtClean="0">
                <a:solidFill>
                  <a:srgbClr val="800080"/>
                </a:solidFill>
              </a:rPr>
              <a:t>switch</a:t>
            </a:r>
            <a:endParaRPr lang="en-US" sz="1600" dirty="0">
              <a:solidFill>
                <a:srgbClr val="80008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127" y="2034565"/>
            <a:ext cx="0" cy="3274560"/>
          </a:xfrm>
          <a:prstGeom prst="line">
            <a:avLst/>
          </a:prstGeom>
          <a:ln>
            <a:solidFill>
              <a:srgbClr val="00FF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987123" y="2224645"/>
            <a:ext cx="2263590" cy="17280"/>
          </a:xfrm>
          <a:prstGeom prst="straightConnector1">
            <a:avLst/>
          </a:prstGeom>
          <a:ln>
            <a:solidFill>
              <a:srgbClr val="00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334000" y="2036965"/>
            <a:ext cx="0" cy="3274560"/>
          </a:xfrm>
          <a:prstGeom prst="line">
            <a:avLst/>
          </a:prstGeom>
          <a:ln>
            <a:solidFill>
              <a:srgbClr val="FF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333996" y="2555365"/>
            <a:ext cx="2263590" cy="17280"/>
          </a:xfrm>
          <a:prstGeom prst="straightConnector1">
            <a:avLst/>
          </a:prstGeom>
          <a:ln>
            <a:solidFill>
              <a:srgbClr val="FF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98720" y="2051125"/>
            <a:ext cx="0" cy="3274560"/>
          </a:xfrm>
          <a:prstGeom prst="line">
            <a:avLst/>
          </a:prstGeom>
          <a:ln>
            <a:solidFill>
              <a:srgbClr val="008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598716" y="2941045"/>
            <a:ext cx="2263590" cy="17280"/>
          </a:xfrm>
          <a:prstGeom prst="straightConnector1">
            <a:avLst/>
          </a:prstGeom>
          <a:ln>
            <a:solidFill>
              <a:srgbClr val="008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74329" y="2303316"/>
            <a:ext cx="991001" cy="4047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400" dirty="0" smtClean="0"/>
              <a:t>Reflections</a:t>
            </a:r>
          </a:p>
          <a:p>
            <a:pPr algn="ctr">
              <a:lnSpc>
                <a:spcPct val="70000"/>
              </a:lnSpc>
            </a:pPr>
            <a:r>
              <a:rPr lang="en-US" sz="1400" dirty="0" smtClean="0"/>
              <a:t>-27 dB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1430230" y="4735893"/>
            <a:ext cx="1409768" cy="4926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r>
              <a:rPr lang="en-US" sz="1400" dirty="0">
                <a:solidFill>
                  <a:srgbClr val="FF0000"/>
                </a:solidFill>
              </a:rPr>
              <a:t>Hi </a:t>
            </a:r>
            <a:r>
              <a:rPr lang="en-US" sz="1400" dirty="0" smtClean="0">
                <a:solidFill>
                  <a:srgbClr val="FF0000"/>
                </a:solidFill>
              </a:rPr>
              <a:t>sensitivity</a:t>
            </a:r>
          </a:p>
          <a:p>
            <a:r>
              <a:rPr lang="en-US" sz="1400" dirty="0">
                <a:solidFill>
                  <a:srgbClr val="3366FF"/>
                </a:solidFill>
              </a:rPr>
              <a:t>Low </a:t>
            </a:r>
            <a:r>
              <a:rPr lang="en-US" sz="1400" dirty="0" smtClean="0">
                <a:solidFill>
                  <a:srgbClr val="3366FF"/>
                </a:solidFill>
              </a:rPr>
              <a:t>sensitivity</a:t>
            </a:r>
            <a:endParaRPr lang="en-US" sz="1400" dirty="0">
              <a:solidFill>
                <a:srgbClr val="3366F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727018" y="2034565"/>
            <a:ext cx="5233631" cy="3274560"/>
            <a:chOff x="2727018" y="2034565"/>
            <a:chExt cx="5233631" cy="3274560"/>
          </a:xfrm>
        </p:grpSpPr>
        <p:sp>
          <p:nvSpPr>
            <p:cNvPr id="10" name="Rectangle 9"/>
            <p:cNvSpPr/>
            <p:nvPr/>
          </p:nvSpPr>
          <p:spPr>
            <a:xfrm>
              <a:off x="5278829" y="2034565"/>
              <a:ext cx="587497" cy="326592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727018" y="2043205"/>
              <a:ext cx="587497" cy="326592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3256142" y="2040488"/>
              <a:ext cx="4704507" cy="2938462"/>
              <a:chOff x="3234581" y="3014663"/>
              <a:chExt cx="4704507" cy="2938462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5656856" y="3017932"/>
                <a:ext cx="2282232" cy="2935193"/>
              </a:xfrm>
              <a:custGeom>
                <a:avLst/>
                <a:gdLst>
                  <a:gd name="connsiteX0" fmla="*/ 0 w 1539240"/>
                  <a:gd name="connsiteY0" fmla="*/ 0 h 2994660"/>
                  <a:gd name="connsiteX1" fmla="*/ 22860 w 1539240"/>
                  <a:gd name="connsiteY1" fmla="*/ 365760 h 2994660"/>
                  <a:gd name="connsiteX2" fmla="*/ 30480 w 1539240"/>
                  <a:gd name="connsiteY2" fmla="*/ 701040 h 2994660"/>
                  <a:gd name="connsiteX3" fmla="*/ 38100 w 1539240"/>
                  <a:gd name="connsiteY3" fmla="*/ 1059180 h 2994660"/>
                  <a:gd name="connsiteX4" fmla="*/ 60960 w 1539240"/>
                  <a:gd name="connsiteY4" fmla="*/ 1859280 h 2994660"/>
                  <a:gd name="connsiteX5" fmla="*/ 83820 w 1539240"/>
                  <a:gd name="connsiteY5" fmla="*/ 2430780 h 2994660"/>
                  <a:gd name="connsiteX6" fmla="*/ 91440 w 1539240"/>
                  <a:gd name="connsiteY6" fmla="*/ 2712720 h 2994660"/>
                  <a:gd name="connsiteX7" fmla="*/ 121920 w 1539240"/>
                  <a:gd name="connsiteY7" fmla="*/ 2994660 h 2994660"/>
                  <a:gd name="connsiteX8" fmla="*/ 160020 w 1539240"/>
                  <a:gd name="connsiteY8" fmla="*/ 2720340 h 2994660"/>
                  <a:gd name="connsiteX9" fmla="*/ 175260 w 1539240"/>
                  <a:gd name="connsiteY9" fmla="*/ 2385060 h 2994660"/>
                  <a:gd name="connsiteX10" fmla="*/ 205740 w 1539240"/>
                  <a:gd name="connsiteY10" fmla="*/ 2065020 h 2994660"/>
                  <a:gd name="connsiteX11" fmla="*/ 205740 w 1539240"/>
                  <a:gd name="connsiteY11" fmla="*/ 1828800 h 2994660"/>
                  <a:gd name="connsiteX12" fmla="*/ 243840 w 1539240"/>
                  <a:gd name="connsiteY12" fmla="*/ 1668780 h 2994660"/>
                  <a:gd name="connsiteX13" fmla="*/ 327660 w 1539240"/>
                  <a:gd name="connsiteY13" fmla="*/ 1676400 h 2994660"/>
                  <a:gd name="connsiteX14" fmla="*/ 396240 w 1539240"/>
                  <a:gd name="connsiteY14" fmla="*/ 1729740 h 2994660"/>
                  <a:gd name="connsiteX15" fmla="*/ 464820 w 1539240"/>
                  <a:gd name="connsiteY15" fmla="*/ 1790700 h 2994660"/>
                  <a:gd name="connsiteX16" fmla="*/ 624840 w 1539240"/>
                  <a:gd name="connsiteY16" fmla="*/ 1851660 h 2994660"/>
                  <a:gd name="connsiteX17" fmla="*/ 723900 w 1539240"/>
                  <a:gd name="connsiteY17" fmla="*/ 1836420 h 2994660"/>
                  <a:gd name="connsiteX18" fmla="*/ 777240 w 1539240"/>
                  <a:gd name="connsiteY18" fmla="*/ 1722120 h 2994660"/>
                  <a:gd name="connsiteX19" fmla="*/ 845820 w 1539240"/>
                  <a:gd name="connsiteY19" fmla="*/ 1699260 h 2994660"/>
                  <a:gd name="connsiteX20" fmla="*/ 937260 w 1539240"/>
                  <a:gd name="connsiteY20" fmla="*/ 1684020 h 2994660"/>
                  <a:gd name="connsiteX21" fmla="*/ 1028700 w 1539240"/>
                  <a:gd name="connsiteY21" fmla="*/ 1722120 h 2994660"/>
                  <a:gd name="connsiteX22" fmla="*/ 1104900 w 1539240"/>
                  <a:gd name="connsiteY22" fmla="*/ 1767840 h 2994660"/>
                  <a:gd name="connsiteX23" fmla="*/ 1158240 w 1539240"/>
                  <a:gd name="connsiteY23" fmla="*/ 1783080 h 2994660"/>
                  <a:gd name="connsiteX24" fmla="*/ 1211580 w 1539240"/>
                  <a:gd name="connsiteY24" fmla="*/ 1752600 h 2994660"/>
                  <a:gd name="connsiteX25" fmla="*/ 1242060 w 1539240"/>
                  <a:gd name="connsiteY25" fmla="*/ 1714500 h 2994660"/>
                  <a:gd name="connsiteX26" fmla="*/ 1272540 w 1539240"/>
                  <a:gd name="connsiteY26" fmla="*/ 1722120 h 2994660"/>
                  <a:gd name="connsiteX27" fmla="*/ 1310640 w 1539240"/>
                  <a:gd name="connsiteY27" fmla="*/ 1729740 h 2994660"/>
                  <a:gd name="connsiteX28" fmla="*/ 1341120 w 1539240"/>
                  <a:gd name="connsiteY28" fmla="*/ 1760220 h 2994660"/>
                  <a:gd name="connsiteX29" fmla="*/ 1371600 w 1539240"/>
                  <a:gd name="connsiteY29" fmla="*/ 1775460 h 2994660"/>
                  <a:gd name="connsiteX30" fmla="*/ 1402080 w 1539240"/>
                  <a:gd name="connsiteY30" fmla="*/ 1775460 h 2994660"/>
                  <a:gd name="connsiteX31" fmla="*/ 1432560 w 1539240"/>
                  <a:gd name="connsiteY31" fmla="*/ 1737360 h 2994660"/>
                  <a:gd name="connsiteX32" fmla="*/ 1455420 w 1539240"/>
                  <a:gd name="connsiteY32" fmla="*/ 1722120 h 2994660"/>
                  <a:gd name="connsiteX33" fmla="*/ 1478280 w 1539240"/>
                  <a:gd name="connsiteY33" fmla="*/ 1706880 h 2994660"/>
                  <a:gd name="connsiteX34" fmla="*/ 1478280 w 1539240"/>
                  <a:gd name="connsiteY34" fmla="*/ 1706880 h 2994660"/>
                  <a:gd name="connsiteX35" fmla="*/ 1539240 w 1539240"/>
                  <a:gd name="connsiteY35" fmla="*/ 170688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2987040 w 2987040"/>
                  <a:gd name="connsiteY35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602740 w 2987040"/>
                  <a:gd name="connsiteY35" fmla="*/ 1748790 h 2994660"/>
                  <a:gd name="connsiteX36" fmla="*/ 2987040 w 2987040"/>
                  <a:gd name="connsiteY36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987040 w 2987040"/>
                  <a:gd name="connsiteY36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987040 w 2987040"/>
                  <a:gd name="connsiteY37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336165 w 2987040"/>
                  <a:gd name="connsiteY37" fmla="*/ 1663065 h 2994660"/>
                  <a:gd name="connsiteX38" fmla="*/ 2987040 w 2987040"/>
                  <a:gd name="connsiteY38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336165 w 2987040"/>
                  <a:gd name="connsiteY37" fmla="*/ 1663065 h 2994660"/>
                  <a:gd name="connsiteX38" fmla="*/ 2987040 w 2987040"/>
                  <a:gd name="connsiteY38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336165 w 2987040"/>
                  <a:gd name="connsiteY37" fmla="*/ 1663065 h 2994660"/>
                  <a:gd name="connsiteX38" fmla="*/ 2555240 w 2987040"/>
                  <a:gd name="connsiteY38" fmla="*/ 1536065 h 2994660"/>
                  <a:gd name="connsiteX39" fmla="*/ 2987040 w 2987040"/>
                  <a:gd name="connsiteY39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298065 w 2987040"/>
                  <a:gd name="connsiteY37" fmla="*/ 1659890 h 2994660"/>
                  <a:gd name="connsiteX38" fmla="*/ 2555240 w 2987040"/>
                  <a:gd name="connsiteY38" fmla="*/ 1536065 h 2994660"/>
                  <a:gd name="connsiteX39" fmla="*/ 2987040 w 2987040"/>
                  <a:gd name="connsiteY39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04850 w 2987040"/>
                  <a:gd name="connsiteY17" fmla="*/ 184277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298065 w 2987040"/>
                  <a:gd name="connsiteY37" fmla="*/ 1659890 h 2994660"/>
                  <a:gd name="connsiteX38" fmla="*/ 2555240 w 2987040"/>
                  <a:gd name="connsiteY38" fmla="*/ 1536065 h 2994660"/>
                  <a:gd name="connsiteX39" fmla="*/ 2987040 w 2987040"/>
                  <a:gd name="connsiteY39" fmla="*/ 1586230 h 299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987040" h="2994660">
                    <a:moveTo>
                      <a:pt x="0" y="0"/>
                    </a:moveTo>
                    <a:lnTo>
                      <a:pt x="22860" y="365760"/>
                    </a:lnTo>
                    <a:lnTo>
                      <a:pt x="30480" y="701040"/>
                    </a:lnTo>
                    <a:lnTo>
                      <a:pt x="38100" y="1059180"/>
                    </a:lnTo>
                    <a:lnTo>
                      <a:pt x="60960" y="1859280"/>
                    </a:lnTo>
                    <a:lnTo>
                      <a:pt x="83820" y="2430780"/>
                    </a:lnTo>
                    <a:lnTo>
                      <a:pt x="91440" y="2712720"/>
                    </a:lnTo>
                    <a:lnTo>
                      <a:pt x="121920" y="2994660"/>
                    </a:lnTo>
                    <a:lnTo>
                      <a:pt x="160020" y="2720340"/>
                    </a:lnTo>
                    <a:lnTo>
                      <a:pt x="175260" y="2385060"/>
                    </a:lnTo>
                    <a:lnTo>
                      <a:pt x="205740" y="2065020"/>
                    </a:lnTo>
                    <a:lnTo>
                      <a:pt x="205740" y="1828800"/>
                    </a:lnTo>
                    <a:lnTo>
                      <a:pt x="243840" y="1668780"/>
                    </a:lnTo>
                    <a:lnTo>
                      <a:pt x="327660" y="1676400"/>
                    </a:lnTo>
                    <a:lnTo>
                      <a:pt x="396240" y="1729740"/>
                    </a:lnTo>
                    <a:lnTo>
                      <a:pt x="464820" y="1790700"/>
                    </a:lnTo>
                    <a:lnTo>
                      <a:pt x="624840" y="1851660"/>
                    </a:lnTo>
                    <a:lnTo>
                      <a:pt x="704850" y="1842770"/>
                    </a:lnTo>
                    <a:lnTo>
                      <a:pt x="777240" y="1722120"/>
                    </a:lnTo>
                    <a:lnTo>
                      <a:pt x="845820" y="1699260"/>
                    </a:lnTo>
                    <a:lnTo>
                      <a:pt x="937260" y="1684020"/>
                    </a:lnTo>
                    <a:lnTo>
                      <a:pt x="1028700" y="1722120"/>
                    </a:lnTo>
                    <a:lnTo>
                      <a:pt x="1104900" y="1767840"/>
                    </a:lnTo>
                    <a:lnTo>
                      <a:pt x="1158240" y="1783080"/>
                    </a:lnTo>
                    <a:lnTo>
                      <a:pt x="1211580" y="1752600"/>
                    </a:lnTo>
                    <a:lnTo>
                      <a:pt x="1242060" y="1714500"/>
                    </a:lnTo>
                    <a:lnTo>
                      <a:pt x="1272540" y="1722120"/>
                    </a:lnTo>
                    <a:lnTo>
                      <a:pt x="1310640" y="1729740"/>
                    </a:lnTo>
                    <a:lnTo>
                      <a:pt x="1341120" y="1760220"/>
                    </a:lnTo>
                    <a:lnTo>
                      <a:pt x="1371600" y="1775460"/>
                    </a:lnTo>
                    <a:lnTo>
                      <a:pt x="1402080" y="1775460"/>
                    </a:lnTo>
                    <a:lnTo>
                      <a:pt x="1432560" y="1737360"/>
                    </a:lnTo>
                    <a:lnTo>
                      <a:pt x="1455420" y="1722120"/>
                    </a:lnTo>
                    <a:lnTo>
                      <a:pt x="1478280" y="1706880"/>
                    </a:lnTo>
                    <a:lnTo>
                      <a:pt x="1478280" y="1706880"/>
                    </a:lnTo>
                    <a:cubicBezTo>
                      <a:pt x="1518073" y="1718098"/>
                      <a:pt x="1679787" y="1777153"/>
                      <a:pt x="1717040" y="1774190"/>
                    </a:cubicBezTo>
                    <a:cubicBezTo>
                      <a:pt x="1828165" y="1758315"/>
                      <a:pt x="1901190" y="1605915"/>
                      <a:pt x="2012315" y="1590040"/>
                    </a:cubicBezTo>
                    <a:cubicBezTo>
                      <a:pt x="2101215" y="1590040"/>
                      <a:pt x="2209165" y="1659890"/>
                      <a:pt x="2298065" y="1659890"/>
                    </a:cubicBezTo>
                    <a:cubicBezTo>
                      <a:pt x="2394903" y="1657773"/>
                      <a:pt x="2446761" y="1548871"/>
                      <a:pt x="2555240" y="1536065"/>
                    </a:cubicBezTo>
                    <a:cubicBezTo>
                      <a:pt x="2663719" y="1523259"/>
                      <a:pt x="2921423" y="1584748"/>
                      <a:pt x="2987040" y="1586230"/>
                    </a:cubicBezTo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3234581" y="3014663"/>
                <a:ext cx="2935499" cy="1947861"/>
              </a:xfrm>
              <a:custGeom>
                <a:avLst/>
                <a:gdLst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57150 w 3919538"/>
                  <a:gd name="connsiteY2" fmla="*/ 1847850 h 1924050"/>
                  <a:gd name="connsiteX3" fmla="*/ 100013 w 3919538"/>
                  <a:gd name="connsiteY3" fmla="*/ 17668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57150 w 3919538"/>
                  <a:gd name="connsiteY2" fmla="*/ 1847850 h 1924050"/>
                  <a:gd name="connsiteX3" fmla="*/ 100013 w 3919538"/>
                  <a:gd name="connsiteY3" fmla="*/ 17668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57150 w 3919538"/>
                  <a:gd name="connsiteY2" fmla="*/ 1847850 h 1924050"/>
                  <a:gd name="connsiteX3" fmla="*/ 100013 w 3919538"/>
                  <a:gd name="connsiteY3" fmla="*/ 17668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14664 w 3919538"/>
                  <a:gd name="connsiteY2" fmla="*/ 1835150 h 1924050"/>
                  <a:gd name="connsiteX3" fmla="*/ 100013 w 3919538"/>
                  <a:gd name="connsiteY3" fmla="*/ 17668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14664 w 3919538"/>
                  <a:gd name="connsiteY2" fmla="*/ 1835150 h 1924050"/>
                  <a:gd name="connsiteX3" fmla="*/ 66025 w 3919538"/>
                  <a:gd name="connsiteY3" fmla="*/ 17541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13260 w 3928035"/>
                  <a:gd name="connsiteY0" fmla="*/ 0 h 1924050"/>
                  <a:gd name="connsiteX1" fmla="*/ 0 w 3928035"/>
                  <a:gd name="connsiteY1" fmla="*/ 1782762 h 1924050"/>
                  <a:gd name="connsiteX2" fmla="*/ 23161 w 3928035"/>
                  <a:gd name="connsiteY2" fmla="*/ 1835150 h 1924050"/>
                  <a:gd name="connsiteX3" fmla="*/ 74522 w 3928035"/>
                  <a:gd name="connsiteY3" fmla="*/ 1754187 h 1924050"/>
                  <a:gd name="connsiteX4" fmla="*/ 132322 w 3928035"/>
                  <a:gd name="connsiteY4" fmla="*/ 1662112 h 1924050"/>
                  <a:gd name="connsiteX5" fmla="*/ 165660 w 3928035"/>
                  <a:gd name="connsiteY5" fmla="*/ 1533525 h 1924050"/>
                  <a:gd name="connsiteX6" fmla="*/ 194235 w 3928035"/>
                  <a:gd name="connsiteY6" fmla="*/ 1428750 h 1924050"/>
                  <a:gd name="connsiteX7" fmla="*/ 222810 w 3928035"/>
                  <a:gd name="connsiteY7" fmla="*/ 1304925 h 1924050"/>
                  <a:gd name="connsiteX8" fmla="*/ 251385 w 3928035"/>
                  <a:gd name="connsiteY8" fmla="*/ 1238250 h 1924050"/>
                  <a:gd name="connsiteX9" fmla="*/ 299010 w 3928035"/>
                  <a:gd name="connsiteY9" fmla="*/ 1209675 h 1924050"/>
                  <a:gd name="connsiteX10" fmla="*/ 351397 w 3928035"/>
                  <a:gd name="connsiteY10" fmla="*/ 1219200 h 1924050"/>
                  <a:gd name="connsiteX11" fmla="*/ 384735 w 3928035"/>
                  <a:gd name="connsiteY11" fmla="*/ 1323975 h 1924050"/>
                  <a:gd name="connsiteX12" fmla="*/ 413310 w 3928035"/>
                  <a:gd name="connsiteY12" fmla="*/ 1528762 h 1924050"/>
                  <a:gd name="connsiteX13" fmla="*/ 456172 w 3928035"/>
                  <a:gd name="connsiteY13" fmla="*/ 1838325 h 1924050"/>
                  <a:gd name="connsiteX14" fmla="*/ 475222 w 3928035"/>
                  <a:gd name="connsiteY14" fmla="*/ 1909762 h 1924050"/>
                  <a:gd name="connsiteX15" fmla="*/ 522847 w 3928035"/>
                  <a:gd name="connsiteY15" fmla="*/ 1890712 h 1924050"/>
                  <a:gd name="connsiteX16" fmla="*/ 541897 w 3928035"/>
                  <a:gd name="connsiteY16" fmla="*/ 1800225 h 1924050"/>
                  <a:gd name="connsiteX17" fmla="*/ 589522 w 3928035"/>
                  <a:gd name="connsiteY17" fmla="*/ 1690687 h 1924050"/>
                  <a:gd name="connsiteX18" fmla="*/ 637147 w 3928035"/>
                  <a:gd name="connsiteY18" fmla="*/ 1585912 h 1924050"/>
                  <a:gd name="connsiteX19" fmla="*/ 694297 w 3928035"/>
                  <a:gd name="connsiteY19" fmla="*/ 1533525 h 1924050"/>
                  <a:gd name="connsiteX20" fmla="*/ 746685 w 3928035"/>
                  <a:gd name="connsiteY20" fmla="*/ 1576387 h 1924050"/>
                  <a:gd name="connsiteX21" fmla="*/ 794310 w 3928035"/>
                  <a:gd name="connsiteY21" fmla="*/ 1719262 h 1924050"/>
                  <a:gd name="connsiteX22" fmla="*/ 846697 w 3928035"/>
                  <a:gd name="connsiteY22" fmla="*/ 1828800 h 1924050"/>
                  <a:gd name="connsiteX23" fmla="*/ 918135 w 3928035"/>
                  <a:gd name="connsiteY23" fmla="*/ 1924050 h 1924050"/>
                  <a:gd name="connsiteX24" fmla="*/ 975285 w 3928035"/>
                  <a:gd name="connsiteY24" fmla="*/ 1890712 h 1924050"/>
                  <a:gd name="connsiteX25" fmla="*/ 1037197 w 3928035"/>
                  <a:gd name="connsiteY25" fmla="*/ 1819275 h 1924050"/>
                  <a:gd name="connsiteX26" fmla="*/ 1113397 w 3928035"/>
                  <a:gd name="connsiteY26" fmla="*/ 1757362 h 1924050"/>
                  <a:gd name="connsiteX27" fmla="*/ 1208647 w 3928035"/>
                  <a:gd name="connsiteY27" fmla="*/ 1709737 h 1924050"/>
                  <a:gd name="connsiteX28" fmla="*/ 1294372 w 3928035"/>
                  <a:gd name="connsiteY28" fmla="*/ 1714500 h 1924050"/>
                  <a:gd name="connsiteX29" fmla="*/ 1399147 w 3928035"/>
                  <a:gd name="connsiteY29" fmla="*/ 1747837 h 1924050"/>
                  <a:gd name="connsiteX30" fmla="*/ 1522972 w 3928035"/>
                  <a:gd name="connsiteY30" fmla="*/ 1766887 h 1924050"/>
                  <a:gd name="connsiteX31" fmla="*/ 1637272 w 3928035"/>
                  <a:gd name="connsiteY31" fmla="*/ 1843087 h 1924050"/>
                  <a:gd name="connsiteX32" fmla="*/ 1722997 w 3928035"/>
                  <a:gd name="connsiteY32" fmla="*/ 1900237 h 1924050"/>
                  <a:gd name="connsiteX33" fmla="*/ 1780147 w 3928035"/>
                  <a:gd name="connsiteY33" fmla="*/ 1885950 h 1924050"/>
                  <a:gd name="connsiteX34" fmla="*/ 1803960 w 3928035"/>
                  <a:gd name="connsiteY34" fmla="*/ 1843087 h 1924050"/>
                  <a:gd name="connsiteX35" fmla="*/ 1832535 w 3928035"/>
                  <a:gd name="connsiteY35" fmla="*/ 1762125 h 1924050"/>
                  <a:gd name="connsiteX36" fmla="*/ 1851585 w 3928035"/>
                  <a:gd name="connsiteY36" fmla="*/ 1709737 h 1924050"/>
                  <a:gd name="connsiteX37" fmla="*/ 1913497 w 3928035"/>
                  <a:gd name="connsiteY37" fmla="*/ 1752600 h 1924050"/>
                  <a:gd name="connsiteX38" fmla="*/ 1946835 w 3928035"/>
                  <a:gd name="connsiteY38" fmla="*/ 1804987 h 1924050"/>
                  <a:gd name="connsiteX39" fmla="*/ 1999222 w 3928035"/>
                  <a:gd name="connsiteY39" fmla="*/ 1828800 h 1924050"/>
                  <a:gd name="connsiteX40" fmla="*/ 2042085 w 3928035"/>
                  <a:gd name="connsiteY40" fmla="*/ 1785937 h 1924050"/>
                  <a:gd name="connsiteX41" fmla="*/ 2084947 w 3928035"/>
                  <a:gd name="connsiteY41" fmla="*/ 1738312 h 1924050"/>
                  <a:gd name="connsiteX42" fmla="*/ 2146860 w 3928035"/>
                  <a:gd name="connsiteY42" fmla="*/ 1747837 h 1924050"/>
                  <a:gd name="connsiteX43" fmla="*/ 2227822 w 3928035"/>
                  <a:gd name="connsiteY43" fmla="*/ 1776412 h 1924050"/>
                  <a:gd name="connsiteX44" fmla="*/ 2308785 w 3928035"/>
                  <a:gd name="connsiteY44" fmla="*/ 1781175 h 1924050"/>
                  <a:gd name="connsiteX45" fmla="*/ 2394510 w 3928035"/>
                  <a:gd name="connsiteY45" fmla="*/ 1790700 h 1924050"/>
                  <a:gd name="connsiteX46" fmla="*/ 2461185 w 3928035"/>
                  <a:gd name="connsiteY46" fmla="*/ 1781175 h 1924050"/>
                  <a:gd name="connsiteX47" fmla="*/ 2523097 w 3928035"/>
                  <a:gd name="connsiteY47" fmla="*/ 1724025 h 1924050"/>
                  <a:gd name="connsiteX48" fmla="*/ 2565960 w 3928035"/>
                  <a:gd name="connsiteY48" fmla="*/ 1700212 h 1924050"/>
                  <a:gd name="connsiteX49" fmla="*/ 2651685 w 3928035"/>
                  <a:gd name="connsiteY49" fmla="*/ 1719262 h 1924050"/>
                  <a:gd name="connsiteX50" fmla="*/ 2694547 w 3928035"/>
                  <a:gd name="connsiteY50" fmla="*/ 1724025 h 1924050"/>
                  <a:gd name="connsiteX51" fmla="*/ 2775510 w 3928035"/>
                  <a:gd name="connsiteY51" fmla="*/ 1681162 h 1924050"/>
                  <a:gd name="connsiteX52" fmla="*/ 2889810 w 3928035"/>
                  <a:gd name="connsiteY52" fmla="*/ 1647825 h 1924050"/>
                  <a:gd name="connsiteX53" fmla="*/ 3008872 w 3928035"/>
                  <a:gd name="connsiteY53" fmla="*/ 1747837 h 1924050"/>
                  <a:gd name="connsiteX54" fmla="*/ 3113647 w 3928035"/>
                  <a:gd name="connsiteY54" fmla="*/ 1700212 h 1924050"/>
                  <a:gd name="connsiteX55" fmla="*/ 3218422 w 3928035"/>
                  <a:gd name="connsiteY55" fmla="*/ 1757362 h 1924050"/>
                  <a:gd name="connsiteX56" fmla="*/ 3342247 w 3928035"/>
                  <a:gd name="connsiteY56" fmla="*/ 1704975 h 1924050"/>
                  <a:gd name="connsiteX57" fmla="*/ 3423210 w 3928035"/>
                  <a:gd name="connsiteY57" fmla="*/ 1643062 h 1924050"/>
                  <a:gd name="connsiteX58" fmla="*/ 3527985 w 3928035"/>
                  <a:gd name="connsiteY58" fmla="*/ 1657350 h 1924050"/>
                  <a:gd name="connsiteX59" fmla="*/ 3618472 w 3928035"/>
                  <a:gd name="connsiteY59" fmla="*/ 1685925 h 1924050"/>
                  <a:gd name="connsiteX60" fmla="*/ 3694672 w 3928035"/>
                  <a:gd name="connsiteY60" fmla="*/ 1724025 h 1924050"/>
                  <a:gd name="connsiteX61" fmla="*/ 3794685 w 3928035"/>
                  <a:gd name="connsiteY61" fmla="*/ 1752600 h 1924050"/>
                  <a:gd name="connsiteX62" fmla="*/ 3928035 w 3928035"/>
                  <a:gd name="connsiteY62" fmla="*/ 1714500 h 1924050"/>
                  <a:gd name="connsiteX63" fmla="*/ 3928035 w 3928035"/>
                  <a:gd name="connsiteY63" fmla="*/ 1714500 h 1924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3928035" h="1924050">
                    <a:moveTo>
                      <a:pt x="13260" y="0"/>
                    </a:moveTo>
                    <a:cubicBezTo>
                      <a:pt x="11672" y="623887"/>
                      <a:pt x="1588" y="1158875"/>
                      <a:pt x="0" y="1782762"/>
                    </a:cubicBezTo>
                    <a:lnTo>
                      <a:pt x="23161" y="1835150"/>
                    </a:lnTo>
                    <a:lnTo>
                      <a:pt x="74522" y="1754187"/>
                    </a:lnTo>
                    <a:lnTo>
                      <a:pt x="132322" y="1662112"/>
                    </a:lnTo>
                    <a:lnTo>
                      <a:pt x="165660" y="1533525"/>
                    </a:lnTo>
                    <a:lnTo>
                      <a:pt x="194235" y="1428750"/>
                    </a:lnTo>
                    <a:lnTo>
                      <a:pt x="222810" y="1304925"/>
                    </a:lnTo>
                    <a:lnTo>
                      <a:pt x="251385" y="1238250"/>
                    </a:lnTo>
                    <a:lnTo>
                      <a:pt x="299010" y="1209675"/>
                    </a:lnTo>
                    <a:lnTo>
                      <a:pt x="351397" y="1219200"/>
                    </a:lnTo>
                    <a:lnTo>
                      <a:pt x="384735" y="1323975"/>
                    </a:lnTo>
                    <a:lnTo>
                      <a:pt x="413310" y="1528762"/>
                    </a:lnTo>
                    <a:lnTo>
                      <a:pt x="456172" y="1838325"/>
                    </a:lnTo>
                    <a:lnTo>
                      <a:pt x="475222" y="1909762"/>
                    </a:lnTo>
                    <a:lnTo>
                      <a:pt x="522847" y="1890712"/>
                    </a:lnTo>
                    <a:lnTo>
                      <a:pt x="541897" y="1800225"/>
                    </a:lnTo>
                    <a:lnTo>
                      <a:pt x="589522" y="1690687"/>
                    </a:lnTo>
                    <a:lnTo>
                      <a:pt x="637147" y="1585912"/>
                    </a:lnTo>
                    <a:lnTo>
                      <a:pt x="694297" y="1533525"/>
                    </a:lnTo>
                    <a:lnTo>
                      <a:pt x="746685" y="1576387"/>
                    </a:lnTo>
                    <a:lnTo>
                      <a:pt x="794310" y="1719262"/>
                    </a:lnTo>
                    <a:lnTo>
                      <a:pt x="846697" y="1828800"/>
                    </a:lnTo>
                    <a:lnTo>
                      <a:pt x="918135" y="1924050"/>
                    </a:lnTo>
                    <a:lnTo>
                      <a:pt x="975285" y="1890712"/>
                    </a:lnTo>
                    <a:lnTo>
                      <a:pt x="1037197" y="1819275"/>
                    </a:lnTo>
                    <a:lnTo>
                      <a:pt x="1113397" y="1757362"/>
                    </a:lnTo>
                    <a:lnTo>
                      <a:pt x="1208647" y="1709737"/>
                    </a:lnTo>
                    <a:lnTo>
                      <a:pt x="1294372" y="1714500"/>
                    </a:lnTo>
                    <a:lnTo>
                      <a:pt x="1399147" y="1747837"/>
                    </a:lnTo>
                    <a:lnTo>
                      <a:pt x="1522972" y="1766887"/>
                    </a:lnTo>
                    <a:lnTo>
                      <a:pt x="1637272" y="1843087"/>
                    </a:lnTo>
                    <a:lnTo>
                      <a:pt x="1722997" y="1900237"/>
                    </a:lnTo>
                    <a:lnTo>
                      <a:pt x="1780147" y="1885950"/>
                    </a:lnTo>
                    <a:lnTo>
                      <a:pt x="1803960" y="1843087"/>
                    </a:lnTo>
                    <a:lnTo>
                      <a:pt x="1832535" y="1762125"/>
                    </a:lnTo>
                    <a:cubicBezTo>
                      <a:pt x="1840473" y="1739900"/>
                      <a:pt x="1838091" y="1711324"/>
                      <a:pt x="1851585" y="1709737"/>
                    </a:cubicBezTo>
                    <a:cubicBezTo>
                      <a:pt x="1865079" y="1708150"/>
                      <a:pt x="1897622" y="1736725"/>
                      <a:pt x="1913497" y="1752600"/>
                    </a:cubicBezTo>
                    <a:lnTo>
                      <a:pt x="1946835" y="1804987"/>
                    </a:lnTo>
                    <a:lnTo>
                      <a:pt x="1999222" y="1828800"/>
                    </a:lnTo>
                    <a:lnTo>
                      <a:pt x="2042085" y="1785937"/>
                    </a:lnTo>
                    <a:lnTo>
                      <a:pt x="2084947" y="1738312"/>
                    </a:lnTo>
                    <a:lnTo>
                      <a:pt x="2146860" y="1747837"/>
                    </a:lnTo>
                    <a:lnTo>
                      <a:pt x="2227822" y="1776412"/>
                    </a:lnTo>
                    <a:lnTo>
                      <a:pt x="2308785" y="1781175"/>
                    </a:lnTo>
                    <a:lnTo>
                      <a:pt x="2394510" y="1790700"/>
                    </a:lnTo>
                    <a:lnTo>
                      <a:pt x="2461185" y="1781175"/>
                    </a:lnTo>
                    <a:lnTo>
                      <a:pt x="2523097" y="1724025"/>
                    </a:lnTo>
                    <a:lnTo>
                      <a:pt x="2565960" y="1700212"/>
                    </a:lnTo>
                    <a:lnTo>
                      <a:pt x="2651685" y="1719262"/>
                    </a:lnTo>
                    <a:lnTo>
                      <a:pt x="2694547" y="1724025"/>
                    </a:lnTo>
                    <a:lnTo>
                      <a:pt x="2775510" y="1681162"/>
                    </a:lnTo>
                    <a:cubicBezTo>
                      <a:pt x="2808054" y="1668462"/>
                      <a:pt x="2850916" y="1636713"/>
                      <a:pt x="2889810" y="1647825"/>
                    </a:cubicBezTo>
                    <a:cubicBezTo>
                      <a:pt x="2928704" y="1658937"/>
                      <a:pt x="2971566" y="1739106"/>
                      <a:pt x="3008872" y="1747837"/>
                    </a:cubicBezTo>
                    <a:lnTo>
                      <a:pt x="3113647" y="1700212"/>
                    </a:lnTo>
                    <a:lnTo>
                      <a:pt x="3218422" y="1757362"/>
                    </a:lnTo>
                    <a:lnTo>
                      <a:pt x="3342247" y="1704975"/>
                    </a:lnTo>
                    <a:lnTo>
                      <a:pt x="3423210" y="1643062"/>
                    </a:lnTo>
                    <a:lnTo>
                      <a:pt x="3527985" y="1657350"/>
                    </a:lnTo>
                    <a:lnTo>
                      <a:pt x="3618472" y="1685925"/>
                    </a:lnTo>
                    <a:lnTo>
                      <a:pt x="3694672" y="1724025"/>
                    </a:lnTo>
                    <a:lnTo>
                      <a:pt x="3794685" y="1752600"/>
                    </a:lnTo>
                    <a:lnTo>
                      <a:pt x="3928035" y="1714500"/>
                    </a:lnTo>
                    <a:lnTo>
                      <a:pt x="3928035" y="1714500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2727018" y="2038644"/>
            <a:ext cx="5233631" cy="3274560"/>
            <a:chOff x="2727018" y="2034565"/>
            <a:chExt cx="5233631" cy="3274560"/>
          </a:xfrm>
        </p:grpSpPr>
        <p:sp>
          <p:nvSpPr>
            <p:cNvPr id="23" name="Rectangle 22"/>
            <p:cNvSpPr/>
            <p:nvPr/>
          </p:nvSpPr>
          <p:spPr>
            <a:xfrm>
              <a:off x="5278829" y="2034565"/>
              <a:ext cx="587497" cy="326592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727018" y="2043205"/>
              <a:ext cx="587497" cy="326592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256142" y="2040488"/>
              <a:ext cx="4704507" cy="2938462"/>
              <a:chOff x="3234581" y="3014663"/>
              <a:chExt cx="4704507" cy="2938462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5656856" y="3017932"/>
                <a:ext cx="2282232" cy="2935193"/>
              </a:xfrm>
              <a:custGeom>
                <a:avLst/>
                <a:gdLst>
                  <a:gd name="connsiteX0" fmla="*/ 0 w 1539240"/>
                  <a:gd name="connsiteY0" fmla="*/ 0 h 2994660"/>
                  <a:gd name="connsiteX1" fmla="*/ 22860 w 1539240"/>
                  <a:gd name="connsiteY1" fmla="*/ 365760 h 2994660"/>
                  <a:gd name="connsiteX2" fmla="*/ 30480 w 1539240"/>
                  <a:gd name="connsiteY2" fmla="*/ 701040 h 2994660"/>
                  <a:gd name="connsiteX3" fmla="*/ 38100 w 1539240"/>
                  <a:gd name="connsiteY3" fmla="*/ 1059180 h 2994660"/>
                  <a:gd name="connsiteX4" fmla="*/ 60960 w 1539240"/>
                  <a:gd name="connsiteY4" fmla="*/ 1859280 h 2994660"/>
                  <a:gd name="connsiteX5" fmla="*/ 83820 w 1539240"/>
                  <a:gd name="connsiteY5" fmla="*/ 2430780 h 2994660"/>
                  <a:gd name="connsiteX6" fmla="*/ 91440 w 1539240"/>
                  <a:gd name="connsiteY6" fmla="*/ 2712720 h 2994660"/>
                  <a:gd name="connsiteX7" fmla="*/ 121920 w 1539240"/>
                  <a:gd name="connsiteY7" fmla="*/ 2994660 h 2994660"/>
                  <a:gd name="connsiteX8" fmla="*/ 160020 w 1539240"/>
                  <a:gd name="connsiteY8" fmla="*/ 2720340 h 2994660"/>
                  <a:gd name="connsiteX9" fmla="*/ 175260 w 1539240"/>
                  <a:gd name="connsiteY9" fmla="*/ 2385060 h 2994660"/>
                  <a:gd name="connsiteX10" fmla="*/ 205740 w 1539240"/>
                  <a:gd name="connsiteY10" fmla="*/ 2065020 h 2994660"/>
                  <a:gd name="connsiteX11" fmla="*/ 205740 w 1539240"/>
                  <a:gd name="connsiteY11" fmla="*/ 1828800 h 2994660"/>
                  <a:gd name="connsiteX12" fmla="*/ 243840 w 1539240"/>
                  <a:gd name="connsiteY12" fmla="*/ 1668780 h 2994660"/>
                  <a:gd name="connsiteX13" fmla="*/ 327660 w 1539240"/>
                  <a:gd name="connsiteY13" fmla="*/ 1676400 h 2994660"/>
                  <a:gd name="connsiteX14" fmla="*/ 396240 w 1539240"/>
                  <a:gd name="connsiteY14" fmla="*/ 1729740 h 2994660"/>
                  <a:gd name="connsiteX15" fmla="*/ 464820 w 1539240"/>
                  <a:gd name="connsiteY15" fmla="*/ 1790700 h 2994660"/>
                  <a:gd name="connsiteX16" fmla="*/ 624840 w 1539240"/>
                  <a:gd name="connsiteY16" fmla="*/ 1851660 h 2994660"/>
                  <a:gd name="connsiteX17" fmla="*/ 723900 w 1539240"/>
                  <a:gd name="connsiteY17" fmla="*/ 1836420 h 2994660"/>
                  <a:gd name="connsiteX18" fmla="*/ 777240 w 1539240"/>
                  <a:gd name="connsiteY18" fmla="*/ 1722120 h 2994660"/>
                  <a:gd name="connsiteX19" fmla="*/ 845820 w 1539240"/>
                  <a:gd name="connsiteY19" fmla="*/ 1699260 h 2994660"/>
                  <a:gd name="connsiteX20" fmla="*/ 937260 w 1539240"/>
                  <a:gd name="connsiteY20" fmla="*/ 1684020 h 2994660"/>
                  <a:gd name="connsiteX21" fmla="*/ 1028700 w 1539240"/>
                  <a:gd name="connsiteY21" fmla="*/ 1722120 h 2994660"/>
                  <a:gd name="connsiteX22" fmla="*/ 1104900 w 1539240"/>
                  <a:gd name="connsiteY22" fmla="*/ 1767840 h 2994660"/>
                  <a:gd name="connsiteX23" fmla="*/ 1158240 w 1539240"/>
                  <a:gd name="connsiteY23" fmla="*/ 1783080 h 2994660"/>
                  <a:gd name="connsiteX24" fmla="*/ 1211580 w 1539240"/>
                  <a:gd name="connsiteY24" fmla="*/ 1752600 h 2994660"/>
                  <a:gd name="connsiteX25" fmla="*/ 1242060 w 1539240"/>
                  <a:gd name="connsiteY25" fmla="*/ 1714500 h 2994660"/>
                  <a:gd name="connsiteX26" fmla="*/ 1272540 w 1539240"/>
                  <a:gd name="connsiteY26" fmla="*/ 1722120 h 2994660"/>
                  <a:gd name="connsiteX27" fmla="*/ 1310640 w 1539240"/>
                  <a:gd name="connsiteY27" fmla="*/ 1729740 h 2994660"/>
                  <a:gd name="connsiteX28" fmla="*/ 1341120 w 1539240"/>
                  <a:gd name="connsiteY28" fmla="*/ 1760220 h 2994660"/>
                  <a:gd name="connsiteX29" fmla="*/ 1371600 w 1539240"/>
                  <a:gd name="connsiteY29" fmla="*/ 1775460 h 2994660"/>
                  <a:gd name="connsiteX30" fmla="*/ 1402080 w 1539240"/>
                  <a:gd name="connsiteY30" fmla="*/ 1775460 h 2994660"/>
                  <a:gd name="connsiteX31" fmla="*/ 1432560 w 1539240"/>
                  <a:gd name="connsiteY31" fmla="*/ 1737360 h 2994660"/>
                  <a:gd name="connsiteX32" fmla="*/ 1455420 w 1539240"/>
                  <a:gd name="connsiteY32" fmla="*/ 1722120 h 2994660"/>
                  <a:gd name="connsiteX33" fmla="*/ 1478280 w 1539240"/>
                  <a:gd name="connsiteY33" fmla="*/ 1706880 h 2994660"/>
                  <a:gd name="connsiteX34" fmla="*/ 1478280 w 1539240"/>
                  <a:gd name="connsiteY34" fmla="*/ 1706880 h 2994660"/>
                  <a:gd name="connsiteX35" fmla="*/ 1539240 w 1539240"/>
                  <a:gd name="connsiteY35" fmla="*/ 170688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2987040 w 2987040"/>
                  <a:gd name="connsiteY35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602740 w 2987040"/>
                  <a:gd name="connsiteY35" fmla="*/ 1748790 h 2994660"/>
                  <a:gd name="connsiteX36" fmla="*/ 2987040 w 2987040"/>
                  <a:gd name="connsiteY36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987040 w 2987040"/>
                  <a:gd name="connsiteY36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987040 w 2987040"/>
                  <a:gd name="connsiteY37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336165 w 2987040"/>
                  <a:gd name="connsiteY37" fmla="*/ 1663065 h 2994660"/>
                  <a:gd name="connsiteX38" fmla="*/ 2987040 w 2987040"/>
                  <a:gd name="connsiteY38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336165 w 2987040"/>
                  <a:gd name="connsiteY37" fmla="*/ 1663065 h 2994660"/>
                  <a:gd name="connsiteX38" fmla="*/ 2987040 w 2987040"/>
                  <a:gd name="connsiteY38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336165 w 2987040"/>
                  <a:gd name="connsiteY37" fmla="*/ 1663065 h 2994660"/>
                  <a:gd name="connsiteX38" fmla="*/ 2555240 w 2987040"/>
                  <a:gd name="connsiteY38" fmla="*/ 1536065 h 2994660"/>
                  <a:gd name="connsiteX39" fmla="*/ 2987040 w 2987040"/>
                  <a:gd name="connsiteY39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23900 w 2987040"/>
                  <a:gd name="connsiteY17" fmla="*/ 183642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298065 w 2987040"/>
                  <a:gd name="connsiteY37" fmla="*/ 1659890 h 2994660"/>
                  <a:gd name="connsiteX38" fmla="*/ 2555240 w 2987040"/>
                  <a:gd name="connsiteY38" fmla="*/ 1536065 h 2994660"/>
                  <a:gd name="connsiteX39" fmla="*/ 2987040 w 2987040"/>
                  <a:gd name="connsiteY39" fmla="*/ 1586230 h 2994660"/>
                  <a:gd name="connsiteX0" fmla="*/ 0 w 2987040"/>
                  <a:gd name="connsiteY0" fmla="*/ 0 h 2994660"/>
                  <a:gd name="connsiteX1" fmla="*/ 22860 w 2987040"/>
                  <a:gd name="connsiteY1" fmla="*/ 365760 h 2994660"/>
                  <a:gd name="connsiteX2" fmla="*/ 30480 w 2987040"/>
                  <a:gd name="connsiteY2" fmla="*/ 701040 h 2994660"/>
                  <a:gd name="connsiteX3" fmla="*/ 38100 w 2987040"/>
                  <a:gd name="connsiteY3" fmla="*/ 1059180 h 2994660"/>
                  <a:gd name="connsiteX4" fmla="*/ 60960 w 2987040"/>
                  <a:gd name="connsiteY4" fmla="*/ 1859280 h 2994660"/>
                  <a:gd name="connsiteX5" fmla="*/ 83820 w 2987040"/>
                  <a:gd name="connsiteY5" fmla="*/ 2430780 h 2994660"/>
                  <a:gd name="connsiteX6" fmla="*/ 91440 w 2987040"/>
                  <a:gd name="connsiteY6" fmla="*/ 2712720 h 2994660"/>
                  <a:gd name="connsiteX7" fmla="*/ 121920 w 2987040"/>
                  <a:gd name="connsiteY7" fmla="*/ 2994660 h 2994660"/>
                  <a:gd name="connsiteX8" fmla="*/ 160020 w 2987040"/>
                  <a:gd name="connsiteY8" fmla="*/ 2720340 h 2994660"/>
                  <a:gd name="connsiteX9" fmla="*/ 175260 w 2987040"/>
                  <a:gd name="connsiteY9" fmla="*/ 2385060 h 2994660"/>
                  <a:gd name="connsiteX10" fmla="*/ 205740 w 2987040"/>
                  <a:gd name="connsiteY10" fmla="*/ 2065020 h 2994660"/>
                  <a:gd name="connsiteX11" fmla="*/ 205740 w 2987040"/>
                  <a:gd name="connsiteY11" fmla="*/ 1828800 h 2994660"/>
                  <a:gd name="connsiteX12" fmla="*/ 243840 w 2987040"/>
                  <a:gd name="connsiteY12" fmla="*/ 1668780 h 2994660"/>
                  <a:gd name="connsiteX13" fmla="*/ 327660 w 2987040"/>
                  <a:gd name="connsiteY13" fmla="*/ 1676400 h 2994660"/>
                  <a:gd name="connsiteX14" fmla="*/ 396240 w 2987040"/>
                  <a:gd name="connsiteY14" fmla="*/ 1729740 h 2994660"/>
                  <a:gd name="connsiteX15" fmla="*/ 464820 w 2987040"/>
                  <a:gd name="connsiteY15" fmla="*/ 1790700 h 2994660"/>
                  <a:gd name="connsiteX16" fmla="*/ 624840 w 2987040"/>
                  <a:gd name="connsiteY16" fmla="*/ 1851660 h 2994660"/>
                  <a:gd name="connsiteX17" fmla="*/ 704850 w 2987040"/>
                  <a:gd name="connsiteY17" fmla="*/ 1842770 h 2994660"/>
                  <a:gd name="connsiteX18" fmla="*/ 777240 w 2987040"/>
                  <a:gd name="connsiteY18" fmla="*/ 1722120 h 2994660"/>
                  <a:gd name="connsiteX19" fmla="*/ 845820 w 2987040"/>
                  <a:gd name="connsiteY19" fmla="*/ 1699260 h 2994660"/>
                  <a:gd name="connsiteX20" fmla="*/ 937260 w 2987040"/>
                  <a:gd name="connsiteY20" fmla="*/ 1684020 h 2994660"/>
                  <a:gd name="connsiteX21" fmla="*/ 1028700 w 2987040"/>
                  <a:gd name="connsiteY21" fmla="*/ 1722120 h 2994660"/>
                  <a:gd name="connsiteX22" fmla="*/ 1104900 w 2987040"/>
                  <a:gd name="connsiteY22" fmla="*/ 1767840 h 2994660"/>
                  <a:gd name="connsiteX23" fmla="*/ 1158240 w 2987040"/>
                  <a:gd name="connsiteY23" fmla="*/ 1783080 h 2994660"/>
                  <a:gd name="connsiteX24" fmla="*/ 1211580 w 2987040"/>
                  <a:gd name="connsiteY24" fmla="*/ 1752600 h 2994660"/>
                  <a:gd name="connsiteX25" fmla="*/ 1242060 w 2987040"/>
                  <a:gd name="connsiteY25" fmla="*/ 1714500 h 2994660"/>
                  <a:gd name="connsiteX26" fmla="*/ 1272540 w 2987040"/>
                  <a:gd name="connsiteY26" fmla="*/ 1722120 h 2994660"/>
                  <a:gd name="connsiteX27" fmla="*/ 1310640 w 2987040"/>
                  <a:gd name="connsiteY27" fmla="*/ 1729740 h 2994660"/>
                  <a:gd name="connsiteX28" fmla="*/ 1341120 w 2987040"/>
                  <a:gd name="connsiteY28" fmla="*/ 1760220 h 2994660"/>
                  <a:gd name="connsiteX29" fmla="*/ 1371600 w 2987040"/>
                  <a:gd name="connsiteY29" fmla="*/ 1775460 h 2994660"/>
                  <a:gd name="connsiteX30" fmla="*/ 1402080 w 2987040"/>
                  <a:gd name="connsiteY30" fmla="*/ 1775460 h 2994660"/>
                  <a:gd name="connsiteX31" fmla="*/ 1432560 w 2987040"/>
                  <a:gd name="connsiteY31" fmla="*/ 1737360 h 2994660"/>
                  <a:gd name="connsiteX32" fmla="*/ 1455420 w 2987040"/>
                  <a:gd name="connsiteY32" fmla="*/ 1722120 h 2994660"/>
                  <a:gd name="connsiteX33" fmla="*/ 1478280 w 2987040"/>
                  <a:gd name="connsiteY33" fmla="*/ 1706880 h 2994660"/>
                  <a:gd name="connsiteX34" fmla="*/ 1478280 w 2987040"/>
                  <a:gd name="connsiteY34" fmla="*/ 1706880 h 2994660"/>
                  <a:gd name="connsiteX35" fmla="*/ 1717040 w 2987040"/>
                  <a:gd name="connsiteY35" fmla="*/ 1774190 h 2994660"/>
                  <a:gd name="connsiteX36" fmla="*/ 2012315 w 2987040"/>
                  <a:gd name="connsiteY36" fmla="*/ 1590040 h 2994660"/>
                  <a:gd name="connsiteX37" fmla="*/ 2298065 w 2987040"/>
                  <a:gd name="connsiteY37" fmla="*/ 1659890 h 2994660"/>
                  <a:gd name="connsiteX38" fmla="*/ 2555240 w 2987040"/>
                  <a:gd name="connsiteY38" fmla="*/ 1536065 h 2994660"/>
                  <a:gd name="connsiteX39" fmla="*/ 2987040 w 2987040"/>
                  <a:gd name="connsiteY39" fmla="*/ 1586230 h 299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987040" h="2994660">
                    <a:moveTo>
                      <a:pt x="0" y="0"/>
                    </a:moveTo>
                    <a:lnTo>
                      <a:pt x="22860" y="365760"/>
                    </a:lnTo>
                    <a:lnTo>
                      <a:pt x="30480" y="701040"/>
                    </a:lnTo>
                    <a:lnTo>
                      <a:pt x="38100" y="1059180"/>
                    </a:lnTo>
                    <a:lnTo>
                      <a:pt x="60960" y="1859280"/>
                    </a:lnTo>
                    <a:lnTo>
                      <a:pt x="83820" y="2430780"/>
                    </a:lnTo>
                    <a:lnTo>
                      <a:pt x="91440" y="2712720"/>
                    </a:lnTo>
                    <a:lnTo>
                      <a:pt x="121920" y="2994660"/>
                    </a:lnTo>
                    <a:lnTo>
                      <a:pt x="160020" y="2720340"/>
                    </a:lnTo>
                    <a:lnTo>
                      <a:pt x="175260" y="2385060"/>
                    </a:lnTo>
                    <a:lnTo>
                      <a:pt x="205740" y="2065020"/>
                    </a:lnTo>
                    <a:lnTo>
                      <a:pt x="205740" y="1828800"/>
                    </a:lnTo>
                    <a:lnTo>
                      <a:pt x="243840" y="1668780"/>
                    </a:lnTo>
                    <a:lnTo>
                      <a:pt x="327660" y="1676400"/>
                    </a:lnTo>
                    <a:lnTo>
                      <a:pt x="396240" y="1729740"/>
                    </a:lnTo>
                    <a:lnTo>
                      <a:pt x="464820" y="1790700"/>
                    </a:lnTo>
                    <a:lnTo>
                      <a:pt x="624840" y="1851660"/>
                    </a:lnTo>
                    <a:lnTo>
                      <a:pt x="704850" y="1842770"/>
                    </a:lnTo>
                    <a:lnTo>
                      <a:pt x="777240" y="1722120"/>
                    </a:lnTo>
                    <a:lnTo>
                      <a:pt x="845820" y="1699260"/>
                    </a:lnTo>
                    <a:lnTo>
                      <a:pt x="937260" y="1684020"/>
                    </a:lnTo>
                    <a:lnTo>
                      <a:pt x="1028700" y="1722120"/>
                    </a:lnTo>
                    <a:lnTo>
                      <a:pt x="1104900" y="1767840"/>
                    </a:lnTo>
                    <a:lnTo>
                      <a:pt x="1158240" y="1783080"/>
                    </a:lnTo>
                    <a:lnTo>
                      <a:pt x="1211580" y="1752600"/>
                    </a:lnTo>
                    <a:lnTo>
                      <a:pt x="1242060" y="1714500"/>
                    </a:lnTo>
                    <a:lnTo>
                      <a:pt x="1272540" y="1722120"/>
                    </a:lnTo>
                    <a:lnTo>
                      <a:pt x="1310640" y="1729740"/>
                    </a:lnTo>
                    <a:lnTo>
                      <a:pt x="1341120" y="1760220"/>
                    </a:lnTo>
                    <a:lnTo>
                      <a:pt x="1371600" y="1775460"/>
                    </a:lnTo>
                    <a:lnTo>
                      <a:pt x="1402080" y="1775460"/>
                    </a:lnTo>
                    <a:lnTo>
                      <a:pt x="1432560" y="1737360"/>
                    </a:lnTo>
                    <a:lnTo>
                      <a:pt x="1455420" y="1722120"/>
                    </a:lnTo>
                    <a:lnTo>
                      <a:pt x="1478280" y="1706880"/>
                    </a:lnTo>
                    <a:lnTo>
                      <a:pt x="1478280" y="1706880"/>
                    </a:lnTo>
                    <a:cubicBezTo>
                      <a:pt x="1518073" y="1718098"/>
                      <a:pt x="1679787" y="1777153"/>
                      <a:pt x="1717040" y="1774190"/>
                    </a:cubicBezTo>
                    <a:cubicBezTo>
                      <a:pt x="1828165" y="1758315"/>
                      <a:pt x="1901190" y="1605915"/>
                      <a:pt x="2012315" y="1590040"/>
                    </a:cubicBezTo>
                    <a:cubicBezTo>
                      <a:pt x="2101215" y="1590040"/>
                      <a:pt x="2209165" y="1659890"/>
                      <a:pt x="2298065" y="1659890"/>
                    </a:cubicBezTo>
                    <a:cubicBezTo>
                      <a:pt x="2394903" y="1657773"/>
                      <a:pt x="2446761" y="1548871"/>
                      <a:pt x="2555240" y="1536065"/>
                    </a:cubicBezTo>
                    <a:cubicBezTo>
                      <a:pt x="2663719" y="1523259"/>
                      <a:pt x="2921423" y="1584748"/>
                      <a:pt x="2987040" y="1586230"/>
                    </a:cubicBezTo>
                  </a:path>
                </a:pathLst>
              </a:custGeom>
              <a:noFill/>
              <a:ln>
                <a:solidFill>
                  <a:schemeClr val="tx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3234581" y="3014663"/>
                <a:ext cx="2935499" cy="1947861"/>
              </a:xfrm>
              <a:custGeom>
                <a:avLst/>
                <a:gdLst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57150 w 3919538"/>
                  <a:gd name="connsiteY2" fmla="*/ 1847850 h 1924050"/>
                  <a:gd name="connsiteX3" fmla="*/ 100013 w 3919538"/>
                  <a:gd name="connsiteY3" fmla="*/ 17668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57150 w 3919538"/>
                  <a:gd name="connsiteY2" fmla="*/ 1847850 h 1924050"/>
                  <a:gd name="connsiteX3" fmla="*/ 100013 w 3919538"/>
                  <a:gd name="connsiteY3" fmla="*/ 17668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57150 w 3919538"/>
                  <a:gd name="connsiteY2" fmla="*/ 1847850 h 1924050"/>
                  <a:gd name="connsiteX3" fmla="*/ 100013 w 3919538"/>
                  <a:gd name="connsiteY3" fmla="*/ 17668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14664 w 3919538"/>
                  <a:gd name="connsiteY2" fmla="*/ 1835150 h 1924050"/>
                  <a:gd name="connsiteX3" fmla="*/ 100013 w 3919538"/>
                  <a:gd name="connsiteY3" fmla="*/ 17668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4763 w 3919538"/>
                  <a:gd name="connsiteY0" fmla="*/ 0 h 1924050"/>
                  <a:gd name="connsiteX1" fmla="*/ 0 w 3919538"/>
                  <a:gd name="connsiteY1" fmla="*/ 1871662 h 1924050"/>
                  <a:gd name="connsiteX2" fmla="*/ 14664 w 3919538"/>
                  <a:gd name="connsiteY2" fmla="*/ 1835150 h 1924050"/>
                  <a:gd name="connsiteX3" fmla="*/ 66025 w 3919538"/>
                  <a:gd name="connsiteY3" fmla="*/ 1754187 h 1924050"/>
                  <a:gd name="connsiteX4" fmla="*/ 123825 w 3919538"/>
                  <a:gd name="connsiteY4" fmla="*/ 1662112 h 1924050"/>
                  <a:gd name="connsiteX5" fmla="*/ 157163 w 3919538"/>
                  <a:gd name="connsiteY5" fmla="*/ 1533525 h 1924050"/>
                  <a:gd name="connsiteX6" fmla="*/ 185738 w 3919538"/>
                  <a:gd name="connsiteY6" fmla="*/ 1428750 h 1924050"/>
                  <a:gd name="connsiteX7" fmla="*/ 214313 w 3919538"/>
                  <a:gd name="connsiteY7" fmla="*/ 1304925 h 1924050"/>
                  <a:gd name="connsiteX8" fmla="*/ 242888 w 3919538"/>
                  <a:gd name="connsiteY8" fmla="*/ 1238250 h 1924050"/>
                  <a:gd name="connsiteX9" fmla="*/ 290513 w 3919538"/>
                  <a:gd name="connsiteY9" fmla="*/ 1209675 h 1924050"/>
                  <a:gd name="connsiteX10" fmla="*/ 342900 w 3919538"/>
                  <a:gd name="connsiteY10" fmla="*/ 1219200 h 1924050"/>
                  <a:gd name="connsiteX11" fmla="*/ 376238 w 3919538"/>
                  <a:gd name="connsiteY11" fmla="*/ 1323975 h 1924050"/>
                  <a:gd name="connsiteX12" fmla="*/ 404813 w 3919538"/>
                  <a:gd name="connsiteY12" fmla="*/ 1528762 h 1924050"/>
                  <a:gd name="connsiteX13" fmla="*/ 447675 w 3919538"/>
                  <a:gd name="connsiteY13" fmla="*/ 1838325 h 1924050"/>
                  <a:gd name="connsiteX14" fmla="*/ 466725 w 3919538"/>
                  <a:gd name="connsiteY14" fmla="*/ 1909762 h 1924050"/>
                  <a:gd name="connsiteX15" fmla="*/ 514350 w 3919538"/>
                  <a:gd name="connsiteY15" fmla="*/ 1890712 h 1924050"/>
                  <a:gd name="connsiteX16" fmla="*/ 533400 w 3919538"/>
                  <a:gd name="connsiteY16" fmla="*/ 1800225 h 1924050"/>
                  <a:gd name="connsiteX17" fmla="*/ 581025 w 3919538"/>
                  <a:gd name="connsiteY17" fmla="*/ 1690687 h 1924050"/>
                  <a:gd name="connsiteX18" fmla="*/ 628650 w 3919538"/>
                  <a:gd name="connsiteY18" fmla="*/ 1585912 h 1924050"/>
                  <a:gd name="connsiteX19" fmla="*/ 685800 w 3919538"/>
                  <a:gd name="connsiteY19" fmla="*/ 1533525 h 1924050"/>
                  <a:gd name="connsiteX20" fmla="*/ 738188 w 3919538"/>
                  <a:gd name="connsiteY20" fmla="*/ 1576387 h 1924050"/>
                  <a:gd name="connsiteX21" fmla="*/ 785813 w 3919538"/>
                  <a:gd name="connsiteY21" fmla="*/ 1719262 h 1924050"/>
                  <a:gd name="connsiteX22" fmla="*/ 838200 w 3919538"/>
                  <a:gd name="connsiteY22" fmla="*/ 1828800 h 1924050"/>
                  <a:gd name="connsiteX23" fmla="*/ 909638 w 3919538"/>
                  <a:gd name="connsiteY23" fmla="*/ 1924050 h 1924050"/>
                  <a:gd name="connsiteX24" fmla="*/ 966788 w 3919538"/>
                  <a:gd name="connsiteY24" fmla="*/ 1890712 h 1924050"/>
                  <a:gd name="connsiteX25" fmla="*/ 1028700 w 3919538"/>
                  <a:gd name="connsiteY25" fmla="*/ 1819275 h 1924050"/>
                  <a:gd name="connsiteX26" fmla="*/ 1104900 w 3919538"/>
                  <a:gd name="connsiteY26" fmla="*/ 1757362 h 1924050"/>
                  <a:gd name="connsiteX27" fmla="*/ 1200150 w 3919538"/>
                  <a:gd name="connsiteY27" fmla="*/ 1709737 h 1924050"/>
                  <a:gd name="connsiteX28" fmla="*/ 1285875 w 3919538"/>
                  <a:gd name="connsiteY28" fmla="*/ 1714500 h 1924050"/>
                  <a:gd name="connsiteX29" fmla="*/ 1390650 w 3919538"/>
                  <a:gd name="connsiteY29" fmla="*/ 1747837 h 1924050"/>
                  <a:gd name="connsiteX30" fmla="*/ 1514475 w 3919538"/>
                  <a:gd name="connsiteY30" fmla="*/ 1766887 h 1924050"/>
                  <a:gd name="connsiteX31" fmla="*/ 1628775 w 3919538"/>
                  <a:gd name="connsiteY31" fmla="*/ 1843087 h 1924050"/>
                  <a:gd name="connsiteX32" fmla="*/ 1714500 w 3919538"/>
                  <a:gd name="connsiteY32" fmla="*/ 1900237 h 1924050"/>
                  <a:gd name="connsiteX33" fmla="*/ 1771650 w 3919538"/>
                  <a:gd name="connsiteY33" fmla="*/ 1885950 h 1924050"/>
                  <a:gd name="connsiteX34" fmla="*/ 1795463 w 3919538"/>
                  <a:gd name="connsiteY34" fmla="*/ 1843087 h 1924050"/>
                  <a:gd name="connsiteX35" fmla="*/ 1824038 w 3919538"/>
                  <a:gd name="connsiteY35" fmla="*/ 1762125 h 1924050"/>
                  <a:gd name="connsiteX36" fmla="*/ 1843088 w 3919538"/>
                  <a:gd name="connsiteY36" fmla="*/ 1709737 h 1924050"/>
                  <a:gd name="connsiteX37" fmla="*/ 1905000 w 3919538"/>
                  <a:gd name="connsiteY37" fmla="*/ 1752600 h 1924050"/>
                  <a:gd name="connsiteX38" fmla="*/ 1938338 w 3919538"/>
                  <a:gd name="connsiteY38" fmla="*/ 1804987 h 1924050"/>
                  <a:gd name="connsiteX39" fmla="*/ 1990725 w 3919538"/>
                  <a:gd name="connsiteY39" fmla="*/ 1828800 h 1924050"/>
                  <a:gd name="connsiteX40" fmla="*/ 2033588 w 3919538"/>
                  <a:gd name="connsiteY40" fmla="*/ 1785937 h 1924050"/>
                  <a:gd name="connsiteX41" fmla="*/ 2076450 w 3919538"/>
                  <a:gd name="connsiteY41" fmla="*/ 1738312 h 1924050"/>
                  <a:gd name="connsiteX42" fmla="*/ 2138363 w 3919538"/>
                  <a:gd name="connsiteY42" fmla="*/ 1747837 h 1924050"/>
                  <a:gd name="connsiteX43" fmla="*/ 2219325 w 3919538"/>
                  <a:gd name="connsiteY43" fmla="*/ 1776412 h 1924050"/>
                  <a:gd name="connsiteX44" fmla="*/ 2300288 w 3919538"/>
                  <a:gd name="connsiteY44" fmla="*/ 1781175 h 1924050"/>
                  <a:gd name="connsiteX45" fmla="*/ 2386013 w 3919538"/>
                  <a:gd name="connsiteY45" fmla="*/ 1790700 h 1924050"/>
                  <a:gd name="connsiteX46" fmla="*/ 2452688 w 3919538"/>
                  <a:gd name="connsiteY46" fmla="*/ 1781175 h 1924050"/>
                  <a:gd name="connsiteX47" fmla="*/ 2514600 w 3919538"/>
                  <a:gd name="connsiteY47" fmla="*/ 1724025 h 1924050"/>
                  <a:gd name="connsiteX48" fmla="*/ 2557463 w 3919538"/>
                  <a:gd name="connsiteY48" fmla="*/ 1700212 h 1924050"/>
                  <a:gd name="connsiteX49" fmla="*/ 2643188 w 3919538"/>
                  <a:gd name="connsiteY49" fmla="*/ 1719262 h 1924050"/>
                  <a:gd name="connsiteX50" fmla="*/ 2686050 w 3919538"/>
                  <a:gd name="connsiteY50" fmla="*/ 1724025 h 1924050"/>
                  <a:gd name="connsiteX51" fmla="*/ 2767013 w 3919538"/>
                  <a:gd name="connsiteY51" fmla="*/ 1681162 h 1924050"/>
                  <a:gd name="connsiteX52" fmla="*/ 2881313 w 3919538"/>
                  <a:gd name="connsiteY52" fmla="*/ 1647825 h 1924050"/>
                  <a:gd name="connsiteX53" fmla="*/ 3000375 w 3919538"/>
                  <a:gd name="connsiteY53" fmla="*/ 1747837 h 1924050"/>
                  <a:gd name="connsiteX54" fmla="*/ 3105150 w 3919538"/>
                  <a:gd name="connsiteY54" fmla="*/ 1700212 h 1924050"/>
                  <a:gd name="connsiteX55" fmla="*/ 3209925 w 3919538"/>
                  <a:gd name="connsiteY55" fmla="*/ 1757362 h 1924050"/>
                  <a:gd name="connsiteX56" fmla="*/ 3333750 w 3919538"/>
                  <a:gd name="connsiteY56" fmla="*/ 1704975 h 1924050"/>
                  <a:gd name="connsiteX57" fmla="*/ 3414713 w 3919538"/>
                  <a:gd name="connsiteY57" fmla="*/ 1643062 h 1924050"/>
                  <a:gd name="connsiteX58" fmla="*/ 3519488 w 3919538"/>
                  <a:gd name="connsiteY58" fmla="*/ 1657350 h 1924050"/>
                  <a:gd name="connsiteX59" fmla="*/ 3609975 w 3919538"/>
                  <a:gd name="connsiteY59" fmla="*/ 1685925 h 1924050"/>
                  <a:gd name="connsiteX60" fmla="*/ 3686175 w 3919538"/>
                  <a:gd name="connsiteY60" fmla="*/ 1724025 h 1924050"/>
                  <a:gd name="connsiteX61" fmla="*/ 3786188 w 3919538"/>
                  <a:gd name="connsiteY61" fmla="*/ 1752600 h 1924050"/>
                  <a:gd name="connsiteX62" fmla="*/ 3919538 w 3919538"/>
                  <a:gd name="connsiteY62" fmla="*/ 1714500 h 1924050"/>
                  <a:gd name="connsiteX63" fmla="*/ 3919538 w 3919538"/>
                  <a:gd name="connsiteY63" fmla="*/ 1714500 h 1924050"/>
                  <a:gd name="connsiteX0" fmla="*/ 13260 w 3928035"/>
                  <a:gd name="connsiteY0" fmla="*/ 0 h 1924050"/>
                  <a:gd name="connsiteX1" fmla="*/ 0 w 3928035"/>
                  <a:gd name="connsiteY1" fmla="*/ 1782762 h 1924050"/>
                  <a:gd name="connsiteX2" fmla="*/ 23161 w 3928035"/>
                  <a:gd name="connsiteY2" fmla="*/ 1835150 h 1924050"/>
                  <a:gd name="connsiteX3" fmla="*/ 74522 w 3928035"/>
                  <a:gd name="connsiteY3" fmla="*/ 1754187 h 1924050"/>
                  <a:gd name="connsiteX4" fmla="*/ 132322 w 3928035"/>
                  <a:gd name="connsiteY4" fmla="*/ 1662112 h 1924050"/>
                  <a:gd name="connsiteX5" fmla="*/ 165660 w 3928035"/>
                  <a:gd name="connsiteY5" fmla="*/ 1533525 h 1924050"/>
                  <a:gd name="connsiteX6" fmla="*/ 194235 w 3928035"/>
                  <a:gd name="connsiteY6" fmla="*/ 1428750 h 1924050"/>
                  <a:gd name="connsiteX7" fmla="*/ 222810 w 3928035"/>
                  <a:gd name="connsiteY7" fmla="*/ 1304925 h 1924050"/>
                  <a:gd name="connsiteX8" fmla="*/ 251385 w 3928035"/>
                  <a:gd name="connsiteY8" fmla="*/ 1238250 h 1924050"/>
                  <a:gd name="connsiteX9" fmla="*/ 299010 w 3928035"/>
                  <a:gd name="connsiteY9" fmla="*/ 1209675 h 1924050"/>
                  <a:gd name="connsiteX10" fmla="*/ 351397 w 3928035"/>
                  <a:gd name="connsiteY10" fmla="*/ 1219200 h 1924050"/>
                  <a:gd name="connsiteX11" fmla="*/ 384735 w 3928035"/>
                  <a:gd name="connsiteY11" fmla="*/ 1323975 h 1924050"/>
                  <a:gd name="connsiteX12" fmla="*/ 413310 w 3928035"/>
                  <a:gd name="connsiteY12" fmla="*/ 1528762 h 1924050"/>
                  <a:gd name="connsiteX13" fmla="*/ 456172 w 3928035"/>
                  <a:gd name="connsiteY13" fmla="*/ 1838325 h 1924050"/>
                  <a:gd name="connsiteX14" fmla="*/ 475222 w 3928035"/>
                  <a:gd name="connsiteY14" fmla="*/ 1909762 h 1924050"/>
                  <a:gd name="connsiteX15" fmla="*/ 522847 w 3928035"/>
                  <a:gd name="connsiteY15" fmla="*/ 1890712 h 1924050"/>
                  <a:gd name="connsiteX16" fmla="*/ 541897 w 3928035"/>
                  <a:gd name="connsiteY16" fmla="*/ 1800225 h 1924050"/>
                  <a:gd name="connsiteX17" fmla="*/ 589522 w 3928035"/>
                  <a:gd name="connsiteY17" fmla="*/ 1690687 h 1924050"/>
                  <a:gd name="connsiteX18" fmla="*/ 637147 w 3928035"/>
                  <a:gd name="connsiteY18" fmla="*/ 1585912 h 1924050"/>
                  <a:gd name="connsiteX19" fmla="*/ 694297 w 3928035"/>
                  <a:gd name="connsiteY19" fmla="*/ 1533525 h 1924050"/>
                  <a:gd name="connsiteX20" fmla="*/ 746685 w 3928035"/>
                  <a:gd name="connsiteY20" fmla="*/ 1576387 h 1924050"/>
                  <a:gd name="connsiteX21" fmla="*/ 794310 w 3928035"/>
                  <a:gd name="connsiteY21" fmla="*/ 1719262 h 1924050"/>
                  <a:gd name="connsiteX22" fmla="*/ 846697 w 3928035"/>
                  <a:gd name="connsiteY22" fmla="*/ 1828800 h 1924050"/>
                  <a:gd name="connsiteX23" fmla="*/ 918135 w 3928035"/>
                  <a:gd name="connsiteY23" fmla="*/ 1924050 h 1924050"/>
                  <a:gd name="connsiteX24" fmla="*/ 975285 w 3928035"/>
                  <a:gd name="connsiteY24" fmla="*/ 1890712 h 1924050"/>
                  <a:gd name="connsiteX25" fmla="*/ 1037197 w 3928035"/>
                  <a:gd name="connsiteY25" fmla="*/ 1819275 h 1924050"/>
                  <a:gd name="connsiteX26" fmla="*/ 1113397 w 3928035"/>
                  <a:gd name="connsiteY26" fmla="*/ 1757362 h 1924050"/>
                  <a:gd name="connsiteX27" fmla="*/ 1208647 w 3928035"/>
                  <a:gd name="connsiteY27" fmla="*/ 1709737 h 1924050"/>
                  <a:gd name="connsiteX28" fmla="*/ 1294372 w 3928035"/>
                  <a:gd name="connsiteY28" fmla="*/ 1714500 h 1924050"/>
                  <a:gd name="connsiteX29" fmla="*/ 1399147 w 3928035"/>
                  <a:gd name="connsiteY29" fmla="*/ 1747837 h 1924050"/>
                  <a:gd name="connsiteX30" fmla="*/ 1522972 w 3928035"/>
                  <a:gd name="connsiteY30" fmla="*/ 1766887 h 1924050"/>
                  <a:gd name="connsiteX31" fmla="*/ 1637272 w 3928035"/>
                  <a:gd name="connsiteY31" fmla="*/ 1843087 h 1924050"/>
                  <a:gd name="connsiteX32" fmla="*/ 1722997 w 3928035"/>
                  <a:gd name="connsiteY32" fmla="*/ 1900237 h 1924050"/>
                  <a:gd name="connsiteX33" fmla="*/ 1780147 w 3928035"/>
                  <a:gd name="connsiteY33" fmla="*/ 1885950 h 1924050"/>
                  <a:gd name="connsiteX34" fmla="*/ 1803960 w 3928035"/>
                  <a:gd name="connsiteY34" fmla="*/ 1843087 h 1924050"/>
                  <a:gd name="connsiteX35" fmla="*/ 1832535 w 3928035"/>
                  <a:gd name="connsiteY35" fmla="*/ 1762125 h 1924050"/>
                  <a:gd name="connsiteX36" fmla="*/ 1851585 w 3928035"/>
                  <a:gd name="connsiteY36" fmla="*/ 1709737 h 1924050"/>
                  <a:gd name="connsiteX37" fmla="*/ 1913497 w 3928035"/>
                  <a:gd name="connsiteY37" fmla="*/ 1752600 h 1924050"/>
                  <a:gd name="connsiteX38" fmla="*/ 1946835 w 3928035"/>
                  <a:gd name="connsiteY38" fmla="*/ 1804987 h 1924050"/>
                  <a:gd name="connsiteX39" fmla="*/ 1999222 w 3928035"/>
                  <a:gd name="connsiteY39" fmla="*/ 1828800 h 1924050"/>
                  <a:gd name="connsiteX40" fmla="*/ 2042085 w 3928035"/>
                  <a:gd name="connsiteY40" fmla="*/ 1785937 h 1924050"/>
                  <a:gd name="connsiteX41" fmla="*/ 2084947 w 3928035"/>
                  <a:gd name="connsiteY41" fmla="*/ 1738312 h 1924050"/>
                  <a:gd name="connsiteX42" fmla="*/ 2146860 w 3928035"/>
                  <a:gd name="connsiteY42" fmla="*/ 1747837 h 1924050"/>
                  <a:gd name="connsiteX43" fmla="*/ 2227822 w 3928035"/>
                  <a:gd name="connsiteY43" fmla="*/ 1776412 h 1924050"/>
                  <a:gd name="connsiteX44" fmla="*/ 2308785 w 3928035"/>
                  <a:gd name="connsiteY44" fmla="*/ 1781175 h 1924050"/>
                  <a:gd name="connsiteX45" fmla="*/ 2394510 w 3928035"/>
                  <a:gd name="connsiteY45" fmla="*/ 1790700 h 1924050"/>
                  <a:gd name="connsiteX46" fmla="*/ 2461185 w 3928035"/>
                  <a:gd name="connsiteY46" fmla="*/ 1781175 h 1924050"/>
                  <a:gd name="connsiteX47" fmla="*/ 2523097 w 3928035"/>
                  <a:gd name="connsiteY47" fmla="*/ 1724025 h 1924050"/>
                  <a:gd name="connsiteX48" fmla="*/ 2565960 w 3928035"/>
                  <a:gd name="connsiteY48" fmla="*/ 1700212 h 1924050"/>
                  <a:gd name="connsiteX49" fmla="*/ 2651685 w 3928035"/>
                  <a:gd name="connsiteY49" fmla="*/ 1719262 h 1924050"/>
                  <a:gd name="connsiteX50" fmla="*/ 2694547 w 3928035"/>
                  <a:gd name="connsiteY50" fmla="*/ 1724025 h 1924050"/>
                  <a:gd name="connsiteX51" fmla="*/ 2775510 w 3928035"/>
                  <a:gd name="connsiteY51" fmla="*/ 1681162 h 1924050"/>
                  <a:gd name="connsiteX52" fmla="*/ 2889810 w 3928035"/>
                  <a:gd name="connsiteY52" fmla="*/ 1647825 h 1924050"/>
                  <a:gd name="connsiteX53" fmla="*/ 3008872 w 3928035"/>
                  <a:gd name="connsiteY53" fmla="*/ 1747837 h 1924050"/>
                  <a:gd name="connsiteX54" fmla="*/ 3113647 w 3928035"/>
                  <a:gd name="connsiteY54" fmla="*/ 1700212 h 1924050"/>
                  <a:gd name="connsiteX55" fmla="*/ 3218422 w 3928035"/>
                  <a:gd name="connsiteY55" fmla="*/ 1757362 h 1924050"/>
                  <a:gd name="connsiteX56" fmla="*/ 3342247 w 3928035"/>
                  <a:gd name="connsiteY56" fmla="*/ 1704975 h 1924050"/>
                  <a:gd name="connsiteX57" fmla="*/ 3423210 w 3928035"/>
                  <a:gd name="connsiteY57" fmla="*/ 1643062 h 1924050"/>
                  <a:gd name="connsiteX58" fmla="*/ 3527985 w 3928035"/>
                  <a:gd name="connsiteY58" fmla="*/ 1657350 h 1924050"/>
                  <a:gd name="connsiteX59" fmla="*/ 3618472 w 3928035"/>
                  <a:gd name="connsiteY59" fmla="*/ 1685925 h 1924050"/>
                  <a:gd name="connsiteX60" fmla="*/ 3694672 w 3928035"/>
                  <a:gd name="connsiteY60" fmla="*/ 1724025 h 1924050"/>
                  <a:gd name="connsiteX61" fmla="*/ 3794685 w 3928035"/>
                  <a:gd name="connsiteY61" fmla="*/ 1752600 h 1924050"/>
                  <a:gd name="connsiteX62" fmla="*/ 3928035 w 3928035"/>
                  <a:gd name="connsiteY62" fmla="*/ 1714500 h 1924050"/>
                  <a:gd name="connsiteX63" fmla="*/ 3928035 w 3928035"/>
                  <a:gd name="connsiteY63" fmla="*/ 1714500 h 1924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3928035" h="1924050">
                    <a:moveTo>
                      <a:pt x="13260" y="0"/>
                    </a:moveTo>
                    <a:cubicBezTo>
                      <a:pt x="11672" y="623887"/>
                      <a:pt x="1588" y="1158875"/>
                      <a:pt x="0" y="1782762"/>
                    </a:cubicBezTo>
                    <a:lnTo>
                      <a:pt x="23161" y="1835150"/>
                    </a:lnTo>
                    <a:lnTo>
                      <a:pt x="74522" y="1754187"/>
                    </a:lnTo>
                    <a:lnTo>
                      <a:pt x="132322" y="1662112"/>
                    </a:lnTo>
                    <a:lnTo>
                      <a:pt x="165660" y="1533525"/>
                    </a:lnTo>
                    <a:lnTo>
                      <a:pt x="194235" y="1428750"/>
                    </a:lnTo>
                    <a:lnTo>
                      <a:pt x="222810" y="1304925"/>
                    </a:lnTo>
                    <a:lnTo>
                      <a:pt x="251385" y="1238250"/>
                    </a:lnTo>
                    <a:lnTo>
                      <a:pt x="299010" y="1209675"/>
                    </a:lnTo>
                    <a:lnTo>
                      <a:pt x="351397" y="1219200"/>
                    </a:lnTo>
                    <a:lnTo>
                      <a:pt x="384735" y="1323975"/>
                    </a:lnTo>
                    <a:lnTo>
                      <a:pt x="413310" y="1528762"/>
                    </a:lnTo>
                    <a:lnTo>
                      <a:pt x="456172" y="1838325"/>
                    </a:lnTo>
                    <a:lnTo>
                      <a:pt x="475222" y="1909762"/>
                    </a:lnTo>
                    <a:lnTo>
                      <a:pt x="522847" y="1890712"/>
                    </a:lnTo>
                    <a:lnTo>
                      <a:pt x="541897" y="1800225"/>
                    </a:lnTo>
                    <a:lnTo>
                      <a:pt x="589522" y="1690687"/>
                    </a:lnTo>
                    <a:lnTo>
                      <a:pt x="637147" y="1585912"/>
                    </a:lnTo>
                    <a:lnTo>
                      <a:pt x="694297" y="1533525"/>
                    </a:lnTo>
                    <a:lnTo>
                      <a:pt x="746685" y="1576387"/>
                    </a:lnTo>
                    <a:lnTo>
                      <a:pt x="794310" y="1719262"/>
                    </a:lnTo>
                    <a:lnTo>
                      <a:pt x="846697" y="1828800"/>
                    </a:lnTo>
                    <a:lnTo>
                      <a:pt x="918135" y="1924050"/>
                    </a:lnTo>
                    <a:lnTo>
                      <a:pt x="975285" y="1890712"/>
                    </a:lnTo>
                    <a:lnTo>
                      <a:pt x="1037197" y="1819275"/>
                    </a:lnTo>
                    <a:lnTo>
                      <a:pt x="1113397" y="1757362"/>
                    </a:lnTo>
                    <a:lnTo>
                      <a:pt x="1208647" y="1709737"/>
                    </a:lnTo>
                    <a:lnTo>
                      <a:pt x="1294372" y="1714500"/>
                    </a:lnTo>
                    <a:lnTo>
                      <a:pt x="1399147" y="1747837"/>
                    </a:lnTo>
                    <a:lnTo>
                      <a:pt x="1522972" y="1766887"/>
                    </a:lnTo>
                    <a:lnTo>
                      <a:pt x="1637272" y="1843087"/>
                    </a:lnTo>
                    <a:lnTo>
                      <a:pt x="1722997" y="1900237"/>
                    </a:lnTo>
                    <a:lnTo>
                      <a:pt x="1780147" y="1885950"/>
                    </a:lnTo>
                    <a:lnTo>
                      <a:pt x="1803960" y="1843087"/>
                    </a:lnTo>
                    <a:lnTo>
                      <a:pt x="1832535" y="1762125"/>
                    </a:lnTo>
                    <a:cubicBezTo>
                      <a:pt x="1840473" y="1739900"/>
                      <a:pt x="1838091" y="1711324"/>
                      <a:pt x="1851585" y="1709737"/>
                    </a:cubicBezTo>
                    <a:cubicBezTo>
                      <a:pt x="1865079" y="1708150"/>
                      <a:pt x="1897622" y="1736725"/>
                      <a:pt x="1913497" y="1752600"/>
                    </a:cubicBezTo>
                    <a:lnTo>
                      <a:pt x="1946835" y="1804987"/>
                    </a:lnTo>
                    <a:lnTo>
                      <a:pt x="1999222" y="1828800"/>
                    </a:lnTo>
                    <a:lnTo>
                      <a:pt x="2042085" y="1785937"/>
                    </a:lnTo>
                    <a:lnTo>
                      <a:pt x="2084947" y="1738312"/>
                    </a:lnTo>
                    <a:lnTo>
                      <a:pt x="2146860" y="1747837"/>
                    </a:lnTo>
                    <a:lnTo>
                      <a:pt x="2227822" y="1776412"/>
                    </a:lnTo>
                    <a:lnTo>
                      <a:pt x="2308785" y="1781175"/>
                    </a:lnTo>
                    <a:lnTo>
                      <a:pt x="2394510" y="1790700"/>
                    </a:lnTo>
                    <a:lnTo>
                      <a:pt x="2461185" y="1781175"/>
                    </a:lnTo>
                    <a:lnTo>
                      <a:pt x="2523097" y="1724025"/>
                    </a:lnTo>
                    <a:lnTo>
                      <a:pt x="2565960" y="1700212"/>
                    </a:lnTo>
                    <a:lnTo>
                      <a:pt x="2651685" y="1719262"/>
                    </a:lnTo>
                    <a:lnTo>
                      <a:pt x="2694547" y="1724025"/>
                    </a:lnTo>
                    <a:lnTo>
                      <a:pt x="2775510" y="1681162"/>
                    </a:lnTo>
                    <a:cubicBezTo>
                      <a:pt x="2808054" y="1668462"/>
                      <a:pt x="2850916" y="1636713"/>
                      <a:pt x="2889810" y="1647825"/>
                    </a:cubicBezTo>
                    <a:cubicBezTo>
                      <a:pt x="2928704" y="1658937"/>
                      <a:pt x="2971566" y="1739106"/>
                      <a:pt x="3008872" y="1747837"/>
                    </a:cubicBezTo>
                    <a:lnTo>
                      <a:pt x="3113647" y="1700212"/>
                    </a:lnTo>
                    <a:lnTo>
                      <a:pt x="3218422" y="1757362"/>
                    </a:lnTo>
                    <a:lnTo>
                      <a:pt x="3342247" y="1704975"/>
                    </a:lnTo>
                    <a:lnTo>
                      <a:pt x="3423210" y="1643062"/>
                    </a:lnTo>
                    <a:lnTo>
                      <a:pt x="3527985" y="1657350"/>
                    </a:lnTo>
                    <a:lnTo>
                      <a:pt x="3618472" y="1685925"/>
                    </a:lnTo>
                    <a:lnTo>
                      <a:pt x="3694672" y="1724025"/>
                    </a:lnTo>
                    <a:lnTo>
                      <a:pt x="3794685" y="1752600"/>
                    </a:lnTo>
                    <a:lnTo>
                      <a:pt x="3928035" y="1714500"/>
                    </a:lnTo>
                    <a:lnTo>
                      <a:pt x="3928035" y="1714500"/>
                    </a:lnTo>
                  </a:path>
                </a:pathLst>
              </a:custGeom>
              <a:noFill/>
              <a:ln>
                <a:solidFill>
                  <a:schemeClr val="tx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8" name="TextBox 4"/>
          <p:cNvSpPr txBox="1"/>
          <p:nvPr/>
        </p:nvSpPr>
        <p:spPr>
          <a:xfrm>
            <a:off x="120165" y="6250811"/>
            <a:ext cx="3808371" cy="29252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 i="0" baseline="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Note:  1% </a:t>
            </a:r>
            <a:r>
              <a:rPr lang="en-GB" sz="1050" b="1" dirty="0" smtClean="0">
                <a:solidFill>
                  <a:srgbClr val="FF0000"/>
                </a:solidFill>
              </a:rPr>
              <a:t>~220um for BPMSA and ~330um for BPMSB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61795" y="4504456"/>
            <a:ext cx="2659692" cy="73866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Moved limits beginning of 2012 to allow longer physics fills</a:t>
            </a:r>
          </a:p>
          <a:p>
            <a:r>
              <a:rPr lang="en-GB" sz="1400" dirty="0" smtClean="0"/>
              <a:t>(reduced attenuators)</a:t>
            </a:r>
            <a:endParaRPr lang="en-GB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26</a:t>
            </a:fld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5866326" y="1812028"/>
            <a:ext cx="1013189" cy="290015"/>
            <a:chOff x="5866326" y="1812028"/>
            <a:chExt cx="1013189" cy="290015"/>
          </a:xfrm>
        </p:grpSpPr>
        <p:sp>
          <p:nvSpPr>
            <p:cNvPr id="41" name="TextBox 40"/>
            <p:cNvSpPr txBox="1"/>
            <p:nvPr/>
          </p:nvSpPr>
          <p:spPr>
            <a:xfrm>
              <a:off x="5866326" y="1812028"/>
              <a:ext cx="1013189" cy="276999"/>
            </a:xfrm>
            <a:prstGeom prst="rect">
              <a:avLst/>
            </a:prstGeom>
            <a:solidFill>
              <a:schemeClr val="bg1"/>
            </a:solidFill>
            <a:ln w="12700" cmpd="sng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FF"/>
                  </a:solidFill>
                </a:rPr>
                <a:t>Useful range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5866326" y="2102043"/>
              <a:ext cx="1013189" cy="0"/>
            </a:xfrm>
            <a:prstGeom prst="straightConnector1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5372946" y="1819420"/>
            <a:ext cx="1506569" cy="290015"/>
            <a:chOff x="5372946" y="1812028"/>
            <a:chExt cx="1506569" cy="290015"/>
          </a:xfrm>
        </p:grpSpPr>
        <p:sp>
          <p:nvSpPr>
            <p:cNvPr id="45" name="TextBox 44"/>
            <p:cNvSpPr txBox="1"/>
            <p:nvPr/>
          </p:nvSpPr>
          <p:spPr>
            <a:xfrm>
              <a:off x="5372946" y="1812028"/>
              <a:ext cx="1506569" cy="276999"/>
            </a:xfrm>
            <a:prstGeom prst="rect">
              <a:avLst/>
            </a:prstGeom>
            <a:solidFill>
              <a:schemeClr val="bg1"/>
            </a:solidFill>
            <a:ln w="12700" cmpd="sng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FF"/>
                  </a:solidFill>
                </a:rPr>
                <a:t>New useful range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5372946" y="2102043"/>
              <a:ext cx="1506569" cy="0"/>
            </a:xfrm>
            <a:prstGeom prst="straightConnector1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4424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05468 3.3333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BPMs Signals (Ions)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124223"/>
              </p:ext>
            </p:extLst>
          </p:nvPr>
        </p:nvGraphicFramePr>
        <p:xfrm>
          <a:off x="626713" y="1927492"/>
          <a:ext cx="7962582" cy="4241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36411" y="5708161"/>
            <a:ext cx="430887" cy="46943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 smtClean="0">
                <a:solidFill>
                  <a:srgbClr val="00FF00"/>
                </a:solidFill>
              </a:rPr>
              <a:t>Pilot</a:t>
            </a:r>
            <a:endParaRPr lang="en-US" sz="1600" dirty="0">
              <a:solidFill>
                <a:srgbClr val="00FF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127" y="2305509"/>
            <a:ext cx="0" cy="3274560"/>
          </a:xfrm>
          <a:prstGeom prst="line">
            <a:avLst/>
          </a:prstGeom>
          <a:ln>
            <a:solidFill>
              <a:srgbClr val="00FF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987123" y="2495589"/>
            <a:ext cx="2263590" cy="17280"/>
          </a:xfrm>
          <a:prstGeom prst="straightConnector1">
            <a:avLst/>
          </a:prstGeom>
          <a:ln>
            <a:solidFill>
              <a:srgbClr val="00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74329" y="2574260"/>
            <a:ext cx="991001" cy="4047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400" dirty="0" smtClean="0"/>
              <a:t>Reflections</a:t>
            </a:r>
          </a:p>
          <a:p>
            <a:pPr algn="ctr">
              <a:lnSpc>
                <a:spcPct val="70000"/>
              </a:lnSpc>
            </a:pPr>
            <a:r>
              <a:rPr lang="en-US" sz="1400" dirty="0" smtClean="0"/>
              <a:t>-27 dB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1430230" y="5006837"/>
            <a:ext cx="1409768" cy="4926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r>
              <a:rPr lang="en-US" sz="1400" dirty="0">
                <a:solidFill>
                  <a:srgbClr val="FF0000"/>
                </a:solidFill>
              </a:rPr>
              <a:t>Hi </a:t>
            </a:r>
            <a:r>
              <a:rPr lang="en-US" sz="1400" dirty="0" smtClean="0">
                <a:solidFill>
                  <a:srgbClr val="FF0000"/>
                </a:solidFill>
              </a:rPr>
              <a:t>sensitivity</a:t>
            </a:r>
          </a:p>
          <a:p>
            <a:r>
              <a:rPr lang="en-US" sz="1400" dirty="0">
                <a:solidFill>
                  <a:srgbClr val="3366FF"/>
                </a:solidFill>
              </a:rPr>
              <a:t>Low </a:t>
            </a:r>
            <a:r>
              <a:rPr lang="en-US" sz="1400" dirty="0" smtClean="0">
                <a:solidFill>
                  <a:srgbClr val="3366FF"/>
                </a:solidFill>
              </a:rPr>
              <a:t>sensitivity</a:t>
            </a:r>
            <a:endParaRPr lang="en-US" sz="1400" dirty="0">
              <a:solidFill>
                <a:srgbClr val="3366F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11920" y="2311432"/>
            <a:ext cx="3464623" cy="3268637"/>
            <a:chOff x="2727018" y="2040488"/>
            <a:chExt cx="3464623" cy="3268637"/>
          </a:xfrm>
        </p:grpSpPr>
        <p:sp>
          <p:nvSpPr>
            <p:cNvPr id="11" name="Rectangle 10"/>
            <p:cNvSpPr/>
            <p:nvPr/>
          </p:nvSpPr>
          <p:spPr>
            <a:xfrm>
              <a:off x="2727018" y="2043205"/>
              <a:ext cx="587497" cy="326592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3256142" y="2040488"/>
              <a:ext cx="2935499" cy="1947861"/>
            </a:xfrm>
            <a:custGeom>
              <a:avLst/>
              <a:gdLst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57150 w 3919538"/>
                <a:gd name="connsiteY2" fmla="*/ 1847850 h 1924050"/>
                <a:gd name="connsiteX3" fmla="*/ 100013 w 3919538"/>
                <a:gd name="connsiteY3" fmla="*/ 17668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57150 w 3919538"/>
                <a:gd name="connsiteY2" fmla="*/ 1847850 h 1924050"/>
                <a:gd name="connsiteX3" fmla="*/ 100013 w 3919538"/>
                <a:gd name="connsiteY3" fmla="*/ 17668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57150 w 3919538"/>
                <a:gd name="connsiteY2" fmla="*/ 1847850 h 1924050"/>
                <a:gd name="connsiteX3" fmla="*/ 100013 w 3919538"/>
                <a:gd name="connsiteY3" fmla="*/ 17668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14664 w 3919538"/>
                <a:gd name="connsiteY2" fmla="*/ 1835150 h 1924050"/>
                <a:gd name="connsiteX3" fmla="*/ 100013 w 3919538"/>
                <a:gd name="connsiteY3" fmla="*/ 17668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14664 w 3919538"/>
                <a:gd name="connsiteY2" fmla="*/ 1835150 h 1924050"/>
                <a:gd name="connsiteX3" fmla="*/ 66025 w 3919538"/>
                <a:gd name="connsiteY3" fmla="*/ 17541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13260 w 3928035"/>
                <a:gd name="connsiteY0" fmla="*/ 0 h 1924050"/>
                <a:gd name="connsiteX1" fmla="*/ 0 w 3928035"/>
                <a:gd name="connsiteY1" fmla="*/ 1782762 h 1924050"/>
                <a:gd name="connsiteX2" fmla="*/ 23161 w 3928035"/>
                <a:gd name="connsiteY2" fmla="*/ 1835150 h 1924050"/>
                <a:gd name="connsiteX3" fmla="*/ 74522 w 3928035"/>
                <a:gd name="connsiteY3" fmla="*/ 1754187 h 1924050"/>
                <a:gd name="connsiteX4" fmla="*/ 132322 w 3928035"/>
                <a:gd name="connsiteY4" fmla="*/ 1662112 h 1924050"/>
                <a:gd name="connsiteX5" fmla="*/ 165660 w 3928035"/>
                <a:gd name="connsiteY5" fmla="*/ 1533525 h 1924050"/>
                <a:gd name="connsiteX6" fmla="*/ 194235 w 3928035"/>
                <a:gd name="connsiteY6" fmla="*/ 1428750 h 1924050"/>
                <a:gd name="connsiteX7" fmla="*/ 222810 w 3928035"/>
                <a:gd name="connsiteY7" fmla="*/ 1304925 h 1924050"/>
                <a:gd name="connsiteX8" fmla="*/ 251385 w 3928035"/>
                <a:gd name="connsiteY8" fmla="*/ 1238250 h 1924050"/>
                <a:gd name="connsiteX9" fmla="*/ 299010 w 3928035"/>
                <a:gd name="connsiteY9" fmla="*/ 1209675 h 1924050"/>
                <a:gd name="connsiteX10" fmla="*/ 351397 w 3928035"/>
                <a:gd name="connsiteY10" fmla="*/ 1219200 h 1924050"/>
                <a:gd name="connsiteX11" fmla="*/ 384735 w 3928035"/>
                <a:gd name="connsiteY11" fmla="*/ 1323975 h 1924050"/>
                <a:gd name="connsiteX12" fmla="*/ 413310 w 3928035"/>
                <a:gd name="connsiteY12" fmla="*/ 1528762 h 1924050"/>
                <a:gd name="connsiteX13" fmla="*/ 456172 w 3928035"/>
                <a:gd name="connsiteY13" fmla="*/ 1838325 h 1924050"/>
                <a:gd name="connsiteX14" fmla="*/ 475222 w 3928035"/>
                <a:gd name="connsiteY14" fmla="*/ 1909762 h 1924050"/>
                <a:gd name="connsiteX15" fmla="*/ 522847 w 3928035"/>
                <a:gd name="connsiteY15" fmla="*/ 1890712 h 1924050"/>
                <a:gd name="connsiteX16" fmla="*/ 541897 w 3928035"/>
                <a:gd name="connsiteY16" fmla="*/ 1800225 h 1924050"/>
                <a:gd name="connsiteX17" fmla="*/ 589522 w 3928035"/>
                <a:gd name="connsiteY17" fmla="*/ 1690687 h 1924050"/>
                <a:gd name="connsiteX18" fmla="*/ 637147 w 3928035"/>
                <a:gd name="connsiteY18" fmla="*/ 1585912 h 1924050"/>
                <a:gd name="connsiteX19" fmla="*/ 694297 w 3928035"/>
                <a:gd name="connsiteY19" fmla="*/ 1533525 h 1924050"/>
                <a:gd name="connsiteX20" fmla="*/ 746685 w 3928035"/>
                <a:gd name="connsiteY20" fmla="*/ 1576387 h 1924050"/>
                <a:gd name="connsiteX21" fmla="*/ 794310 w 3928035"/>
                <a:gd name="connsiteY21" fmla="*/ 1719262 h 1924050"/>
                <a:gd name="connsiteX22" fmla="*/ 846697 w 3928035"/>
                <a:gd name="connsiteY22" fmla="*/ 1828800 h 1924050"/>
                <a:gd name="connsiteX23" fmla="*/ 918135 w 3928035"/>
                <a:gd name="connsiteY23" fmla="*/ 1924050 h 1924050"/>
                <a:gd name="connsiteX24" fmla="*/ 975285 w 3928035"/>
                <a:gd name="connsiteY24" fmla="*/ 1890712 h 1924050"/>
                <a:gd name="connsiteX25" fmla="*/ 1037197 w 3928035"/>
                <a:gd name="connsiteY25" fmla="*/ 1819275 h 1924050"/>
                <a:gd name="connsiteX26" fmla="*/ 1113397 w 3928035"/>
                <a:gd name="connsiteY26" fmla="*/ 1757362 h 1924050"/>
                <a:gd name="connsiteX27" fmla="*/ 1208647 w 3928035"/>
                <a:gd name="connsiteY27" fmla="*/ 1709737 h 1924050"/>
                <a:gd name="connsiteX28" fmla="*/ 1294372 w 3928035"/>
                <a:gd name="connsiteY28" fmla="*/ 1714500 h 1924050"/>
                <a:gd name="connsiteX29" fmla="*/ 1399147 w 3928035"/>
                <a:gd name="connsiteY29" fmla="*/ 1747837 h 1924050"/>
                <a:gd name="connsiteX30" fmla="*/ 1522972 w 3928035"/>
                <a:gd name="connsiteY30" fmla="*/ 1766887 h 1924050"/>
                <a:gd name="connsiteX31" fmla="*/ 1637272 w 3928035"/>
                <a:gd name="connsiteY31" fmla="*/ 1843087 h 1924050"/>
                <a:gd name="connsiteX32" fmla="*/ 1722997 w 3928035"/>
                <a:gd name="connsiteY32" fmla="*/ 1900237 h 1924050"/>
                <a:gd name="connsiteX33" fmla="*/ 1780147 w 3928035"/>
                <a:gd name="connsiteY33" fmla="*/ 1885950 h 1924050"/>
                <a:gd name="connsiteX34" fmla="*/ 1803960 w 3928035"/>
                <a:gd name="connsiteY34" fmla="*/ 1843087 h 1924050"/>
                <a:gd name="connsiteX35" fmla="*/ 1832535 w 3928035"/>
                <a:gd name="connsiteY35" fmla="*/ 1762125 h 1924050"/>
                <a:gd name="connsiteX36" fmla="*/ 1851585 w 3928035"/>
                <a:gd name="connsiteY36" fmla="*/ 1709737 h 1924050"/>
                <a:gd name="connsiteX37" fmla="*/ 1913497 w 3928035"/>
                <a:gd name="connsiteY37" fmla="*/ 1752600 h 1924050"/>
                <a:gd name="connsiteX38" fmla="*/ 1946835 w 3928035"/>
                <a:gd name="connsiteY38" fmla="*/ 1804987 h 1924050"/>
                <a:gd name="connsiteX39" fmla="*/ 1999222 w 3928035"/>
                <a:gd name="connsiteY39" fmla="*/ 1828800 h 1924050"/>
                <a:gd name="connsiteX40" fmla="*/ 2042085 w 3928035"/>
                <a:gd name="connsiteY40" fmla="*/ 1785937 h 1924050"/>
                <a:gd name="connsiteX41" fmla="*/ 2084947 w 3928035"/>
                <a:gd name="connsiteY41" fmla="*/ 1738312 h 1924050"/>
                <a:gd name="connsiteX42" fmla="*/ 2146860 w 3928035"/>
                <a:gd name="connsiteY42" fmla="*/ 1747837 h 1924050"/>
                <a:gd name="connsiteX43" fmla="*/ 2227822 w 3928035"/>
                <a:gd name="connsiteY43" fmla="*/ 1776412 h 1924050"/>
                <a:gd name="connsiteX44" fmla="*/ 2308785 w 3928035"/>
                <a:gd name="connsiteY44" fmla="*/ 1781175 h 1924050"/>
                <a:gd name="connsiteX45" fmla="*/ 2394510 w 3928035"/>
                <a:gd name="connsiteY45" fmla="*/ 1790700 h 1924050"/>
                <a:gd name="connsiteX46" fmla="*/ 2461185 w 3928035"/>
                <a:gd name="connsiteY46" fmla="*/ 1781175 h 1924050"/>
                <a:gd name="connsiteX47" fmla="*/ 2523097 w 3928035"/>
                <a:gd name="connsiteY47" fmla="*/ 1724025 h 1924050"/>
                <a:gd name="connsiteX48" fmla="*/ 2565960 w 3928035"/>
                <a:gd name="connsiteY48" fmla="*/ 1700212 h 1924050"/>
                <a:gd name="connsiteX49" fmla="*/ 2651685 w 3928035"/>
                <a:gd name="connsiteY49" fmla="*/ 1719262 h 1924050"/>
                <a:gd name="connsiteX50" fmla="*/ 2694547 w 3928035"/>
                <a:gd name="connsiteY50" fmla="*/ 1724025 h 1924050"/>
                <a:gd name="connsiteX51" fmla="*/ 2775510 w 3928035"/>
                <a:gd name="connsiteY51" fmla="*/ 1681162 h 1924050"/>
                <a:gd name="connsiteX52" fmla="*/ 2889810 w 3928035"/>
                <a:gd name="connsiteY52" fmla="*/ 1647825 h 1924050"/>
                <a:gd name="connsiteX53" fmla="*/ 3008872 w 3928035"/>
                <a:gd name="connsiteY53" fmla="*/ 1747837 h 1924050"/>
                <a:gd name="connsiteX54" fmla="*/ 3113647 w 3928035"/>
                <a:gd name="connsiteY54" fmla="*/ 1700212 h 1924050"/>
                <a:gd name="connsiteX55" fmla="*/ 3218422 w 3928035"/>
                <a:gd name="connsiteY55" fmla="*/ 1757362 h 1924050"/>
                <a:gd name="connsiteX56" fmla="*/ 3342247 w 3928035"/>
                <a:gd name="connsiteY56" fmla="*/ 1704975 h 1924050"/>
                <a:gd name="connsiteX57" fmla="*/ 3423210 w 3928035"/>
                <a:gd name="connsiteY57" fmla="*/ 1643062 h 1924050"/>
                <a:gd name="connsiteX58" fmla="*/ 3527985 w 3928035"/>
                <a:gd name="connsiteY58" fmla="*/ 1657350 h 1924050"/>
                <a:gd name="connsiteX59" fmla="*/ 3618472 w 3928035"/>
                <a:gd name="connsiteY59" fmla="*/ 1685925 h 1924050"/>
                <a:gd name="connsiteX60" fmla="*/ 3694672 w 3928035"/>
                <a:gd name="connsiteY60" fmla="*/ 1724025 h 1924050"/>
                <a:gd name="connsiteX61" fmla="*/ 3794685 w 3928035"/>
                <a:gd name="connsiteY61" fmla="*/ 1752600 h 1924050"/>
                <a:gd name="connsiteX62" fmla="*/ 3928035 w 3928035"/>
                <a:gd name="connsiteY62" fmla="*/ 1714500 h 1924050"/>
                <a:gd name="connsiteX63" fmla="*/ 3928035 w 3928035"/>
                <a:gd name="connsiteY63" fmla="*/ 1714500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928035" h="1924050">
                  <a:moveTo>
                    <a:pt x="13260" y="0"/>
                  </a:moveTo>
                  <a:cubicBezTo>
                    <a:pt x="11672" y="623887"/>
                    <a:pt x="1588" y="1158875"/>
                    <a:pt x="0" y="1782762"/>
                  </a:cubicBezTo>
                  <a:lnTo>
                    <a:pt x="23161" y="1835150"/>
                  </a:lnTo>
                  <a:lnTo>
                    <a:pt x="74522" y="1754187"/>
                  </a:lnTo>
                  <a:lnTo>
                    <a:pt x="132322" y="1662112"/>
                  </a:lnTo>
                  <a:lnTo>
                    <a:pt x="165660" y="1533525"/>
                  </a:lnTo>
                  <a:lnTo>
                    <a:pt x="194235" y="1428750"/>
                  </a:lnTo>
                  <a:lnTo>
                    <a:pt x="222810" y="1304925"/>
                  </a:lnTo>
                  <a:lnTo>
                    <a:pt x="251385" y="1238250"/>
                  </a:lnTo>
                  <a:lnTo>
                    <a:pt x="299010" y="1209675"/>
                  </a:lnTo>
                  <a:lnTo>
                    <a:pt x="351397" y="1219200"/>
                  </a:lnTo>
                  <a:lnTo>
                    <a:pt x="384735" y="1323975"/>
                  </a:lnTo>
                  <a:lnTo>
                    <a:pt x="413310" y="1528762"/>
                  </a:lnTo>
                  <a:lnTo>
                    <a:pt x="456172" y="1838325"/>
                  </a:lnTo>
                  <a:lnTo>
                    <a:pt x="475222" y="1909762"/>
                  </a:lnTo>
                  <a:lnTo>
                    <a:pt x="522847" y="1890712"/>
                  </a:lnTo>
                  <a:lnTo>
                    <a:pt x="541897" y="1800225"/>
                  </a:lnTo>
                  <a:lnTo>
                    <a:pt x="589522" y="1690687"/>
                  </a:lnTo>
                  <a:lnTo>
                    <a:pt x="637147" y="1585912"/>
                  </a:lnTo>
                  <a:lnTo>
                    <a:pt x="694297" y="1533525"/>
                  </a:lnTo>
                  <a:lnTo>
                    <a:pt x="746685" y="1576387"/>
                  </a:lnTo>
                  <a:lnTo>
                    <a:pt x="794310" y="1719262"/>
                  </a:lnTo>
                  <a:lnTo>
                    <a:pt x="846697" y="1828800"/>
                  </a:lnTo>
                  <a:lnTo>
                    <a:pt x="918135" y="1924050"/>
                  </a:lnTo>
                  <a:lnTo>
                    <a:pt x="975285" y="1890712"/>
                  </a:lnTo>
                  <a:lnTo>
                    <a:pt x="1037197" y="1819275"/>
                  </a:lnTo>
                  <a:lnTo>
                    <a:pt x="1113397" y="1757362"/>
                  </a:lnTo>
                  <a:lnTo>
                    <a:pt x="1208647" y="1709737"/>
                  </a:lnTo>
                  <a:lnTo>
                    <a:pt x="1294372" y="1714500"/>
                  </a:lnTo>
                  <a:lnTo>
                    <a:pt x="1399147" y="1747837"/>
                  </a:lnTo>
                  <a:lnTo>
                    <a:pt x="1522972" y="1766887"/>
                  </a:lnTo>
                  <a:lnTo>
                    <a:pt x="1637272" y="1843087"/>
                  </a:lnTo>
                  <a:lnTo>
                    <a:pt x="1722997" y="1900237"/>
                  </a:lnTo>
                  <a:lnTo>
                    <a:pt x="1780147" y="1885950"/>
                  </a:lnTo>
                  <a:lnTo>
                    <a:pt x="1803960" y="1843087"/>
                  </a:lnTo>
                  <a:lnTo>
                    <a:pt x="1832535" y="1762125"/>
                  </a:lnTo>
                  <a:cubicBezTo>
                    <a:pt x="1840473" y="1739900"/>
                    <a:pt x="1838091" y="1711324"/>
                    <a:pt x="1851585" y="1709737"/>
                  </a:cubicBezTo>
                  <a:cubicBezTo>
                    <a:pt x="1865079" y="1708150"/>
                    <a:pt x="1897622" y="1736725"/>
                    <a:pt x="1913497" y="1752600"/>
                  </a:cubicBezTo>
                  <a:lnTo>
                    <a:pt x="1946835" y="1804987"/>
                  </a:lnTo>
                  <a:lnTo>
                    <a:pt x="1999222" y="1828800"/>
                  </a:lnTo>
                  <a:lnTo>
                    <a:pt x="2042085" y="1785937"/>
                  </a:lnTo>
                  <a:lnTo>
                    <a:pt x="2084947" y="1738312"/>
                  </a:lnTo>
                  <a:lnTo>
                    <a:pt x="2146860" y="1747837"/>
                  </a:lnTo>
                  <a:lnTo>
                    <a:pt x="2227822" y="1776412"/>
                  </a:lnTo>
                  <a:lnTo>
                    <a:pt x="2308785" y="1781175"/>
                  </a:lnTo>
                  <a:lnTo>
                    <a:pt x="2394510" y="1790700"/>
                  </a:lnTo>
                  <a:lnTo>
                    <a:pt x="2461185" y="1781175"/>
                  </a:lnTo>
                  <a:lnTo>
                    <a:pt x="2523097" y="1724025"/>
                  </a:lnTo>
                  <a:lnTo>
                    <a:pt x="2565960" y="1700212"/>
                  </a:lnTo>
                  <a:lnTo>
                    <a:pt x="2651685" y="1719262"/>
                  </a:lnTo>
                  <a:lnTo>
                    <a:pt x="2694547" y="1724025"/>
                  </a:lnTo>
                  <a:lnTo>
                    <a:pt x="2775510" y="1681162"/>
                  </a:lnTo>
                  <a:cubicBezTo>
                    <a:pt x="2808054" y="1668462"/>
                    <a:pt x="2850916" y="1636713"/>
                    <a:pt x="2889810" y="1647825"/>
                  </a:cubicBezTo>
                  <a:cubicBezTo>
                    <a:pt x="2928704" y="1658937"/>
                    <a:pt x="2971566" y="1739106"/>
                    <a:pt x="3008872" y="1747837"/>
                  </a:cubicBezTo>
                  <a:lnTo>
                    <a:pt x="3113647" y="1700212"/>
                  </a:lnTo>
                  <a:lnTo>
                    <a:pt x="3218422" y="1757362"/>
                  </a:lnTo>
                  <a:lnTo>
                    <a:pt x="3342247" y="1704975"/>
                  </a:lnTo>
                  <a:lnTo>
                    <a:pt x="3423210" y="1643062"/>
                  </a:lnTo>
                  <a:lnTo>
                    <a:pt x="3527985" y="1657350"/>
                  </a:lnTo>
                  <a:lnTo>
                    <a:pt x="3618472" y="1685925"/>
                  </a:lnTo>
                  <a:lnTo>
                    <a:pt x="3694672" y="1724025"/>
                  </a:lnTo>
                  <a:lnTo>
                    <a:pt x="3794685" y="1752600"/>
                  </a:lnTo>
                  <a:lnTo>
                    <a:pt x="3928035" y="1714500"/>
                  </a:lnTo>
                  <a:lnTo>
                    <a:pt x="3928035" y="171450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220801" y="2315511"/>
            <a:ext cx="3464623" cy="3268637"/>
            <a:chOff x="2727018" y="2040488"/>
            <a:chExt cx="3464623" cy="3268637"/>
          </a:xfrm>
        </p:grpSpPr>
        <p:sp>
          <p:nvSpPr>
            <p:cNvPr id="24" name="Rectangle 23"/>
            <p:cNvSpPr/>
            <p:nvPr/>
          </p:nvSpPr>
          <p:spPr>
            <a:xfrm>
              <a:off x="2727018" y="2043205"/>
              <a:ext cx="587497" cy="326592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>
              <a:off x="3256142" y="2040488"/>
              <a:ext cx="2935499" cy="1947861"/>
            </a:xfrm>
            <a:custGeom>
              <a:avLst/>
              <a:gdLst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57150 w 3919538"/>
                <a:gd name="connsiteY2" fmla="*/ 1847850 h 1924050"/>
                <a:gd name="connsiteX3" fmla="*/ 100013 w 3919538"/>
                <a:gd name="connsiteY3" fmla="*/ 17668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57150 w 3919538"/>
                <a:gd name="connsiteY2" fmla="*/ 1847850 h 1924050"/>
                <a:gd name="connsiteX3" fmla="*/ 100013 w 3919538"/>
                <a:gd name="connsiteY3" fmla="*/ 17668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57150 w 3919538"/>
                <a:gd name="connsiteY2" fmla="*/ 1847850 h 1924050"/>
                <a:gd name="connsiteX3" fmla="*/ 100013 w 3919538"/>
                <a:gd name="connsiteY3" fmla="*/ 17668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14664 w 3919538"/>
                <a:gd name="connsiteY2" fmla="*/ 1835150 h 1924050"/>
                <a:gd name="connsiteX3" fmla="*/ 100013 w 3919538"/>
                <a:gd name="connsiteY3" fmla="*/ 17668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4763 w 3919538"/>
                <a:gd name="connsiteY0" fmla="*/ 0 h 1924050"/>
                <a:gd name="connsiteX1" fmla="*/ 0 w 3919538"/>
                <a:gd name="connsiteY1" fmla="*/ 1871662 h 1924050"/>
                <a:gd name="connsiteX2" fmla="*/ 14664 w 3919538"/>
                <a:gd name="connsiteY2" fmla="*/ 1835150 h 1924050"/>
                <a:gd name="connsiteX3" fmla="*/ 66025 w 3919538"/>
                <a:gd name="connsiteY3" fmla="*/ 1754187 h 1924050"/>
                <a:gd name="connsiteX4" fmla="*/ 123825 w 3919538"/>
                <a:gd name="connsiteY4" fmla="*/ 1662112 h 1924050"/>
                <a:gd name="connsiteX5" fmla="*/ 157163 w 3919538"/>
                <a:gd name="connsiteY5" fmla="*/ 1533525 h 1924050"/>
                <a:gd name="connsiteX6" fmla="*/ 185738 w 3919538"/>
                <a:gd name="connsiteY6" fmla="*/ 1428750 h 1924050"/>
                <a:gd name="connsiteX7" fmla="*/ 214313 w 3919538"/>
                <a:gd name="connsiteY7" fmla="*/ 1304925 h 1924050"/>
                <a:gd name="connsiteX8" fmla="*/ 242888 w 3919538"/>
                <a:gd name="connsiteY8" fmla="*/ 1238250 h 1924050"/>
                <a:gd name="connsiteX9" fmla="*/ 290513 w 3919538"/>
                <a:gd name="connsiteY9" fmla="*/ 1209675 h 1924050"/>
                <a:gd name="connsiteX10" fmla="*/ 342900 w 3919538"/>
                <a:gd name="connsiteY10" fmla="*/ 1219200 h 1924050"/>
                <a:gd name="connsiteX11" fmla="*/ 376238 w 3919538"/>
                <a:gd name="connsiteY11" fmla="*/ 1323975 h 1924050"/>
                <a:gd name="connsiteX12" fmla="*/ 404813 w 3919538"/>
                <a:gd name="connsiteY12" fmla="*/ 1528762 h 1924050"/>
                <a:gd name="connsiteX13" fmla="*/ 447675 w 3919538"/>
                <a:gd name="connsiteY13" fmla="*/ 1838325 h 1924050"/>
                <a:gd name="connsiteX14" fmla="*/ 466725 w 3919538"/>
                <a:gd name="connsiteY14" fmla="*/ 1909762 h 1924050"/>
                <a:gd name="connsiteX15" fmla="*/ 514350 w 3919538"/>
                <a:gd name="connsiteY15" fmla="*/ 1890712 h 1924050"/>
                <a:gd name="connsiteX16" fmla="*/ 533400 w 3919538"/>
                <a:gd name="connsiteY16" fmla="*/ 1800225 h 1924050"/>
                <a:gd name="connsiteX17" fmla="*/ 581025 w 3919538"/>
                <a:gd name="connsiteY17" fmla="*/ 1690687 h 1924050"/>
                <a:gd name="connsiteX18" fmla="*/ 628650 w 3919538"/>
                <a:gd name="connsiteY18" fmla="*/ 1585912 h 1924050"/>
                <a:gd name="connsiteX19" fmla="*/ 685800 w 3919538"/>
                <a:gd name="connsiteY19" fmla="*/ 1533525 h 1924050"/>
                <a:gd name="connsiteX20" fmla="*/ 738188 w 3919538"/>
                <a:gd name="connsiteY20" fmla="*/ 1576387 h 1924050"/>
                <a:gd name="connsiteX21" fmla="*/ 785813 w 3919538"/>
                <a:gd name="connsiteY21" fmla="*/ 1719262 h 1924050"/>
                <a:gd name="connsiteX22" fmla="*/ 838200 w 3919538"/>
                <a:gd name="connsiteY22" fmla="*/ 1828800 h 1924050"/>
                <a:gd name="connsiteX23" fmla="*/ 909638 w 3919538"/>
                <a:gd name="connsiteY23" fmla="*/ 1924050 h 1924050"/>
                <a:gd name="connsiteX24" fmla="*/ 966788 w 3919538"/>
                <a:gd name="connsiteY24" fmla="*/ 1890712 h 1924050"/>
                <a:gd name="connsiteX25" fmla="*/ 1028700 w 3919538"/>
                <a:gd name="connsiteY25" fmla="*/ 1819275 h 1924050"/>
                <a:gd name="connsiteX26" fmla="*/ 1104900 w 3919538"/>
                <a:gd name="connsiteY26" fmla="*/ 1757362 h 1924050"/>
                <a:gd name="connsiteX27" fmla="*/ 1200150 w 3919538"/>
                <a:gd name="connsiteY27" fmla="*/ 1709737 h 1924050"/>
                <a:gd name="connsiteX28" fmla="*/ 1285875 w 3919538"/>
                <a:gd name="connsiteY28" fmla="*/ 1714500 h 1924050"/>
                <a:gd name="connsiteX29" fmla="*/ 1390650 w 3919538"/>
                <a:gd name="connsiteY29" fmla="*/ 1747837 h 1924050"/>
                <a:gd name="connsiteX30" fmla="*/ 1514475 w 3919538"/>
                <a:gd name="connsiteY30" fmla="*/ 1766887 h 1924050"/>
                <a:gd name="connsiteX31" fmla="*/ 1628775 w 3919538"/>
                <a:gd name="connsiteY31" fmla="*/ 1843087 h 1924050"/>
                <a:gd name="connsiteX32" fmla="*/ 1714500 w 3919538"/>
                <a:gd name="connsiteY32" fmla="*/ 1900237 h 1924050"/>
                <a:gd name="connsiteX33" fmla="*/ 1771650 w 3919538"/>
                <a:gd name="connsiteY33" fmla="*/ 1885950 h 1924050"/>
                <a:gd name="connsiteX34" fmla="*/ 1795463 w 3919538"/>
                <a:gd name="connsiteY34" fmla="*/ 1843087 h 1924050"/>
                <a:gd name="connsiteX35" fmla="*/ 1824038 w 3919538"/>
                <a:gd name="connsiteY35" fmla="*/ 1762125 h 1924050"/>
                <a:gd name="connsiteX36" fmla="*/ 1843088 w 3919538"/>
                <a:gd name="connsiteY36" fmla="*/ 1709737 h 1924050"/>
                <a:gd name="connsiteX37" fmla="*/ 1905000 w 3919538"/>
                <a:gd name="connsiteY37" fmla="*/ 1752600 h 1924050"/>
                <a:gd name="connsiteX38" fmla="*/ 1938338 w 3919538"/>
                <a:gd name="connsiteY38" fmla="*/ 1804987 h 1924050"/>
                <a:gd name="connsiteX39" fmla="*/ 1990725 w 3919538"/>
                <a:gd name="connsiteY39" fmla="*/ 1828800 h 1924050"/>
                <a:gd name="connsiteX40" fmla="*/ 2033588 w 3919538"/>
                <a:gd name="connsiteY40" fmla="*/ 1785937 h 1924050"/>
                <a:gd name="connsiteX41" fmla="*/ 2076450 w 3919538"/>
                <a:gd name="connsiteY41" fmla="*/ 1738312 h 1924050"/>
                <a:gd name="connsiteX42" fmla="*/ 2138363 w 3919538"/>
                <a:gd name="connsiteY42" fmla="*/ 1747837 h 1924050"/>
                <a:gd name="connsiteX43" fmla="*/ 2219325 w 3919538"/>
                <a:gd name="connsiteY43" fmla="*/ 1776412 h 1924050"/>
                <a:gd name="connsiteX44" fmla="*/ 2300288 w 3919538"/>
                <a:gd name="connsiteY44" fmla="*/ 1781175 h 1924050"/>
                <a:gd name="connsiteX45" fmla="*/ 2386013 w 3919538"/>
                <a:gd name="connsiteY45" fmla="*/ 1790700 h 1924050"/>
                <a:gd name="connsiteX46" fmla="*/ 2452688 w 3919538"/>
                <a:gd name="connsiteY46" fmla="*/ 1781175 h 1924050"/>
                <a:gd name="connsiteX47" fmla="*/ 2514600 w 3919538"/>
                <a:gd name="connsiteY47" fmla="*/ 1724025 h 1924050"/>
                <a:gd name="connsiteX48" fmla="*/ 2557463 w 3919538"/>
                <a:gd name="connsiteY48" fmla="*/ 1700212 h 1924050"/>
                <a:gd name="connsiteX49" fmla="*/ 2643188 w 3919538"/>
                <a:gd name="connsiteY49" fmla="*/ 1719262 h 1924050"/>
                <a:gd name="connsiteX50" fmla="*/ 2686050 w 3919538"/>
                <a:gd name="connsiteY50" fmla="*/ 1724025 h 1924050"/>
                <a:gd name="connsiteX51" fmla="*/ 2767013 w 3919538"/>
                <a:gd name="connsiteY51" fmla="*/ 1681162 h 1924050"/>
                <a:gd name="connsiteX52" fmla="*/ 2881313 w 3919538"/>
                <a:gd name="connsiteY52" fmla="*/ 1647825 h 1924050"/>
                <a:gd name="connsiteX53" fmla="*/ 3000375 w 3919538"/>
                <a:gd name="connsiteY53" fmla="*/ 1747837 h 1924050"/>
                <a:gd name="connsiteX54" fmla="*/ 3105150 w 3919538"/>
                <a:gd name="connsiteY54" fmla="*/ 1700212 h 1924050"/>
                <a:gd name="connsiteX55" fmla="*/ 3209925 w 3919538"/>
                <a:gd name="connsiteY55" fmla="*/ 1757362 h 1924050"/>
                <a:gd name="connsiteX56" fmla="*/ 3333750 w 3919538"/>
                <a:gd name="connsiteY56" fmla="*/ 1704975 h 1924050"/>
                <a:gd name="connsiteX57" fmla="*/ 3414713 w 3919538"/>
                <a:gd name="connsiteY57" fmla="*/ 1643062 h 1924050"/>
                <a:gd name="connsiteX58" fmla="*/ 3519488 w 3919538"/>
                <a:gd name="connsiteY58" fmla="*/ 1657350 h 1924050"/>
                <a:gd name="connsiteX59" fmla="*/ 3609975 w 3919538"/>
                <a:gd name="connsiteY59" fmla="*/ 1685925 h 1924050"/>
                <a:gd name="connsiteX60" fmla="*/ 3686175 w 3919538"/>
                <a:gd name="connsiteY60" fmla="*/ 1724025 h 1924050"/>
                <a:gd name="connsiteX61" fmla="*/ 3786188 w 3919538"/>
                <a:gd name="connsiteY61" fmla="*/ 1752600 h 1924050"/>
                <a:gd name="connsiteX62" fmla="*/ 3919538 w 3919538"/>
                <a:gd name="connsiteY62" fmla="*/ 1714500 h 1924050"/>
                <a:gd name="connsiteX63" fmla="*/ 3919538 w 3919538"/>
                <a:gd name="connsiteY63" fmla="*/ 1714500 h 1924050"/>
                <a:gd name="connsiteX0" fmla="*/ 13260 w 3928035"/>
                <a:gd name="connsiteY0" fmla="*/ 0 h 1924050"/>
                <a:gd name="connsiteX1" fmla="*/ 0 w 3928035"/>
                <a:gd name="connsiteY1" fmla="*/ 1782762 h 1924050"/>
                <a:gd name="connsiteX2" fmla="*/ 23161 w 3928035"/>
                <a:gd name="connsiteY2" fmla="*/ 1835150 h 1924050"/>
                <a:gd name="connsiteX3" fmla="*/ 74522 w 3928035"/>
                <a:gd name="connsiteY3" fmla="*/ 1754187 h 1924050"/>
                <a:gd name="connsiteX4" fmla="*/ 132322 w 3928035"/>
                <a:gd name="connsiteY4" fmla="*/ 1662112 h 1924050"/>
                <a:gd name="connsiteX5" fmla="*/ 165660 w 3928035"/>
                <a:gd name="connsiteY5" fmla="*/ 1533525 h 1924050"/>
                <a:gd name="connsiteX6" fmla="*/ 194235 w 3928035"/>
                <a:gd name="connsiteY6" fmla="*/ 1428750 h 1924050"/>
                <a:gd name="connsiteX7" fmla="*/ 222810 w 3928035"/>
                <a:gd name="connsiteY7" fmla="*/ 1304925 h 1924050"/>
                <a:gd name="connsiteX8" fmla="*/ 251385 w 3928035"/>
                <a:gd name="connsiteY8" fmla="*/ 1238250 h 1924050"/>
                <a:gd name="connsiteX9" fmla="*/ 299010 w 3928035"/>
                <a:gd name="connsiteY9" fmla="*/ 1209675 h 1924050"/>
                <a:gd name="connsiteX10" fmla="*/ 351397 w 3928035"/>
                <a:gd name="connsiteY10" fmla="*/ 1219200 h 1924050"/>
                <a:gd name="connsiteX11" fmla="*/ 384735 w 3928035"/>
                <a:gd name="connsiteY11" fmla="*/ 1323975 h 1924050"/>
                <a:gd name="connsiteX12" fmla="*/ 413310 w 3928035"/>
                <a:gd name="connsiteY12" fmla="*/ 1528762 h 1924050"/>
                <a:gd name="connsiteX13" fmla="*/ 456172 w 3928035"/>
                <a:gd name="connsiteY13" fmla="*/ 1838325 h 1924050"/>
                <a:gd name="connsiteX14" fmla="*/ 475222 w 3928035"/>
                <a:gd name="connsiteY14" fmla="*/ 1909762 h 1924050"/>
                <a:gd name="connsiteX15" fmla="*/ 522847 w 3928035"/>
                <a:gd name="connsiteY15" fmla="*/ 1890712 h 1924050"/>
                <a:gd name="connsiteX16" fmla="*/ 541897 w 3928035"/>
                <a:gd name="connsiteY16" fmla="*/ 1800225 h 1924050"/>
                <a:gd name="connsiteX17" fmla="*/ 589522 w 3928035"/>
                <a:gd name="connsiteY17" fmla="*/ 1690687 h 1924050"/>
                <a:gd name="connsiteX18" fmla="*/ 637147 w 3928035"/>
                <a:gd name="connsiteY18" fmla="*/ 1585912 h 1924050"/>
                <a:gd name="connsiteX19" fmla="*/ 694297 w 3928035"/>
                <a:gd name="connsiteY19" fmla="*/ 1533525 h 1924050"/>
                <a:gd name="connsiteX20" fmla="*/ 746685 w 3928035"/>
                <a:gd name="connsiteY20" fmla="*/ 1576387 h 1924050"/>
                <a:gd name="connsiteX21" fmla="*/ 794310 w 3928035"/>
                <a:gd name="connsiteY21" fmla="*/ 1719262 h 1924050"/>
                <a:gd name="connsiteX22" fmla="*/ 846697 w 3928035"/>
                <a:gd name="connsiteY22" fmla="*/ 1828800 h 1924050"/>
                <a:gd name="connsiteX23" fmla="*/ 918135 w 3928035"/>
                <a:gd name="connsiteY23" fmla="*/ 1924050 h 1924050"/>
                <a:gd name="connsiteX24" fmla="*/ 975285 w 3928035"/>
                <a:gd name="connsiteY24" fmla="*/ 1890712 h 1924050"/>
                <a:gd name="connsiteX25" fmla="*/ 1037197 w 3928035"/>
                <a:gd name="connsiteY25" fmla="*/ 1819275 h 1924050"/>
                <a:gd name="connsiteX26" fmla="*/ 1113397 w 3928035"/>
                <a:gd name="connsiteY26" fmla="*/ 1757362 h 1924050"/>
                <a:gd name="connsiteX27" fmla="*/ 1208647 w 3928035"/>
                <a:gd name="connsiteY27" fmla="*/ 1709737 h 1924050"/>
                <a:gd name="connsiteX28" fmla="*/ 1294372 w 3928035"/>
                <a:gd name="connsiteY28" fmla="*/ 1714500 h 1924050"/>
                <a:gd name="connsiteX29" fmla="*/ 1399147 w 3928035"/>
                <a:gd name="connsiteY29" fmla="*/ 1747837 h 1924050"/>
                <a:gd name="connsiteX30" fmla="*/ 1522972 w 3928035"/>
                <a:gd name="connsiteY30" fmla="*/ 1766887 h 1924050"/>
                <a:gd name="connsiteX31" fmla="*/ 1637272 w 3928035"/>
                <a:gd name="connsiteY31" fmla="*/ 1843087 h 1924050"/>
                <a:gd name="connsiteX32" fmla="*/ 1722997 w 3928035"/>
                <a:gd name="connsiteY32" fmla="*/ 1900237 h 1924050"/>
                <a:gd name="connsiteX33" fmla="*/ 1780147 w 3928035"/>
                <a:gd name="connsiteY33" fmla="*/ 1885950 h 1924050"/>
                <a:gd name="connsiteX34" fmla="*/ 1803960 w 3928035"/>
                <a:gd name="connsiteY34" fmla="*/ 1843087 h 1924050"/>
                <a:gd name="connsiteX35" fmla="*/ 1832535 w 3928035"/>
                <a:gd name="connsiteY35" fmla="*/ 1762125 h 1924050"/>
                <a:gd name="connsiteX36" fmla="*/ 1851585 w 3928035"/>
                <a:gd name="connsiteY36" fmla="*/ 1709737 h 1924050"/>
                <a:gd name="connsiteX37" fmla="*/ 1913497 w 3928035"/>
                <a:gd name="connsiteY37" fmla="*/ 1752600 h 1924050"/>
                <a:gd name="connsiteX38" fmla="*/ 1946835 w 3928035"/>
                <a:gd name="connsiteY38" fmla="*/ 1804987 h 1924050"/>
                <a:gd name="connsiteX39" fmla="*/ 1999222 w 3928035"/>
                <a:gd name="connsiteY39" fmla="*/ 1828800 h 1924050"/>
                <a:gd name="connsiteX40" fmla="*/ 2042085 w 3928035"/>
                <a:gd name="connsiteY40" fmla="*/ 1785937 h 1924050"/>
                <a:gd name="connsiteX41" fmla="*/ 2084947 w 3928035"/>
                <a:gd name="connsiteY41" fmla="*/ 1738312 h 1924050"/>
                <a:gd name="connsiteX42" fmla="*/ 2146860 w 3928035"/>
                <a:gd name="connsiteY42" fmla="*/ 1747837 h 1924050"/>
                <a:gd name="connsiteX43" fmla="*/ 2227822 w 3928035"/>
                <a:gd name="connsiteY43" fmla="*/ 1776412 h 1924050"/>
                <a:gd name="connsiteX44" fmla="*/ 2308785 w 3928035"/>
                <a:gd name="connsiteY44" fmla="*/ 1781175 h 1924050"/>
                <a:gd name="connsiteX45" fmla="*/ 2394510 w 3928035"/>
                <a:gd name="connsiteY45" fmla="*/ 1790700 h 1924050"/>
                <a:gd name="connsiteX46" fmla="*/ 2461185 w 3928035"/>
                <a:gd name="connsiteY46" fmla="*/ 1781175 h 1924050"/>
                <a:gd name="connsiteX47" fmla="*/ 2523097 w 3928035"/>
                <a:gd name="connsiteY47" fmla="*/ 1724025 h 1924050"/>
                <a:gd name="connsiteX48" fmla="*/ 2565960 w 3928035"/>
                <a:gd name="connsiteY48" fmla="*/ 1700212 h 1924050"/>
                <a:gd name="connsiteX49" fmla="*/ 2651685 w 3928035"/>
                <a:gd name="connsiteY49" fmla="*/ 1719262 h 1924050"/>
                <a:gd name="connsiteX50" fmla="*/ 2694547 w 3928035"/>
                <a:gd name="connsiteY50" fmla="*/ 1724025 h 1924050"/>
                <a:gd name="connsiteX51" fmla="*/ 2775510 w 3928035"/>
                <a:gd name="connsiteY51" fmla="*/ 1681162 h 1924050"/>
                <a:gd name="connsiteX52" fmla="*/ 2889810 w 3928035"/>
                <a:gd name="connsiteY52" fmla="*/ 1647825 h 1924050"/>
                <a:gd name="connsiteX53" fmla="*/ 3008872 w 3928035"/>
                <a:gd name="connsiteY53" fmla="*/ 1747837 h 1924050"/>
                <a:gd name="connsiteX54" fmla="*/ 3113647 w 3928035"/>
                <a:gd name="connsiteY54" fmla="*/ 1700212 h 1924050"/>
                <a:gd name="connsiteX55" fmla="*/ 3218422 w 3928035"/>
                <a:gd name="connsiteY55" fmla="*/ 1757362 h 1924050"/>
                <a:gd name="connsiteX56" fmla="*/ 3342247 w 3928035"/>
                <a:gd name="connsiteY56" fmla="*/ 1704975 h 1924050"/>
                <a:gd name="connsiteX57" fmla="*/ 3423210 w 3928035"/>
                <a:gd name="connsiteY57" fmla="*/ 1643062 h 1924050"/>
                <a:gd name="connsiteX58" fmla="*/ 3527985 w 3928035"/>
                <a:gd name="connsiteY58" fmla="*/ 1657350 h 1924050"/>
                <a:gd name="connsiteX59" fmla="*/ 3618472 w 3928035"/>
                <a:gd name="connsiteY59" fmla="*/ 1685925 h 1924050"/>
                <a:gd name="connsiteX60" fmla="*/ 3694672 w 3928035"/>
                <a:gd name="connsiteY60" fmla="*/ 1724025 h 1924050"/>
                <a:gd name="connsiteX61" fmla="*/ 3794685 w 3928035"/>
                <a:gd name="connsiteY61" fmla="*/ 1752600 h 1924050"/>
                <a:gd name="connsiteX62" fmla="*/ 3928035 w 3928035"/>
                <a:gd name="connsiteY62" fmla="*/ 1714500 h 1924050"/>
                <a:gd name="connsiteX63" fmla="*/ 3928035 w 3928035"/>
                <a:gd name="connsiteY63" fmla="*/ 1714500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928035" h="1924050">
                  <a:moveTo>
                    <a:pt x="13260" y="0"/>
                  </a:moveTo>
                  <a:cubicBezTo>
                    <a:pt x="11672" y="623887"/>
                    <a:pt x="1588" y="1158875"/>
                    <a:pt x="0" y="1782762"/>
                  </a:cubicBezTo>
                  <a:lnTo>
                    <a:pt x="23161" y="1835150"/>
                  </a:lnTo>
                  <a:lnTo>
                    <a:pt x="74522" y="1754187"/>
                  </a:lnTo>
                  <a:lnTo>
                    <a:pt x="132322" y="1662112"/>
                  </a:lnTo>
                  <a:lnTo>
                    <a:pt x="165660" y="1533525"/>
                  </a:lnTo>
                  <a:lnTo>
                    <a:pt x="194235" y="1428750"/>
                  </a:lnTo>
                  <a:lnTo>
                    <a:pt x="222810" y="1304925"/>
                  </a:lnTo>
                  <a:lnTo>
                    <a:pt x="251385" y="1238250"/>
                  </a:lnTo>
                  <a:lnTo>
                    <a:pt x="299010" y="1209675"/>
                  </a:lnTo>
                  <a:lnTo>
                    <a:pt x="351397" y="1219200"/>
                  </a:lnTo>
                  <a:lnTo>
                    <a:pt x="384735" y="1323975"/>
                  </a:lnTo>
                  <a:lnTo>
                    <a:pt x="413310" y="1528762"/>
                  </a:lnTo>
                  <a:lnTo>
                    <a:pt x="456172" y="1838325"/>
                  </a:lnTo>
                  <a:lnTo>
                    <a:pt x="475222" y="1909762"/>
                  </a:lnTo>
                  <a:lnTo>
                    <a:pt x="522847" y="1890712"/>
                  </a:lnTo>
                  <a:lnTo>
                    <a:pt x="541897" y="1800225"/>
                  </a:lnTo>
                  <a:lnTo>
                    <a:pt x="589522" y="1690687"/>
                  </a:lnTo>
                  <a:lnTo>
                    <a:pt x="637147" y="1585912"/>
                  </a:lnTo>
                  <a:lnTo>
                    <a:pt x="694297" y="1533525"/>
                  </a:lnTo>
                  <a:lnTo>
                    <a:pt x="746685" y="1576387"/>
                  </a:lnTo>
                  <a:lnTo>
                    <a:pt x="794310" y="1719262"/>
                  </a:lnTo>
                  <a:lnTo>
                    <a:pt x="846697" y="1828800"/>
                  </a:lnTo>
                  <a:lnTo>
                    <a:pt x="918135" y="1924050"/>
                  </a:lnTo>
                  <a:lnTo>
                    <a:pt x="975285" y="1890712"/>
                  </a:lnTo>
                  <a:lnTo>
                    <a:pt x="1037197" y="1819275"/>
                  </a:lnTo>
                  <a:lnTo>
                    <a:pt x="1113397" y="1757362"/>
                  </a:lnTo>
                  <a:lnTo>
                    <a:pt x="1208647" y="1709737"/>
                  </a:lnTo>
                  <a:lnTo>
                    <a:pt x="1294372" y="1714500"/>
                  </a:lnTo>
                  <a:lnTo>
                    <a:pt x="1399147" y="1747837"/>
                  </a:lnTo>
                  <a:lnTo>
                    <a:pt x="1522972" y="1766887"/>
                  </a:lnTo>
                  <a:lnTo>
                    <a:pt x="1637272" y="1843087"/>
                  </a:lnTo>
                  <a:lnTo>
                    <a:pt x="1722997" y="1900237"/>
                  </a:lnTo>
                  <a:lnTo>
                    <a:pt x="1780147" y="1885950"/>
                  </a:lnTo>
                  <a:lnTo>
                    <a:pt x="1803960" y="1843087"/>
                  </a:lnTo>
                  <a:lnTo>
                    <a:pt x="1832535" y="1762125"/>
                  </a:lnTo>
                  <a:cubicBezTo>
                    <a:pt x="1840473" y="1739900"/>
                    <a:pt x="1838091" y="1711324"/>
                    <a:pt x="1851585" y="1709737"/>
                  </a:cubicBezTo>
                  <a:cubicBezTo>
                    <a:pt x="1865079" y="1708150"/>
                    <a:pt x="1897622" y="1736725"/>
                    <a:pt x="1913497" y="1752600"/>
                  </a:cubicBezTo>
                  <a:lnTo>
                    <a:pt x="1946835" y="1804987"/>
                  </a:lnTo>
                  <a:lnTo>
                    <a:pt x="1999222" y="1828800"/>
                  </a:lnTo>
                  <a:lnTo>
                    <a:pt x="2042085" y="1785937"/>
                  </a:lnTo>
                  <a:lnTo>
                    <a:pt x="2084947" y="1738312"/>
                  </a:lnTo>
                  <a:lnTo>
                    <a:pt x="2146860" y="1747837"/>
                  </a:lnTo>
                  <a:lnTo>
                    <a:pt x="2227822" y="1776412"/>
                  </a:lnTo>
                  <a:lnTo>
                    <a:pt x="2308785" y="1781175"/>
                  </a:lnTo>
                  <a:lnTo>
                    <a:pt x="2394510" y="1790700"/>
                  </a:lnTo>
                  <a:lnTo>
                    <a:pt x="2461185" y="1781175"/>
                  </a:lnTo>
                  <a:lnTo>
                    <a:pt x="2523097" y="1724025"/>
                  </a:lnTo>
                  <a:lnTo>
                    <a:pt x="2565960" y="1700212"/>
                  </a:lnTo>
                  <a:lnTo>
                    <a:pt x="2651685" y="1719262"/>
                  </a:lnTo>
                  <a:lnTo>
                    <a:pt x="2694547" y="1724025"/>
                  </a:lnTo>
                  <a:lnTo>
                    <a:pt x="2775510" y="1681162"/>
                  </a:lnTo>
                  <a:cubicBezTo>
                    <a:pt x="2808054" y="1668462"/>
                    <a:pt x="2850916" y="1636713"/>
                    <a:pt x="2889810" y="1647825"/>
                  </a:cubicBezTo>
                  <a:cubicBezTo>
                    <a:pt x="2928704" y="1658937"/>
                    <a:pt x="2971566" y="1739106"/>
                    <a:pt x="3008872" y="1747837"/>
                  </a:cubicBezTo>
                  <a:lnTo>
                    <a:pt x="3113647" y="1700212"/>
                  </a:lnTo>
                  <a:lnTo>
                    <a:pt x="3218422" y="1757362"/>
                  </a:lnTo>
                  <a:lnTo>
                    <a:pt x="3342247" y="1704975"/>
                  </a:lnTo>
                  <a:lnTo>
                    <a:pt x="3423210" y="1643062"/>
                  </a:lnTo>
                  <a:lnTo>
                    <a:pt x="3527985" y="1657350"/>
                  </a:lnTo>
                  <a:lnTo>
                    <a:pt x="3618472" y="1685925"/>
                  </a:lnTo>
                  <a:lnTo>
                    <a:pt x="3694672" y="1724025"/>
                  </a:lnTo>
                  <a:lnTo>
                    <a:pt x="3794685" y="1752600"/>
                  </a:lnTo>
                  <a:lnTo>
                    <a:pt x="3928035" y="1714500"/>
                  </a:lnTo>
                  <a:lnTo>
                    <a:pt x="3928035" y="1714500"/>
                  </a:lnTo>
                </a:path>
              </a:pathLst>
            </a:custGeom>
            <a:noFill/>
            <a:ln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32" name="Straight Connector 31"/>
          <p:cNvCxnSpPr/>
          <p:nvPr/>
        </p:nvCxnSpPr>
        <p:spPr>
          <a:xfrm>
            <a:off x="2814754" y="2305509"/>
            <a:ext cx="0" cy="3274560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832512" y="2749599"/>
            <a:ext cx="2263590" cy="1728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096102" y="2305509"/>
            <a:ext cx="0" cy="327456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869154" y="5708161"/>
            <a:ext cx="430887" cy="797153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Nominal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6713" y="1251004"/>
            <a:ext cx="7930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With p-</a:t>
            </a:r>
            <a:r>
              <a:rPr lang="en-US" dirty="0" err="1" smtClean="0"/>
              <a:t>Pb</a:t>
            </a:r>
            <a:r>
              <a:rPr lang="en-US" dirty="0" smtClean="0"/>
              <a:t> only use Hi Sensitivity mode (only 1.5 10</a:t>
            </a:r>
            <a:r>
              <a:rPr lang="en-US" baseline="30000" dirty="0" smtClean="0"/>
              <a:t>10</a:t>
            </a:r>
            <a:r>
              <a:rPr lang="en-US" dirty="0" smtClean="0"/>
              <a:t> charges / bunch)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P-</a:t>
            </a:r>
            <a:r>
              <a:rPr lang="en-US" dirty="0" err="1" smtClean="0"/>
              <a:t>Pb</a:t>
            </a:r>
            <a:r>
              <a:rPr lang="en-US" dirty="0" smtClean="0"/>
              <a:t> MD showed that the satellites of the nominal beam triggered the interlock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403662" y="4952567"/>
            <a:ext cx="2659692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Moved limits beginning of 2013 to cover ~1.5E10 bunches</a:t>
            </a:r>
            <a:endParaRPr lang="en-GB" sz="1400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27</a:t>
            </a:fld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3762105" y="4391166"/>
            <a:ext cx="400110" cy="1412180"/>
            <a:chOff x="8486745" y="2978986"/>
            <a:chExt cx="400110" cy="1412180"/>
          </a:xfrm>
        </p:grpSpPr>
        <p:cxnSp>
          <p:nvCxnSpPr>
            <p:cNvPr id="40" name="Straight Arrow Connector 39"/>
            <p:cNvCxnSpPr>
              <a:stCxn id="38" idx="2"/>
            </p:cNvCxnSpPr>
            <p:nvPr/>
          </p:nvCxnSpPr>
          <p:spPr>
            <a:xfrm flipV="1">
              <a:off x="8686800" y="2978986"/>
              <a:ext cx="0" cy="141218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486745" y="3238622"/>
              <a:ext cx="400110" cy="1152544"/>
            </a:xfrm>
            <a:prstGeom prst="rect">
              <a:avLst/>
            </a:prstGeom>
            <a:solidFill>
              <a:schemeClr val="bg1"/>
            </a:solidFill>
            <a:ln w="12700" cmpd="sng">
              <a:solidFill>
                <a:srgbClr val="FF0000"/>
              </a:solidFill>
            </a:ln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New end of fill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3679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392E-7 -4.66775E-6 L 0.12843 -0.0013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21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Doublets simulations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804629"/>
              </p:ext>
            </p:extLst>
          </p:nvPr>
        </p:nvGraphicFramePr>
        <p:xfrm>
          <a:off x="577762" y="2260853"/>
          <a:ext cx="7433665" cy="3644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577762" y="1614522"/>
            <a:ext cx="4123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Bunch 1 and bunch 2 </a:t>
            </a:r>
            <a:r>
              <a:rPr lang="en-GB" dirty="0" smtClean="0"/>
              <a:t>with same position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51487" y="2477576"/>
            <a:ext cx="15218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i="1" dirty="0"/>
              <a:t>Y</a:t>
            </a:r>
            <a:r>
              <a:rPr lang="en-GB" sz="1000" i="1" dirty="0" smtClean="0"/>
              <a:t> scale for arc BPM</a:t>
            </a:r>
          </a:p>
          <a:p>
            <a:r>
              <a:rPr lang="en-GB" sz="1000" i="1" dirty="0" smtClean="0"/>
              <a:t>Multiply time 2.5 for BPMS</a:t>
            </a:r>
          </a:p>
        </p:txBody>
      </p:sp>
    </p:spTree>
    <p:extLst>
      <p:ext uri="{BB962C8B-B14F-4D97-AF65-F5344CB8AC3E}">
        <p14:creationId xmlns:p14="http://schemas.microsoft.com/office/powerpoint/2010/main" val="1031096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Doublets simulations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29</a:t>
            </a:fld>
            <a:endParaRPr lang="en-US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096636"/>
              </p:ext>
            </p:extLst>
          </p:nvPr>
        </p:nvGraphicFramePr>
        <p:xfrm>
          <a:off x="457200" y="2297588"/>
          <a:ext cx="7729042" cy="3863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577762" y="1614522"/>
            <a:ext cx="26826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Bunch </a:t>
            </a:r>
            <a:r>
              <a:rPr lang="en-GB" dirty="0" smtClean="0"/>
              <a:t>2 always centred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7553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Interlocked BPMs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spcAft>
                <a:spcPts val="1200"/>
              </a:spcAft>
            </a:pPr>
            <a:r>
              <a:rPr lang="en-US" dirty="0" smtClean="0"/>
              <a:t>Strip line pick-ups installed in IR6 just after Q4 (</a:t>
            </a:r>
            <a:r>
              <a:rPr lang="en-US" dirty="0" smtClean="0">
                <a:solidFill>
                  <a:srgbClr val="FF0000"/>
                </a:solidFill>
              </a:rPr>
              <a:t>BPMSX </a:t>
            </a:r>
            <a:r>
              <a:rPr lang="en-US" sz="2400" dirty="0" smtClean="0"/>
              <a:t>was BPMSA</a:t>
            </a:r>
            <a:r>
              <a:rPr lang="en-US" dirty="0" smtClean="0"/>
              <a:t>) and just before the TCDQ (</a:t>
            </a:r>
            <a:r>
              <a:rPr lang="en-US" dirty="0" smtClean="0">
                <a:solidFill>
                  <a:srgbClr val="FF0000"/>
                </a:solidFill>
              </a:rPr>
              <a:t>BPMSI </a:t>
            </a:r>
            <a:r>
              <a:rPr lang="en-US" sz="2400" dirty="0"/>
              <a:t>was </a:t>
            </a:r>
            <a:r>
              <a:rPr lang="en-US" sz="2400" dirty="0" smtClean="0"/>
              <a:t>BPMSB</a:t>
            </a:r>
            <a:r>
              <a:rPr lang="en-US" dirty="0" smtClean="0"/>
              <a:t>)</a:t>
            </a:r>
          </a:p>
          <a:p>
            <a:pPr algn="just">
              <a:spcAft>
                <a:spcPts val="1200"/>
              </a:spcAft>
            </a:pPr>
            <a:r>
              <a:rPr lang="en-US" dirty="0" smtClean="0"/>
              <a:t>Prevent beam on TCDS</a:t>
            </a:r>
          </a:p>
          <a:p>
            <a:pPr algn="just">
              <a:spcAft>
                <a:spcPts val="1200"/>
              </a:spcAft>
            </a:pPr>
            <a:r>
              <a:rPr lang="en-US" dirty="0" smtClean="0"/>
              <a:t>Acquisition is based on the LHC BPM design with dedicated firmware</a:t>
            </a:r>
          </a:p>
          <a:p>
            <a:pPr algn="just"/>
            <a:r>
              <a:rPr lang="en-US" dirty="0" smtClean="0"/>
              <a:t>Two operational ranges used (</a:t>
            </a:r>
            <a:r>
              <a:rPr lang="en-US" dirty="0"/>
              <a:t>high and low sensitivity modes</a:t>
            </a:r>
            <a:r>
              <a:rPr lang="en-US" dirty="0" smtClean="0"/>
              <a:t>)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 of Implementation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528" y="1642056"/>
            <a:ext cx="6372866" cy="458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413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AGM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/>
              <a:t>A-gap population published and logged at 1Hz</a:t>
            </a:r>
          </a:p>
          <a:p>
            <a:pPr algn="just"/>
            <a:r>
              <a:rPr lang="en-US" dirty="0" smtClean="0"/>
              <a:t>Sensitivity and accuracy depends on the energy and the particle type</a:t>
            </a:r>
          </a:p>
          <a:p>
            <a:pPr lvl="1" algn="just"/>
            <a:r>
              <a:rPr lang="en-US" dirty="0" smtClean="0"/>
              <a:t>The higher the emission the more precise the measurement</a:t>
            </a:r>
          </a:p>
          <a:p>
            <a:pPr algn="just"/>
            <a:r>
              <a:rPr lang="en-US" dirty="0" smtClean="0"/>
              <a:t>For protons the sensitivity is better than 10% of quench level (fulfilling the specs) for all Energies</a:t>
            </a:r>
          </a:p>
          <a:p>
            <a:pPr algn="just"/>
            <a:r>
              <a:rPr lang="en-US" dirty="0" smtClean="0"/>
              <a:t>For </a:t>
            </a:r>
            <a:r>
              <a:rPr lang="en-US" dirty="0" err="1" smtClean="0"/>
              <a:t>Pb</a:t>
            </a:r>
            <a:r>
              <a:rPr lang="en-US" dirty="0" smtClean="0"/>
              <a:t> ions the AGM only fulfills the specs above 1.5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 algn="just"/>
            <a:r>
              <a:rPr lang="en-US" dirty="0" smtClean="0"/>
              <a:t>Would need a new </a:t>
            </a:r>
            <a:r>
              <a:rPr lang="en-US" dirty="0" err="1" smtClean="0"/>
              <a:t>undulator</a:t>
            </a:r>
            <a:r>
              <a:rPr lang="en-US" dirty="0" smtClean="0"/>
              <a:t> to solve this </a:t>
            </a:r>
          </a:p>
          <a:p>
            <a:pPr algn="just"/>
            <a:r>
              <a:rPr lang="en-US" dirty="0" smtClean="0"/>
              <a:t>The error on the measurement is of the order of 50%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9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AGM Error </a:t>
            </a:r>
            <a:r>
              <a:rPr lang="en-US" dirty="0"/>
              <a:t>S</a:t>
            </a:r>
            <a:r>
              <a:rPr lang="en-US" dirty="0" smtClean="0"/>
              <a:t>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Alignment and </a:t>
            </a:r>
            <a:r>
              <a:rPr lang="en-US" dirty="0" smtClean="0"/>
              <a:t>steering</a:t>
            </a:r>
          </a:p>
          <a:p>
            <a:pPr lvl="1" algn="just"/>
            <a:r>
              <a:rPr lang="en-US" dirty="0" smtClean="0"/>
              <a:t>Light collection efficiency very sensitive to these</a:t>
            </a:r>
            <a:endParaRPr lang="en-US" dirty="0"/>
          </a:p>
          <a:p>
            <a:pPr algn="just"/>
            <a:r>
              <a:rPr lang="en-US" dirty="0" smtClean="0"/>
              <a:t>Attenuation of light in optical components</a:t>
            </a:r>
          </a:p>
          <a:p>
            <a:pPr lvl="1" algn="just"/>
            <a:r>
              <a:rPr lang="en-US" dirty="0" smtClean="0"/>
              <a:t>Can change due to dust, radiation etc.</a:t>
            </a:r>
          </a:p>
          <a:p>
            <a:pPr algn="just"/>
            <a:r>
              <a:rPr lang="en-US" dirty="0" smtClean="0"/>
              <a:t>PMT gain vs. voltage stability and HV control</a:t>
            </a:r>
            <a:endParaRPr lang="en-US" dirty="0"/>
          </a:p>
          <a:p>
            <a:r>
              <a:rPr lang="en-US" dirty="0"/>
              <a:t>Photocathode </a:t>
            </a:r>
            <a:r>
              <a:rPr lang="en-US" dirty="0" smtClean="0"/>
              <a:t>ageing</a:t>
            </a:r>
          </a:p>
          <a:p>
            <a:r>
              <a:rPr lang="en-US" dirty="0" smtClean="0"/>
              <a:t>Electromagnetic noise in the signal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16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BSR extraction mirror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90" y="2043445"/>
            <a:ext cx="3516630" cy="3455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480" y="2043445"/>
            <a:ext cx="3368944" cy="34556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88616" y="5489958"/>
            <a:ext cx="7661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Old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088494" y="5480951"/>
            <a:ext cx="94709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New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004674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Frequency domain </a:t>
            </a:r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34</a:t>
            </a:fld>
            <a:endParaRPr lang="en-US"/>
          </a:p>
        </p:txBody>
      </p:sp>
      <p:pic>
        <p:nvPicPr>
          <p:cNvPr id="8" name="Picture 6" descr="WakeImpLo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302" y="1445256"/>
            <a:ext cx="6120035" cy="407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7"/>
          <p:cNvCxnSpPr>
            <a:cxnSpLocks noChangeShapeType="1"/>
            <a:stCxn id="11" idx="1"/>
          </p:cNvCxnSpPr>
          <p:nvPr/>
        </p:nvCxnSpPr>
        <p:spPr bwMode="auto">
          <a:xfrm flipH="1">
            <a:off x="4069667" y="2136895"/>
            <a:ext cx="555622" cy="259070"/>
          </a:xfrm>
          <a:prstGeom prst="straightConnector1">
            <a:avLst/>
          </a:prstGeom>
          <a:noFill/>
          <a:ln w="25400">
            <a:solidFill>
              <a:srgbClr val="A8423E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4625289" y="1998395"/>
            <a:ext cx="271513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A8423E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 dirty="0" smtClean="0">
                <a:solidFill>
                  <a:srgbClr val="A8423E"/>
                </a:solidFill>
              </a:rPr>
              <a:t>In reality the peak is </a:t>
            </a:r>
            <a:r>
              <a:rPr lang="en-US" sz="1200" b="1" dirty="0">
                <a:solidFill>
                  <a:srgbClr val="A8423E"/>
                </a:solidFill>
              </a:rPr>
              <a:t>much </a:t>
            </a:r>
            <a:r>
              <a:rPr lang="en-US" sz="1200" b="1" dirty="0" smtClean="0">
                <a:solidFill>
                  <a:srgbClr val="A8423E"/>
                </a:solidFill>
              </a:rPr>
              <a:t>higher</a:t>
            </a:r>
            <a:endParaRPr lang="en-US" sz="1200" b="1" dirty="0">
              <a:solidFill>
                <a:srgbClr val="A8423E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542490" y="1863457"/>
            <a:ext cx="1295400" cy="344488"/>
          </a:xfrm>
          <a:prstGeom prst="rect">
            <a:avLst/>
          </a:prstGeom>
          <a:solidFill>
            <a:srgbClr val="FFFFFF"/>
          </a:solidFill>
          <a:ln w="9525">
            <a:solidFill>
              <a:srgbClr val="A8423E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Font typeface="Wingdings" charset="0"/>
              <a:buNone/>
            </a:pPr>
            <a:r>
              <a:rPr lang="en-US" sz="1200" b="1" dirty="0">
                <a:solidFill>
                  <a:srgbClr val="A8423E"/>
                </a:solidFill>
              </a:rPr>
              <a:t>2012 Design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515502" y="2325512"/>
            <a:ext cx="1295400" cy="344487"/>
          </a:xfrm>
          <a:prstGeom prst="rect">
            <a:avLst/>
          </a:prstGeom>
          <a:solidFill>
            <a:srgbClr val="FFFFFF"/>
          </a:solidFill>
          <a:ln w="9525">
            <a:solidFill>
              <a:srgbClr val="6F5492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Font typeface="Wingdings" charset="0"/>
              <a:buNone/>
            </a:pPr>
            <a:r>
              <a:rPr lang="en-US" sz="1200" b="1" dirty="0">
                <a:solidFill>
                  <a:srgbClr val="6F5492"/>
                </a:solidFill>
              </a:rPr>
              <a:t>New Design</a:t>
            </a:r>
          </a:p>
        </p:txBody>
      </p:sp>
      <p:cxnSp>
        <p:nvCxnSpPr>
          <p:cNvPr id="14" name="Straight Arrow Connector 37"/>
          <p:cNvCxnSpPr>
            <a:cxnSpLocks noChangeShapeType="1"/>
            <a:stCxn id="12" idx="3"/>
          </p:cNvCxnSpPr>
          <p:nvPr/>
        </p:nvCxnSpPr>
        <p:spPr bwMode="auto">
          <a:xfrm>
            <a:off x="3837890" y="2035701"/>
            <a:ext cx="231777" cy="360264"/>
          </a:xfrm>
          <a:prstGeom prst="straightConnector1">
            <a:avLst/>
          </a:prstGeom>
          <a:noFill/>
          <a:ln w="25400">
            <a:solidFill>
              <a:srgbClr val="A8423E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40"/>
          <p:cNvCxnSpPr>
            <a:cxnSpLocks noChangeShapeType="1"/>
            <a:stCxn id="13" idx="3"/>
          </p:cNvCxnSpPr>
          <p:nvPr/>
        </p:nvCxnSpPr>
        <p:spPr bwMode="auto">
          <a:xfrm>
            <a:off x="3810902" y="2497756"/>
            <a:ext cx="630238" cy="1096210"/>
          </a:xfrm>
          <a:prstGeom prst="straightConnector1">
            <a:avLst/>
          </a:prstGeom>
          <a:noFill/>
          <a:ln w="25400">
            <a:solidFill>
              <a:srgbClr val="6F549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1496824" y="5746714"/>
            <a:ext cx="6275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Power dissipated reduced ~100 times (~1w now)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52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BSRT Telescope </a:t>
            </a:r>
            <a:r>
              <a:rPr lang="en-US" dirty="0"/>
              <a:t>L</a:t>
            </a:r>
            <a:r>
              <a:rPr lang="en-US" dirty="0" smtClean="0"/>
              <a:t>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35</a:t>
            </a:fld>
            <a:endParaRPr lang="en-US"/>
          </a:p>
        </p:txBody>
      </p:sp>
      <p:pic>
        <p:nvPicPr>
          <p:cNvPr id="8" name="Picture 3" descr="C:\Users\boccardi\Downloads\BSRT 3D_Mirrors-OpticalPath-BSRA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97928"/>
            <a:ext cx="8229600" cy="299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1697928"/>
            <a:ext cx="3270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Light path shared between BSRT and AGM</a:t>
            </a:r>
          </a:p>
          <a:p>
            <a:r>
              <a:rPr lang="en-US" sz="1400" dirty="0" smtClean="0">
                <a:ln w="3175" cmpd="sng">
                  <a:noFill/>
                </a:ln>
                <a:solidFill>
                  <a:srgbClr val="FFFF00"/>
                </a:solidFill>
              </a:rPr>
              <a:t>Light path only used by AGM </a:t>
            </a:r>
            <a:endParaRPr lang="en-US" sz="1400" dirty="0">
              <a:ln w="3175" cmpd="sng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3984" y="4147196"/>
            <a:ext cx="66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AGM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321458" y="3330186"/>
            <a:ext cx="35523" cy="81701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74266" y="1591416"/>
            <a:ext cx="2095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From extraction mirror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757298" y="1891531"/>
            <a:ext cx="0" cy="3374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50971" y="3356828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Steering mirror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772400" y="2575339"/>
            <a:ext cx="126994" cy="78148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921259" y="1804278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Splitting mirror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5565025" y="2112055"/>
            <a:ext cx="855868" cy="4184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57200" y="4866534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dirty="0" smtClean="0"/>
              <a:t>Telescope was based on spherical mirrors (hoping to use IR for ions at inj.)</a:t>
            </a:r>
          </a:p>
          <a:p>
            <a:pPr marL="285750" indent="-285750" algn="just">
              <a:buFont typeface="Arial"/>
              <a:buChar char="•"/>
            </a:pPr>
            <a:r>
              <a:rPr lang="en-US" dirty="0" smtClean="0"/>
              <a:t>In order to cope with the different synchrotron light sources an optical delay line (“trombone”) was used. This meant that the light had to go through many mirrors making alignment difficult</a:t>
            </a:r>
          </a:p>
          <a:p>
            <a:pPr marL="285750" indent="-285750" algn="just">
              <a:buFont typeface="Arial"/>
              <a:buChar char="•"/>
            </a:pPr>
            <a:r>
              <a:rPr lang="en-US" dirty="0" smtClean="0"/>
              <a:t>Errors in the alignment resulted in large variation of light collection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585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BSRT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36</a:t>
            </a:fld>
            <a:endParaRPr lang="en-US"/>
          </a:p>
        </p:txBody>
      </p:sp>
      <p:pic>
        <p:nvPicPr>
          <p:cNvPr id="6" name="Picture 2" descr="C:\Users\boccardi\Downloads\BSRT 3D_Lenses-OpticalPath-BSRA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88385"/>
            <a:ext cx="8229600" cy="285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6081" y="1700940"/>
            <a:ext cx="3270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Light path shared between BSRT and AGM</a:t>
            </a:r>
          </a:p>
          <a:p>
            <a:r>
              <a:rPr lang="en-US" sz="1400" dirty="0" smtClean="0">
                <a:ln w="3175" cmpd="sng">
                  <a:noFill/>
                </a:ln>
                <a:solidFill>
                  <a:srgbClr val="FFFF00"/>
                </a:solidFill>
              </a:rPr>
              <a:t>Light path only used by AGM </a:t>
            </a:r>
            <a:endParaRPr lang="en-US" sz="1400" dirty="0">
              <a:ln w="3175" cmpd="sng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92865" y="4150208"/>
            <a:ext cx="66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AGM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815246" y="3525549"/>
            <a:ext cx="515093" cy="62465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83147" y="1594428"/>
            <a:ext cx="2095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From extraction mirror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872751" y="1930067"/>
            <a:ext cx="0" cy="3374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59852" y="3359840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Steering mirror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7872751" y="2656780"/>
            <a:ext cx="35524" cy="70306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49099" y="2349003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Splitting mirror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1341016" y="2656780"/>
            <a:ext cx="1651849" cy="101083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6081" y="4733330"/>
            <a:ext cx="82207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Spherical mirrors replaced by lenses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Since we can move the lenses, there is no need for the optical delay line anymore (“trombone”)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moving parts before the AGM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Alignment much simpler and light collection less influenced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573904" y="1959750"/>
            <a:ext cx="905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Fixed lens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>
            <a:off x="6026625" y="2267527"/>
            <a:ext cx="993647" cy="36938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60596" y="4135419"/>
            <a:ext cx="1069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Moving lens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>
            <a:stCxn id="25" idx="0"/>
          </p:cNvCxnSpPr>
          <p:nvPr/>
        </p:nvCxnSpPr>
        <p:spPr>
          <a:xfrm flipH="1" flipV="1">
            <a:off x="4866735" y="3596620"/>
            <a:ext cx="328679" cy="53879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263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run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en-US" dirty="0"/>
              <a:t>I</a:t>
            </a:r>
            <a:r>
              <a:rPr lang="en-US" dirty="0" smtClean="0"/>
              <a:t>nterlock fires for bunches near the detection threshold</a:t>
            </a:r>
          </a:p>
          <a:p>
            <a:pPr algn="just">
              <a:spcAft>
                <a:spcPts val="1200"/>
              </a:spcAft>
            </a:pPr>
            <a:r>
              <a:rPr lang="en-US" dirty="0" smtClean="0"/>
              <a:t>Reflections </a:t>
            </a:r>
            <a:r>
              <a:rPr lang="en-US" dirty="0"/>
              <a:t>from </a:t>
            </a:r>
            <a:r>
              <a:rPr lang="en-US" dirty="0" smtClean="0"/>
              <a:t>intense bunches </a:t>
            </a:r>
            <a:r>
              <a:rPr lang="en-US" dirty="0"/>
              <a:t>cause false </a:t>
            </a:r>
            <a:r>
              <a:rPr lang="en-US" dirty="0" smtClean="0"/>
              <a:t>triggers (seen as weak bunches)</a:t>
            </a:r>
          </a:p>
          <a:p>
            <a:pPr algn="just">
              <a:spcAft>
                <a:spcPts val="1200"/>
              </a:spcAft>
            </a:pPr>
            <a:r>
              <a:rPr lang="en-US" dirty="0" smtClean="0"/>
              <a:t>Detection </a:t>
            </a:r>
            <a:r>
              <a:rPr lang="en-US" dirty="0" smtClean="0"/>
              <a:t>threshold adjusted (by changing attenuators) between signal and reflections</a:t>
            </a:r>
          </a:p>
          <a:p>
            <a:pPr algn="just">
              <a:spcAft>
                <a:spcPts val="1200"/>
              </a:spcAft>
            </a:pPr>
            <a:r>
              <a:rPr lang="en-US" dirty="0" smtClean="0"/>
              <a:t>Insufficient diagnostics for the PM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39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during LS1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R</a:t>
            </a:r>
            <a:r>
              <a:rPr lang="en-US" dirty="0" smtClean="0"/>
              <a:t>eplaced shorted </a:t>
            </a:r>
            <a:r>
              <a:rPr lang="en-US" dirty="0"/>
              <a:t>s</a:t>
            </a:r>
            <a:r>
              <a:rPr lang="en-US" dirty="0" smtClean="0"/>
              <a:t>trip</a:t>
            </a:r>
            <a:r>
              <a:rPr lang="en-US" dirty="0"/>
              <a:t>-</a:t>
            </a:r>
            <a:r>
              <a:rPr lang="en-US" dirty="0" smtClean="0"/>
              <a:t>lines with 50 </a:t>
            </a:r>
            <a:r>
              <a:rPr lang="el-GR" dirty="0" smtClean="0"/>
              <a:t>Ω</a:t>
            </a:r>
            <a:r>
              <a:rPr lang="en-US" dirty="0" smtClean="0"/>
              <a:t> terminated </a:t>
            </a:r>
            <a:r>
              <a:rPr lang="en-US" dirty="0" err="1" smtClean="0"/>
              <a:t>s.l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Added absorptive </a:t>
            </a:r>
            <a:r>
              <a:rPr lang="en-US" dirty="0"/>
              <a:t>filter </a:t>
            </a:r>
            <a:r>
              <a:rPr lang="en-US" dirty="0" smtClean="0"/>
              <a:t>at strip-line output (100 MHz)</a:t>
            </a:r>
            <a:endParaRPr lang="en-US" dirty="0"/>
          </a:p>
          <a:p>
            <a:r>
              <a:rPr lang="en-US" dirty="0" smtClean="0"/>
              <a:t>Separated orbit and interlock functions (2 DABs)</a:t>
            </a:r>
            <a:endParaRPr lang="en-US" dirty="0"/>
          </a:p>
          <a:p>
            <a:r>
              <a:rPr lang="en-US" dirty="0" smtClean="0"/>
              <a:t>Improved HW </a:t>
            </a:r>
            <a:r>
              <a:rPr lang="en-US" dirty="0"/>
              <a:t>&amp; </a:t>
            </a:r>
            <a:r>
              <a:rPr lang="en-US" dirty="0" smtClean="0"/>
              <a:t>firmware: bunch</a:t>
            </a:r>
            <a:r>
              <a:rPr lang="en-US" dirty="0"/>
              <a:t>-by-bunch interlock post-mortem </a:t>
            </a:r>
            <a:r>
              <a:rPr lang="en-US" dirty="0" smtClean="0"/>
              <a:t>data </a:t>
            </a:r>
            <a:r>
              <a:rPr lang="en-US" dirty="0"/>
              <a:t>(3564 slots x 294 turns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Installed thermal controlled </a:t>
            </a:r>
            <a:r>
              <a:rPr lang="en-US" dirty="0" smtClean="0"/>
              <a:t>racks (stability)</a:t>
            </a:r>
            <a:endParaRPr lang="en-US" dirty="0"/>
          </a:p>
          <a:p>
            <a:r>
              <a:rPr lang="en-US" dirty="0" smtClean="0">
                <a:solidFill>
                  <a:schemeClr val="tx2"/>
                </a:solidFill>
              </a:rPr>
              <a:t>FESA adapted to new </a:t>
            </a:r>
            <a:r>
              <a:rPr lang="en-US" dirty="0">
                <a:solidFill>
                  <a:schemeClr val="tx2"/>
                </a:solidFill>
              </a:rPr>
              <a:t>firmware  (and new CPUs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New </a:t>
            </a:r>
            <a:r>
              <a:rPr lang="en-US" dirty="0" smtClean="0">
                <a:solidFill>
                  <a:schemeClr val="tx2"/>
                </a:solidFill>
              </a:rPr>
              <a:t>GUI for </a:t>
            </a: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dirty="0" smtClean="0">
                <a:solidFill>
                  <a:schemeClr val="tx2"/>
                </a:solidFill>
              </a:rPr>
              <a:t>interlock </a:t>
            </a:r>
            <a:r>
              <a:rPr lang="en-US" dirty="0">
                <a:solidFill>
                  <a:schemeClr val="tx2"/>
                </a:solidFill>
              </a:rPr>
              <a:t>post-</a:t>
            </a:r>
            <a:r>
              <a:rPr lang="en-US" dirty="0" smtClean="0">
                <a:solidFill>
                  <a:schemeClr val="tx2"/>
                </a:solidFill>
              </a:rPr>
              <a:t>mortem </a:t>
            </a:r>
            <a:r>
              <a:rPr lang="en-US" dirty="0" err="1" smtClean="0">
                <a:solidFill>
                  <a:schemeClr val="tx2"/>
                </a:solidFill>
              </a:rPr>
              <a:t>t.b.d</a:t>
            </a:r>
            <a:r>
              <a:rPr lang="en-US" dirty="0" smtClean="0">
                <a:solidFill>
                  <a:schemeClr val="tx2"/>
                </a:solidFill>
              </a:rPr>
              <a:t>. (BI/OP)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1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BPM setup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4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816" r="-2581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2186190" y="2285983"/>
            <a:ext cx="9157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86190" y="2530458"/>
            <a:ext cx="9221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857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BPM setup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764125"/>
              </p:ext>
            </p:extLst>
          </p:nvPr>
        </p:nvGraphicFramePr>
        <p:xfrm>
          <a:off x="1856660" y="1600200"/>
          <a:ext cx="5430679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r:id="rId3" imgW="7242480" imgH="6035760" progId="">
                  <p:link updateAutomatic="1"/>
                </p:oleObj>
              </mc:Choice>
              <mc:Fallback>
                <p:oleObj r:id="rId3" imgW="7242480" imgH="6035760" progId="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56660" y="1600200"/>
                        <a:ext cx="5430679" cy="4525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7480" y="2561080"/>
            <a:ext cx="1539179" cy="160043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T</a:t>
            </a:r>
            <a:r>
              <a:rPr lang="en-GB" sz="1400" dirty="0" smtClean="0">
                <a:solidFill>
                  <a:srgbClr val="000000"/>
                </a:solidFill>
              </a:rPr>
              <a:t>he BPMs have been renamed</a:t>
            </a:r>
            <a:endParaRPr lang="en-GB" sz="1400" dirty="0">
              <a:solidFill>
                <a:srgbClr val="000000"/>
              </a:solidFill>
            </a:endParaRPr>
          </a:p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(</a:t>
            </a:r>
            <a:r>
              <a:rPr lang="en-GB" sz="1400" dirty="0">
                <a:solidFill>
                  <a:srgbClr val="000000"/>
                </a:solidFill>
              </a:rPr>
              <a:t>LHC-BP-EC-0002</a:t>
            </a:r>
            <a:r>
              <a:rPr lang="en-GB" sz="1400" dirty="0" smtClean="0">
                <a:solidFill>
                  <a:srgbClr val="000000"/>
                </a:solidFill>
              </a:rPr>
              <a:t>)</a:t>
            </a:r>
          </a:p>
          <a:p>
            <a:pPr algn="ctr"/>
            <a:endParaRPr lang="en-GB" sz="1400" dirty="0">
              <a:solidFill>
                <a:srgbClr val="000000"/>
              </a:solidFill>
            </a:endParaRPr>
          </a:p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The Interlock and orbit systems have been separated</a:t>
            </a:r>
            <a:endParaRPr lang="en-GB" sz="1400" dirty="0" smtClean="0">
              <a:solidFill>
                <a:srgbClr val="0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186190" y="2285983"/>
            <a:ext cx="9157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86190" y="2530458"/>
            <a:ext cx="9221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122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BPMs Reflections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8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239688" y="1726147"/>
            <a:ext cx="6708952" cy="4386427"/>
            <a:chOff x="225166" y="756621"/>
            <a:chExt cx="4188092" cy="2738246"/>
          </a:xfrm>
        </p:grpSpPr>
        <p:pic>
          <p:nvPicPr>
            <p:cNvPr id="10" name="Picture 9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6" t="1124" r="51799" b="50733"/>
            <a:stretch/>
          </p:blipFill>
          <p:spPr bwMode="auto">
            <a:xfrm>
              <a:off x="225166" y="756621"/>
              <a:ext cx="4188092" cy="2738246"/>
            </a:xfrm>
            <a:prstGeom prst="rect">
              <a:avLst/>
            </a:prstGeom>
            <a:noFill/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753153" y="1340768"/>
              <a:ext cx="0" cy="576064"/>
            </a:xfrm>
            <a:prstGeom prst="line">
              <a:avLst/>
            </a:prstGeom>
            <a:ln w="19050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683568" y="1052736"/>
              <a:ext cx="144016" cy="2088232"/>
            </a:xfrm>
            <a:prstGeom prst="rect">
              <a:avLst/>
            </a:prstGeom>
            <a:noFill/>
            <a:ln>
              <a:solidFill>
                <a:srgbClr val="00B05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7584" y="1002477"/>
              <a:ext cx="10558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rgbClr val="00B050"/>
                  </a:solidFill>
                </a:rPr>
                <a:t>LPF BW</a:t>
              </a:r>
              <a:endParaRPr lang="en-GB" sz="1100" dirty="0">
                <a:solidFill>
                  <a:srgbClr val="00B05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38217" y="1600041"/>
              <a:ext cx="6896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&gt; 20dB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40891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 in time domain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03.06.14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Bravin - Evian workshop -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0BDB-4D7F-254D-B4EC-2014B6945878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LHCinterlockBPM_noLPshort_zoom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87" y="1780636"/>
            <a:ext cx="4266140" cy="3014672"/>
          </a:xfrm>
          <a:prstGeom prst="rect">
            <a:avLst/>
          </a:prstGeom>
        </p:spPr>
      </p:pic>
      <p:pic>
        <p:nvPicPr>
          <p:cNvPr id="8" name="Picture 7" descr="LHCinterlockBPM_LPsource55_zoom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620" y="1789643"/>
            <a:ext cx="4248473" cy="30021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2537" y="4957748"/>
            <a:ext cx="26420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Shorted strip-lines reflections</a:t>
            </a:r>
          </a:p>
          <a:p>
            <a:r>
              <a:rPr lang="en-US" sz="1400" dirty="0"/>
              <a:t>M</a:t>
            </a:r>
            <a:r>
              <a:rPr lang="en-US" sz="1400" dirty="0" smtClean="0"/>
              <a:t>easurement: -27 dB</a:t>
            </a:r>
          </a:p>
          <a:p>
            <a:r>
              <a:rPr lang="en-US" sz="1400" dirty="0"/>
              <a:t>S</a:t>
            </a:r>
            <a:r>
              <a:rPr lang="en-US" sz="1400" dirty="0" smtClean="0"/>
              <a:t>imulation: -34 dB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377337" y="4951402"/>
            <a:ext cx="28274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</a:t>
            </a:r>
            <a:r>
              <a:rPr lang="en-US" sz="1600" dirty="0" smtClean="0"/>
              <a:t>erminated strip-lines</a:t>
            </a:r>
            <a:r>
              <a:rPr lang="en-US" sz="1600" dirty="0"/>
              <a:t> </a:t>
            </a:r>
            <a:r>
              <a:rPr lang="en-US" sz="1600" dirty="0" smtClean="0"/>
              <a:t>with LPF:</a:t>
            </a:r>
          </a:p>
          <a:p>
            <a:r>
              <a:rPr lang="en-US" sz="1400" dirty="0" smtClean="0"/>
              <a:t>Simulations: &lt;-46 dB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31432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11389</TotalTime>
  <Words>2065</Words>
  <Application>Microsoft Macintosh PowerPoint</Application>
  <PresentationFormat>On-screen Show (4:3)</PresentationFormat>
  <Paragraphs>387</Paragraphs>
  <Slides>36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C:\Users\ecalvo\User files\LTI&amp;LHC orbit system project\interlock IR6\New infrastructure after LS1\Interlock New Infrastructure.dsf</vt:lpstr>
      <vt:lpstr>Beam instrumentation for machine protection</vt:lpstr>
      <vt:lpstr>Outline</vt:lpstr>
      <vt:lpstr>Interlocked BPMs</vt:lpstr>
      <vt:lpstr>Issues in run 1</vt:lpstr>
      <vt:lpstr>Actions during LS1</vt:lpstr>
      <vt:lpstr>Old BPM setup</vt:lpstr>
      <vt:lpstr>New BPM setup</vt:lpstr>
      <vt:lpstr>BPMs Reflections</vt:lpstr>
      <vt:lpstr>Reflections in time domain</vt:lpstr>
      <vt:lpstr>Interlock thresholds</vt:lpstr>
      <vt:lpstr>Scrubbing doublets</vt:lpstr>
      <vt:lpstr>FBCCM (dI/dt)</vt:lpstr>
      <vt:lpstr>FBCCM Signal Processing</vt:lpstr>
      <vt:lpstr>FBCCM units</vt:lpstr>
      <vt:lpstr>FBCCM for 2015</vt:lpstr>
      <vt:lpstr>FBCCM commissioning</vt:lpstr>
      <vt:lpstr>Abort Gap Monitor</vt:lpstr>
      <vt:lpstr>Issues during run 1</vt:lpstr>
      <vt:lpstr>Changes during LS1</vt:lpstr>
      <vt:lpstr>AGM and SIS</vt:lpstr>
      <vt:lpstr>Conclusions</vt:lpstr>
      <vt:lpstr>Thanks!</vt:lpstr>
      <vt:lpstr>PowerPoint Presentation</vt:lpstr>
      <vt:lpstr>Dump Channel</vt:lpstr>
      <vt:lpstr>Interlock Mechanism</vt:lpstr>
      <vt:lpstr>BPMs Signals (Protons)</vt:lpstr>
      <vt:lpstr>BPMs Signals (Ions)</vt:lpstr>
      <vt:lpstr>Doublets simulations 1</vt:lpstr>
      <vt:lpstr>Doublets simulations 2</vt:lpstr>
      <vt:lpstr>Detail of Implementation</vt:lpstr>
      <vt:lpstr>AGM Performance</vt:lpstr>
      <vt:lpstr>AGM Error Sources</vt:lpstr>
      <vt:lpstr>BSR extraction mirror</vt:lpstr>
      <vt:lpstr>Frequency domain simulations</vt:lpstr>
      <vt:lpstr>Original BSRT Telescope Layout</vt:lpstr>
      <vt:lpstr>New BSRT Layout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Enrico Bravin</dc:creator>
  <cp:keywords/>
  <dc:description/>
  <cp:lastModifiedBy>Enrico Bravin</cp:lastModifiedBy>
  <cp:revision>87</cp:revision>
  <dcterms:created xsi:type="dcterms:W3CDTF">2013-03-08T08:37:27Z</dcterms:created>
  <dcterms:modified xsi:type="dcterms:W3CDTF">2014-06-02T15:49:11Z</dcterms:modified>
  <cp:category/>
</cp:coreProperties>
</file>