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20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91124-0FCD-421C-85C1-E8E76C2322B2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61AE9-D3B3-4CC0-AEAD-734B05619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40C58F4-F2C4-444F-A071-0F25CFC05E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2" descr="2012-Jul-04-4_Color_Logo_CB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52400" y="152400"/>
            <a:ext cx="737620" cy="9973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display?page=xrdagg/site" TargetMode="External"/><Relationship Id="rId2" Type="http://schemas.openxmlformats.org/officeDocument/2006/relationships/hyperlink" Target="http://alimonitor.cern.ch/display?page=xrdagg/tota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imonitor.cern.ch/display?page=jobStatusSites_RUNNING" TargetMode="External"/><Relationship Id="rId5" Type="http://schemas.openxmlformats.org/officeDocument/2006/relationships/hyperlink" Target="http://alimonitor.cern.ch/display?page=jobResUsageSum_time_run" TargetMode="External"/><Relationship Id="rId4" Type="http://schemas.openxmlformats.org/officeDocument/2006/relationships/hyperlink" Target="http://alimonitor.cern.ch/display?page=xrdagg/lan_wan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imonitor.cern.ch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?1163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fasterdata.es.net/host-tuning/linux/" TargetMode="External"/><Relationship Id="rId2" Type="http://schemas.openxmlformats.org/officeDocument/2006/relationships/hyperlink" Target="http://monalisa.cern.ch/FDT/documentation_syssettings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display?page=jobStatusSites_TOTALS_cumm" TargetMode="External"/><Relationship Id="rId2" Type="http://schemas.openxmlformats.org/officeDocument/2006/relationships/hyperlink" Target="http://alimonitor.cern.ch/display?page=catalogue/row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imonitor.cern.ch/stats?page=machines/machine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limonitor.cern.c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lienbuild.cern.ch:8889/" TargetMode="External"/><Relationship Id="rId2" Type="http://schemas.openxmlformats.org/officeDocument/2006/relationships/hyperlink" Target="http://alienbuild.cern.ch:8888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onalisa.caltech.edu/monalisa__Download__ApMon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Site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Costin.Grigoras@cern.ch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Root is compiled with ApMon support as well, so jobs can use </a:t>
            </a:r>
            <a:r>
              <a:rPr lang="en-US" dirty="0" err="1" smtClean="0"/>
              <a:t>TMonaLisaWriter</a:t>
            </a:r>
            <a:endParaRPr lang="en-US" dirty="0" smtClean="0"/>
          </a:p>
          <a:p>
            <a:pPr lvl="1"/>
            <a:r>
              <a:rPr lang="en-US" dirty="0" smtClean="0"/>
              <a:t>Used </a:t>
            </a:r>
            <a:r>
              <a:rPr lang="en-US" dirty="0" err="1" smtClean="0"/>
              <a:t>eg</a:t>
            </a:r>
            <a:r>
              <a:rPr lang="en-US" dirty="0" smtClean="0"/>
              <a:t>. for grid-wide CPU benchmarking using Root stress benchmark</a:t>
            </a:r>
          </a:p>
          <a:p>
            <a:r>
              <a:rPr lang="en-US" i="1" dirty="0" err="1" smtClean="0"/>
              <a:t>xrdcp</a:t>
            </a:r>
            <a:r>
              <a:rPr lang="en-US" dirty="0" smtClean="0"/>
              <a:t> command reports transfer details to the </a:t>
            </a:r>
            <a:r>
              <a:rPr lang="en-US" dirty="0" err="1" smtClean="0"/>
              <a:t>VoBox</a:t>
            </a:r>
            <a:endParaRPr lang="en-US" dirty="0" smtClean="0"/>
          </a:p>
          <a:p>
            <a:pPr lvl="1"/>
            <a:r>
              <a:rPr lang="en-US" dirty="0" smtClean="0"/>
              <a:t>Source and destination, amount of data, time it took etc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Xrootd</a:t>
            </a:r>
            <a:r>
              <a:rPr lang="en-US" dirty="0" smtClean="0"/>
              <a:t> and EOS data servers publish two monitoring streams</a:t>
            </a:r>
          </a:p>
          <a:p>
            <a:pPr lvl="1"/>
            <a:r>
              <a:rPr lang="en-US" dirty="0" smtClean="0"/>
              <a:t>ApMon daemon </a:t>
            </a:r>
            <a:r>
              <a:rPr lang="en-US" dirty="0" smtClean="0"/>
              <a:t>reporting the </a:t>
            </a:r>
            <a:r>
              <a:rPr lang="en-US" dirty="0" smtClean="0"/>
              <a:t>data server </a:t>
            </a:r>
            <a:r>
              <a:rPr lang="en-US" dirty="0" smtClean="0"/>
              <a:t>host monitoring and </a:t>
            </a:r>
            <a:r>
              <a:rPr lang="en-US" dirty="0" smtClean="0"/>
              <a:t>external </a:t>
            </a:r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dirty="0" err="1" smtClean="0"/>
              <a:t>params</a:t>
            </a:r>
            <a:endParaRPr lang="en-US" dirty="0" smtClean="0"/>
          </a:p>
          <a:p>
            <a:pPr lvl="2"/>
            <a:r>
              <a:rPr lang="en-US" dirty="0" smtClean="0"/>
              <a:t>Node total traffic, load, IO</a:t>
            </a:r>
          </a:p>
          <a:p>
            <a:pPr lvl="2"/>
            <a:r>
              <a:rPr lang="en-US" dirty="0" smtClean="0"/>
              <a:t>Version, total and used space</a:t>
            </a:r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 internal reporting on file close</a:t>
            </a:r>
          </a:p>
          <a:p>
            <a:pPr lvl="2"/>
            <a:r>
              <a:rPr lang="en-US" dirty="0" err="1" smtClean="0">
                <a:latin typeface="Corbel" pitchFamily="34" charset="0"/>
              </a:rPr>
              <a:t>xrootd.monitor</a:t>
            </a:r>
            <a:r>
              <a:rPr lang="en-US" dirty="0" smtClean="0">
                <a:latin typeface="Corbel" pitchFamily="34" charset="0"/>
              </a:rPr>
              <a:t> all flush 60s window 30s </a:t>
            </a:r>
            <a:r>
              <a:rPr lang="en-US" dirty="0" err="1" smtClean="0">
                <a:latin typeface="Corbel" pitchFamily="34" charset="0"/>
              </a:rPr>
              <a:t>dest</a:t>
            </a:r>
            <a:r>
              <a:rPr lang="en-US" dirty="0" smtClean="0">
                <a:latin typeface="Corbel" pitchFamily="34" charset="0"/>
              </a:rPr>
              <a:t> files info user MONALISA_HOST:9930</a:t>
            </a:r>
          </a:p>
          <a:p>
            <a:pPr lvl="2"/>
            <a:r>
              <a:rPr lang="en-US" dirty="0" smtClean="0"/>
              <a:t>Client IP, read and written bytes, speed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monitoring data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Monitoring data is aggregated in real time by the </a:t>
            </a:r>
            <a:r>
              <a:rPr lang="en-US" dirty="0" err="1" smtClean="0"/>
              <a:t>VoBox</a:t>
            </a:r>
            <a:r>
              <a:rPr lang="en-US" dirty="0" smtClean="0"/>
              <a:t> ML service</a:t>
            </a:r>
            <a:endParaRPr lang="en-US" dirty="0"/>
          </a:p>
          <a:p>
            <a:r>
              <a:rPr lang="en-US" dirty="0" smtClean="0"/>
              <a:t>Summaries are publishes along side the individual values</a:t>
            </a:r>
          </a:p>
          <a:p>
            <a:pPr lvl="1"/>
            <a:r>
              <a:rPr lang="en-US" dirty="0" smtClean="0">
                <a:hlinkClick r:id="rId2"/>
              </a:rPr>
              <a:t>Total traffic </a:t>
            </a:r>
            <a:r>
              <a:rPr lang="en-US" dirty="0" smtClean="0"/>
              <a:t>on the </a:t>
            </a:r>
            <a:r>
              <a:rPr lang="en-US" dirty="0" err="1" smtClean="0"/>
              <a:t>Xrootd</a:t>
            </a:r>
            <a:r>
              <a:rPr lang="en-US" dirty="0" smtClean="0"/>
              <a:t> servers</a:t>
            </a:r>
          </a:p>
          <a:p>
            <a:pPr lvl="2"/>
            <a:r>
              <a:rPr lang="en-US" dirty="0" smtClean="0"/>
              <a:t>And split by </a:t>
            </a:r>
            <a:r>
              <a:rPr lang="en-US" dirty="0" smtClean="0">
                <a:hlinkClick r:id="rId3"/>
              </a:rPr>
              <a:t>remote site</a:t>
            </a:r>
            <a:r>
              <a:rPr lang="en-US" dirty="0" smtClean="0"/>
              <a:t>, </a:t>
            </a:r>
            <a:r>
              <a:rPr lang="en-US" dirty="0" smtClean="0">
                <a:hlinkClick r:id="rId4"/>
              </a:rPr>
              <a:t>LAN/WAN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Aggregated resource consumption </a:t>
            </a:r>
            <a:r>
              <a:rPr lang="en-US" dirty="0" smtClean="0"/>
              <a:t>by jobs</a:t>
            </a:r>
          </a:p>
          <a:p>
            <a:pPr lvl="2"/>
            <a:r>
              <a:rPr lang="en-US" dirty="0" smtClean="0"/>
              <a:t>By queue, by user name</a:t>
            </a:r>
          </a:p>
          <a:p>
            <a:pPr lvl="1"/>
            <a:r>
              <a:rPr lang="en-US" dirty="0" smtClean="0">
                <a:hlinkClick r:id="rId6"/>
              </a:rPr>
              <a:t>Count jobs in each state</a:t>
            </a:r>
            <a:endParaRPr lang="en-US" dirty="0" smtClean="0"/>
          </a:p>
          <a:p>
            <a:pPr lvl="1"/>
            <a:r>
              <a:rPr lang="en-US" dirty="0" smtClean="0"/>
              <a:t>Various aggregation functions available</a:t>
            </a:r>
          </a:p>
          <a:p>
            <a:pPr lvl="2"/>
            <a:r>
              <a:rPr lang="en-US" dirty="0" smtClean="0"/>
              <a:t>min/max/</a:t>
            </a:r>
            <a:r>
              <a:rPr lang="en-US" dirty="0" err="1" smtClean="0"/>
              <a:t>avg</a:t>
            </a:r>
            <a:r>
              <a:rPr lang="en-US" dirty="0" smtClean="0"/>
              <a:t>/sum</a:t>
            </a:r>
          </a:p>
          <a:p>
            <a:pPr lvl="2"/>
            <a:r>
              <a:rPr lang="en-US" dirty="0" smtClean="0"/>
              <a:t>Top jobs in terms of allocated memory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monitoring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59" descr="web"/>
          <p:cNvPicPr>
            <a:picLocks noChangeAspect="1" noChangeArrowheads="1"/>
          </p:cNvPicPr>
          <p:nvPr/>
        </p:nvPicPr>
        <p:blipFill>
          <a:blip r:embed="rId2">
            <a:lum bright="50000" contrast="-66000"/>
          </a:blip>
          <a:srcRect/>
          <a:stretch>
            <a:fillRect/>
          </a:stretch>
        </p:blipFill>
        <p:spPr bwMode="auto">
          <a:xfrm>
            <a:off x="4343400" y="4191000"/>
            <a:ext cx="24384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116"/>
          <p:cNvSpPr>
            <a:spLocks noChangeArrowheads="1"/>
          </p:cNvSpPr>
          <p:nvPr/>
        </p:nvSpPr>
        <p:spPr bwMode="auto">
          <a:xfrm>
            <a:off x="5715000" y="5562598"/>
            <a:ext cx="1219200" cy="6858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 prstMaterial="metal"/>
        </p:spPr>
        <p:txBody>
          <a:bodyPr wrap="none" lIns="87269" tIns="43635" rIns="87269" bIns="43635" anchor="ctr"/>
          <a:lstStyle/>
          <a:p>
            <a:pPr algn="ctr">
              <a:defRPr/>
            </a:pPr>
            <a:r>
              <a:rPr lang="en-US" sz="1400" dirty="0">
                <a:latin typeface="Arial" pitchFamily="34" charset="0"/>
              </a:rPr>
              <a:t>Long History</a:t>
            </a:r>
          </a:p>
          <a:p>
            <a:pPr algn="ctr">
              <a:defRPr/>
            </a:pPr>
            <a:r>
              <a:rPr lang="en-US" sz="1400" dirty="0">
                <a:latin typeface="Arial" pitchFamily="34" charset="0"/>
              </a:rPr>
              <a:t>DB</a:t>
            </a:r>
          </a:p>
        </p:txBody>
      </p:sp>
      <p:sp>
        <p:nvSpPr>
          <p:cNvPr id="9" name="AutoShape 24"/>
          <p:cNvSpPr>
            <a:spLocks noChangeArrowheads="1"/>
          </p:cNvSpPr>
          <p:nvPr/>
        </p:nvSpPr>
        <p:spPr bwMode="auto">
          <a:xfrm>
            <a:off x="1894741" y="6381751"/>
            <a:ext cx="914400" cy="304800"/>
          </a:xfrm>
          <a:prstGeom prst="hexagon">
            <a:avLst>
              <a:gd name="adj" fmla="val 75006"/>
              <a:gd name="vf" fmla="val 115470"/>
            </a:avLst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lIns="87269" tIns="43635" rIns="87269" bIns="43635" anchor="ctr"/>
          <a:lstStyle/>
          <a:p>
            <a:pPr algn="ctr"/>
            <a:r>
              <a:rPr lang="en-US" sz="900" dirty="0"/>
              <a:t>LCG Tools</a:t>
            </a:r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1676400" y="2438400"/>
            <a:ext cx="13716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lIns="65306" tIns="32653" rIns="65306" bIns="32653" anchor="ctr"/>
          <a:lstStyle/>
          <a:p>
            <a:pPr algn="ctr"/>
            <a:r>
              <a:rPr lang="en-US" sz="1400" dirty="0"/>
              <a:t> </a:t>
            </a:r>
          </a:p>
          <a:p>
            <a:pPr algn="ctr"/>
            <a:r>
              <a:rPr lang="en-US" sz="1400" smtClean="0"/>
              <a:t>  MonALISA</a:t>
            </a:r>
            <a:endParaRPr lang="en-US" sz="1400" dirty="0"/>
          </a:p>
          <a:p>
            <a:pPr algn="ctr"/>
            <a:r>
              <a:rPr lang="en-US" sz="1400"/>
              <a:t>   </a:t>
            </a:r>
            <a:r>
              <a:rPr lang="en-US" sz="1400" smtClean="0"/>
              <a:t> AliEn Site</a:t>
            </a:r>
            <a:endParaRPr lang="en-US" sz="1400" dirty="0"/>
          </a:p>
        </p:txBody>
      </p:sp>
      <p:grpSp>
        <p:nvGrpSpPr>
          <p:cNvPr id="11" name="Group 63"/>
          <p:cNvGrpSpPr>
            <a:grpSpLocks/>
          </p:cNvGrpSpPr>
          <p:nvPr/>
        </p:nvGrpSpPr>
        <p:grpSpPr bwMode="auto">
          <a:xfrm>
            <a:off x="914400" y="1524000"/>
            <a:ext cx="838200" cy="685800"/>
            <a:chOff x="432" y="1056"/>
            <a:chExt cx="528" cy="432"/>
          </a:xfrm>
        </p:grpSpPr>
        <p:sp>
          <p:nvSpPr>
            <p:cNvPr id="12" name="AutoShape 40"/>
            <p:cNvSpPr>
              <a:spLocks noChangeArrowheads="1"/>
            </p:cNvSpPr>
            <p:nvPr/>
          </p:nvSpPr>
          <p:spPr bwMode="auto">
            <a:xfrm>
              <a:off x="594" y="1252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13" name="Oval 41"/>
            <p:cNvSpPr>
              <a:spLocks noChangeArrowheads="1"/>
            </p:cNvSpPr>
            <p:nvPr/>
          </p:nvSpPr>
          <p:spPr bwMode="auto">
            <a:xfrm>
              <a:off x="432" y="1056"/>
              <a:ext cx="487" cy="275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Job Agent</a:t>
              </a:r>
            </a:p>
          </p:txBody>
        </p:sp>
      </p:grpSp>
      <p:grpSp>
        <p:nvGrpSpPr>
          <p:cNvPr id="14" name="Group 43"/>
          <p:cNvGrpSpPr>
            <a:grpSpLocks/>
          </p:cNvGrpSpPr>
          <p:nvPr/>
        </p:nvGrpSpPr>
        <p:grpSpPr bwMode="auto">
          <a:xfrm>
            <a:off x="381000" y="2819400"/>
            <a:ext cx="838200" cy="685800"/>
            <a:chOff x="528" y="1872"/>
            <a:chExt cx="624" cy="528"/>
          </a:xfrm>
        </p:grpSpPr>
        <p:sp>
          <p:nvSpPr>
            <p:cNvPr id="15" name="AutoShape 44"/>
            <p:cNvSpPr>
              <a:spLocks noChangeArrowheads="1"/>
            </p:cNvSpPr>
            <p:nvPr/>
          </p:nvSpPr>
          <p:spPr bwMode="auto">
            <a:xfrm>
              <a:off x="720" y="2112"/>
              <a:ext cx="432" cy="288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16" name="Oval 45"/>
            <p:cNvSpPr>
              <a:spLocks noChangeArrowheads="1"/>
            </p:cNvSpPr>
            <p:nvPr/>
          </p:nvSpPr>
          <p:spPr bwMode="auto">
            <a:xfrm>
              <a:off x="528" y="1872"/>
              <a:ext cx="576" cy="336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Job Agent</a:t>
              </a:r>
            </a:p>
          </p:txBody>
        </p:sp>
      </p:grpSp>
      <p:grpSp>
        <p:nvGrpSpPr>
          <p:cNvPr id="17" name="Group 46"/>
          <p:cNvGrpSpPr>
            <a:grpSpLocks/>
          </p:cNvGrpSpPr>
          <p:nvPr/>
        </p:nvGrpSpPr>
        <p:grpSpPr bwMode="auto">
          <a:xfrm>
            <a:off x="381000" y="2057400"/>
            <a:ext cx="838200" cy="685800"/>
            <a:chOff x="528" y="1872"/>
            <a:chExt cx="624" cy="528"/>
          </a:xfrm>
        </p:grpSpPr>
        <p:sp>
          <p:nvSpPr>
            <p:cNvPr id="18" name="AutoShape 47"/>
            <p:cNvSpPr>
              <a:spLocks noChangeArrowheads="1"/>
            </p:cNvSpPr>
            <p:nvPr/>
          </p:nvSpPr>
          <p:spPr bwMode="auto">
            <a:xfrm>
              <a:off x="720" y="2112"/>
              <a:ext cx="432" cy="288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19" name="Oval 48"/>
            <p:cNvSpPr>
              <a:spLocks noChangeArrowheads="1"/>
            </p:cNvSpPr>
            <p:nvPr/>
          </p:nvSpPr>
          <p:spPr bwMode="auto">
            <a:xfrm>
              <a:off x="528" y="1872"/>
              <a:ext cx="576" cy="336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Job Agent</a:t>
              </a:r>
            </a:p>
          </p:txBody>
        </p:sp>
      </p:grpSp>
      <p:sp>
        <p:nvSpPr>
          <p:cNvPr id="20" name="Oval 50"/>
          <p:cNvSpPr>
            <a:spLocks noChangeArrowheads="1"/>
          </p:cNvSpPr>
          <p:nvPr/>
        </p:nvSpPr>
        <p:spPr bwMode="auto">
          <a:xfrm>
            <a:off x="5867400" y="2438400"/>
            <a:ext cx="13716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 sz="1400" dirty="0"/>
              <a:t> </a:t>
            </a:r>
          </a:p>
          <a:p>
            <a:pPr algn="ctr"/>
            <a:r>
              <a:rPr lang="en-US" sz="1400" dirty="0"/>
              <a:t>MonALISA</a:t>
            </a:r>
          </a:p>
          <a:p>
            <a:pPr algn="ctr"/>
            <a:r>
              <a:rPr lang="en-US" sz="1400"/>
              <a:t>     </a:t>
            </a:r>
            <a:r>
              <a:rPr lang="en-US" sz="1400" smtClean="0"/>
              <a:t>@CERN</a:t>
            </a:r>
            <a:endParaRPr lang="en-US" sz="1400" dirty="0"/>
          </a:p>
        </p:txBody>
      </p:sp>
      <p:sp>
        <p:nvSpPr>
          <p:cNvPr id="21" name="Oval 55"/>
          <p:cNvSpPr>
            <a:spLocks noChangeArrowheads="1"/>
          </p:cNvSpPr>
          <p:nvPr/>
        </p:nvSpPr>
        <p:spPr bwMode="auto">
          <a:xfrm>
            <a:off x="1513741" y="5053040"/>
            <a:ext cx="13716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 algn="ctr"/>
            <a:r>
              <a:rPr lang="en-US"/>
              <a:t> </a:t>
            </a:r>
            <a:r>
              <a:rPr lang="en-US" smtClean="0"/>
              <a:t>  </a:t>
            </a:r>
            <a:r>
              <a:rPr lang="en-US" sz="1400" smtClean="0"/>
              <a:t>MonALISA</a:t>
            </a:r>
            <a:endParaRPr lang="en-US" sz="1400" dirty="0"/>
          </a:p>
          <a:p>
            <a:pPr algn="ctr"/>
            <a:r>
              <a:rPr lang="en-US" sz="1400"/>
              <a:t>   </a:t>
            </a:r>
            <a:r>
              <a:rPr lang="en-US" sz="1400" smtClean="0"/>
              <a:t>     </a:t>
            </a:r>
            <a:r>
              <a:rPr lang="en-US" sz="1400" dirty="0"/>
              <a:t>LCG Site</a:t>
            </a:r>
          </a:p>
        </p:txBody>
      </p:sp>
      <p:grpSp>
        <p:nvGrpSpPr>
          <p:cNvPr id="22" name="Group 67"/>
          <p:cNvGrpSpPr>
            <a:grpSpLocks/>
          </p:cNvGrpSpPr>
          <p:nvPr/>
        </p:nvGrpSpPr>
        <p:grpSpPr bwMode="auto">
          <a:xfrm>
            <a:off x="1676402" y="1295402"/>
            <a:ext cx="704851" cy="708025"/>
            <a:chOff x="912" y="912"/>
            <a:chExt cx="444" cy="446"/>
          </a:xfrm>
        </p:grpSpPr>
        <p:sp>
          <p:nvSpPr>
            <p:cNvPr id="23" name="AutoShape 60"/>
            <p:cNvSpPr>
              <a:spLocks noChangeArrowheads="1"/>
            </p:cNvSpPr>
            <p:nvPr/>
          </p:nvSpPr>
          <p:spPr bwMode="auto">
            <a:xfrm>
              <a:off x="990" y="1122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24" name="Oval 20"/>
            <p:cNvSpPr>
              <a:spLocks noChangeArrowheads="1"/>
            </p:cNvSpPr>
            <p:nvPr/>
          </p:nvSpPr>
          <p:spPr bwMode="auto">
            <a:xfrm>
              <a:off x="912" y="912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CE</a:t>
              </a:r>
            </a:p>
          </p:txBody>
        </p:sp>
      </p:grpSp>
      <p:grpSp>
        <p:nvGrpSpPr>
          <p:cNvPr id="25" name="Group 68"/>
          <p:cNvGrpSpPr>
            <a:grpSpLocks/>
          </p:cNvGrpSpPr>
          <p:nvPr/>
        </p:nvGrpSpPr>
        <p:grpSpPr bwMode="auto">
          <a:xfrm>
            <a:off x="3200401" y="1752601"/>
            <a:ext cx="696058" cy="717551"/>
            <a:chOff x="1872" y="1200"/>
            <a:chExt cx="438" cy="452"/>
          </a:xfrm>
        </p:grpSpPr>
        <p:sp>
          <p:nvSpPr>
            <p:cNvPr id="26" name="AutoShape 62"/>
            <p:cNvSpPr>
              <a:spLocks noChangeArrowheads="1"/>
            </p:cNvSpPr>
            <p:nvPr/>
          </p:nvSpPr>
          <p:spPr bwMode="auto">
            <a:xfrm>
              <a:off x="1944" y="1416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27" name="Oval 21"/>
            <p:cNvSpPr>
              <a:spLocks noChangeArrowheads="1"/>
            </p:cNvSpPr>
            <p:nvPr/>
          </p:nvSpPr>
          <p:spPr bwMode="auto">
            <a:xfrm>
              <a:off x="1872" y="1200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SE</a:t>
              </a:r>
            </a:p>
          </p:txBody>
        </p:sp>
      </p:grpSp>
      <p:grpSp>
        <p:nvGrpSpPr>
          <p:cNvPr id="28" name="Group 66"/>
          <p:cNvGrpSpPr>
            <a:grpSpLocks/>
          </p:cNvGrpSpPr>
          <p:nvPr/>
        </p:nvGrpSpPr>
        <p:grpSpPr bwMode="auto">
          <a:xfrm>
            <a:off x="2438400" y="1371602"/>
            <a:ext cx="685800" cy="714375"/>
            <a:chOff x="1392" y="960"/>
            <a:chExt cx="432" cy="450"/>
          </a:xfrm>
        </p:grpSpPr>
        <p:sp>
          <p:nvSpPr>
            <p:cNvPr id="29" name="AutoShape 61"/>
            <p:cNvSpPr>
              <a:spLocks noChangeArrowheads="1"/>
            </p:cNvSpPr>
            <p:nvPr/>
          </p:nvSpPr>
          <p:spPr bwMode="auto">
            <a:xfrm>
              <a:off x="1458" y="1174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1392" y="960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Cluster</a:t>
              </a:r>
            </a:p>
            <a:p>
              <a:pPr algn="ctr"/>
              <a:r>
                <a:rPr lang="en-US" sz="900" dirty="0"/>
                <a:t>Monitor</a:t>
              </a:r>
            </a:p>
          </p:txBody>
        </p:sp>
      </p:grpSp>
      <p:grpSp>
        <p:nvGrpSpPr>
          <p:cNvPr id="31" name="Group 104"/>
          <p:cNvGrpSpPr>
            <a:grpSpLocks/>
          </p:cNvGrpSpPr>
          <p:nvPr/>
        </p:nvGrpSpPr>
        <p:grpSpPr bwMode="auto">
          <a:xfrm>
            <a:off x="4953002" y="1600202"/>
            <a:ext cx="704851" cy="714375"/>
            <a:chOff x="3024" y="1152"/>
            <a:chExt cx="444" cy="450"/>
          </a:xfrm>
        </p:grpSpPr>
        <p:sp>
          <p:nvSpPr>
            <p:cNvPr id="32" name="AutoShape 64"/>
            <p:cNvSpPr>
              <a:spLocks noChangeArrowheads="1"/>
            </p:cNvSpPr>
            <p:nvPr/>
          </p:nvSpPr>
          <p:spPr bwMode="auto">
            <a:xfrm>
              <a:off x="3102" y="1366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33" name="Oval 65"/>
            <p:cNvSpPr>
              <a:spLocks noChangeArrowheads="1"/>
            </p:cNvSpPr>
            <p:nvPr/>
          </p:nvSpPr>
          <p:spPr bwMode="auto">
            <a:xfrm>
              <a:off x="3024" y="1152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TQ</a:t>
              </a:r>
            </a:p>
          </p:txBody>
        </p:sp>
      </p:grpSp>
      <p:grpSp>
        <p:nvGrpSpPr>
          <p:cNvPr id="34" name="Group 69"/>
          <p:cNvGrpSpPr>
            <a:grpSpLocks/>
          </p:cNvGrpSpPr>
          <p:nvPr/>
        </p:nvGrpSpPr>
        <p:grpSpPr bwMode="auto">
          <a:xfrm>
            <a:off x="218341" y="4419600"/>
            <a:ext cx="838200" cy="685800"/>
            <a:chOff x="432" y="1056"/>
            <a:chExt cx="528" cy="432"/>
          </a:xfrm>
        </p:grpSpPr>
        <p:sp>
          <p:nvSpPr>
            <p:cNvPr id="35" name="AutoShape 70"/>
            <p:cNvSpPr>
              <a:spLocks noChangeArrowheads="1"/>
            </p:cNvSpPr>
            <p:nvPr/>
          </p:nvSpPr>
          <p:spPr bwMode="auto">
            <a:xfrm>
              <a:off x="594" y="1252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36" name="Oval 71"/>
            <p:cNvSpPr>
              <a:spLocks noChangeArrowheads="1"/>
            </p:cNvSpPr>
            <p:nvPr/>
          </p:nvSpPr>
          <p:spPr bwMode="auto">
            <a:xfrm>
              <a:off x="432" y="1056"/>
              <a:ext cx="487" cy="275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Job Agent</a:t>
              </a:r>
            </a:p>
          </p:txBody>
        </p:sp>
      </p:grpSp>
      <p:grpSp>
        <p:nvGrpSpPr>
          <p:cNvPr id="37" name="Group 72"/>
          <p:cNvGrpSpPr>
            <a:grpSpLocks/>
          </p:cNvGrpSpPr>
          <p:nvPr/>
        </p:nvGrpSpPr>
        <p:grpSpPr bwMode="auto">
          <a:xfrm>
            <a:off x="980341" y="6019800"/>
            <a:ext cx="838200" cy="685800"/>
            <a:chOff x="528" y="1872"/>
            <a:chExt cx="624" cy="528"/>
          </a:xfrm>
        </p:grpSpPr>
        <p:sp>
          <p:nvSpPr>
            <p:cNvPr id="38" name="AutoShape 73"/>
            <p:cNvSpPr>
              <a:spLocks noChangeArrowheads="1"/>
            </p:cNvSpPr>
            <p:nvPr/>
          </p:nvSpPr>
          <p:spPr bwMode="auto">
            <a:xfrm>
              <a:off x="720" y="2112"/>
              <a:ext cx="432" cy="288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39" name="Oval 74"/>
            <p:cNvSpPr>
              <a:spLocks noChangeArrowheads="1"/>
            </p:cNvSpPr>
            <p:nvPr/>
          </p:nvSpPr>
          <p:spPr bwMode="auto">
            <a:xfrm>
              <a:off x="528" y="1872"/>
              <a:ext cx="576" cy="336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Job Agent</a:t>
              </a:r>
            </a:p>
          </p:txBody>
        </p:sp>
      </p:grpSp>
      <p:grpSp>
        <p:nvGrpSpPr>
          <p:cNvPr id="40" name="Group 75"/>
          <p:cNvGrpSpPr>
            <a:grpSpLocks/>
          </p:cNvGrpSpPr>
          <p:nvPr/>
        </p:nvGrpSpPr>
        <p:grpSpPr bwMode="auto">
          <a:xfrm>
            <a:off x="218341" y="5334000"/>
            <a:ext cx="838200" cy="685800"/>
            <a:chOff x="528" y="1872"/>
            <a:chExt cx="624" cy="528"/>
          </a:xfrm>
        </p:grpSpPr>
        <p:sp>
          <p:nvSpPr>
            <p:cNvPr id="41" name="AutoShape 76"/>
            <p:cNvSpPr>
              <a:spLocks noChangeArrowheads="1"/>
            </p:cNvSpPr>
            <p:nvPr/>
          </p:nvSpPr>
          <p:spPr bwMode="auto">
            <a:xfrm>
              <a:off x="720" y="2112"/>
              <a:ext cx="432" cy="288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42" name="Oval 77"/>
            <p:cNvSpPr>
              <a:spLocks noChangeArrowheads="1"/>
            </p:cNvSpPr>
            <p:nvPr/>
          </p:nvSpPr>
          <p:spPr bwMode="auto">
            <a:xfrm>
              <a:off x="528" y="1872"/>
              <a:ext cx="576" cy="336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Job Agent</a:t>
              </a:r>
            </a:p>
          </p:txBody>
        </p:sp>
      </p:grpSp>
      <p:grpSp>
        <p:nvGrpSpPr>
          <p:cNvPr id="43" name="Group 78"/>
          <p:cNvGrpSpPr>
            <a:grpSpLocks/>
          </p:cNvGrpSpPr>
          <p:nvPr/>
        </p:nvGrpSpPr>
        <p:grpSpPr bwMode="auto">
          <a:xfrm>
            <a:off x="827943" y="3962402"/>
            <a:ext cx="704851" cy="708025"/>
            <a:chOff x="912" y="912"/>
            <a:chExt cx="444" cy="446"/>
          </a:xfrm>
        </p:grpSpPr>
        <p:sp>
          <p:nvSpPr>
            <p:cNvPr id="44" name="AutoShape 79"/>
            <p:cNvSpPr>
              <a:spLocks noChangeArrowheads="1"/>
            </p:cNvSpPr>
            <p:nvPr/>
          </p:nvSpPr>
          <p:spPr bwMode="auto">
            <a:xfrm>
              <a:off x="990" y="1122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45" name="Oval 80"/>
            <p:cNvSpPr>
              <a:spLocks noChangeArrowheads="1"/>
            </p:cNvSpPr>
            <p:nvPr/>
          </p:nvSpPr>
          <p:spPr bwMode="auto">
            <a:xfrm>
              <a:off x="912" y="912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CE</a:t>
              </a:r>
            </a:p>
          </p:txBody>
        </p:sp>
      </p:grpSp>
      <p:grpSp>
        <p:nvGrpSpPr>
          <p:cNvPr id="46" name="Group 81"/>
          <p:cNvGrpSpPr>
            <a:grpSpLocks/>
          </p:cNvGrpSpPr>
          <p:nvPr/>
        </p:nvGrpSpPr>
        <p:grpSpPr bwMode="auto">
          <a:xfrm>
            <a:off x="2275742" y="3886201"/>
            <a:ext cx="696058" cy="717551"/>
            <a:chOff x="1872" y="1200"/>
            <a:chExt cx="438" cy="452"/>
          </a:xfrm>
        </p:grpSpPr>
        <p:sp>
          <p:nvSpPr>
            <p:cNvPr id="47" name="AutoShape 82"/>
            <p:cNvSpPr>
              <a:spLocks noChangeArrowheads="1"/>
            </p:cNvSpPr>
            <p:nvPr/>
          </p:nvSpPr>
          <p:spPr bwMode="auto">
            <a:xfrm>
              <a:off x="1944" y="1416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48" name="Oval 83"/>
            <p:cNvSpPr>
              <a:spLocks noChangeArrowheads="1"/>
            </p:cNvSpPr>
            <p:nvPr/>
          </p:nvSpPr>
          <p:spPr bwMode="auto">
            <a:xfrm>
              <a:off x="1872" y="1200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SE</a:t>
              </a:r>
            </a:p>
          </p:txBody>
        </p:sp>
      </p:grpSp>
      <p:grpSp>
        <p:nvGrpSpPr>
          <p:cNvPr id="49" name="Group 84"/>
          <p:cNvGrpSpPr>
            <a:grpSpLocks/>
          </p:cNvGrpSpPr>
          <p:nvPr/>
        </p:nvGrpSpPr>
        <p:grpSpPr bwMode="auto">
          <a:xfrm>
            <a:off x="1513741" y="3886202"/>
            <a:ext cx="685800" cy="714375"/>
            <a:chOff x="1392" y="960"/>
            <a:chExt cx="432" cy="450"/>
          </a:xfrm>
        </p:grpSpPr>
        <p:sp>
          <p:nvSpPr>
            <p:cNvPr id="50" name="AutoShape 85"/>
            <p:cNvSpPr>
              <a:spLocks noChangeArrowheads="1"/>
            </p:cNvSpPr>
            <p:nvPr/>
          </p:nvSpPr>
          <p:spPr bwMode="auto">
            <a:xfrm>
              <a:off x="1458" y="1174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51" name="Oval 86"/>
            <p:cNvSpPr>
              <a:spLocks noChangeArrowheads="1"/>
            </p:cNvSpPr>
            <p:nvPr/>
          </p:nvSpPr>
          <p:spPr bwMode="auto">
            <a:xfrm>
              <a:off x="1392" y="960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Cluster</a:t>
              </a:r>
            </a:p>
            <a:p>
              <a:pPr algn="ctr"/>
              <a:r>
                <a:rPr lang="en-US" sz="900" dirty="0"/>
                <a:t>Monitor</a:t>
              </a:r>
            </a:p>
          </p:txBody>
        </p:sp>
      </p:grpSp>
      <p:grpSp>
        <p:nvGrpSpPr>
          <p:cNvPr id="52" name="Group 103"/>
          <p:cNvGrpSpPr>
            <a:grpSpLocks/>
          </p:cNvGrpSpPr>
          <p:nvPr/>
        </p:nvGrpSpPr>
        <p:grpSpPr bwMode="auto">
          <a:xfrm>
            <a:off x="5687158" y="1266827"/>
            <a:ext cx="713642" cy="714375"/>
            <a:chOff x="3456" y="960"/>
            <a:chExt cx="450" cy="450"/>
          </a:xfrm>
        </p:grpSpPr>
        <p:sp>
          <p:nvSpPr>
            <p:cNvPr id="53" name="AutoShape 93"/>
            <p:cNvSpPr>
              <a:spLocks noChangeArrowheads="1"/>
            </p:cNvSpPr>
            <p:nvPr/>
          </p:nvSpPr>
          <p:spPr bwMode="auto">
            <a:xfrm>
              <a:off x="3540" y="1174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54" name="Oval 87"/>
            <p:cNvSpPr>
              <a:spLocks noChangeArrowheads="1"/>
            </p:cNvSpPr>
            <p:nvPr/>
          </p:nvSpPr>
          <p:spPr bwMode="auto">
            <a:xfrm>
              <a:off x="3456" y="960"/>
              <a:ext cx="384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IS</a:t>
              </a:r>
            </a:p>
          </p:txBody>
        </p:sp>
      </p:grpSp>
      <p:grpSp>
        <p:nvGrpSpPr>
          <p:cNvPr id="55" name="Group 102"/>
          <p:cNvGrpSpPr>
            <a:grpSpLocks/>
          </p:cNvGrpSpPr>
          <p:nvPr/>
        </p:nvGrpSpPr>
        <p:grpSpPr bwMode="auto">
          <a:xfrm>
            <a:off x="6496051" y="1295401"/>
            <a:ext cx="810357" cy="717551"/>
            <a:chOff x="3936" y="960"/>
            <a:chExt cx="510" cy="452"/>
          </a:xfrm>
        </p:grpSpPr>
        <p:sp>
          <p:nvSpPr>
            <p:cNvPr id="56" name="AutoShape 92"/>
            <p:cNvSpPr>
              <a:spLocks noChangeArrowheads="1"/>
            </p:cNvSpPr>
            <p:nvPr/>
          </p:nvSpPr>
          <p:spPr bwMode="auto">
            <a:xfrm>
              <a:off x="4080" y="1176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57" name="Oval 88"/>
            <p:cNvSpPr>
              <a:spLocks noChangeArrowheads="1"/>
            </p:cNvSpPr>
            <p:nvPr/>
          </p:nvSpPr>
          <p:spPr bwMode="auto">
            <a:xfrm>
              <a:off x="3936" y="960"/>
              <a:ext cx="480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Optimizers</a:t>
              </a:r>
            </a:p>
          </p:txBody>
        </p:sp>
      </p:grpSp>
      <p:grpSp>
        <p:nvGrpSpPr>
          <p:cNvPr id="58" name="Group 99"/>
          <p:cNvGrpSpPr>
            <a:grpSpLocks/>
          </p:cNvGrpSpPr>
          <p:nvPr/>
        </p:nvGrpSpPr>
        <p:grpSpPr bwMode="auto">
          <a:xfrm>
            <a:off x="7391401" y="1524001"/>
            <a:ext cx="753208" cy="717551"/>
            <a:chOff x="4464" y="1104"/>
            <a:chExt cx="474" cy="452"/>
          </a:xfrm>
        </p:grpSpPr>
        <p:sp>
          <p:nvSpPr>
            <p:cNvPr id="59" name="AutoShape 94"/>
            <p:cNvSpPr>
              <a:spLocks noChangeArrowheads="1"/>
            </p:cNvSpPr>
            <p:nvPr/>
          </p:nvSpPr>
          <p:spPr bwMode="auto">
            <a:xfrm>
              <a:off x="4572" y="1320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60" name="Oval 89"/>
            <p:cNvSpPr>
              <a:spLocks noChangeArrowheads="1"/>
            </p:cNvSpPr>
            <p:nvPr/>
          </p:nvSpPr>
          <p:spPr bwMode="auto">
            <a:xfrm>
              <a:off x="4464" y="1104"/>
              <a:ext cx="432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AliEn </a:t>
              </a:r>
            </a:p>
            <a:p>
              <a:pPr algn="ctr"/>
              <a:r>
                <a:rPr lang="en-US" sz="900" dirty="0"/>
                <a:t>Brokers</a:t>
              </a:r>
            </a:p>
          </p:txBody>
        </p:sp>
      </p:grpSp>
      <p:grpSp>
        <p:nvGrpSpPr>
          <p:cNvPr id="61" name="Group 98"/>
          <p:cNvGrpSpPr>
            <a:grpSpLocks/>
          </p:cNvGrpSpPr>
          <p:nvPr/>
        </p:nvGrpSpPr>
        <p:grpSpPr bwMode="auto">
          <a:xfrm>
            <a:off x="7848601" y="2286002"/>
            <a:ext cx="696058" cy="708025"/>
            <a:chOff x="4800" y="1392"/>
            <a:chExt cx="438" cy="446"/>
          </a:xfrm>
        </p:grpSpPr>
        <p:sp>
          <p:nvSpPr>
            <p:cNvPr id="62" name="AutoShape 95"/>
            <p:cNvSpPr>
              <a:spLocks noChangeArrowheads="1"/>
            </p:cNvSpPr>
            <p:nvPr/>
          </p:nvSpPr>
          <p:spPr bwMode="auto">
            <a:xfrm>
              <a:off x="4872" y="1602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63" name="Oval 90"/>
            <p:cNvSpPr>
              <a:spLocks noChangeArrowheads="1"/>
            </p:cNvSpPr>
            <p:nvPr/>
          </p:nvSpPr>
          <p:spPr bwMode="auto">
            <a:xfrm>
              <a:off x="4800" y="1392"/>
              <a:ext cx="384" cy="288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MySQL</a:t>
              </a:r>
            </a:p>
            <a:p>
              <a:pPr algn="ctr"/>
              <a:r>
                <a:rPr lang="en-US" sz="900" dirty="0"/>
                <a:t>Servers</a:t>
              </a:r>
            </a:p>
          </p:txBody>
        </p:sp>
      </p:grpSp>
      <p:grpSp>
        <p:nvGrpSpPr>
          <p:cNvPr id="64" name="Group 97"/>
          <p:cNvGrpSpPr>
            <a:grpSpLocks/>
          </p:cNvGrpSpPr>
          <p:nvPr/>
        </p:nvGrpSpPr>
        <p:grpSpPr bwMode="auto">
          <a:xfrm>
            <a:off x="7734301" y="3248027"/>
            <a:ext cx="876300" cy="714375"/>
            <a:chOff x="4896" y="1824"/>
            <a:chExt cx="552" cy="450"/>
          </a:xfrm>
        </p:grpSpPr>
        <p:sp>
          <p:nvSpPr>
            <p:cNvPr id="65" name="AutoShape 96"/>
            <p:cNvSpPr>
              <a:spLocks noChangeArrowheads="1"/>
            </p:cNvSpPr>
            <p:nvPr/>
          </p:nvSpPr>
          <p:spPr bwMode="auto">
            <a:xfrm>
              <a:off x="5082" y="2038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66" name="Oval 91"/>
            <p:cNvSpPr>
              <a:spLocks noChangeArrowheads="1"/>
            </p:cNvSpPr>
            <p:nvPr/>
          </p:nvSpPr>
          <p:spPr bwMode="auto">
            <a:xfrm>
              <a:off x="4896" y="1824"/>
              <a:ext cx="528" cy="28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CastorGrid</a:t>
              </a:r>
            </a:p>
            <a:p>
              <a:pPr algn="ctr"/>
              <a:r>
                <a:rPr lang="en-US" sz="900" dirty="0"/>
                <a:t>Scripts</a:t>
              </a:r>
            </a:p>
          </p:txBody>
        </p:sp>
      </p:grpSp>
      <p:grpSp>
        <p:nvGrpSpPr>
          <p:cNvPr id="67" name="Group 107"/>
          <p:cNvGrpSpPr>
            <a:grpSpLocks/>
          </p:cNvGrpSpPr>
          <p:nvPr/>
        </p:nvGrpSpPr>
        <p:grpSpPr bwMode="auto">
          <a:xfrm>
            <a:off x="7048500" y="3724275"/>
            <a:ext cx="810358" cy="717551"/>
            <a:chOff x="4176" y="2400"/>
            <a:chExt cx="510" cy="452"/>
          </a:xfrm>
        </p:grpSpPr>
        <p:sp>
          <p:nvSpPr>
            <p:cNvPr id="68" name="AutoShape 105"/>
            <p:cNvSpPr>
              <a:spLocks noChangeArrowheads="1"/>
            </p:cNvSpPr>
            <p:nvPr/>
          </p:nvSpPr>
          <p:spPr bwMode="auto">
            <a:xfrm>
              <a:off x="4320" y="2616"/>
              <a:ext cx="366" cy="236"/>
            </a:xfrm>
            <a:prstGeom prst="star16">
              <a:avLst>
                <a:gd name="adj" fmla="val 37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ApMon</a:t>
              </a:r>
            </a:p>
          </p:txBody>
        </p:sp>
        <p:sp>
          <p:nvSpPr>
            <p:cNvPr id="69" name="Oval 106"/>
            <p:cNvSpPr>
              <a:spLocks noChangeArrowheads="1"/>
            </p:cNvSpPr>
            <p:nvPr/>
          </p:nvSpPr>
          <p:spPr bwMode="auto">
            <a:xfrm>
              <a:off x="4176" y="2400"/>
              <a:ext cx="480" cy="288"/>
            </a:xfrm>
            <a:prstGeom prst="ellipse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wrap="none" anchor="ctr"/>
            <a:lstStyle/>
            <a:p>
              <a:pPr algn="ctr"/>
              <a:r>
                <a:rPr lang="en-US" sz="900" dirty="0"/>
                <a:t>API</a:t>
              </a:r>
            </a:p>
            <a:p>
              <a:pPr algn="ctr"/>
              <a:r>
                <a:rPr lang="en-US" sz="900" dirty="0"/>
                <a:t>Services</a:t>
              </a:r>
            </a:p>
          </p:txBody>
        </p:sp>
      </p:grpSp>
      <p:pic>
        <p:nvPicPr>
          <p:cNvPr id="70" name="Picture 108" descr="histo_done_job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4191000"/>
            <a:ext cx="10668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109" descr="pie_done_job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1053" y="5562600"/>
            <a:ext cx="1047749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Text Box 111"/>
          <p:cNvSpPr txBox="1">
            <a:spLocks noChangeArrowheads="1"/>
          </p:cNvSpPr>
          <p:nvPr/>
        </p:nvSpPr>
        <p:spPr bwMode="auto">
          <a:xfrm>
            <a:off x="4670184" y="4800598"/>
            <a:ext cx="1585283" cy="79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69" tIns="43635" rIns="87269" bIns="43635">
            <a:spAutoFit/>
          </a:bodyPr>
          <a:lstStyle/>
          <a:p>
            <a:pPr algn="ctr">
              <a:defRPr/>
            </a:pPr>
            <a:r>
              <a:rPr lang="en-US" sz="23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MonALISA</a:t>
            </a:r>
            <a:endParaRPr lang="en-US" sz="23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en-US" sz="23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Repository</a:t>
            </a:r>
          </a:p>
        </p:txBody>
      </p:sp>
      <p:pic>
        <p:nvPicPr>
          <p:cNvPr id="73" name="Picture 112" descr="tab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952999"/>
            <a:ext cx="1371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Line 113"/>
          <p:cNvSpPr>
            <a:spLocks noChangeShapeType="1"/>
          </p:cNvSpPr>
          <p:nvPr/>
        </p:nvSpPr>
        <p:spPr bwMode="auto">
          <a:xfrm flipV="1">
            <a:off x="2895600" y="5219700"/>
            <a:ext cx="1676400" cy="152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5" name="Line 114"/>
          <p:cNvSpPr>
            <a:spLocks noChangeShapeType="1"/>
          </p:cNvSpPr>
          <p:nvPr/>
        </p:nvSpPr>
        <p:spPr bwMode="auto">
          <a:xfrm>
            <a:off x="2920512" y="3052764"/>
            <a:ext cx="2032488" cy="1671637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6" name="Line 115"/>
          <p:cNvSpPr>
            <a:spLocks noChangeShapeType="1"/>
          </p:cNvSpPr>
          <p:nvPr/>
        </p:nvSpPr>
        <p:spPr bwMode="auto">
          <a:xfrm flipH="1">
            <a:off x="5867400" y="3181349"/>
            <a:ext cx="457200" cy="1390651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7" name="Line 117"/>
          <p:cNvSpPr>
            <a:spLocks noChangeShapeType="1"/>
          </p:cNvSpPr>
          <p:nvPr/>
        </p:nvSpPr>
        <p:spPr bwMode="auto">
          <a:xfrm flipV="1">
            <a:off x="1143000" y="28956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8" name="Line 118"/>
          <p:cNvSpPr>
            <a:spLocks noChangeShapeType="1"/>
          </p:cNvSpPr>
          <p:nvPr/>
        </p:nvSpPr>
        <p:spPr bwMode="auto">
          <a:xfrm>
            <a:off x="1143002" y="2362201"/>
            <a:ext cx="546307" cy="33338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79" name="Line 119"/>
          <p:cNvSpPr>
            <a:spLocks noChangeShapeType="1"/>
          </p:cNvSpPr>
          <p:nvPr/>
        </p:nvSpPr>
        <p:spPr bwMode="auto">
          <a:xfrm>
            <a:off x="1676400" y="21336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0" name="Line 120"/>
          <p:cNvSpPr>
            <a:spLocks noChangeShapeType="1"/>
          </p:cNvSpPr>
          <p:nvPr/>
        </p:nvSpPr>
        <p:spPr bwMode="auto">
          <a:xfrm>
            <a:off x="2133600" y="1981200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1" name="Line 121"/>
          <p:cNvSpPr>
            <a:spLocks noChangeShapeType="1"/>
          </p:cNvSpPr>
          <p:nvPr/>
        </p:nvSpPr>
        <p:spPr bwMode="auto">
          <a:xfrm flipH="1">
            <a:off x="2514600" y="20574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2" name="Line 122"/>
          <p:cNvSpPr>
            <a:spLocks noChangeShapeType="1"/>
          </p:cNvSpPr>
          <p:nvPr/>
        </p:nvSpPr>
        <p:spPr bwMode="auto">
          <a:xfrm flipH="1">
            <a:off x="2895600" y="21336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3" name="Line 123"/>
          <p:cNvSpPr>
            <a:spLocks noChangeShapeType="1"/>
          </p:cNvSpPr>
          <p:nvPr/>
        </p:nvSpPr>
        <p:spPr bwMode="auto">
          <a:xfrm flipH="1">
            <a:off x="2428141" y="45720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4" name="Line 124"/>
          <p:cNvSpPr>
            <a:spLocks noChangeShapeType="1"/>
          </p:cNvSpPr>
          <p:nvPr/>
        </p:nvSpPr>
        <p:spPr bwMode="auto">
          <a:xfrm>
            <a:off x="1981199" y="4581525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5" name="Line 125"/>
          <p:cNvSpPr>
            <a:spLocks noChangeShapeType="1"/>
          </p:cNvSpPr>
          <p:nvPr/>
        </p:nvSpPr>
        <p:spPr bwMode="auto">
          <a:xfrm>
            <a:off x="1361341" y="4648200"/>
            <a:ext cx="368734" cy="496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6" name="Line 126"/>
          <p:cNvSpPr>
            <a:spLocks noChangeShapeType="1"/>
          </p:cNvSpPr>
          <p:nvPr/>
        </p:nvSpPr>
        <p:spPr bwMode="auto">
          <a:xfrm>
            <a:off x="980341" y="5029201"/>
            <a:ext cx="545626" cy="2177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7" name="Line 127"/>
          <p:cNvSpPr>
            <a:spLocks noChangeShapeType="1"/>
          </p:cNvSpPr>
          <p:nvPr/>
        </p:nvSpPr>
        <p:spPr bwMode="auto">
          <a:xfrm flipV="1">
            <a:off x="980341" y="54864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8" name="Line 128"/>
          <p:cNvSpPr>
            <a:spLocks noChangeShapeType="1"/>
          </p:cNvSpPr>
          <p:nvPr/>
        </p:nvSpPr>
        <p:spPr bwMode="auto">
          <a:xfrm flipV="1">
            <a:off x="1513741" y="5715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89" name="Line 129"/>
          <p:cNvSpPr>
            <a:spLocks noChangeShapeType="1"/>
          </p:cNvSpPr>
          <p:nvPr/>
        </p:nvSpPr>
        <p:spPr bwMode="auto">
          <a:xfrm flipH="1" flipV="1">
            <a:off x="2123342" y="5791201"/>
            <a:ext cx="156796" cy="487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0" name="Line 130"/>
          <p:cNvSpPr>
            <a:spLocks noChangeShapeType="1"/>
          </p:cNvSpPr>
          <p:nvPr/>
        </p:nvSpPr>
        <p:spPr bwMode="auto">
          <a:xfrm>
            <a:off x="5562600" y="2209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1" name="Line 131"/>
          <p:cNvSpPr>
            <a:spLocks noChangeShapeType="1"/>
          </p:cNvSpPr>
          <p:nvPr/>
        </p:nvSpPr>
        <p:spPr bwMode="auto">
          <a:xfrm>
            <a:off x="6172200" y="19812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2" name="Line 132"/>
          <p:cNvSpPr>
            <a:spLocks noChangeShapeType="1"/>
          </p:cNvSpPr>
          <p:nvPr/>
        </p:nvSpPr>
        <p:spPr bwMode="auto">
          <a:xfrm flipH="1">
            <a:off x="6705600" y="19812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3" name="Line 133"/>
          <p:cNvSpPr>
            <a:spLocks noChangeShapeType="1"/>
          </p:cNvSpPr>
          <p:nvPr/>
        </p:nvSpPr>
        <p:spPr bwMode="auto">
          <a:xfrm flipH="1">
            <a:off x="7086600" y="21336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4" name="Line 134"/>
          <p:cNvSpPr>
            <a:spLocks noChangeShapeType="1"/>
          </p:cNvSpPr>
          <p:nvPr/>
        </p:nvSpPr>
        <p:spPr bwMode="auto">
          <a:xfrm flipH="1">
            <a:off x="7239000" y="25908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5" name="Line 135"/>
          <p:cNvSpPr>
            <a:spLocks noChangeShapeType="1"/>
          </p:cNvSpPr>
          <p:nvPr/>
        </p:nvSpPr>
        <p:spPr bwMode="auto">
          <a:xfrm flipH="1" flipV="1">
            <a:off x="7162800" y="29718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6" name="Line 136"/>
          <p:cNvSpPr>
            <a:spLocks noChangeShapeType="1"/>
          </p:cNvSpPr>
          <p:nvPr/>
        </p:nvSpPr>
        <p:spPr bwMode="auto">
          <a:xfrm flipH="1" flipV="1">
            <a:off x="6934200" y="31242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97" name="Text Box 137"/>
          <p:cNvSpPr txBox="1">
            <a:spLocks noChangeArrowheads="1"/>
          </p:cNvSpPr>
          <p:nvPr/>
        </p:nvSpPr>
        <p:spPr bwMode="auto">
          <a:xfrm rot="2330716">
            <a:off x="3104103" y="3501235"/>
            <a:ext cx="1735644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Aggregated Data</a:t>
            </a:r>
          </a:p>
        </p:txBody>
      </p:sp>
      <p:sp>
        <p:nvSpPr>
          <p:cNvPr id="98" name="Text Box 138"/>
          <p:cNvSpPr txBox="1">
            <a:spLocks noChangeArrowheads="1"/>
          </p:cNvSpPr>
          <p:nvPr/>
        </p:nvSpPr>
        <p:spPr bwMode="auto">
          <a:xfrm rot="21088231">
            <a:off x="1118179" y="2737046"/>
            <a:ext cx="306086" cy="22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sz="900" dirty="0"/>
              <a:t>rss</a:t>
            </a:r>
          </a:p>
        </p:txBody>
      </p:sp>
      <p:sp>
        <p:nvSpPr>
          <p:cNvPr id="99" name="Text Box 139"/>
          <p:cNvSpPr txBox="1">
            <a:spLocks noChangeArrowheads="1"/>
          </p:cNvSpPr>
          <p:nvPr/>
        </p:nvSpPr>
        <p:spPr bwMode="auto">
          <a:xfrm rot="1682032">
            <a:off x="1234125" y="2292546"/>
            <a:ext cx="318910" cy="22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sz="900" dirty="0"/>
              <a:t>vsz</a:t>
            </a:r>
          </a:p>
        </p:txBody>
      </p:sp>
      <p:sp>
        <p:nvSpPr>
          <p:cNvPr id="100" name="Text Box 140"/>
          <p:cNvSpPr txBox="1">
            <a:spLocks noChangeArrowheads="1"/>
          </p:cNvSpPr>
          <p:nvPr/>
        </p:nvSpPr>
        <p:spPr bwMode="auto">
          <a:xfrm rot="3650687">
            <a:off x="1603901" y="2104236"/>
            <a:ext cx="392648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cpu</a:t>
            </a:r>
          </a:p>
          <a:p>
            <a:pPr algn="ctr"/>
            <a:r>
              <a:rPr lang="en-US" sz="900" dirty="0"/>
              <a:t>time</a:t>
            </a:r>
          </a:p>
        </p:txBody>
      </p:sp>
      <p:sp>
        <p:nvSpPr>
          <p:cNvPr id="101" name="Text Box 141"/>
          <p:cNvSpPr txBox="1">
            <a:spLocks noChangeArrowheads="1"/>
          </p:cNvSpPr>
          <p:nvPr/>
        </p:nvSpPr>
        <p:spPr bwMode="auto">
          <a:xfrm rot="17555021">
            <a:off x="2394476" y="2008985"/>
            <a:ext cx="392648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run</a:t>
            </a:r>
          </a:p>
          <a:p>
            <a:pPr algn="ctr"/>
            <a:r>
              <a:rPr lang="en-US" sz="900" dirty="0"/>
              <a:t>time</a:t>
            </a:r>
          </a:p>
        </p:txBody>
      </p:sp>
      <p:sp>
        <p:nvSpPr>
          <p:cNvPr id="102" name="Text Box 142"/>
          <p:cNvSpPr txBox="1">
            <a:spLocks noChangeArrowheads="1"/>
          </p:cNvSpPr>
          <p:nvPr/>
        </p:nvSpPr>
        <p:spPr bwMode="auto">
          <a:xfrm rot="4816220">
            <a:off x="2003952" y="1992317"/>
            <a:ext cx="392648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job</a:t>
            </a:r>
          </a:p>
          <a:p>
            <a:pPr algn="ctr"/>
            <a:r>
              <a:rPr lang="en-US" sz="900" dirty="0"/>
              <a:t>slots</a:t>
            </a:r>
          </a:p>
        </p:txBody>
      </p:sp>
      <p:sp>
        <p:nvSpPr>
          <p:cNvPr id="103" name="Text Box 143"/>
          <p:cNvSpPr txBox="1">
            <a:spLocks noChangeArrowheads="1"/>
          </p:cNvSpPr>
          <p:nvPr/>
        </p:nvSpPr>
        <p:spPr bwMode="auto">
          <a:xfrm rot="18509465">
            <a:off x="2840019" y="2153449"/>
            <a:ext cx="44234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free</a:t>
            </a:r>
          </a:p>
          <a:p>
            <a:pPr algn="ctr"/>
            <a:r>
              <a:rPr lang="en-US" sz="900" dirty="0"/>
              <a:t>space</a:t>
            </a:r>
          </a:p>
        </p:txBody>
      </p:sp>
      <p:sp>
        <p:nvSpPr>
          <p:cNvPr id="104" name="Text Box 144"/>
          <p:cNvSpPr txBox="1">
            <a:spLocks noChangeArrowheads="1"/>
          </p:cNvSpPr>
          <p:nvPr/>
        </p:nvSpPr>
        <p:spPr bwMode="auto">
          <a:xfrm rot="17210238">
            <a:off x="2271335" y="4587085"/>
            <a:ext cx="427914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nr. of</a:t>
            </a:r>
          </a:p>
          <a:p>
            <a:pPr algn="ctr"/>
            <a:r>
              <a:rPr lang="en-US" sz="900" dirty="0"/>
              <a:t>files</a:t>
            </a:r>
          </a:p>
        </p:txBody>
      </p:sp>
      <p:sp>
        <p:nvSpPr>
          <p:cNvPr id="105" name="Text Box 145"/>
          <p:cNvSpPr txBox="1">
            <a:spLocks noChangeArrowheads="1"/>
          </p:cNvSpPr>
          <p:nvPr/>
        </p:nvSpPr>
        <p:spPr bwMode="auto">
          <a:xfrm rot="4313600">
            <a:off x="1848322" y="4587880"/>
            <a:ext cx="41669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open</a:t>
            </a:r>
          </a:p>
          <a:p>
            <a:pPr algn="ctr"/>
            <a:r>
              <a:rPr lang="en-US" sz="900" dirty="0"/>
              <a:t>files</a:t>
            </a:r>
          </a:p>
        </p:txBody>
      </p:sp>
      <p:sp>
        <p:nvSpPr>
          <p:cNvPr id="106" name="Text Box 146"/>
          <p:cNvSpPr txBox="1">
            <a:spLocks noChangeArrowheads="1"/>
          </p:cNvSpPr>
          <p:nvPr/>
        </p:nvSpPr>
        <p:spPr bwMode="auto">
          <a:xfrm rot="3304404">
            <a:off x="1196825" y="4690273"/>
            <a:ext cx="658746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Queued</a:t>
            </a:r>
          </a:p>
          <a:p>
            <a:pPr algn="ctr"/>
            <a:r>
              <a:rPr lang="en-US" sz="900" dirty="0"/>
              <a:t>JobAgents</a:t>
            </a:r>
          </a:p>
        </p:txBody>
      </p:sp>
      <p:sp>
        <p:nvSpPr>
          <p:cNvPr id="107" name="Text Box 147"/>
          <p:cNvSpPr txBox="1">
            <a:spLocks noChangeArrowheads="1"/>
          </p:cNvSpPr>
          <p:nvPr/>
        </p:nvSpPr>
        <p:spPr bwMode="auto">
          <a:xfrm rot="21088231">
            <a:off x="1016922" y="5331622"/>
            <a:ext cx="41188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cpu</a:t>
            </a:r>
          </a:p>
          <a:p>
            <a:pPr algn="ctr"/>
            <a:r>
              <a:rPr lang="en-US" sz="900" dirty="0"/>
              <a:t>ksi2k</a:t>
            </a:r>
          </a:p>
        </p:txBody>
      </p:sp>
      <p:sp>
        <p:nvSpPr>
          <p:cNvPr id="108" name="Text Box 148"/>
          <p:cNvSpPr txBox="1">
            <a:spLocks noChangeArrowheads="1"/>
          </p:cNvSpPr>
          <p:nvPr/>
        </p:nvSpPr>
        <p:spPr bwMode="auto">
          <a:xfrm rot="1351816">
            <a:off x="943123" y="4912522"/>
            <a:ext cx="45837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job</a:t>
            </a:r>
          </a:p>
          <a:p>
            <a:pPr algn="ctr"/>
            <a:r>
              <a:rPr lang="en-US" sz="900" dirty="0"/>
              <a:t>status</a:t>
            </a:r>
          </a:p>
        </p:txBody>
      </p:sp>
      <p:sp>
        <p:nvSpPr>
          <p:cNvPr id="109" name="Text Box 149"/>
          <p:cNvSpPr txBox="1">
            <a:spLocks noChangeArrowheads="1"/>
          </p:cNvSpPr>
          <p:nvPr/>
        </p:nvSpPr>
        <p:spPr bwMode="auto">
          <a:xfrm rot="18253487">
            <a:off x="1418187" y="5688017"/>
            <a:ext cx="40066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disk</a:t>
            </a:r>
          </a:p>
          <a:p>
            <a:pPr algn="ctr"/>
            <a:r>
              <a:rPr lang="en-US" sz="900" dirty="0"/>
              <a:t>used</a:t>
            </a:r>
          </a:p>
        </p:txBody>
      </p:sp>
      <p:sp>
        <p:nvSpPr>
          <p:cNvPr id="110" name="Text Box 150"/>
          <p:cNvSpPr txBox="1">
            <a:spLocks noChangeArrowheads="1"/>
          </p:cNvSpPr>
          <p:nvPr/>
        </p:nvSpPr>
        <p:spPr bwMode="auto">
          <a:xfrm rot="4308131">
            <a:off x="6062867" y="2140148"/>
            <a:ext cx="636305" cy="22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processes</a:t>
            </a:r>
          </a:p>
        </p:txBody>
      </p:sp>
      <p:sp>
        <p:nvSpPr>
          <p:cNvPr id="111" name="Text Box 151"/>
          <p:cNvSpPr txBox="1">
            <a:spLocks noChangeArrowheads="1"/>
          </p:cNvSpPr>
          <p:nvPr/>
        </p:nvSpPr>
        <p:spPr bwMode="auto">
          <a:xfrm rot="19196901">
            <a:off x="7145805" y="2157610"/>
            <a:ext cx="379823" cy="22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load</a:t>
            </a:r>
          </a:p>
        </p:txBody>
      </p:sp>
      <p:sp>
        <p:nvSpPr>
          <p:cNvPr id="112" name="Text Box 152"/>
          <p:cNvSpPr txBox="1">
            <a:spLocks noChangeArrowheads="1"/>
          </p:cNvSpPr>
          <p:nvPr/>
        </p:nvSpPr>
        <p:spPr bwMode="auto">
          <a:xfrm rot="17301951">
            <a:off x="6546204" y="1994698"/>
            <a:ext cx="471195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net</a:t>
            </a:r>
          </a:p>
          <a:p>
            <a:pPr algn="ctr"/>
            <a:r>
              <a:rPr lang="en-US" sz="900" dirty="0"/>
              <a:t>In/out</a:t>
            </a:r>
          </a:p>
        </p:txBody>
      </p:sp>
      <p:sp>
        <p:nvSpPr>
          <p:cNvPr id="113" name="Text Box 153"/>
          <p:cNvSpPr txBox="1">
            <a:spLocks noChangeArrowheads="1"/>
          </p:cNvSpPr>
          <p:nvPr/>
        </p:nvSpPr>
        <p:spPr bwMode="auto">
          <a:xfrm rot="2408082">
            <a:off x="5553225" y="2197896"/>
            <a:ext cx="45837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jobs</a:t>
            </a:r>
          </a:p>
          <a:p>
            <a:pPr algn="ctr"/>
            <a:r>
              <a:rPr lang="en-US" sz="900" dirty="0"/>
              <a:t>status</a:t>
            </a:r>
          </a:p>
        </p:txBody>
      </p:sp>
      <p:sp>
        <p:nvSpPr>
          <p:cNvPr id="114" name="Text Box 154"/>
          <p:cNvSpPr txBox="1">
            <a:spLocks noChangeArrowheads="1"/>
          </p:cNvSpPr>
          <p:nvPr/>
        </p:nvSpPr>
        <p:spPr bwMode="auto">
          <a:xfrm rot="20696844">
            <a:off x="7275891" y="2435421"/>
            <a:ext cx="524094" cy="22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sockets</a:t>
            </a:r>
          </a:p>
        </p:txBody>
      </p:sp>
      <p:sp>
        <p:nvSpPr>
          <p:cNvPr id="115" name="Text Box 155"/>
          <p:cNvSpPr txBox="1">
            <a:spLocks noChangeArrowheads="1"/>
          </p:cNvSpPr>
          <p:nvPr/>
        </p:nvSpPr>
        <p:spPr bwMode="auto">
          <a:xfrm rot="1884570">
            <a:off x="7218304" y="2978947"/>
            <a:ext cx="602641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migrated</a:t>
            </a:r>
          </a:p>
          <a:p>
            <a:pPr algn="ctr"/>
            <a:r>
              <a:rPr lang="en-US" sz="900" dirty="0"/>
              <a:t>mbytes</a:t>
            </a:r>
          </a:p>
        </p:txBody>
      </p:sp>
      <p:sp>
        <p:nvSpPr>
          <p:cNvPr id="116" name="Text Box 156"/>
          <p:cNvSpPr txBox="1">
            <a:spLocks noChangeArrowheads="1"/>
          </p:cNvSpPr>
          <p:nvPr/>
        </p:nvSpPr>
        <p:spPr bwMode="auto">
          <a:xfrm rot="3819911">
            <a:off x="6833894" y="3263904"/>
            <a:ext cx="562567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active</a:t>
            </a:r>
          </a:p>
          <a:p>
            <a:pPr algn="ctr"/>
            <a:r>
              <a:rPr lang="en-US" sz="900" dirty="0"/>
              <a:t>sessions</a:t>
            </a:r>
          </a:p>
        </p:txBody>
      </p:sp>
      <p:sp>
        <p:nvSpPr>
          <p:cNvPr id="117" name="Text Box 157"/>
          <p:cNvSpPr txBox="1">
            <a:spLocks noChangeArrowheads="1"/>
          </p:cNvSpPr>
          <p:nvPr/>
        </p:nvSpPr>
        <p:spPr bwMode="auto">
          <a:xfrm rot="4254153">
            <a:off x="1951457" y="5903124"/>
            <a:ext cx="591420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pPr algn="ctr"/>
            <a:r>
              <a:rPr lang="en-US" sz="900" dirty="0"/>
              <a:t>MyProxy</a:t>
            </a:r>
          </a:p>
          <a:p>
            <a:pPr algn="ctr"/>
            <a:r>
              <a:rPr lang="en-US" sz="900" dirty="0"/>
              <a:t>status</a:t>
            </a:r>
          </a:p>
        </p:txBody>
      </p:sp>
      <p:sp>
        <p:nvSpPr>
          <p:cNvPr id="118" name="Line 158"/>
          <p:cNvSpPr>
            <a:spLocks noChangeShapeType="1"/>
          </p:cNvSpPr>
          <p:nvPr/>
        </p:nvSpPr>
        <p:spPr bwMode="auto">
          <a:xfrm flipV="1">
            <a:off x="7848600" y="5305423"/>
            <a:ext cx="1066800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 type="triangle" w="med" len="med"/>
          </a:ln>
        </p:spPr>
        <p:txBody>
          <a:bodyPr lIns="87269" tIns="43635" rIns="87269" bIns="43635"/>
          <a:lstStyle/>
          <a:p>
            <a:endParaRPr lang="fr-CH" dirty="0"/>
          </a:p>
        </p:txBody>
      </p:sp>
      <p:sp>
        <p:nvSpPr>
          <p:cNvPr id="119" name="Text Box 159"/>
          <p:cNvSpPr txBox="1">
            <a:spLocks noChangeArrowheads="1"/>
          </p:cNvSpPr>
          <p:nvPr/>
        </p:nvSpPr>
        <p:spPr bwMode="auto">
          <a:xfrm>
            <a:off x="7930665" y="4938712"/>
            <a:ext cx="724469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Alerts</a:t>
            </a:r>
          </a:p>
        </p:txBody>
      </p:sp>
      <p:sp>
        <p:nvSpPr>
          <p:cNvPr id="120" name="Text Box 160"/>
          <p:cNvSpPr txBox="1">
            <a:spLocks noChangeArrowheads="1"/>
          </p:cNvSpPr>
          <p:nvPr/>
        </p:nvSpPr>
        <p:spPr bwMode="auto">
          <a:xfrm>
            <a:off x="7848601" y="5305425"/>
            <a:ext cx="870343" cy="36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269" tIns="43635" rIns="87269" bIns="43635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Actions</a:t>
            </a:r>
          </a:p>
        </p:txBody>
      </p:sp>
      <p:sp>
        <p:nvSpPr>
          <p:cNvPr id="121" name="AutoShape 64"/>
          <p:cNvSpPr>
            <a:spLocks noChangeArrowheads="1"/>
          </p:cNvSpPr>
          <p:nvPr/>
        </p:nvSpPr>
        <p:spPr bwMode="auto">
          <a:xfrm>
            <a:off x="1647101" y="5195916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2" name="AutoShape 64"/>
          <p:cNvSpPr>
            <a:spLocks noChangeArrowheads="1"/>
          </p:cNvSpPr>
          <p:nvPr/>
        </p:nvSpPr>
        <p:spPr bwMode="auto">
          <a:xfrm>
            <a:off x="1647101" y="5481668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3" name="AutoShape 64"/>
          <p:cNvSpPr>
            <a:spLocks noChangeArrowheads="1"/>
          </p:cNvSpPr>
          <p:nvPr/>
        </p:nvSpPr>
        <p:spPr bwMode="auto">
          <a:xfrm>
            <a:off x="2157426" y="2481272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4" name="AutoShape 64"/>
          <p:cNvSpPr>
            <a:spLocks noChangeArrowheads="1"/>
          </p:cNvSpPr>
          <p:nvPr/>
        </p:nvSpPr>
        <p:spPr bwMode="auto">
          <a:xfrm>
            <a:off x="1728798" y="2695587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5" name="AutoShape 64"/>
          <p:cNvSpPr>
            <a:spLocks noChangeArrowheads="1"/>
          </p:cNvSpPr>
          <p:nvPr/>
        </p:nvSpPr>
        <p:spPr bwMode="auto">
          <a:xfrm>
            <a:off x="5943640" y="2624148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6" name="AutoShape 64"/>
          <p:cNvSpPr>
            <a:spLocks noChangeArrowheads="1"/>
          </p:cNvSpPr>
          <p:nvPr/>
        </p:nvSpPr>
        <p:spPr bwMode="auto">
          <a:xfrm>
            <a:off x="6943772" y="2624148"/>
            <a:ext cx="214314" cy="180973"/>
          </a:xfrm>
          <a:prstGeom prst="star16">
            <a:avLst>
              <a:gd name="adj" fmla="val 37500"/>
            </a:avLst>
          </a:prstGeom>
          <a:solidFill>
            <a:srgbClr val="FF81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50800" h="50800"/>
          </a:sp3d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27" name="Chevron 126"/>
          <p:cNvSpPr/>
          <p:nvPr/>
        </p:nvSpPr>
        <p:spPr>
          <a:xfrm>
            <a:off x="2871806" y="2838462"/>
            <a:ext cx="71438" cy="142876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8" name="Chevron 127"/>
          <p:cNvSpPr/>
          <p:nvPr/>
        </p:nvSpPr>
        <p:spPr>
          <a:xfrm rot="10800000">
            <a:off x="6086516" y="2919424"/>
            <a:ext cx="71438" cy="142876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Chevron 128"/>
          <p:cNvSpPr/>
          <p:nvPr/>
        </p:nvSpPr>
        <p:spPr>
          <a:xfrm rot="10800000">
            <a:off x="6229392" y="2981338"/>
            <a:ext cx="71438" cy="142876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Chevron 129"/>
          <p:cNvSpPr/>
          <p:nvPr/>
        </p:nvSpPr>
        <p:spPr>
          <a:xfrm>
            <a:off x="2718671" y="5338792"/>
            <a:ext cx="71438" cy="142876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495800" y="6172200"/>
            <a:ext cx="265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/>
              </a:rPr>
              <a:t>http://alimonitor.cern.ch/</a:t>
            </a:r>
            <a:r>
              <a:rPr lang="en-US" dirty="0" smtClean="0"/>
              <a:t> </a:t>
            </a: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see centrally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Current status</a:t>
            </a:r>
          </a:p>
          <a:p>
            <a:pPr lvl="1"/>
            <a:r>
              <a:rPr lang="en-US" dirty="0" smtClean="0"/>
              <a:t>Of all services, central and site local</a:t>
            </a:r>
          </a:p>
          <a:p>
            <a:pPr lvl="1"/>
            <a:r>
              <a:rPr lang="en-US" dirty="0" smtClean="0"/>
              <a:t>Of all jobs and ongoing productions, analysis or user activity</a:t>
            </a:r>
          </a:p>
          <a:p>
            <a:pPr lvl="1"/>
            <a:r>
              <a:rPr lang="en-US" dirty="0" smtClean="0"/>
              <a:t>Catalogue browser</a:t>
            </a:r>
          </a:p>
          <a:p>
            <a:pPr lvl="1"/>
            <a:r>
              <a:rPr lang="en-US" dirty="0" smtClean="0"/>
              <a:t>Various test results: storage, network</a:t>
            </a:r>
          </a:p>
          <a:p>
            <a:r>
              <a:rPr lang="en-US" dirty="0" smtClean="0"/>
              <a:t>Aggregated history data</a:t>
            </a:r>
          </a:p>
          <a:p>
            <a:pPr lvl="1"/>
            <a:r>
              <a:rPr lang="en-US" dirty="0" smtClean="0"/>
              <a:t>Job accounting: running time, efficiency, consumed spec power</a:t>
            </a:r>
          </a:p>
          <a:p>
            <a:pPr lvl="2"/>
            <a:r>
              <a:rPr lang="en-US" dirty="0" smtClean="0"/>
              <a:t>Per site and per user</a:t>
            </a:r>
          </a:p>
          <a:p>
            <a:pPr lvl="1"/>
            <a:r>
              <a:rPr lang="en-US" dirty="0" smtClean="0"/>
              <a:t>Storage status</a:t>
            </a:r>
          </a:p>
          <a:p>
            <a:pPr lvl="1"/>
            <a:r>
              <a:rPr lang="en-US" dirty="0" smtClean="0"/>
              <a:t>Network utilization</a:t>
            </a:r>
          </a:p>
          <a:p>
            <a:r>
              <a:rPr lang="en-US" dirty="0" smtClean="0"/>
              <a:t>Overview of current issues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Periodic one TCP stream throughput test between all </a:t>
            </a:r>
            <a:r>
              <a:rPr lang="en-US" dirty="0" err="1" smtClean="0"/>
              <a:t>VoBoxes</a:t>
            </a:r>
            <a:r>
              <a:rPr lang="en-US" dirty="0" smtClean="0"/>
              <a:t> in ALICE</a:t>
            </a:r>
          </a:p>
          <a:p>
            <a:pPr lvl="1"/>
            <a:r>
              <a:rPr lang="en-US" dirty="0" smtClean="0"/>
              <a:t>Similar to what the jobs would experience</a:t>
            </a:r>
          </a:p>
          <a:p>
            <a:r>
              <a:rPr lang="en-US" dirty="0" smtClean="0"/>
              <a:t>Pairs of </a:t>
            </a:r>
            <a:r>
              <a:rPr lang="en-US" dirty="0" err="1" smtClean="0"/>
              <a:t>VoBox</a:t>
            </a:r>
            <a:r>
              <a:rPr lang="en-US" dirty="0" smtClean="0"/>
              <a:t> machines selected by the repository</a:t>
            </a:r>
          </a:p>
          <a:p>
            <a:r>
              <a:rPr lang="en-US" dirty="0" smtClean="0"/>
              <a:t>Very important for debugging network connectivity for new sites or after major changes</a:t>
            </a:r>
          </a:p>
          <a:p>
            <a:r>
              <a:rPr lang="en-US" dirty="0" smtClean="0"/>
              <a:t>Also records </a:t>
            </a:r>
            <a:r>
              <a:rPr lang="en-US" i="1" dirty="0" smtClean="0"/>
              <a:t>traceroute/tracepath</a:t>
            </a:r>
            <a:r>
              <a:rPr lang="en-US" dirty="0" smtClean="0"/>
              <a:t> result along with the test for later comparison</a:t>
            </a:r>
          </a:p>
          <a:p>
            <a:r>
              <a:rPr lang="en-US" dirty="0" smtClean="0"/>
              <a:t>And </a:t>
            </a:r>
            <a:r>
              <a:rPr lang="en-US" dirty="0" err="1" smtClean="0"/>
              <a:t>VoBox</a:t>
            </a:r>
            <a:r>
              <a:rPr lang="en-US" dirty="0" smtClean="0"/>
              <a:t> kernel network parameters</a:t>
            </a:r>
          </a:p>
          <a:p>
            <a:r>
              <a:rPr lang="en-US" dirty="0" smtClean="0"/>
              <a:t>See the earlier firewall 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Topology map (AS level)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6" descr="topolog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86064"/>
            <a:ext cx="7010400" cy="5340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Every 2h a full </a:t>
            </a:r>
            <a:r>
              <a:rPr lang="en-US" i="1" dirty="0" smtClean="0"/>
              <a:t>add/get/</a:t>
            </a:r>
            <a:r>
              <a:rPr lang="en-US" i="1" dirty="0" err="1" smtClean="0"/>
              <a:t>rm</a:t>
            </a:r>
            <a:r>
              <a:rPr lang="en-US" dirty="0" smtClean="0"/>
              <a:t> test suite from the repository machine</a:t>
            </a:r>
          </a:p>
          <a:p>
            <a:pPr lvl="1"/>
            <a:r>
              <a:rPr lang="en-US" dirty="0" smtClean="0"/>
              <a:t>Storage functional status</a:t>
            </a:r>
          </a:p>
          <a:p>
            <a:pPr lvl="1"/>
            <a:r>
              <a:rPr lang="en-US" dirty="0" smtClean="0"/>
              <a:t>Remote access to it</a:t>
            </a:r>
          </a:p>
          <a:p>
            <a:r>
              <a:rPr lang="en-US" dirty="0" smtClean="0"/>
              <a:t>If the storage is full only a </a:t>
            </a:r>
            <a:r>
              <a:rPr lang="en-US" i="1" dirty="0" smtClean="0"/>
              <a:t>get</a:t>
            </a:r>
            <a:r>
              <a:rPr lang="en-US" dirty="0" smtClean="0"/>
              <a:t> operation is performed, but it is still marked as bad for writing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xrootd</a:t>
            </a:r>
            <a:r>
              <a:rPr lang="en-US" dirty="0" smtClean="0"/>
              <a:t>: individual server testing with a similar test suite</a:t>
            </a:r>
          </a:p>
          <a:p>
            <a:r>
              <a:rPr lang="en-US" dirty="0" smtClean="0"/>
              <a:t>Alarms raised on reported size different from LDAP declared size</a:t>
            </a:r>
          </a:p>
          <a:p>
            <a:pPr lvl="1"/>
            <a:r>
              <a:rPr lang="en-US" dirty="0" smtClean="0"/>
              <a:t>Sometimes data servers are not seen by the redirector any more – restart usually cures 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Closest working replicas are used for both reading and writing</a:t>
            </a:r>
          </a:p>
          <a:p>
            <a:pPr lvl="1"/>
            <a:r>
              <a:rPr lang="en-US" dirty="0" smtClean="0"/>
              <a:t>Sorting the SEs by the network distance to the client making the request</a:t>
            </a:r>
          </a:p>
          <a:p>
            <a:pPr lvl="2"/>
            <a:r>
              <a:rPr lang="en-US" dirty="0" smtClean="0"/>
              <a:t>Combining network topology data with the geographical location</a:t>
            </a:r>
          </a:p>
          <a:p>
            <a:pPr lvl="1"/>
            <a:r>
              <a:rPr lang="en-US" dirty="0" smtClean="0"/>
              <a:t>Leaving as last resort only the SEs that fail the respective functional test</a:t>
            </a:r>
          </a:p>
          <a:p>
            <a:pPr lvl="1"/>
            <a:r>
              <a:rPr lang="en-US" dirty="0" smtClean="0"/>
              <a:t>Weighted with their recent reliability and remaining free space</a:t>
            </a:r>
          </a:p>
          <a:p>
            <a:r>
              <a:rPr lang="en-US" dirty="0" smtClean="0"/>
              <a:t>Writing is finally slightly randomized for more ‘democratic’ data distribution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metric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distance</a:t>
            </a:r>
            <a:r>
              <a:rPr lang="en-US" dirty="0" smtClean="0"/>
              <a:t>(IP, IP)</a:t>
            </a:r>
          </a:p>
          <a:p>
            <a:pPr lvl="1"/>
            <a:r>
              <a:rPr lang="en-US" dirty="0" smtClean="0"/>
              <a:t>Same C-class network</a:t>
            </a:r>
          </a:p>
          <a:p>
            <a:pPr lvl="1"/>
            <a:r>
              <a:rPr lang="en-US" dirty="0" smtClean="0"/>
              <a:t>Common domain name</a:t>
            </a:r>
          </a:p>
          <a:p>
            <a:pPr lvl="1"/>
            <a:r>
              <a:rPr lang="en-US" dirty="0" smtClean="0"/>
              <a:t>Same AS</a:t>
            </a:r>
          </a:p>
          <a:p>
            <a:pPr lvl="1"/>
            <a:r>
              <a:rPr lang="en-US" dirty="0" smtClean="0"/>
              <a:t>Same country (+ function of RTT between the respective AS-</a:t>
            </a:r>
            <a:r>
              <a:rPr lang="en-US" dirty="0" err="1" smtClean="0"/>
              <a:t>es</a:t>
            </a:r>
            <a:r>
              <a:rPr lang="en-US" dirty="0" smtClean="0"/>
              <a:t> if known)</a:t>
            </a:r>
          </a:p>
          <a:p>
            <a:pPr lvl="1"/>
            <a:r>
              <a:rPr lang="en-US" dirty="0" smtClean="0"/>
              <a:t>If distance between the AS-</a:t>
            </a:r>
            <a:r>
              <a:rPr lang="en-US" dirty="0" err="1" smtClean="0"/>
              <a:t>es</a:t>
            </a:r>
            <a:r>
              <a:rPr lang="en-US" dirty="0" smtClean="0"/>
              <a:t> is known, use it</a:t>
            </a:r>
          </a:p>
          <a:p>
            <a:pPr lvl="1"/>
            <a:r>
              <a:rPr lang="en-US" dirty="0" smtClean="0"/>
              <a:t>Same continent</a:t>
            </a:r>
          </a:p>
          <a:p>
            <a:pPr lvl="1"/>
            <a:r>
              <a:rPr lang="en-US" dirty="0" smtClean="0"/>
              <a:t>Far, far away</a:t>
            </a:r>
          </a:p>
          <a:p>
            <a:r>
              <a:rPr lang="en-US" i="1" dirty="0" smtClean="0"/>
              <a:t>distance</a:t>
            </a:r>
            <a:r>
              <a:rPr lang="en-US" dirty="0" smtClean="0"/>
              <a:t>(IP, Set&lt;IP&gt;): Client's public IP to all known IPs for the storage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342106" y="3618706"/>
            <a:ext cx="2971800" cy="1588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0" y="19928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0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4812268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1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services</a:t>
            </a:r>
          </a:p>
          <a:p>
            <a:r>
              <a:rPr lang="en-US" dirty="0" err="1" smtClean="0"/>
              <a:t>VoBox</a:t>
            </a:r>
            <a:r>
              <a:rPr lang="en-US" dirty="0" smtClean="0"/>
              <a:t> services</a:t>
            </a:r>
          </a:p>
          <a:p>
            <a:r>
              <a:rPr lang="en-US" dirty="0" smtClean="0"/>
              <a:t>Monitoring</a:t>
            </a:r>
          </a:p>
          <a:p>
            <a:r>
              <a:rPr lang="en-US" dirty="0" smtClean="0"/>
              <a:t>Storage and networking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space contributes with</a:t>
            </a:r>
          </a:p>
          <a:p>
            <a:pPr lvl="1"/>
            <a:r>
              <a:rPr lang="en-US" dirty="0" smtClean="0"/>
              <a:t>f (</a:t>
            </a:r>
            <a:r>
              <a:rPr lang="en-US" dirty="0" err="1" smtClean="0"/>
              <a:t>ln</a:t>
            </a:r>
            <a:r>
              <a:rPr lang="en-US" dirty="0" smtClean="0"/>
              <a:t>(free space / 5TB))</a:t>
            </a:r>
          </a:p>
          <a:p>
            <a:r>
              <a:rPr lang="en-US" dirty="0" smtClean="0"/>
              <a:t>Recent history contributes with</a:t>
            </a:r>
          </a:p>
          <a:p>
            <a:pPr lvl="1"/>
            <a:r>
              <a:rPr lang="en-US" dirty="0" smtClean="0"/>
              <a:t>75% * last day success ratio +</a:t>
            </a:r>
          </a:p>
          <a:p>
            <a:pPr lvl="1"/>
            <a:r>
              <a:rPr lang="en-US" dirty="0" smtClean="0"/>
              <a:t>25% * last week success ratio</a:t>
            </a:r>
          </a:p>
          <a:p>
            <a:r>
              <a:rPr lang="en-US" i="1" dirty="0" smtClean="0"/>
              <a:t>add</a:t>
            </a:r>
            <a:r>
              <a:rPr lang="en-US" dirty="0" smtClean="0"/>
              <a:t> test result used for write discovery, </a:t>
            </a:r>
            <a:r>
              <a:rPr lang="en-US" i="1" dirty="0" smtClean="0"/>
              <a:t>get </a:t>
            </a:r>
            <a:r>
              <a:rPr lang="en-US" dirty="0" smtClean="0"/>
              <a:t>test result used for reading</a:t>
            </a:r>
          </a:p>
          <a:p>
            <a:r>
              <a:rPr lang="en-US" dirty="0" smtClean="0"/>
              <a:t>Resulting value added to the distance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analysis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Local SE  problems makes the jobs read remotely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 this particular case the SE tests are all fine</a:t>
            </a:r>
          </a:p>
          <a:p>
            <a:pPr lvl="1"/>
            <a:r>
              <a:rPr lang="en-US" sz="2000" dirty="0" smtClean="0"/>
              <a:t>Under investigation why the jobs cannot access local data</a:t>
            </a:r>
          </a:p>
          <a:p>
            <a:r>
              <a:rPr lang="en-US" sz="2400" dirty="0" smtClean="0"/>
              <a:t>Remote access can severely impact the jobs efficiency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performance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133600"/>
            <a:ext cx="5638800" cy="13187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performance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5114791"/>
            <a:ext cx="5638800" cy="5240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86200"/>
            <a:ext cx="7498080" cy="2362200"/>
          </a:xfrm>
        </p:spPr>
        <p:txBody>
          <a:bodyPr/>
          <a:lstStyle/>
          <a:p>
            <a:pPr marL="274320" lvl="0" indent="-274320">
              <a:buSzPct val="70000"/>
              <a:buFont typeface="Wingdings"/>
              <a:buChar char=""/>
              <a:defRPr/>
            </a:pPr>
            <a:r>
              <a:rPr lang="en-US" sz="2100" dirty="0" smtClean="0"/>
              <a:t>Problems can come from both network and the storage</a:t>
            </a:r>
          </a:p>
          <a:p>
            <a:pPr marL="274320" lvl="0" indent="-274320">
              <a:buSzPct val="70000"/>
              <a:buFont typeface="Wingdings"/>
              <a:buChar char=""/>
              <a:defRPr/>
            </a:pPr>
            <a:r>
              <a:rPr lang="en-US" sz="2100" dirty="0" smtClean="0"/>
              <a:t>IO performance seen by jobs doesn’t always match the </a:t>
            </a:r>
            <a:r>
              <a:rPr lang="en-US" sz="2100" dirty="0" err="1" smtClean="0"/>
              <a:t>VoBox</a:t>
            </a:r>
            <a:r>
              <a:rPr lang="en-US" sz="2100" dirty="0" smtClean="0"/>
              <a:t>-to-</a:t>
            </a:r>
            <a:r>
              <a:rPr lang="en-US" sz="2100" dirty="0" err="1" smtClean="0"/>
              <a:t>VoBox</a:t>
            </a:r>
            <a:r>
              <a:rPr lang="en-US" sz="2100" dirty="0" smtClean="0"/>
              <a:t> throughput measurements</a:t>
            </a:r>
          </a:p>
          <a:p>
            <a:pPr marL="731520" lvl="1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en-US" sz="2100" dirty="0" smtClean="0"/>
              <a:t>Congested firewall / network segment, different OS settings, saturated storage IO</a:t>
            </a:r>
          </a:p>
          <a:p>
            <a:pPr marL="274320" indent="-274320">
              <a:buSzPct val="70000"/>
              <a:buFont typeface="Wingdings"/>
              <a:buChar char=""/>
            </a:pPr>
            <a:r>
              <a:rPr lang="en-US" sz="2100" dirty="0" smtClean="0"/>
              <a:t>Reflected in the overall efficiency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1371601" y="1447800"/>
          <a:ext cx="7619999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714"/>
                <a:gridCol w="1233714"/>
                <a:gridCol w="1364344"/>
                <a:gridCol w="1320799"/>
                <a:gridCol w="1233714"/>
                <a:gridCol w="12337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Storage</a:t>
                      </a:r>
                    </a:p>
                    <a:p>
                      <a:r>
                        <a:rPr lang="en-US" sz="1400" dirty="0" smtClean="0"/>
                        <a:t>WNs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CERN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LEGNARO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TORINO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CNAF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FZK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CERN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2.668 MB/s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0.27</a:t>
                      </a:r>
                      <a:r>
                        <a:rPr lang="en-US" sz="1400" baseline="0" dirty="0" smtClean="0"/>
                        <a:t> MB/s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FZK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0.486 MB/s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0.161 MB/s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0.213 MB/s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2.963 MB/s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LEGNARO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1.611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2.628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0.673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0.749 MB/s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TORINO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1.848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1.609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0.684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0.891 MB/s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CNAF</a:t>
                      </a:r>
                      <a:endParaRPr lang="en-US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2.193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0.623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2.126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371600" y="1524000"/>
            <a:ext cx="1219200" cy="381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981200"/>
            <a:ext cx="8942350" cy="2607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http://alimonitor.cern.ch?1163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 descr="us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156" y="4800600"/>
            <a:ext cx="5273044" cy="16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1219200" y="3962400"/>
            <a:ext cx="1447800" cy="83820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LBL::SE traffic during that time</a:t>
            </a:r>
            <a:endParaRPr lang="en-US" dirty="0"/>
          </a:p>
        </p:txBody>
      </p:sp>
      <p:pic>
        <p:nvPicPr>
          <p:cNvPr id="7" name="Content Placeholder 6" descr="us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" y="1295400"/>
            <a:ext cx="8934450" cy="52350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24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 flipH="1" flipV="1">
            <a:off x="701440" y="3586085"/>
            <a:ext cx="4135119" cy="1095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124200" y="3581400"/>
            <a:ext cx="41148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LBL::SE server load</a:t>
            </a:r>
            <a:endParaRPr lang="en-US" dirty="0"/>
          </a:p>
        </p:txBody>
      </p:sp>
      <p:pic>
        <p:nvPicPr>
          <p:cNvPr id="10" name="Content Placeholder 9" descr="us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112" y="1295400"/>
            <a:ext cx="8933688" cy="518633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V="1">
            <a:off x="457202" y="3581400"/>
            <a:ext cx="4114799" cy="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896394" y="3580606"/>
            <a:ext cx="4114800" cy="158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08484"/>
            <a:ext cx="8991600" cy="5268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LBL::SE socket count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26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V="1">
            <a:off x="495302" y="3543300"/>
            <a:ext cx="4190999" cy="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V="1">
            <a:off x="2970054" y="3503454"/>
            <a:ext cx="4114800" cy="349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LBL::SE top client sites</a:t>
            </a:r>
            <a:endParaRPr lang="en-US" dirty="0"/>
          </a:p>
        </p:txBody>
      </p:sp>
      <p:pic>
        <p:nvPicPr>
          <p:cNvPr id="7" name="Content Placeholder 6" descr="us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143000"/>
            <a:ext cx="9042146" cy="52981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27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497048" y="3541556"/>
            <a:ext cx="4343398" cy="349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934494" y="3543300"/>
            <a:ext cx="4342606" cy="79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LBL WNs data access</a:t>
            </a:r>
            <a:endParaRPr lang="en-US" dirty="0"/>
          </a:p>
        </p:txBody>
      </p:sp>
      <p:pic>
        <p:nvPicPr>
          <p:cNvPr id="7" name="Content Placeholder 6" descr="us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176933"/>
            <a:ext cx="9045448" cy="53000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28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649449" y="3389157"/>
            <a:ext cx="4038597" cy="349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858294" y="3390900"/>
            <a:ext cx="4037806" cy="79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LLNL WNs data access</a:t>
            </a:r>
            <a:endParaRPr lang="en-US" dirty="0"/>
          </a:p>
        </p:txBody>
      </p:sp>
      <p:pic>
        <p:nvPicPr>
          <p:cNvPr id="7" name="Content Placeholder 6" descr="us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143000"/>
            <a:ext cx="8973313" cy="5257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29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V="1">
            <a:off x="533403" y="3352800"/>
            <a:ext cx="3962397" cy="3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896394" y="3352800"/>
            <a:ext cx="3961606" cy="79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81000" y="4267200"/>
            <a:ext cx="2667000" cy="1600200"/>
          </a:xfrm>
          <a:prstGeom prst="straightConnector1">
            <a:avLst/>
          </a:prstGeom>
          <a:ln w="25400">
            <a:solidFill>
              <a:srgbClr val="0101E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Services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pic>
        <p:nvPicPr>
          <p:cNvPr id="9" name="Content Placeholder 8" descr="c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62739"/>
            <a:ext cx="7107126" cy="50618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data access is significant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 to tune </a:t>
            </a:r>
            <a:r>
              <a:rPr lang="en-US" b="1" dirty="0" smtClean="0"/>
              <a:t>all</a:t>
            </a:r>
            <a:r>
              <a:rPr lang="en-US" dirty="0" smtClean="0"/>
              <a:t> machines in your clusters for large average RTT (WNs, data servers, and use same values on the </a:t>
            </a:r>
            <a:r>
              <a:rPr lang="en-US" dirty="0" err="1" smtClean="0"/>
              <a:t>VoBox</a:t>
            </a:r>
            <a:r>
              <a:rPr lang="en-US" dirty="0" smtClean="0"/>
              <a:t> for reference)</a:t>
            </a:r>
          </a:p>
          <a:p>
            <a:r>
              <a:rPr lang="en-US" dirty="0" smtClean="0"/>
              <a:t>Kernel parameters as seen here: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http://monalisa.cern.ch/FDT/documentation_syssettings.html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Or even better the </a:t>
            </a:r>
            <a:r>
              <a:rPr lang="en-US" dirty="0" err="1" smtClean="0"/>
              <a:t>ESNet</a:t>
            </a:r>
            <a:r>
              <a:rPr lang="en-US" dirty="0" smtClean="0"/>
              <a:t> recommended values: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http://fasterdata.es.net/host-tuning/linux/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1 TCP stream throughput</a:t>
            </a:r>
            <a:endParaRPr lang="en-US" dirty="0"/>
          </a:p>
        </p:txBody>
      </p:sp>
      <p:pic>
        <p:nvPicPr>
          <p:cNvPr id="7" name="Content Placeholder 6" descr="us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65771"/>
            <a:ext cx="9144000" cy="53578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43600" y="1295400"/>
            <a:ext cx="1219200" cy="457200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57200" y="3352800"/>
            <a:ext cx="1219200" cy="457200"/>
          </a:xfrm>
          <a:prstGeom prst="ellipse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central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71600"/>
            <a:ext cx="749808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Central MySQL databases + hot backups</a:t>
            </a:r>
          </a:p>
          <a:p>
            <a:pPr lvl="1"/>
            <a:r>
              <a:rPr lang="en-US" dirty="0" smtClean="0">
                <a:hlinkClick r:id="rId2"/>
              </a:rPr>
              <a:t>Catalogue</a:t>
            </a:r>
            <a:r>
              <a:rPr lang="en-US" dirty="0" smtClean="0"/>
              <a:t>: 1B files</a:t>
            </a:r>
          </a:p>
          <a:p>
            <a:pPr lvl="1"/>
            <a:r>
              <a:rPr lang="en-US" dirty="0" smtClean="0">
                <a:hlinkClick r:id="rId3"/>
              </a:rPr>
              <a:t>Task Queue</a:t>
            </a:r>
            <a:r>
              <a:rPr lang="en-US" dirty="0" smtClean="0"/>
              <a:t>: 250K jobs/day (</a:t>
            </a:r>
            <a:r>
              <a:rPr lang="en-US" dirty="0" err="1" smtClean="0"/>
              <a:t>avg</a:t>
            </a:r>
            <a:r>
              <a:rPr lang="en-US" dirty="0" smtClean="0"/>
              <a:t>) (up to 2x in analysis periods)</a:t>
            </a:r>
          </a:p>
          <a:p>
            <a:pPr lvl="1"/>
            <a:r>
              <a:rPr lang="en-US" dirty="0" smtClean="0"/>
              <a:t>Scheduled transfers</a:t>
            </a:r>
          </a:p>
          <a:p>
            <a:r>
              <a:rPr lang="en-US" dirty="0" smtClean="0">
                <a:hlinkClick r:id="rId4"/>
              </a:rPr>
              <a:t>AliEn services</a:t>
            </a:r>
            <a:endParaRPr lang="en-US" dirty="0" smtClean="0"/>
          </a:p>
          <a:p>
            <a:pPr lvl="1"/>
            <a:r>
              <a:rPr lang="en-US" dirty="0" err="1" smtClean="0"/>
              <a:t>Authen</a:t>
            </a:r>
            <a:r>
              <a:rPr lang="en-US" dirty="0" smtClean="0"/>
              <a:t>:  </a:t>
            </a:r>
            <a:r>
              <a:rPr lang="en-US" i="1" dirty="0" smtClean="0"/>
              <a:t>alice-authen.cern.ch</a:t>
            </a:r>
            <a:r>
              <a:rPr lang="en-US" dirty="0" smtClean="0"/>
              <a:t>:8080</a:t>
            </a:r>
          </a:p>
          <a:p>
            <a:pPr lvl="1"/>
            <a:r>
              <a:rPr lang="en-US" dirty="0" err="1" smtClean="0"/>
              <a:t>PackMan</a:t>
            </a:r>
            <a:r>
              <a:rPr lang="en-US" dirty="0" smtClean="0"/>
              <a:t>: </a:t>
            </a:r>
            <a:r>
              <a:rPr lang="en-US" i="1" dirty="0" smtClean="0"/>
              <a:t>alice-packman.cern.ch</a:t>
            </a:r>
            <a:r>
              <a:rPr lang="en-US" dirty="0" smtClean="0"/>
              <a:t>:9991</a:t>
            </a:r>
          </a:p>
          <a:p>
            <a:pPr lvl="1"/>
            <a:r>
              <a:rPr lang="en-US" dirty="0" smtClean="0"/>
              <a:t>Job Broker: </a:t>
            </a:r>
            <a:r>
              <a:rPr lang="en-US" i="1" dirty="0" smtClean="0"/>
              <a:t>alice-jobbroker.cern.ch</a:t>
            </a:r>
            <a:r>
              <a:rPr lang="en-US" dirty="0" smtClean="0"/>
              <a:t>:8050</a:t>
            </a:r>
          </a:p>
          <a:p>
            <a:pPr lvl="1"/>
            <a:r>
              <a:rPr lang="en-US" dirty="0" smtClean="0"/>
              <a:t>Job Manager: </a:t>
            </a:r>
            <a:r>
              <a:rPr lang="en-US" i="1" dirty="0" smtClean="0"/>
              <a:t>aliendb8.cern.ch:</a:t>
            </a:r>
            <a:r>
              <a:rPr lang="en-US" dirty="0" smtClean="0"/>
              <a:t>8083</a:t>
            </a:r>
          </a:p>
          <a:p>
            <a:pPr lvl="1"/>
            <a:r>
              <a:rPr lang="en-US" dirty="0" smtClean="0"/>
              <a:t>Job Info Manager: </a:t>
            </a:r>
            <a:r>
              <a:rPr lang="en-US" i="1" dirty="0" smtClean="0"/>
              <a:t>alice-jobinfomanager.cern.ch</a:t>
            </a:r>
            <a:r>
              <a:rPr lang="en-US" dirty="0" smtClean="0"/>
              <a:t>:8081</a:t>
            </a:r>
          </a:p>
          <a:p>
            <a:pPr lvl="1"/>
            <a:r>
              <a:rPr lang="en-US" dirty="0" smtClean="0"/>
              <a:t>Information Service: </a:t>
            </a:r>
            <a:r>
              <a:rPr lang="en-US" i="1" dirty="0" smtClean="0"/>
              <a:t>alice-is.cern.ch</a:t>
            </a:r>
            <a:r>
              <a:rPr lang="en-US" dirty="0" smtClean="0"/>
              <a:t>:8099</a:t>
            </a:r>
          </a:p>
          <a:p>
            <a:pPr lvl="1"/>
            <a:r>
              <a:rPr lang="en-US" dirty="0" smtClean="0"/>
              <a:t>API: </a:t>
            </a:r>
            <a:r>
              <a:rPr lang="en-US" i="1" dirty="0" smtClean="0"/>
              <a:t>alice-apiserv1.cern.ch</a:t>
            </a:r>
            <a:r>
              <a:rPr lang="en-US" dirty="0" smtClean="0"/>
              <a:t>:10000, </a:t>
            </a:r>
            <a:r>
              <a:rPr lang="en-US" i="1" dirty="0" smtClean="0"/>
              <a:t>alice-apiserv2.cern.ch</a:t>
            </a:r>
            <a:r>
              <a:rPr lang="en-US" dirty="0" smtClean="0"/>
              <a:t>:10000</a:t>
            </a:r>
          </a:p>
          <a:p>
            <a:pPr lvl="1"/>
            <a:r>
              <a:rPr lang="en-US" dirty="0" smtClean="0"/>
              <a:t>LDAP: </a:t>
            </a:r>
            <a:r>
              <a:rPr lang="en-US" i="1" dirty="0" smtClean="0"/>
              <a:t>alice-ldap.cern.ch</a:t>
            </a:r>
            <a:r>
              <a:rPr lang="en-US" dirty="0" smtClean="0"/>
              <a:t>:8389</a:t>
            </a:r>
          </a:p>
          <a:p>
            <a:pPr lvl="1"/>
            <a:r>
              <a:rPr lang="en-US" dirty="0" smtClean="0"/>
              <a:t>Various optimizers and internal services</a:t>
            </a:r>
          </a:p>
          <a:p>
            <a:r>
              <a:rPr lang="en-US" dirty="0" smtClean="0"/>
              <a:t>Transfer agents</a:t>
            </a:r>
          </a:p>
          <a:p>
            <a:pPr lvl="1"/>
            <a:r>
              <a:rPr lang="en-US" dirty="0" smtClean="0"/>
              <a:t>Third party copying or store and forward of the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MonALISA </a:t>
            </a:r>
            <a:r>
              <a:rPr lang="en-US" dirty="0" smtClean="0">
                <a:hlinkClick r:id="rId2"/>
              </a:rPr>
              <a:t>central repository</a:t>
            </a:r>
            <a:r>
              <a:rPr lang="en-US" dirty="0" smtClean="0"/>
              <a:t>: </a:t>
            </a:r>
            <a:r>
              <a:rPr lang="en-US" i="1" dirty="0" smtClean="0"/>
              <a:t>alimonitor.cern.ch</a:t>
            </a:r>
            <a:r>
              <a:rPr lang="en-US" dirty="0" smtClean="0"/>
              <a:t>:80,443</a:t>
            </a:r>
          </a:p>
          <a:p>
            <a:pPr lvl="1"/>
            <a:r>
              <a:rPr lang="en-US" dirty="0" smtClean="0"/>
              <a:t>2 independent PostgreSQL backends</a:t>
            </a:r>
          </a:p>
          <a:p>
            <a:r>
              <a:rPr lang="en-US" dirty="0" smtClean="0"/>
              <a:t>MonALISA proxy service: </a:t>
            </a:r>
            <a:r>
              <a:rPr lang="en-US" i="1" dirty="0" smtClean="0"/>
              <a:t>alimlproxy.cern.ch</a:t>
            </a:r>
            <a:r>
              <a:rPr lang="en-US" dirty="0" smtClean="0"/>
              <a:t>:6001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AliEn </a:t>
            </a:r>
            <a:r>
              <a:rPr lang="en-US" dirty="0" smtClean="0"/>
              <a:t>and </a:t>
            </a:r>
            <a:r>
              <a:rPr lang="en-US" dirty="0" smtClean="0">
                <a:hlinkClick r:id="rId3"/>
              </a:rPr>
              <a:t>AliROOT </a:t>
            </a:r>
            <a:r>
              <a:rPr lang="en-US" dirty="0" smtClean="0"/>
              <a:t>build systems for</a:t>
            </a:r>
          </a:p>
          <a:p>
            <a:pPr lvl="1"/>
            <a:r>
              <a:rPr lang="en-US" dirty="0" smtClean="0"/>
              <a:t>SLC5, 32b and 64b</a:t>
            </a:r>
          </a:p>
          <a:p>
            <a:pPr lvl="1"/>
            <a:r>
              <a:rPr lang="en-US" dirty="0" smtClean="0"/>
              <a:t>SLC6, 32b and 64b</a:t>
            </a:r>
          </a:p>
          <a:p>
            <a:pPr lvl="1"/>
            <a:r>
              <a:rPr lang="en-US" dirty="0" err="1" smtClean="0"/>
              <a:t>Ubuntu</a:t>
            </a:r>
            <a:r>
              <a:rPr lang="en-US" dirty="0" smtClean="0"/>
              <a:t>, 64b</a:t>
            </a:r>
          </a:p>
          <a:p>
            <a:pPr lvl="1"/>
            <a:r>
              <a:rPr lang="en-US" dirty="0" smtClean="0"/>
              <a:t>Mac </a:t>
            </a:r>
            <a:r>
              <a:rPr lang="en-US" dirty="0" err="1" smtClean="0"/>
              <a:t>OSx</a:t>
            </a:r>
            <a:endParaRPr lang="en-US" dirty="0" smtClean="0"/>
          </a:p>
          <a:p>
            <a:r>
              <a:rPr lang="en-US" dirty="0" smtClean="0"/>
              <a:t>Daily analysis tags + 2 revisions weekly</a:t>
            </a:r>
          </a:p>
          <a:p>
            <a:pPr lvl="1"/>
            <a:r>
              <a:rPr lang="en-US" dirty="0" smtClean="0"/>
              <a:t>Automatically deployed on CVMFS</a:t>
            </a:r>
          </a:p>
          <a:p>
            <a:pPr lvl="1"/>
            <a:r>
              <a:rPr lang="en-US" dirty="0" smtClean="0"/>
              <a:t>Also available for users to install</a:t>
            </a:r>
          </a:p>
          <a:p>
            <a:pPr lvl="2"/>
            <a:r>
              <a:rPr lang="en-US" i="1" dirty="0" err="1" smtClean="0"/>
              <a:t>wget</a:t>
            </a:r>
            <a:r>
              <a:rPr lang="en-US" dirty="0" smtClean="0"/>
              <a:t> directly from build servers via </a:t>
            </a:r>
            <a:r>
              <a:rPr lang="en-US" i="1" dirty="0" smtClean="0"/>
              <a:t>alienbuild.cern.ch</a:t>
            </a:r>
            <a:r>
              <a:rPr lang="en-US" dirty="0" smtClean="0"/>
              <a:t>:80,8880,8888,8889</a:t>
            </a:r>
          </a:p>
          <a:p>
            <a:pPr lvl="2"/>
            <a:r>
              <a:rPr lang="en-US" i="1" dirty="0" smtClean="0"/>
              <a:t>alitorrent.cern.ch</a:t>
            </a:r>
            <a:r>
              <a:rPr lang="en-US" dirty="0" smtClean="0"/>
              <a:t>:80,8088,8092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other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 revision testing of QA and </a:t>
            </a:r>
            <a:r>
              <a:rPr lang="en-US" dirty="0" err="1" smtClean="0"/>
              <a:t>refiltering</a:t>
            </a:r>
            <a:r>
              <a:rPr lang="en-US" dirty="0" smtClean="0"/>
              <a:t> code</a:t>
            </a:r>
          </a:p>
          <a:p>
            <a:r>
              <a:rPr lang="en-US" dirty="0" smtClean="0"/>
              <a:t>LEGO train wagon testing machinery</a:t>
            </a:r>
          </a:p>
          <a:p>
            <a:r>
              <a:rPr lang="en-US" dirty="0" err="1" smtClean="0"/>
              <a:t>AliRoot</a:t>
            </a:r>
            <a:r>
              <a:rPr lang="en-US" dirty="0" smtClean="0"/>
              <a:t> code checkers</a:t>
            </a:r>
          </a:p>
          <a:p>
            <a:r>
              <a:rPr lang="en-US" dirty="0" smtClean="0"/>
              <a:t>Shifter and detector construction databases</a:t>
            </a:r>
          </a:p>
          <a:p>
            <a:r>
              <a:rPr lang="en-US" dirty="0" smtClean="0"/>
              <a:t>ALICE public web site</a:t>
            </a:r>
          </a:p>
          <a:p>
            <a:r>
              <a:rPr lang="en-US" dirty="0" smtClean="0"/>
              <a:t>Backup service and software repository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VoBox</a:t>
            </a:r>
            <a:r>
              <a:rPr lang="en-US" dirty="0" smtClean="0"/>
              <a:t>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CE</a:t>
            </a:r>
          </a:p>
          <a:p>
            <a:pPr lvl="1"/>
            <a:r>
              <a:rPr lang="en-US" dirty="0" smtClean="0"/>
              <a:t>Submitting generic Job Agents to the local BQ when something in the central task queue matches the site resources</a:t>
            </a:r>
          </a:p>
          <a:p>
            <a:r>
              <a:rPr lang="en-US" dirty="0" smtClean="0"/>
              <a:t>Cluster Monitor: TCP/8084</a:t>
            </a:r>
          </a:p>
          <a:p>
            <a:pPr lvl="1"/>
            <a:r>
              <a:rPr lang="en-US" dirty="0" smtClean="0"/>
              <a:t>Message proxy between job agents and the central services</a:t>
            </a:r>
          </a:p>
          <a:p>
            <a:r>
              <a:rPr lang="en-US" dirty="0" err="1" smtClean="0"/>
              <a:t>CMReport</a:t>
            </a:r>
            <a:endParaRPr lang="en-US" dirty="0" smtClean="0"/>
          </a:p>
          <a:p>
            <a:pPr lvl="1"/>
            <a:r>
              <a:rPr lang="en-US" dirty="0" smtClean="0"/>
              <a:t>Periodic message buffer flushes to the central services</a:t>
            </a:r>
          </a:p>
          <a:p>
            <a:r>
              <a:rPr lang="en-US" dirty="0" smtClean="0"/>
              <a:t>MonALISA: </a:t>
            </a:r>
          </a:p>
          <a:p>
            <a:pPr lvl="1"/>
            <a:r>
              <a:rPr lang="en-US" dirty="0" smtClean="0"/>
              <a:t>Collects and aggregates all site-produced monitoring data</a:t>
            </a:r>
          </a:p>
          <a:p>
            <a:pPr lvl="1"/>
            <a:r>
              <a:rPr lang="en-US" dirty="0" smtClean="0"/>
              <a:t>Periodic tests of </a:t>
            </a:r>
            <a:r>
              <a:rPr lang="en-US" dirty="0" err="1" smtClean="0"/>
              <a:t>VoBox</a:t>
            </a:r>
            <a:r>
              <a:rPr lang="en-US" dirty="0" smtClean="0"/>
              <a:t> services health</a:t>
            </a:r>
          </a:p>
          <a:p>
            <a:pPr lvl="1"/>
            <a:r>
              <a:rPr lang="en-US" dirty="0" smtClean="0"/>
              <a:t>ApMon listener: UDP/8884</a:t>
            </a:r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 monitoring: UDP/9930</a:t>
            </a:r>
          </a:p>
          <a:p>
            <a:pPr lvl="1"/>
            <a:r>
              <a:rPr lang="en-US" dirty="0" smtClean="0"/>
              <a:t>Bandwidth tests: TCP/1093, ICMP, UDP/33434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Agent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Instrumented with </a:t>
            </a:r>
            <a:r>
              <a:rPr lang="en-US" dirty="0" smtClean="0">
                <a:hlinkClick r:id="rId2"/>
              </a:rPr>
              <a:t>ApMon</a:t>
            </a:r>
            <a:endParaRPr lang="en-US" dirty="0" smtClean="0"/>
          </a:p>
          <a:p>
            <a:r>
              <a:rPr lang="en-US" dirty="0" smtClean="0"/>
              <a:t>Full host monitoring parameters</a:t>
            </a:r>
          </a:p>
          <a:p>
            <a:pPr lvl="1"/>
            <a:r>
              <a:rPr lang="en-US" dirty="0" smtClean="0"/>
              <a:t>CPU, load, network traffic, number of processes and sockets in each state, disk and swap IO, CPU type and spec power, OS</a:t>
            </a:r>
          </a:p>
          <a:p>
            <a:r>
              <a:rPr lang="en-US" dirty="0" smtClean="0"/>
              <a:t>Self monitoring</a:t>
            </a:r>
          </a:p>
          <a:p>
            <a:pPr lvl="1"/>
            <a:r>
              <a:rPr lang="en-US" dirty="0" smtClean="0"/>
              <a:t>Proxy time left, CPU and memory utilization, status, current job ID, number of jobs picked up so far</a:t>
            </a:r>
          </a:p>
          <a:p>
            <a:r>
              <a:rPr lang="en-US" dirty="0" smtClean="0"/>
              <a:t>Current job monitoring</a:t>
            </a:r>
          </a:p>
          <a:p>
            <a:pPr lvl="1"/>
            <a:r>
              <a:rPr lang="en-US" dirty="0" smtClean="0"/>
              <a:t>CPU, memory and disk utilization, number of open files, job meta information (queue ID, master job ID, owner name)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4/8/2014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ALICE-USA Review - Site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C58F4-F2C4-444F-A071-0F25CFC05E8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885</TotalTime>
  <Words>1472</Words>
  <Application>Microsoft Office PowerPoint</Application>
  <PresentationFormat>On-screen Show (4:3)</PresentationFormat>
  <Paragraphs>404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Solstice</vt:lpstr>
      <vt:lpstr>Site operations</vt:lpstr>
      <vt:lpstr>Outline</vt:lpstr>
      <vt:lpstr>Central Services</vt:lpstr>
      <vt:lpstr>Core central services</vt:lpstr>
      <vt:lpstr>Monitoring services</vt:lpstr>
      <vt:lpstr>Build servers</vt:lpstr>
      <vt:lpstr>Various other services</vt:lpstr>
      <vt:lpstr>VoBox services</vt:lpstr>
      <vt:lpstr>Job Agent monitoring</vt:lpstr>
      <vt:lpstr>Job monitoring</vt:lpstr>
      <vt:lpstr>Storage monitoring</vt:lpstr>
      <vt:lpstr>Site monitoring data aggregation</vt:lpstr>
      <vt:lpstr>Central monitoring repository</vt:lpstr>
      <vt:lpstr>What you can see centrally</vt:lpstr>
      <vt:lpstr>Network monitoring</vt:lpstr>
      <vt:lpstr>Topology map (AS level)</vt:lpstr>
      <vt:lpstr>Storage monitoring</vt:lpstr>
      <vt:lpstr>Storage discovery</vt:lpstr>
      <vt:lpstr>Distance metric function</vt:lpstr>
      <vt:lpstr>Weight factors</vt:lpstr>
      <vt:lpstr>Impact on analysis jobs</vt:lpstr>
      <vt:lpstr>Remote access efficiency</vt:lpstr>
      <vt:lpstr>Focus on US</vt:lpstr>
      <vt:lpstr>LBL::SE traffic during that time</vt:lpstr>
      <vt:lpstr>LBL::SE server load</vt:lpstr>
      <vt:lpstr>LBL::SE socket count</vt:lpstr>
      <vt:lpstr>LBL::SE top client sites</vt:lpstr>
      <vt:lpstr>LBL WNs data access</vt:lpstr>
      <vt:lpstr>LLNL WNs data access</vt:lpstr>
      <vt:lpstr>Remote data access is significant</vt:lpstr>
      <vt:lpstr>Network 1 TCP stream throughput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operations</dc:title>
  <dc:creator>Costin</dc:creator>
  <cp:lastModifiedBy>Costin</cp:lastModifiedBy>
  <cp:revision>298</cp:revision>
  <dcterms:created xsi:type="dcterms:W3CDTF">2014-04-01T12:41:02Z</dcterms:created>
  <dcterms:modified xsi:type="dcterms:W3CDTF">2014-04-08T06:32:24Z</dcterms:modified>
</cp:coreProperties>
</file>