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1" r:id="rId3"/>
    <p:sldId id="324" r:id="rId4"/>
    <p:sldId id="332" r:id="rId5"/>
    <p:sldId id="315" r:id="rId6"/>
    <p:sldId id="294" r:id="rId7"/>
    <p:sldId id="326" r:id="rId8"/>
    <p:sldId id="327" r:id="rId9"/>
    <p:sldId id="328" r:id="rId10"/>
    <p:sldId id="329" r:id="rId11"/>
    <p:sldId id="285" r:id="rId12"/>
    <p:sldId id="330" r:id="rId13"/>
    <p:sldId id="33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9CFF"/>
    <a:srgbClr val="E2FCDA"/>
    <a:srgbClr val="C00202"/>
    <a:srgbClr val="FFABB0"/>
    <a:srgbClr val="7B0C87"/>
    <a:srgbClr val="670B70"/>
    <a:srgbClr val="FFFFCD"/>
    <a:srgbClr val="FFFDA7"/>
    <a:srgbClr val="E3E2EE"/>
    <a:srgbClr val="EEE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3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80EC4-BFB6-214D-830A-C874574EC9F2}" type="datetimeFigureOut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ABC90-9AEC-F14A-B7AC-0F0EE31D84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355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264AF-DDA4-AC4A-9708-6BD14C245FCF}" type="datetimeFigureOut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8F145-9C7F-EE4C-8944-AEFBFA8330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5377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E123-8EDA-F149-AC7B-E8386B9E232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47A0-B5B2-A943-8815-DD3B8E578655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952-BF0D-9848-A795-A37183CB2E9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0881-3BBF-1F44-A672-7BC37E80FBBD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EF26-76C9-FA47-80F1-FEBBE188F9B7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604F-DD67-0C4F-B4AF-B4EA7CA7446B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8546E-38A0-524D-BDCF-127E25574042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4622-8BB4-7D42-BF94-F7BBEDCAE2D9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1D7-C7D0-5F48-AB87-6938EECBBCA7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1D34A-A1D8-594D-A5F7-4AF80B7B9F0A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0258" y="142687"/>
            <a:ext cx="6358533" cy="8716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049" y="1253470"/>
            <a:ext cx="8701328" cy="4872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343D1-CB0B-2A45-8C19-57FFB1BF2464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 Jeff Porter  LBNL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15460" y="1039061"/>
            <a:ext cx="8840918" cy="1"/>
          </a:xfrm>
          <a:prstGeom prst="line">
            <a:avLst/>
          </a:prstGeom>
          <a:ln>
            <a:gradFill flip="none" rotWithShape="1">
              <a:gsLst>
                <a:gs pos="40000">
                  <a:schemeClr val="accent2">
                    <a:lumMod val="50000"/>
                  </a:schemeClr>
                </a:gs>
                <a:gs pos="100000">
                  <a:prstClr val="white"/>
                </a:gs>
              </a:gsLst>
              <a:path path="rect">
                <a:fillToRect l="100000" t="100000"/>
              </a:path>
              <a:tileRect r="-100000" b="-100000"/>
            </a:gra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Picture 11" descr="LBNL_Logo-Ful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970747" y="169883"/>
            <a:ext cx="915630" cy="78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85634" y="129563"/>
            <a:ext cx="751696" cy="8926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9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660066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Interaction with </a:t>
            </a:r>
            <a:r>
              <a:rPr lang="en-US" dirty="0" smtClean="0"/>
              <a:t>OSG &amp; WLCG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ALICE-USA Resource Review</a:t>
            </a:r>
            <a:endParaRPr lang="en-US" dirty="0" smtClean="0"/>
          </a:p>
          <a:p>
            <a:r>
              <a:rPr lang="en-US" dirty="0" smtClean="0"/>
              <a:t>Apr 7-8 2014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T2 Reports by country </a:t>
            </a:r>
          </a:p>
          <a:p>
            <a:pPr lvl="1"/>
            <a:r>
              <a:rPr lang="en-US" dirty="0" smtClean="0"/>
              <a:t>Shown: </a:t>
            </a:r>
            <a:r>
              <a:rPr lang="en-US" dirty="0"/>
              <a:t>n</a:t>
            </a:r>
            <a:r>
              <a:rPr lang="en-US" dirty="0" smtClean="0"/>
              <a:t>ormalized CPU in kSi2k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VO Report </a:t>
            </a:r>
          </a:p>
          <a:p>
            <a:pPr lvl="1"/>
            <a:r>
              <a:rPr lang="en-US" dirty="0" smtClean="0"/>
              <a:t>ALICE @ 10% of WLCG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EGI Tier 2 </a:t>
            </a:r>
            <a:r>
              <a:rPr lang="en-US" dirty="0"/>
              <a:t>Accounting Portal</a:t>
            </a:r>
            <a:br>
              <a:rPr lang="en-US" dirty="0"/>
            </a:br>
            <a:r>
              <a:rPr lang="en-US" sz="2800" dirty="0"/>
              <a:t>http://</a:t>
            </a:r>
            <a:r>
              <a:rPr lang="en-US" sz="2800" dirty="0" err="1"/>
              <a:t>accounting.egi.eu</a:t>
            </a:r>
            <a:r>
              <a:rPr lang="en-US" sz="2800" dirty="0"/>
              <a:t>/tier2.php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723" y="1023284"/>
            <a:ext cx="4074315" cy="51028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49" y="3826361"/>
            <a:ext cx="4635500" cy="232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545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CPU Utilization 2013 RRB Year</a:t>
            </a:r>
            <a:br>
              <a:rPr lang="en-US" sz="3200" dirty="0" smtClean="0"/>
            </a:br>
            <a:r>
              <a:rPr lang="en-US" sz="3200" dirty="0" smtClean="0"/>
              <a:t>10 Months:  3/13 – 01/14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13" y="1104062"/>
            <a:ext cx="8958951" cy="5400834"/>
          </a:xfrm>
        </p:spPr>
        <p:txBody>
          <a:bodyPr>
            <a:normAutofit fontScale="92500" lnSpcReduction="10000"/>
          </a:bodyPr>
          <a:lstStyle/>
          <a:p>
            <a:pPr lvl="2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CPU Utilization </a:t>
            </a:r>
            <a:r>
              <a:rPr lang="en-US" dirty="0" err="1" smtClean="0">
                <a:sym typeface="Wingdings"/>
              </a:rPr>
              <a:t>eff</a:t>
            </a:r>
            <a:r>
              <a:rPr lang="en-US" dirty="0" smtClean="0">
                <a:sym typeface="Wingdings"/>
              </a:rPr>
              <a:t>: CPU/wall</a:t>
            </a:r>
          </a:p>
          <a:p>
            <a:pPr lvl="1"/>
            <a:r>
              <a:rPr lang="en-US" dirty="0" smtClean="0">
                <a:sym typeface="Wingdings"/>
              </a:rPr>
              <a:t>LLNL/LC &amp; NERSC/PDSF ~ 65-70% efficiency</a:t>
            </a:r>
          </a:p>
          <a:p>
            <a:pPr lvl="2"/>
            <a:r>
              <a:rPr lang="en-US" dirty="0" smtClean="0">
                <a:sym typeface="Wingdings"/>
              </a:rPr>
              <a:t>70% Allowed by WLCG Accounting for T2</a:t>
            </a:r>
          </a:p>
          <a:p>
            <a:pPr lvl="2"/>
            <a:endParaRPr lang="en-US" dirty="0">
              <a:sym typeface="Wingdings"/>
            </a:endParaRPr>
          </a:p>
          <a:p>
            <a:pPr lvl="2"/>
            <a:endParaRPr lang="en-US" dirty="0" smtClean="0">
              <a:sym typeface="Wingdings"/>
            </a:endParaRPr>
          </a:p>
          <a:p>
            <a:pPr lvl="3"/>
            <a:endParaRPr lang="en-US" dirty="0" smtClean="0">
              <a:sym typeface="Wingdings"/>
            </a:endParaRPr>
          </a:p>
          <a:p>
            <a:pPr lvl="3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Utilization relative to pledges</a:t>
            </a:r>
          </a:p>
          <a:p>
            <a:pPr lvl="1"/>
            <a:r>
              <a:rPr lang="en-US" dirty="0" smtClean="0">
                <a:sym typeface="Wingdings"/>
              </a:rPr>
              <a:t>LLNL/LC  </a:t>
            </a:r>
          </a:p>
          <a:p>
            <a:pPr lvl="2"/>
            <a:r>
              <a:rPr lang="en-US" dirty="0" smtClean="0">
                <a:sym typeface="Wingdings"/>
              </a:rPr>
              <a:t>Pledge : 11,500 HS x 24 x 300 x 0.7 (allowed eff.) = 58.0 MHS-hrs</a:t>
            </a:r>
          </a:p>
          <a:p>
            <a:pPr lvl="2"/>
            <a:r>
              <a:rPr lang="en-US" dirty="0" smtClean="0">
                <a:sym typeface="Wingdings"/>
              </a:rPr>
              <a:t>Delivered:  51.6 MHS-</a:t>
            </a:r>
            <a:r>
              <a:rPr lang="en-US" dirty="0" err="1" smtClean="0">
                <a:sym typeface="Wingdings"/>
              </a:rPr>
              <a:t>hrs</a:t>
            </a:r>
            <a:r>
              <a:rPr lang="en-US" dirty="0" smtClean="0">
                <a:sym typeface="Wingdings"/>
              </a:rPr>
              <a:t>  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 89%</a:t>
            </a:r>
          </a:p>
          <a:p>
            <a:pPr lvl="1"/>
            <a:r>
              <a:rPr lang="en-US" dirty="0" smtClean="0">
                <a:sym typeface="Wingdings"/>
              </a:rPr>
              <a:t>NERSC/PDSF</a:t>
            </a:r>
          </a:p>
          <a:p>
            <a:pPr lvl="2"/>
            <a:r>
              <a:rPr lang="en-US" dirty="0" smtClean="0">
                <a:sym typeface="Wingdings"/>
              </a:rPr>
              <a:t>Pledge: 12,900 HS x 24 x 300 x 0.7  = 65.0 MHS-hrs</a:t>
            </a:r>
          </a:p>
          <a:p>
            <a:pPr lvl="2"/>
            <a:r>
              <a:rPr lang="en-US" dirty="0" smtClean="0">
                <a:sym typeface="Wingdings"/>
              </a:rPr>
              <a:t>Delivered: = 79.9 MHS-</a:t>
            </a:r>
            <a:r>
              <a:rPr lang="en-US" dirty="0" err="1" smtClean="0">
                <a:sym typeface="Wingdings"/>
              </a:rPr>
              <a:t>hrs</a:t>
            </a:r>
            <a:r>
              <a:rPr lang="en-US" dirty="0" smtClean="0">
                <a:sym typeface="Wingdings"/>
              </a:rPr>
              <a:t> 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123%</a:t>
            </a:r>
          </a:p>
          <a:p>
            <a:pPr lvl="1"/>
            <a:r>
              <a:rPr lang="en-US" dirty="0" smtClean="0">
                <a:sym typeface="Wingdings"/>
              </a:rPr>
              <a:t>Combined</a:t>
            </a:r>
          </a:p>
          <a:p>
            <a:pPr lvl="2"/>
            <a:r>
              <a:rPr lang="en-US" dirty="0" smtClean="0">
                <a:sym typeface="Wingdings"/>
              </a:rPr>
              <a:t>Pledge = 123.0 MHS-hrs , Delivered = 131.5 MHS-</a:t>
            </a:r>
            <a:r>
              <a:rPr lang="en-US" dirty="0" err="1" smtClean="0">
                <a:sym typeface="Wingdings"/>
              </a:rPr>
              <a:t>hrs</a:t>
            </a:r>
            <a:r>
              <a:rPr lang="en-US" dirty="0" smtClean="0">
                <a:sym typeface="Wingdings"/>
              </a:rPr>
              <a:t>  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107%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 Jeff Porter  LBNL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200" y="1584030"/>
            <a:ext cx="3836248" cy="19873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35147" y="1214698"/>
            <a:ext cx="2226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EGI Portal Country T2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96401" y="1511113"/>
            <a:ext cx="614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USA</a:t>
            </a:r>
            <a:endParaRPr lang="en-US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554541" y="1811567"/>
            <a:ext cx="362016" cy="347433"/>
          </a:xfrm>
          <a:prstGeom prst="straightConnector1">
            <a:avLst/>
          </a:prstGeom>
          <a:ln w="1905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" y="2558754"/>
            <a:ext cx="5200650" cy="784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RSV Monitors OSG CE for a handful of critical metrics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 &amp; Reliability</a:t>
            </a:r>
            <a:br>
              <a:rPr lang="en-US" dirty="0" smtClean="0"/>
            </a:br>
            <a:r>
              <a:rPr lang="en-US" sz="2800" dirty="0" smtClean="0"/>
              <a:t>OSG-RSV </a:t>
            </a:r>
            <a:r>
              <a:rPr lang="en-US" sz="2800" dirty="0" smtClean="0">
                <a:sym typeface="Wingdings"/>
              </a:rPr>
              <a:t> deprecated (see below)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14" y="1707764"/>
            <a:ext cx="7146477" cy="265555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698500" y="4368801"/>
            <a:ext cx="6832600" cy="1112922"/>
            <a:chOff x="185049" y="4869912"/>
            <a:chExt cx="7366000" cy="158971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5049" y="5174341"/>
              <a:ext cx="7366000" cy="1285282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1249" y="4869912"/>
              <a:ext cx="7289800" cy="392378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813062" y="3961263"/>
            <a:ext cx="4333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WLCG Monthly Report on Availability &amp; Reliability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7150" y="5625147"/>
            <a:ext cx="4339650" cy="830997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202"/>
                </a:solidFill>
              </a:rPr>
              <a:t>Future in 2 Steps (ORNL likely only 2</a:t>
            </a:r>
            <a:r>
              <a:rPr lang="en-US" sz="1600" baseline="30000" dirty="0" smtClean="0">
                <a:solidFill>
                  <a:srgbClr val="C00202"/>
                </a:solidFill>
              </a:rPr>
              <a:t>nd</a:t>
            </a:r>
            <a:r>
              <a:rPr lang="en-US" sz="1600" dirty="0" smtClean="0">
                <a:solidFill>
                  <a:srgbClr val="C00202"/>
                </a:solidFill>
              </a:rPr>
              <a:t> step):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C00202"/>
                </a:solidFill>
              </a:rPr>
              <a:t>Direct tests from CERN “SAM” 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C00202"/>
                </a:solidFill>
              </a:rPr>
              <a:t>Data taken from ALICE Monitoring - </a:t>
            </a:r>
            <a:r>
              <a:rPr lang="en-US" sz="1600" dirty="0" err="1" smtClean="0">
                <a:solidFill>
                  <a:srgbClr val="C00202"/>
                </a:solidFill>
              </a:rPr>
              <a:t>MonaLisa</a:t>
            </a:r>
            <a:endParaRPr lang="en-US" sz="1600" dirty="0">
              <a:solidFill>
                <a:srgbClr val="C002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146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5" y="1133157"/>
            <a:ext cx="3602215" cy="540945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 smtClean="0"/>
              <a:t>LLNL</a:t>
            </a:r>
            <a:r>
              <a:rPr lang="en-US" dirty="0"/>
              <a:t>/LC </a:t>
            </a:r>
            <a:endParaRPr lang="en-US" dirty="0" smtClean="0"/>
          </a:p>
          <a:p>
            <a:pPr lvl="2"/>
            <a:r>
              <a:rPr lang="en-US" dirty="0" err="1" smtClean="0"/>
              <a:t>Vobox</a:t>
            </a:r>
            <a:r>
              <a:rPr lang="en-US" dirty="0" smtClean="0"/>
              <a:t> Submits to PBS</a:t>
            </a:r>
          </a:p>
          <a:p>
            <a:pPr lvl="2"/>
            <a:r>
              <a:rPr lang="en-US" dirty="0" smtClean="0"/>
              <a:t>OSG</a:t>
            </a:r>
            <a:r>
              <a:rPr lang="en-US" dirty="0"/>
              <a:t>-</a:t>
            </a:r>
            <a:r>
              <a:rPr lang="en-US" dirty="0" smtClean="0"/>
              <a:t>CE: independent </a:t>
            </a:r>
            <a:r>
              <a:rPr lang="en-US" dirty="0"/>
              <a:t>external interface</a:t>
            </a:r>
          </a:p>
          <a:p>
            <a:pPr lvl="2"/>
            <a:r>
              <a:rPr lang="en-US" dirty="0" smtClean="0"/>
              <a:t>OSG Accounting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LBNL/NERSC/PDSF</a:t>
            </a:r>
            <a:endParaRPr lang="en-US" dirty="0"/>
          </a:p>
          <a:p>
            <a:pPr lvl="2"/>
            <a:r>
              <a:rPr lang="en-US" dirty="0"/>
              <a:t>Submits to </a:t>
            </a:r>
            <a:r>
              <a:rPr lang="en-US" dirty="0" err="1" smtClean="0"/>
              <a:t>CondorG</a:t>
            </a:r>
            <a:r>
              <a:rPr lang="en-US" dirty="0" smtClean="0"/>
              <a:t> </a:t>
            </a:r>
            <a:r>
              <a:rPr lang="en-US" dirty="0"/>
              <a:t>service on VO box</a:t>
            </a:r>
          </a:p>
          <a:p>
            <a:pPr lvl="2"/>
            <a:r>
              <a:rPr lang="en-US" dirty="0" err="1" smtClean="0"/>
              <a:t>CondorG</a:t>
            </a:r>
            <a:r>
              <a:rPr lang="en-US" dirty="0" smtClean="0"/>
              <a:t> </a:t>
            </a:r>
            <a:r>
              <a:rPr lang="en-US" dirty="0"/>
              <a:t>submits </a:t>
            </a:r>
            <a:r>
              <a:rPr lang="en-US" dirty="0" smtClean="0"/>
              <a:t>to </a:t>
            </a:r>
            <a:r>
              <a:rPr lang="en-US" dirty="0"/>
              <a:t>OSG-CE at </a:t>
            </a:r>
            <a:r>
              <a:rPr lang="en-US" dirty="0" smtClean="0"/>
              <a:t>PDSF</a:t>
            </a:r>
          </a:p>
          <a:p>
            <a:pPr lvl="2"/>
            <a:r>
              <a:rPr lang="en-US" dirty="0" smtClean="0"/>
              <a:t>OSG Accounting</a:t>
            </a:r>
            <a:endParaRPr lang="en-US" dirty="0"/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 Jeff Porter  LBNL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307927" y="3700925"/>
            <a:ext cx="5625552" cy="1892441"/>
            <a:chOff x="947724" y="4002526"/>
            <a:chExt cx="5873608" cy="2292979"/>
          </a:xfrm>
        </p:grpSpPr>
        <p:grpSp>
          <p:nvGrpSpPr>
            <p:cNvPr id="18" name="Group 17"/>
            <p:cNvGrpSpPr/>
            <p:nvPr/>
          </p:nvGrpSpPr>
          <p:grpSpPr>
            <a:xfrm>
              <a:off x="947724" y="4002526"/>
              <a:ext cx="1668031" cy="1230629"/>
              <a:chOff x="1019081" y="2990256"/>
              <a:chExt cx="1668031" cy="1476802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1019081" y="3079197"/>
                <a:ext cx="1668031" cy="1334700"/>
              </a:xfrm>
              <a:prstGeom prst="roundRect">
                <a:avLst/>
              </a:prstGeom>
              <a:solidFill>
                <a:srgbClr val="E2FCDA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0525" y="2990256"/>
                <a:ext cx="1373220" cy="1476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accent6"/>
                    </a:solidFill>
                  </a:rPr>
                  <a:t>VO box</a:t>
                </a:r>
              </a:p>
              <a:p>
                <a:pPr algn="ctr"/>
                <a:endParaRPr lang="en-US" sz="2000" dirty="0" smtClean="0">
                  <a:solidFill>
                    <a:schemeClr val="accent6"/>
                  </a:solidFill>
                </a:endParaRPr>
              </a:p>
              <a:p>
                <a:pPr algn="ctr"/>
                <a:r>
                  <a:rPr lang="en-US" sz="2000" dirty="0" err="1" smtClean="0">
                    <a:solidFill>
                      <a:schemeClr val="accent6"/>
                    </a:solidFill>
                  </a:rPr>
                  <a:t>CondorG</a:t>
                </a:r>
                <a:endParaRPr lang="en-US" sz="2000" dirty="0" smtClean="0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153301" y="4044331"/>
              <a:ext cx="1668031" cy="1459974"/>
              <a:chOff x="5185784" y="3029779"/>
              <a:chExt cx="1668031" cy="1751279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5185784" y="3029779"/>
                <a:ext cx="1668031" cy="1673959"/>
              </a:xfrm>
              <a:prstGeom prst="roundRect">
                <a:avLst/>
              </a:prstGeom>
              <a:solidFill>
                <a:srgbClr val="E2FCDA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420932" y="3036488"/>
                <a:ext cx="1134493" cy="1744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00FF"/>
                    </a:solidFill>
                  </a:rPr>
                  <a:t>Univa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GE </a:t>
                </a: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Cluster:</a:t>
                </a:r>
              </a:p>
              <a:p>
                <a:endParaRPr lang="en-US" dirty="0" smtClean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WN SL6.2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056351" y="4083204"/>
              <a:ext cx="1668031" cy="1155880"/>
              <a:chOff x="2985162" y="4234179"/>
              <a:chExt cx="1668031" cy="1155880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2985162" y="4234179"/>
                <a:ext cx="1668031" cy="1139783"/>
              </a:xfrm>
              <a:prstGeom prst="roundRect">
                <a:avLst/>
              </a:prstGeom>
              <a:solidFill>
                <a:srgbClr val="E2FCDA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127534" y="4271305"/>
                <a:ext cx="1384474" cy="1118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OSG CE </a:t>
                </a:r>
              </a:p>
              <a:p>
                <a:pPr algn="ctr"/>
                <a:r>
                  <a:rPr lang="en-US" dirty="0" smtClean="0"/>
                  <a:t>Accounting/</a:t>
                </a:r>
              </a:p>
              <a:p>
                <a:pPr algn="ctr"/>
                <a:r>
                  <a:rPr lang="en-US" dirty="0" smtClean="0"/>
                  <a:t>Monitoring</a:t>
                </a:r>
                <a:endParaRPr lang="en-US" dirty="0"/>
              </a:p>
            </p:txBody>
          </p:sp>
        </p:grpSp>
        <p:cxnSp>
          <p:nvCxnSpPr>
            <p:cNvPr id="23" name="Straight Arrow Connector 22"/>
            <p:cNvCxnSpPr/>
            <p:nvPr/>
          </p:nvCxnSpPr>
          <p:spPr>
            <a:xfrm flipV="1">
              <a:off x="2412980" y="5087070"/>
              <a:ext cx="741215" cy="396185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149260" y="5222987"/>
              <a:ext cx="16121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External </a:t>
              </a:r>
            </a:p>
            <a:p>
              <a:r>
                <a:rPr lang="en-US" b="1" dirty="0" smtClean="0">
                  <a:solidFill>
                    <a:srgbClr val="000090"/>
                  </a:solidFill>
                </a:rPr>
                <a:t>non-ALICE jobs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4257858" y="5126453"/>
              <a:ext cx="505401" cy="538364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609658" y="5595899"/>
              <a:ext cx="1909487" cy="699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Report OSG Jobs </a:t>
              </a:r>
            </a:p>
            <a:p>
              <a:r>
                <a:rPr lang="en-US" b="1" dirty="0" smtClean="0">
                  <a:solidFill>
                    <a:srgbClr val="000090"/>
                  </a:solidFill>
                </a:rPr>
                <a:t>to OSG </a:t>
              </a:r>
              <a:r>
                <a:rPr lang="en-US" b="1" dirty="0" smtClean="0">
                  <a:solidFill>
                    <a:srgbClr val="000090"/>
                  </a:solidFill>
                  <a:sym typeface="Wingdings"/>
                </a:rPr>
                <a:t> WLCG</a:t>
              </a:r>
              <a:endParaRPr lang="en-US" b="1" dirty="0" smtClean="0">
                <a:solidFill>
                  <a:srgbClr val="000090"/>
                </a:solidFill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1817508" y="4432971"/>
              <a:ext cx="0" cy="311812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007610" y="1214206"/>
            <a:ext cx="1545590" cy="624210"/>
            <a:chOff x="1019081" y="3111721"/>
            <a:chExt cx="1668031" cy="973414"/>
          </a:xfrm>
        </p:grpSpPr>
        <p:sp>
          <p:nvSpPr>
            <p:cNvPr id="57" name="Rounded Rectangle 56"/>
            <p:cNvSpPr/>
            <p:nvPr/>
          </p:nvSpPr>
          <p:spPr>
            <a:xfrm>
              <a:off x="1019081" y="3111721"/>
              <a:ext cx="1668031" cy="973414"/>
            </a:xfrm>
            <a:prstGeom prst="roundRect">
              <a:avLst/>
            </a:prstGeom>
            <a:solidFill>
              <a:srgbClr val="E2FCD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304101" y="3296203"/>
              <a:ext cx="10979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accent6"/>
                  </a:solidFill>
                </a:rPr>
                <a:t>VO box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97793" y="1196657"/>
            <a:ext cx="1545590" cy="1288170"/>
            <a:chOff x="5144666" y="3112294"/>
            <a:chExt cx="1668031" cy="1673959"/>
          </a:xfrm>
        </p:grpSpPr>
        <p:sp>
          <p:nvSpPr>
            <p:cNvPr id="55" name="Rounded Rectangle 54"/>
            <p:cNvSpPr/>
            <p:nvPr/>
          </p:nvSpPr>
          <p:spPr>
            <a:xfrm>
              <a:off x="5144666" y="3112294"/>
              <a:ext cx="1668031" cy="1673959"/>
            </a:xfrm>
            <a:prstGeom prst="roundRect">
              <a:avLst/>
            </a:prstGeom>
            <a:solidFill>
              <a:srgbClr val="E2FCD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367000" y="3331821"/>
              <a:ext cx="1348010" cy="11998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PBS Cluster</a:t>
              </a:r>
            </a:p>
            <a:p>
              <a:endParaRPr lang="en-US" dirty="0" smtClean="0">
                <a:solidFill>
                  <a:srgbClr val="0000FF"/>
                </a:solidFill>
              </a:endParaRPr>
            </a:p>
            <a:p>
              <a:r>
                <a:rPr lang="en-US" dirty="0" smtClean="0">
                  <a:solidFill>
                    <a:srgbClr val="0000FF"/>
                  </a:solidFill>
                </a:rPr>
                <a:t>WN  ‘SL’6.4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045020" y="1974601"/>
            <a:ext cx="1545590" cy="929936"/>
            <a:chOff x="2985162" y="4191362"/>
            <a:chExt cx="1668031" cy="1208438"/>
          </a:xfrm>
        </p:grpSpPr>
        <p:sp>
          <p:nvSpPr>
            <p:cNvPr id="53" name="Rounded Rectangle 52"/>
            <p:cNvSpPr/>
            <p:nvPr/>
          </p:nvSpPr>
          <p:spPr>
            <a:xfrm>
              <a:off x="2985162" y="4191362"/>
              <a:ext cx="1668031" cy="1127795"/>
            </a:xfrm>
            <a:prstGeom prst="roundRect">
              <a:avLst/>
            </a:prstGeom>
            <a:solidFill>
              <a:srgbClr val="E2FCD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04244" y="4199946"/>
              <a:ext cx="1431049" cy="1199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OSG CE </a:t>
              </a:r>
            </a:p>
            <a:p>
              <a:pPr algn="ctr"/>
              <a:r>
                <a:rPr lang="en-US" dirty="0" smtClean="0"/>
                <a:t>Accounting/</a:t>
              </a:r>
            </a:p>
            <a:p>
              <a:pPr algn="ctr"/>
              <a:r>
                <a:rPr lang="en-US" dirty="0" smtClean="0"/>
                <a:t> Monitoring</a:t>
              </a:r>
              <a:endParaRPr lang="en-US" dirty="0"/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flipV="1">
            <a:off x="6590610" y="2133781"/>
            <a:ext cx="686806" cy="1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374551" y="2449588"/>
            <a:ext cx="686806" cy="1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124200" y="2159787"/>
            <a:ext cx="1493814" cy="497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External 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non-ALICE jobs</a:t>
            </a:r>
            <a:endParaRPr lang="en-US" b="1" dirty="0">
              <a:solidFill>
                <a:srgbClr val="00009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590610" y="2657161"/>
            <a:ext cx="533377" cy="192976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113677" y="2639853"/>
            <a:ext cx="2013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Report all grid </a:t>
            </a:r>
            <a:r>
              <a:rPr lang="en-US" b="1" dirty="0">
                <a:solidFill>
                  <a:srgbClr val="000090"/>
                </a:solidFill>
              </a:rPr>
              <a:t>j</a:t>
            </a:r>
            <a:r>
              <a:rPr lang="en-US" b="1" dirty="0" smtClean="0">
                <a:solidFill>
                  <a:srgbClr val="000090"/>
                </a:solidFill>
              </a:rPr>
              <a:t>obs 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to OSG 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 WLCG</a:t>
            </a:r>
            <a:endParaRPr lang="en-US" b="1" dirty="0" smtClean="0">
              <a:solidFill>
                <a:srgbClr val="00009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3190302" y="3367504"/>
            <a:ext cx="5829017" cy="0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6581685" y="1556270"/>
            <a:ext cx="686806" cy="1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925088" y="4197357"/>
            <a:ext cx="461520" cy="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912545" y="4191014"/>
            <a:ext cx="461520" cy="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259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Recap:  Evaluating </a:t>
            </a:r>
            <a:r>
              <a:rPr lang="en-US" sz="2800" dirty="0" smtClean="0"/>
              <a:t>ALICE-USA </a:t>
            </a:r>
            <a:r>
              <a:rPr lang="en-US" sz="2800" dirty="0" smtClean="0"/>
              <a:t>Obligations</a:t>
            </a:r>
            <a:endParaRPr lang="en-US" sz="4000" dirty="0">
              <a:solidFill>
                <a:srgbClr val="C0020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48" y="1253470"/>
            <a:ext cx="6622151" cy="5102880"/>
          </a:xfrm>
        </p:spPr>
        <p:txBody>
          <a:bodyPr>
            <a:normAutofit lnSpcReduction="10000"/>
          </a:bodyPr>
          <a:lstStyle/>
          <a:p>
            <a:pPr lvl="3"/>
            <a:endParaRPr lang="en-US" dirty="0" smtClean="0"/>
          </a:p>
          <a:p>
            <a:r>
              <a:rPr lang="en-US" dirty="0" smtClean="0"/>
              <a:t>ALICE annual computing </a:t>
            </a:r>
            <a:r>
              <a:rPr lang="en-US" dirty="0" smtClean="0"/>
              <a:t>requirements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rom ALICE Offline group</a:t>
            </a:r>
            <a:endParaRPr lang="en-US" dirty="0" smtClean="0"/>
          </a:p>
          <a:p>
            <a:pPr lvl="1"/>
            <a:r>
              <a:rPr lang="en-US" dirty="0" smtClean="0"/>
              <a:t> # events, event size, real/MC processing times &amp; samples, data duplication …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Requirements </a:t>
            </a:r>
            <a:r>
              <a:rPr lang="en-US" dirty="0"/>
              <a:t>v</a:t>
            </a:r>
            <a:r>
              <a:rPr lang="en-US" dirty="0" smtClean="0"/>
              <a:t>etted by WLCG </a:t>
            </a:r>
          </a:p>
          <a:p>
            <a:pPr lvl="1"/>
            <a:r>
              <a:rPr lang="en-US" dirty="0" smtClean="0"/>
              <a:t>Final requirements in WLCG DB</a:t>
            </a:r>
          </a:p>
          <a:p>
            <a:pPr lvl="2"/>
            <a:r>
              <a:rPr lang="en-US" dirty="0" smtClean="0"/>
              <a:t>6 months before they take effect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ALICE-USA Obligations: </a:t>
            </a:r>
          </a:p>
          <a:p>
            <a:pPr lvl="1"/>
            <a:r>
              <a:rPr lang="en-US" dirty="0" smtClean="0"/>
              <a:t>Fraction of total requirements defined by proportion of ALICE-USA/ALICE </a:t>
            </a:r>
          </a:p>
          <a:p>
            <a:pPr lvl="3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3211-5565-F847-B6A5-50D0160A144C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200" y="2705100"/>
            <a:ext cx="4254500" cy="25527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72100" y="4419600"/>
            <a:ext cx="3403600" cy="660400"/>
          </a:xfrm>
          <a:prstGeom prst="rect">
            <a:avLst/>
          </a:prstGeom>
          <a:noFill/>
          <a:ln w="28575" cmpd="sng">
            <a:solidFill>
              <a:srgbClr val="C0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581400" y="4864100"/>
            <a:ext cx="1790700" cy="292100"/>
          </a:xfrm>
          <a:prstGeom prst="straightConnector1">
            <a:avLst/>
          </a:prstGeom>
          <a:ln>
            <a:solidFill>
              <a:srgbClr val="C0020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81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WLCG </a:t>
            </a:r>
            <a:br>
              <a:rPr lang="en-US" sz="2800" dirty="0" smtClean="0"/>
            </a:br>
            <a:r>
              <a:rPr lang="en-US" sz="2800" dirty="0" smtClean="0"/>
              <a:t>Computing Resource Review Board </a:t>
            </a:r>
            <a:r>
              <a:rPr lang="en-US" sz="2800" dirty="0" smtClean="0"/>
              <a:t>(CRRB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RRB Year </a:t>
            </a:r>
            <a:r>
              <a:rPr lang="en-US" dirty="0"/>
              <a:t> </a:t>
            </a:r>
            <a:r>
              <a:rPr lang="en-US" dirty="0" smtClean="0"/>
              <a:t>April – March</a:t>
            </a:r>
          </a:p>
          <a:p>
            <a:r>
              <a:rPr lang="en-US" dirty="0" smtClean="0"/>
              <a:t>Bi-annual meetings of RRB:</a:t>
            </a:r>
          </a:p>
          <a:p>
            <a:pPr lvl="1"/>
            <a:r>
              <a:rPr lang="en-US" dirty="0" smtClean="0"/>
              <a:t>April: </a:t>
            </a:r>
          </a:p>
          <a:p>
            <a:pPr lvl="2"/>
            <a:r>
              <a:rPr lang="en-US" dirty="0" smtClean="0"/>
              <a:t>Review of RRB year </a:t>
            </a:r>
            <a:r>
              <a:rPr lang="en-US" dirty="0" smtClean="0"/>
              <a:t>just concluded</a:t>
            </a:r>
          </a:p>
          <a:p>
            <a:pPr lvl="2"/>
            <a:r>
              <a:rPr lang="en-US" dirty="0" smtClean="0"/>
              <a:t>Present vetted experiment requirements for next </a:t>
            </a:r>
            <a:r>
              <a:rPr lang="en-US" dirty="0" smtClean="0"/>
              <a:t>RRB year</a:t>
            </a:r>
            <a:endParaRPr lang="en-US" dirty="0" smtClean="0"/>
          </a:p>
          <a:p>
            <a:pPr lvl="1"/>
            <a:r>
              <a:rPr lang="en-US" dirty="0" smtClean="0"/>
              <a:t>October</a:t>
            </a:r>
          </a:p>
          <a:p>
            <a:pPr lvl="2"/>
            <a:r>
              <a:rPr lang="en-US" dirty="0" smtClean="0"/>
              <a:t>Adjust and finalize experiment requirements for </a:t>
            </a:r>
            <a:r>
              <a:rPr lang="en-US" dirty="0" smtClean="0"/>
              <a:t>next RRB </a:t>
            </a:r>
            <a:r>
              <a:rPr lang="en-US" dirty="0" smtClean="0"/>
              <a:t>year</a:t>
            </a:r>
          </a:p>
          <a:p>
            <a:pPr lvl="2"/>
            <a:r>
              <a:rPr lang="en-US" dirty="0" smtClean="0"/>
              <a:t>Review pledges relative to requirements</a:t>
            </a:r>
          </a:p>
          <a:p>
            <a:r>
              <a:rPr lang="en-US" dirty="0" smtClean="0"/>
              <a:t>Site pledges</a:t>
            </a:r>
          </a:p>
          <a:p>
            <a:pPr lvl="1"/>
            <a:r>
              <a:rPr lang="en-US" dirty="0" smtClean="0"/>
              <a:t>Due October for resources to be deployed by upcoming April</a:t>
            </a:r>
          </a:p>
          <a:p>
            <a:pPr lvl="1"/>
            <a:r>
              <a:rPr lang="en-US" dirty="0" smtClean="0"/>
              <a:t>Placed into RRB database by site representative</a:t>
            </a:r>
          </a:p>
          <a:p>
            <a:pPr lvl="1"/>
            <a:r>
              <a:rPr lang="en-US" dirty="0" smtClean="0"/>
              <a:t>After deadline, database becomes read only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00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42687"/>
            <a:ext cx="6740091" cy="871634"/>
          </a:xfrm>
        </p:spPr>
        <p:txBody>
          <a:bodyPr/>
          <a:lstStyle/>
          <a:p>
            <a:r>
              <a:rPr lang="en-US" sz="2400" dirty="0"/>
              <a:t>WLCG  Computing Resource Review Board </a:t>
            </a:r>
            <a:r>
              <a:rPr lang="en-US" sz="2400" dirty="0" smtClean="0"/>
              <a:t>(CRRB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000" dirty="0"/>
              <a:t>http://</a:t>
            </a:r>
            <a:r>
              <a:rPr lang="en-US" sz="2000" dirty="0" err="1"/>
              <a:t>wlcg-rebus.cern.ch</a:t>
            </a:r>
            <a:r>
              <a:rPr lang="en-US" sz="2000" dirty="0"/>
              <a:t>/apps/pledges/resources/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Web Interface</a:t>
            </a:r>
          </a:p>
          <a:p>
            <a:pPr lvl="1"/>
            <a:r>
              <a:rPr lang="en-US" dirty="0" smtClean="0"/>
              <a:t>Record of all pledges</a:t>
            </a:r>
          </a:p>
          <a:p>
            <a:pPr lvl="1"/>
            <a:r>
              <a:rPr lang="en-US" dirty="0" smtClean="0"/>
              <a:t>Can edit during pledge period</a:t>
            </a:r>
          </a:p>
          <a:p>
            <a:pPr lvl="1"/>
            <a:endParaRPr lang="en-US" dirty="0"/>
          </a:p>
          <a:p>
            <a:r>
              <a:rPr lang="en-US" dirty="0" smtClean="0"/>
              <a:t>Signed </a:t>
            </a:r>
            <a:r>
              <a:rPr lang="en-US" dirty="0" err="1" smtClean="0"/>
              <a:t>MoU</a:t>
            </a:r>
            <a:r>
              <a:rPr lang="en-US" dirty="0" smtClean="0"/>
              <a:t> prerequisite</a:t>
            </a:r>
          </a:p>
          <a:p>
            <a:endParaRPr lang="en-US" dirty="0"/>
          </a:p>
          <a:p>
            <a:r>
              <a:rPr lang="en-US" dirty="0" smtClean="0"/>
              <a:t>CPU Pledges </a:t>
            </a:r>
          </a:p>
          <a:p>
            <a:pPr lvl="1"/>
            <a:r>
              <a:rPr lang="en-US" dirty="0" smtClean="0"/>
              <a:t>Target for monthly reports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313195" y="1189970"/>
            <a:ext cx="4602205" cy="5119541"/>
            <a:chOff x="1950996" y="1199222"/>
            <a:chExt cx="4602205" cy="51195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50996" y="1199222"/>
              <a:ext cx="4602205" cy="388077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3545" y="5263637"/>
              <a:ext cx="4559655" cy="10551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3556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5" y="1133157"/>
            <a:ext cx="3602215" cy="540945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 smtClean="0"/>
              <a:t>LLNL</a:t>
            </a:r>
            <a:r>
              <a:rPr lang="en-US" dirty="0"/>
              <a:t>/LC </a:t>
            </a:r>
            <a:endParaRPr lang="en-US" dirty="0" smtClean="0"/>
          </a:p>
          <a:p>
            <a:pPr lvl="2"/>
            <a:r>
              <a:rPr lang="en-US" dirty="0" err="1" smtClean="0"/>
              <a:t>Vobox</a:t>
            </a:r>
            <a:r>
              <a:rPr lang="en-US" dirty="0" smtClean="0"/>
              <a:t> Submits to PBS</a:t>
            </a:r>
          </a:p>
          <a:p>
            <a:pPr lvl="2"/>
            <a:r>
              <a:rPr lang="en-US" dirty="0" smtClean="0"/>
              <a:t>OSG</a:t>
            </a:r>
            <a:r>
              <a:rPr lang="en-US" dirty="0"/>
              <a:t>-</a:t>
            </a:r>
            <a:r>
              <a:rPr lang="en-US" dirty="0" smtClean="0"/>
              <a:t>CE: independent </a:t>
            </a:r>
            <a:r>
              <a:rPr lang="en-US" dirty="0"/>
              <a:t>external interface</a:t>
            </a:r>
          </a:p>
          <a:p>
            <a:pPr lvl="2"/>
            <a:r>
              <a:rPr lang="en-US" dirty="0" smtClean="0"/>
              <a:t>OSG Accounting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LBNL/NERSC/PDSF</a:t>
            </a:r>
            <a:endParaRPr lang="en-US" dirty="0"/>
          </a:p>
          <a:p>
            <a:pPr lvl="2"/>
            <a:r>
              <a:rPr lang="en-US" dirty="0"/>
              <a:t>Submits to </a:t>
            </a:r>
            <a:r>
              <a:rPr lang="en-US" dirty="0" err="1" smtClean="0"/>
              <a:t>CondorG</a:t>
            </a:r>
            <a:r>
              <a:rPr lang="en-US" dirty="0" smtClean="0"/>
              <a:t> </a:t>
            </a:r>
            <a:r>
              <a:rPr lang="en-US" dirty="0"/>
              <a:t>service on VO box</a:t>
            </a:r>
          </a:p>
          <a:p>
            <a:pPr lvl="2"/>
            <a:r>
              <a:rPr lang="en-US" dirty="0" err="1" smtClean="0"/>
              <a:t>CondorG</a:t>
            </a:r>
            <a:r>
              <a:rPr lang="en-US" dirty="0" smtClean="0"/>
              <a:t> </a:t>
            </a:r>
            <a:r>
              <a:rPr lang="en-US" dirty="0"/>
              <a:t>submits </a:t>
            </a:r>
            <a:r>
              <a:rPr lang="en-US" dirty="0" smtClean="0"/>
              <a:t>to </a:t>
            </a:r>
            <a:r>
              <a:rPr lang="en-US" dirty="0"/>
              <a:t>OSG-CE at </a:t>
            </a:r>
            <a:r>
              <a:rPr lang="en-US" dirty="0" smtClean="0"/>
              <a:t>PDSF</a:t>
            </a:r>
          </a:p>
          <a:p>
            <a:pPr lvl="2"/>
            <a:r>
              <a:rPr lang="en-US" dirty="0" smtClean="0"/>
              <a:t>OSG Accounting</a:t>
            </a: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 Jeff Porter  LBNL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307927" y="3700925"/>
            <a:ext cx="5625552" cy="1892441"/>
            <a:chOff x="947724" y="4002526"/>
            <a:chExt cx="5873608" cy="2292979"/>
          </a:xfrm>
        </p:grpSpPr>
        <p:grpSp>
          <p:nvGrpSpPr>
            <p:cNvPr id="18" name="Group 17"/>
            <p:cNvGrpSpPr/>
            <p:nvPr/>
          </p:nvGrpSpPr>
          <p:grpSpPr>
            <a:xfrm>
              <a:off x="947724" y="4002526"/>
              <a:ext cx="1668031" cy="1230629"/>
              <a:chOff x="1019081" y="2990256"/>
              <a:chExt cx="1668031" cy="1476802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1019081" y="3079197"/>
                <a:ext cx="1668031" cy="1334700"/>
              </a:xfrm>
              <a:prstGeom prst="roundRect">
                <a:avLst/>
              </a:prstGeom>
              <a:solidFill>
                <a:srgbClr val="E2FCDA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0525" y="2990256"/>
                <a:ext cx="1373220" cy="1476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accent6"/>
                    </a:solidFill>
                  </a:rPr>
                  <a:t>VO box</a:t>
                </a:r>
              </a:p>
              <a:p>
                <a:pPr algn="ctr"/>
                <a:endParaRPr lang="en-US" sz="2000" dirty="0" smtClean="0">
                  <a:solidFill>
                    <a:schemeClr val="accent6"/>
                  </a:solidFill>
                </a:endParaRPr>
              </a:p>
              <a:p>
                <a:pPr algn="ctr"/>
                <a:r>
                  <a:rPr lang="en-US" sz="2000" dirty="0" err="1" smtClean="0">
                    <a:solidFill>
                      <a:schemeClr val="accent6"/>
                    </a:solidFill>
                  </a:rPr>
                  <a:t>CondorG</a:t>
                </a:r>
                <a:endParaRPr lang="en-US" sz="2000" dirty="0" smtClean="0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153301" y="4044331"/>
              <a:ext cx="1668031" cy="1459974"/>
              <a:chOff x="5185784" y="3029779"/>
              <a:chExt cx="1668031" cy="1751279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5185784" y="3029779"/>
                <a:ext cx="1668031" cy="1673959"/>
              </a:xfrm>
              <a:prstGeom prst="roundRect">
                <a:avLst/>
              </a:prstGeom>
              <a:solidFill>
                <a:srgbClr val="E2FCDA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420932" y="3036488"/>
                <a:ext cx="1134493" cy="1744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00FF"/>
                    </a:solidFill>
                  </a:rPr>
                  <a:t>Univa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GE </a:t>
                </a: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Cluster:</a:t>
                </a:r>
              </a:p>
              <a:p>
                <a:endParaRPr lang="en-US" dirty="0" smtClean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WN SL6.2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056351" y="4083204"/>
              <a:ext cx="1668031" cy="1155880"/>
              <a:chOff x="2985162" y="4234179"/>
              <a:chExt cx="1668031" cy="1155880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2985162" y="4234179"/>
                <a:ext cx="1668031" cy="1139783"/>
              </a:xfrm>
              <a:prstGeom prst="roundRect">
                <a:avLst/>
              </a:prstGeom>
              <a:solidFill>
                <a:srgbClr val="E2FCDA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127534" y="4271305"/>
                <a:ext cx="1384474" cy="1118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OSG CE </a:t>
                </a:r>
              </a:p>
              <a:p>
                <a:pPr algn="ctr"/>
                <a:r>
                  <a:rPr lang="en-US" dirty="0" smtClean="0"/>
                  <a:t>Accounting/</a:t>
                </a:r>
              </a:p>
              <a:p>
                <a:pPr algn="ctr"/>
                <a:r>
                  <a:rPr lang="en-US" dirty="0" smtClean="0"/>
                  <a:t>Monitoring</a:t>
                </a:r>
                <a:endParaRPr lang="en-US" dirty="0"/>
              </a:p>
            </p:txBody>
          </p:sp>
        </p:grpSp>
        <p:cxnSp>
          <p:nvCxnSpPr>
            <p:cNvPr id="23" name="Straight Arrow Connector 22"/>
            <p:cNvCxnSpPr/>
            <p:nvPr/>
          </p:nvCxnSpPr>
          <p:spPr>
            <a:xfrm flipV="1">
              <a:off x="2412980" y="5087070"/>
              <a:ext cx="741215" cy="396185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149260" y="5222987"/>
              <a:ext cx="16121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External </a:t>
              </a:r>
            </a:p>
            <a:p>
              <a:r>
                <a:rPr lang="en-US" b="1" dirty="0" smtClean="0">
                  <a:solidFill>
                    <a:srgbClr val="000090"/>
                  </a:solidFill>
                </a:rPr>
                <a:t>non-ALICE jobs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4257858" y="5126453"/>
              <a:ext cx="505401" cy="538364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609658" y="5595899"/>
              <a:ext cx="1909487" cy="699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Report OSG Jobs </a:t>
              </a:r>
            </a:p>
            <a:p>
              <a:r>
                <a:rPr lang="en-US" b="1" dirty="0" smtClean="0">
                  <a:solidFill>
                    <a:srgbClr val="000090"/>
                  </a:solidFill>
                </a:rPr>
                <a:t>to OSG </a:t>
              </a:r>
              <a:r>
                <a:rPr lang="en-US" b="1" dirty="0" smtClean="0">
                  <a:solidFill>
                    <a:srgbClr val="000090"/>
                  </a:solidFill>
                  <a:sym typeface="Wingdings"/>
                </a:rPr>
                <a:t> WLCG</a:t>
              </a:r>
              <a:endParaRPr lang="en-US" b="1" dirty="0" smtClean="0">
                <a:solidFill>
                  <a:srgbClr val="000090"/>
                </a:solidFill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1817508" y="4432971"/>
              <a:ext cx="0" cy="311812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007610" y="1214206"/>
            <a:ext cx="1545590" cy="624210"/>
            <a:chOff x="1019081" y="3111721"/>
            <a:chExt cx="1668031" cy="973414"/>
          </a:xfrm>
        </p:grpSpPr>
        <p:sp>
          <p:nvSpPr>
            <p:cNvPr id="57" name="Rounded Rectangle 56"/>
            <p:cNvSpPr/>
            <p:nvPr/>
          </p:nvSpPr>
          <p:spPr>
            <a:xfrm>
              <a:off x="1019081" y="3111721"/>
              <a:ext cx="1668031" cy="973414"/>
            </a:xfrm>
            <a:prstGeom prst="roundRect">
              <a:avLst/>
            </a:prstGeom>
            <a:solidFill>
              <a:srgbClr val="E2FCD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304101" y="3296203"/>
              <a:ext cx="10979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accent6"/>
                  </a:solidFill>
                </a:rPr>
                <a:t>VO box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97793" y="1196657"/>
            <a:ext cx="1545590" cy="1288170"/>
            <a:chOff x="5144666" y="3112294"/>
            <a:chExt cx="1668031" cy="1673959"/>
          </a:xfrm>
        </p:grpSpPr>
        <p:sp>
          <p:nvSpPr>
            <p:cNvPr id="55" name="Rounded Rectangle 54"/>
            <p:cNvSpPr/>
            <p:nvPr/>
          </p:nvSpPr>
          <p:spPr>
            <a:xfrm>
              <a:off x="5144666" y="3112294"/>
              <a:ext cx="1668031" cy="1673959"/>
            </a:xfrm>
            <a:prstGeom prst="roundRect">
              <a:avLst/>
            </a:prstGeom>
            <a:solidFill>
              <a:srgbClr val="E2FCD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367000" y="3331821"/>
              <a:ext cx="1348010" cy="11998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PBS Cluster</a:t>
              </a:r>
            </a:p>
            <a:p>
              <a:endParaRPr lang="en-US" dirty="0" smtClean="0">
                <a:solidFill>
                  <a:srgbClr val="0000FF"/>
                </a:solidFill>
              </a:endParaRPr>
            </a:p>
            <a:p>
              <a:r>
                <a:rPr lang="en-US" dirty="0" smtClean="0">
                  <a:solidFill>
                    <a:srgbClr val="0000FF"/>
                  </a:solidFill>
                </a:rPr>
                <a:t>WN  ‘SL’6.4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045020" y="1974601"/>
            <a:ext cx="1545590" cy="929936"/>
            <a:chOff x="2985162" y="4191362"/>
            <a:chExt cx="1668031" cy="1208438"/>
          </a:xfrm>
        </p:grpSpPr>
        <p:sp>
          <p:nvSpPr>
            <p:cNvPr id="53" name="Rounded Rectangle 52"/>
            <p:cNvSpPr/>
            <p:nvPr/>
          </p:nvSpPr>
          <p:spPr>
            <a:xfrm>
              <a:off x="2985162" y="4191362"/>
              <a:ext cx="1668031" cy="1127795"/>
            </a:xfrm>
            <a:prstGeom prst="roundRect">
              <a:avLst/>
            </a:prstGeom>
            <a:solidFill>
              <a:srgbClr val="E2FCD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04244" y="4199946"/>
              <a:ext cx="1431049" cy="1199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OSG CE </a:t>
              </a:r>
            </a:p>
            <a:p>
              <a:pPr algn="ctr"/>
              <a:r>
                <a:rPr lang="en-US" dirty="0" smtClean="0"/>
                <a:t>Accounting/</a:t>
              </a:r>
            </a:p>
            <a:p>
              <a:pPr algn="ctr"/>
              <a:r>
                <a:rPr lang="en-US" dirty="0" smtClean="0"/>
                <a:t> Monitoring</a:t>
              </a:r>
              <a:endParaRPr lang="en-US" dirty="0"/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flipV="1">
            <a:off x="6590610" y="2133781"/>
            <a:ext cx="686806" cy="1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374551" y="2449588"/>
            <a:ext cx="686806" cy="1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124200" y="2159787"/>
            <a:ext cx="1493814" cy="497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External 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non-ALICE jobs</a:t>
            </a:r>
            <a:endParaRPr lang="en-US" b="1" dirty="0">
              <a:solidFill>
                <a:srgbClr val="00009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590610" y="2657161"/>
            <a:ext cx="533377" cy="192976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113677" y="2639853"/>
            <a:ext cx="2013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Report all grid </a:t>
            </a:r>
            <a:r>
              <a:rPr lang="en-US" b="1" dirty="0">
                <a:solidFill>
                  <a:srgbClr val="000090"/>
                </a:solidFill>
              </a:rPr>
              <a:t>j</a:t>
            </a:r>
            <a:r>
              <a:rPr lang="en-US" b="1" dirty="0" smtClean="0">
                <a:solidFill>
                  <a:srgbClr val="000090"/>
                </a:solidFill>
              </a:rPr>
              <a:t>obs 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to OSG 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 WLCG</a:t>
            </a:r>
            <a:endParaRPr lang="en-US" b="1" dirty="0" smtClean="0">
              <a:solidFill>
                <a:srgbClr val="00009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3190302" y="3367504"/>
            <a:ext cx="5829017" cy="0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6581685" y="1556270"/>
            <a:ext cx="686806" cy="1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925088" y="4197357"/>
            <a:ext cx="461520" cy="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912545" y="4191014"/>
            <a:ext cx="461520" cy="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00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ALICE-USA &amp; Open Science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841" y="1388636"/>
            <a:ext cx="8701328" cy="52563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ALICE-USA project leverages OSG capabilities</a:t>
            </a:r>
          </a:p>
          <a:p>
            <a:pPr lvl="1"/>
            <a:r>
              <a:rPr lang="en-US" dirty="0" smtClean="0"/>
              <a:t>OSG Registration Authority</a:t>
            </a:r>
          </a:p>
          <a:p>
            <a:pPr lvl="2"/>
            <a:r>
              <a:rPr lang="en-US" dirty="0" smtClean="0"/>
              <a:t>ALICE-USA user certificates</a:t>
            </a:r>
          </a:p>
          <a:p>
            <a:pPr lvl="2"/>
            <a:r>
              <a:rPr lang="en-US" dirty="0" smtClean="0"/>
              <a:t>PDSF &amp; LLNL machine certificates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Resource reports sent to WLCG</a:t>
            </a:r>
          </a:p>
          <a:p>
            <a:pPr lvl="2"/>
            <a:r>
              <a:rPr lang="en-US" dirty="0" smtClean="0"/>
              <a:t>Availability and Reliability</a:t>
            </a:r>
          </a:p>
          <a:p>
            <a:pPr lvl="3"/>
            <a:r>
              <a:rPr lang="en-US" dirty="0" smtClean="0"/>
              <a:t>Critical services scans</a:t>
            </a:r>
          </a:p>
          <a:p>
            <a:pPr marL="1371600" lvl="3" indent="0">
              <a:buNone/>
            </a:pPr>
            <a:endParaRPr lang="en-US" dirty="0" smtClean="0"/>
          </a:p>
          <a:p>
            <a:pPr lvl="2"/>
            <a:r>
              <a:rPr lang="en-US" dirty="0" smtClean="0"/>
              <a:t>Accounting Reports</a:t>
            </a:r>
          </a:p>
          <a:p>
            <a:pPr lvl="3"/>
            <a:r>
              <a:rPr lang="en-US" dirty="0" smtClean="0"/>
              <a:t>Gratia site service</a:t>
            </a:r>
          </a:p>
          <a:p>
            <a:pPr lvl="3"/>
            <a:r>
              <a:rPr lang="en-US" dirty="0" smtClean="0"/>
              <a:t>OSG central repository </a:t>
            </a:r>
            <a:r>
              <a:rPr lang="en-US" dirty="0" smtClean="0">
                <a:sym typeface="Wingdings"/>
              </a:rPr>
              <a:t> WLCG</a:t>
            </a:r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5"/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dirty="0" smtClean="0"/>
              <a:t>Funding agency monitors that we are not oversized for our mission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574849" y="1811348"/>
            <a:ext cx="4475957" cy="3924262"/>
            <a:chOff x="2906134" y="260054"/>
            <a:chExt cx="4694023" cy="4968219"/>
          </a:xfrm>
        </p:grpSpPr>
        <p:grpSp>
          <p:nvGrpSpPr>
            <p:cNvPr id="24" name="Group 23"/>
            <p:cNvGrpSpPr/>
            <p:nvPr/>
          </p:nvGrpSpPr>
          <p:grpSpPr>
            <a:xfrm>
              <a:off x="2906134" y="260054"/>
              <a:ext cx="4694023" cy="4968219"/>
              <a:chOff x="2906134" y="260054"/>
              <a:chExt cx="4694023" cy="4968219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06555" y="2570767"/>
                <a:ext cx="4468318" cy="2657506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06134" y="260054"/>
                <a:ext cx="4581035" cy="2328693"/>
              </a:xfrm>
              <a:prstGeom prst="rect">
                <a:avLst/>
              </a:prstGeom>
            </p:spPr>
          </p:pic>
          <p:cxnSp>
            <p:nvCxnSpPr>
              <p:cNvPr id="35" name="Straight Connector 34"/>
              <p:cNvCxnSpPr/>
              <p:nvPr/>
            </p:nvCxnSpPr>
            <p:spPr>
              <a:xfrm>
                <a:off x="3342819" y="1188214"/>
                <a:ext cx="4257338" cy="0"/>
              </a:xfrm>
              <a:prstGeom prst="line">
                <a:avLst/>
              </a:prstGeom>
              <a:ln w="4127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3342819" y="3818454"/>
                <a:ext cx="4209211" cy="941"/>
              </a:xfrm>
              <a:prstGeom prst="line">
                <a:avLst/>
              </a:prstGeom>
              <a:ln w="4127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3590552" y="1983906"/>
                <a:ext cx="12518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FF00"/>
                    </a:solidFill>
                  </a:rPr>
                  <a:t>LLNL/LC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615500" y="4335738"/>
                <a:ext cx="156410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FF00"/>
                    </a:solidFill>
                  </a:rPr>
                  <a:t>NERSC/PDSF  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491790" y="2665257"/>
                <a:ext cx="110247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rgbClr val="000090"/>
                    </a:solidFill>
                  </a:rPr>
                  <a:t>ALICE Grid-wide </a:t>
                </a:r>
              </a:p>
              <a:p>
                <a:pPr algn="ctr"/>
                <a:r>
                  <a:rPr lang="en-US" sz="1100" dirty="0" smtClean="0">
                    <a:solidFill>
                      <a:srgbClr val="000090"/>
                    </a:solidFill>
                  </a:rPr>
                  <a:t>job lull</a:t>
                </a:r>
                <a:endParaRPr lang="en-US" sz="1100" dirty="0">
                  <a:solidFill>
                    <a:srgbClr val="000090"/>
                  </a:solidFill>
                </a:endParaRPr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flipV="1">
                <a:off x="7015307" y="1912704"/>
                <a:ext cx="0" cy="808713"/>
              </a:xfrm>
              <a:prstGeom prst="straightConnector1">
                <a:avLst/>
              </a:prstGeom>
              <a:ln w="12700" cmpd="sng">
                <a:solidFill>
                  <a:srgbClr val="00009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7022352" y="3096144"/>
                <a:ext cx="0" cy="599653"/>
              </a:xfrm>
              <a:prstGeom prst="straightConnector1">
                <a:avLst/>
              </a:prstGeom>
              <a:ln w="12700" cmpd="sng">
                <a:solidFill>
                  <a:srgbClr val="00009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3672868" y="3831357"/>
                <a:ext cx="1564105" cy="428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FF00"/>
                    </a:solidFill>
                  </a:rPr>
                  <a:t>Pledged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590552" y="1135828"/>
                <a:ext cx="1564105" cy="428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FF00"/>
                    </a:solidFill>
                  </a:rPr>
                  <a:t>Pledged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3628802" y="320113"/>
              <a:ext cx="76062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NFS hangs </a:t>
              </a:r>
            </a:p>
            <a:p>
              <a:r>
                <a:rPr lang="en-US" sz="1050" dirty="0" err="1" smtClean="0"/>
                <a:t>VOBox</a:t>
              </a:r>
              <a:endParaRPr lang="en-US" sz="105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89425" y="336368"/>
              <a:ext cx="58454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Power </a:t>
              </a:r>
            </a:p>
            <a:p>
              <a:r>
                <a:rPr lang="en-US" sz="1050" dirty="0" smtClean="0"/>
                <a:t>Outage</a:t>
              </a:r>
              <a:endParaRPr lang="en-US" sz="105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4138802" y="587589"/>
              <a:ext cx="0" cy="29604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627815" y="735611"/>
              <a:ext cx="0" cy="29604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630800" y="315115"/>
              <a:ext cx="93702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CVMFS hangs </a:t>
              </a:r>
            </a:p>
            <a:p>
              <a:r>
                <a:rPr lang="en-US" sz="1050" dirty="0" err="1" smtClean="0"/>
                <a:t>VOBox</a:t>
              </a:r>
              <a:endParaRPr lang="en-US" sz="1050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6066067" y="761217"/>
              <a:ext cx="0" cy="29604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407746" y="2650373"/>
              <a:ext cx="98167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Scheduled Maintenance</a:t>
              </a:r>
              <a:endParaRPr lang="en-US" sz="10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3670925" y="3022589"/>
              <a:ext cx="0" cy="29604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7379590" y="1428130"/>
            <a:ext cx="1768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FF6600"/>
                </a:solidFill>
              </a:rPr>
              <a:t>OSG Reports</a:t>
            </a:r>
            <a:endParaRPr lang="en-US" sz="2400" u="sng" dirty="0">
              <a:solidFill>
                <a:srgbClr val="FF66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36552" y="5638297"/>
            <a:ext cx="3980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202"/>
                </a:solidFill>
              </a:rPr>
              <a:t>Q1FY14 Report to DOE   Oct 1 – Dec 31, 2013</a:t>
            </a:r>
            <a:endParaRPr lang="en-US" sz="1600" b="1" dirty="0">
              <a:solidFill>
                <a:srgbClr val="C0020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320800" y="3522218"/>
            <a:ext cx="2374900" cy="0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333500" y="3815600"/>
            <a:ext cx="2374900" cy="0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258" y="104587"/>
            <a:ext cx="6358533" cy="871634"/>
          </a:xfrm>
        </p:spPr>
        <p:txBody>
          <a:bodyPr/>
          <a:lstStyle/>
          <a:p>
            <a:r>
              <a:rPr lang="en-US" dirty="0" smtClean="0"/>
              <a:t>OSG </a:t>
            </a:r>
            <a:r>
              <a:rPr lang="en-US" dirty="0"/>
              <a:t>Monitoring Services</a:t>
            </a:r>
            <a:br>
              <a:rPr lang="en-US" dirty="0"/>
            </a:br>
            <a:r>
              <a:rPr lang="en-US" sz="2800" dirty="0"/>
              <a:t>http://</a:t>
            </a:r>
            <a:r>
              <a:rPr lang="en-US" sz="2800" dirty="0" err="1"/>
              <a:t>myosg.grid.iu.edu</a:t>
            </a:r>
            <a:r>
              <a:rPr lang="en-US" sz="2800" dirty="0"/>
              <a:t>/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1193279"/>
            <a:ext cx="8293100" cy="519357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362200" y="3314700"/>
            <a:ext cx="1892300" cy="1587500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21200" y="1879600"/>
            <a:ext cx="1892300" cy="1587500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743700" y="1854200"/>
            <a:ext cx="1892300" cy="1587500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3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Gratia Accounting Portal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200" y="1166889"/>
            <a:ext cx="6917891" cy="3422239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01600" y="4856904"/>
            <a:ext cx="8928100" cy="1274328"/>
            <a:chOff x="101600" y="4401646"/>
            <a:chExt cx="9385300" cy="127432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600" y="4401646"/>
              <a:ext cx="9385300" cy="52703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300" y="4940385"/>
              <a:ext cx="9144000" cy="36821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600" y="5308599"/>
              <a:ext cx="9245600" cy="367375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2349500" y="6038850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http://gr13x6.fnal.gov:8319/gratia-</a:t>
            </a:r>
            <a:r>
              <a:rPr lang="en-US" dirty="0" err="1">
                <a:solidFill>
                  <a:srgbClr val="0000FF"/>
                </a:solidFill>
              </a:rPr>
              <a:t>apel</a:t>
            </a:r>
            <a:r>
              <a:rPr lang="en-US" dirty="0">
                <a:solidFill>
                  <a:srgbClr val="0000FF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794452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539" y="1244299"/>
            <a:ext cx="7235362" cy="1727500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rcRect l="2074" r="2074"/>
          <a:stretch>
            <a:fillRect/>
          </a:stretch>
        </p:blipFill>
        <p:spPr>
          <a:xfrm>
            <a:off x="1803400" y="3060699"/>
            <a:ext cx="5762176" cy="3226786"/>
          </a:xfrm>
        </p:spPr>
      </p:pic>
      <p:sp>
        <p:nvSpPr>
          <p:cNvPr id="15" name="TextBox 14"/>
          <p:cNvSpPr txBox="1"/>
          <p:nvPr/>
        </p:nvSpPr>
        <p:spPr>
          <a:xfrm>
            <a:off x="2531524" y="1199634"/>
            <a:ext cx="535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http://</a:t>
            </a:r>
            <a:r>
              <a:rPr lang="en-US" dirty="0" err="1">
                <a:solidFill>
                  <a:srgbClr val="0000FF"/>
                </a:solidFill>
              </a:rPr>
              <a:t>gratiaweb.grid.iu.edu</a:t>
            </a:r>
            <a:r>
              <a:rPr lang="en-US" dirty="0">
                <a:solidFill>
                  <a:srgbClr val="0000FF"/>
                </a:solidFill>
              </a:rPr>
              <a:t>/gratia/</a:t>
            </a:r>
            <a:r>
              <a:rPr lang="en-US" dirty="0" err="1">
                <a:solidFill>
                  <a:srgbClr val="0000FF"/>
                </a:solidFill>
              </a:rPr>
              <a:t>wlcg_reporting#gip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4200" y="3606800"/>
            <a:ext cx="3569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http://</a:t>
            </a:r>
            <a:r>
              <a:rPr lang="en-US" sz="1600" dirty="0" err="1">
                <a:solidFill>
                  <a:srgbClr val="0000FF"/>
                </a:solidFill>
              </a:rPr>
              <a:t>gratiaweb.grid.iu.edu</a:t>
            </a:r>
            <a:r>
              <a:rPr lang="en-US" sz="1600" dirty="0">
                <a:solidFill>
                  <a:srgbClr val="0000FF"/>
                </a:solidFill>
              </a:rPr>
              <a:t>/gratia/</a:t>
            </a:r>
            <a:r>
              <a:rPr lang="en-US" sz="1600" dirty="0" err="1">
                <a:solidFill>
                  <a:srgbClr val="0000FF"/>
                </a:solidFill>
              </a:rPr>
              <a:t>byvo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5546" y="5076735"/>
            <a:ext cx="13901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1 year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33k wall/day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18k jobs/day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1524" y="5543034"/>
            <a:ext cx="1651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FFCC"/>
                </a:solidFill>
              </a:rPr>
              <a:t>PDSF + LLNL/LC</a:t>
            </a:r>
            <a:endParaRPr lang="en-US" b="1" dirty="0">
              <a:solidFill>
                <a:srgbClr val="CCFFCC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553270" y="5384800"/>
            <a:ext cx="466030" cy="2921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78" y="2484854"/>
            <a:ext cx="97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 month</a:t>
            </a:r>
          </a:p>
        </p:txBody>
      </p:sp>
    </p:spTree>
    <p:extLst>
      <p:ext uri="{BB962C8B-B14F-4D97-AF65-F5344CB8AC3E}">
        <p14:creationId xmlns:p14="http://schemas.microsoft.com/office/powerpoint/2010/main" val="1527566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18353</TotalTime>
  <Words>780</Words>
  <Application>Microsoft Macintosh PowerPoint</Application>
  <PresentationFormat>On-screen Show (4:3)</PresentationFormat>
  <Paragraphs>230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Interaction with OSG &amp; WLCG </vt:lpstr>
      <vt:lpstr>Recap:  Evaluating ALICE-USA Obligations</vt:lpstr>
      <vt:lpstr>WLCG  Computing Resource Review Board (CRRB)</vt:lpstr>
      <vt:lpstr>WLCG  Computing Resource Review Board (CRRB) http://wlcg-rebus.cern.ch/apps/pledges/resources/</vt:lpstr>
      <vt:lpstr>Site Configurations</vt:lpstr>
      <vt:lpstr>ALICE-USA &amp; Open Science Grid</vt:lpstr>
      <vt:lpstr>OSG Monitoring Services http://myosg.grid.iu.edu/ </vt:lpstr>
      <vt:lpstr>Gratia Accounting Portal</vt:lpstr>
      <vt:lpstr>PowerPoint Presentation</vt:lpstr>
      <vt:lpstr>EGI Tier 2 Accounting Portal http://accounting.egi.eu/tier2.php</vt:lpstr>
      <vt:lpstr>CPU Utilization 2013 RRB Year 10 Months:  3/13 – 01/14</vt:lpstr>
      <vt:lpstr>Availability &amp; Reliability OSG-RSV  deprecated (see below)</vt:lpstr>
      <vt:lpstr>Site Configurations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ALICE-USA Computing Project Overview</dc:title>
  <dc:creator>Jeff Porter</dc:creator>
  <cp:lastModifiedBy>Jeff Porter</cp:lastModifiedBy>
  <cp:revision>438</cp:revision>
  <dcterms:created xsi:type="dcterms:W3CDTF">2013-05-21T18:56:00Z</dcterms:created>
  <dcterms:modified xsi:type="dcterms:W3CDTF">2014-04-07T06:12:02Z</dcterms:modified>
</cp:coreProperties>
</file>