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301" r:id="rId3"/>
    <p:sldId id="267" r:id="rId4"/>
    <p:sldId id="308" r:id="rId5"/>
    <p:sldId id="285" r:id="rId6"/>
    <p:sldId id="309" r:id="rId7"/>
    <p:sldId id="287" r:id="rId8"/>
    <p:sldId id="293" r:id="rId9"/>
    <p:sldId id="310" r:id="rId10"/>
    <p:sldId id="312" r:id="rId11"/>
    <p:sldId id="294" r:id="rId12"/>
    <p:sldId id="295" r:id="rId13"/>
    <p:sldId id="296" r:id="rId14"/>
    <p:sldId id="311" r:id="rId15"/>
    <p:sldId id="313" r:id="rId16"/>
    <p:sldId id="302" r:id="rId17"/>
    <p:sldId id="274" r:id="rId18"/>
    <p:sldId id="275" r:id="rId19"/>
    <p:sldId id="314" r:id="rId20"/>
    <p:sldId id="278" r:id="rId21"/>
    <p:sldId id="303" r:id="rId22"/>
    <p:sldId id="304" r:id="rId23"/>
    <p:sldId id="266" r:id="rId2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422" autoAdjust="0"/>
    <p:restoredTop sz="94660"/>
  </p:normalViewPr>
  <p:slideViewPr>
    <p:cSldViewPr>
      <p:cViewPr>
        <p:scale>
          <a:sx n="80" d="100"/>
          <a:sy n="80" d="100"/>
        </p:scale>
        <p:origin x="-965" y="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871D6FB-2393-4E3D-8D9F-D48956DE8361}" type="datetimeFigureOut">
              <a:rPr lang="en-US" smtClean="0"/>
              <a:t>4/6/2014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73D8A7-21C3-492D-84A4-8D98C210C0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5250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638961-7628-44CB-B3F0-D29154FF1D85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2653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1F6CE8-11FC-4352-B5DB-DC301BE272E8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89604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7A0781-CFBE-4F95-8EE7-7391F8453E62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77760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C903A1D-21D3-4940-A1A4-42AF56EBC651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65643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DB1675-2D34-41FB-A851-71178BF55082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74421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10A448-58F3-4487-A7ED-EA0339D485B0}" type="datetime1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82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6906E3-EBE1-4E1F-A7AD-FA2575640085}" type="datetime1">
              <a:rPr lang="en-US" smtClean="0"/>
              <a:t>4/6/2014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90634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FD582F-CA74-4917-962E-9D08DA9B4317}" type="datetime1">
              <a:rPr lang="en-US" smtClean="0"/>
              <a:t>4/6/2014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748552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B30DCD-FF9A-45D5-B00F-5C145F5F2F5D}" type="datetime1">
              <a:rPr lang="en-US" smtClean="0"/>
              <a:t>4/6/2014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020032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5D26DA-A343-440D-A34D-EF6641F67421}" type="datetime1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18252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94F68E-8421-47CD-916B-B1DAD53F540A}" type="datetime1">
              <a:rPr lang="en-US" smtClean="0"/>
              <a:t>4/6/2014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12022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D7EE37-2329-4B8C-852A-7DFA9D2EDF7E}" type="datetime1">
              <a:rPr lang="en-US" smtClean="0"/>
              <a:t>4/6/2014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781800" y="632460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C6C611-0E58-45F4-8203-4E56D426E47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42103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ALICE Grid </a:t>
            </a:r>
            <a:r>
              <a:rPr lang="en-US" dirty="0" smtClean="0"/>
              <a:t>operations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/>
              <a:t>+</a:t>
            </a:r>
            <a:r>
              <a:rPr lang="en-US" dirty="0" smtClean="0"/>
              <a:t>some specific for T2s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4419600"/>
            <a:ext cx="6400800" cy="1752600"/>
          </a:xfrm>
        </p:spPr>
        <p:txBody>
          <a:bodyPr>
            <a:normAutofit/>
          </a:bodyPr>
          <a:lstStyle/>
          <a:p>
            <a:r>
              <a:rPr lang="en-US" dirty="0" smtClean="0"/>
              <a:t>US-ALICE Grid operations review</a:t>
            </a:r>
          </a:p>
          <a:p>
            <a:r>
              <a:rPr lang="en-US" dirty="0"/>
              <a:t>7</a:t>
            </a:r>
            <a:r>
              <a:rPr lang="en-US" dirty="0" smtClean="0"/>
              <a:t> March 2014</a:t>
            </a:r>
          </a:p>
          <a:p>
            <a:r>
              <a:rPr lang="en-US" dirty="0" smtClean="0"/>
              <a:t>Latchezar Betev</a:t>
            </a:r>
            <a:endParaRPr lang="en-US" dirty="0"/>
          </a:p>
        </p:txBody>
      </p:sp>
      <p:pic>
        <p:nvPicPr>
          <p:cNvPr id="12290" name="Picture 2" descr="https://encrypted-tbn2.gstatic.com/images?q=tbn:ANd9GcRtqi1WYRt0ufLK0q4jM4KlbESmZotaxnEN70DWLkr2L5UO5VK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3800" y="228600"/>
            <a:ext cx="1371600" cy="17059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0863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219200"/>
            <a:ext cx="8851900" cy="51104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data (disk SEs, US)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74597" y="2286000"/>
            <a:ext cx="598054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/>
              <a:t>2</a:t>
            </a:r>
            <a:r>
              <a:rPr lang="en-US" sz="2800" dirty="0" smtClean="0"/>
              <a:t> SEs, </a:t>
            </a:r>
            <a:r>
              <a:rPr lang="en-US" sz="2800" dirty="0"/>
              <a:t>2</a:t>
            </a:r>
            <a:r>
              <a:rPr lang="en-US" sz="2800" dirty="0" smtClean="0"/>
              <a:t>PB in (12% of T2s)</a:t>
            </a:r>
          </a:p>
          <a:p>
            <a:r>
              <a:rPr lang="en-US" sz="2800" dirty="0" smtClean="0"/>
              <a:t>13PB out (16% </a:t>
            </a:r>
            <a:r>
              <a:rPr lang="en-US" sz="2800" dirty="0" err="1" smtClean="0"/>
              <a:t>ot</a:t>
            </a:r>
            <a:r>
              <a:rPr lang="en-US" sz="2800" dirty="0" smtClean="0"/>
              <a:t> T2s), ~7/1 read/write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783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ata access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410200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99% of the data read are input (ESDs/AODs) to analysis jobs, the remaining 1% are configurations and macros</a:t>
            </a:r>
          </a:p>
          <a:p>
            <a:r>
              <a:rPr lang="en-US" dirty="0" smtClean="0"/>
              <a:t>From LEGO train statistics, ~93% of the data is read locally</a:t>
            </a:r>
          </a:p>
          <a:p>
            <a:pPr lvl="1"/>
            <a:r>
              <a:rPr lang="en-US" dirty="0" smtClean="0"/>
              <a:t>The job is sent to the data</a:t>
            </a:r>
          </a:p>
          <a:p>
            <a:r>
              <a:rPr lang="en-US" dirty="0" smtClean="0"/>
              <a:t>The 7% is file cannot be accessed locally (either server not returning it or file missing)</a:t>
            </a:r>
          </a:p>
          <a:p>
            <a:pPr lvl="1"/>
            <a:r>
              <a:rPr lang="en-US" dirty="0" smtClean="0"/>
              <a:t>In all such cases, the file is read remotely </a:t>
            </a:r>
          </a:p>
          <a:p>
            <a:pPr lvl="1"/>
            <a:r>
              <a:rPr lang="en-US" dirty="0"/>
              <a:t>O</a:t>
            </a:r>
            <a:r>
              <a:rPr lang="en-US" dirty="0" smtClean="0"/>
              <a:t>r </a:t>
            </a:r>
            <a:r>
              <a:rPr lang="en-US" dirty="0"/>
              <a:t>the job has waited for too long and is allowed to run anywhere </a:t>
            </a:r>
            <a:r>
              <a:rPr lang="en-US" dirty="0" smtClean="0"/>
              <a:t>to complete the train (last train jobs)</a:t>
            </a:r>
          </a:p>
          <a:p>
            <a:r>
              <a:rPr lang="en-US" dirty="0" smtClean="0"/>
              <a:t>Eliminating some of the remote access (not all possible) will increase the global efficiency by few percent</a:t>
            </a:r>
          </a:p>
          <a:p>
            <a:pPr lvl="1"/>
            <a:r>
              <a:rPr lang="en-US" dirty="0" smtClean="0"/>
              <a:t>This is not a showstopper at all, especially with better network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5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562600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More important question – availability of storage</a:t>
            </a:r>
          </a:p>
          <a:p>
            <a:r>
              <a:rPr lang="en-US" dirty="0" smtClean="0"/>
              <a:t>ALICE computing model – 2 replicas =&gt; if SE is down, we lose efficiency and may overload the remaining SE</a:t>
            </a:r>
          </a:p>
          <a:p>
            <a:pPr lvl="1"/>
            <a:r>
              <a:rPr lang="en-US" dirty="0" smtClean="0"/>
              <a:t>The CPU resources must access data remotely, otherwise there will be not enough to satisfy the demand</a:t>
            </a:r>
          </a:p>
          <a:p>
            <a:r>
              <a:rPr lang="en-US" dirty="0" smtClean="0"/>
              <a:t>In the future, we may be forced to go to one replica</a:t>
            </a:r>
          </a:p>
          <a:p>
            <a:pPr lvl="1"/>
            <a:r>
              <a:rPr lang="en-US" dirty="0" smtClean="0"/>
              <a:t>Cannot be done for popular data 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9016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Average SE availability in the last year: 86%</a:t>
            </a:r>
          </a:p>
          <a:p>
            <a:pPr marL="0" indent="0">
              <a:buNone/>
            </a:pPr>
            <a:endParaRPr lang="en-US" dirty="0" smtClean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799"/>
            <a:ext cx="8229600" cy="48220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1676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 – T2s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Average SE availability in the last year: 80%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14</a:t>
            </a:fld>
            <a:endParaRPr lang="en-US"/>
          </a:p>
        </p:txBody>
      </p:sp>
      <p:pic>
        <p:nvPicPr>
          <p:cNvPr id="5122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828800"/>
            <a:ext cx="8001000" cy="46880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19289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availability –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Average SE availability in the last year: 97% (!)</a:t>
            </a:r>
          </a:p>
          <a:p>
            <a:pPr marL="0" indent="0">
              <a:buNone/>
            </a:pP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15</a:t>
            </a:fld>
            <a:endParaRPr lang="en-US"/>
          </a:p>
        </p:txBody>
      </p:sp>
      <p:pic>
        <p:nvPicPr>
          <p:cNvPr id="6146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" y="1752599"/>
            <a:ext cx="8153400" cy="47773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692625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Other services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/>
          </a:bodyPr>
          <a:lstStyle/>
          <a:p>
            <a:r>
              <a:rPr lang="en-US" dirty="0" smtClean="0"/>
              <a:t>Nothing special to report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ervices are mature and stable</a:t>
            </a:r>
          </a:p>
          <a:p>
            <a:pPr lvl="1"/>
            <a:r>
              <a:rPr lang="en-US" dirty="0" smtClean="0"/>
              <a:t>Operators are well aware of what is to be done and where</a:t>
            </a:r>
          </a:p>
          <a:p>
            <a:pPr lvl="1"/>
            <a:r>
              <a:rPr lang="en-US" dirty="0" smtClean="0"/>
              <a:t>Ample monitoring is available for every service (more on this will be reported throughout the workshop)</a:t>
            </a:r>
          </a:p>
          <a:p>
            <a:pPr lvl="1"/>
            <a:r>
              <a:rPr lang="en-US" dirty="0" smtClean="0"/>
              <a:t>Personal reminders needed from time to time</a:t>
            </a:r>
          </a:p>
          <a:p>
            <a:pPr lvl="1"/>
            <a:r>
              <a:rPr lang="en-US" dirty="0" smtClean="0"/>
              <a:t>Several services updates were done in 2013…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0629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Efficiency</a:t>
            </a:r>
            <a:endParaRPr lang="en-US" dirty="0"/>
          </a:p>
        </p:txBody>
      </p:sp>
      <p:pic>
        <p:nvPicPr>
          <p:cNvPr id="4098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1981200"/>
            <a:ext cx="8128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685800" y="1447800"/>
            <a:ext cx="57179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of all sites: 75% (</a:t>
            </a:r>
            <a:r>
              <a:rPr lang="en-US" sz="2800" dirty="0" err="1" smtClean="0"/>
              <a:t>unweighted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338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Closer look – T0/T1s</a:t>
            </a:r>
            <a:endParaRPr lang="en-US" dirty="0"/>
          </a:p>
        </p:txBody>
      </p:sp>
      <p:pic>
        <p:nvPicPr>
          <p:cNvPr id="5122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875" y="2057400"/>
            <a:ext cx="8128000" cy="444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457200" y="1447800"/>
            <a:ext cx="43464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– 85% (</a:t>
            </a:r>
            <a:r>
              <a:rPr lang="en-US" sz="2800" dirty="0" err="1" smtClean="0"/>
              <a:t>unweighted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0719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Closer look – US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57200" y="1447800"/>
            <a:ext cx="426469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Average –75% (</a:t>
            </a:r>
            <a:r>
              <a:rPr lang="en-US" sz="2800" dirty="0" err="1" smtClean="0"/>
              <a:t>unweighted</a:t>
            </a:r>
            <a:r>
              <a:rPr lang="en-US" sz="2800" dirty="0" smtClean="0"/>
              <a:t>)</a:t>
            </a:r>
            <a:endParaRPr lang="en-US" sz="280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19</a:t>
            </a:fld>
            <a:endParaRPr lang="en-US"/>
          </a:p>
        </p:txBody>
      </p:sp>
      <p:pic>
        <p:nvPicPr>
          <p:cNvPr id="7171" name="Picture 3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2047875"/>
            <a:ext cx="8229600" cy="4509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789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ALICE Grid</a:t>
            </a:r>
            <a:endParaRPr lang="en-US" dirty="0"/>
          </a:p>
        </p:txBody>
      </p:sp>
      <p:pic>
        <p:nvPicPr>
          <p:cNvPr id="11266" name="Picture 2" descr="C:\Users\lbetev\Desktop\all site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402496"/>
            <a:ext cx="8839200" cy="49221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00400" y="1550699"/>
            <a:ext cx="17806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53 in Europe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48475" y="1905000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10 in </a:t>
            </a:r>
            <a:r>
              <a:rPr lang="en-US" sz="2400" b="1" dirty="0" err="1" smtClean="0">
                <a:solidFill>
                  <a:schemeClr val="bg1"/>
                </a:solidFill>
              </a:rPr>
              <a:t>Aisa</a:t>
            </a:r>
            <a:endParaRPr lang="en-US" sz="2400" b="1" dirty="0" smtClean="0">
              <a:solidFill>
                <a:schemeClr val="bg1"/>
              </a:solidFill>
            </a:endParaRPr>
          </a:p>
          <a:p>
            <a:r>
              <a:rPr lang="en-US" sz="2400" dirty="0" smtClean="0">
                <a:solidFill>
                  <a:schemeClr val="bg1"/>
                </a:solidFill>
              </a:rPr>
              <a:t>8 operational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2 future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19600" y="4114800"/>
            <a:ext cx="1887055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2</a:t>
            </a:r>
            <a:r>
              <a:rPr lang="en-US" sz="2400" b="1" dirty="0" smtClean="0">
                <a:solidFill>
                  <a:schemeClr val="bg1"/>
                </a:solidFill>
              </a:rPr>
              <a:t> in Africa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operational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future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685800" y="464820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2 in South America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operational</a:t>
            </a:r>
          </a:p>
          <a:p>
            <a:r>
              <a:rPr lang="en-US" sz="2400" dirty="0">
                <a:solidFill>
                  <a:schemeClr val="bg1"/>
                </a:solidFill>
              </a:rPr>
              <a:t>1</a:t>
            </a:r>
            <a:r>
              <a:rPr lang="en-US" sz="2400" dirty="0" smtClean="0">
                <a:solidFill>
                  <a:schemeClr val="bg1"/>
                </a:solidFill>
              </a:rPr>
              <a:t> future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57200" y="1412200"/>
            <a:ext cx="259058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8</a:t>
            </a:r>
            <a:r>
              <a:rPr lang="en-US" sz="2400" b="1" dirty="0" smtClean="0">
                <a:solidFill>
                  <a:schemeClr val="bg1"/>
                </a:solidFill>
              </a:rPr>
              <a:t> in North America</a:t>
            </a:r>
          </a:p>
          <a:p>
            <a:r>
              <a:rPr lang="en-US" sz="2400" dirty="0" smtClean="0">
                <a:solidFill>
                  <a:schemeClr val="bg1"/>
                </a:solidFill>
              </a:rPr>
              <a:t>4 operational</a:t>
            </a:r>
          </a:p>
          <a:p>
            <a:r>
              <a:rPr lang="en-US" sz="2400" dirty="0">
                <a:solidFill>
                  <a:schemeClr val="bg1"/>
                </a:solidFill>
              </a:rPr>
              <a:t>4</a:t>
            </a:r>
            <a:r>
              <a:rPr lang="en-US" sz="2400" dirty="0" smtClean="0">
                <a:solidFill>
                  <a:schemeClr val="bg1"/>
                </a:solidFill>
              </a:rPr>
              <a:t> future + 1 past</a:t>
            </a:r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845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 on efficiency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Stable throughout the year</a:t>
            </a:r>
          </a:p>
          <a:p>
            <a:r>
              <a:rPr lang="en-US" dirty="0" smtClean="0"/>
              <a:t>T2s efficiencies are not much below T0/T1s </a:t>
            </a:r>
          </a:p>
          <a:p>
            <a:pPr lvl="1"/>
            <a:r>
              <a:rPr lang="en-US" dirty="0"/>
              <a:t>I</a:t>
            </a:r>
            <a:r>
              <a:rPr lang="en-US" dirty="0" smtClean="0"/>
              <a:t>t is possible to equalize all, it is in the storage and </a:t>
            </a:r>
            <a:r>
              <a:rPr lang="en-US" dirty="0" smtClean="0"/>
              <a:t>networking</a:t>
            </a:r>
            <a:endParaRPr lang="en-US" dirty="0" smtClean="0"/>
          </a:p>
          <a:p>
            <a:r>
              <a:rPr lang="en-US" dirty="0" smtClean="0"/>
              <a:t>Biggest gains through</a:t>
            </a:r>
          </a:p>
          <a:p>
            <a:pPr lvl="1"/>
            <a:r>
              <a:rPr lang="en-US" dirty="0" smtClean="0"/>
              <a:t>Inter-sites network improvement (LHCONE);</a:t>
            </a:r>
          </a:p>
          <a:p>
            <a:pPr lvl="1"/>
            <a:r>
              <a:rPr lang="en-US" dirty="0" smtClean="0"/>
              <a:t>Storage – keep it simple – </a:t>
            </a:r>
            <a:r>
              <a:rPr lang="en-US" dirty="0" err="1" smtClean="0"/>
              <a:t>xrootd</a:t>
            </a:r>
            <a:r>
              <a:rPr lang="en-US" dirty="0" smtClean="0"/>
              <a:t> works best directly on a Linux FS and on generic storage boxes</a:t>
            </a:r>
            <a:endParaRPr lang="en-US" b="1" dirty="0" smtClean="0"/>
          </a:p>
          <a:p>
            <a:pPr lvl="1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873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store for 2014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Production and analysis will not stop – know how to handle these, nothing to worry about</a:t>
            </a:r>
          </a:p>
          <a:p>
            <a:pPr lvl="1"/>
            <a:r>
              <a:rPr lang="en-US" dirty="0" smtClean="0"/>
              <a:t>Some of the RAW data production is left over </a:t>
            </a:r>
            <a:r>
              <a:rPr lang="en-US" smtClean="0"/>
              <a:t>from 2013</a:t>
            </a:r>
            <a:endParaRPr lang="en-US" dirty="0" smtClean="0"/>
          </a:p>
          <a:p>
            <a:r>
              <a:rPr lang="en-US" dirty="0" smtClean="0"/>
              <a:t>Another ‘flat’ resources year – no increase in requirements</a:t>
            </a:r>
          </a:p>
          <a:p>
            <a:r>
              <a:rPr lang="en-US" dirty="0" smtClean="0"/>
              <a:t>Year 2015</a:t>
            </a:r>
          </a:p>
          <a:p>
            <a:pPr lvl="1"/>
            <a:r>
              <a:rPr lang="en-US" dirty="0"/>
              <a:t>S</a:t>
            </a:r>
            <a:r>
              <a:rPr lang="en-US" dirty="0" smtClean="0"/>
              <a:t>tart of LHC RUN2 - higher luminosity, higher energy</a:t>
            </a:r>
          </a:p>
          <a:p>
            <a:pPr lvl="1"/>
            <a:r>
              <a:rPr lang="en-US" dirty="0" smtClean="0"/>
              <a:t>Upgraded ALICE detector/DAQ – higher data taking rate; basically 2x the RUN1 rate</a:t>
            </a:r>
          </a:p>
          <a:p>
            <a:pPr lvl="1"/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266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What’s in store for 2014 - sites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We should finish with the largest upgrades before March 2015</a:t>
            </a:r>
          </a:p>
          <a:p>
            <a:pPr lvl="1"/>
            <a:r>
              <a:rPr lang="en-US" dirty="0" smtClean="0"/>
              <a:t>Storage – new </a:t>
            </a:r>
            <a:r>
              <a:rPr lang="en-US" dirty="0" err="1" smtClean="0"/>
              <a:t>xrootd</a:t>
            </a:r>
            <a:r>
              <a:rPr lang="en-US" dirty="0" smtClean="0"/>
              <a:t>/EOS</a:t>
            </a:r>
          </a:p>
          <a:p>
            <a:pPr lvl="1"/>
            <a:r>
              <a:rPr lang="en-US" dirty="0" smtClean="0"/>
              <a:t>Services updates</a:t>
            </a:r>
          </a:p>
          <a:p>
            <a:pPr lvl="1"/>
            <a:r>
              <a:rPr lang="en-US" dirty="0" smtClean="0"/>
              <a:t>Network – IPv6, LHCONE </a:t>
            </a:r>
          </a:p>
          <a:p>
            <a:pPr lvl="1"/>
            <a:r>
              <a:rPr lang="en-US" dirty="0" smtClean="0"/>
              <a:t>New sites installation – Indonesia, US, Mexico, South Africa</a:t>
            </a:r>
          </a:p>
          <a:p>
            <a:pPr lvl="1"/>
            <a:r>
              <a:rPr lang="en-US" dirty="0" smtClean="0"/>
              <a:t>Build and validate new T1s – UNAM, RRC-KI (already on the way)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6967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Stable and productive Grid operations in 2013</a:t>
            </a:r>
            <a:endParaRPr lang="en-US" dirty="0"/>
          </a:p>
          <a:p>
            <a:r>
              <a:rPr lang="en-US" dirty="0" smtClean="0"/>
              <a:t>Resources fully used</a:t>
            </a:r>
          </a:p>
          <a:p>
            <a:r>
              <a:rPr lang="en-US" dirty="0" smtClean="0"/>
              <a:t>Software updates successfully completed</a:t>
            </a:r>
          </a:p>
          <a:p>
            <a:r>
              <a:rPr lang="en-US" dirty="0" smtClean="0"/>
              <a:t>MC productions completed according to requests and planning</a:t>
            </a:r>
          </a:p>
          <a:p>
            <a:pPr lvl="1"/>
            <a:r>
              <a:rPr lang="en-US" dirty="0" smtClean="0"/>
              <a:t>Next year – continue with RAW data reprocessing and associated MC</a:t>
            </a:r>
          </a:p>
          <a:p>
            <a:r>
              <a:rPr lang="en-US" dirty="0" smtClean="0"/>
              <a:t>Analysis – OK</a:t>
            </a:r>
          </a:p>
          <a:p>
            <a:r>
              <a:rPr lang="en-US" dirty="0" smtClean="0"/>
              <a:t>2014 - focus on SE consolidation, resources ramp-up for 2015 (where applicable),  networking, new sites installation and validation</a:t>
            </a:r>
          </a:p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7819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job profile in 2013</a:t>
            </a:r>
            <a:endParaRPr lang="en-US" dirty="0"/>
          </a:p>
        </p:txBody>
      </p:sp>
      <p:pic>
        <p:nvPicPr>
          <p:cNvPr id="1026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71600"/>
            <a:ext cx="8778240" cy="4800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762000" y="3352800"/>
            <a:ext cx="3030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Average 36K jobs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5783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" y="1302037"/>
            <a:ext cx="8638903" cy="472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Grid job profile in 2013 – T2s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914400" y="1717387"/>
            <a:ext cx="303018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 smtClean="0"/>
              <a:t>Average 17K jobs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1898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Resources delivery distribution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8305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The remarkable 50/50 share T1/T2 is still alive </a:t>
            </a:r>
          </a:p>
          <a:p>
            <a:r>
              <a:rPr lang="en-US" sz="2800" dirty="0"/>
              <a:t>a</a:t>
            </a:r>
            <a:r>
              <a:rPr lang="en-US" sz="2800" dirty="0" smtClean="0"/>
              <a:t>nd well</a:t>
            </a:r>
          </a:p>
        </p:txBody>
      </p:sp>
      <p:pic>
        <p:nvPicPr>
          <p:cNvPr id="2050" name="Picture 2" descr="http://alimonitor.cern.ch/display?image=jfreechart-onetime-933998674438978757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7400" y="1981200"/>
            <a:ext cx="6667500" cy="466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0443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" y="152400"/>
            <a:ext cx="8229600" cy="1143000"/>
          </a:xfrm>
        </p:spPr>
        <p:txBody>
          <a:bodyPr/>
          <a:lstStyle/>
          <a:p>
            <a:r>
              <a:rPr lang="en-US" dirty="0" smtClean="0"/>
              <a:t>Resources delivery T2s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09600" y="1143000"/>
            <a:ext cx="8305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LBL (6%) + LLNL (4%) + OSC (0.5%) = 10.5% of total T2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6</a:t>
            </a:fld>
            <a:endParaRPr lang="en-US"/>
          </a:p>
        </p:txBody>
      </p:sp>
      <p:pic>
        <p:nvPicPr>
          <p:cNvPr id="3" name="Picture 2" descr="C:\Users\lbetev\Desktop\t2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22" y="1666220"/>
            <a:ext cx="8762558" cy="4658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054293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Job mixture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33400" y="1221879"/>
            <a:ext cx="7924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/>
              <a:t>69% MC, 8% RAW, 11% LEGO, 12% individual, 447 individual users</a:t>
            </a:r>
          </a:p>
        </p:txBody>
      </p:sp>
      <p:pic>
        <p:nvPicPr>
          <p:cNvPr id="4098" name="Picture 2" descr="http://alimonitor.cern.ch/display?image=jfreechart-onetime-7025479235718846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399" y="2175987"/>
            <a:ext cx="8073717" cy="441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35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data (disk SEs)</a:t>
            </a:r>
            <a:endParaRPr lang="en-US" dirty="0"/>
          </a:p>
        </p:txBody>
      </p:sp>
      <p:pic>
        <p:nvPicPr>
          <p:cNvPr id="7170" name="Picture 2" descr="http://alimonitor.cern.ch/display?image=jfreechart-onetime-7068000389045487274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219200"/>
            <a:ext cx="8763000" cy="5257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135974" y="2095500"/>
            <a:ext cx="68509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69 SEs, 29PB in,  240PB out, ~10/1 read/write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97697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lbetev\Desktop\display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0999" y="1219200"/>
            <a:ext cx="8526831" cy="4996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Access to data (disk SEs, T2s)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524000" y="2481590"/>
            <a:ext cx="653999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/>
              <a:t>62 SEs, 17PB in,  </a:t>
            </a:r>
            <a:r>
              <a:rPr lang="en-US" sz="2800" dirty="0"/>
              <a:t>8</a:t>
            </a:r>
            <a:r>
              <a:rPr lang="en-US" sz="2800" dirty="0" smtClean="0"/>
              <a:t>3PB out, ~5/1 read/write </a:t>
            </a:r>
            <a:endParaRPr lang="en-US" sz="2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C6C611-0E58-45F4-8203-4E56D426E47B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1526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6051</TotalTime>
  <Words>791</Words>
  <Application>Microsoft Office PowerPoint</Application>
  <PresentationFormat>On-screen Show (4:3)</PresentationFormat>
  <Paragraphs>122</Paragraphs>
  <Slides>23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4" baseType="lpstr">
      <vt:lpstr>Office Theme</vt:lpstr>
      <vt:lpstr>ALICE Grid operations +some specific for T2s</vt:lpstr>
      <vt:lpstr>The ALICE Grid</vt:lpstr>
      <vt:lpstr>Grid job profile in 2013</vt:lpstr>
      <vt:lpstr>Grid job profile in 2013 – T2s</vt:lpstr>
      <vt:lpstr>Resources delivery distribution</vt:lpstr>
      <vt:lpstr>Resources delivery T2s</vt:lpstr>
      <vt:lpstr>Job mixture</vt:lpstr>
      <vt:lpstr>Access to data (disk SEs)</vt:lpstr>
      <vt:lpstr>Access to data (disk SEs, T2s)</vt:lpstr>
      <vt:lpstr>Access to data (disk SEs, US)</vt:lpstr>
      <vt:lpstr>Data access 2</vt:lpstr>
      <vt:lpstr>Storage availability</vt:lpstr>
      <vt:lpstr>Storage availability (2)</vt:lpstr>
      <vt:lpstr>Storage availability – T2s</vt:lpstr>
      <vt:lpstr>Storage availability – US</vt:lpstr>
      <vt:lpstr>Other services</vt:lpstr>
      <vt:lpstr>The Efficiency</vt:lpstr>
      <vt:lpstr>Closer look – T0/T1s</vt:lpstr>
      <vt:lpstr>Closer look – US</vt:lpstr>
      <vt:lpstr>Summary on efficiency</vt:lpstr>
      <vt:lpstr>What’s in store for 2014</vt:lpstr>
      <vt:lpstr>What’s in store for 2014 - sites</vt:lpstr>
      <vt:lpstr>Summary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Production status</dc:title>
  <dc:creator>lbetev</dc:creator>
  <cp:lastModifiedBy>lbetev</cp:lastModifiedBy>
  <cp:revision>83</cp:revision>
  <dcterms:created xsi:type="dcterms:W3CDTF">2013-11-06T12:13:18Z</dcterms:created>
  <dcterms:modified xsi:type="dcterms:W3CDTF">2014-04-06T09:50:38Z</dcterms:modified>
</cp:coreProperties>
</file>