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00" r:id="rId3"/>
    <p:sldId id="330" r:id="rId4"/>
    <p:sldId id="306" r:id="rId5"/>
    <p:sldId id="308" r:id="rId6"/>
    <p:sldId id="314" r:id="rId7"/>
    <p:sldId id="313" r:id="rId8"/>
    <p:sldId id="327" r:id="rId9"/>
    <p:sldId id="331" r:id="rId10"/>
    <p:sldId id="328" r:id="rId11"/>
    <p:sldId id="325" r:id="rId12"/>
    <p:sldId id="324" r:id="rId13"/>
    <p:sldId id="323" r:id="rId14"/>
    <p:sldId id="326" r:id="rId15"/>
    <p:sldId id="29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9CFF"/>
    <a:srgbClr val="E2FCDA"/>
    <a:srgbClr val="C00202"/>
    <a:srgbClr val="FFABB0"/>
    <a:srgbClr val="7B0C87"/>
    <a:srgbClr val="670B70"/>
    <a:srgbClr val="FFFFCD"/>
    <a:srgbClr val="FFFDA7"/>
    <a:srgbClr val="E3E2EE"/>
    <a:srgbClr val="EEE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74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80EC4-BFB6-214D-830A-C874574EC9F2}" type="datetimeFigureOut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ABC90-9AEC-F14A-B7AC-0F0EE31D84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2355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264AF-DDA4-AC4A-9708-6BD14C245FCF}" type="datetimeFigureOut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8F145-9C7F-EE4C-8944-AEFBFA8330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5377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E123-8EDA-F149-AC7B-E8386B9E232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47A0-B5B2-A943-8815-DD3B8E578655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952-BF0D-9848-A795-A37183CB2E9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0881-3BBF-1F44-A672-7BC37E80FBBD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EF26-76C9-FA47-80F1-FEBBE188F9B7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604F-DD67-0C4F-B4AF-B4EA7CA7446B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8546E-38A0-524D-BDCF-127E25574042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4622-8BB4-7D42-BF94-F7BBEDCAE2D9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1D7-C7D0-5F48-AB87-6938EECBBCA7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1D34A-A1D8-594D-A5F7-4AF80B7B9F0A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0258" y="142687"/>
            <a:ext cx="6358533" cy="8716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049" y="1253470"/>
            <a:ext cx="8701328" cy="4872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343D1-CB0B-2A45-8C19-57FFB1BF2464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 Jeff Porter  LBNL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115460" y="1039061"/>
            <a:ext cx="8840918" cy="1"/>
          </a:xfrm>
          <a:prstGeom prst="line">
            <a:avLst/>
          </a:prstGeom>
          <a:ln>
            <a:gradFill flip="none" rotWithShape="1">
              <a:gsLst>
                <a:gs pos="40000">
                  <a:schemeClr val="accent2">
                    <a:lumMod val="50000"/>
                  </a:schemeClr>
                </a:gs>
                <a:gs pos="100000">
                  <a:prstClr val="white"/>
                </a:gs>
              </a:gsLst>
              <a:path path="rect">
                <a:fillToRect l="100000" t="100000"/>
              </a:path>
              <a:tileRect r="-100000" b="-100000"/>
            </a:gra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2" name="Picture 11" descr="LBNL_Logo-Full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970747" y="169883"/>
            <a:ext cx="915630" cy="78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85634" y="129563"/>
            <a:ext cx="751696" cy="8926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9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rgbClr val="660066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ALICE USA Computing </a:t>
            </a:r>
            <a:r>
              <a:rPr lang="en-US" dirty="0" smtClean="0"/>
              <a:t>Project Proposal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ALICE-USA Resource Review</a:t>
            </a:r>
            <a:endParaRPr lang="en-US" dirty="0" smtClean="0"/>
          </a:p>
          <a:p>
            <a:r>
              <a:rPr lang="en-US" dirty="0" smtClean="0"/>
              <a:t>Apr 7-8, 2014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Meets CPU targets at ~100%</a:t>
            </a:r>
          </a:p>
          <a:p>
            <a:r>
              <a:rPr lang="en-US" dirty="0" smtClean="0"/>
              <a:t>Falls well short of disk obligation</a:t>
            </a:r>
          </a:p>
          <a:p>
            <a:pPr lvl="1"/>
            <a:r>
              <a:rPr lang="en-US" dirty="0" smtClean="0"/>
              <a:t>Need to better understand year-to-year requirements</a:t>
            </a:r>
          </a:p>
          <a:p>
            <a:pPr lvl="1"/>
            <a:r>
              <a:rPr lang="en-US" dirty="0" smtClean="0"/>
              <a:t>Expect that we will catch up ~FY17 or if need arises from ALICE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8400" y="142687"/>
            <a:ext cx="6600391" cy="871634"/>
          </a:xfrm>
        </p:spPr>
        <p:txBody>
          <a:bodyPr/>
          <a:lstStyle/>
          <a:p>
            <a:r>
              <a:rPr lang="en-US" dirty="0" smtClean="0"/>
              <a:t>Preliminary summary plan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901700" y="3243264"/>
            <a:ext cx="6883400" cy="2819400"/>
            <a:chOff x="1092200" y="3306764"/>
            <a:chExt cx="6883400" cy="2819400"/>
          </a:xfrm>
        </p:grpSpPr>
        <p:grpSp>
          <p:nvGrpSpPr>
            <p:cNvPr id="13" name="Group 12"/>
            <p:cNvGrpSpPr/>
            <p:nvPr/>
          </p:nvGrpSpPr>
          <p:grpSpPr>
            <a:xfrm>
              <a:off x="1092200" y="3306764"/>
              <a:ext cx="6883400" cy="2819400"/>
              <a:chOff x="1117600" y="3098800"/>
              <a:chExt cx="6883400" cy="2819400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17600" y="3505200"/>
                <a:ext cx="6883400" cy="24130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55700" y="3098800"/>
                <a:ext cx="6819900" cy="660400"/>
              </a:xfrm>
              <a:prstGeom prst="rect">
                <a:avLst/>
              </a:prstGeom>
            </p:spPr>
          </p:pic>
        </p:grpSp>
        <p:sp>
          <p:nvSpPr>
            <p:cNvPr id="14" name="Oval 13"/>
            <p:cNvSpPr/>
            <p:nvPr/>
          </p:nvSpPr>
          <p:spPr>
            <a:xfrm>
              <a:off x="5308600" y="4017964"/>
              <a:ext cx="520700" cy="495300"/>
            </a:xfrm>
            <a:prstGeom prst="ellipse">
              <a:avLst/>
            </a:prstGeom>
            <a:noFill/>
            <a:ln w="28575" cmpd="sng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334000" y="4813300"/>
              <a:ext cx="533400" cy="482600"/>
            </a:xfrm>
            <a:prstGeom prst="ellipse">
              <a:avLst/>
            </a:prstGeom>
            <a:noFill/>
            <a:ln w="28575" cmpd="sng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362700" y="6158924"/>
            <a:ext cx="1505540" cy="584776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00"/>
                </a:solidFill>
              </a:rPr>
              <a:t>Does not</a:t>
            </a:r>
          </a:p>
          <a:p>
            <a:r>
              <a:rPr lang="en-US" sz="1600" dirty="0" smtClean="0">
                <a:solidFill>
                  <a:srgbClr val="FF6600"/>
                </a:solidFill>
              </a:rPr>
              <a:t>include LLNL/LC</a:t>
            </a:r>
            <a:endParaRPr lang="en-US" sz="1600" dirty="0">
              <a:solidFill>
                <a:srgbClr val="FF6600"/>
              </a:solidFill>
            </a:endParaRPr>
          </a:p>
        </p:txBody>
      </p:sp>
      <p:cxnSp>
        <p:nvCxnSpPr>
          <p:cNvPr id="19" name="Straight Arrow Connector 18"/>
          <p:cNvCxnSpPr>
            <a:stCxn id="16" idx="1"/>
            <a:endCxn id="14" idx="6"/>
          </p:cNvCxnSpPr>
          <p:nvPr/>
        </p:nvCxnSpPr>
        <p:spPr>
          <a:xfrm flipH="1" flipV="1">
            <a:off x="5638800" y="4202114"/>
            <a:ext cx="723900" cy="224919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6" idx="1"/>
            <a:endCxn id="15" idx="5"/>
          </p:cNvCxnSpPr>
          <p:nvPr/>
        </p:nvCxnSpPr>
        <p:spPr>
          <a:xfrm flipH="1" flipV="1">
            <a:off x="5598785" y="5161725"/>
            <a:ext cx="763915" cy="1289587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644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Deployment Profile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391" y="1253470"/>
            <a:ext cx="5599399" cy="41694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84858" y="5276334"/>
            <a:ext cx="857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 ‘14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34001" y="5263634"/>
            <a:ext cx="863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 ‘16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49700" y="5334000"/>
            <a:ext cx="863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 ‘15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866900" y="4241800"/>
            <a:ext cx="3810000" cy="2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866900" y="4051300"/>
            <a:ext cx="3810000" cy="254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664200" y="4406900"/>
            <a:ext cx="12319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06900" y="3644900"/>
            <a:ext cx="25146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866900" y="3098800"/>
            <a:ext cx="24002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267200" y="1765300"/>
            <a:ext cx="139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4267199" y="1765300"/>
            <a:ext cx="1" cy="133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5664199" y="1765300"/>
            <a:ext cx="2" cy="1041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676900" y="2806700"/>
            <a:ext cx="1244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5676900" y="4051300"/>
            <a:ext cx="0" cy="3556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5676900" y="4267200"/>
            <a:ext cx="0" cy="9964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406900" y="3644900"/>
            <a:ext cx="0" cy="1618734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841500" y="3200400"/>
            <a:ext cx="2565400" cy="1270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381500" y="3086100"/>
            <a:ext cx="2514600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406900" y="3079750"/>
            <a:ext cx="0" cy="13335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978091" y="331366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ORNL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978091" y="406983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LBNL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807446" y="426720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LLNL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02300" y="2411968"/>
            <a:ext cx="1167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ALICE-USA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406900" y="2742168"/>
            <a:ext cx="112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ALICE </a:t>
            </a:r>
            <a:r>
              <a:rPr lang="en-US" dirty="0" err="1" smtClean="0">
                <a:solidFill>
                  <a:srgbClr val="800000"/>
                </a:solidFill>
              </a:rPr>
              <a:t>Req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663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158" y="142687"/>
            <a:ext cx="6692342" cy="871634"/>
          </a:xfrm>
        </p:spPr>
        <p:txBody>
          <a:bodyPr/>
          <a:lstStyle/>
          <a:p>
            <a:r>
              <a:rPr lang="en-US" dirty="0" smtClean="0"/>
              <a:t>WLCG Resource Pledge Guidance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48" y="1253470"/>
            <a:ext cx="8857351" cy="510288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LLNL/LC will operate for ½ of RRB 2015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ssume to continue with current pledge &amp; then remove pledge mid-year </a:t>
            </a:r>
          </a:p>
          <a:p>
            <a:pPr lvl="2"/>
            <a:r>
              <a:rPr lang="en-US" dirty="0" smtClean="0"/>
              <a:t>should </a:t>
            </a:r>
            <a:r>
              <a:rPr lang="en-US" dirty="0" smtClean="0"/>
              <a:t>verify with WLCG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ORNL/CADES available to make pledges after </a:t>
            </a:r>
            <a:r>
              <a:rPr lang="en-US" dirty="0" err="1"/>
              <a:t>MoU</a:t>
            </a:r>
            <a:endParaRPr lang="en-US" dirty="0"/>
          </a:p>
          <a:p>
            <a:pPr lvl="1"/>
            <a:r>
              <a:rPr lang="en-US" dirty="0" smtClean="0"/>
              <a:t>Targets </a:t>
            </a:r>
            <a:r>
              <a:rPr lang="en-US" dirty="0" err="1" smtClean="0"/>
              <a:t>MoU</a:t>
            </a:r>
            <a:r>
              <a:rPr lang="en-US" dirty="0" smtClean="0"/>
              <a:t> signed by Oct </a:t>
            </a:r>
            <a:r>
              <a:rPr lang="en-US" dirty="0" smtClean="0"/>
              <a:t>2015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LBNL/PDSF will lose resources mid-2015 RRB year</a:t>
            </a:r>
          </a:p>
          <a:p>
            <a:pPr lvl="1"/>
            <a:r>
              <a:rPr lang="en-US" dirty="0" smtClean="0"/>
              <a:t>Will pledge to the lower value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401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158" y="142687"/>
            <a:ext cx="6692342" cy="871634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torage replacement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48" y="1253470"/>
            <a:ext cx="8857351" cy="510288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</a:t>
            </a:r>
            <a:r>
              <a:rPr lang="en-US" dirty="0" smtClean="0"/>
              <a:t>torage is or will be out of warranty:</a:t>
            </a:r>
          </a:p>
          <a:p>
            <a:pPr lvl="1"/>
            <a:r>
              <a:rPr lang="en-US" dirty="0" smtClean="0"/>
              <a:t>LLNL/LC </a:t>
            </a:r>
          </a:p>
          <a:p>
            <a:pPr lvl="2"/>
            <a:r>
              <a:rPr lang="en-US" dirty="0" smtClean="0"/>
              <a:t> 680TB ended ~Aug 2013</a:t>
            </a:r>
          </a:p>
          <a:p>
            <a:pPr lvl="1"/>
            <a:r>
              <a:rPr lang="en-US" dirty="0" smtClean="0"/>
              <a:t>NERSC/PDSF:</a:t>
            </a:r>
          </a:p>
          <a:p>
            <a:pPr lvl="2"/>
            <a:r>
              <a:rPr lang="en-US" dirty="0"/>
              <a:t>144TB </a:t>
            </a:r>
            <a:r>
              <a:rPr lang="en-US" dirty="0" smtClean="0"/>
              <a:t>ended June 2013</a:t>
            </a:r>
            <a:endParaRPr lang="en-US" dirty="0"/>
          </a:p>
          <a:p>
            <a:pPr lvl="2"/>
            <a:r>
              <a:rPr lang="en-US" dirty="0"/>
              <a:t>288TB </a:t>
            </a:r>
            <a:r>
              <a:rPr lang="en-US" dirty="0" smtClean="0"/>
              <a:t>ends Apr 2014</a:t>
            </a:r>
            <a:endParaRPr lang="en-US" dirty="0"/>
          </a:p>
          <a:p>
            <a:pPr lvl="2"/>
            <a:r>
              <a:rPr lang="en-US" dirty="0"/>
              <a:t>288TB </a:t>
            </a:r>
            <a:r>
              <a:rPr lang="en-US" dirty="0" smtClean="0"/>
              <a:t>ends Oct 2014</a:t>
            </a:r>
            <a:endParaRPr lang="en-US" dirty="0"/>
          </a:p>
          <a:p>
            <a:pPr lvl="1"/>
            <a:r>
              <a:rPr lang="en-US" dirty="0" smtClean="0"/>
              <a:t>Project plans to operate ~1.4PB storage </a:t>
            </a:r>
            <a:r>
              <a:rPr lang="en-US" dirty="0" smtClean="0"/>
              <a:t>at LLNL &amp; </a:t>
            </a:r>
            <a:r>
              <a:rPr lang="en-US" dirty="0" smtClean="0"/>
              <a:t>LBNL into</a:t>
            </a:r>
            <a:r>
              <a:rPr lang="en-US" dirty="0" smtClean="0"/>
              <a:t> </a:t>
            </a:r>
            <a:r>
              <a:rPr lang="en-US" dirty="0" smtClean="0"/>
              <a:t>2015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Replacement storage will be new SE at both </a:t>
            </a:r>
            <a:r>
              <a:rPr lang="en-US" dirty="0" smtClean="0"/>
              <a:t>LBNL </a:t>
            </a:r>
            <a:r>
              <a:rPr lang="en-US" dirty="0" smtClean="0"/>
              <a:t>and ORNL</a:t>
            </a:r>
          </a:p>
          <a:p>
            <a:pPr lvl="1"/>
            <a:r>
              <a:rPr lang="en-US" dirty="0" smtClean="0"/>
              <a:t>Requires migrating &gt;700TB data between new and old SEs</a:t>
            </a:r>
          </a:p>
          <a:p>
            <a:pPr lvl="2"/>
            <a:r>
              <a:rPr lang="en-US" dirty="0" smtClean="0"/>
              <a:t>LLNL::SE </a:t>
            </a:r>
            <a:r>
              <a:rPr lang="en-US" dirty="0" smtClean="0">
                <a:sym typeface="Wingdings"/>
              </a:rPr>
              <a:t> ORNL::SE </a:t>
            </a:r>
            <a:r>
              <a:rPr lang="en-US" dirty="0" smtClean="0">
                <a:sym typeface="Wingdings"/>
              </a:rPr>
              <a:t> --- WAN transfer</a:t>
            </a:r>
            <a:endParaRPr lang="en-US" dirty="0" smtClean="0">
              <a:sym typeface="Wingdings"/>
            </a:endParaRPr>
          </a:p>
          <a:p>
            <a:pPr lvl="2"/>
            <a:r>
              <a:rPr lang="en-US" dirty="0" smtClean="0">
                <a:sym typeface="Wingdings"/>
              </a:rPr>
              <a:t>LBL::SE  LBLEOS::</a:t>
            </a:r>
            <a:r>
              <a:rPr lang="en-US" dirty="0" smtClean="0">
                <a:sym typeface="Wingdings"/>
              </a:rPr>
              <a:t>SE --- local high bandwidth transfer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/>
              <a:t>Migration will take time</a:t>
            </a:r>
          </a:p>
          <a:p>
            <a:pPr lvl="2"/>
            <a:r>
              <a:rPr lang="en-US" dirty="0" smtClean="0"/>
              <a:t>How to operate during migration</a:t>
            </a:r>
            <a:r>
              <a:rPr lang="en-US" dirty="0" smtClean="0"/>
              <a:t>? </a:t>
            </a:r>
          </a:p>
          <a:p>
            <a:pPr lvl="3"/>
            <a:r>
              <a:rPr lang="en-US" dirty="0" smtClean="0"/>
              <a:t>Do we make source SE </a:t>
            </a:r>
            <a:r>
              <a:rPr lang="en-US" dirty="0" err="1" smtClean="0"/>
              <a:t>readonly</a:t>
            </a:r>
            <a:r>
              <a:rPr lang="en-US" dirty="0" smtClean="0"/>
              <a:t>?</a:t>
            </a:r>
            <a:endParaRPr lang="en-US" dirty="0" smtClean="0"/>
          </a:p>
          <a:p>
            <a:pPr lvl="2"/>
            <a:r>
              <a:rPr lang="en-US" dirty="0" smtClean="0"/>
              <a:t>Does ALICE know how to do this?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41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Deployment Plan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399" y="1138918"/>
            <a:ext cx="6473391" cy="46869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45158" y="5676900"/>
            <a:ext cx="857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 ‘14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78858" y="5768155"/>
            <a:ext cx="863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 ‘15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83548" y="5756832"/>
            <a:ext cx="863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 ‘16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689100" y="4889500"/>
            <a:ext cx="3911600" cy="2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600700" y="4902200"/>
            <a:ext cx="0" cy="6027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07446" y="488950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LLNL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689100" y="4813300"/>
            <a:ext cx="2895600" cy="127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584700" y="4432300"/>
            <a:ext cx="0" cy="3556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584700" y="4432300"/>
            <a:ext cx="1016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600700" y="4432300"/>
            <a:ext cx="0" cy="3556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597648" y="4813300"/>
            <a:ext cx="1869952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584700" y="4914900"/>
            <a:ext cx="0" cy="640834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584700" y="4927600"/>
            <a:ext cx="28829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689100" y="3873500"/>
            <a:ext cx="2895600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584700" y="2832100"/>
            <a:ext cx="2984500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584700" y="2832100"/>
            <a:ext cx="0" cy="104140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1689100" y="4178300"/>
            <a:ext cx="3911600" cy="12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597648" y="4178300"/>
            <a:ext cx="1869952" cy="12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146800" y="3821668"/>
            <a:ext cx="1167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ALICE-USA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753970" y="441856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LBNL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4" name="Content Placeholder 53"/>
          <p:cNvSpPr txBox="1">
            <a:spLocks noGrp="1"/>
          </p:cNvSpPr>
          <p:nvPr>
            <p:ph idx="1"/>
          </p:nvPr>
        </p:nvSpPr>
        <p:spPr>
          <a:xfrm>
            <a:off x="185049" y="1253470"/>
            <a:ext cx="292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553200" y="491490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ORNL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753100" y="2474436"/>
            <a:ext cx="112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ALICE </a:t>
            </a:r>
            <a:r>
              <a:rPr lang="en-US" dirty="0" err="1" smtClean="0">
                <a:solidFill>
                  <a:srgbClr val="800000"/>
                </a:solidFill>
              </a:rPr>
              <a:t>Req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10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528" y="142687"/>
            <a:ext cx="6541046" cy="871634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49" y="1107897"/>
            <a:ext cx="8701328" cy="5468005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New ALICE</a:t>
            </a:r>
            <a:r>
              <a:rPr lang="en-US" dirty="0" smtClean="0"/>
              <a:t>-USA Computing </a:t>
            </a:r>
            <a:r>
              <a:rPr lang="en-US" dirty="0" smtClean="0"/>
              <a:t>project proposal required for Run 2</a:t>
            </a:r>
            <a:endParaRPr lang="en-US" dirty="0" smtClean="0"/>
          </a:p>
          <a:p>
            <a:pPr lvl="1"/>
            <a:r>
              <a:rPr lang="en-US" dirty="0"/>
              <a:t>Two US based ALICE Tier-2 facilities, ORNL/CADES &amp; LBNL/NERSC</a:t>
            </a:r>
          </a:p>
          <a:p>
            <a:pPr lvl="1"/>
            <a:r>
              <a:rPr lang="en-US" dirty="0" smtClean="0"/>
              <a:t>Subject to DOE review in early June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Hardware deployment plan is preliminary</a:t>
            </a:r>
          </a:p>
          <a:p>
            <a:pPr lvl="1"/>
            <a:r>
              <a:rPr lang="en-US" dirty="0" smtClean="0"/>
              <a:t>Will satisfy CPU requirements</a:t>
            </a:r>
          </a:p>
          <a:p>
            <a:pPr lvl="1"/>
            <a:r>
              <a:rPr lang="en-US" dirty="0" smtClean="0"/>
              <a:t>Needs to understand disk requirements, year-to-year changes</a:t>
            </a:r>
            <a:endParaRPr lang="en-US" dirty="0"/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The project plan is made complicated</a:t>
            </a:r>
          </a:p>
          <a:p>
            <a:pPr lvl="1"/>
            <a:r>
              <a:rPr lang="en-US" dirty="0" smtClean="0"/>
              <a:t>Movement of NERSC to new building in 2015</a:t>
            </a:r>
          </a:p>
          <a:p>
            <a:pPr lvl="1"/>
            <a:r>
              <a:rPr lang="en-US" dirty="0" smtClean="0"/>
              <a:t>Replacement </a:t>
            </a:r>
            <a:r>
              <a:rPr lang="en-US" dirty="0" smtClean="0"/>
              <a:t>LLNL/LC resources with new resources at ORNL/</a:t>
            </a:r>
            <a:r>
              <a:rPr lang="en-US" dirty="0" smtClean="0"/>
              <a:t>CADES</a:t>
            </a:r>
          </a:p>
          <a:p>
            <a:pPr lvl="2"/>
            <a:r>
              <a:rPr lang="en-US" dirty="0" smtClean="0">
                <a:solidFill>
                  <a:srgbClr val="000090"/>
                </a:solidFill>
              </a:rPr>
              <a:t>Particularly transfer of ~400TB of data over WAN</a:t>
            </a:r>
            <a:endParaRPr lang="en-US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5110" y="1253470"/>
            <a:ext cx="7082590" cy="487269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Run 2 Project Proposal Context</a:t>
            </a:r>
            <a:endParaRPr lang="en-US" dirty="0" smtClean="0"/>
          </a:p>
          <a:p>
            <a:r>
              <a:rPr lang="en-US" dirty="0" smtClean="0"/>
              <a:t>Complications </a:t>
            </a:r>
          </a:p>
          <a:p>
            <a:pPr lvl="1"/>
            <a:r>
              <a:rPr lang="en-US" dirty="0" smtClean="0"/>
              <a:t>NERSC Move</a:t>
            </a:r>
          </a:p>
          <a:p>
            <a:pPr lvl="1"/>
            <a:r>
              <a:rPr lang="en-US" dirty="0" smtClean="0"/>
              <a:t>LLNL/LC </a:t>
            </a:r>
            <a:r>
              <a:rPr lang="en-US" dirty="0" smtClean="0">
                <a:sym typeface="Wingdings"/>
              </a:rPr>
              <a:t> ORNL/CADES</a:t>
            </a:r>
            <a:endParaRPr lang="en-US" dirty="0" smtClean="0"/>
          </a:p>
          <a:p>
            <a:r>
              <a:rPr lang="en-US" dirty="0" smtClean="0"/>
              <a:t>Requirements &amp; Deployment plans</a:t>
            </a:r>
          </a:p>
          <a:p>
            <a:pPr lvl="1"/>
            <a:r>
              <a:rPr lang="en-US" dirty="0" smtClean="0"/>
              <a:t>CPU </a:t>
            </a:r>
          </a:p>
          <a:p>
            <a:pPr lvl="1"/>
            <a:r>
              <a:rPr lang="en-US" dirty="0" smtClean="0"/>
              <a:t>Disk Storage</a:t>
            </a:r>
          </a:p>
          <a:p>
            <a:r>
              <a:rPr lang="en-US" dirty="0" smtClean="0"/>
              <a:t>Summary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35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ALICE-USA Computing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464" y="1405870"/>
            <a:ext cx="8958951" cy="456313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Goal:</a:t>
            </a:r>
            <a:r>
              <a:rPr lang="en-US" dirty="0" smtClean="0">
                <a:sym typeface="Wingdings"/>
              </a:rPr>
              <a:t> supply cost-effective Grid-enabled computing resources to ALICE</a:t>
            </a:r>
            <a:endParaRPr lang="en-US" dirty="0" smtClean="0"/>
          </a:p>
          <a:p>
            <a:pPr lvl="1"/>
            <a:r>
              <a:rPr lang="en-US" dirty="0" smtClean="0"/>
              <a:t>Fulfill </a:t>
            </a:r>
            <a:r>
              <a:rPr lang="en-US" dirty="0" err="1" smtClean="0"/>
              <a:t>MoU</a:t>
            </a:r>
            <a:r>
              <a:rPr lang="en-US" dirty="0" smtClean="0"/>
              <a:t>-based ALICE USA obligations for computing &amp; storage resources to ALICE</a:t>
            </a:r>
          </a:p>
          <a:p>
            <a:pPr lvl="1"/>
            <a:r>
              <a:rPr lang="en-US" dirty="0" smtClean="0"/>
              <a:t>Based on ALICE USA participation at about 7-8% of ALICE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2009 Project Proposal</a:t>
            </a:r>
          </a:p>
          <a:p>
            <a:pPr lvl="1"/>
            <a:r>
              <a:rPr lang="en-US" dirty="0" smtClean="0"/>
              <a:t>Operate facilities at two DOE labs</a:t>
            </a:r>
          </a:p>
          <a:p>
            <a:pPr lvl="2"/>
            <a:r>
              <a:rPr lang="en-US" dirty="0" smtClean="0"/>
              <a:t>NERSC/PDSF at LBNL</a:t>
            </a:r>
          </a:p>
          <a:p>
            <a:pPr lvl="2"/>
            <a:r>
              <a:rPr lang="en-US" dirty="0" smtClean="0"/>
              <a:t>Livermore Computing (LC) at LLNL</a:t>
            </a:r>
          </a:p>
          <a:p>
            <a:pPr lvl="2"/>
            <a:r>
              <a:rPr lang="en-US" dirty="0" smtClean="0"/>
              <a:t>3-year procurement plan</a:t>
            </a:r>
          </a:p>
          <a:p>
            <a:pPr lvl="1"/>
            <a:r>
              <a:rPr lang="en-US" dirty="0" smtClean="0"/>
              <a:t>LBNL </a:t>
            </a:r>
            <a:r>
              <a:rPr lang="en-US" dirty="0"/>
              <a:t>a</a:t>
            </a:r>
            <a:r>
              <a:rPr lang="en-US" dirty="0" smtClean="0"/>
              <a:t>s the host lab</a:t>
            </a:r>
          </a:p>
          <a:p>
            <a:pPr lvl="1"/>
            <a:endParaRPr lang="en-US" dirty="0" smtClean="0"/>
          </a:p>
          <a:p>
            <a:pPr lvl="1">
              <a:buFont typeface="Wingdings" charset="2"/>
              <a:buChar char="Ø"/>
            </a:pPr>
            <a:r>
              <a:rPr lang="en-US" dirty="0" smtClean="0"/>
              <a:t>Fully operational since Summer </a:t>
            </a:r>
            <a:r>
              <a:rPr lang="en-US" dirty="0" smtClean="0"/>
              <a:t>2010</a:t>
            </a:r>
            <a:endParaRPr lang="en-US" dirty="0"/>
          </a:p>
          <a:p>
            <a:pPr lvl="1">
              <a:buFont typeface="Wingdings" charset="2"/>
              <a:buChar char="Ø"/>
            </a:pPr>
            <a:endParaRPr lang="en-US" dirty="0" smtClean="0"/>
          </a:p>
          <a:p>
            <a:r>
              <a:rPr lang="en-US" dirty="0" smtClean="0"/>
              <a:t>Operations </a:t>
            </a:r>
            <a:r>
              <a:rPr lang="en-US" dirty="0"/>
              <a:t>defined in “Project Execution &amp; Acquisition Plan</a:t>
            </a:r>
            <a:r>
              <a:rPr lang="en-US" dirty="0" smtClean="0"/>
              <a:t>”:   PEAP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rganization structure</a:t>
            </a:r>
          </a:p>
          <a:p>
            <a:pPr lvl="1"/>
            <a:r>
              <a:rPr lang="en-US" dirty="0" smtClean="0"/>
              <a:t>Procurement strategy</a:t>
            </a:r>
          </a:p>
          <a:p>
            <a:pPr lvl="1"/>
            <a:r>
              <a:rPr lang="en-US" dirty="0" smtClean="0"/>
              <a:t>Deliverables &amp; Milestones</a:t>
            </a:r>
          </a:p>
          <a:p>
            <a:pPr lvl="1"/>
            <a:endParaRPr lang="en-US" dirty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237F-D2B8-C94C-82C3-C6CCE11D11B7}" type="datetime1">
              <a:rPr lang="en-US" smtClean="0"/>
              <a:pPr/>
              <a:t>4/6/14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 Jeff Porter  LBNL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073" y="2506784"/>
            <a:ext cx="4388936" cy="195973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3964" y="2171701"/>
            <a:ext cx="3991936" cy="2006600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190907" y="5593834"/>
            <a:ext cx="47681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FF6600"/>
                </a:solidFill>
              </a:rPr>
              <a:t>Project due for a 3 year DOE Review</a:t>
            </a:r>
          </a:p>
          <a:p>
            <a:pPr algn="r"/>
            <a:r>
              <a:rPr lang="en-US" sz="2000" dirty="0" smtClean="0">
                <a:solidFill>
                  <a:srgbClr val="FF6600"/>
                </a:solidFill>
              </a:rPr>
              <a:t>&amp; originally planned for 2/2014</a:t>
            </a:r>
            <a:endParaRPr lang="en-US" sz="2000" dirty="0">
              <a:solidFill>
                <a:srgbClr val="FF6600"/>
              </a:solidFill>
            </a:endParaRPr>
          </a:p>
        </p:txBody>
      </p:sp>
      <p:cxnSp>
        <p:nvCxnSpPr>
          <p:cNvPr id="11" name="Straight Arrow Connector 10"/>
          <p:cNvCxnSpPr>
            <a:endCxn id="8" idx="5"/>
          </p:cNvCxnSpPr>
          <p:nvPr/>
        </p:nvCxnSpPr>
        <p:spPr>
          <a:xfrm flipH="1" flipV="1">
            <a:off x="3441295" y="3884441"/>
            <a:ext cx="1562505" cy="1709393"/>
          </a:xfrm>
          <a:prstGeom prst="straightConnector1">
            <a:avLst/>
          </a:prstGeom>
          <a:ln w="38100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544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0300" y="1253470"/>
            <a:ext cx="4190999" cy="34670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Recommendation for Two Facilities</a:t>
            </a:r>
            <a:br>
              <a:rPr lang="en-US" sz="3200" dirty="0" smtClean="0"/>
            </a:br>
            <a:r>
              <a:rPr lang="en-US" sz="3200" dirty="0" smtClean="0"/>
              <a:t>NERSC/PDSF and ORNL/CADES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" y="1075670"/>
            <a:ext cx="5352151" cy="5102880"/>
          </a:xfrm>
        </p:spPr>
        <p:txBody>
          <a:bodyPr>
            <a:normAutofit/>
          </a:bodyPr>
          <a:lstStyle/>
          <a:p>
            <a:r>
              <a:rPr lang="en-US" dirty="0" smtClean="0"/>
              <a:t>NERSC/PDSF + ORNL/CADES</a:t>
            </a:r>
          </a:p>
          <a:p>
            <a:pPr lvl="1"/>
            <a:r>
              <a:rPr lang="en-US" dirty="0" smtClean="0"/>
              <a:t>Scientific Computing strength</a:t>
            </a:r>
            <a:endParaRPr lang="en-US" dirty="0"/>
          </a:p>
          <a:p>
            <a:pPr lvl="1"/>
            <a:r>
              <a:rPr lang="en-US" dirty="0" smtClean="0"/>
              <a:t>High</a:t>
            </a:r>
            <a:r>
              <a:rPr lang="en-US" dirty="0"/>
              <a:t>-bandwidth </a:t>
            </a:r>
            <a:r>
              <a:rPr lang="en-US" dirty="0" smtClean="0"/>
              <a:t>connection: </a:t>
            </a:r>
            <a:r>
              <a:rPr lang="en-US" dirty="0" err="1"/>
              <a:t>ESNet</a:t>
            </a:r>
            <a:endParaRPr lang="en-US" dirty="0"/>
          </a:p>
          <a:p>
            <a:pPr lvl="1"/>
            <a:r>
              <a:rPr lang="en-US" dirty="0" smtClean="0"/>
              <a:t>Favorable </a:t>
            </a:r>
            <a:r>
              <a:rPr lang="en-US" dirty="0"/>
              <a:t>cost structure </a:t>
            </a:r>
            <a:endParaRPr lang="en-US" dirty="0" smtClean="0"/>
          </a:p>
          <a:p>
            <a:pPr lvl="1"/>
            <a:r>
              <a:rPr lang="en-US" dirty="0" smtClean="0"/>
              <a:t>Proximity to HPC Resources</a:t>
            </a:r>
          </a:p>
          <a:p>
            <a:pPr lvl="2"/>
            <a:r>
              <a:rPr lang="en-US" u="sng" dirty="0" smtClean="0"/>
              <a:t>O</a:t>
            </a:r>
            <a:r>
              <a:rPr lang="en-US" dirty="0" smtClean="0"/>
              <a:t>ak Ridge </a:t>
            </a:r>
            <a:r>
              <a:rPr lang="en-US" u="sng" dirty="0" smtClean="0"/>
              <a:t>L</a:t>
            </a:r>
            <a:r>
              <a:rPr lang="en-US" dirty="0" smtClean="0"/>
              <a:t>eadership </a:t>
            </a:r>
            <a:r>
              <a:rPr lang="en-US" u="sng" dirty="0" smtClean="0"/>
              <a:t>C</a:t>
            </a:r>
            <a:r>
              <a:rPr lang="en-US" dirty="0" smtClean="0"/>
              <a:t>lass </a:t>
            </a:r>
            <a:r>
              <a:rPr lang="en-US" u="sng" dirty="0" smtClean="0"/>
              <a:t>F</a:t>
            </a:r>
            <a:r>
              <a:rPr lang="en-US" dirty="0" smtClean="0"/>
              <a:t>acility</a:t>
            </a:r>
          </a:p>
          <a:p>
            <a:pPr lvl="2"/>
            <a:r>
              <a:rPr lang="en-US" dirty="0" smtClean="0"/>
              <a:t>NERSC Flagship facility</a:t>
            </a:r>
            <a:endParaRPr lang="en-US" dirty="0"/>
          </a:p>
          <a:p>
            <a:pPr lvl="2"/>
            <a:r>
              <a:rPr lang="en-US" dirty="0" smtClean="0"/>
              <a:t>Strategic alignment with O</a:t>
            </a:r>
            <a:r>
              <a:rPr lang="en-US" sz="2200" b="1" baseline="30000" dirty="0" smtClean="0"/>
              <a:t>2</a:t>
            </a:r>
            <a:r>
              <a:rPr lang="en-US" dirty="0" smtClean="0"/>
              <a:t> project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 Jeff Porter  LBNL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999" y="4678257"/>
            <a:ext cx="4381500" cy="5186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664450" y="3454400"/>
            <a:ext cx="208682" cy="190500"/>
          </a:xfrm>
          <a:prstGeom prst="rect">
            <a:avLst/>
          </a:prstGeom>
          <a:noFill/>
          <a:ln w="38100" cmpd="sng">
            <a:solidFill>
              <a:srgbClr val="C002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50800" y="4137612"/>
            <a:ext cx="4614274" cy="2244138"/>
            <a:chOff x="-12700" y="4099512"/>
            <a:chExt cx="4614274" cy="224413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350" y="4099512"/>
              <a:ext cx="4537224" cy="224413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701800" y="4387850"/>
              <a:ext cx="72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0000FF"/>
                  </a:solidFill>
                </a:rPr>
                <a:t>ESnet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57500" y="5510822"/>
              <a:ext cx="6078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</a:rPr>
                <a:t>ORNL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12700" y="5687133"/>
              <a:ext cx="6848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</a:rPr>
                <a:t>NERSC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2103" y="5293944"/>
              <a:ext cx="5309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</a:rPr>
                <a:t>LLNL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019800" y="5047629"/>
            <a:ext cx="2007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0090"/>
                </a:solidFill>
              </a:rPr>
              <a:t>ESnet</a:t>
            </a:r>
            <a:r>
              <a:rPr lang="en-US" sz="2000" dirty="0" smtClean="0">
                <a:solidFill>
                  <a:srgbClr val="000090"/>
                </a:solidFill>
              </a:rPr>
              <a:t> Monitoring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80001" y="5562892"/>
            <a:ext cx="3606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FF6600"/>
                </a:solidFill>
              </a:rPr>
              <a:t>LLNL/LC </a:t>
            </a:r>
            <a:r>
              <a:rPr lang="en-US" sz="2400" dirty="0" smtClean="0">
                <a:solidFill>
                  <a:srgbClr val="FF6600"/>
                </a:solidFill>
                <a:sym typeface="Wingdings"/>
              </a:rPr>
              <a:t></a:t>
            </a:r>
            <a:r>
              <a:rPr lang="en-US" sz="2400" dirty="0" smtClean="0">
                <a:solidFill>
                  <a:srgbClr val="FF6600"/>
                </a:solidFill>
              </a:rPr>
              <a:t> ORNL/CADES  </a:t>
            </a:r>
          </a:p>
          <a:p>
            <a:pPr algn="r"/>
            <a:r>
              <a:rPr lang="en-US" sz="2400" dirty="0" smtClean="0">
                <a:solidFill>
                  <a:srgbClr val="FF6600"/>
                </a:solidFill>
              </a:rPr>
              <a:t>demands a new proposal</a:t>
            </a:r>
          </a:p>
        </p:txBody>
      </p:sp>
    </p:spTree>
    <p:extLst>
      <p:ext uri="{BB962C8B-B14F-4D97-AF65-F5344CB8AC3E}">
        <p14:creationId xmlns:p14="http://schemas.microsoft.com/office/powerpoint/2010/main" val="2015233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48" y="1253470"/>
            <a:ext cx="8857351" cy="510288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Develop a new Project </a:t>
            </a:r>
            <a:r>
              <a:rPr lang="en-US" dirty="0"/>
              <a:t>E</a:t>
            </a:r>
            <a:r>
              <a:rPr lang="en-US" dirty="0" smtClean="0"/>
              <a:t>xecution and Acquisition Plan  (PEAP)</a:t>
            </a:r>
          </a:p>
          <a:p>
            <a:pPr lvl="1"/>
            <a:r>
              <a:rPr lang="en-US" dirty="0" smtClean="0"/>
              <a:t>Schedule new resources for NERSC/PDSF and ORNL CADES to: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dequately meet new ALICE requirements in FY15</a:t>
            </a:r>
          </a:p>
          <a:p>
            <a:pPr lvl="2"/>
            <a:r>
              <a:rPr lang="en-US" dirty="0" smtClean="0"/>
              <a:t>Fill all ALICE</a:t>
            </a:r>
            <a:r>
              <a:rPr lang="en-US" dirty="0" smtClean="0"/>
              <a:t>-USA obligations estimated through Run 2</a:t>
            </a:r>
          </a:p>
          <a:p>
            <a:pPr lvl="1"/>
            <a:r>
              <a:rPr lang="en-US" dirty="0" smtClean="0"/>
              <a:t>Establishes operational milestones </a:t>
            </a:r>
          </a:p>
          <a:p>
            <a:pPr lvl="2"/>
            <a:r>
              <a:rPr lang="en-US" dirty="0" smtClean="0"/>
              <a:t>Stable grid operations </a:t>
            </a:r>
            <a:r>
              <a:rPr lang="en-US" dirty="0"/>
              <a:t>@</a:t>
            </a:r>
            <a:r>
              <a:rPr lang="en-US" dirty="0" smtClean="0"/>
              <a:t>ORNL CADES</a:t>
            </a:r>
          </a:p>
          <a:p>
            <a:pPr lvl="3"/>
            <a:r>
              <a:rPr lang="en-US" dirty="0" err="1" smtClean="0"/>
              <a:t>AliEn</a:t>
            </a:r>
            <a:r>
              <a:rPr lang="en-US" dirty="0" smtClean="0"/>
              <a:t> VO box &amp; SE  </a:t>
            </a:r>
          </a:p>
          <a:p>
            <a:pPr lvl="3"/>
            <a:r>
              <a:rPr lang="en-US" dirty="0" smtClean="0"/>
              <a:t>OSG Services </a:t>
            </a:r>
            <a:r>
              <a:rPr lang="en-US" dirty="0" smtClean="0"/>
              <a:t>(TBD)</a:t>
            </a:r>
            <a:endParaRPr lang="en-US" dirty="0" smtClean="0"/>
          </a:p>
          <a:p>
            <a:pPr lvl="2"/>
            <a:r>
              <a:rPr lang="en-US" dirty="0" smtClean="0"/>
              <a:t>WLCG </a:t>
            </a:r>
            <a:r>
              <a:rPr lang="en-US" dirty="0" err="1" smtClean="0"/>
              <a:t>MoU</a:t>
            </a:r>
            <a:r>
              <a:rPr lang="en-US" dirty="0" smtClean="0"/>
              <a:t> with ORNL CADES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Aggressive timeline: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raft in progress - working document by end of April</a:t>
            </a:r>
          </a:p>
          <a:p>
            <a:pPr lvl="1"/>
            <a:r>
              <a:rPr lang="en-US" dirty="0" smtClean="0"/>
              <a:t>April 7</a:t>
            </a:r>
            <a:r>
              <a:rPr lang="en-US" baseline="30000" dirty="0" smtClean="0"/>
              <a:t>th</a:t>
            </a:r>
            <a:r>
              <a:rPr lang="en-US" dirty="0" smtClean="0"/>
              <a:t>-8</a:t>
            </a:r>
            <a:r>
              <a:rPr lang="en-US" baseline="30000" dirty="0" smtClean="0"/>
              <a:t>th</a:t>
            </a:r>
            <a:r>
              <a:rPr lang="en-US" dirty="0" smtClean="0"/>
              <a:t>: host ALICE Offline at LBNL to review proposal and </a:t>
            </a:r>
            <a:r>
              <a:rPr lang="en-US" dirty="0" smtClean="0"/>
              <a:t>plan</a:t>
            </a:r>
          </a:p>
          <a:p>
            <a:pPr lvl="1"/>
            <a:endParaRPr lang="en-US" dirty="0" smtClean="0"/>
          </a:p>
          <a:p>
            <a:pPr lvl="1">
              <a:buFont typeface="Wingdings" charset="2"/>
              <a:buChar char="Ø"/>
            </a:pPr>
            <a:r>
              <a:rPr lang="en-US" dirty="0" smtClean="0">
                <a:solidFill>
                  <a:srgbClr val="660066"/>
                </a:solidFill>
              </a:rPr>
              <a:t>DOE Chaired External </a:t>
            </a:r>
            <a:r>
              <a:rPr lang="en-US" dirty="0" smtClean="0">
                <a:solidFill>
                  <a:srgbClr val="660066"/>
                </a:solidFill>
              </a:rPr>
              <a:t>Review of project proposal is being scheduled ~ June 2014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670" y="2599670"/>
            <a:ext cx="4305770" cy="19215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59362" y="4429323"/>
            <a:ext cx="2877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ALICE Run-2 Requirement Estimates</a:t>
            </a:r>
          </a:p>
        </p:txBody>
      </p:sp>
    </p:spTree>
    <p:extLst>
      <p:ext uri="{BB962C8B-B14F-4D97-AF65-F5344CB8AC3E}">
        <p14:creationId xmlns:p14="http://schemas.microsoft.com/office/powerpoint/2010/main" val="466588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142687"/>
            <a:ext cx="6781800" cy="871634"/>
          </a:xfrm>
        </p:spPr>
        <p:txBody>
          <a:bodyPr/>
          <a:lstStyle/>
          <a:p>
            <a:r>
              <a:rPr lang="en-US" sz="3200" dirty="0" smtClean="0"/>
              <a:t>Additional Complication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49" y="1253470"/>
            <a:ext cx="5123551" cy="5102880"/>
          </a:xfrm>
        </p:spPr>
        <p:txBody>
          <a:bodyPr>
            <a:normAutofit/>
          </a:bodyPr>
          <a:lstStyle/>
          <a:p>
            <a:r>
              <a:rPr lang="en-US" dirty="0" smtClean="0"/>
              <a:t>NERSC new building in early 2015</a:t>
            </a:r>
          </a:p>
          <a:p>
            <a:pPr lvl="1"/>
            <a:r>
              <a:rPr lang="en-US" dirty="0" smtClean="0"/>
              <a:t>More details Tuesday, in NERSC Report</a:t>
            </a:r>
          </a:p>
          <a:p>
            <a:pPr lvl="1"/>
            <a:r>
              <a:rPr lang="en-US" dirty="0" smtClean="0"/>
              <a:t>No new hardware will be installed in the current building</a:t>
            </a:r>
          </a:p>
          <a:p>
            <a:pPr lvl="1"/>
            <a:r>
              <a:rPr lang="en-US" dirty="0" smtClean="0"/>
              <a:t>Operate in both buildings for ~1 year</a:t>
            </a:r>
          </a:p>
          <a:p>
            <a:pPr lvl="2"/>
            <a:r>
              <a:rPr lang="en-US" dirty="0" smtClean="0"/>
              <a:t>Most of PDSF CPU nodes will move</a:t>
            </a:r>
          </a:p>
          <a:p>
            <a:pPr lvl="3"/>
            <a:r>
              <a:rPr lang="en-US" dirty="0" smtClean="0"/>
              <a:t>Duration of move/downtime is unclear</a:t>
            </a:r>
          </a:p>
          <a:p>
            <a:pPr lvl="3"/>
            <a:r>
              <a:rPr lang="en-US" dirty="0" smtClean="0"/>
              <a:t>Will attempt to mitigate with other </a:t>
            </a:r>
            <a:r>
              <a:rPr lang="en-US" dirty="0" err="1" smtClean="0"/>
              <a:t>cpu</a:t>
            </a:r>
            <a:endParaRPr lang="en-US" dirty="0" smtClean="0"/>
          </a:p>
          <a:p>
            <a:pPr lvl="2"/>
            <a:r>
              <a:rPr lang="en-US" dirty="0"/>
              <a:t>S</a:t>
            </a:r>
            <a:r>
              <a:rPr lang="en-US" dirty="0" smtClean="0"/>
              <a:t>torage will remain in old building</a:t>
            </a:r>
          </a:p>
          <a:p>
            <a:pPr lvl="2"/>
            <a:r>
              <a:rPr lang="en-US" dirty="0" smtClean="0"/>
              <a:t>New storage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new building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LLNL/LC will continue into 2015</a:t>
            </a:r>
          </a:p>
          <a:p>
            <a:pPr lvl="1"/>
            <a:r>
              <a:rPr lang="en-US" dirty="0" smtClean="0"/>
              <a:t>Allows us flexibility to meet obligations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257300"/>
            <a:ext cx="3835400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52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158" y="142687"/>
            <a:ext cx="6692342" cy="871634"/>
          </a:xfrm>
        </p:spPr>
        <p:txBody>
          <a:bodyPr/>
          <a:lstStyle/>
          <a:p>
            <a:r>
              <a:rPr lang="en-US" dirty="0" smtClean="0"/>
              <a:t>Timing Constraints </a:t>
            </a:r>
            <a:br>
              <a:rPr lang="en-US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48" y="1253470"/>
            <a:ext cx="8857351" cy="5102880"/>
          </a:xfrm>
        </p:spPr>
        <p:txBody>
          <a:bodyPr>
            <a:normAutofit/>
          </a:bodyPr>
          <a:lstStyle/>
          <a:p>
            <a:r>
              <a:rPr lang="en-US" dirty="0" smtClean="0"/>
              <a:t>Target next heavy ion run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Fall 2015</a:t>
            </a:r>
          </a:p>
          <a:p>
            <a:pPr lvl="1"/>
            <a:r>
              <a:rPr lang="en-US" dirty="0" smtClean="0"/>
              <a:t>Both NERSC and CADES meeting all ALICE-USA obligations </a:t>
            </a:r>
          </a:p>
          <a:p>
            <a:endParaRPr lang="en-US" dirty="0" smtClean="0"/>
          </a:p>
          <a:p>
            <a:r>
              <a:rPr lang="en-US" dirty="0" smtClean="0"/>
              <a:t>LLNL/LC should assumed to be decommissioned </a:t>
            </a:r>
            <a:r>
              <a:rPr lang="en-US" dirty="0" smtClean="0">
                <a:sym typeface="Wingdings"/>
              </a:rPr>
              <a:t> Oct 2015</a:t>
            </a:r>
          </a:p>
          <a:p>
            <a:pPr lvl="1"/>
            <a:r>
              <a:rPr lang="en-US" dirty="0" smtClean="0">
                <a:sym typeface="Wingdings"/>
              </a:rPr>
              <a:t>Regardless of flexibility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NERSC CRT building ready for new HW </a:t>
            </a:r>
            <a:r>
              <a:rPr lang="en-US" dirty="0" smtClean="0">
                <a:sym typeface="Wingdings"/>
              </a:rPr>
              <a:t> Spring 2015</a:t>
            </a:r>
            <a:endParaRPr lang="en-US" dirty="0" smtClean="0"/>
          </a:p>
          <a:p>
            <a:pPr lvl="1"/>
            <a:r>
              <a:rPr lang="en-US" dirty="0" smtClean="0"/>
              <a:t>NERSC Oakland Facility assumed to be decommissioned </a:t>
            </a:r>
            <a:r>
              <a:rPr lang="en-US" dirty="0" smtClean="0">
                <a:sym typeface="Wingdings"/>
              </a:rPr>
              <a:t> Fall 2015</a:t>
            </a:r>
            <a:r>
              <a:rPr lang="en-US" dirty="0" smtClean="0"/>
              <a:t> 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ORNL/CADES ready for deployment as needed</a:t>
            </a:r>
          </a:p>
          <a:p>
            <a:pPr lvl="1"/>
            <a:r>
              <a:rPr lang="en-US" dirty="0" smtClean="0"/>
              <a:t>Current </a:t>
            </a:r>
            <a:r>
              <a:rPr lang="en-US" dirty="0" smtClean="0"/>
              <a:t>target for new hardware is by </a:t>
            </a:r>
            <a:r>
              <a:rPr lang="en-US" dirty="0" smtClean="0"/>
              <a:t>April 2015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676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ALICE PhD &amp; ALICE-USA PhD Counts are estimates</a:t>
            </a:r>
          </a:p>
          <a:p>
            <a:endParaRPr lang="en-US" dirty="0" smtClean="0"/>
          </a:p>
          <a:p>
            <a:r>
              <a:rPr lang="en-US" dirty="0" smtClean="0"/>
              <a:t>Columns are US FY:</a:t>
            </a:r>
          </a:p>
          <a:p>
            <a:pPr lvl="1"/>
            <a:r>
              <a:rPr lang="en-US" dirty="0" smtClean="0"/>
              <a:t>By DOE request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ALICE Disk puzzle:</a:t>
            </a:r>
          </a:p>
          <a:p>
            <a:pPr lvl="1"/>
            <a:r>
              <a:rPr lang="en-US" dirty="0" smtClean="0"/>
              <a:t>63% jump in 2015</a:t>
            </a:r>
          </a:p>
          <a:p>
            <a:pPr lvl="1"/>
            <a:r>
              <a:rPr lang="en-US" dirty="0" smtClean="0"/>
              <a:t>21% increase in 2016</a:t>
            </a:r>
          </a:p>
          <a:p>
            <a:pPr lvl="1"/>
            <a:r>
              <a:rPr lang="en-US" dirty="0" smtClean="0"/>
              <a:t>10% increase in 2017</a:t>
            </a:r>
          </a:p>
          <a:p>
            <a:pPr lvl="1"/>
            <a:r>
              <a:rPr lang="en-US" dirty="0" smtClean="0"/>
              <a:t>Data rate 2015 = 2016 ?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ALICE-USA Obligations</a:t>
            </a:r>
            <a:br>
              <a:rPr lang="en-US" sz="2800" dirty="0" smtClean="0"/>
            </a:br>
            <a:r>
              <a:rPr lang="en-US" sz="2800" dirty="0" smtClean="0"/>
              <a:t>(preliminary)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499" y="1816100"/>
            <a:ext cx="5519973" cy="372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38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plan by site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948891" y="925421"/>
            <a:ext cx="6819900" cy="5687449"/>
            <a:chOff x="1990835" y="925421"/>
            <a:chExt cx="6819900" cy="568744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90835" y="925421"/>
              <a:ext cx="6819900" cy="6604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3777" y="1443970"/>
              <a:ext cx="6731000" cy="2032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15677" y="3412470"/>
              <a:ext cx="6756400" cy="20193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28377" y="5380970"/>
              <a:ext cx="6743700" cy="1231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7492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18423</TotalTime>
  <Words>974</Words>
  <Application>Microsoft Macintosh PowerPoint</Application>
  <PresentationFormat>On-screen Show (4:3)</PresentationFormat>
  <Paragraphs>232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ALICE USA Computing Project Proposal   </vt:lpstr>
      <vt:lpstr>Outline</vt:lpstr>
      <vt:lpstr>ALICE-USA Computing Project</vt:lpstr>
      <vt:lpstr>Recommendation for Two Facilities NERSC/PDSF and ORNL/CADES</vt:lpstr>
      <vt:lpstr>Proposal Timeline</vt:lpstr>
      <vt:lpstr>Additional Complication</vt:lpstr>
      <vt:lpstr>Timing Constraints  </vt:lpstr>
      <vt:lpstr>ALICE-USA Obligations (preliminary)</vt:lpstr>
      <vt:lpstr>Deployment plan by site</vt:lpstr>
      <vt:lpstr>Preliminary summary plan</vt:lpstr>
      <vt:lpstr>CPU Deployment Profile</vt:lpstr>
      <vt:lpstr>WLCG Resource Pledge Guidance</vt:lpstr>
      <vt:lpstr>Storage replacement</vt:lpstr>
      <vt:lpstr>Disk Deployment Plan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ALICE-USA Computing Project Overview</dc:title>
  <dc:creator>Jeff Porter</dc:creator>
  <cp:lastModifiedBy>Jeff Porter</cp:lastModifiedBy>
  <cp:revision>439</cp:revision>
  <dcterms:created xsi:type="dcterms:W3CDTF">2013-05-21T18:56:00Z</dcterms:created>
  <dcterms:modified xsi:type="dcterms:W3CDTF">2014-04-07T07:32:10Z</dcterms:modified>
</cp:coreProperties>
</file>