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6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7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D3B91-CB69-465D-8CB5-14CB981F7683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E4E9C-EBBF-4419-9575-C5FC093451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73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50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26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8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71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24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65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99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05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37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9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6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AD9A2-C2E3-4958-93A1-5B04007B343F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4D5CD-9124-4D12-8464-108342104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9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WLCG-document-repository/MoU/admin/MoU_basics/Annex3_min_membership.doc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822575"/>
          </a:xfrm>
        </p:spPr>
        <p:txBody>
          <a:bodyPr>
            <a:normAutofit/>
          </a:bodyPr>
          <a:lstStyle/>
          <a:p>
            <a:r>
              <a:rPr lang="en-US" dirty="0" smtClean="0"/>
              <a:t>T1 at LBL/NERSC/OAK RIDGE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General principles</a:t>
            </a:r>
            <a:endParaRPr lang="en-US" dirty="0"/>
          </a:p>
        </p:txBody>
      </p:sp>
      <p:pic>
        <p:nvPicPr>
          <p:cNvPr id="5" name="Picture 2" descr="https://encrypted-tbn2.gstatic.com/images?q=tbn:ANd9GcRtqi1WYRt0ufLK0q4jM4KlbESmZotaxnEN70DWLkr2L5UO5VK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28600"/>
            <a:ext cx="1371600" cy="170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85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capacities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593449" y="5230632"/>
            <a:ext cx="1252549" cy="971140"/>
            <a:chOff x="1088634" y="1771528"/>
            <a:chExt cx="6757190" cy="4471506"/>
          </a:xfrm>
        </p:grpSpPr>
        <p:sp>
          <p:nvSpPr>
            <p:cNvPr id="7" name="Magnetic Disk 9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8" name="Magnetic Disk 11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9" name="Smiley Face 8"/>
            <p:cNvSpPr/>
            <p:nvPr/>
          </p:nvSpPr>
          <p:spPr>
            <a:xfrm>
              <a:off x="1291420" y="5186521"/>
              <a:ext cx="1003252" cy="960467"/>
            </a:xfrm>
            <a:prstGeom prst="smileyFac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11" name="Round Diagonal Corner Rectangle 10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12" name="Multidocument 29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52400" y="5341142"/>
            <a:ext cx="1346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Tier 2 </a:t>
            </a:r>
            <a:endParaRPr lang="fr-FR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451150" y="3586035"/>
            <a:ext cx="1476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/>
              <a:t>Tier 1 </a:t>
            </a:r>
            <a:endParaRPr lang="fr-FR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451150" y="1998298"/>
            <a:ext cx="1346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Tier 0</a:t>
            </a:r>
            <a:r>
              <a:rPr lang="fr-FR" sz="3600" dirty="0" smtClean="0">
                <a:solidFill>
                  <a:schemeClr val="bg1"/>
                </a:solidFill>
              </a:rPr>
              <a:t> </a:t>
            </a:r>
            <a:endParaRPr lang="fr-FR" sz="36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975191" y="3419877"/>
            <a:ext cx="1252549" cy="971140"/>
            <a:chOff x="1088634" y="1771528"/>
            <a:chExt cx="6757190" cy="4471506"/>
          </a:xfrm>
        </p:grpSpPr>
        <p:sp>
          <p:nvSpPr>
            <p:cNvPr id="17" name="Magnetic Disk 25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18" name="Magnetic Disk 26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19" name="Smiley Face 18"/>
            <p:cNvSpPr/>
            <p:nvPr/>
          </p:nvSpPr>
          <p:spPr>
            <a:xfrm>
              <a:off x="1291420" y="5186521"/>
              <a:ext cx="1003252" cy="960467"/>
            </a:xfrm>
            <a:prstGeom prst="smileyFac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21" name="Round Diagonal Corner Rectangle 20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22" name="Multidocument 34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863987" y="554350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…</a:t>
            </a:r>
            <a:endParaRPr lang="fr-FR" sz="20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468522" y="5230632"/>
            <a:ext cx="1252549" cy="971140"/>
            <a:chOff x="1088634" y="1771528"/>
            <a:chExt cx="6757190" cy="4471506"/>
          </a:xfrm>
        </p:grpSpPr>
        <p:sp>
          <p:nvSpPr>
            <p:cNvPr id="25" name="Magnetic Disk 37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26" name="Magnetic Disk 38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27" name="Smiley Face 26"/>
            <p:cNvSpPr/>
            <p:nvPr/>
          </p:nvSpPr>
          <p:spPr>
            <a:xfrm>
              <a:off x="1291420" y="5186521"/>
              <a:ext cx="1003252" cy="960467"/>
            </a:xfrm>
            <a:prstGeom prst="smileyFac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29" name="Round Diagonal Corner Rectangle 28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30" name="Multidocument 42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481658" y="5235459"/>
            <a:ext cx="1252549" cy="971140"/>
            <a:chOff x="1088634" y="1771528"/>
            <a:chExt cx="6757190" cy="4471506"/>
          </a:xfrm>
        </p:grpSpPr>
        <p:sp>
          <p:nvSpPr>
            <p:cNvPr id="32" name="Magnetic Disk 59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33" name="Magnetic Disk 60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34" name="Smiley Face 33"/>
            <p:cNvSpPr/>
            <p:nvPr/>
          </p:nvSpPr>
          <p:spPr>
            <a:xfrm>
              <a:off x="1291420" y="5186521"/>
              <a:ext cx="1003252" cy="960467"/>
            </a:xfrm>
            <a:prstGeom prst="smileyFac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36" name="Round Diagonal Corner Rectangle 35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37" name="Multidocument 64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357520" y="375437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…</a:t>
            </a:r>
            <a:endParaRPr lang="fr-FR" sz="2000" dirty="0">
              <a:solidFill>
                <a:schemeClr val="bg1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962055" y="3447940"/>
            <a:ext cx="1252549" cy="971140"/>
            <a:chOff x="1088634" y="1771528"/>
            <a:chExt cx="6757190" cy="4471506"/>
          </a:xfrm>
        </p:grpSpPr>
        <p:sp>
          <p:nvSpPr>
            <p:cNvPr id="40" name="Magnetic Disk 67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41" name="Magnetic Disk 68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42" name="Smiley Face 41"/>
            <p:cNvSpPr/>
            <p:nvPr/>
          </p:nvSpPr>
          <p:spPr>
            <a:xfrm>
              <a:off x="1291420" y="5186521"/>
              <a:ext cx="1003252" cy="960467"/>
            </a:xfrm>
            <a:prstGeom prst="smileyFac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44" name="Round Diagonal Corner Rectangle 43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45" name="Multidocument 72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894865" y="1886124"/>
            <a:ext cx="1252549" cy="971140"/>
            <a:chOff x="1088634" y="1771528"/>
            <a:chExt cx="6757190" cy="4471506"/>
          </a:xfrm>
        </p:grpSpPr>
        <p:sp>
          <p:nvSpPr>
            <p:cNvPr id="47" name="Magnetic Disk 112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48" name="Magnetic Disk 113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49" name="Smiley Face 48"/>
            <p:cNvSpPr/>
            <p:nvPr/>
          </p:nvSpPr>
          <p:spPr>
            <a:xfrm>
              <a:off x="1291420" y="5186521"/>
              <a:ext cx="1003252" cy="960467"/>
            </a:xfrm>
            <a:prstGeom prst="smileyFac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51" name="Round Diagonal Corner Rectangle 50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52" name="Multidocument 117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6711522" y="2082406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smtClean="0"/>
              <a:t>1,300</a:t>
            </a:r>
            <a:endParaRPr lang="fr-FR" sz="2000" dirty="0"/>
          </a:p>
        </p:txBody>
      </p:sp>
      <p:sp>
        <p:nvSpPr>
          <p:cNvPr id="54" name="TextBox 53"/>
          <p:cNvSpPr txBox="1"/>
          <p:nvPr/>
        </p:nvSpPr>
        <p:spPr>
          <a:xfrm>
            <a:off x="6792887" y="3660014"/>
            <a:ext cx="768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1,500</a:t>
            </a:r>
            <a:endParaRPr lang="fr-FR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6796906" y="5410807"/>
            <a:ext cx="768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2,700</a:t>
            </a:r>
            <a:endParaRPr lang="fr-FR" sz="2000" dirty="0"/>
          </a:p>
        </p:txBody>
      </p:sp>
      <p:sp>
        <p:nvSpPr>
          <p:cNvPr id="56" name="TextBox 55"/>
          <p:cNvSpPr txBox="1"/>
          <p:nvPr/>
        </p:nvSpPr>
        <p:spPr>
          <a:xfrm>
            <a:off x="7600345" y="2029189"/>
            <a:ext cx="566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000" dirty="0" smtClean="0"/>
              <a:t> 8.1</a:t>
            </a:r>
            <a:endParaRPr lang="fr-FR" sz="2000" dirty="0"/>
          </a:p>
        </p:txBody>
      </p:sp>
      <p:sp>
        <p:nvSpPr>
          <p:cNvPr id="57" name="TextBox 56"/>
          <p:cNvSpPr txBox="1"/>
          <p:nvPr/>
        </p:nvSpPr>
        <p:spPr>
          <a:xfrm>
            <a:off x="7620578" y="3660014"/>
            <a:ext cx="566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000" dirty="0" smtClean="0"/>
              <a:t> 7.8</a:t>
            </a:r>
            <a:endParaRPr lang="fr-FR" sz="2000" dirty="0"/>
          </a:p>
        </p:txBody>
      </p:sp>
      <p:sp>
        <p:nvSpPr>
          <p:cNvPr id="58" name="TextBox 57"/>
          <p:cNvSpPr txBox="1"/>
          <p:nvPr/>
        </p:nvSpPr>
        <p:spPr>
          <a:xfrm>
            <a:off x="7537389" y="5386200"/>
            <a:ext cx="638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000" dirty="0" smtClean="0"/>
              <a:t>12.8</a:t>
            </a:r>
            <a:endParaRPr lang="fr-FR" sz="2000" dirty="0"/>
          </a:p>
        </p:txBody>
      </p:sp>
      <p:sp>
        <p:nvSpPr>
          <p:cNvPr id="59" name="TextBox 58"/>
          <p:cNvSpPr txBox="1"/>
          <p:nvPr/>
        </p:nvSpPr>
        <p:spPr>
          <a:xfrm>
            <a:off x="8320689" y="2095881"/>
            <a:ext cx="638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000" dirty="0" smtClean="0"/>
              <a:t>22.8</a:t>
            </a:r>
            <a:endParaRPr lang="fr-FR" sz="2000" dirty="0"/>
          </a:p>
        </p:txBody>
      </p:sp>
      <p:sp>
        <p:nvSpPr>
          <p:cNvPr id="60" name="TextBox 59"/>
          <p:cNvSpPr txBox="1"/>
          <p:nvPr/>
        </p:nvSpPr>
        <p:spPr>
          <a:xfrm>
            <a:off x="8272843" y="3663006"/>
            <a:ext cx="696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smtClean="0"/>
              <a:t>13.1</a:t>
            </a:r>
            <a:endParaRPr lang="fr-FR" sz="2000" dirty="0"/>
          </a:p>
        </p:txBody>
      </p:sp>
      <p:sp>
        <p:nvSpPr>
          <p:cNvPr id="61" name="TextBox 60"/>
          <p:cNvSpPr txBox="1"/>
          <p:nvPr/>
        </p:nvSpPr>
        <p:spPr>
          <a:xfrm>
            <a:off x="6906614" y="1359702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fr-FR" dirty="0" smtClean="0"/>
              <a:t>CPU</a:t>
            </a:r>
            <a:endParaRPr lang="fr-FR" dirty="0"/>
          </a:p>
        </p:txBody>
      </p:sp>
      <p:sp>
        <p:nvSpPr>
          <p:cNvPr id="62" name="TextBox 61"/>
          <p:cNvSpPr txBox="1"/>
          <p:nvPr/>
        </p:nvSpPr>
        <p:spPr>
          <a:xfrm>
            <a:off x="7603174" y="1359702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fr-FR" sz="2000" dirty="0" err="1" smtClean="0"/>
              <a:t>Disk</a:t>
            </a:r>
            <a:endParaRPr lang="fr-FR" sz="2000" dirty="0"/>
          </a:p>
        </p:txBody>
      </p:sp>
      <p:sp>
        <p:nvSpPr>
          <p:cNvPr id="63" name="TextBox 62"/>
          <p:cNvSpPr txBox="1"/>
          <p:nvPr/>
        </p:nvSpPr>
        <p:spPr>
          <a:xfrm>
            <a:off x="8345166" y="1362694"/>
            <a:ext cx="626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dirty="0" smtClean="0"/>
              <a:t>Tape</a:t>
            </a:r>
            <a:endParaRPr lang="fr-FR" dirty="0"/>
          </a:p>
        </p:txBody>
      </p:sp>
      <p:sp>
        <p:nvSpPr>
          <p:cNvPr id="64" name="TextBox 63"/>
          <p:cNvSpPr txBox="1"/>
          <p:nvPr/>
        </p:nvSpPr>
        <p:spPr>
          <a:xfrm>
            <a:off x="6875077" y="1618822"/>
            <a:ext cx="835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 8-core</a:t>
            </a:r>
            <a:endParaRPr lang="fr-FR" dirty="0"/>
          </a:p>
        </p:txBody>
      </p:sp>
      <p:sp>
        <p:nvSpPr>
          <p:cNvPr id="65" name="TextBox 64"/>
          <p:cNvSpPr txBox="1"/>
          <p:nvPr/>
        </p:nvSpPr>
        <p:spPr>
          <a:xfrm>
            <a:off x="7716466" y="1618822"/>
            <a:ext cx="481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fr-FR" dirty="0" smtClean="0"/>
              <a:t>PB</a:t>
            </a:r>
            <a:endParaRPr lang="fr-FR" dirty="0"/>
          </a:p>
        </p:txBody>
      </p:sp>
      <p:sp>
        <p:nvSpPr>
          <p:cNvPr id="66" name="TextBox 65"/>
          <p:cNvSpPr txBox="1"/>
          <p:nvPr/>
        </p:nvSpPr>
        <p:spPr>
          <a:xfrm>
            <a:off x="8418339" y="162181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PB</a:t>
            </a:r>
            <a:endParaRPr lang="fr-FR" dirty="0"/>
          </a:p>
        </p:txBody>
      </p:sp>
      <p:sp>
        <p:nvSpPr>
          <p:cNvPr id="67" name="TextBox 66"/>
          <p:cNvSpPr txBox="1"/>
          <p:nvPr/>
        </p:nvSpPr>
        <p:spPr>
          <a:xfrm>
            <a:off x="6895941" y="2426902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4">
                    <a:lumMod val="25000"/>
                    <a:lumOff val="75000"/>
                  </a:schemeClr>
                </a:solidFill>
              </a:rPr>
              <a:t> </a:t>
            </a:r>
            <a:r>
              <a:rPr lang="fr-FR" dirty="0" smtClean="0"/>
              <a:t>24%</a:t>
            </a:r>
            <a:endParaRPr lang="fr-FR" dirty="0"/>
          </a:p>
        </p:txBody>
      </p:sp>
      <p:sp>
        <p:nvSpPr>
          <p:cNvPr id="68" name="TextBox 67"/>
          <p:cNvSpPr txBox="1"/>
          <p:nvPr/>
        </p:nvSpPr>
        <p:spPr>
          <a:xfrm>
            <a:off x="6895941" y="4047271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27%</a:t>
            </a:r>
            <a:endParaRPr lang="fr-FR" dirty="0"/>
          </a:p>
        </p:txBody>
      </p:sp>
      <p:sp>
        <p:nvSpPr>
          <p:cNvPr id="69" name="TextBox 68"/>
          <p:cNvSpPr txBox="1"/>
          <p:nvPr/>
        </p:nvSpPr>
        <p:spPr>
          <a:xfrm>
            <a:off x="6895025" y="5765475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49%</a:t>
            </a:r>
            <a:endParaRPr lang="fr-FR" dirty="0"/>
          </a:p>
        </p:txBody>
      </p:sp>
      <p:sp>
        <p:nvSpPr>
          <p:cNvPr id="70" name="TextBox 69"/>
          <p:cNvSpPr txBox="1"/>
          <p:nvPr/>
        </p:nvSpPr>
        <p:spPr>
          <a:xfrm>
            <a:off x="7600345" y="2408374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4">
                    <a:lumMod val="25000"/>
                    <a:lumOff val="75000"/>
                  </a:schemeClr>
                </a:solidFill>
              </a:rPr>
              <a:t> </a:t>
            </a:r>
            <a:r>
              <a:rPr lang="fr-FR" dirty="0" smtClean="0"/>
              <a:t>28%</a:t>
            </a:r>
            <a:endParaRPr lang="fr-FR" dirty="0"/>
          </a:p>
        </p:txBody>
      </p:sp>
      <p:sp>
        <p:nvSpPr>
          <p:cNvPr id="71" name="TextBox 70"/>
          <p:cNvSpPr txBox="1"/>
          <p:nvPr/>
        </p:nvSpPr>
        <p:spPr>
          <a:xfrm>
            <a:off x="7596745" y="4039686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29%</a:t>
            </a:r>
            <a:endParaRPr lang="fr-FR" dirty="0"/>
          </a:p>
        </p:txBody>
      </p:sp>
      <p:sp>
        <p:nvSpPr>
          <p:cNvPr id="72" name="TextBox 71"/>
          <p:cNvSpPr txBox="1"/>
          <p:nvPr/>
        </p:nvSpPr>
        <p:spPr>
          <a:xfrm>
            <a:off x="7593085" y="576123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45%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616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Capacity evolution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83942871"/>
              </p:ext>
            </p:extLst>
          </p:nvPr>
        </p:nvGraphicFramePr>
        <p:xfrm>
          <a:off x="76200" y="1371600"/>
          <a:ext cx="8824912" cy="454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hart" r:id="rId3" imgW="11795919" imgH="6530230" progId="Excel.Sheet.8">
                  <p:embed followColorScheme="full"/>
                </p:oleObj>
              </mc:Choice>
              <mc:Fallback>
                <p:oleObj name="Chart" r:id="rId3" imgW="11795919" imgH="6530230" progId="Excel.Sheet.8">
                  <p:embed followColorScheme="full"/>
                  <p:pic>
                    <p:nvPicPr>
                      <p:cNvPr id="0" name="Content Placeholder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1371600"/>
                        <a:ext cx="8824912" cy="454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573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Capacity evolution (2)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8763000" cy="479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97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T1 definition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152400" y="1219200"/>
            <a:ext cx="8839199" cy="5334000"/>
          </a:xfrm>
        </p:spPr>
        <p:txBody>
          <a:bodyPr>
            <a:noAutofit/>
          </a:bodyPr>
          <a:lstStyle/>
          <a:p>
            <a:pPr algn="l"/>
            <a:r>
              <a:rPr lang="en-GB" sz="2000" dirty="0" smtClean="0">
                <a:solidFill>
                  <a:schemeClr val="accent2"/>
                </a:solidFill>
              </a:rPr>
              <a:t>From </a:t>
            </a:r>
            <a:r>
              <a:rPr lang="en-GB" sz="2000" dirty="0" smtClean="0">
                <a:solidFill>
                  <a:schemeClr val="accent2"/>
                </a:solidFill>
                <a:hlinkClick r:id="rId2"/>
              </a:rPr>
              <a:t>WLCG </a:t>
            </a:r>
            <a:r>
              <a:rPr lang="en-GB" sz="2000" dirty="0" err="1" smtClean="0">
                <a:solidFill>
                  <a:schemeClr val="accent2"/>
                </a:solidFill>
                <a:hlinkClick r:id="rId2"/>
              </a:rPr>
              <a:t>MoU</a:t>
            </a:r>
            <a:endParaRPr lang="en-GB" sz="2000" dirty="0" smtClean="0">
              <a:solidFill>
                <a:srgbClr val="E4E4E4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GB" sz="2200" dirty="0">
                <a:solidFill>
                  <a:schemeClr val="tx1"/>
                </a:solidFill>
              </a:rPr>
              <a:t>acceptance of an agreed share of raw data from the Tier0 Centre, keeping up with data acquisition;</a:t>
            </a:r>
          </a:p>
          <a:p>
            <a:pPr marL="285750" indent="-285750" algn="l">
              <a:buFont typeface="Arial"/>
              <a:buChar char="•"/>
            </a:pPr>
            <a:r>
              <a:rPr lang="en-GB" sz="2200" dirty="0">
                <a:solidFill>
                  <a:schemeClr val="tx1"/>
                </a:solidFill>
              </a:rPr>
              <a:t>acceptance of an agreed share of first-pass reconstructed data from the Tier0 Centre;</a:t>
            </a:r>
          </a:p>
          <a:p>
            <a:pPr marL="285750" indent="-285750" algn="l">
              <a:buFont typeface="Arial"/>
              <a:buChar char="•"/>
            </a:pPr>
            <a:r>
              <a:rPr lang="en-GB" sz="2200" dirty="0">
                <a:solidFill>
                  <a:schemeClr val="tx1"/>
                </a:solidFill>
              </a:rPr>
              <a:t>acceptance of processed and simulated data from other centres of the WLCG;</a:t>
            </a:r>
          </a:p>
          <a:p>
            <a:pPr marL="285750" indent="-285750" algn="l">
              <a:buFont typeface="Arial"/>
              <a:buChar char="•"/>
            </a:pPr>
            <a:r>
              <a:rPr lang="en-GB" sz="2200" dirty="0">
                <a:solidFill>
                  <a:schemeClr val="tx1"/>
                </a:solidFill>
              </a:rPr>
              <a:t>recording and archival storage of the accepted share of raw data (distributed back-up);</a:t>
            </a:r>
          </a:p>
          <a:p>
            <a:pPr marL="285750" lvl="2" indent="-285750">
              <a:buFont typeface="Arial"/>
              <a:buChar char="•"/>
            </a:pPr>
            <a:r>
              <a:rPr lang="en-GB" sz="2200" dirty="0"/>
              <a:t>provision of managed disk storage providing permanent and temporary data storage for files and databases; </a:t>
            </a:r>
            <a:endParaRPr lang="en-GB" sz="2200" dirty="0" smtClean="0"/>
          </a:p>
          <a:p>
            <a:pPr marL="285750" lvl="2" indent="-285750">
              <a:buFont typeface="Arial"/>
              <a:buChar char="•"/>
            </a:pPr>
            <a:r>
              <a:rPr lang="en-GB" sz="2200" dirty="0" smtClean="0"/>
              <a:t>provision </a:t>
            </a:r>
            <a:r>
              <a:rPr lang="en-GB" sz="2200" dirty="0"/>
              <a:t>of access to the stored data by other centres of the WLCG and by named </a:t>
            </a:r>
            <a:r>
              <a:rPr lang="en-GB" sz="2200" dirty="0" smtClean="0"/>
              <a:t>AF’s; </a:t>
            </a:r>
          </a:p>
          <a:p>
            <a:pPr marL="285750" lvl="2" indent="-285750">
              <a:buFont typeface="Arial"/>
              <a:buChar char="•"/>
            </a:pPr>
            <a:r>
              <a:rPr lang="en-GB" sz="2200" dirty="0"/>
              <a:t>operation of a data-intensive analysis facility</a:t>
            </a:r>
            <a:r>
              <a:rPr lang="en-GB" sz="2200" dirty="0" smtClean="0"/>
              <a:t>;</a:t>
            </a:r>
          </a:p>
          <a:p>
            <a:pPr marL="285750" lvl="2" indent="-285750">
              <a:buFont typeface="Arial"/>
              <a:buChar char="•"/>
            </a:pPr>
            <a:r>
              <a:rPr lang="en-GB" sz="2200" dirty="0"/>
              <a:t>provision of other services according to agreed Experiment requirements</a:t>
            </a:r>
            <a:r>
              <a:rPr lang="en-GB" sz="2200" dirty="0" smtClean="0"/>
              <a:t>;</a:t>
            </a:r>
            <a:endParaRPr lang="fr-FR" sz="2200" dirty="0"/>
          </a:p>
          <a:p>
            <a:pPr marL="285750" lvl="2" indent="-285750">
              <a:buFont typeface="Arial"/>
              <a:buChar char="•"/>
            </a:pPr>
            <a:endParaRPr lang="en-GB" sz="2000" dirty="0"/>
          </a:p>
          <a:p>
            <a:pPr marL="285750" lvl="2" indent="-285750">
              <a:buFont typeface="Arial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8060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T1 services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152400" y="1295400"/>
            <a:ext cx="8762999" cy="4732338"/>
          </a:xfrm>
        </p:spPr>
        <p:txBody>
          <a:bodyPr>
            <a:no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GB" sz="2200" dirty="0">
                <a:solidFill>
                  <a:schemeClr val="tx1"/>
                </a:solidFill>
              </a:rPr>
              <a:t>E</a:t>
            </a:r>
            <a:r>
              <a:rPr lang="en-GB" sz="2200" dirty="0" smtClean="0">
                <a:solidFill>
                  <a:schemeClr val="tx1"/>
                </a:solidFill>
              </a:rPr>
              <a:t>nsure </a:t>
            </a:r>
            <a:r>
              <a:rPr lang="en-GB" sz="2200" dirty="0">
                <a:solidFill>
                  <a:schemeClr val="tx1"/>
                </a:solidFill>
              </a:rPr>
              <a:t>high-capacity network bandwidth and services for data exchange with the Tier0 Centre, as part of an overall plan agreed amongst the Experiments, Tier1 and Tier0 Centres;</a:t>
            </a:r>
          </a:p>
          <a:p>
            <a:pPr marL="285750" indent="-285750" algn="l">
              <a:buFont typeface="Arial"/>
              <a:buChar char="•"/>
            </a:pPr>
            <a:r>
              <a:rPr lang="en-GB" sz="2200" dirty="0">
                <a:solidFill>
                  <a:schemeClr val="tx1"/>
                </a:solidFill>
              </a:rPr>
              <a:t>E</a:t>
            </a:r>
            <a:r>
              <a:rPr lang="en-GB" sz="2200" dirty="0" smtClean="0">
                <a:solidFill>
                  <a:schemeClr val="tx1"/>
                </a:solidFill>
              </a:rPr>
              <a:t>nsure </a:t>
            </a:r>
            <a:r>
              <a:rPr lang="en-GB" sz="2200" dirty="0">
                <a:solidFill>
                  <a:schemeClr val="tx1"/>
                </a:solidFill>
              </a:rPr>
              <a:t>network bandwidth and services for data exchange with Tier1 and Tier2 Centres, as part of an overall plan agreed amongst the Experiments, Tier1 and Tier2 Centres;</a:t>
            </a:r>
          </a:p>
          <a:p>
            <a:pPr marL="285750" indent="-285750" algn="l">
              <a:buFont typeface="Arial"/>
              <a:buChar char="•"/>
            </a:pPr>
            <a:r>
              <a:rPr lang="en-GB" sz="2200" dirty="0">
                <a:solidFill>
                  <a:schemeClr val="tx1"/>
                </a:solidFill>
              </a:rPr>
              <a:t>A</a:t>
            </a:r>
            <a:r>
              <a:rPr lang="en-GB" sz="2200" dirty="0" smtClean="0">
                <a:solidFill>
                  <a:schemeClr val="tx1"/>
                </a:solidFill>
              </a:rPr>
              <a:t>dministration </a:t>
            </a:r>
            <a:r>
              <a:rPr lang="en-GB" sz="2200" dirty="0">
                <a:solidFill>
                  <a:schemeClr val="tx1"/>
                </a:solidFill>
              </a:rPr>
              <a:t>of databases required by Experiments at Tier1 Centres.</a:t>
            </a:r>
            <a:r>
              <a:rPr lang="fr-FR" sz="2200" dirty="0">
                <a:solidFill>
                  <a:schemeClr val="tx1"/>
                </a:solidFill>
              </a:rPr>
              <a:t> </a:t>
            </a:r>
          </a:p>
          <a:p>
            <a:pPr marL="285750" indent="-285750" algn="l">
              <a:buFont typeface="Arial"/>
              <a:buChar char="•"/>
            </a:pPr>
            <a:r>
              <a:rPr lang="en-GB" sz="2200" dirty="0" smtClean="0">
                <a:solidFill>
                  <a:schemeClr val="tx1"/>
                </a:solidFill>
              </a:rPr>
              <a:t>All </a:t>
            </a:r>
            <a:r>
              <a:rPr lang="en-GB" sz="2200" dirty="0">
                <a:solidFill>
                  <a:schemeClr val="tx1"/>
                </a:solidFill>
              </a:rPr>
              <a:t>storage and computational services shall be “grid enabled” according to standards agreed between the LHC Experiments and the regional centres.</a:t>
            </a:r>
            <a:endParaRPr lang="fr-FR" sz="2200" dirty="0">
              <a:solidFill>
                <a:schemeClr val="tx1"/>
              </a:solidFill>
            </a:endParaRPr>
          </a:p>
          <a:p>
            <a:pPr marL="0" lvl="2" indent="0">
              <a:lnSpc>
                <a:spcPct val="150000"/>
              </a:lnSpc>
              <a:buNone/>
            </a:pPr>
            <a:endParaRPr lang="en-GB" sz="2200" dirty="0" smtClean="0"/>
          </a:p>
          <a:p>
            <a:pPr marL="0" lvl="2" indent="0">
              <a:lnSpc>
                <a:spcPct val="150000"/>
              </a:lnSpc>
              <a:buNone/>
            </a:pPr>
            <a:r>
              <a:rPr lang="en-GB" sz="2200" dirty="0" smtClean="0"/>
              <a:t>Services must be provided on a long-term basis, with excellent reliability, a high level of availability and rapid responsiveness to problems.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66298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QoS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1295400"/>
            <a:ext cx="8418901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7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Approval process (KISTI T1)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533400" y="1219200"/>
            <a:ext cx="7794315" cy="53340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</a:rPr>
              <a:t>Preparation/running of CPU, disk storage, local networking – existing</a:t>
            </a:r>
            <a:endParaRPr lang="en-US" sz="4000" dirty="0" smtClean="0">
              <a:solidFill>
                <a:schemeClr val="tx1"/>
              </a:solidFill>
            </a:endParaRPr>
          </a:p>
          <a:p>
            <a:pPr marL="527050" indent="-285750" algn="l">
              <a:buFont typeface="Arial"/>
              <a:buChar char="•"/>
            </a:pPr>
            <a:r>
              <a:rPr lang="en-US" sz="4000" dirty="0" smtClean="0">
                <a:solidFill>
                  <a:schemeClr val="tx1"/>
                </a:solidFill>
              </a:rPr>
              <a:t>Setting up tape copy through </a:t>
            </a:r>
            <a:r>
              <a:rPr lang="en-US" sz="4000" dirty="0" err="1" smtClean="0">
                <a:solidFill>
                  <a:schemeClr val="tx1"/>
                </a:solidFill>
              </a:rPr>
              <a:t>xrootd</a:t>
            </a:r>
            <a:r>
              <a:rPr lang="en-US" sz="4000" dirty="0" smtClean="0">
                <a:solidFill>
                  <a:schemeClr val="tx1"/>
                </a:solidFill>
              </a:rPr>
              <a:t> – 3 months</a:t>
            </a:r>
          </a:p>
          <a:p>
            <a:pPr marL="527050" indent="-285750" algn="l">
              <a:buFont typeface="Arial"/>
              <a:buChar char="•"/>
            </a:pPr>
            <a:r>
              <a:rPr lang="en-US" sz="4000" dirty="0" smtClean="0">
                <a:solidFill>
                  <a:schemeClr val="tx1"/>
                </a:solidFill>
              </a:rPr>
              <a:t>RAW data replication/reconstruction tests – 2 months</a:t>
            </a:r>
          </a:p>
          <a:p>
            <a:pPr marL="527050" indent="-285750" algn="l">
              <a:buFont typeface="Arial"/>
              <a:buChar char="•"/>
            </a:pPr>
            <a:endParaRPr lang="en-US" sz="3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37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sz="4400" dirty="0" smtClean="0"/>
              <a:t>Being T1 is the only reasonable choice for a large computing </a:t>
            </a:r>
            <a:r>
              <a:rPr lang="en-US" sz="4400" dirty="0" err="1" smtClean="0"/>
              <a:t>centre</a:t>
            </a:r>
            <a:r>
              <a:rPr lang="en-US" sz="4400" dirty="0" smtClean="0"/>
              <a:t> </a:t>
            </a:r>
          </a:p>
          <a:p>
            <a:r>
              <a:rPr lang="en-US" sz="4400" dirty="0" smtClean="0"/>
              <a:t>Most of the components are already in place, additional elements add expertise</a:t>
            </a:r>
          </a:p>
          <a:p>
            <a:pPr lvl="2"/>
            <a:r>
              <a:rPr lang="en-US" sz="3600" dirty="0" smtClean="0"/>
              <a:t>Important for the progress of the </a:t>
            </a:r>
            <a:r>
              <a:rPr lang="en-US" sz="3600" dirty="0" err="1" smtClean="0"/>
              <a:t>centre</a:t>
            </a:r>
            <a:r>
              <a:rPr lang="en-US" sz="3600" dirty="0" smtClean="0"/>
              <a:t> itself</a:t>
            </a:r>
          </a:p>
          <a:p>
            <a:pPr lvl="2"/>
            <a:r>
              <a:rPr lang="en-US" sz="3600" dirty="0" smtClean="0"/>
              <a:t>Can be a source of substantial R&amp;D </a:t>
            </a:r>
            <a:r>
              <a:rPr lang="en-US" sz="3600" smtClean="0"/>
              <a:t>programme</a:t>
            </a:r>
            <a:endParaRPr lang="en-US" sz="3600" dirty="0" smtClean="0"/>
          </a:p>
          <a:p>
            <a:r>
              <a:rPr lang="en-US" sz="4400" dirty="0" smtClean="0"/>
              <a:t>The ‘prestige’ factor should not be ignored – there are 150+ T2 and only 8 T1s </a:t>
            </a:r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148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 flow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881510"/>
            <a:ext cx="1606924" cy="136969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04800" y="1881510"/>
            <a:ext cx="0" cy="1523678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04800" y="1881510"/>
            <a:ext cx="1714500" cy="0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gnetic Disk 16"/>
          <p:cNvSpPr/>
          <p:nvPr/>
        </p:nvSpPr>
        <p:spPr>
          <a:xfrm>
            <a:off x="4813300" y="3086100"/>
            <a:ext cx="1257300" cy="1016000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T0 </a:t>
            </a:r>
            <a:r>
              <a:rPr lang="fr-FR" dirty="0" err="1" smtClean="0"/>
              <a:t>disk</a:t>
            </a:r>
            <a:r>
              <a:rPr lang="fr-FR" dirty="0" smtClean="0"/>
              <a:t> buffer</a:t>
            </a:r>
            <a:endParaRPr lang="fr-FR" dirty="0"/>
          </a:p>
        </p:txBody>
      </p:sp>
      <p:sp>
        <p:nvSpPr>
          <p:cNvPr id="8" name="Rounded Rectangle 7"/>
          <p:cNvSpPr/>
          <p:nvPr/>
        </p:nvSpPr>
        <p:spPr>
          <a:xfrm>
            <a:off x="2019300" y="3594100"/>
            <a:ext cx="1522412" cy="1016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DAQ &amp; HLT</a:t>
            </a:r>
            <a:endParaRPr lang="fr-FR" dirty="0"/>
          </a:p>
        </p:txBody>
      </p:sp>
      <p:sp>
        <p:nvSpPr>
          <p:cNvPr id="9" name="Sequential Access Storage 19"/>
          <p:cNvSpPr/>
          <p:nvPr/>
        </p:nvSpPr>
        <p:spPr>
          <a:xfrm>
            <a:off x="8024813" y="2209800"/>
            <a:ext cx="890587" cy="824468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CERN Tape</a:t>
            </a:r>
            <a:endParaRPr lang="fr-FR" sz="1200" dirty="0"/>
          </a:p>
        </p:txBody>
      </p:sp>
      <p:sp>
        <p:nvSpPr>
          <p:cNvPr id="10" name="Multidocument 20"/>
          <p:cNvSpPr/>
          <p:nvPr/>
        </p:nvSpPr>
        <p:spPr>
          <a:xfrm>
            <a:off x="4929188" y="4229100"/>
            <a:ext cx="1041400" cy="939800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AliEn FC</a:t>
            </a:r>
            <a:endParaRPr lang="fr-FR" dirty="0"/>
          </a:p>
        </p:txBody>
      </p:sp>
      <p:sp>
        <p:nvSpPr>
          <p:cNvPr id="11" name="Freeform 10"/>
          <p:cNvSpPr/>
          <p:nvPr/>
        </p:nvSpPr>
        <p:spPr>
          <a:xfrm>
            <a:off x="1079500" y="3276600"/>
            <a:ext cx="952500" cy="914400"/>
          </a:xfrm>
          <a:custGeom>
            <a:avLst/>
            <a:gdLst>
              <a:gd name="connsiteX0" fmla="*/ 0 w 952500"/>
              <a:gd name="connsiteY0" fmla="*/ 0 h 914400"/>
              <a:gd name="connsiteX1" fmla="*/ 165100 w 952500"/>
              <a:gd name="connsiteY1" fmla="*/ 584200 h 914400"/>
              <a:gd name="connsiteX2" fmla="*/ 952500 w 952500"/>
              <a:gd name="connsiteY2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00" h="914400">
                <a:moveTo>
                  <a:pt x="0" y="0"/>
                </a:moveTo>
                <a:cubicBezTo>
                  <a:pt x="3175" y="215900"/>
                  <a:pt x="6350" y="431800"/>
                  <a:pt x="165100" y="584200"/>
                </a:cubicBezTo>
                <a:cubicBezTo>
                  <a:pt x="323850" y="736600"/>
                  <a:pt x="638175" y="825500"/>
                  <a:pt x="952500" y="914400"/>
                </a:cubicBezTo>
              </a:path>
            </a:pathLst>
          </a:custGeom>
          <a:ln w="571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reeform 11"/>
          <p:cNvSpPr/>
          <p:nvPr/>
        </p:nvSpPr>
        <p:spPr>
          <a:xfrm>
            <a:off x="3543300" y="3657600"/>
            <a:ext cx="1270000" cy="440938"/>
          </a:xfrm>
          <a:custGeom>
            <a:avLst/>
            <a:gdLst>
              <a:gd name="connsiteX0" fmla="*/ 0 w 1270000"/>
              <a:gd name="connsiteY0" fmla="*/ 419100 h 440938"/>
              <a:gd name="connsiteX1" fmla="*/ 622300 w 1270000"/>
              <a:gd name="connsiteY1" fmla="*/ 393700 h 440938"/>
              <a:gd name="connsiteX2" fmla="*/ 1270000 w 1270000"/>
              <a:gd name="connsiteY2" fmla="*/ 0 h 44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0000" h="440938">
                <a:moveTo>
                  <a:pt x="0" y="419100"/>
                </a:moveTo>
                <a:cubicBezTo>
                  <a:pt x="205316" y="441325"/>
                  <a:pt x="410633" y="463550"/>
                  <a:pt x="622300" y="393700"/>
                </a:cubicBezTo>
                <a:cubicBezTo>
                  <a:pt x="833967" y="323850"/>
                  <a:pt x="1051983" y="161925"/>
                  <a:pt x="1270000" y="0"/>
                </a:cubicBezTo>
              </a:path>
            </a:pathLst>
          </a:custGeom>
          <a:ln w="571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reeform 12"/>
          <p:cNvSpPr/>
          <p:nvPr/>
        </p:nvSpPr>
        <p:spPr>
          <a:xfrm flipV="1">
            <a:off x="3541712" y="4098538"/>
            <a:ext cx="1271588" cy="600462"/>
          </a:xfrm>
          <a:custGeom>
            <a:avLst/>
            <a:gdLst>
              <a:gd name="connsiteX0" fmla="*/ 0 w 1270000"/>
              <a:gd name="connsiteY0" fmla="*/ 419100 h 440938"/>
              <a:gd name="connsiteX1" fmla="*/ 622300 w 1270000"/>
              <a:gd name="connsiteY1" fmla="*/ 393700 h 440938"/>
              <a:gd name="connsiteX2" fmla="*/ 1270000 w 1270000"/>
              <a:gd name="connsiteY2" fmla="*/ 0 h 44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0000" h="440938">
                <a:moveTo>
                  <a:pt x="0" y="419100"/>
                </a:moveTo>
                <a:cubicBezTo>
                  <a:pt x="205316" y="441325"/>
                  <a:pt x="410633" y="463550"/>
                  <a:pt x="622300" y="393700"/>
                </a:cubicBezTo>
                <a:cubicBezTo>
                  <a:pt x="833967" y="323850"/>
                  <a:pt x="1051983" y="161925"/>
                  <a:pt x="1270000" y="0"/>
                </a:cubicBezTo>
              </a:path>
            </a:pathLst>
          </a:custGeom>
          <a:ln w="571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3496778" y="3200956"/>
            <a:ext cx="1338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Raw</a:t>
            </a:r>
            <a:r>
              <a:rPr lang="fr-FR" sz="2400" dirty="0" smtClean="0"/>
              <a:t> data</a:t>
            </a:r>
            <a:endParaRPr lang="fr-FR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348038" y="4646831"/>
            <a:ext cx="1485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Condition &amp; Calibration &amp; data DB</a:t>
            </a:r>
            <a:endParaRPr lang="fr-FR" dirty="0"/>
          </a:p>
        </p:txBody>
      </p:sp>
      <p:sp>
        <p:nvSpPr>
          <p:cNvPr id="16" name="Freeform 15"/>
          <p:cNvSpPr/>
          <p:nvPr/>
        </p:nvSpPr>
        <p:spPr>
          <a:xfrm>
            <a:off x="6072188" y="2870200"/>
            <a:ext cx="1154112" cy="771694"/>
          </a:xfrm>
          <a:custGeom>
            <a:avLst/>
            <a:gdLst>
              <a:gd name="connsiteX0" fmla="*/ 0 w 1270000"/>
              <a:gd name="connsiteY0" fmla="*/ 419100 h 440938"/>
              <a:gd name="connsiteX1" fmla="*/ 622300 w 1270000"/>
              <a:gd name="connsiteY1" fmla="*/ 393700 h 440938"/>
              <a:gd name="connsiteX2" fmla="*/ 1270000 w 1270000"/>
              <a:gd name="connsiteY2" fmla="*/ 0 h 44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0000" h="440938">
                <a:moveTo>
                  <a:pt x="0" y="419100"/>
                </a:moveTo>
                <a:cubicBezTo>
                  <a:pt x="205316" y="441325"/>
                  <a:pt x="410633" y="463550"/>
                  <a:pt x="622300" y="393700"/>
                </a:cubicBezTo>
                <a:cubicBezTo>
                  <a:pt x="833967" y="323850"/>
                  <a:pt x="1051983" y="161925"/>
                  <a:pt x="1270000" y="0"/>
                </a:cubicBezTo>
              </a:path>
            </a:pathLst>
          </a:custGeom>
          <a:ln w="571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reeform 16"/>
          <p:cNvSpPr/>
          <p:nvPr/>
        </p:nvSpPr>
        <p:spPr>
          <a:xfrm flipV="1">
            <a:off x="6070600" y="3629194"/>
            <a:ext cx="1163638" cy="802074"/>
          </a:xfrm>
          <a:custGeom>
            <a:avLst/>
            <a:gdLst>
              <a:gd name="connsiteX0" fmla="*/ 0 w 1270000"/>
              <a:gd name="connsiteY0" fmla="*/ 419100 h 440938"/>
              <a:gd name="connsiteX1" fmla="*/ 622300 w 1270000"/>
              <a:gd name="connsiteY1" fmla="*/ 393700 h 440938"/>
              <a:gd name="connsiteX2" fmla="*/ 1270000 w 1270000"/>
              <a:gd name="connsiteY2" fmla="*/ 0 h 44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0000" h="440938">
                <a:moveTo>
                  <a:pt x="0" y="419100"/>
                </a:moveTo>
                <a:cubicBezTo>
                  <a:pt x="205316" y="441325"/>
                  <a:pt x="410633" y="463550"/>
                  <a:pt x="622300" y="393700"/>
                </a:cubicBezTo>
                <a:cubicBezTo>
                  <a:pt x="833967" y="323850"/>
                  <a:pt x="1051983" y="161925"/>
                  <a:pt x="1270000" y="0"/>
                </a:cubicBezTo>
              </a:path>
            </a:pathLst>
          </a:custGeom>
          <a:ln w="571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Magnetic Disk 29"/>
          <p:cNvSpPr/>
          <p:nvPr/>
        </p:nvSpPr>
        <p:spPr>
          <a:xfrm>
            <a:off x="6906024" y="2362200"/>
            <a:ext cx="673100" cy="508000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disk</a:t>
            </a:r>
            <a:endParaRPr lang="fr-FR" sz="1400" dirty="0" smtClean="0"/>
          </a:p>
          <a:p>
            <a:pPr algn="ctr"/>
            <a:r>
              <a:rPr lang="fr-FR" sz="1400" dirty="0"/>
              <a:t>b</a:t>
            </a:r>
            <a:r>
              <a:rPr lang="fr-FR" sz="1400" dirty="0" smtClean="0"/>
              <a:t>uffer</a:t>
            </a:r>
            <a:endParaRPr lang="fr-FR" sz="1400" dirty="0"/>
          </a:p>
        </p:txBody>
      </p:sp>
      <p:sp>
        <p:nvSpPr>
          <p:cNvPr id="19" name="Magnetic Disk 30"/>
          <p:cNvSpPr/>
          <p:nvPr/>
        </p:nvSpPr>
        <p:spPr>
          <a:xfrm>
            <a:off x="6915948" y="4431268"/>
            <a:ext cx="673100" cy="508000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disk</a:t>
            </a:r>
            <a:endParaRPr lang="fr-FR" sz="1400" dirty="0" smtClean="0"/>
          </a:p>
          <a:p>
            <a:pPr algn="ctr"/>
            <a:r>
              <a:rPr lang="fr-FR" sz="1400" dirty="0"/>
              <a:t>b</a:t>
            </a:r>
            <a:r>
              <a:rPr lang="fr-FR" sz="1400" dirty="0" smtClean="0"/>
              <a:t>uffer</a:t>
            </a:r>
            <a:endParaRPr lang="fr-FR" sz="1400" dirty="0"/>
          </a:p>
        </p:txBody>
      </p:sp>
      <p:sp>
        <p:nvSpPr>
          <p:cNvPr id="20" name="Sequential Access Storage 31"/>
          <p:cNvSpPr/>
          <p:nvPr/>
        </p:nvSpPr>
        <p:spPr>
          <a:xfrm>
            <a:off x="8101013" y="4286766"/>
            <a:ext cx="812800" cy="824468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out Tape</a:t>
            </a:r>
            <a:endParaRPr lang="fr-FR" sz="1400" dirty="0"/>
          </a:p>
        </p:txBody>
      </p:sp>
      <p:cxnSp>
        <p:nvCxnSpPr>
          <p:cNvPr id="21" name="Straight Arrow Connector 20"/>
          <p:cNvCxnSpPr>
            <a:stCxn id="18" idx="4"/>
            <a:endCxn id="9" idx="1"/>
          </p:cNvCxnSpPr>
          <p:nvPr/>
        </p:nvCxnSpPr>
        <p:spPr>
          <a:xfrm>
            <a:off x="7579124" y="2616200"/>
            <a:ext cx="445689" cy="5834"/>
          </a:xfrm>
          <a:prstGeom prst="straightConnector1">
            <a:avLst/>
          </a:prstGeom>
          <a:ln w="571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77537" y="4699000"/>
            <a:ext cx="523476" cy="5834"/>
          </a:xfrm>
          <a:prstGeom prst="straightConnector1">
            <a:avLst/>
          </a:prstGeom>
          <a:ln w="57150" cmpd="sng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81800" y="1828800"/>
            <a:ext cx="1686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Copy 1 (full)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6934200" y="5200829"/>
            <a:ext cx="2097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Copy 2 (partial)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3861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processing</a:t>
            </a:r>
            <a:endParaRPr lang="en-US" dirty="0"/>
          </a:p>
        </p:txBody>
      </p:sp>
      <p:sp>
        <p:nvSpPr>
          <p:cNvPr id="5" name="Multidocument 6"/>
          <p:cNvSpPr/>
          <p:nvPr/>
        </p:nvSpPr>
        <p:spPr>
          <a:xfrm>
            <a:off x="482600" y="1892300"/>
            <a:ext cx="2019300" cy="1752600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Raw</a:t>
            </a:r>
            <a:r>
              <a:rPr lang="fr-FR" dirty="0" smtClean="0"/>
              <a:t> data</a:t>
            </a:r>
            <a:endParaRPr lang="fr-FR" dirty="0"/>
          </a:p>
        </p:txBody>
      </p:sp>
      <p:sp>
        <p:nvSpPr>
          <p:cNvPr id="6" name="Multidocument 28"/>
          <p:cNvSpPr/>
          <p:nvPr/>
        </p:nvSpPr>
        <p:spPr>
          <a:xfrm>
            <a:off x="4061100" y="2012950"/>
            <a:ext cx="1600200" cy="1511300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ESD × 2</a:t>
            </a:r>
            <a:endParaRPr lang="fr-FR" dirty="0"/>
          </a:p>
        </p:txBody>
      </p:sp>
      <p:sp>
        <p:nvSpPr>
          <p:cNvPr id="7" name="Multidocument 29"/>
          <p:cNvSpPr/>
          <p:nvPr/>
        </p:nvSpPr>
        <p:spPr>
          <a:xfrm>
            <a:off x="7220500" y="2237820"/>
            <a:ext cx="1600200" cy="1104900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AOD × 3</a:t>
            </a:r>
            <a:endParaRPr lang="fr-FR" dirty="0"/>
          </a:p>
        </p:txBody>
      </p:sp>
      <p:cxnSp>
        <p:nvCxnSpPr>
          <p:cNvPr id="8" name="Straight Arrow Connector 7"/>
          <p:cNvCxnSpPr>
            <a:stCxn id="5" idx="3"/>
            <a:endCxn id="6" idx="1"/>
          </p:cNvCxnSpPr>
          <p:nvPr/>
        </p:nvCxnSpPr>
        <p:spPr>
          <a:xfrm>
            <a:off x="2501900" y="2768600"/>
            <a:ext cx="1559200" cy="0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20761" y="1643618"/>
            <a:ext cx="1757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Reconstruction</a:t>
            </a:r>
            <a:endParaRPr lang="fr-FR" sz="2000" dirty="0"/>
          </a:p>
        </p:txBody>
      </p:sp>
      <p:cxnSp>
        <p:nvCxnSpPr>
          <p:cNvPr id="10" name="Straight Arrow Connector 9"/>
          <p:cNvCxnSpPr>
            <a:stCxn id="6" idx="3"/>
            <a:endCxn id="7" idx="1"/>
          </p:cNvCxnSpPr>
          <p:nvPr/>
        </p:nvCxnSpPr>
        <p:spPr>
          <a:xfrm>
            <a:off x="5661300" y="2768600"/>
            <a:ext cx="1559200" cy="21670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65898" y="1720890"/>
            <a:ext cx="1037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/>
              <a:t>Filtering</a:t>
            </a:r>
            <a:endParaRPr lang="fr-FR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5500" y="4454172"/>
            <a:ext cx="1600200" cy="11909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900" y="4606572"/>
            <a:ext cx="1600200" cy="11909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0300" y="4758972"/>
            <a:ext cx="1600200" cy="1190978"/>
          </a:xfrm>
          <a:prstGeom prst="rect">
            <a:avLst/>
          </a:prstGeom>
        </p:spPr>
      </p:pic>
      <p:cxnSp>
        <p:nvCxnSpPr>
          <p:cNvPr id="15" name="Straight Arrow Connector 14"/>
          <p:cNvCxnSpPr>
            <a:endCxn id="19" idx="3"/>
          </p:cNvCxnSpPr>
          <p:nvPr/>
        </p:nvCxnSpPr>
        <p:spPr>
          <a:xfrm flipH="1">
            <a:off x="6102900" y="3200400"/>
            <a:ext cx="2177500" cy="23064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950500" y="3300941"/>
            <a:ext cx="2025100" cy="21092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467900" y="3335513"/>
            <a:ext cx="2177500" cy="23064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166550" y="3351741"/>
            <a:ext cx="2177500" cy="23064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700" y="4911372"/>
            <a:ext cx="1600200" cy="1190978"/>
          </a:xfrm>
          <a:prstGeom prst="rect">
            <a:avLst/>
          </a:prstGeom>
        </p:spPr>
      </p:pic>
      <p:sp>
        <p:nvSpPr>
          <p:cNvPr id="20" name="Multidocument 53"/>
          <p:cNvSpPr/>
          <p:nvPr/>
        </p:nvSpPr>
        <p:spPr>
          <a:xfrm>
            <a:off x="482600" y="3905602"/>
            <a:ext cx="2019300" cy="1752600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MC data</a:t>
            </a:r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501900" y="3524250"/>
            <a:ext cx="1397000" cy="1056922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229697" y="3984298"/>
            <a:ext cx="1378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800 </a:t>
            </a:r>
            <a:r>
              <a:rPr lang="fr-FR" sz="2400" dirty="0" err="1" smtClean="0"/>
              <a:t>users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924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79" y="152400"/>
            <a:ext cx="8229600" cy="1143000"/>
          </a:xfrm>
        </p:spPr>
        <p:txBody>
          <a:bodyPr/>
          <a:lstStyle/>
          <a:p>
            <a:r>
              <a:rPr lang="en-US" dirty="0" err="1" smtClean="0"/>
              <a:t>Hirearchy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732869" y="4816770"/>
            <a:ext cx="1580258" cy="1203030"/>
            <a:chOff x="1088634" y="1771528"/>
            <a:chExt cx="6757190" cy="4471506"/>
          </a:xfrm>
        </p:grpSpPr>
        <p:sp>
          <p:nvSpPr>
            <p:cNvPr id="6" name="Magnetic Disk 9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7" name="Magnetic Disk 11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10" name="Round Diagonal Corner Rectangle 9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11" name="Multidocument 29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59051" y="5111780"/>
            <a:ext cx="1048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Tier 2 </a:t>
            </a:r>
            <a:endParaRPr lang="fr-FR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3396450"/>
            <a:ext cx="1481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Tier 1</a:t>
            </a:r>
            <a:endParaRPr lang="fr-FR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1780431"/>
            <a:ext cx="31749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Tier 0 </a:t>
            </a:r>
            <a:r>
              <a:rPr lang="fr-FR" dirty="0" smtClean="0"/>
              <a:t>(CERN &amp; Budapest)</a:t>
            </a:r>
            <a:endParaRPr lang="fr-FR" sz="28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3671878" y="3026949"/>
            <a:ext cx="1580258" cy="1203030"/>
            <a:chOff x="1088634" y="1771528"/>
            <a:chExt cx="6757190" cy="4471506"/>
          </a:xfrm>
        </p:grpSpPr>
        <p:sp>
          <p:nvSpPr>
            <p:cNvPr id="16" name="Magnetic Disk 25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17" name="Magnetic Disk 26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20" name="Round Diagonal Corner Rectangle 19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21" name="Multidocument 34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003406" y="5129637"/>
            <a:ext cx="556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…</a:t>
            </a:r>
            <a:endParaRPr lang="fr-FR" sz="20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607942" y="4816770"/>
            <a:ext cx="1580258" cy="1203030"/>
            <a:chOff x="1088634" y="1771528"/>
            <a:chExt cx="6757190" cy="4471506"/>
          </a:xfrm>
        </p:grpSpPr>
        <p:sp>
          <p:nvSpPr>
            <p:cNvPr id="24" name="Magnetic Disk 37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25" name="Magnetic Disk 38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28" name="Round Diagonal Corner Rectangle 27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29" name="Multidocument 42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621078" y="4821597"/>
            <a:ext cx="1580258" cy="1203030"/>
            <a:chOff x="1088634" y="1771528"/>
            <a:chExt cx="6757190" cy="4471506"/>
          </a:xfrm>
        </p:grpSpPr>
        <p:sp>
          <p:nvSpPr>
            <p:cNvPr id="31" name="Magnetic Disk 59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32" name="Magnetic Disk 60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35" name="Round Diagonal Corner Rectangle 34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36" name="Multidocument 64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003406" y="3361445"/>
            <a:ext cx="556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…</a:t>
            </a:r>
            <a:endParaRPr lang="fr-FR" sz="2000" dirty="0">
              <a:solidFill>
                <a:schemeClr val="bg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506342" y="3055012"/>
            <a:ext cx="1580258" cy="1203030"/>
            <a:chOff x="1088634" y="1771528"/>
            <a:chExt cx="6757190" cy="4471506"/>
          </a:xfrm>
        </p:grpSpPr>
        <p:sp>
          <p:nvSpPr>
            <p:cNvPr id="39" name="Magnetic Disk 67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40" name="Magnetic Disk 68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43" name="Round Diagonal Corner Rectangle 42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44" name="Multidocument 72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533548" y="1337617"/>
            <a:ext cx="1580258" cy="1203030"/>
            <a:chOff x="1088634" y="1771528"/>
            <a:chExt cx="6757190" cy="4471506"/>
          </a:xfrm>
        </p:grpSpPr>
        <p:sp>
          <p:nvSpPr>
            <p:cNvPr id="46" name="Magnetic Disk 112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47" name="Magnetic Disk 113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50" name="Round Diagonal Corner Rectangle 49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51" name="Multidocument 117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cxnSp>
        <p:nvCxnSpPr>
          <p:cNvPr id="52" name="Straight Arrow Connector 51"/>
          <p:cNvCxnSpPr>
            <a:stCxn id="50" idx="1"/>
            <a:endCxn id="20" idx="3"/>
          </p:cNvCxnSpPr>
          <p:nvPr/>
        </p:nvCxnSpPr>
        <p:spPr>
          <a:xfrm>
            <a:off x="4323677" y="2540647"/>
            <a:ext cx="138330" cy="4863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50" idx="1"/>
            <a:endCxn id="42" idx="0"/>
          </p:cNvCxnSpPr>
          <p:nvPr/>
        </p:nvCxnSpPr>
        <p:spPr>
          <a:xfrm>
            <a:off x="4323677" y="2540647"/>
            <a:ext cx="1997296" cy="5430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20" idx="1"/>
            <a:endCxn id="10" idx="3"/>
          </p:cNvCxnSpPr>
          <p:nvPr/>
        </p:nvCxnSpPr>
        <p:spPr>
          <a:xfrm flipH="1">
            <a:off x="2522998" y="4229979"/>
            <a:ext cx="1939009" cy="58679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0" idx="1"/>
            <a:endCxn id="35" idx="3"/>
          </p:cNvCxnSpPr>
          <p:nvPr/>
        </p:nvCxnSpPr>
        <p:spPr>
          <a:xfrm flipH="1">
            <a:off x="4411207" y="4229979"/>
            <a:ext cx="50800" cy="5916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43" idx="1"/>
            <a:endCxn id="28" idx="3"/>
          </p:cNvCxnSpPr>
          <p:nvPr/>
        </p:nvCxnSpPr>
        <p:spPr>
          <a:xfrm>
            <a:off x="6296471" y="4258042"/>
            <a:ext cx="101600" cy="5587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907128" y="2568376"/>
            <a:ext cx="1252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10 Gb/s</a:t>
            </a:r>
            <a:endParaRPr lang="fr-FR" sz="2400" dirty="0">
              <a:solidFill>
                <a:srgbClr val="FF0000"/>
              </a:solidFill>
            </a:endParaRPr>
          </a:p>
        </p:txBody>
      </p:sp>
      <p:cxnSp>
        <p:nvCxnSpPr>
          <p:cNvPr id="58" name="Straight Arrow Connector 57"/>
          <p:cNvCxnSpPr>
            <a:stCxn id="10" idx="0"/>
            <a:endCxn id="35" idx="2"/>
          </p:cNvCxnSpPr>
          <p:nvPr/>
        </p:nvCxnSpPr>
        <p:spPr>
          <a:xfrm>
            <a:off x="3313127" y="5418285"/>
            <a:ext cx="307951" cy="482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35" idx="0"/>
            <a:endCxn id="28" idx="2"/>
          </p:cNvCxnSpPr>
          <p:nvPr/>
        </p:nvCxnSpPr>
        <p:spPr>
          <a:xfrm flipV="1">
            <a:off x="5201336" y="5418285"/>
            <a:ext cx="406606" cy="482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20" idx="1"/>
            <a:endCxn id="28" idx="3"/>
          </p:cNvCxnSpPr>
          <p:nvPr/>
        </p:nvCxnSpPr>
        <p:spPr>
          <a:xfrm>
            <a:off x="4462007" y="4229979"/>
            <a:ext cx="1936064" cy="58679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20" idx="0"/>
            <a:endCxn id="43" idx="2"/>
          </p:cNvCxnSpPr>
          <p:nvPr/>
        </p:nvCxnSpPr>
        <p:spPr>
          <a:xfrm>
            <a:off x="5252136" y="3628464"/>
            <a:ext cx="254206" cy="280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>
            <a:stCxn id="28" idx="0"/>
            <a:endCxn id="68" idx="0"/>
          </p:cNvCxnSpPr>
          <p:nvPr/>
        </p:nvCxnSpPr>
        <p:spPr>
          <a:xfrm flipV="1">
            <a:off x="7188200" y="1940521"/>
            <a:ext cx="102981" cy="3477764"/>
          </a:xfrm>
          <a:prstGeom prst="curvedConnector3">
            <a:avLst>
              <a:gd name="adj1" fmla="val 1262662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5710923" y="1339006"/>
            <a:ext cx="1580258" cy="1203030"/>
            <a:chOff x="1088634" y="1771528"/>
            <a:chExt cx="6757190" cy="4471506"/>
          </a:xfrm>
        </p:grpSpPr>
        <p:sp>
          <p:nvSpPr>
            <p:cNvPr id="64" name="Magnetic Disk 74"/>
            <p:cNvSpPr/>
            <p:nvPr/>
          </p:nvSpPr>
          <p:spPr>
            <a:xfrm>
              <a:off x="1163345" y="402328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65" name="Magnetic Disk 80"/>
            <p:cNvSpPr/>
            <p:nvPr/>
          </p:nvSpPr>
          <p:spPr>
            <a:xfrm>
              <a:off x="5115299" y="4015609"/>
              <a:ext cx="2657550" cy="821733"/>
            </a:xfrm>
            <a:prstGeom prst="flowChartMagneticDisk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200593" y="1878247"/>
              <a:ext cx="2742813" cy="17181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  <p:sp>
          <p:nvSpPr>
            <p:cNvPr id="68" name="Round Diagonal Corner Rectangle 67"/>
            <p:cNvSpPr/>
            <p:nvPr/>
          </p:nvSpPr>
          <p:spPr>
            <a:xfrm>
              <a:off x="1088634" y="1771528"/>
              <a:ext cx="6757190" cy="4471506"/>
            </a:xfrm>
            <a:prstGeom prst="round2DiagRect">
              <a:avLst/>
            </a:prstGeom>
            <a:noFill/>
            <a:ln w="28575" cmpd="sng">
              <a:solidFill>
                <a:srgbClr val="FFFFF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69" name="Multidocument 88"/>
            <p:cNvSpPr/>
            <p:nvPr/>
          </p:nvSpPr>
          <p:spPr>
            <a:xfrm>
              <a:off x="6179604" y="5026444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 dirty="0"/>
            </a:p>
          </p:txBody>
        </p:sp>
      </p:grpSp>
      <p:cxnSp>
        <p:nvCxnSpPr>
          <p:cNvPr id="70" name="Straight Arrow Connector 69"/>
          <p:cNvCxnSpPr>
            <a:stCxn id="50" idx="0"/>
            <a:endCxn id="68" idx="2"/>
          </p:cNvCxnSpPr>
          <p:nvPr/>
        </p:nvCxnSpPr>
        <p:spPr>
          <a:xfrm>
            <a:off x="5113806" y="1939132"/>
            <a:ext cx="597117" cy="138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68" idx="1"/>
            <a:endCxn id="19" idx="0"/>
          </p:cNvCxnSpPr>
          <p:nvPr/>
        </p:nvCxnSpPr>
        <p:spPr>
          <a:xfrm flipH="1">
            <a:off x="4486509" y="2542036"/>
            <a:ext cx="2014543" cy="513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8" idx="1"/>
            <a:endCxn id="43" idx="3"/>
          </p:cNvCxnSpPr>
          <p:nvPr/>
        </p:nvCxnSpPr>
        <p:spPr>
          <a:xfrm flipH="1">
            <a:off x="6296471" y="2542036"/>
            <a:ext cx="204581" cy="5129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400622" y="6156417"/>
            <a:ext cx="8514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Connectivity – anyone to anyone, T0&lt;-&gt;T1 is 10GB/sec (LHCOPN)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052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node 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584275" y="1717511"/>
            <a:ext cx="3721096" cy="4508926"/>
            <a:chOff x="3184028" y="1878247"/>
            <a:chExt cx="4529538" cy="4348779"/>
          </a:xfrm>
        </p:grpSpPr>
        <p:sp>
          <p:nvSpPr>
            <p:cNvPr id="6" name="Rectangle 5"/>
            <p:cNvSpPr/>
            <p:nvPr/>
          </p:nvSpPr>
          <p:spPr>
            <a:xfrm>
              <a:off x="3184028" y="1878247"/>
              <a:ext cx="2285807" cy="124595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2800" b="1" dirty="0" smtClean="0"/>
                <a:t>CPU</a:t>
              </a:r>
            </a:p>
            <a:p>
              <a:pPr algn="ctr"/>
              <a:r>
                <a:rPr lang="fr-FR" dirty="0" smtClean="0"/>
                <a:t>3GB/</a:t>
              </a:r>
              <a:r>
                <a:rPr lang="fr-FR" dirty="0" err="1" smtClean="0"/>
                <a:t>core</a:t>
              </a:r>
              <a:r>
                <a:rPr lang="fr-FR" dirty="0" smtClean="0"/>
                <a:t> RAM</a:t>
              </a:r>
            </a:p>
            <a:p>
              <a:pPr algn="ctr"/>
              <a:r>
                <a:rPr lang="fr-FR" dirty="0" smtClean="0"/>
                <a:t>10GB/</a:t>
              </a:r>
              <a:r>
                <a:rPr lang="fr-FR" dirty="0" err="1" smtClean="0"/>
                <a:t>core</a:t>
              </a:r>
              <a:r>
                <a:rPr lang="fr-FR" dirty="0" smtClean="0"/>
                <a:t> HDD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3820895" y="4426476"/>
              <a:ext cx="1294404" cy="768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8" name="Multidocument 29"/>
            <p:cNvSpPr/>
            <p:nvPr/>
          </p:nvSpPr>
          <p:spPr>
            <a:xfrm>
              <a:off x="6400800" y="5106482"/>
              <a:ext cx="1312766" cy="1120544"/>
            </a:xfrm>
            <a:prstGeom prst="flowChartMultidocumen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dirty="0" err="1" smtClean="0"/>
                <a:t>AliEn</a:t>
              </a:r>
              <a:r>
                <a:rPr lang="fr-FR" sz="1400" dirty="0" smtClean="0"/>
                <a:t> + </a:t>
              </a:r>
              <a:r>
                <a:rPr lang="fr-FR" sz="1400" dirty="0" err="1" smtClean="0"/>
                <a:t>grid</a:t>
              </a:r>
              <a:r>
                <a:rPr lang="fr-FR" sz="1400" dirty="0" smtClean="0"/>
                <a:t> </a:t>
              </a:r>
              <a:r>
                <a:rPr lang="fr-FR" sz="1400" dirty="0" smtClean="0"/>
                <a:t>services</a:t>
              </a:r>
              <a:endParaRPr lang="fr-FR" sz="1400" dirty="0"/>
            </a:p>
          </p:txBody>
        </p:sp>
      </p:grpSp>
      <p:sp>
        <p:nvSpPr>
          <p:cNvPr id="9" name="Magnetic Disk 11"/>
          <p:cNvSpPr/>
          <p:nvPr/>
        </p:nvSpPr>
        <p:spPr>
          <a:xfrm>
            <a:off x="3037367" y="3977722"/>
            <a:ext cx="2183225" cy="1094297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000" b="1" dirty="0" smtClean="0"/>
          </a:p>
          <a:p>
            <a:pPr algn="ctr"/>
            <a:r>
              <a:rPr lang="fr-FR" sz="2000" b="1" dirty="0" err="1" smtClean="0"/>
              <a:t>Disk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storage</a:t>
            </a:r>
            <a:endParaRPr lang="fr-FR" sz="2000" b="1" dirty="0" smtClean="0"/>
          </a:p>
          <a:p>
            <a:pPr algn="ctr"/>
            <a:r>
              <a:rPr lang="fr-FR" sz="1600" dirty="0" err="1"/>
              <a:t>x</a:t>
            </a:r>
            <a:r>
              <a:rPr lang="fr-FR" sz="1600" dirty="0" err="1" smtClean="0"/>
              <a:t>rootd</a:t>
            </a:r>
            <a:r>
              <a:rPr lang="fr-FR" sz="1600" dirty="0" smtClean="0"/>
              <a:t> management</a:t>
            </a:r>
          </a:p>
          <a:p>
            <a:pPr algn="ctr"/>
            <a:r>
              <a:rPr lang="fr-FR" sz="1600" dirty="0" smtClean="0"/>
              <a:t>1TB/3cores</a:t>
            </a:r>
            <a:endParaRPr lang="fr-FR" sz="1600" dirty="0" smtClean="0"/>
          </a:p>
          <a:p>
            <a:pPr algn="ctr"/>
            <a:endParaRPr lang="fr-FR" sz="2000" b="1" dirty="0" smtClean="0"/>
          </a:p>
          <a:p>
            <a:pPr algn="ctr"/>
            <a:endParaRPr lang="en-US" sz="2000" b="1" dirty="0" smtClean="0"/>
          </a:p>
        </p:txBody>
      </p:sp>
      <p:cxnSp>
        <p:nvCxnSpPr>
          <p:cNvPr id="10" name="Straight Arrow Connector 9"/>
          <p:cNvCxnSpPr>
            <a:stCxn id="6" idx="2"/>
            <a:endCxn id="9" idx="1"/>
          </p:cNvCxnSpPr>
          <p:nvPr/>
        </p:nvCxnSpPr>
        <p:spPr>
          <a:xfrm flipH="1">
            <a:off x="4128980" y="3009347"/>
            <a:ext cx="394212" cy="968375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ultidocument 29"/>
          <p:cNvSpPr/>
          <p:nvPr/>
        </p:nvSpPr>
        <p:spPr>
          <a:xfrm>
            <a:off x="4679304" y="5290084"/>
            <a:ext cx="1078461" cy="961183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Batch services</a:t>
            </a:r>
            <a:endParaRPr lang="fr-FR" sz="1600" dirty="0"/>
          </a:p>
        </p:txBody>
      </p:sp>
      <p:cxnSp>
        <p:nvCxnSpPr>
          <p:cNvPr id="12" name="Straight Arrow Connector 11"/>
          <p:cNvCxnSpPr>
            <a:stCxn id="13" idx="3"/>
            <a:endCxn id="9" idx="2"/>
          </p:cNvCxnSpPr>
          <p:nvPr/>
        </p:nvCxnSpPr>
        <p:spPr>
          <a:xfrm>
            <a:off x="1511300" y="4512088"/>
            <a:ext cx="1526067" cy="12783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1911" y="3911923"/>
            <a:ext cx="12293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</a:t>
            </a:r>
            <a:r>
              <a:rPr lang="en-US" dirty="0" smtClean="0"/>
              <a:t> – data replicas </a:t>
            </a:r>
          </a:p>
          <a:p>
            <a:r>
              <a:rPr lang="en-US" dirty="0" smtClean="0"/>
              <a:t>from other </a:t>
            </a:r>
            <a:r>
              <a:rPr lang="en-US" dirty="0" err="1" smtClean="0"/>
              <a:t>centres</a:t>
            </a:r>
            <a:endParaRPr lang="en-US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482334" y="2353350"/>
            <a:ext cx="2112441" cy="10079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74548" y="1937851"/>
            <a:ext cx="1458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OUT</a:t>
            </a:r>
            <a:r>
              <a:rPr lang="en-US" sz="1600" dirty="0" smtClean="0"/>
              <a:t> – data</a:t>
            </a:r>
          </a:p>
          <a:p>
            <a:r>
              <a:rPr lang="en-US" sz="1600" dirty="0"/>
              <a:t>t</a:t>
            </a:r>
            <a:r>
              <a:rPr lang="en-US" sz="1600" dirty="0" smtClean="0"/>
              <a:t>o other </a:t>
            </a:r>
            <a:r>
              <a:rPr lang="en-US" sz="1600" dirty="0" err="1" smtClean="0"/>
              <a:t>centres</a:t>
            </a:r>
            <a:endParaRPr lang="en-US" sz="1600" dirty="0" smtClean="0"/>
          </a:p>
        </p:txBody>
      </p:sp>
      <p:cxnSp>
        <p:nvCxnSpPr>
          <p:cNvPr id="16" name="Straight Arrow Connector 15"/>
          <p:cNvCxnSpPr>
            <a:stCxn id="9" idx="4"/>
          </p:cNvCxnSpPr>
          <p:nvPr/>
        </p:nvCxnSpPr>
        <p:spPr>
          <a:xfrm flipV="1">
            <a:off x="5220592" y="4498757"/>
            <a:ext cx="2297110" cy="26114"/>
          </a:xfrm>
          <a:prstGeom prst="straightConnector1">
            <a:avLst/>
          </a:prstGeom>
          <a:ln w="38100" cmpd="sng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04350" y="3144426"/>
            <a:ext cx="281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Local traffic – </a:t>
            </a:r>
            <a:r>
              <a:rPr lang="en-US" sz="1600" dirty="0" smtClean="0"/>
              <a:t>one copy of all locally processed data + all analysis jobs I/O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29464" y="2001847"/>
            <a:ext cx="17775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MC &amp; analysis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17702" y="3960148"/>
            <a:ext cx="16171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OUT</a:t>
            </a:r>
            <a:r>
              <a:rPr lang="en-US" sz="1600" dirty="0" smtClean="0"/>
              <a:t> – remote WNs data requests (small volumes)</a:t>
            </a:r>
          </a:p>
        </p:txBody>
      </p:sp>
    </p:spTree>
    <p:extLst>
      <p:ext uri="{BB962C8B-B14F-4D97-AF65-F5344CB8AC3E}">
        <p14:creationId xmlns:p14="http://schemas.microsoft.com/office/powerpoint/2010/main" val="64608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principles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371600"/>
            <a:ext cx="7794315" cy="5029200"/>
          </a:xfrm>
        </p:spPr>
        <p:txBody>
          <a:bodyPr>
            <a:normAutofit fontScale="85000" lnSpcReduction="10000"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4200" i="1" dirty="0" smtClean="0">
                <a:solidFill>
                  <a:schemeClr val="tx1"/>
                </a:solidFill>
              </a:rPr>
              <a:t>All resources are pooled </a:t>
            </a:r>
            <a:r>
              <a:rPr lang="en-US" sz="4200" i="1" dirty="0" smtClean="0">
                <a:solidFill>
                  <a:schemeClr val="tx1"/>
                </a:solidFill>
              </a:rPr>
              <a:t>together</a:t>
            </a:r>
          </a:p>
          <a:p>
            <a:pPr lvl="1"/>
            <a:endParaRPr lang="en-US" sz="3800" i="1" dirty="0" smtClean="0">
              <a:solidFill>
                <a:schemeClr val="tx1"/>
              </a:solidFill>
            </a:endParaRPr>
          </a:p>
          <a:p>
            <a:pPr marL="527050" indent="-285750" algn="l">
              <a:buFont typeface="Arial"/>
              <a:buChar char="•"/>
            </a:pPr>
            <a:r>
              <a:rPr lang="en-US" sz="3800" dirty="0" smtClean="0">
                <a:solidFill>
                  <a:schemeClr val="tx1"/>
                </a:solidFill>
              </a:rPr>
              <a:t>Any site performs any kind of tasks (except RAW data access limited to T0 &amp; T1s</a:t>
            </a:r>
            <a:r>
              <a:rPr lang="en-US" sz="3800" dirty="0" smtClean="0">
                <a:solidFill>
                  <a:schemeClr val="tx1"/>
                </a:solidFill>
              </a:rPr>
              <a:t>)</a:t>
            </a:r>
          </a:p>
          <a:p>
            <a:pPr marL="1441450" lvl="2" indent="-285750">
              <a:buFont typeface="Arial"/>
              <a:buChar char="•"/>
            </a:pPr>
            <a:r>
              <a:rPr lang="en-US" sz="3800" dirty="0" smtClean="0">
                <a:solidFill>
                  <a:schemeClr val="tx1"/>
                </a:solidFill>
              </a:rPr>
              <a:t>Even this is not ‘a rule’</a:t>
            </a:r>
            <a:endParaRPr lang="en-US" sz="3800" dirty="0" smtClean="0">
              <a:solidFill>
                <a:schemeClr val="tx1"/>
              </a:solidFill>
            </a:endParaRPr>
          </a:p>
          <a:p>
            <a:pPr marL="527050" indent="-285750" algn="l">
              <a:buFont typeface="Arial"/>
              <a:buChar char="•"/>
            </a:pPr>
            <a:r>
              <a:rPr lang="en-US" sz="3800" dirty="0">
                <a:solidFill>
                  <a:schemeClr val="tx1"/>
                </a:solidFill>
              </a:rPr>
              <a:t>D</a:t>
            </a:r>
            <a:r>
              <a:rPr lang="en-US" sz="3800" dirty="0" smtClean="0">
                <a:solidFill>
                  <a:schemeClr val="tx1"/>
                </a:solidFill>
              </a:rPr>
              <a:t>ata </a:t>
            </a:r>
            <a:r>
              <a:rPr lang="en-US" sz="3800" dirty="0" smtClean="0">
                <a:solidFill>
                  <a:schemeClr val="tx1"/>
                </a:solidFill>
              </a:rPr>
              <a:t>placement guided by topological location of </a:t>
            </a:r>
            <a:r>
              <a:rPr lang="en-US" sz="3800" dirty="0" smtClean="0">
                <a:solidFill>
                  <a:schemeClr val="tx1"/>
                </a:solidFill>
              </a:rPr>
              <a:t>sites</a:t>
            </a:r>
          </a:p>
          <a:p>
            <a:pPr marL="1441450" lvl="2" indent="-285750">
              <a:buFont typeface="Arial"/>
              <a:buChar char="•"/>
            </a:pPr>
            <a:r>
              <a:rPr lang="en-US" sz="3800" dirty="0" smtClean="0">
                <a:solidFill>
                  <a:schemeClr val="tx1"/>
                </a:solidFill>
              </a:rPr>
              <a:t>Storage auto discovery </a:t>
            </a:r>
            <a:endParaRPr lang="en-US" sz="3800" dirty="0" smtClean="0">
              <a:solidFill>
                <a:schemeClr val="tx1"/>
              </a:solidFill>
            </a:endParaRPr>
          </a:p>
          <a:p>
            <a:pPr marL="527050" indent="-285750" algn="l">
              <a:buFont typeface="Arial"/>
              <a:buChar char="•"/>
            </a:pPr>
            <a:r>
              <a:rPr lang="en-US" sz="3800" dirty="0" smtClean="0">
                <a:solidFill>
                  <a:schemeClr val="tx1"/>
                </a:solidFill>
              </a:rPr>
              <a:t>Job goes to the data </a:t>
            </a:r>
          </a:p>
          <a:p>
            <a:pPr marL="527050" indent="-285750" algn="l">
              <a:buFont typeface="Arial"/>
              <a:buChar char="•"/>
            </a:pPr>
            <a:r>
              <a:rPr lang="en-US" sz="3800" dirty="0" smtClean="0">
                <a:solidFill>
                  <a:schemeClr val="tx1"/>
                </a:solidFill>
              </a:rPr>
              <a:t>Network scales with #users and amount of data</a:t>
            </a:r>
            <a:endParaRPr lang="en-US" sz="3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21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numbers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quarter" idx="11"/>
          </p:nvPr>
        </p:nvSpPr>
        <p:spPr>
          <a:xfrm>
            <a:off x="304801" y="1447800"/>
            <a:ext cx="8610600" cy="4579938"/>
          </a:xfrm>
        </p:spPr>
        <p:txBody>
          <a:bodyPr anchor="ctr">
            <a:noAutofit/>
          </a:bodyPr>
          <a:lstStyle/>
          <a:p>
            <a:pPr algn="l"/>
            <a:r>
              <a:rPr lang="en-GB" sz="3600" dirty="0" smtClean="0">
                <a:solidFill>
                  <a:schemeClr val="tx1"/>
                </a:solidFill>
              </a:rPr>
              <a:t>ALICE has been collecting data since 2010</a:t>
            </a:r>
          </a:p>
          <a:p>
            <a:pPr algn="l"/>
            <a:endParaRPr lang="en-GB" sz="2400" dirty="0" smtClean="0">
              <a:solidFill>
                <a:schemeClr val="tx1"/>
              </a:solidFill>
            </a:endParaRPr>
          </a:p>
          <a:p>
            <a:pPr marL="444500" indent="-285750" algn="l">
              <a:buFont typeface="Arial"/>
              <a:buChar char="•"/>
              <a:tabLst>
                <a:tab pos="714375" algn="l"/>
              </a:tabLst>
            </a:pPr>
            <a:r>
              <a:rPr lang="en-GB" sz="2800" dirty="0" smtClean="0">
                <a:solidFill>
                  <a:schemeClr val="tx1"/>
                </a:solidFill>
              </a:rPr>
              <a:t>2010: 	pp @ 0.9 – 7 TeV </a:t>
            </a:r>
          </a:p>
          <a:p>
            <a:pPr marL="171450" algn="l">
              <a:tabLst>
                <a:tab pos="714375" algn="l"/>
              </a:tabLst>
            </a:pPr>
            <a:r>
              <a:rPr lang="en-GB" sz="2800" dirty="0" smtClean="0">
                <a:solidFill>
                  <a:schemeClr val="tx1"/>
                </a:solidFill>
              </a:rPr>
              <a:t>                      Pb-Pb @ 2. 76 TeV (MB);  L</a:t>
            </a:r>
            <a:r>
              <a:rPr lang="en-GB" sz="2800" baseline="-25000" dirty="0" smtClean="0">
                <a:solidFill>
                  <a:schemeClr val="tx1"/>
                </a:solidFill>
              </a:rPr>
              <a:t>int</a:t>
            </a:r>
            <a:r>
              <a:rPr lang="en-GB" sz="2800" dirty="0" smtClean="0">
                <a:solidFill>
                  <a:schemeClr val="tx1"/>
                </a:solidFill>
              </a:rPr>
              <a:t> =   3 </a:t>
            </a:r>
            <a:r>
              <a:rPr lang="el-GR" sz="2800" dirty="0" smtClean="0">
                <a:solidFill>
                  <a:schemeClr val="tx1"/>
                </a:solidFill>
              </a:rPr>
              <a:t>μ</a:t>
            </a:r>
            <a:r>
              <a:rPr lang="fr-CH" sz="2800" dirty="0" smtClean="0">
                <a:solidFill>
                  <a:schemeClr val="tx1"/>
                </a:solidFill>
              </a:rPr>
              <a:t>b</a:t>
            </a:r>
            <a:r>
              <a:rPr lang="fr-CH" sz="2800" baseline="30000" dirty="0" smtClean="0">
                <a:solidFill>
                  <a:schemeClr val="tx1"/>
                </a:solidFill>
              </a:rPr>
              <a:t>-1</a:t>
            </a:r>
            <a:endParaRPr lang="en-GB" sz="2800" baseline="30000" dirty="0" smtClean="0">
              <a:solidFill>
                <a:schemeClr val="tx1"/>
              </a:solidFill>
            </a:endParaRPr>
          </a:p>
          <a:p>
            <a:pPr marL="457200" indent="-285750" algn="l">
              <a:buFont typeface="Arial"/>
              <a:buChar char="•"/>
              <a:tabLst>
                <a:tab pos="714375" algn="l"/>
              </a:tabLst>
            </a:pPr>
            <a:r>
              <a:rPr lang="en-GB" sz="2800" dirty="0" smtClean="0">
                <a:solidFill>
                  <a:schemeClr val="tx1"/>
                </a:solidFill>
              </a:rPr>
              <a:t>2011:        pp @ 2.76 – 7 TeV (MB &amp; rare)</a:t>
            </a:r>
          </a:p>
          <a:p>
            <a:pPr marL="171450" algn="l">
              <a:tabLst>
                <a:tab pos="714375" algn="l"/>
              </a:tabLst>
            </a:pP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smtClean="0">
                <a:solidFill>
                  <a:schemeClr val="tx1"/>
                </a:solidFill>
              </a:rPr>
              <a:t>                     PbPb @ 2.76 TeV (MB &amp; rare); L</a:t>
            </a:r>
            <a:r>
              <a:rPr lang="en-GB" sz="2800" baseline="-25000" dirty="0" smtClean="0">
                <a:solidFill>
                  <a:schemeClr val="tx1"/>
                </a:solidFill>
              </a:rPr>
              <a:t>int</a:t>
            </a:r>
            <a:r>
              <a:rPr lang="en-GB" sz="2800" dirty="0" smtClean="0">
                <a:solidFill>
                  <a:schemeClr val="tx1"/>
                </a:solidFill>
              </a:rPr>
              <a:t> = 80 </a:t>
            </a:r>
            <a:r>
              <a:rPr lang="el-GR" sz="2800" dirty="0" smtClean="0">
                <a:solidFill>
                  <a:schemeClr val="tx1"/>
                </a:solidFill>
              </a:rPr>
              <a:t>μ</a:t>
            </a:r>
            <a:r>
              <a:rPr lang="en-GB" sz="2800" dirty="0" smtClean="0">
                <a:solidFill>
                  <a:schemeClr val="tx1"/>
                </a:solidFill>
              </a:rPr>
              <a:t>b</a:t>
            </a:r>
            <a:r>
              <a:rPr lang="en-GB" sz="2800" baseline="30000" dirty="0" smtClean="0">
                <a:solidFill>
                  <a:schemeClr val="tx1"/>
                </a:solidFill>
              </a:rPr>
              <a:t>-1</a:t>
            </a:r>
            <a:r>
              <a:rPr lang="en-GB" sz="2800" dirty="0" smtClean="0">
                <a:solidFill>
                  <a:schemeClr val="tx1"/>
                </a:solidFill>
              </a:rPr>
              <a:t> </a:t>
            </a:r>
          </a:p>
          <a:p>
            <a:pPr marL="457200" indent="-285750" algn="l">
              <a:buFont typeface="Arial"/>
              <a:buChar char="•"/>
              <a:tabLst>
                <a:tab pos="714375" algn="l"/>
              </a:tabLst>
            </a:pPr>
            <a:r>
              <a:rPr lang="en-GB" sz="2800" dirty="0" smtClean="0">
                <a:solidFill>
                  <a:schemeClr val="tx1"/>
                </a:solidFill>
              </a:rPr>
              <a:t>2012:        pp @ 8 TeV (rare)</a:t>
            </a:r>
          </a:p>
          <a:p>
            <a:pPr marL="171450" algn="l">
              <a:tabLst>
                <a:tab pos="714375" algn="l"/>
              </a:tabLst>
            </a:pPr>
            <a:r>
              <a:rPr lang="en-GB" sz="2800" dirty="0">
                <a:solidFill>
                  <a:schemeClr val="tx1"/>
                </a:solidFill>
              </a:rPr>
              <a:t> </a:t>
            </a:r>
            <a:r>
              <a:rPr lang="en-GB" sz="2800" dirty="0" smtClean="0">
                <a:solidFill>
                  <a:schemeClr val="tx1"/>
                </a:solidFill>
              </a:rPr>
              <a:t>                     p-Pb @ 5.02 TeV (MB &amp; rare); </a:t>
            </a:r>
            <a:r>
              <a:rPr lang="fr-CH" sz="2800" dirty="0" smtClean="0">
                <a:solidFill>
                  <a:schemeClr val="tx1"/>
                </a:solidFill>
              </a:rPr>
              <a:t>L</a:t>
            </a:r>
            <a:r>
              <a:rPr lang="fr-CH" sz="2800" baseline="-25000" dirty="0" smtClean="0">
                <a:solidFill>
                  <a:schemeClr val="tx1"/>
                </a:solidFill>
              </a:rPr>
              <a:t>int</a:t>
            </a:r>
            <a:r>
              <a:rPr lang="fr-CH" sz="2800" dirty="0" smtClean="0">
                <a:solidFill>
                  <a:schemeClr val="tx1"/>
                </a:solidFill>
              </a:rPr>
              <a:t> = 30 nb</a:t>
            </a:r>
            <a:r>
              <a:rPr lang="fr-CH" sz="2800" baseline="30000" dirty="0" smtClean="0">
                <a:solidFill>
                  <a:schemeClr val="tx1"/>
                </a:solidFill>
              </a:rPr>
              <a:t>-1</a:t>
            </a:r>
            <a:endParaRPr lang="en-GB" sz="2800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2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 collection</a:t>
            </a:r>
            <a:endParaRPr lang="en-US" dirty="0"/>
          </a:p>
        </p:txBody>
      </p:sp>
      <p:pic>
        <p:nvPicPr>
          <p:cNvPr id="21" name="Content Placeholder 6"/>
          <p:cNvPicPr>
            <a:picLocks noGrp="1" noChangeAspect="1"/>
          </p:cNvPicPr>
          <p:nvPr>
            <p:ph sz="quarter" idx="11"/>
          </p:nvPr>
        </p:nvPicPr>
        <p:blipFill>
          <a:blip r:embed="rId2"/>
          <a:srcRect l="-8279" r="-8279"/>
          <a:stretch>
            <a:fillRect/>
          </a:stretch>
        </p:blipFill>
        <p:spPr>
          <a:xfrm>
            <a:off x="76200" y="1292224"/>
            <a:ext cx="8920160" cy="4879975"/>
          </a:xfrm>
        </p:spPr>
      </p:pic>
      <p:cxnSp>
        <p:nvCxnSpPr>
          <p:cNvPr id="22" name="Straight Arrow Connector 21"/>
          <p:cNvCxnSpPr/>
          <p:nvPr/>
        </p:nvCxnSpPr>
        <p:spPr>
          <a:xfrm>
            <a:off x="2528092" y="3756025"/>
            <a:ext cx="0" cy="839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388392" y="4048125"/>
            <a:ext cx="0" cy="839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270792" y="4454525"/>
            <a:ext cx="1172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pp@0.9-7 TeV</a:t>
            </a:r>
            <a:endParaRPr lang="fr-FR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1216276" y="3631426"/>
            <a:ext cx="1326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PbPb@2.76 TeV</a:t>
            </a:r>
            <a:endParaRPr lang="fr-FR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277392" y="3489325"/>
            <a:ext cx="0" cy="839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852192" y="2841625"/>
            <a:ext cx="0" cy="541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169692" y="1876425"/>
            <a:ext cx="0" cy="839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531392" y="3248025"/>
            <a:ext cx="1253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pp@2.76-7 TeV</a:t>
            </a:r>
            <a:endParaRPr lang="fr-FR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3743576" y="2564626"/>
            <a:ext cx="1326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PbPb@2.76 TeV</a:t>
            </a:r>
            <a:endParaRPr lang="fr-FR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918992" y="1762125"/>
            <a:ext cx="0" cy="839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8014492" y="1508125"/>
            <a:ext cx="0" cy="4471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172992" y="1752858"/>
            <a:ext cx="902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pp@8 TeV</a:t>
            </a:r>
            <a:endParaRPr lang="fr-FR" sz="12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8243092" y="1356125"/>
            <a:ext cx="0" cy="4471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949844" y="1305325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</a:t>
            </a:r>
            <a:r>
              <a:rPr lang="fr-F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Pb@5.02 TeV</a:t>
            </a:r>
            <a:endParaRPr lang="fr-FR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88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needs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0" y="2280976"/>
            <a:ext cx="7145482" cy="193899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4000" dirty="0" smtClean="0"/>
              <a:t>~ 10  HEP-Spec06 / </a:t>
            </a:r>
            <a:r>
              <a:rPr lang="fr-FR" sz="4000" dirty="0" err="1" smtClean="0"/>
              <a:t>core</a:t>
            </a:r>
            <a:endParaRPr lang="fr-FR" sz="4000" dirty="0" smtClean="0"/>
          </a:p>
          <a:p>
            <a:r>
              <a:rPr lang="fr-FR" sz="4000" dirty="0" smtClean="0"/>
              <a:t>~ 50 HEP-Spec06 × s / PbPb </a:t>
            </a:r>
            <a:r>
              <a:rPr lang="fr-FR" sz="4000" dirty="0" err="1" smtClean="0"/>
              <a:t>event</a:t>
            </a:r>
            <a:endParaRPr lang="fr-FR" sz="4000" dirty="0"/>
          </a:p>
          <a:p>
            <a:r>
              <a:rPr lang="fr-FR" sz="4000" dirty="0" smtClean="0"/>
              <a:t>~   1  TB / </a:t>
            </a:r>
            <a:r>
              <a:rPr lang="fr-FR" sz="4000" dirty="0"/>
              <a:t>5</a:t>
            </a:r>
            <a:r>
              <a:rPr lang="fr-FR" sz="4000" dirty="0" smtClean="0"/>
              <a:t>0,000 PbPb </a:t>
            </a:r>
            <a:r>
              <a:rPr lang="fr-FR" sz="4000" dirty="0" err="1" smtClean="0"/>
              <a:t>events</a:t>
            </a:r>
            <a:r>
              <a:rPr lang="fr-FR" sz="4000" dirty="0" smtClean="0"/>
              <a:t> 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26932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2242</TotalTime>
  <Words>634</Words>
  <Application>Microsoft Office PowerPoint</Application>
  <PresentationFormat>On-screen Show (4:3)</PresentationFormat>
  <Paragraphs>133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Chart</vt:lpstr>
      <vt:lpstr>T1 at LBL/NERSC/OAK RIDGE  General principles</vt:lpstr>
      <vt:lpstr>RAW data flow</vt:lpstr>
      <vt:lpstr>Data processing</vt:lpstr>
      <vt:lpstr>Hirearchy</vt:lpstr>
      <vt:lpstr>Grid node </vt:lpstr>
      <vt:lpstr>Processing principles</vt:lpstr>
      <vt:lpstr>Some numbers</vt:lpstr>
      <vt:lpstr>RAW Data collection</vt:lpstr>
      <vt:lpstr>Processing needs</vt:lpstr>
      <vt:lpstr>Processing capacities</vt:lpstr>
      <vt:lpstr>Capacity evolution</vt:lpstr>
      <vt:lpstr>Capacity evolution (2)</vt:lpstr>
      <vt:lpstr>T1 definition</vt:lpstr>
      <vt:lpstr>T1 services</vt:lpstr>
      <vt:lpstr>QoS</vt:lpstr>
      <vt:lpstr>Approval process (KISTI T1)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T1/T2 workshop, March 5-7 Tsukuba, Japan  Wrap-up (famous last words)</dc:title>
  <dc:creator>lbetev</dc:creator>
  <cp:lastModifiedBy>lbetev</cp:lastModifiedBy>
  <cp:revision>17</cp:revision>
  <dcterms:created xsi:type="dcterms:W3CDTF">2014-03-07T01:34:05Z</dcterms:created>
  <dcterms:modified xsi:type="dcterms:W3CDTF">2014-04-05T20:59:06Z</dcterms:modified>
</cp:coreProperties>
</file>