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  <p:sldMasterId id="2147483733" r:id="rId2"/>
  </p:sldMasterIdLst>
  <p:notesMasterIdLst>
    <p:notesMasterId r:id="rId23"/>
  </p:notesMasterIdLst>
  <p:sldIdLst>
    <p:sldId id="256" r:id="rId3"/>
    <p:sldId id="257" r:id="rId4"/>
    <p:sldId id="264" r:id="rId5"/>
    <p:sldId id="258" r:id="rId6"/>
    <p:sldId id="271" r:id="rId7"/>
    <p:sldId id="266" r:id="rId8"/>
    <p:sldId id="262" r:id="rId9"/>
    <p:sldId id="259" r:id="rId10"/>
    <p:sldId id="265" r:id="rId11"/>
    <p:sldId id="270" r:id="rId12"/>
    <p:sldId id="261" r:id="rId13"/>
    <p:sldId id="268" r:id="rId14"/>
    <p:sldId id="269" r:id="rId15"/>
    <p:sldId id="267" r:id="rId16"/>
    <p:sldId id="273" r:id="rId17"/>
    <p:sldId id="272" r:id="rId18"/>
    <p:sldId id="274" r:id="rId19"/>
    <p:sldId id="275" r:id="rId20"/>
    <p:sldId id="276" r:id="rId21"/>
    <p:sldId id="263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73" autoAdjust="0"/>
  </p:normalViewPr>
  <p:slideViewPr>
    <p:cSldViewPr>
      <p:cViewPr>
        <p:scale>
          <a:sx n="100" d="100"/>
          <a:sy n="100" d="100"/>
        </p:scale>
        <p:origin x="-1860" y="-5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75D5DC-01E8-448D-AD2A-7997091CC24C}" type="datetimeFigureOut">
              <a:rPr lang="en-GB" smtClean="0"/>
              <a:t>08/04/2014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CF9A91-1056-454A-AA65-27772F0E7C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21260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0250" y="1905000"/>
            <a:ext cx="7681913" cy="1523495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0249" y="4344988"/>
            <a:ext cx="7681913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and Content">
    <p:bg bwMode="black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1pPr>
            <a:lvl2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4pPr>
            <a:lvl5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0" y="6238875"/>
            <a:ext cx="9144001" cy="619125"/>
          </a:xfrm>
          <a:solidFill>
            <a:srgbClr val="FFFF99"/>
          </a:solidFill>
        </p:spPr>
        <p:txBody>
          <a:bodyPr wrap="square" lIns="152394" tIns="76197" rIns="152394" bIns="76197" anchor="b" anchorCtr="0">
            <a:noAutofit/>
          </a:bodyPr>
          <a:lstStyle>
            <a:lvl1pPr algn="r">
              <a:buFont typeface="Arial" pitchFamily="34" charset="0"/>
              <a:buNone/>
              <a:defRPr>
                <a:solidFill>
                  <a:srgbClr val="000000"/>
                </a:solidFill>
                <a:effectLst/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Demo, Video etc. &quot;special&quot;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100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0066FF"/>
                    </a:gs>
                    <a:gs pos="28000">
                      <a:srgbClr val="2E59B0"/>
                    </a:gs>
                    <a:gs pos="62000">
                      <a:srgbClr val="2B395F"/>
                    </a:gs>
                    <a:gs pos="88000">
                      <a:srgbClr val="00000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click to…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se for slides with Software 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722313" y="1905000"/>
            <a:ext cx="8040688" cy="193899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emo, Video etc. &quot;special&quot;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100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0066FF"/>
                    </a:gs>
                    <a:gs pos="28000">
                      <a:srgbClr val="2E59B0"/>
                    </a:gs>
                    <a:gs pos="62000">
                      <a:srgbClr val="2B395F"/>
                    </a:gs>
                    <a:gs pos="88000">
                      <a:srgbClr val="000000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click to…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2874"/>
            <a:ext cx="8382000" cy="4378325"/>
          </a:xfrm>
        </p:spPr>
        <p:txBody>
          <a:bodyPr>
            <a:normAutofit/>
          </a:bodyPr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-7257" y="5972628"/>
            <a:ext cx="38934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1">
                    <a:lumMod val="75000"/>
                  </a:schemeClr>
                </a:solidFill>
              </a:rPr>
              <a:t>LHC </a:t>
            </a:r>
            <a:r>
              <a:rPr lang="en-GB" sz="1400" dirty="0" smtClean="0">
                <a:solidFill>
                  <a:schemeClr val="bg1">
                    <a:lumMod val="75000"/>
                  </a:schemeClr>
                </a:solidFill>
              </a:rPr>
              <a:t>longitudinal collective effects</a:t>
            </a:r>
            <a:endParaRPr lang="en-GB" sz="14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5707743" y="5972628"/>
            <a:ext cx="34362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_tradnl" sz="1400" smtClean="0">
                <a:solidFill>
                  <a:schemeClr val="bg1">
                    <a:lumMod val="75000"/>
                  </a:schemeClr>
                </a:solidFill>
              </a:rPr>
              <a:t>J.</a:t>
            </a:r>
            <a:r>
              <a:rPr lang="es-ES_tradnl" sz="1400" baseline="0" smtClean="0">
                <a:solidFill>
                  <a:schemeClr val="bg1">
                    <a:lumMod val="75000"/>
                  </a:schemeClr>
                </a:solidFill>
              </a:rPr>
              <a:t> F. Esteban Müller</a:t>
            </a:r>
            <a:endParaRPr lang="en-GB" sz="140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8686800" y="6487081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55EA4DDF-D6DD-4121-9890-53A1AA7D1D69}" type="slidenum">
              <a:rPr lang="es-ES_tradnl" smtClean="0">
                <a:solidFill>
                  <a:schemeClr val="bg1">
                    <a:lumMod val="95000"/>
                  </a:schemeClr>
                </a:solidFill>
              </a:rPr>
              <a:pPr algn="r"/>
              <a:t>‹#›</a:t>
            </a:fld>
            <a:endParaRPr lang="en-GB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11553"/>
            <a:ext cx="4114800" cy="2129814"/>
          </a:xfrm>
        </p:spPr>
        <p:txBody>
          <a:bodyPr/>
          <a:lstStyle>
            <a:lvl1pPr marL="339976" indent="-339976">
              <a:lnSpc>
                <a:spcPct val="90000"/>
              </a:lnSpc>
              <a:defRPr sz="2800"/>
            </a:lvl1pPr>
            <a:lvl2pPr marL="673338" indent="-325424">
              <a:lnSpc>
                <a:spcPct val="90000"/>
              </a:lnSpc>
              <a:defRPr sz="2400"/>
            </a:lvl2pPr>
            <a:lvl3pPr marL="953785" indent="-288384">
              <a:lnSpc>
                <a:spcPct val="90000"/>
              </a:lnSpc>
              <a:defRPr sz="2000"/>
            </a:lvl3pPr>
            <a:lvl4pPr marL="1227618" indent="-273833">
              <a:lnSpc>
                <a:spcPct val="90000"/>
              </a:lnSpc>
              <a:defRPr sz="1800"/>
            </a:lvl4pPr>
            <a:lvl5pPr marL="1516002" indent="-280447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11553"/>
            <a:ext cx="4114800" cy="2129814"/>
          </a:xfrm>
        </p:spPr>
        <p:txBody>
          <a:bodyPr/>
          <a:lstStyle>
            <a:lvl1pPr marL="347914" indent="-347914">
              <a:lnSpc>
                <a:spcPct val="90000"/>
              </a:lnSpc>
              <a:defRPr sz="2800"/>
            </a:lvl1pPr>
            <a:lvl2pPr marL="673338" indent="-339976">
              <a:lnSpc>
                <a:spcPct val="90000"/>
              </a:lnSpc>
              <a:defRPr sz="2400"/>
            </a:lvl2pPr>
            <a:lvl3pPr marL="961722" indent="-302936">
              <a:lnSpc>
                <a:spcPct val="90000"/>
              </a:lnSpc>
              <a:defRPr sz="2000"/>
            </a:lvl3pPr>
            <a:lvl4pPr marL="1227618" indent="-265896">
              <a:lnSpc>
                <a:spcPct val="90000"/>
              </a:lnSpc>
              <a:defRPr sz="1800"/>
            </a:lvl4pPr>
            <a:lvl5pPr marL="1516002" indent="-273833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1553"/>
            <a:ext cx="4114800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0999" y="2174875"/>
            <a:ext cx="4114800" cy="1537344"/>
          </a:xfrm>
        </p:spPr>
        <p:txBody>
          <a:bodyPr/>
          <a:lstStyle>
            <a:lvl1pPr marL="281770" indent="-281770">
              <a:defRPr sz="2300"/>
            </a:lvl1pPr>
            <a:lvl2pPr marL="562218" indent="-265896">
              <a:defRPr sz="2000"/>
            </a:lvl2pPr>
            <a:lvl3pPr marL="813562" indent="-243407">
              <a:defRPr sz="1800"/>
            </a:lvl3pPr>
            <a:lvl4pPr marL="1050354" indent="-228856">
              <a:defRPr sz="1700"/>
            </a:lvl4pPr>
            <a:lvl5pPr marL="1279210" indent="-206367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981" y="1411553"/>
            <a:ext cx="4117019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117974" cy="1537344"/>
          </a:xfrm>
        </p:spPr>
        <p:txBody>
          <a:bodyPr/>
          <a:lstStyle>
            <a:lvl1pPr marL="296321" indent="-296321">
              <a:defRPr sz="2300"/>
            </a:lvl1pPr>
            <a:lvl2pPr marL="570155" indent="-273833">
              <a:defRPr sz="2000"/>
            </a:lvl2pPr>
            <a:lvl3pPr marL="821499" indent="-244730">
              <a:defRPr sz="1800"/>
            </a:lvl3pPr>
            <a:lvl4pPr marL="1050354" indent="-236793">
              <a:defRPr sz="1700"/>
            </a:lvl4pPr>
            <a:lvl5pPr marL="1279210" indent="-220919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ALKIN - Prints in GRAYS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bg bwMode="black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1pPr>
            <a:lvl2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4pPr>
            <a:lvl5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5" descr="7-00029_BAK_v03TOP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-15875" y="6007100"/>
            <a:ext cx="9159875" cy="849313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2875"/>
            <a:ext cx="8382000" cy="2135969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5" name="Picture 3" descr="\\cern.ch\dfs\Users\j\jesteban\Documents\My docs\Templates\CERN-LogoPack\Outline\PNG\BLUE\LogoOutline-Blue-04.png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400" y="152400"/>
            <a:ext cx="838200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\\cern.ch\dfs\Users\j\jesteban\Documents\My docs\Templates\epfl.png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6200" y="6297837"/>
            <a:ext cx="1066800" cy="515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hdr="0"/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50" dirty="0" smtClean="0">
          <a:ln w="3175">
            <a:noFill/>
          </a:ln>
          <a:gradFill>
            <a:gsLst>
              <a:gs pos="0">
                <a:srgbClr val="2E59B0"/>
              </a:gs>
              <a:gs pos="49000">
                <a:srgbClr val="161D32"/>
              </a:gs>
              <a:gs pos="100000">
                <a:srgbClr val="000000"/>
              </a:gs>
            </a:gsLst>
            <a:lin ang="5400000" scaled="0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396875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7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8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258888" indent="-344488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8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4963" indent="-3460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8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941513" indent="-336550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8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hite rectangle.png"/>
          <p:cNvPicPr>
            <a:picLocks noChangeAspect="1"/>
          </p:cNvPicPr>
          <p:nvPr/>
        </p:nvPicPr>
        <p:blipFill>
          <a:blip r:embed="rId4"/>
          <a:srcRect b="10453"/>
          <a:stretch>
            <a:fillRect/>
          </a:stretch>
        </p:blipFill>
        <p:spPr>
          <a:xfrm>
            <a:off x="0" y="1299706"/>
            <a:ext cx="9144000" cy="555829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2" y="1905000"/>
            <a:ext cx="8040688" cy="21082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</p:sldLayoutIdLst>
  <p:transition>
    <p:fade/>
  </p:transition>
  <p:hf hdr="0"/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25" dirty="0" smtClean="0">
          <a:ln w="3175">
            <a:noFill/>
          </a:ln>
          <a:gradFill>
            <a:gsLst>
              <a:gs pos="0">
                <a:srgbClr val="2E59B0"/>
              </a:gs>
              <a:gs pos="49000">
                <a:srgbClr val="161D32"/>
              </a:gs>
              <a:gs pos="100000">
                <a:srgbClr val="000000"/>
              </a:gs>
            </a:gsLst>
            <a:lin ang="5400000" scaled="0"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0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30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1pPr>
      <a:lvl2pPr marL="384954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8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2pPr>
      <a:lvl3pPr marL="761970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3pPr>
      <a:lvl4pPr marL="1094009" indent="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4pPr>
      <a:lvl5pPr marL="1426047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GB" sz="6000" dirty="0" smtClean="0">
                <a:effectLst/>
              </a:rPr>
              <a:t>LHC </a:t>
            </a:r>
            <a:r>
              <a:rPr lang="en-GB" sz="6000" dirty="0">
                <a:effectLst/>
              </a:rPr>
              <a:t>longitudinal collective </a:t>
            </a:r>
            <a:r>
              <a:rPr lang="en-GB" sz="6000" dirty="0" smtClean="0">
                <a:effectLst/>
              </a:rPr>
              <a:t>effects</a:t>
            </a:r>
            <a:endParaRPr lang="en-GB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0249" y="4114800"/>
            <a:ext cx="7681913" cy="461665"/>
          </a:xfrm>
        </p:spPr>
        <p:txBody>
          <a:bodyPr/>
          <a:lstStyle/>
          <a:p>
            <a:pPr algn="ctr"/>
            <a:r>
              <a:rPr lang="en-GB" sz="2800" dirty="0" smtClean="0"/>
              <a:t>J. F. Esteban Müller</a:t>
            </a:r>
          </a:p>
          <a:p>
            <a:pPr algn="ctr"/>
            <a:r>
              <a:rPr lang="en-GB" sz="2800" dirty="0" smtClean="0"/>
              <a:t>T. Argyropoulos</a:t>
            </a:r>
            <a:r>
              <a:rPr lang="es-ES_tradnl" sz="2800" dirty="0" smtClean="0"/>
              <a:t>, E. </a:t>
            </a:r>
            <a:r>
              <a:rPr lang="es-ES_tradnl" sz="2800" dirty="0" err="1" smtClean="0"/>
              <a:t>Shaposhnikova</a:t>
            </a:r>
            <a:endParaRPr lang="en-GB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2162751" y="5943600"/>
            <a:ext cx="48184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chemeClr val="bg1">
                    <a:lumMod val="85000"/>
                  </a:schemeClr>
                </a:solidFill>
                <a:latin typeface="Arial"/>
                <a:cs typeface="Arial"/>
              </a:rPr>
              <a:t>9th </a:t>
            </a:r>
            <a:r>
              <a:rPr lang="en-GB" sz="1600" b="1" dirty="0" err="1">
                <a:solidFill>
                  <a:schemeClr val="bg1">
                    <a:lumMod val="85000"/>
                  </a:schemeClr>
                </a:solidFill>
                <a:latin typeface="Arial"/>
                <a:cs typeface="Arial"/>
              </a:rPr>
              <a:t>HiLumi</a:t>
            </a:r>
            <a:r>
              <a:rPr lang="en-GB" sz="1600" b="1" dirty="0">
                <a:solidFill>
                  <a:schemeClr val="bg1">
                    <a:lumMod val="85000"/>
                  </a:schemeClr>
                </a:solidFill>
                <a:latin typeface="Arial"/>
                <a:cs typeface="Arial"/>
              </a:rPr>
              <a:t> WP2 Task 2.4 </a:t>
            </a:r>
            <a:r>
              <a:rPr lang="en-GB" sz="1600" b="1" dirty="0" smtClean="0">
                <a:solidFill>
                  <a:schemeClr val="bg1">
                    <a:lumMod val="85000"/>
                  </a:schemeClr>
                </a:solidFill>
                <a:latin typeface="Arial"/>
                <a:cs typeface="Arial"/>
              </a:rPr>
              <a:t>meeting </a:t>
            </a:r>
            <a:r>
              <a:rPr lang="en-US" sz="1600" b="1" dirty="0" smtClean="0">
                <a:solidFill>
                  <a:schemeClr val="bg1">
                    <a:lumMod val="85000"/>
                  </a:schemeClr>
                </a:solidFill>
                <a:latin typeface="Arial"/>
                <a:cs typeface="Arial"/>
              </a:rPr>
              <a:t>– </a:t>
            </a:r>
            <a:r>
              <a:rPr lang="en-US" sz="1600" b="1" dirty="0" smtClean="0">
                <a:solidFill>
                  <a:schemeClr val="bg1">
                    <a:lumMod val="85000"/>
                  </a:schemeClr>
                </a:solidFill>
                <a:latin typeface="Arial"/>
                <a:cs typeface="Arial"/>
              </a:rPr>
              <a:t>9 April 2014</a:t>
            </a:r>
            <a:endParaRPr lang="en-US" sz="1600" dirty="0">
              <a:solidFill>
                <a:schemeClr val="bg1">
                  <a:lumMod val="85000"/>
                </a:schemeClr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08828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1107996"/>
          </a:xfrm>
        </p:spPr>
        <p:txBody>
          <a:bodyPr/>
          <a:lstStyle/>
          <a:p>
            <a:r>
              <a:rPr lang="en-GB" sz="4400" dirty="0"/>
              <a:t>Review of </a:t>
            </a:r>
            <a:r>
              <a:rPr lang="en-GB" sz="4400" dirty="0" smtClean="0"/>
              <a:t>measurements (6)</a:t>
            </a:r>
            <a:r>
              <a:rPr lang="en-GB" dirty="0"/>
              <a:t/>
            </a:r>
            <a:br>
              <a:rPr lang="en-GB" dirty="0"/>
            </a:br>
            <a:r>
              <a:rPr lang="en-GB" sz="3600" dirty="0"/>
              <a:t>Loss of Landau </a:t>
            </a:r>
            <a:r>
              <a:rPr lang="en-GB" sz="3600" dirty="0" smtClean="0"/>
              <a:t>damping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2874"/>
            <a:ext cx="8382000" cy="2313673"/>
          </a:xfrm>
        </p:spPr>
        <p:txBody>
          <a:bodyPr>
            <a:normAutofit lnSpcReduction="10000"/>
          </a:bodyPr>
          <a:lstStyle/>
          <a:p>
            <a:r>
              <a:rPr lang="en-GB" sz="2800" dirty="0" smtClean="0"/>
              <a:t>MD #3 2012:</a:t>
            </a:r>
          </a:p>
          <a:p>
            <a:pPr lvl="1"/>
            <a:r>
              <a:rPr lang="en-GB" sz="2400" dirty="0" smtClean="0"/>
              <a:t>Acceleration with Phase </a:t>
            </a:r>
            <a:r>
              <a:rPr lang="en-GB" sz="2400" dirty="0"/>
              <a:t>Loop on</a:t>
            </a:r>
          </a:p>
          <a:p>
            <a:pPr lvl="1"/>
            <a:r>
              <a:rPr lang="en-GB" sz="2400" dirty="0"/>
              <a:t>Controlled </a:t>
            </a:r>
            <a:r>
              <a:rPr lang="en-GB" sz="2400" dirty="0" smtClean="0"/>
              <a:t>emittance blow-up </a:t>
            </a:r>
            <a:r>
              <a:rPr lang="en-GB" sz="2400" dirty="0"/>
              <a:t>during </a:t>
            </a:r>
            <a:r>
              <a:rPr lang="en-GB" sz="2400" dirty="0" smtClean="0"/>
              <a:t>ramp </a:t>
            </a:r>
            <a:br>
              <a:rPr lang="en-GB" sz="2400" dirty="0" smtClean="0"/>
            </a:br>
            <a:r>
              <a:rPr lang="en-GB" sz="2400" dirty="0" smtClean="0">
                <a:sym typeface="Wingdings" panose="05000000000000000000" pitchFamily="2" charset="2"/>
              </a:rPr>
              <a:t> </a:t>
            </a:r>
            <a:r>
              <a:rPr lang="en-GB" sz="2400" dirty="0"/>
              <a:t>Similar </a:t>
            </a:r>
            <a:r>
              <a:rPr lang="en-GB" sz="2400" dirty="0" smtClean="0"/>
              <a:t> emittances </a:t>
            </a:r>
            <a:r>
              <a:rPr lang="en-GB" sz="2400" dirty="0"/>
              <a:t>(1 </a:t>
            </a:r>
            <a:r>
              <a:rPr lang="en-GB" sz="2400" dirty="0" smtClean="0"/>
              <a:t>eVs) and </a:t>
            </a:r>
            <a:r>
              <a:rPr lang="en-GB" sz="2400" dirty="0"/>
              <a:t>different intensities</a:t>
            </a:r>
          </a:p>
          <a:p>
            <a:pPr lvl="1"/>
            <a:r>
              <a:rPr lang="en-GB" sz="2400" dirty="0" smtClean="0"/>
              <a:t>4 </a:t>
            </a:r>
            <a:r>
              <a:rPr lang="en-GB" sz="2400" dirty="0" err="1" smtClean="0"/>
              <a:t>TeV</a:t>
            </a:r>
            <a:r>
              <a:rPr lang="en-GB" sz="2400" dirty="0" smtClean="0"/>
              <a:t> without PL</a:t>
            </a:r>
          </a:p>
          <a:p>
            <a:pPr lvl="1"/>
            <a:r>
              <a:rPr lang="en-GB" sz="2400" dirty="0" smtClean="0"/>
              <a:t>Can be used for comparison with theory and simulations!</a:t>
            </a:r>
          </a:p>
          <a:p>
            <a:pPr lvl="1"/>
            <a:endParaRPr lang="en-GB" dirty="0" smtClean="0"/>
          </a:p>
        </p:txBody>
      </p:sp>
      <p:pic>
        <p:nvPicPr>
          <p:cNvPr id="1026" name="Picture 2" descr="\\cern.ch\dfs\Users\j\jesteban\Documents\My docs\LHC\Summary_MDs_LLD\Figures\MD3_2012_amp_osc_B1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956" y="3657600"/>
            <a:ext cx="2959444" cy="22860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\\cern.ch\dfs\Users\j\jesteban\Documents\My docs\LHC\Summary_MDs_LLD\Figures\MD3_2012_amp_osc_B2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3657600"/>
            <a:ext cx="2959140" cy="22860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154703" y="3505200"/>
            <a:ext cx="655949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200" dirty="0" smtClean="0"/>
              <a:t>Beam 1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6333195" y="3505199"/>
            <a:ext cx="655949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200" dirty="0" smtClean="0"/>
              <a:t>Beam 2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4255866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1107996"/>
          </a:xfrm>
        </p:spPr>
        <p:txBody>
          <a:bodyPr/>
          <a:lstStyle/>
          <a:p>
            <a:r>
              <a:rPr lang="en-GB" sz="4400" dirty="0" smtClean="0"/>
              <a:t>Analytical estimation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3600" dirty="0" smtClean="0"/>
              <a:t>Loss </a:t>
            </a:r>
            <a:r>
              <a:rPr lang="en-GB" sz="3600" dirty="0"/>
              <a:t>of Landau damping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 smtClean="0"/>
                  <a:t>From LHC impedance model: </a:t>
                </a:r>
                <a:r>
                  <a:rPr lang="en-GB" dirty="0" err="1" smtClean="0"/>
                  <a:t>Im</a:t>
                </a:r>
                <a:r>
                  <a:rPr lang="en-GB" dirty="0" smtClean="0"/>
                  <a:t> Z/n ≈ 0.09 </a:t>
                </a:r>
                <a:r>
                  <a:rPr lang="el-GR" dirty="0" smtClean="0"/>
                  <a:t>Ω</a:t>
                </a:r>
                <a:endParaRPr lang="en-GB" dirty="0" smtClean="0"/>
              </a:p>
              <a:p>
                <a:r>
                  <a:rPr lang="en-GB" dirty="0" smtClean="0"/>
                  <a:t>Using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GB" b="0" i="1" smtClean="0">
                            <a:latin typeface="Cambria Math"/>
                          </a:rPr>
                        </m:ctrlPr>
                      </m:dPr>
                      <m:e>
                        <m:r>
                          <m:rPr>
                            <m:nor/>
                          </m:rPr>
                          <a:rPr lang="en-GB" b="0" i="0" smtClean="0">
                            <a:latin typeface="Cambria Math"/>
                          </a:rPr>
                          <m:t>Im</m:t>
                        </m:r>
                        <m:f>
                          <m:fPr>
                            <m:ctrlPr>
                              <a:rPr lang="en-GB" b="0" i="1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GB" b="0" i="1" smtClean="0">
                                <a:latin typeface="Cambria Math"/>
                              </a:rPr>
                              <m:t>𝑍</m:t>
                            </m:r>
                          </m:num>
                          <m:den>
                            <m:r>
                              <a:rPr lang="en-GB" b="0" i="1" smtClean="0">
                                <a:latin typeface="Cambria Math"/>
                              </a:rPr>
                              <m:t>𝑛</m:t>
                            </m:r>
                          </m:den>
                        </m:f>
                      </m:e>
                    </m:d>
                    <m:r>
                      <a:rPr lang="en-GB" b="0" i="1" smtClean="0">
                        <a:latin typeface="Cambria Math"/>
                      </a:rPr>
                      <m:t>&lt;</m:t>
                    </m:r>
                    <m:f>
                      <m:fPr>
                        <m:ctrlPr>
                          <a:rPr lang="en-GB" b="0" i="1" smtClean="0">
                            <a:latin typeface="Cambria Math"/>
                          </a:rPr>
                        </m:ctrlPr>
                      </m:fPr>
                      <m:num>
                        <m:d>
                          <m:dPr>
                            <m:begChr m:val="|"/>
                            <m:endChr m:val="|"/>
                            <m:ctrlPr>
                              <a:rPr lang="en-GB" i="1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GB" i="1">
                                <a:latin typeface="Cambria Math"/>
                                <a:ea typeface="Cambria Math"/>
                              </a:rPr>
                              <m:t>𝜂</m:t>
                            </m:r>
                          </m:e>
                        </m:d>
                        <m:r>
                          <a:rPr lang="en-GB" i="1">
                            <a:latin typeface="Cambria Math"/>
                            <a:ea typeface="Cambria Math"/>
                          </a:rPr>
                          <m:t>𝐸</m:t>
                        </m:r>
                      </m:num>
                      <m:den>
                        <m:r>
                          <a:rPr lang="en-GB" i="1">
                            <a:latin typeface="Cambria Math"/>
                          </a:rPr>
                          <m:t>𝑒</m:t>
                        </m:r>
                        <m:r>
                          <a:rPr lang="en-GB" i="1">
                            <a:latin typeface="Cambria Math"/>
                          </a:rPr>
                          <m:t> </m:t>
                        </m:r>
                        <m:r>
                          <a:rPr lang="en-GB" i="1">
                            <a:latin typeface="Cambria Math"/>
                          </a:rPr>
                          <m:t>𝐹</m:t>
                        </m:r>
                        <m:r>
                          <a:rPr lang="en-GB" i="1">
                            <a:latin typeface="Cambria Math"/>
                          </a:rPr>
                          <m:t> </m:t>
                        </m:r>
                        <m:sSub>
                          <m:sSubPr>
                            <m:ctrlPr>
                              <a:rPr lang="en-GB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/>
                              </a:rPr>
                              <m:t>𝐼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</a:rPr>
                              <m:t>𝑏</m:t>
                            </m:r>
                          </m:sub>
                        </m:sSub>
                        <m:r>
                          <a:rPr lang="en-GB" i="1">
                            <a:latin typeface="Cambria Math"/>
                          </a:rPr>
                          <m:t> </m:t>
                        </m:r>
                        <m:sSup>
                          <m:sSupPr>
                            <m:ctrlPr>
                              <a:rPr lang="en-GB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GB" i="1">
                                <a:latin typeface="Cambria Math"/>
                                <a:ea typeface="Cambria Math"/>
                              </a:rPr>
                              <m:t>𝛽</m:t>
                            </m:r>
                          </m:e>
                          <m:sup>
                            <m:r>
                              <a:rPr lang="en-GB" i="1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  <m:sSup>
                      <m:sSupPr>
                        <m:ctrlPr>
                          <a:rPr lang="en-GB" i="1">
                            <a:latin typeface="Cambria Math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/>
                          </a:rPr>
                          <m:t>(</m:t>
                        </m:r>
                        <m:f>
                          <m:fPr>
                            <m:ctrlPr>
                              <a:rPr lang="en-GB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l-GR" i="1">
                                <a:latin typeface="Cambria Math"/>
                                <a:ea typeface="Cambria Math"/>
                              </a:rPr>
                              <m:t>Δ</m:t>
                            </m:r>
                            <m:r>
                              <a:rPr lang="en-GB" i="1">
                                <a:latin typeface="Cambria Math"/>
                                <a:ea typeface="Cambria Math"/>
                              </a:rPr>
                              <m:t>𝐸</m:t>
                            </m:r>
                          </m:num>
                          <m:den>
                            <m:r>
                              <a:rPr lang="en-GB" i="1">
                                <a:latin typeface="Cambria Math"/>
                              </a:rPr>
                              <m:t>𝐸</m:t>
                            </m:r>
                          </m:den>
                        </m:f>
                        <m:r>
                          <a:rPr lang="en-GB" i="1">
                            <a:latin typeface="Cambria Math"/>
                          </a:rPr>
                          <m:t>)</m:t>
                        </m:r>
                      </m:e>
                      <m:sup>
                        <m:r>
                          <a:rPr lang="en-GB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GB" i="1">
                        <a:latin typeface="Cambria Math"/>
                      </a:rPr>
                      <m:t>(</m:t>
                    </m:r>
                    <m:f>
                      <m:fPr>
                        <m:ctrlPr>
                          <a:rPr lang="en-GB" i="1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l-GR" i="1">
                            <a:latin typeface="Cambria Math"/>
                            <a:ea typeface="Cambria Math"/>
                          </a:rPr>
                          <m:t>Δ</m:t>
                        </m:r>
                        <m:sSub>
                          <m:sSubPr>
                            <m:ctrlPr>
                              <a:rPr lang="el-GR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l-GR" i="1" smtClean="0">
                                <a:latin typeface="Cambria Math"/>
                                <a:ea typeface="Cambria Math"/>
                              </a:rPr>
                              <m:t>𝜔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/>
                                <a:ea typeface="Cambria Math"/>
                              </a:rPr>
                              <m:t>𝑠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l-GR" i="1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l-GR" i="1">
                                <a:latin typeface="Cambria Math"/>
                                <a:ea typeface="Cambria Math"/>
                              </a:rPr>
                              <m:t>𝜔</m:t>
                            </m:r>
                          </m:e>
                          <m:sub>
                            <m:r>
                              <a:rPr lang="en-GB" i="1">
                                <a:latin typeface="Cambria Math"/>
                                <a:ea typeface="Cambria Math"/>
                              </a:rPr>
                              <m:t>𝑠</m:t>
                            </m:r>
                          </m:sub>
                        </m:sSub>
                      </m:den>
                    </m:f>
                    <m:r>
                      <a:rPr lang="en-GB" i="1">
                        <a:latin typeface="Cambria Math"/>
                      </a:rPr>
                      <m:t>)</m:t>
                    </m:r>
                    <m:sSub>
                      <m:sSubPr>
                        <m:ctrlPr>
                          <a:rPr lang="en-GB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n-GB" i="1" smtClean="0">
                        <a:latin typeface="Cambria Math"/>
                        <a:ea typeface="Cambria Math"/>
                      </a:rPr>
                      <m:t>𝜏</m:t>
                    </m:r>
                  </m:oMath>
                </a14:m>
                <a:endParaRPr lang="en-GB" dirty="0"/>
              </a:p>
              <a:p>
                <a:pPr lvl="1">
                  <a:buFont typeface="Wingdings"/>
                  <a:buChar char="à"/>
                </a:pPr>
                <a:endParaRPr lang="en-GB" sz="1200" dirty="0" smtClean="0"/>
              </a:p>
              <a:p>
                <a:pPr lvl="1">
                  <a:buFont typeface="Wingdings"/>
                  <a:buChar char="à"/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GB" dirty="0"/>
                      <m:t>For</m:t>
                    </m:r>
                    <m:r>
                      <m:rPr>
                        <m:nor/>
                      </m:rPr>
                      <a:rPr lang="en-GB" dirty="0"/>
                      <m:t> </m:t>
                    </m:r>
                    <m:r>
                      <m:rPr>
                        <m:nor/>
                      </m:rPr>
                      <a:rPr lang="en-GB" dirty="0"/>
                      <m:t>1 </m:t>
                    </m:r>
                    <m:r>
                      <m:rPr>
                        <m:nor/>
                      </m:rPr>
                      <a:rPr lang="en-GB" dirty="0"/>
                      <m:t>eVs</m:t>
                    </m:r>
                    <m:r>
                      <m:rPr>
                        <m:nor/>
                      </m:rPr>
                      <a:rPr lang="en-GB" dirty="0"/>
                      <m:t> </m:t>
                    </m:r>
                    <m:r>
                      <m:rPr>
                        <m:nor/>
                      </m:rPr>
                      <a:rPr lang="en-GB" dirty="0"/>
                      <m:t>at</m:t>
                    </m:r>
                    <m:r>
                      <m:rPr>
                        <m:nor/>
                      </m:rPr>
                      <a:rPr lang="en-GB" dirty="0"/>
                      <m:t> </m:t>
                    </m:r>
                    <m:r>
                      <m:rPr>
                        <m:nor/>
                      </m:rPr>
                      <a:rPr lang="en-GB" dirty="0"/>
                      <m:t>4 </m:t>
                    </m:r>
                    <m:r>
                      <m:rPr>
                        <m:nor/>
                      </m:rPr>
                      <a:rPr lang="en-GB" dirty="0" err="1"/>
                      <m:t>TeV</m:t>
                    </m:r>
                    <m:r>
                      <m:rPr>
                        <m:nor/>
                      </m:rPr>
                      <a:rPr lang="en-GB" dirty="0"/>
                      <m:t> </m:t>
                    </m:r>
                    <m:r>
                      <m:rPr>
                        <m:nor/>
                      </m:rPr>
                      <a:rPr lang="en-GB" dirty="0">
                        <a:sym typeface="Wingdings" panose="05000000000000000000" pitchFamily="2" charset="2"/>
                      </a:rPr>
                      <m:t> </m:t>
                    </m:r>
                    <m:r>
                      <m:rPr>
                        <m:nor/>
                      </m:rPr>
                      <a:rPr lang="en-GB" dirty="0"/>
                      <m:t>Nth</m:t>
                    </m:r>
                    <m:r>
                      <m:rPr>
                        <m:nor/>
                      </m:rPr>
                      <a:rPr lang="en-GB" dirty="0"/>
                      <m:t> ≈ </m:t>
                    </m:r>
                    <m:r>
                      <m:rPr>
                        <m:nor/>
                      </m:rPr>
                      <a:rPr lang="en-GB" dirty="0"/>
                      <m:t>1.1 </m:t>
                    </m:r>
                    <m:r>
                      <m:rPr>
                        <m:nor/>
                      </m:rPr>
                      <a:rPr lang="en-GB" dirty="0"/>
                      <m:t>x</m:t>
                    </m:r>
                    <m:r>
                      <m:rPr>
                        <m:nor/>
                      </m:rPr>
                      <a:rPr lang="en-GB" dirty="0"/>
                      <m:t> </m:t>
                    </m:r>
                    <m:r>
                      <m:rPr>
                        <m:nor/>
                      </m:rPr>
                      <a:rPr lang="en-GB" dirty="0"/>
                      <m:t>1011</m:t>
                    </m:r>
                  </m:oMath>
                </a14:m>
                <a:endParaRPr lang="en-GB" baseline="30000" dirty="0"/>
              </a:p>
              <a:p>
                <a:endParaRPr lang="en-GB" dirty="0" smtClean="0"/>
              </a:p>
              <a:p>
                <a:r>
                  <a:rPr lang="en-GB" dirty="0" smtClean="0"/>
                  <a:t>In agreement with measurements for F=1</a:t>
                </a:r>
                <a:endParaRPr lang="en-GB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73" t="-403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2610311" y="4876800"/>
            <a:ext cx="2665153" cy="369332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F depends on distribution!</a:t>
            </a:r>
            <a:endParaRPr lang="en-GB" dirty="0"/>
          </a:p>
        </p:txBody>
      </p:sp>
      <p:cxnSp>
        <p:nvCxnSpPr>
          <p:cNvPr id="6" name="Straight Arrow Connector 5"/>
          <p:cNvCxnSpPr>
            <a:stCxn id="4" idx="0"/>
          </p:cNvCxnSpPr>
          <p:nvPr/>
        </p:nvCxnSpPr>
        <p:spPr>
          <a:xfrm flipH="1" flipV="1">
            <a:off x="3657599" y="2819400"/>
            <a:ext cx="285289" cy="205740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Oval 4"/>
          <p:cNvSpPr/>
          <p:nvPr/>
        </p:nvSpPr>
        <p:spPr bwMode="auto">
          <a:xfrm>
            <a:off x="3548177" y="2362200"/>
            <a:ext cx="218843" cy="457200"/>
          </a:xfrm>
          <a:prstGeom prst="ellipse">
            <a:avLst/>
          </a:prstGeom>
          <a:noFill/>
          <a:ln w="19050">
            <a:solidFill>
              <a:srgbClr val="C00000"/>
            </a:solidFill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36" tIns="45718" rIns="91436" bIns="45718" numCol="1" rtlCol="0" anchor="ctr" anchorCtr="0" compatLnSpc="1">
            <a:prstTxWarp prst="textNoShape">
              <a:avLst/>
            </a:prstTxWarp>
          </a:bodyPr>
          <a:lstStyle/>
          <a:p>
            <a:pPr algn="ctr" defTabSz="914099" fontAlgn="base">
              <a:spcBef>
                <a:spcPct val="0"/>
              </a:spcBef>
              <a:spcAft>
                <a:spcPct val="0"/>
              </a:spcAft>
            </a:pPr>
            <a:endParaRPr lang="en-GB" sz="2300" dirty="0" smtClean="0">
              <a:solidFill>
                <a:schemeClr val="tx1"/>
              </a:solidFill>
              <a:latin typeface="Segoe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506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1107996"/>
          </a:xfrm>
        </p:spPr>
        <p:txBody>
          <a:bodyPr/>
          <a:lstStyle/>
          <a:p>
            <a:r>
              <a:rPr lang="en-GB" sz="4400" dirty="0" smtClean="0"/>
              <a:t>Simulations (1)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3600" dirty="0" smtClean="0"/>
              <a:t>Loss of Landau damping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2800" dirty="0"/>
              <a:t>Aim: to reproduce </a:t>
            </a:r>
            <a:r>
              <a:rPr lang="en-GB" sz="2800" dirty="0" smtClean="0"/>
              <a:t>measurements</a:t>
            </a:r>
          </a:p>
          <a:p>
            <a:r>
              <a:rPr lang="en-GB" sz="2800" dirty="0"/>
              <a:t>Distribution similar to measurements</a:t>
            </a:r>
          </a:p>
          <a:p>
            <a:r>
              <a:rPr lang="en-GB" sz="2800" dirty="0" smtClean="0"/>
              <a:t>Emittance 1 eVs</a:t>
            </a:r>
          </a:p>
          <a:p>
            <a:r>
              <a:rPr lang="en-GB" sz="2800" dirty="0" smtClean="0"/>
              <a:t>Different </a:t>
            </a:r>
            <a:r>
              <a:rPr lang="en-GB" sz="2800" dirty="0" smtClean="0"/>
              <a:t>intensities</a:t>
            </a:r>
          </a:p>
          <a:p>
            <a:r>
              <a:rPr lang="en-GB" sz="2800" dirty="0" smtClean="0"/>
              <a:t>LHC </a:t>
            </a:r>
            <a:r>
              <a:rPr lang="en-GB" sz="2800" dirty="0"/>
              <a:t>impedance model</a:t>
            </a:r>
            <a:br>
              <a:rPr lang="en-GB" sz="2800" dirty="0"/>
            </a:br>
            <a:r>
              <a:rPr lang="en-GB" sz="2800" dirty="0"/>
              <a:t>+ RF cavities + </a:t>
            </a:r>
            <a:r>
              <a:rPr lang="en-GB" sz="2800" dirty="0" smtClean="0"/>
              <a:t>HOM</a:t>
            </a:r>
            <a:endParaRPr lang="en-GB" sz="2800" dirty="0" smtClean="0"/>
          </a:p>
          <a:p>
            <a:r>
              <a:rPr lang="en-GB" sz="2800" dirty="0" smtClean="0"/>
              <a:t>4 different codes </a:t>
            </a:r>
            <a:r>
              <a:rPr lang="en-GB" sz="2800" dirty="0" smtClean="0"/>
              <a:t>used</a:t>
            </a:r>
          </a:p>
        </p:txBody>
      </p:sp>
      <p:pic>
        <p:nvPicPr>
          <p:cNvPr id="2052" name="Picture 4" descr="\\cern.ch\dfs\Users\j\jesteban\Documents\My docs\LHC\20140326_HiLumi_FP9\profil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514600"/>
            <a:ext cx="4186192" cy="31242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9417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1107996"/>
          </a:xfrm>
        </p:spPr>
        <p:txBody>
          <a:bodyPr/>
          <a:lstStyle/>
          <a:p>
            <a:r>
              <a:rPr lang="en-GB" sz="4400" dirty="0" smtClean="0"/>
              <a:t>Simulations (2)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3600" dirty="0" smtClean="0"/>
              <a:t>Loss of Landau damping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Measured instability growth rate is slow (&gt;10 min)</a:t>
            </a:r>
          </a:p>
          <a:p>
            <a:pPr marL="0" indent="0">
              <a:buNone/>
            </a:pPr>
            <a:r>
              <a:rPr lang="en-GB" dirty="0" smtClean="0">
                <a:sym typeface="Wingdings" panose="05000000000000000000" pitchFamily="2" charset="2"/>
              </a:rPr>
              <a:t> Phase kick in simulations to excite </a:t>
            </a:r>
            <a:r>
              <a:rPr lang="en-GB" dirty="0" smtClean="0">
                <a:sym typeface="Wingdings" panose="05000000000000000000" pitchFamily="2" charset="2"/>
              </a:rPr>
              <a:t>oscillations</a:t>
            </a:r>
            <a:endParaRPr lang="en-GB" dirty="0"/>
          </a:p>
          <a:p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07720" y="2970252"/>
            <a:ext cx="3413760" cy="256031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22520" y="2970252"/>
            <a:ext cx="3413760" cy="256031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209416" y="5536168"/>
            <a:ext cx="2629438" cy="369332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 smtClean="0"/>
              <a:t>Considered as damped (?)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5353070" y="5536168"/>
            <a:ext cx="2571730" cy="369332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GB" dirty="0"/>
              <a:t>Considered as </a:t>
            </a:r>
            <a:r>
              <a:rPr lang="en-GB" dirty="0" smtClean="0"/>
              <a:t>undamped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4621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1107996"/>
          </a:xfrm>
        </p:spPr>
        <p:txBody>
          <a:bodyPr/>
          <a:lstStyle/>
          <a:p>
            <a:r>
              <a:rPr lang="en-GB" sz="4400" dirty="0" smtClean="0"/>
              <a:t>Simulations (3)</a:t>
            </a:r>
            <a:r>
              <a:rPr lang="en-GB" dirty="0"/>
              <a:t/>
            </a:r>
            <a:br>
              <a:rPr lang="en-GB" dirty="0"/>
            </a:br>
            <a:r>
              <a:rPr lang="en-GB" sz="3600" dirty="0"/>
              <a:t>Loss of Landau damping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2874"/>
            <a:ext cx="8382000" cy="4530726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Criteria: 0.8 in ratio of initial to residual oscillation is based on previous work (comparison of simulations with analytical threshold from Van </a:t>
            </a:r>
            <a:r>
              <a:rPr lang="en-GB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Kampen</a:t>
            </a:r>
            <a:r>
              <a:rPr lang="en-GB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modes by T. Argyropoulos and A. Burov)</a:t>
            </a:r>
            <a:endParaRPr lang="en-GB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en-GB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endParaRPr lang="en-GB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endParaRPr lang="en-GB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endParaRPr lang="en-GB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endParaRPr lang="en-GB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endParaRPr lang="en-GB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endParaRPr lang="en-GB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endParaRPr lang="en-GB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Font typeface="Wingdings"/>
              <a:buChar char="à"/>
            </a:pPr>
            <a:r>
              <a:rPr lang="en-GB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With criteria chosen: </a:t>
            </a:r>
            <a:r>
              <a:rPr lang="en-GB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</a:t>
            </a:r>
            <a:r>
              <a:rPr lang="en-GB" baseline="-25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</a:t>
            </a:r>
            <a:r>
              <a:rPr lang="en-GB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≈ 3 x 10</a:t>
            </a:r>
            <a:r>
              <a:rPr lang="en-GB" baseline="30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11</a:t>
            </a:r>
            <a:r>
              <a:rPr lang="en-GB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Wingdings" panose="05000000000000000000" pitchFamily="2" charset="2"/>
              </a:rPr>
              <a:t> </a:t>
            </a:r>
            <a:r>
              <a:rPr lang="en-GB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Wingdings" panose="05000000000000000000" pitchFamily="2" charset="2"/>
              </a:rPr>
              <a:t>About factor </a:t>
            </a:r>
            <a:r>
              <a:rPr lang="en-GB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Wingdings" panose="05000000000000000000" pitchFamily="2" charset="2"/>
              </a:rPr>
              <a:t>3 </a:t>
            </a:r>
            <a:r>
              <a:rPr lang="en-GB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Wingdings" panose="05000000000000000000" pitchFamily="2" charset="2"/>
              </a:rPr>
              <a:t>difference with </a:t>
            </a:r>
            <a:r>
              <a:rPr lang="en-GB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Wingdings" panose="05000000000000000000" pitchFamily="2" charset="2"/>
              </a:rPr>
              <a:t>measured threshold for similar bunch </a:t>
            </a:r>
            <a:r>
              <a:rPr lang="en-GB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Wingdings" panose="05000000000000000000" pitchFamily="2" charset="2"/>
              </a:rPr>
              <a:t>shape:</a:t>
            </a:r>
            <a:endParaRPr lang="en-GB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1"/>
            <a:r>
              <a:rPr lang="en-GB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Different </a:t>
            </a: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</a:rPr>
              <a:t>bunch lengths and distributions</a:t>
            </a:r>
            <a:endParaRPr lang="en-GB" dirty="0">
              <a:solidFill>
                <a:schemeClr val="tx1">
                  <a:lumMod val="95000"/>
                  <a:lumOff val="5000"/>
                </a:schemeClr>
              </a:solidFill>
              <a:sym typeface="Wingdings" panose="05000000000000000000" pitchFamily="2" charset="2"/>
            </a:endParaRPr>
          </a:p>
          <a:p>
            <a:pPr lvl="1"/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</a:rPr>
              <a:t>Factor 3 in </a:t>
            </a:r>
            <a:r>
              <a:rPr lang="en-GB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impedance (?)</a:t>
            </a:r>
            <a:endParaRPr lang="en-GB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lvl="1"/>
            <a:r>
              <a:rPr lang="en-GB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Damped / Undamped criteria</a:t>
            </a:r>
            <a:endParaRPr lang="en-GB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Font typeface="Wingdings"/>
              <a:buChar char="à"/>
            </a:pPr>
            <a:endParaRPr lang="en-GB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40343" y="2171700"/>
            <a:ext cx="3063315" cy="22860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4352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7620000" cy="1107996"/>
          </a:xfrm>
        </p:spPr>
        <p:txBody>
          <a:bodyPr/>
          <a:lstStyle/>
          <a:p>
            <a:r>
              <a:rPr lang="en-GB" sz="4000" dirty="0"/>
              <a:t>Different bunch lengths and distributions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96875" lvl="1">
              <a:buBlip>
                <a:blip r:embed="rId2"/>
              </a:buBlip>
            </a:pP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</a:rPr>
              <a:t>Very strong dependence on bunch length (</a:t>
            </a:r>
            <a:r>
              <a:rPr lang="el-GR" dirty="0">
                <a:solidFill>
                  <a:schemeClr val="tx1">
                    <a:lumMod val="95000"/>
                    <a:lumOff val="5000"/>
                  </a:schemeClr>
                </a:solidFill>
              </a:rPr>
              <a:t>τ</a:t>
            </a:r>
            <a:r>
              <a:rPr lang="en-GB" baseline="30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5</a:t>
            </a:r>
            <a:r>
              <a:rPr lang="en-GB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) and distribution</a:t>
            </a:r>
            <a:endParaRPr lang="en-GB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63099" y="2575560"/>
            <a:ext cx="8217802" cy="2834640"/>
            <a:chOff x="304801" y="2213417"/>
            <a:chExt cx="8217802" cy="2834640"/>
          </a:xfrm>
        </p:grpSpPr>
        <p:pic>
          <p:nvPicPr>
            <p:cNvPr id="2050" name="Picture 2" descr="\\cern.ch\dfs\Users\j\jesteban\Documents\My docs\LHC\20140409_HiLumi_9\bl_eff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801" y="2213417"/>
              <a:ext cx="3798202" cy="283464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1" name="Picture 3" descr="\\cern.ch\dfs\Users\j\jesteban\Documents\My docs\LHC\20140409_HiLumi_9\dist_eff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24401" y="2213417"/>
              <a:ext cx="3798202" cy="2834640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TextBox 4"/>
          <p:cNvSpPr txBox="1"/>
          <p:nvPr/>
        </p:nvSpPr>
        <p:spPr>
          <a:xfrm>
            <a:off x="1240482" y="2343343"/>
            <a:ext cx="224343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Effect of bunch length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134507" y="2343343"/>
            <a:ext cx="129458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Distribution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2689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7620000" cy="1107996"/>
          </a:xfrm>
        </p:spPr>
        <p:txBody>
          <a:bodyPr/>
          <a:lstStyle/>
          <a:p>
            <a:r>
              <a:rPr lang="en-GB" sz="4000" dirty="0"/>
              <a:t>Different bunch lengths and distributions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Bunch </a:t>
            </a:r>
            <a:r>
              <a:rPr lang="en-GB" sz="2800" dirty="0"/>
              <a:t>length </a:t>
            </a:r>
            <a:r>
              <a:rPr lang="en-GB" sz="2800" dirty="0" smtClean="0"/>
              <a:t>is measured by BQM from FWHM</a:t>
            </a:r>
          </a:p>
          <a:p>
            <a:r>
              <a:rPr lang="en-GB" sz="2800" dirty="0" smtClean="0"/>
              <a:t>A correction for the system transfer function is made </a:t>
            </a:r>
            <a:r>
              <a:rPr lang="en-GB" sz="2800" dirty="0"/>
              <a:t>assuming Gaussian </a:t>
            </a:r>
            <a:r>
              <a:rPr lang="en-GB" sz="2800" dirty="0" smtClean="0"/>
              <a:t>bunches</a:t>
            </a:r>
          </a:p>
          <a:p>
            <a:pPr marL="0" indent="0">
              <a:buNone/>
            </a:pPr>
            <a:endParaRPr lang="en-GB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GB" dirty="0" smtClean="0">
              <a:sym typeface="Wingdings" panose="05000000000000000000" pitchFamily="2" charset="2"/>
            </a:endParaRPr>
          </a:p>
          <a:p>
            <a:pPr>
              <a:buFont typeface="Wingdings"/>
              <a:buChar char="à"/>
            </a:pPr>
            <a:r>
              <a:rPr lang="en-GB" sz="2800" dirty="0" smtClean="0">
                <a:sym typeface="Wingdings" panose="05000000000000000000" pitchFamily="2" charset="2"/>
              </a:rPr>
              <a:t>Different distributions might </a:t>
            </a:r>
            <a:br>
              <a:rPr lang="en-GB" sz="2800" dirty="0" smtClean="0">
                <a:sym typeface="Wingdings" panose="05000000000000000000" pitchFamily="2" charset="2"/>
              </a:rPr>
            </a:br>
            <a:r>
              <a:rPr lang="en-GB" sz="2800" dirty="0" smtClean="0">
                <a:sym typeface="Wingdings" panose="05000000000000000000" pitchFamily="2" charset="2"/>
              </a:rPr>
              <a:t>need a different correction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5509138" y="2412928"/>
            <a:ext cx="2776538" cy="3211343"/>
            <a:chOff x="3183731" y="2362200"/>
            <a:chExt cx="2776538" cy="321134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1026" name="Picture 2" descr="\\cern.ch\dfs\Users\j\jesteban\Documents\My docs\LHC\20140409_HiLumi_9\bqm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83731" y="2362200"/>
              <a:ext cx="2776538" cy="27496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Oval 3"/>
            <p:cNvSpPr/>
            <p:nvPr/>
          </p:nvSpPr>
          <p:spPr bwMode="auto">
            <a:xfrm>
              <a:off x="4375785" y="3305175"/>
              <a:ext cx="91440" cy="9144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  <a:headEnd type="none" w="med" len="med"/>
              <a:tailEnd type="none" w="med" len="med"/>
            </a:ln>
            <a:effectLst/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endParaRPr lang="en-GB" sz="2300" dirty="0" smtClean="0">
                <a:solidFill>
                  <a:schemeClr val="tx1"/>
                </a:solidFill>
                <a:latin typeface="Segoe" pitchFamily="34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257729" y="5111878"/>
              <a:ext cx="2628540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 smtClean="0"/>
                <a:t>Correction of the FWHM measurement</a:t>
              </a:r>
              <a:br>
                <a:rPr lang="en-GB" sz="1200" dirty="0" smtClean="0"/>
              </a:br>
              <a:r>
                <a:rPr lang="en-GB" sz="1200" dirty="0" smtClean="0"/>
                <a:t>T. Bohl</a:t>
              </a:r>
              <a:endParaRPr lang="en-GB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433673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Factor 3 in impedance (?)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Total Z/n ≈ 0.27 </a:t>
            </a:r>
            <a:r>
              <a:rPr lang="el-GR" dirty="0" smtClean="0"/>
              <a:t>Ω</a:t>
            </a:r>
            <a:r>
              <a:rPr lang="en-GB" dirty="0" smtClean="0"/>
              <a:t> is needed to reproduce measurements:</a:t>
            </a:r>
          </a:p>
          <a:p>
            <a:pPr lvl="1"/>
            <a:r>
              <a:rPr lang="en-GB" dirty="0" smtClean="0"/>
              <a:t>BB resonator: </a:t>
            </a:r>
            <a:r>
              <a:rPr lang="en-GB" dirty="0" err="1" smtClean="0"/>
              <a:t>f</a:t>
            </a:r>
            <a:r>
              <a:rPr lang="en-GB" baseline="-25000" dirty="0" err="1" smtClean="0"/>
              <a:t>r</a:t>
            </a:r>
            <a:r>
              <a:rPr lang="en-GB" dirty="0" smtClean="0"/>
              <a:t> = 5 GHz, </a:t>
            </a:r>
            <a:r>
              <a:rPr lang="en-GB" dirty="0" err="1" smtClean="0"/>
              <a:t>R</a:t>
            </a:r>
            <a:r>
              <a:rPr lang="en-GB" baseline="-25000" dirty="0" err="1" smtClean="0"/>
              <a:t>sh</a:t>
            </a:r>
            <a:r>
              <a:rPr lang="en-GB" dirty="0" smtClean="0"/>
              <a:t> = 80 k</a:t>
            </a:r>
            <a:r>
              <a:rPr lang="el-GR" dirty="0" smtClean="0"/>
              <a:t>Ω</a:t>
            </a:r>
            <a:r>
              <a:rPr lang="en-GB" dirty="0" smtClean="0"/>
              <a:t>, Q = 1 (0.18 </a:t>
            </a:r>
            <a:r>
              <a:rPr lang="el-GR" dirty="0"/>
              <a:t>Ω</a:t>
            </a:r>
            <a:r>
              <a:rPr lang="en-GB" dirty="0" smtClean="0"/>
              <a:t>)</a:t>
            </a:r>
            <a:endParaRPr lang="en-GB" dirty="0"/>
          </a:p>
        </p:txBody>
      </p:sp>
      <p:pic>
        <p:nvPicPr>
          <p:cNvPr id="3074" name="Picture 2" descr="\\cern.ch\dfs\Users\j\jesteban\Documents\My docs\LHC\20140409_HiLumi_9\inst_th_BBre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4159" y="2971800"/>
            <a:ext cx="3675682" cy="27432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4516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Damped / Undamped criteria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Criteria for damped oscillations should be reconsidered</a:t>
            </a:r>
            <a:endParaRPr lang="en-GB" dirty="0"/>
          </a:p>
        </p:txBody>
      </p:sp>
      <p:pic>
        <p:nvPicPr>
          <p:cNvPr id="4098" name="Picture 2" descr="\\AFS\cern.ch\user\j\jesteban\esme\LHC\LandauDamping\4TeV\impmodel\binomial\2Z+RF+HOM\0.8ns\pos_1.00e+1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" y="2383631"/>
            <a:ext cx="3657600" cy="27432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\\AFS\cern.ch\user\j\jesteban\esme\LHC\LandauDamping\4TeV\impmodel\binomial\2Z+RF+HOM\0.8ns\pos_1.00e+1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1100" y="2383631"/>
            <a:ext cx="3657600" cy="27432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82945" y="5302805"/>
            <a:ext cx="59781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dirty="0" smtClean="0"/>
              <a:t>Both are considered as damped with the current criteria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439953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Next steps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To be verified:</a:t>
            </a:r>
          </a:p>
          <a:p>
            <a:pPr lvl="1"/>
            <a:r>
              <a:rPr lang="en-GB" dirty="0" smtClean="0"/>
              <a:t>Effect of distribution on </a:t>
            </a:r>
            <a:r>
              <a:rPr lang="en-GB" dirty="0"/>
              <a:t>b</a:t>
            </a:r>
            <a:r>
              <a:rPr lang="en-GB" dirty="0" smtClean="0"/>
              <a:t>unch length measurements</a:t>
            </a:r>
          </a:p>
          <a:p>
            <a:pPr lvl="1"/>
            <a:r>
              <a:rPr lang="en-GB" dirty="0" smtClean="0"/>
              <a:t>LHC longitudinal impedance model</a:t>
            </a:r>
          </a:p>
          <a:p>
            <a:pPr lvl="1"/>
            <a:r>
              <a:rPr lang="en-GB" dirty="0" smtClean="0"/>
              <a:t>Criteria to distinguish between damped and undamped oscillations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7075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</a:p>
          <a:p>
            <a:r>
              <a:rPr lang="en-GB" dirty="0" smtClean="0"/>
              <a:t>Review of measurements</a:t>
            </a:r>
          </a:p>
          <a:p>
            <a:r>
              <a:rPr lang="en-GB" dirty="0"/>
              <a:t>Analytical </a:t>
            </a:r>
            <a:r>
              <a:rPr lang="en-GB" dirty="0" smtClean="0"/>
              <a:t>estimation</a:t>
            </a:r>
          </a:p>
          <a:p>
            <a:r>
              <a:rPr lang="en-GB" dirty="0" smtClean="0"/>
              <a:t>Simulations</a:t>
            </a:r>
          </a:p>
          <a:p>
            <a:r>
              <a:rPr lang="en-GB" dirty="0" smtClean="0"/>
              <a:t>Next steps</a:t>
            </a:r>
            <a:endParaRPr lang="en-GB" dirty="0" smtClean="0"/>
          </a:p>
          <a:p>
            <a:r>
              <a:rPr lang="en-GB" dirty="0" smtClean="0"/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3536029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/>
              <a:t>A</a:t>
            </a:r>
            <a:r>
              <a:rPr lang="en-GB" dirty="0" smtClean="0"/>
              <a:t>greement between measurements and simple theory</a:t>
            </a:r>
          </a:p>
          <a:p>
            <a:r>
              <a:rPr lang="en-GB" dirty="0" smtClean="0"/>
              <a:t>Simulations </a:t>
            </a:r>
            <a:r>
              <a:rPr lang="en-GB" dirty="0" smtClean="0"/>
              <a:t>suggest:</a:t>
            </a:r>
          </a:p>
          <a:p>
            <a:pPr lvl="1"/>
            <a:r>
              <a:rPr lang="en-GB" dirty="0" smtClean="0"/>
              <a:t>Bunches are shorter than measured</a:t>
            </a:r>
            <a:endParaRPr lang="en-GB" dirty="0"/>
          </a:p>
          <a:p>
            <a:pPr lvl="1"/>
            <a:r>
              <a:rPr lang="en-GB" dirty="0" smtClean="0"/>
              <a:t>Higher impedance (factor 3)</a:t>
            </a:r>
          </a:p>
          <a:p>
            <a:pPr lvl="1"/>
            <a:r>
              <a:rPr lang="en-GB" dirty="0" smtClean="0"/>
              <a:t>Different criteria needed</a:t>
            </a:r>
            <a:endParaRPr lang="en-GB" dirty="0" smtClean="0"/>
          </a:p>
          <a:p>
            <a:r>
              <a:rPr lang="en-GB" dirty="0"/>
              <a:t>M</a:t>
            </a:r>
            <a:r>
              <a:rPr lang="en-GB" dirty="0" smtClean="0"/>
              <a:t>ore data to simulate:</a:t>
            </a:r>
          </a:p>
          <a:p>
            <a:pPr lvl="1"/>
            <a:r>
              <a:rPr lang="en-GB" dirty="0" smtClean="0"/>
              <a:t>Flat top</a:t>
            </a:r>
          </a:p>
          <a:p>
            <a:pPr lvl="1"/>
            <a:r>
              <a:rPr lang="en-GB" dirty="0" smtClean="0"/>
              <a:t>Ramp</a:t>
            </a:r>
          </a:p>
          <a:p>
            <a:r>
              <a:rPr lang="en-GB" dirty="0" smtClean="0"/>
              <a:t>HL-LHC can be studied after impedance model is consolidated</a:t>
            </a:r>
          </a:p>
          <a:p>
            <a:r>
              <a:rPr lang="en-GB" dirty="0" smtClean="0"/>
              <a:t>Simulations with high harmonic RF system will require to study the effect of beam loading (relative phase shift)</a:t>
            </a:r>
          </a:p>
        </p:txBody>
      </p:sp>
    </p:spTree>
    <p:extLst>
      <p:ext uri="{BB962C8B-B14F-4D97-AF65-F5344CB8AC3E}">
        <p14:creationId xmlns:p14="http://schemas.microsoft.com/office/powerpoint/2010/main" val="274505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 (1)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LHC </a:t>
            </a:r>
            <a:r>
              <a:rPr lang="en-GB" dirty="0"/>
              <a:t>impedance is very </a:t>
            </a:r>
            <a:r>
              <a:rPr lang="en-GB" dirty="0" smtClean="0"/>
              <a:t>small: according to DR </a:t>
            </a:r>
            <a:r>
              <a:rPr lang="en-GB" dirty="0" err="1" smtClean="0"/>
              <a:t>Im</a:t>
            </a:r>
            <a:r>
              <a:rPr lang="en-GB" dirty="0" smtClean="0"/>
              <a:t> Z/n ≈ 0.1 </a:t>
            </a:r>
            <a:r>
              <a:rPr lang="el-GR" dirty="0" smtClean="0"/>
              <a:t>Ω</a:t>
            </a:r>
            <a:r>
              <a:rPr lang="en-GB" dirty="0"/>
              <a:t>, compared to </a:t>
            </a:r>
            <a:r>
              <a:rPr lang="en-GB" dirty="0" smtClean="0"/>
              <a:t>4 </a:t>
            </a:r>
            <a:r>
              <a:rPr lang="el-GR" dirty="0" smtClean="0"/>
              <a:t>Ω </a:t>
            </a:r>
            <a:r>
              <a:rPr lang="en-GB" dirty="0"/>
              <a:t>in the SPS or </a:t>
            </a:r>
            <a:r>
              <a:rPr lang="en-GB" dirty="0" smtClean="0"/>
              <a:t>20 </a:t>
            </a:r>
            <a:r>
              <a:rPr lang="el-GR" dirty="0" smtClean="0"/>
              <a:t>Ω </a:t>
            </a:r>
            <a:r>
              <a:rPr lang="en-GB" dirty="0"/>
              <a:t>in the </a:t>
            </a:r>
            <a:r>
              <a:rPr lang="en-GB" dirty="0" smtClean="0"/>
              <a:t>PS</a:t>
            </a:r>
          </a:p>
          <a:p>
            <a:pPr lvl="1"/>
            <a:r>
              <a:rPr lang="en-GB" dirty="0" smtClean="0"/>
              <a:t>Difficult to measure with beam using existing methods</a:t>
            </a:r>
            <a:endParaRPr lang="en-GB" dirty="0"/>
          </a:p>
          <a:p>
            <a:r>
              <a:rPr lang="en-GB" dirty="0" smtClean="0"/>
              <a:t>No longitudinal </a:t>
            </a:r>
            <a:r>
              <a:rPr lang="en-GB" dirty="0"/>
              <a:t>instability in the LHC </a:t>
            </a:r>
            <a:r>
              <a:rPr lang="en-GB" dirty="0" smtClean="0"/>
              <a:t>for </a:t>
            </a:r>
            <a:r>
              <a:rPr lang="en-GB" dirty="0"/>
              <a:t>operational beam parameters </a:t>
            </a:r>
            <a:r>
              <a:rPr lang="en-GB" dirty="0" smtClean="0"/>
              <a:t>(so far)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0188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 (2)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3600" dirty="0" smtClean="0"/>
              <a:t>Our plans:</a:t>
            </a:r>
          </a:p>
          <a:p>
            <a:r>
              <a:rPr lang="en-GB" dirty="0" smtClean="0"/>
              <a:t>Check LHC impedance model with:</a:t>
            </a:r>
            <a:endParaRPr lang="en-GB" dirty="0"/>
          </a:p>
          <a:p>
            <a:pPr lvl="1"/>
            <a:r>
              <a:rPr lang="en-GB" dirty="0" smtClean="0"/>
              <a:t>measurements</a:t>
            </a:r>
          </a:p>
          <a:p>
            <a:pPr lvl="1"/>
            <a:r>
              <a:rPr lang="en-GB" dirty="0" smtClean="0"/>
              <a:t>analytical calculations</a:t>
            </a:r>
            <a:endParaRPr lang="en-GB" dirty="0"/>
          </a:p>
          <a:p>
            <a:pPr lvl="1"/>
            <a:r>
              <a:rPr lang="en-GB" dirty="0" smtClean="0"/>
              <a:t>simulations</a:t>
            </a:r>
          </a:p>
          <a:p>
            <a:r>
              <a:rPr lang="en-GB" dirty="0" smtClean="0"/>
              <a:t>Study the case of HL-LHC parameters</a:t>
            </a:r>
          </a:p>
          <a:p>
            <a:pPr lvl="1"/>
            <a:r>
              <a:rPr lang="en-GB" dirty="0" smtClean="0"/>
              <a:t>Single RF system</a:t>
            </a:r>
          </a:p>
          <a:p>
            <a:pPr lvl="1"/>
            <a:r>
              <a:rPr lang="en-GB" dirty="0" smtClean="0"/>
              <a:t>Double harmonic RF systems</a:t>
            </a:r>
          </a:p>
        </p:txBody>
      </p:sp>
      <p:sp>
        <p:nvSpPr>
          <p:cNvPr id="4" name="Right Brace 3"/>
          <p:cNvSpPr/>
          <p:nvPr/>
        </p:nvSpPr>
        <p:spPr>
          <a:xfrm>
            <a:off x="5791200" y="2532042"/>
            <a:ext cx="228600" cy="1430358"/>
          </a:xfrm>
          <a:prstGeom prst="rightBrace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6315074" y="2770167"/>
            <a:ext cx="252412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/>
              <a:t>Currently working on this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4082366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1107996"/>
          </a:xfrm>
        </p:spPr>
        <p:txBody>
          <a:bodyPr/>
          <a:lstStyle/>
          <a:p>
            <a:r>
              <a:rPr lang="en-GB" sz="4400" dirty="0" smtClean="0"/>
              <a:t>Review of measurements (1)</a:t>
            </a:r>
            <a:br>
              <a:rPr lang="en-GB" sz="4400" dirty="0" smtClean="0"/>
            </a:br>
            <a:r>
              <a:rPr lang="en-GB" sz="3600" dirty="0" smtClean="0"/>
              <a:t>Resistive impedance</a:t>
            </a:r>
            <a:endParaRPr lang="en-GB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From synchronous phase shift (MD 2012)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r>
              <a:rPr lang="en-GB" sz="2800" dirty="0"/>
              <a:t>Good relative measurements </a:t>
            </a:r>
            <a:r>
              <a:rPr lang="en-GB" sz="2800" dirty="0" smtClean="0"/>
              <a:t>for the TDI</a:t>
            </a:r>
          </a:p>
          <a:p>
            <a:endParaRPr lang="en-GB" dirty="0" smtClean="0"/>
          </a:p>
          <a:p>
            <a:endParaRPr lang="en-GB" dirty="0"/>
          </a:p>
        </p:txBody>
      </p:sp>
      <p:grpSp>
        <p:nvGrpSpPr>
          <p:cNvPr id="14" name="Group 13"/>
          <p:cNvGrpSpPr/>
          <p:nvPr/>
        </p:nvGrpSpPr>
        <p:grpSpPr>
          <a:xfrm>
            <a:off x="4581525" y="1980407"/>
            <a:ext cx="2971800" cy="2362993"/>
            <a:chOff x="3086100" y="2971007"/>
            <a:chExt cx="2971800" cy="236299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5" name="Picture 2" descr="\\cern.ch\dfs\Users\j\jesteban\Documents\My docs\HB12\Poster\results_TDI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86100" y="2971007"/>
              <a:ext cx="2971800" cy="23629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6" name="TextBox 5"/>
            <p:cNvSpPr txBox="1"/>
            <p:nvPr/>
          </p:nvSpPr>
          <p:spPr>
            <a:xfrm>
              <a:off x="3505200" y="4724400"/>
              <a:ext cx="128034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b="1" dirty="0" smtClean="0">
                  <a:solidFill>
                    <a:srgbClr val="1F497D"/>
                  </a:solidFill>
                </a:rPr>
                <a:t>TDI out</a:t>
              </a:r>
              <a:endParaRPr lang="en-GB" sz="2000" b="1" dirty="0">
                <a:solidFill>
                  <a:srgbClr val="1F497D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455605" y="3352800"/>
              <a:ext cx="99045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b="1" dirty="0" smtClean="0">
                  <a:solidFill>
                    <a:srgbClr val="C00000"/>
                  </a:solidFill>
                </a:rPr>
                <a:t>TDI in</a:t>
              </a:r>
              <a:endParaRPr lang="en-GB" sz="2000" b="1" dirty="0">
                <a:solidFill>
                  <a:srgbClr val="C00000"/>
                </a:solidFill>
              </a:endParaRPr>
            </a:p>
          </p:txBody>
        </p:sp>
        <p:cxnSp>
          <p:nvCxnSpPr>
            <p:cNvPr id="8" name="Straight Arrow Connector 7"/>
            <p:cNvCxnSpPr/>
            <p:nvPr/>
          </p:nvCxnSpPr>
          <p:spPr bwMode="auto">
            <a:xfrm flipH="1">
              <a:off x="3832225" y="3566362"/>
              <a:ext cx="623380" cy="319838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" name="Straight Arrow Connector 8"/>
            <p:cNvCxnSpPr/>
            <p:nvPr/>
          </p:nvCxnSpPr>
          <p:spPr bwMode="auto">
            <a:xfrm flipH="1">
              <a:off x="4502867" y="3722993"/>
              <a:ext cx="156565" cy="265728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" name="Straight Arrow Connector 9"/>
            <p:cNvCxnSpPr/>
            <p:nvPr/>
          </p:nvCxnSpPr>
          <p:spPr bwMode="auto">
            <a:xfrm>
              <a:off x="4950833" y="3741243"/>
              <a:ext cx="232974" cy="775709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" name="Straight Arrow Connector 10"/>
            <p:cNvCxnSpPr/>
            <p:nvPr/>
          </p:nvCxnSpPr>
          <p:spPr bwMode="auto">
            <a:xfrm flipV="1">
              <a:off x="3896876" y="4495800"/>
              <a:ext cx="1" cy="288525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1F497D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" name="Straight Arrow Connector 11"/>
            <p:cNvCxnSpPr/>
            <p:nvPr/>
          </p:nvCxnSpPr>
          <p:spPr bwMode="auto">
            <a:xfrm flipV="1">
              <a:off x="4433076" y="4516952"/>
              <a:ext cx="226356" cy="283648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1F497D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" name="Straight Arrow Connector 12"/>
            <p:cNvCxnSpPr/>
            <p:nvPr/>
          </p:nvCxnSpPr>
          <p:spPr bwMode="auto">
            <a:xfrm>
              <a:off x="4546254" y="4960156"/>
              <a:ext cx="787746" cy="69044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1F497D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1475712" y="2442559"/>
                <a:ext cx="2057400" cy="48417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func>
                      <m:funcPr>
                        <m:ctrlPr>
                          <a:rPr lang="en-GB" i="1" smtClean="0"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i="0" smtClean="0">
                            <a:latin typeface="Cambria Math"/>
                          </a:rPr>
                          <m:t>sin</m:t>
                        </m:r>
                      </m:fName>
                      <m:e>
                        <m:r>
                          <a:rPr lang="en-GB" i="1" smtClean="0">
                            <a:latin typeface="Cambria Math"/>
                            <a:ea typeface="Cambria Math"/>
                          </a:rPr>
                          <m:t>∆</m:t>
                        </m:r>
                        <m:sSub>
                          <m:sSubPr>
                            <m:ctrlPr>
                              <a:rPr lang="en-GB" i="1" smtClean="0"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GB" i="1" smtClean="0">
                                <a:latin typeface="Cambria Math"/>
                                <a:ea typeface="Cambria Math"/>
                              </a:rPr>
                              <m:t>𝜑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/>
                                <a:ea typeface="Cambria Math"/>
                              </a:rPr>
                              <m:t>𝑠</m:t>
                            </m:r>
                          </m:sub>
                        </m:sSub>
                      </m:e>
                    </m:func>
                    <m:r>
                      <a:rPr lang="en-GB" b="0" i="1" smtClean="0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n-GB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/>
                          </a:rPr>
                          <m:t>𝑊</m:t>
                        </m:r>
                      </m:num>
                      <m:den>
                        <m:r>
                          <a:rPr lang="en-GB" b="0" i="1" smtClean="0">
                            <a:latin typeface="Cambria Math"/>
                          </a:rPr>
                          <m:t>𝑒</m:t>
                        </m:r>
                        <m:r>
                          <a:rPr lang="en-GB" b="0" i="1" smtClean="0">
                            <a:latin typeface="Cambria Math"/>
                          </a:rPr>
                          <m:t> </m:t>
                        </m:r>
                        <m:r>
                          <a:rPr lang="en-GB" b="0" i="1" smtClean="0">
                            <a:latin typeface="Cambria Math"/>
                          </a:rPr>
                          <m:t>𝑉</m:t>
                        </m:r>
                        <m:r>
                          <a:rPr lang="en-GB" b="0" i="1" smtClean="0">
                            <a:latin typeface="Cambria Math"/>
                          </a:rPr>
                          <m:t> </m:t>
                        </m:r>
                        <m:r>
                          <a:rPr lang="en-GB" b="0" i="1" smtClean="0">
                            <a:latin typeface="Cambria Math"/>
                          </a:rPr>
                          <m:t>𝑁</m:t>
                        </m:r>
                      </m:den>
                    </m:f>
                  </m:oMath>
                </a14:m>
                <a:r>
                  <a:rPr lang="en-GB" dirty="0" smtClean="0"/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5712" y="2442559"/>
                <a:ext cx="2057400" cy="484172"/>
              </a:xfrm>
              <a:prstGeom prst="rect">
                <a:avLst/>
              </a:prstGeom>
              <a:blipFill rotWithShape="1">
                <a:blip r:embed="rId3"/>
                <a:stretch>
                  <a:fillRect b="-253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/>
          <p:cNvSpPr txBox="1"/>
          <p:nvPr/>
        </p:nvSpPr>
        <p:spPr>
          <a:xfrm>
            <a:off x="1266494" y="3147536"/>
            <a:ext cx="247583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W:= bunch energy loss per turn</a:t>
            </a:r>
          </a:p>
          <a:p>
            <a:r>
              <a:rPr lang="en-GB" sz="1400" dirty="0" smtClean="0"/>
              <a:t>V := RF voltage</a:t>
            </a:r>
          </a:p>
          <a:p>
            <a:r>
              <a:rPr lang="en-GB" sz="1400" dirty="0" smtClean="0"/>
              <a:t>N := bunch intensity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128771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1107996"/>
          </a:xfrm>
        </p:spPr>
        <p:txBody>
          <a:bodyPr/>
          <a:lstStyle/>
          <a:p>
            <a:r>
              <a:rPr lang="en-GB" sz="4400" dirty="0" smtClean="0"/>
              <a:t>Review of measurements (2)</a:t>
            </a:r>
            <a:br>
              <a:rPr lang="en-GB" sz="4400" dirty="0" smtClean="0"/>
            </a:br>
            <a:r>
              <a:rPr lang="en-GB" sz="3600" dirty="0" smtClean="0"/>
              <a:t>Resistive impedance</a:t>
            </a:r>
            <a:endParaRPr lang="en-GB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From synchronous phase shift (MD 2012)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Factor 4-5 with respect to estimation using the impedance model</a:t>
            </a:r>
          </a:p>
          <a:p>
            <a:pPr lvl="1"/>
            <a:r>
              <a:rPr lang="en-GB" dirty="0" smtClean="0"/>
              <a:t>Possibly due to errors in the phase module (very high accuracy needed</a:t>
            </a:r>
            <a:r>
              <a:rPr lang="en-GB" dirty="0" smtClean="0"/>
              <a:t>,   </a:t>
            </a:r>
            <a:r>
              <a:rPr lang="en-GB" dirty="0" smtClean="0"/>
              <a:t>̴0.01 deg at 400 MHz)</a:t>
            </a:r>
          </a:p>
          <a:p>
            <a:endParaRPr lang="en-GB" dirty="0"/>
          </a:p>
        </p:txBody>
      </p:sp>
      <p:grpSp>
        <p:nvGrpSpPr>
          <p:cNvPr id="19" name="Group 18"/>
          <p:cNvGrpSpPr/>
          <p:nvPr/>
        </p:nvGrpSpPr>
        <p:grpSpPr>
          <a:xfrm>
            <a:off x="3050382" y="1752600"/>
            <a:ext cx="3043237" cy="2474261"/>
            <a:chOff x="3742331" y="1601446"/>
            <a:chExt cx="3495674" cy="277906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8" name="Rectangle 17"/>
            <p:cNvSpPr/>
            <p:nvPr/>
          </p:nvSpPr>
          <p:spPr bwMode="auto">
            <a:xfrm>
              <a:off x="3742331" y="1601446"/>
              <a:ext cx="3495674" cy="2779061"/>
            </a:xfrm>
            <a:prstGeom prst="rect">
              <a:avLst/>
            </a:prstGeom>
            <a:solidFill>
              <a:schemeClr val="bg1"/>
            </a:solidFill>
            <a:ln>
              <a:headEnd type="none" w="med" len="med"/>
              <a:tailEnd type="none" w="med" len="med"/>
            </a:ln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endParaRPr lang="en-GB" sz="2300" dirty="0" smtClean="0">
                <a:solidFill>
                  <a:schemeClr val="tx1"/>
                </a:solidFill>
                <a:latin typeface="Segoe" pitchFamily="34" charset="0"/>
              </a:endParaRPr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42331" y="1601446"/>
              <a:ext cx="3495674" cy="277906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12843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1107996"/>
          </a:xfrm>
        </p:spPr>
        <p:txBody>
          <a:bodyPr/>
          <a:lstStyle/>
          <a:p>
            <a:r>
              <a:rPr lang="en-GB" sz="4400" dirty="0" smtClean="0"/>
              <a:t>Review of measurements (3)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3600" dirty="0"/>
              <a:t>Peak detected Schottky </a:t>
            </a:r>
            <a:r>
              <a:rPr lang="en-GB" sz="3600" dirty="0" smtClean="0"/>
              <a:t>spectrum at 2 f</a:t>
            </a:r>
            <a:r>
              <a:rPr lang="en-GB" sz="3600" baseline="-25000" dirty="0" smtClean="0"/>
              <a:t>s</a:t>
            </a:r>
            <a:endParaRPr lang="en-GB" baseline="-25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Synchrotron frequency shift smaller than 1</a:t>
            </a:r>
            <a:r>
              <a:rPr lang="en-GB" sz="2800" dirty="0"/>
              <a:t> </a:t>
            </a:r>
            <a:r>
              <a:rPr lang="en-GB" sz="2800" dirty="0" smtClean="0"/>
              <a:t>Hz/10</a:t>
            </a:r>
            <a:r>
              <a:rPr lang="en-GB" sz="2800" baseline="30000" dirty="0" smtClean="0"/>
              <a:t>11</a:t>
            </a:r>
            <a:r>
              <a:rPr lang="en-GB" sz="2800" dirty="0" smtClean="0"/>
              <a:t> at 2 f</a:t>
            </a:r>
            <a:r>
              <a:rPr lang="en-GB" sz="2800" baseline="-25000" dirty="0" smtClean="0"/>
              <a:t>s</a:t>
            </a:r>
            <a:r>
              <a:rPr lang="en-GB" sz="2800" dirty="0" smtClean="0"/>
              <a:t> </a:t>
            </a:r>
            <a:r>
              <a:rPr lang="en-GB" sz="2800" dirty="0" smtClean="0">
                <a:sym typeface="Wingdings" panose="05000000000000000000" pitchFamily="2" charset="2"/>
              </a:rPr>
              <a:t> </a:t>
            </a:r>
            <a:r>
              <a:rPr lang="en-GB" sz="2800" dirty="0" err="1" smtClean="0">
                <a:sym typeface="Wingdings" panose="05000000000000000000" pitchFamily="2" charset="2"/>
              </a:rPr>
              <a:t>Im</a:t>
            </a:r>
            <a:r>
              <a:rPr lang="en-GB" sz="2800" dirty="0" smtClean="0">
                <a:sym typeface="Wingdings" panose="05000000000000000000" pitchFamily="2" charset="2"/>
              </a:rPr>
              <a:t> Z/n &lt; 0.1 </a:t>
            </a:r>
            <a:r>
              <a:rPr lang="el-GR" sz="2800" dirty="0" smtClean="0">
                <a:sym typeface="Wingdings" panose="05000000000000000000" pitchFamily="2" charset="2"/>
              </a:rPr>
              <a:t>Ω</a:t>
            </a:r>
            <a:endParaRPr lang="en-GB" sz="2800" dirty="0" smtClean="0">
              <a:sym typeface="Wingdings" panose="05000000000000000000" pitchFamily="2" charset="2"/>
            </a:endParaRPr>
          </a:p>
          <a:p>
            <a:pPr lvl="1"/>
            <a:endParaRPr lang="en-GB" sz="2400" dirty="0">
              <a:sym typeface="Wingdings" panose="05000000000000000000" pitchFamily="2" charset="2"/>
            </a:endParaRPr>
          </a:p>
          <a:p>
            <a:pPr lvl="1"/>
            <a:endParaRPr lang="en-GB" sz="2400" dirty="0" smtClean="0">
              <a:sym typeface="Wingdings" panose="05000000000000000000" pitchFamily="2" charset="2"/>
            </a:endParaRPr>
          </a:p>
          <a:p>
            <a:pPr lvl="1"/>
            <a:endParaRPr lang="en-GB" sz="2400" dirty="0">
              <a:sym typeface="Wingdings" panose="05000000000000000000" pitchFamily="2" charset="2"/>
            </a:endParaRPr>
          </a:p>
          <a:p>
            <a:pPr lvl="1"/>
            <a:endParaRPr lang="en-GB" sz="2400" dirty="0" smtClean="0">
              <a:sym typeface="Wingdings" panose="05000000000000000000" pitchFamily="2" charset="2"/>
            </a:endParaRPr>
          </a:p>
          <a:p>
            <a:pPr lvl="1"/>
            <a:endParaRPr lang="en-GB" sz="2400" dirty="0">
              <a:sym typeface="Wingdings" panose="05000000000000000000" pitchFamily="2" charset="2"/>
            </a:endParaRPr>
          </a:p>
          <a:p>
            <a:pPr marL="517525" lvl="1" indent="0">
              <a:buNone/>
            </a:pPr>
            <a:r>
              <a:rPr lang="en-GB" sz="2400" dirty="0" smtClean="0">
                <a:sym typeface="Wingdings" panose="05000000000000000000" pitchFamily="2" charset="2"/>
              </a:rPr>
              <a:t/>
            </a:r>
            <a:br>
              <a:rPr lang="en-GB" sz="2400" dirty="0" smtClean="0">
                <a:sym typeface="Wingdings" panose="05000000000000000000" pitchFamily="2" charset="2"/>
              </a:rPr>
            </a:br>
            <a:endParaRPr lang="en-GB" sz="2400" dirty="0" smtClean="0">
              <a:sym typeface="Wingdings" panose="05000000000000000000" pitchFamily="2" charset="2"/>
            </a:endParaRPr>
          </a:p>
          <a:p>
            <a:r>
              <a:rPr lang="en-GB" sz="2800" dirty="0" smtClean="0">
                <a:sym typeface="Wingdings" panose="05000000000000000000" pitchFamily="2" charset="2"/>
              </a:rPr>
              <a:t>Similar results for frequency shift from excitation by RF phase modulation</a:t>
            </a:r>
            <a:endParaRPr lang="en-GB" sz="2800" dirty="0" smtClean="0"/>
          </a:p>
          <a:p>
            <a:pPr lvl="1"/>
            <a:endParaRPr lang="en-GB" dirty="0" smtClean="0"/>
          </a:p>
        </p:txBody>
      </p:sp>
      <p:grpSp>
        <p:nvGrpSpPr>
          <p:cNvPr id="8" name="Group 7"/>
          <p:cNvGrpSpPr/>
          <p:nvPr/>
        </p:nvGrpSpPr>
        <p:grpSpPr>
          <a:xfrm>
            <a:off x="2631904" y="2362200"/>
            <a:ext cx="3880193" cy="2362200"/>
            <a:chOff x="2209800" y="2587515"/>
            <a:chExt cx="4610100" cy="305128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" name="Rectangle 3"/>
            <p:cNvSpPr/>
            <p:nvPr/>
          </p:nvSpPr>
          <p:spPr bwMode="auto">
            <a:xfrm>
              <a:off x="2209800" y="2587515"/>
              <a:ext cx="4610100" cy="3051285"/>
            </a:xfrm>
            <a:prstGeom prst="rect">
              <a:avLst/>
            </a:prstGeom>
            <a:solidFill>
              <a:schemeClr val="bg1"/>
            </a:solidFill>
            <a:ln>
              <a:headEnd type="none" w="med" len="med"/>
              <a:tailEnd type="none" w="med" len="med"/>
            </a:ln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endParaRPr lang="en-GB" sz="2300" dirty="0" smtClean="0">
                <a:solidFill>
                  <a:schemeClr val="tx1"/>
                </a:solidFill>
                <a:latin typeface="Segoe" pitchFamily="34" charset="0"/>
              </a:endParaRPr>
            </a:p>
          </p:txBody>
        </p:sp>
        <p:pic>
          <p:nvPicPr>
            <p:cNvPr id="2050" name="Picture 2" descr="\\cern.ch\dfs\Users\j\jesteban\Documents\MDs\LHC\2012\2012-11-28\Note\Figures\PDS1_4ns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01902" y="2614653"/>
              <a:ext cx="4495800" cy="29750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Rectangle 6"/>
            <p:cNvSpPr/>
            <p:nvPr/>
          </p:nvSpPr>
          <p:spPr bwMode="auto">
            <a:xfrm>
              <a:off x="4135431" y="5457825"/>
              <a:ext cx="970295" cy="131913"/>
            </a:xfrm>
            <a:prstGeom prst="rect">
              <a:avLst/>
            </a:prstGeom>
            <a:solidFill>
              <a:schemeClr val="bg1"/>
            </a:solidFill>
            <a:ln>
              <a:headEnd type="none" w="med" len="med"/>
              <a:tailEnd type="none" w="med" len="med"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vert="horz" wrap="square" lIns="91436" tIns="45718" rIns="91436" bIns="45718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914099" fontAlgn="base">
                <a:spcBef>
                  <a:spcPct val="0"/>
                </a:spcBef>
                <a:spcAft>
                  <a:spcPct val="0"/>
                </a:spcAft>
              </a:pPr>
              <a:endParaRPr lang="en-GB" sz="2300" dirty="0" smtClean="0">
                <a:solidFill>
                  <a:schemeClr val="tx1"/>
                </a:solidFill>
                <a:latin typeface="Segoe" pitchFamily="34" charset="0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4175118" y="4516279"/>
            <a:ext cx="97174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Frequency [Hz]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685860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Observations during the ramp:</a:t>
            </a:r>
          </a:p>
          <a:p>
            <a:pPr lvl="1"/>
            <a:r>
              <a:rPr lang="en-GB" sz="2400" dirty="0" smtClean="0"/>
              <a:t>2010: </a:t>
            </a:r>
          </a:p>
          <a:p>
            <a:pPr lvl="2"/>
            <a:r>
              <a:rPr lang="en-GB" sz="2000" dirty="0"/>
              <a:t>a</a:t>
            </a:r>
            <a:r>
              <a:rPr lang="en-GB" sz="2000" dirty="0" smtClean="0"/>
              <a:t>cceleration with Phase Loop (PL) on</a:t>
            </a:r>
          </a:p>
          <a:p>
            <a:pPr lvl="2"/>
            <a:r>
              <a:rPr lang="en-GB" sz="2000" dirty="0" smtClean="0"/>
              <a:t>bunch with 1x10</a:t>
            </a:r>
            <a:r>
              <a:rPr lang="en-GB" sz="2000" baseline="30000" dirty="0" smtClean="0"/>
              <a:t>11</a:t>
            </a:r>
            <a:r>
              <a:rPr lang="en-GB" sz="2000" dirty="0" smtClean="0"/>
              <a:t> and 0.38 eVs unstable at 1.5 </a:t>
            </a:r>
            <a:r>
              <a:rPr lang="en-GB" sz="2000" dirty="0" err="1" smtClean="0"/>
              <a:t>TeV</a:t>
            </a: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GB" sz="2000" dirty="0" smtClean="0">
                <a:sym typeface="Wingdings" panose="05000000000000000000" pitchFamily="2" charset="2"/>
              </a:rPr>
              <a:t> </a:t>
            </a:r>
            <a:r>
              <a:rPr lang="en-GB" sz="2000" dirty="0" smtClean="0">
                <a:sym typeface="Wingdings" panose="05000000000000000000" pitchFamily="2" charset="2"/>
              </a:rPr>
              <a:t>F </a:t>
            </a:r>
            <a:r>
              <a:rPr lang="en-GB" sz="2000" dirty="0" err="1" smtClean="0">
                <a:sym typeface="Wingdings" panose="05000000000000000000" pitchFamily="2" charset="2"/>
              </a:rPr>
              <a:t>Im</a:t>
            </a:r>
            <a:r>
              <a:rPr lang="en-GB" sz="2000" dirty="0"/>
              <a:t> </a:t>
            </a:r>
            <a:r>
              <a:rPr lang="en-GB" sz="2000" dirty="0" smtClean="0">
                <a:sym typeface="Wingdings" panose="05000000000000000000" pitchFamily="2" charset="2"/>
              </a:rPr>
              <a:t>Z/n</a:t>
            </a:r>
            <a:r>
              <a:rPr lang="en-GB" sz="2000" dirty="0"/>
              <a:t> </a:t>
            </a:r>
            <a:r>
              <a:rPr lang="en-GB" sz="2000" dirty="0" smtClean="0">
                <a:sym typeface="Wingdings" panose="05000000000000000000" pitchFamily="2" charset="2"/>
              </a:rPr>
              <a:t>≈</a:t>
            </a:r>
            <a:r>
              <a:rPr lang="en-GB" sz="2000" dirty="0"/>
              <a:t> </a:t>
            </a:r>
            <a:r>
              <a:rPr lang="en-GB" sz="2000" dirty="0" smtClean="0">
                <a:sym typeface="Wingdings" panose="05000000000000000000" pitchFamily="2" charset="2"/>
              </a:rPr>
              <a:t>0.06</a:t>
            </a:r>
            <a:r>
              <a:rPr lang="en-GB" sz="2000" dirty="0"/>
              <a:t> </a:t>
            </a:r>
            <a:r>
              <a:rPr lang="el-GR" sz="2000" dirty="0" smtClean="0">
                <a:sym typeface="Wingdings" panose="05000000000000000000" pitchFamily="2" charset="2"/>
              </a:rPr>
              <a:t>Ω</a:t>
            </a:r>
            <a:endParaRPr lang="en-GB" sz="2000" dirty="0" smtClean="0">
              <a:sym typeface="Wingdings" panose="05000000000000000000" pitchFamily="2" charset="2"/>
            </a:endParaRPr>
          </a:p>
          <a:p>
            <a:pPr lvl="1"/>
            <a:r>
              <a:rPr lang="en-GB" sz="2400" dirty="0" smtClean="0">
                <a:sym typeface="Wingdings" panose="05000000000000000000" pitchFamily="2" charset="2"/>
              </a:rPr>
              <a:t>Two MDs in 2011:</a:t>
            </a:r>
          </a:p>
          <a:p>
            <a:pPr lvl="2"/>
            <a:r>
              <a:rPr lang="en-GB" sz="2000" dirty="0" smtClean="0">
                <a:sym typeface="Wingdings" panose="05000000000000000000" pitchFamily="2" charset="2"/>
              </a:rPr>
              <a:t>acceleration </a:t>
            </a:r>
            <a:r>
              <a:rPr lang="en-GB" sz="2000" dirty="0">
                <a:sym typeface="Wingdings" panose="05000000000000000000" pitchFamily="2" charset="2"/>
              </a:rPr>
              <a:t>with </a:t>
            </a:r>
            <a:r>
              <a:rPr lang="en-GB" sz="2000" dirty="0" smtClean="0">
                <a:sym typeface="Wingdings" panose="05000000000000000000" pitchFamily="2" charset="2"/>
              </a:rPr>
              <a:t>PL </a:t>
            </a:r>
            <a:r>
              <a:rPr lang="en-GB" sz="2000" dirty="0">
                <a:sym typeface="Wingdings" panose="05000000000000000000" pitchFamily="2" charset="2"/>
              </a:rPr>
              <a:t>on </a:t>
            </a:r>
            <a:r>
              <a:rPr lang="en-GB" sz="2000" dirty="0" smtClean="0">
                <a:sym typeface="Wingdings" panose="05000000000000000000" pitchFamily="2" charset="2"/>
              </a:rPr>
              <a:t>for one </a:t>
            </a:r>
            <a:r>
              <a:rPr lang="en-GB" sz="2000" dirty="0">
                <a:sym typeface="Wingdings" panose="05000000000000000000" pitchFamily="2" charset="2"/>
              </a:rPr>
              <a:t>bunch only</a:t>
            </a:r>
          </a:p>
          <a:p>
            <a:pPr lvl="2"/>
            <a:r>
              <a:rPr lang="en-GB" sz="2000" dirty="0" smtClean="0">
                <a:sym typeface="Wingdings" panose="05000000000000000000" pitchFamily="2" charset="2"/>
              </a:rPr>
              <a:t>acceleration </a:t>
            </a:r>
            <a:r>
              <a:rPr lang="en-GB" sz="2000" dirty="0">
                <a:sym typeface="Wingdings" panose="05000000000000000000" pitchFamily="2" charset="2"/>
              </a:rPr>
              <a:t>with </a:t>
            </a:r>
            <a:r>
              <a:rPr lang="en-GB" sz="2000" dirty="0" smtClean="0">
                <a:sym typeface="Wingdings" panose="05000000000000000000" pitchFamily="2" charset="2"/>
              </a:rPr>
              <a:t>PL on for all bunches</a:t>
            </a:r>
          </a:p>
          <a:p>
            <a:pPr marL="509587" indent="-457200">
              <a:buFont typeface="Wingdings"/>
              <a:buChar char="à"/>
            </a:pPr>
            <a:r>
              <a:rPr lang="en-GB" sz="2800" dirty="0" smtClean="0">
                <a:sym typeface="Wingdings" panose="05000000000000000000" pitchFamily="2" charset="2"/>
              </a:rPr>
              <a:t>Difficult to compare with simulations (PL)</a:t>
            </a:r>
          </a:p>
          <a:p>
            <a:pPr marL="509587" indent="-457200">
              <a:buFont typeface="Wingdings"/>
              <a:buChar char="à"/>
            </a:pPr>
            <a:r>
              <a:rPr lang="en-GB" sz="2800" dirty="0" smtClean="0">
                <a:sym typeface="Wingdings" panose="05000000000000000000" pitchFamily="2" charset="2"/>
              </a:rPr>
              <a:t>MD in 2012 w/o PL</a:t>
            </a:r>
            <a:endParaRPr lang="el-GR" sz="2800" dirty="0">
              <a:sym typeface="Wingdings" panose="05000000000000000000" pitchFamily="2" charset="2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1107996"/>
          </a:xfrm>
        </p:spPr>
        <p:txBody>
          <a:bodyPr/>
          <a:lstStyle/>
          <a:p>
            <a:r>
              <a:rPr lang="en-GB" sz="4400" dirty="0"/>
              <a:t>Review of </a:t>
            </a:r>
            <a:r>
              <a:rPr lang="en-GB" sz="4400" dirty="0" smtClean="0"/>
              <a:t>measurements (4)</a:t>
            </a:r>
            <a:r>
              <a:rPr lang="en-GB" dirty="0"/>
              <a:t/>
            </a:r>
            <a:br>
              <a:rPr lang="en-GB" dirty="0"/>
            </a:br>
            <a:r>
              <a:rPr lang="en-GB" sz="3600" dirty="0"/>
              <a:t>Loss of Landau </a:t>
            </a:r>
            <a:r>
              <a:rPr lang="en-GB" sz="3600" dirty="0" smtClean="0"/>
              <a:t>damping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1123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1107996"/>
          </a:xfrm>
        </p:spPr>
        <p:txBody>
          <a:bodyPr/>
          <a:lstStyle/>
          <a:p>
            <a:r>
              <a:rPr lang="en-GB" sz="4400" dirty="0"/>
              <a:t>Review of </a:t>
            </a:r>
            <a:r>
              <a:rPr lang="en-GB" sz="4400" dirty="0" smtClean="0"/>
              <a:t>measurements (5)</a:t>
            </a:r>
            <a:r>
              <a:rPr lang="en-GB" dirty="0"/>
              <a:t/>
            </a:r>
            <a:br>
              <a:rPr lang="en-GB" dirty="0"/>
            </a:br>
            <a:r>
              <a:rPr lang="en-GB" sz="3600" dirty="0"/>
              <a:t>Loss of Landau </a:t>
            </a:r>
            <a:r>
              <a:rPr lang="en-GB" sz="3600" dirty="0" smtClean="0"/>
              <a:t>damping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sz="2800" dirty="0" smtClean="0"/>
              <a:t>MD #2 2012:</a:t>
            </a:r>
          </a:p>
          <a:p>
            <a:pPr lvl="1"/>
            <a:r>
              <a:rPr lang="en-GB" sz="2400" dirty="0" smtClean="0"/>
              <a:t>Acceleration without Phase Loop</a:t>
            </a:r>
          </a:p>
          <a:p>
            <a:pPr lvl="1"/>
            <a:r>
              <a:rPr lang="en-GB" sz="2400" dirty="0" smtClean="0"/>
              <a:t>Similar intensities and</a:t>
            </a:r>
            <a:br>
              <a:rPr lang="en-GB" sz="2400" dirty="0" smtClean="0"/>
            </a:br>
            <a:r>
              <a:rPr lang="en-GB" sz="2400" dirty="0" smtClean="0"/>
              <a:t>different emittances</a:t>
            </a:r>
          </a:p>
          <a:p>
            <a:pPr lvl="1"/>
            <a:r>
              <a:rPr lang="en-GB" sz="2400" dirty="0" smtClean="0"/>
              <a:t>Qualitative agreement </a:t>
            </a:r>
            <a:br>
              <a:rPr lang="en-GB" sz="2400" dirty="0" smtClean="0"/>
            </a:br>
            <a:r>
              <a:rPr lang="en-GB" sz="2400" dirty="0" smtClean="0"/>
              <a:t>with the expected </a:t>
            </a:r>
            <a:br>
              <a:rPr lang="en-GB" sz="2400" dirty="0" smtClean="0"/>
            </a:br>
            <a:r>
              <a:rPr lang="en-GB" sz="2400" dirty="0" smtClean="0"/>
              <a:t>dependence on energy</a:t>
            </a:r>
            <a:br>
              <a:rPr lang="en-GB" sz="2400" dirty="0" smtClean="0"/>
            </a:br>
            <a:r>
              <a:rPr lang="en-GB" sz="2400" dirty="0" smtClean="0"/>
              <a:t>(E</a:t>
            </a:r>
            <a:r>
              <a:rPr lang="en-GB" sz="2400" baseline="-25000" dirty="0" smtClean="0"/>
              <a:t>th</a:t>
            </a:r>
            <a:r>
              <a:rPr lang="en-GB" sz="2400" dirty="0" smtClean="0"/>
              <a:t> ~ </a:t>
            </a:r>
            <a:r>
              <a:rPr lang="el-GR" sz="2400" dirty="0" smtClean="0"/>
              <a:t>ε</a:t>
            </a:r>
            <a:r>
              <a:rPr lang="en-GB" sz="2400" baseline="30000" dirty="0" smtClean="0"/>
              <a:t>2</a:t>
            </a:r>
            <a:r>
              <a:rPr lang="en-GB" sz="2400" dirty="0" smtClean="0"/>
              <a:t>)</a:t>
            </a:r>
          </a:p>
          <a:p>
            <a:pPr lvl="1"/>
            <a:r>
              <a:rPr lang="en-GB" sz="2400" dirty="0" smtClean="0"/>
              <a:t>Need to simulate the </a:t>
            </a:r>
            <a:br>
              <a:rPr lang="en-GB" sz="2400" dirty="0" smtClean="0"/>
            </a:br>
            <a:r>
              <a:rPr lang="en-GB" sz="2400" dirty="0" smtClean="0"/>
              <a:t>acceleration ramp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69967" y="2548842"/>
            <a:ext cx="4069232" cy="303666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9441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White with Blue Bar Segoe Template_TP10286789">
  <a:themeElements>
    <a:clrScheme name="White - blue accents template template">
      <a:dk1>
        <a:srgbClr val="000000"/>
      </a:dk1>
      <a:lt1>
        <a:srgbClr val="FFFFFF"/>
      </a:lt1>
      <a:dk2>
        <a:srgbClr val="1D4775"/>
      </a:dk2>
      <a:lt2>
        <a:srgbClr val="FEF194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A061C3"/>
      </a:accent6>
      <a:hlink>
        <a:srgbClr val="1D4775"/>
      </a:hlink>
      <a:folHlink>
        <a:srgbClr val="1D477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36" tIns="45718" rIns="91436" bIns="45718" numCol="1" rtlCol="0" anchor="ctr" anchorCtr="0" compatLnSpc="1">
        <a:prstTxWarp prst="textNoShape">
          <a:avLst/>
        </a:prstTxWarp>
      </a:bodyPr>
      <a:lstStyle>
        <a:defPPr algn="ctr" defTabSz="914099" fontAlgn="base">
          <a:spcBef>
            <a:spcPct val="0"/>
          </a:spcBef>
          <a:spcAft>
            <a:spcPct val="0"/>
          </a:spcAft>
          <a:defRPr sz="2300" dirty="0" smtClean="0">
            <a:solidFill>
              <a:schemeClr val="tx1"/>
            </a:solidFill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White with Courier font for code slides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FF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109728" tIns="54864" rIns="109728" bIns="54864" numCol="1" rtlCol="0" anchor="ctr" anchorCtr="0" compatLnSpc="1">
        <a:prstTxWarp prst="textNoShape">
          <a:avLst/>
        </a:prstTxWarp>
      </a:bodyPr>
      <a:lstStyle>
        <a:defPPr marL="0" marR="0" indent="0" algn="ctr" defTabSz="10969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TS010286789</Template>
  <TotalTime>12155</TotalTime>
  <Words>671</Words>
  <Application>Microsoft Office PowerPoint</Application>
  <PresentationFormat>On-screen Show (4:3)</PresentationFormat>
  <Paragraphs>151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2" baseType="lpstr">
      <vt:lpstr>1_White with Blue Bar Segoe Template_TP10286789</vt:lpstr>
      <vt:lpstr>White with Courier font for code slides</vt:lpstr>
      <vt:lpstr>LHC longitudinal collective effects</vt:lpstr>
      <vt:lpstr>Outline</vt:lpstr>
      <vt:lpstr>Introduction (1)</vt:lpstr>
      <vt:lpstr>Introduction (2)</vt:lpstr>
      <vt:lpstr>Review of measurements (1) Resistive impedance</vt:lpstr>
      <vt:lpstr>Review of measurements (2) Resistive impedance</vt:lpstr>
      <vt:lpstr>Review of measurements (3) Peak detected Schottky spectrum at 2 fs</vt:lpstr>
      <vt:lpstr>Review of measurements (4) Loss of Landau damping</vt:lpstr>
      <vt:lpstr>Review of measurements (5) Loss of Landau damping</vt:lpstr>
      <vt:lpstr>Review of measurements (6) Loss of Landau damping</vt:lpstr>
      <vt:lpstr>Analytical estimation Loss of Landau damping</vt:lpstr>
      <vt:lpstr>Simulations (1) Loss of Landau damping</vt:lpstr>
      <vt:lpstr>Simulations (2) Loss of Landau damping</vt:lpstr>
      <vt:lpstr>Simulations (3) Loss of Landau damping</vt:lpstr>
      <vt:lpstr>Different bunch lengths and distributions</vt:lpstr>
      <vt:lpstr>Different bunch lengths and distributions</vt:lpstr>
      <vt:lpstr>Factor 3 in impedance (?)</vt:lpstr>
      <vt:lpstr>Damped / Undamped criteria</vt:lpstr>
      <vt:lpstr>Next steps</vt:lpstr>
      <vt:lpstr>Conclusions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Juan Esteban Muller</dc:creator>
  <cp:lastModifiedBy>Juan Esteban Muller</cp:lastModifiedBy>
  <cp:revision>246</cp:revision>
  <dcterms:created xsi:type="dcterms:W3CDTF">2014-01-22T08:45:02Z</dcterms:created>
  <dcterms:modified xsi:type="dcterms:W3CDTF">2014-04-09T08:46:18Z</dcterms:modified>
</cp:coreProperties>
</file>