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8"/>
  </p:notesMasterIdLst>
  <p:sldIdLst>
    <p:sldId id="562" r:id="rId2"/>
    <p:sldId id="638" r:id="rId3"/>
    <p:sldId id="667" r:id="rId4"/>
    <p:sldId id="668" r:id="rId5"/>
    <p:sldId id="643" r:id="rId6"/>
    <p:sldId id="640" r:id="rId7"/>
    <p:sldId id="654" r:id="rId8"/>
    <p:sldId id="680" r:id="rId9"/>
    <p:sldId id="647" r:id="rId10"/>
    <p:sldId id="648" r:id="rId11"/>
    <p:sldId id="649" r:id="rId12"/>
    <p:sldId id="650" r:id="rId13"/>
    <p:sldId id="651" r:id="rId14"/>
    <p:sldId id="652" r:id="rId15"/>
    <p:sldId id="653" r:id="rId16"/>
    <p:sldId id="682" r:id="rId17"/>
    <p:sldId id="670" r:id="rId18"/>
    <p:sldId id="671" r:id="rId19"/>
    <p:sldId id="672" r:id="rId20"/>
    <p:sldId id="673" r:id="rId21"/>
    <p:sldId id="674" r:id="rId22"/>
    <p:sldId id="675" r:id="rId23"/>
    <p:sldId id="676" r:id="rId24"/>
    <p:sldId id="677" r:id="rId25"/>
    <p:sldId id="678" r:id="rId26"/>
    <p:sldId id="681" r:id="rId27"/>
  </p:sldIdLst>
  <p:sldSz cx="9144000" cy="6858000" type="screen4x3"/>
  <p:notesSz cx="6400800" cy="86868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FF3300"/>
    <a:srgbClr val="FFFF99"/>
    <a:srgbClr val="FF5A3F"/>
    <a:srgbClr val="E24642"/>
    <a:srgbClr val="E4524E"/>
    <a:srgbClr val="DB6057"/>
    <a:srgbClr val="D16461"/>
    <a:srgbClr val="CC3300"/>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87" autoAdjust="0"/>
    <p:restoredTop sz="97863" autoAdjust="0"/>
  </p:normalViewPr>
  <p:slideViewPr>
    <p:cSldViewPr snapToGrid="0">
      <p:cViewPr varScale="1">
        <p:scale>
          <a:sx n="84" d="100"/>
          <a:sy n="84" d="100"/>
        </p:scale>
        <p:origin x="-882"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90" d="100"/>
        <a:sy n="90" d="100"/>
      </p:scale>
      <p:origin x="0" y="558"/>
    </p:cViewPr>
  </p:sorterViewPr>
  <p:gridSpacing cx="38405" cy="384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773680" cy="434340"/>
          </a:xfrm>
          <a:prstGeom prst="rect">
            <a:avLst/>
          </a:prstGeom>
        </p:spPr>
        <p:txBody>
          <a:bodyPr vert="horz" lIns="86204" tIns="43102" rIns="86204" bIns="43102" rtlCol="0"/>
          <a:lstStyle>
            <a:lvl1pPr algn="l">
              <a:defRPr sz="1100"/>
            </a:lvl1pPr>
          </a:lstStyle>
          <a:p>
            <a:endParaRPr lang="en-US"/>
          </a:p>
        </p:txBody>
      </p:sp>
      <p:sp>
        <p:nvSpPr>
          <p:cNvPr id="3" name="Date Placeholder 2"/>
          <p:cNvSpPr>
            <a:spLocks noGrp="1"/>
          </p:cNvSpPr>
          <p:nvPr>
            <p:ph type="dt" idx="1"/>
          </p:nvPr>
        </p:nvSpPr>
        <p:spPr>
          <a:xfrm>
            <a:off x="3625639" y="0"/>
            <a:ext cx="2773680" cy="434340"/>
          </a:xfrm>
          <a:prstGeom prst="rect">
            <a:avLst/>
          </a:prstGeom>
        </p:spPr>
        <p:txBody>
          <a:bodyPr vert="horz" lIns="86204" tIns="43102" rIns="86204" bIns="43102" rtlCol="0"/>
          <a:lstStyle>
            <a:lvl1pPr algn="r">
              <a:defRPr sz="1100"/>
            </a:lvl1pPr>
          </a:lstStyle>
          <a:p>
            <a:fld id="{EA5E116B-FC82-4ED9-8366-BF1732D94480}" type="datetimeFigureOut">
              <a:rPr lang="en-US" smtClean="0"/>
              <a:pPr/>
              <a:t>4/4/14</a:t>
            </a:fld>
            <a:endParaRPr lang="en-US"/>
          </a:p>
        </p:txBody>
      </p:sp>
      <p:sp>
        <p:nvSpPr>
          <p:cNvPr id="4" name="Slide Image Placeholder 3"/>
          <p:cNvSpPr>
            <a:spLocks noGrp="1" noRot="1" noChangeAspect="1"/>
          </p:cNvSpPr>
          <p:nvPr>
            <p:ph type="sldImg" idx="2"/>
          </p:nvPr>
        </p:nvSpPr>
        <p:spPr>
          <a:xfrm>
            <a:off x="1028700" y="650875"/>
            <a:ext cx="4343400" cy="3257550"/>
          </a:xfrm>
          <a:prstGeom prst="rect">
            <a:avLst/>
          </a:prstGeom>
          <a:noFill/>
          <a:ln w="12700">
            <a:solidFill>
              <a:prstClr val="black"/>
            </a:solidFill>
          </a:ln>
        </p:spPr>
        <p:txBody>
          <a:bodyPr vert="horz" lIns="86204" tIns="43102" rIns="86204" bIns="43102" rtlCol="0" anchor="ctr"/>
          <a:lstStyle/>
          <a:p>
            <a:endParaRPr lang="en-US"/>
          </a:p>
        </p:txBody>
      </p:sp>
      <p:sp>
        <p:nvSpPr>
          <p:cNvPr id="5" name="Notes Placeholder 4"/>
          <p:cNvSpPr>
            <a:spLocks noGrp="1"/>
          </p:cNvSpPr>
          <p:nvPr>
            <p:ph type="body" sz="quarter" idx="3"/>
          </p:nvPr>
        </p:nvSpPr>
        <p:spPr>
          <a:xfrm>
            <a:off x="640080" y="4126230"/>
            <a:ext cx="5120640" cy="3909060"/>
          </a:xfrm>
          <a:prstGeom prst="rect">
            <a:avLst/>
          </a:prstGeom>
        </p:spPr>
        <p:txBody>
          <a:bodyPr vert="horz" lIns="86204" tIns="43102" rIns="86204" bIns="4310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250952"/>
            <a:ext cx="2773680" cy="434340"/>
          </a:xfrm>
          <a:prstGeom prst="rect">
            <a:avLst/>
          </a:prstGeom>
        </p:spPr>
        <p:txBody>
          <a:bodyPr vert="horz" lIns="86204" tIns="43102" rIns="86204" bIns="43102" rtlCol="0" anchor="b"/>
          <a:lstStyle>
            <a:lvl1pPr algn="l">
              <a:defRPr sz="1100"/>
            </a:lvl1pPr>
          </a:lstStyle>
          <a:p>
            <a:endParaRPr lang="en-US"/>
          </a:p>
        </p:txBody>
      </p:sp>
      <p:sp>
        <p:nvSpPr>
          <p:cNvPr id="7" name="Slide Number Placeholder 6"/>
          <p:cNvSpPr>
            <a:spLocks noGrp="1"/>
          </p:cNvSpPr>
          <p:nvPr>
            <p:ph type="sldNum" sz="quarter" idx="5"/>
          </p:nvPr>
        </p:nvSpPr>
        <p:spPr>
          <a:xfrm>
            <a:off x="3625639" y="8250952"/>
            <a:ext cx="2773680" cy="434340"/>
          </a:xfrm>
          <a:prstGeom prst="rect">
            <a:avLst/>
          </a:prstGeom>
        </p:spPr>
        <p:txBody>
          <a:bodyPr vert="horz" lIns="86204" tIns="43102" rIns="86204" bIns="43102" rtlCol="0" anchor="b"/>
          <a:lstStyle>
            <a:lvl1pPr algn="r">
              <a:defRPr sz="1100"/>
            </a:lvl1pPr>
          </a:lstStyle>
          <a:p>
            <a:fld id="{B453171E-98C9-4441-A758-B53782EED291}" type="slidenum">
              <a:rPr lang="en-US" smtClean="0"/>
              <a:pPr/>
              <a:t>‹#›</a:t>
            </a:fld>
            <a:endParaRPr lang="en-US"/>
          </a:p>
        </p:txBody>
      </p:sp>
    </p:spTree>
    <p:extLst>
      <p:ext uri="{BB962C8B-B14F-4D97-AF65-F5344CB8AC3E}">
        <p14:creationId xmlns:p14="http://schemas.microsoft.com/office/powerpoint/2010/main" val="3672288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33856" y="1905000"/>
            <a:ext cx="6848856" cy="1219200"/>
          </a:xfrm>
          <a:prstGeom prst="rect">
            <a:avLst/>
          </a:prstGeom>
        </p:spPr>
        <p:txBody>
          <a:bodyPr>
            <a:normAutofit/>
          </a:bodyPr>
          <a:lstStyle>
            <a:lvl1pPr>
              <a:defRPr sz="4000" baseline="0">
                <a:latin typeface="Helvetica" pitchFamily="34" charset="0"/>
              </a:defRPr>
            </a:lvl1pPr>
          </a:lstStyle>
          <a:p>
            <a:r>
              <a:rPr lang="en-US" dirty="0" smtClean="0"/>
              <a:t>Title</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smtClean="0"/>
              <a:t>SBN Meeting  –  4 April 14</a:t>
            </a: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309AD161-AFAC-41AC-83AA-4053A52B9B02}" type="slidenum">
              <a:rPr lang="en-US" smtClean="0"/>
              <a:pPr/>
              <a:t>‹#›</a:t>
            </a:fld>
            <a:endParaRPr lang="en-US"/>
          </a:p>
        </p:txBody>
      </p:sp>
      <p:sp>
        <p:nvSpPr>
          <p:cNvPr id="7" name="Rectangle 6"/>
          <p:cNvSpPr>
            <a:spLocks noChangeArrowheads="1"/>
          </p:cNvSpPr>
          <p:nvPr userDrawn="1"/>
        </p:nvSpPr>
        <p:spPr bwMode="auto">
          <a:xfrm>
            <a:off x="0" y="5385816"/>
            <a:ext cx="9144000" cy="1472184"/>
          </a:xfrm>
          <a:prstGeom prst="rect">
            <a:avLst/>
          </a:prstGeom>
          <a:solidFill>
            <a:schemeClr val="tx2"/>
          </a:solidFill>
          <a:ln w="9525">
            <a:solidFill>
              <a:srgbClr val="4A7EBB"/>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sp>
        <p:nvSpPr>
          <p:cNvPr id="9" name="Title 1"/>
          <p:cNvSpPr txBox="1">
            <a:spLocks/>
          </p:cNvSpPr>
          <p:nvPr userDrawn="1"/>
        </p:nvSpPr>
        <p:spPr>
          <a:xfrm>
            <a:off x="-3530" y="0"/>
            <a:ext cx="9144000" cy="1470025"/>
          </a:xfrm>
          <a:prstGeom prst="rect">
            <a:avLst/>
          </a:prstGeom>
          <a:solidFill>
            <a:schemeClr val="tx2"/>
          </a:solidFill>
        </p:spPr>
        <p:txBody>
          <a:bodyPr anchor="ctr">
            <a:normAutofit/>
            <a:scene3d>
              <a:camera prst="orthographicFront">
                <a:rot lat="0" lon="0" rev="0"/>
              </a:camera>
              <a:lightRig rig="threePt" dir="t"/>
            </a:scene3d>
          </a:bodyPr>
          <a:lstStyle/>
          <a:p>
            <a:pPr algn="ctr" fontAlgn="auto">
              <a:spcBef>
                <a:spcPts val="0"/>
              </a:spcBef>
              <a:spcAft>
                <a:spcPts val="0"/>
              </a:spcAft>
              <a:defRPr/>
            </a:pPr>
            <a:r>
              <a:rPr lang="en-US" sz="3200" b="0" dirty="0">
                <a:ln>
                  <a:noFill/>
                </a:ln>
                <a:solidFill>
                  <a:schemeClr val="bg1">
                    <a:lumMod val="75000"/>
                  </a:schemeClr>
                </a:solidFill>
                <a:effectLst>
                  <a:glow>
                    <a:schemeClr val="bg1"/>
                  </a:glow>
                </a:effectLst>
                <a:latin typeface="Helvetica"/>
                <a:ea typeface="+mj-ea"/>
                <a:cs typeface="+mj-cs"/>
              </a:rPr>
              <a:t>The</a:t>
            </a:r>
            <a:r>
              <a:rPr lang="en-US" sz="3200" dirty="0">
                <a:solidFill>
                  <a:schemeClr val="bg1">
                    <a:lumMod val="75000"/>
                  </a:schemeClr>
                </a:solidFill>
                <a:effectLst>
                  <a:glow>
                    <a:schemeClr val="bg1"/>
                  </a:glow>
                </a:effectLst>
                <a:latin typeface="Helvetica"/>
                <a:ea typeface="+mj-ea"/>
                <a:cs typeface="+mj-cs"/>
              </a:rPr>
              <a:t> </a:t>
            </a:r>
            <a:r>
              <a:rPr lang="en-US" sz="3200" b="1" dirty="0">
                <a:solidFill>
                  <a:schemeClr val="bg1"/>
                </a:solidFill>
                <a:effectLst>
                  <a:glow>
                    <a:schemeClr val="bg1"/>
                  </a:glow>
                </a:effectLst>
                <a:latin typeface="Helvetica"/>
                <a:ea typeface="+mj-ea"/>
                <a:cs typeface="+mj-cs"/>
              </a:rPr>
              <a:t>L</a:t>
            </a:r>
            <a:r>
              <a:rPr lang="en-US" sz="3200" b="0" dirty="0">
                <a:solidFill>
                  <a:schemeClr val="bg1">
                    <a:lumMod val="75000"/>
                  </a:schemeClr>
                </a:solidFill>
                <a:effectLst>
                  <a:glow>
                    <a:schemeClr val="bg1"/>
                  </a:glow>
                </a:effectLst>
                <a:latin typeface="Helvetica"/>
                <a:ea typeface="+mj-ea"/>
                <a:cs typeface="+mj-cs"/>
              </a:rPr>
              <a:t>ong-</a:t>
            </a:r>
            <a:r>
              <a:rPr lang="en-US" sz="3200" b="1" dirty="0">
                <a:solidFill>
                  <a:schemeClr val="bg1"/>
                </a:solidFill>
                <a:effectLst>
                  <a:glow>
                    <a:schemeClr val="bg1"/>
                  </a:glow>
                </a:effectLst>
                <a:latin typeface="Helvetica"/>
                <a:ea typeface="+mj-ea"/>
                <a:cs typeface="+mj-cs"/>
              </a:rPr>
              <a:t>B</a:t>
            </a:r>
            <a:r>
              <a:rPr lang="en-US" sz="3200" b="0" dirty="0">
                <a:solidFill>
                  <a:schemeClr val="bg1">
                    <a:lumMod val="75000"/>
                  </a:schemeClr>
                </a:solidFill>
                <a:effectLst>
                  <a:glow>
                    <a:schemeClr val="bg1"/>
                  </a:glow>
                </a:effectLst>
                <a:latin typeface="Helvetica"/>
                <a:ea typeface="+mj-ea"/>
                <a:cs typeface="+mj-cs"/>
              </a:rPr>
              <a:t>aseline </a:t>
            </a:r>
            <a:r>
              <a:rPr lang="en-US" sz="3200" b="1" dirty="0">
                <a:solidFill>
                  <a:schemeClr val="bg1"/>
                </a:solidFill>
                <a:effectLst>
                  <a:glow>
                    <a:schemeClr val="bg1"/>
                  </a:glow>
                </a:effectLst>
                <a:latin typeface="Helvetica"/>
                <a:ea typeface="+mj-ea"/>
                <a:cs typeface="+mj-cs"/>
              </a:rPr>
              <a:t>N</a:t>
            </a:r>
            <a:r>
              <a:rPr lang="en-US" sz="3200" b="0" dirty="0">
                <a:solidFill>
                  <a:schemeClr val="bg1">
                    <a:lumMod val="75000"/>
                  </a:schemeClr>
                </a:solidFill>
                <a:effectLst>
                  <a:glow>
                    <a:schemeClr val="bg1"/>
                  </a:glow>
                </a:effectLst>
                <a:latin typeface="Helvetica"/>
                <a:ea typeface="+mj-ea"/>
                <a:cs typeface="+mj-cs"/>
              </a:rPr>
              <a:t>eutrino </a:t>
            </a:r>
            <a:r>
              <a:rPr lang="en-US" sz="3200" b="1" dirty="0" smtClean="0">
                <a:solidFill>
                  <a:schemeClr val="bg1"/>
                </a:solidFill>
                <a:effectLst>
                  <a:glow>
                    <a:schemeClr val="bg1"/>
                  </a:glow>
                </a:effectLst>
                <a:latin typeface="Helvetica"/>
                <a:ea typeface="+mj-ea"/>
                <a:cs typeface="+mj-cs"/>
              </a:rPr>
              <a:t>E</a:t>
            </a:r>
            <a:r>
              <a:rPr lang="en-US" sz="3200" b="0" dirty="0" smtClean="0">
                <a:solidFill>
                  <a:schemeClr val="bg1">
                    <a:lumMod val="75000"/>
                  </a:schemeClr>
                </a:solidFill>
                <a:effectLst>
                  <a:glow>
                    <a:schemeClr val="bg1"/>
                  </a:glow>
                </a:effectLst>
                <a:latin typeface="Helvetica"/>
                <a:ea typeface="+mj-ea"/>
                <a:cs typeface="+mj-cs"/>
              </a:rPr>
              <a:t>xperiment </a:t>
            </a:r>
            <a:r>
              <a:rPr lang="en-US" sz="3200" b="0" kern="1200" dirty="0">
                <a:solidFill>
                  <a:schemeClr val="bg1">
                    <a:lumMod val="75000"/>
                  </a:schemeClr>
                </a:solidFill>
                <a:effectLst>
                  <a:glow>
                    <a:schemeClr val="bg1"/>
                  </a:glow>
                </a:effectLst>
                <a:latin typeface="Helvetica"/>
                <a:ea typeface="+mj-ea"/>
                <a:cs typeface="+mj-cs"/>
              </a:rPr>
              <a:t>P</a:t>
            </a:r>
            <a:r>
              <a:rPr lang="en-US" sz="3200" b="0" dirty="0" smtClean="0">
                <a:solidFill>
                  <a:schemeClr val="bg1">
                    <a:lumMod val="75000"/>
                  </a:schemeClr>
                </a:solidFill>
                <a:effectLst>
                  <a:glow>
                    <a:schemeClr val="bg1"/>
                  </a:glow>
                </a:effectLst>
                <a:latin typeface="Helvetica"/>
                <a:ea typeface="+mj-ea"/>
                <a:cs typeface="+mj-cs"/>
              </a:rPr>
              <a:t>roject</a:t>
            </a:r>
            <a:endParaRPr lang="en-US" sz="3200" b="0" dirty="0">
              <a:solidFill>
                <a:schemeClr val="bg1">
                  <a:lumMod val="75000"/>
                </a:schemeClr>
              </a:solidFill>
              <a:effectLst>
                <a:glow>
                  <a:schemeClr val="bg1"/>
                </a:glow>
              </a:effectLst>
              <a:latin typeface="Helvetica"/>
              <a:ea typeface="+mj-ea"/>
              <a:cs typeface="+mj-cs"/>
            </a:endParaRPr>
          </a:p>
        </p:txBody>
      </p:sp>
      <p:cxnSp>
        <p:nvCxnSpPr>
          <p:cNvPr id="10" name="Straight Connector 9"/>
          <p:cNvCxnSpPr>
            <a:cxnSpLocks noChangeShapeType="1"/>
          </p:cNvCxnSpPr>
          <p:nvPr userDrawn="1"/>
        </p:nvCxnSpPr>
        <p:spPr bwMode="auto">
          <a:xfrm>
            <a:off x="0" y="5746750"/>
            <a:ext cx="9140470" cy="0"/>
          </a:xfrm>
          <a:prstGeom prst="line">
            <a:avLst/>
          </a:prstGeom>
          <a:noFill/>
          <a:ln w="101600" cmpd="tri">
            <a:solidFill>
              <a:schemeClr val="bg1"/>
            </a:solidFill>
            <a:round/>
            <a:headEnd/>
            <a:tailEnd/>
          </a:ln>
          <a:effectLst>
            <a:outerShdw dist="23000" dir="5400000" rotWithShape="0">
              <a:srgbClr val="808080">
                <a:alpha val="34999"/>
              </a:srgbClr>
            </a:outerShdw>
          </a:effectLst>
        </p:spPr>
      </p:cxnSp>
      <p:sp>
        <p:nvSpPr>
          <p:cNvPr id="12" name="Text Placeholder 11"/>
          <p:cNvSpPr>
            <a:spLocks noGrp="1"/>
          </p:cNvSpPr>
          <p:nvPr>
            <p:ph type="body" sz="quarter" idx="13" hasCustomPrompt="1"/>
          </p:nvPr>
        </p:nvSpPr>
        <p:spPr>
          <a:xfrm>
            <a:off x="3048000" y="3352800"/>
            <a:ext cx="2819400" cy="1138773"/>
          </a:xfrm>
          <a:prstGeom prst="rect">
            <a:avLst/>
          </a:prstGeom>
        </p:spPr>
        <p:txBody>
          <a:bodyPr>
            <a:spAutoFit/>
          </a:bodyPr>
          <a:lstStyle>
            <a:lvl1pPr marL="0" indent="0" algn="ctr">
              <a:buFontTx/>
              <a:buNone/>
              <a:defRPr sz="2000" baseline="0">
                <a:latin typeface="Helvetica" pitchFamily="34" charset="0"/>
              </a:defRPr>
            </a:lvl1pPr>
          </a:lstStyle>
          <a:p>
            <a:pPr lvl="0"/>
            <a:r>
              <a:rPr lang="en-US" dirty="0" smtClean="0"/>
              <a:t>Presenter </a:t>
            </a:r>
          </a:p>
          <a:p>
            <a:pPr lvl="0"/>
            <a:r>
              <a:rPr lang="en-US" dirty="0" smtClean="0"/>
              <a:t>Title                 </a:t>
            </a:r>
          </a:p>
          <a:p>
            <a:pPr lvl="0"/>
            <a:r>
              <a:rPr lang="en-US" dirty="0" smtClean="0"/>
              <a:t>e-mail</a:t>
            </a:r>
          </a:p>
        </p:txBody>
      </p:sp>
      <p:cxnSp>
        <p:nvCxnSpPr>
          <p:cNvPr id="8" name="Straight Connector 7"/>
          <p:cNvCxnSpPr>
            <a:cxnSpLocks noChangeShapeType="1"/>
          </p:cNvCxnSpPr>
          <p:nvPr userDrawn="1"/>
        </p:nvCxnSpPr>
        <p:spPr bwMode="auto">
          <a:xfrm flipV="1">
            <a:off x="0" y="1143000"/>
            <a:ext cx="9144000" cy="1"/>
          </a:xfrm>
          <a:prstGeom prst="line">
            <a:avLst/>
          </a:prstGeom>
          <a:noFill/>
          <a:ln w="101600" cmpd="tri">
            <a:solidFill>
              <a:schemeClr val="bg1"/>
            </a:solidFill>
            <a:round/>
            <a:headEnd/>
            <a:tailEnd/>
          </a:ln>
          <a:effectLst>
            <a:outerShdw dist="23000" dir="5400000" rotWithShape="0">
              <a:srgbClr val="808080">
                <a:alpha val="34999"/>
              </a:srgbClr>
            </a:outerShdw>
          </a:effectLst>
        </p:spPr>
      </p:cxnSp>
      <p:sp>
        <p:nvSpPr>
          <p:cNvPr id="11" name="Text Placeholder 10"/>
          <p:cNvSpPr>
            <a:spLocks noGrp="1"/>
          </p:cNvSpPr>
          <p:nvPr>
            <p:ph type="body" sz="quarter" idx="14" hasCustomPrompt="1"/>
          </p:nvPr>
        </p:nvSpPr>
        <p:spPr>
          <a:xfrm>
            <a:off x="2362200" y="5867400"/>
            <a:ext cx="4572000" cy="762000"/>
          </a:xfrm>
          <a:prstGeom prst="rect">
            <a:avLst/>
          </a:prstGeom>
        </p:spPr>
        <p:txBody>
          <a:bodyPr>
            <a:noAutofit/>
          </a:bodyPr>
          <a:lstStyle>
            <a:lvl1pPr marL="0" indent="0" algn="ctr">
              <a:buNone/>
              <a:defRPr sz="2000" baseline="0">
                <a:solidFill>
                  <a:schemeClr val="bg1"/>
                </a:solidFill>
                <a:latin typeface="Helvetica" pitchFamily="34" charset="0"/>
              </a:defRPr>
            </a:lvl1pPr>
            <a:lvl2pPr marL="457200" indent="0">
              <a:buNone/>
              <a:defRPr sz="2000">
                <a:latin typeface="Helvetica" pitchFamily="34" charset="0"/>
              </a:defRPr>
            </a:lvl2pPr>
            <a:lvl3pPr marL="914400" indent="0">
              <a:buNone/>
              <a:defRPr sz="2000">
                <a:latin typeface="Helvetica" pitchFamily="34" charset="0"/>
              </a:defRPr>
            </a:lvl3pPr>
            <a:lvl4pPr marL="1371600" indent="0">
              <a:buNone/>
              <a:defRPr sz="2000">
                <a:latin typeface="Helvetica" pitchFamily="34" charset="0"/>
              </a:defRPr>
            </a:lvl4pPr>
            <a:lvl5pPr marL="1828800" indent="0">
              <a:buNone/>
              <a:defRPr sz="2000">
                <a:latin typeface="Helvetica" pitchFamily="34" charset="0"/>
              </a:defRPr>
            </a:lvl5pPr>
          </a:lstStyle>
          <a:p>
            <a:pPr lvl="0"/>
            <a:r>
              <a:rPr lang="en-US" dirty="0" smtClean="0"/>
              <a:t>Meeting </a:t>
            </a:r>
          </a:p>
          <a:p>
            <a:pPr lvl="0"/>
            <a:r>
              <a:rPr lang="en-US" dirty="0" err="1" smtClean="0"/>
              <a:t>dd</a:t>
            </a:r>
            <a:r>
              <a:rPr lang="en-US" dirty="0" smtClean="0"/>
              <a:t> Month </a:t>
            </a:r>
            <a:r>
              <a:rPr lang="en-US" dirty="0" err="1" smtClean="0"/>
              <a:t>yyyy</a:t>
            </a:r>
            <a:endParaRPr lang="en-US" dirty="0" smtClean="0"/>
          </a:p>
        </p:txBody>
      </p:sp>
    </p:spTree>
    <p:extLst>
      <p:ext uri="{BB962C8B-B14F-4D97-AF65-F5344CB8AC3E}">
        <p14:creationId xmlns:p14="http://schemas.microsoft.com/office/powerpoint/2010/main" val="381823182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45720"/>
            <a:ext cx="8229600" cy="822960"/>
          </a:xfrm>
          <a:prstGeom prst="rect">
            <a:avLst/>
          </a:prstGeom>
        </p:spPr>
        <p:txBody>
          <a:bodyPr anchor="ctr" anchorCtr="0">
            <a:normAutofit/>
          </a:bodyPr>
          <a:lstStyle>
            <a:lvl1pPr>
              <a:defRPr sz="2800">
                <a:latin typeface="Helvetica" pitchFamily="34" charset="0"/>
              </a:defRPr>
            </a:lvl1pPr>
          </a:lstStyle>
          <a:p>
            <a:r>
              <a:rPr lang="en-US" dirty="0" smtClean="0"/>
              <a:t>Slide Title</a:t>
            </a:r>
            <a:endParaRPr lang="en-US" dirty="0"/>
          </a:p>
        </p:txBody>
      </p:sp>
      <p:sp>
        <p:nvSpPr>
          <p:cNvPr id="3" name="Content Placeholder 2"/>
          <p:cNvSpPr>
            <a:spLocks noGrp="1"/>
          </p:cNvSpPr>
          <p:nvPr>
            <p:ph idx="1"/>
          </p:nvPr>
        </p:nvSpPr>
        <p:spPr>
          <a:xfrm>
            <a:off x="457200" y="1066800"/>
            <a:ext cx="8229600" cy="5334000"/>
          </a:xfrm>
          <a:prstGeom prst="rect">
            <a:avLst/>
          </a:prstGeom>
        </p:spPr>
        <p:txBody>
          <a:bodyPr>
            <a:noAutofit/>
          </a:bodyPr>
          <a:lstStyle>
            <a:lvl1pPr>
              <a:defRPr sz="2400">
                <a:latin typeface="Helvetica" pitchFamily="34" charset="0"/>
              </a:defRPr>
            </a:lvl1pPr>
            <a:lvl2pPr>
              <a:defRPr sz="2200">
                <a:latin typeface="Helvetica" pitchFamily="34" charset="0"/>
              </a:defRPr>
            </a:lvl2pPr>
            <a:lvl3pPr>
              <a:defRPr sz="2000">
                <a:latin typeface="Helvetica" pitchFamily="34" charset="0"/>
              </a:defRPr>
            </a:lvl3pPr>
            <a:lvl4pPr>
              <a:defRPr sz="1600">
                <a:latin typeface="Helvetica" pitchFamily="34" charset="0"/>
              </a:defRPr>
            </a:lvl4pPr>
            <a:lvl5pPr>
              <a:defRPr>
                <a:latin typeface="Helvetica"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7" name="Straight Connector 6"/>
          <p:cNvCxnSpPr>
            <a:cxnSpLocks noChangeShapeType="1"/>
          </p:cNvCxnSpPr>
          <p:nvPr userDrawn="1"/>
        </p:nvCxnSpPr>
        <p:spPr bwMode="auto">
          <a:xfrm>
            <a:off x="0" y="946150"/>
            <a:ext cx="9144000" cy="0"/>
          </a:xfrm>
          <a:prstGeom prst="line">
            <a:avLst/>
          </a:prstGeom>
          <a:noFill/>
          <a:ln w="101600" cmpd="tri">
            <a:solidFill>
              <a:schemeClr val="accent1"/>
            </a:solidFill>
            <a:round/>
            <a:headEnd/>
            <a:tailEnd/>
          </a:ln>
          <a:effectLst>
            <a:outerShdw dist="23000" dir="5400000" rotWithShape="0">
              <a:srgbClr val="808080">
                <a:alpha val="34999"/>
              </a:srgbClr>
            </a:outerShdw>
          </a:effectLst>
        </p:spPr>
      </p:cxnSp>
      <p:cxnSp>
        <p:nvCxnSpPr>
          <p:cNvPr id="8" name="Straight Connector 7"/>
          <p:cNvCxnSpPr>
            <a:cxnSpLocks noChangeShapeType="1"/>
          </p:cNvCxnSpPr>
          <p:nvPr userDrawn="1"/>
        </p:nvCxnSpPr>
        <p:spPr bwMode="auto">
          <a:xfrm>
            <a:off x="0" y="6475412"/>
            <a:ext cx="9144000" cy="1588"/>
          </a:xfrm>
          <a:prstGeom prst="line">
            <a:avLst/>
          </a:prstGeom>
          <a:noFill/>
          <a:ln w="101600" cmpd="tri">
            <a:solidFill>
              <a:schemeClr val="accent1"/>
            </a:solidFill>
            <a:round/>
            <a:headEnd/>
            <a:tailEnd/>
          </a:ln>
          <a:effectLst>
            <a:outerShdw dist="23000" dir="5400000" rotWithShape="0">
              <a:srgbClr val="808080">
                <a:alpha val="34999"/>
              </a:srgbClr>
            </a:outerShdw>
          </a:effectLst>
        </p:spPr>
      </p:cxnSp>
      <p:sp>
        <p:nvSpPr>
          <p:cNvPr id="13" name="Footer Placeholder 4"/>
          <p:cNvSpPr>
            <a:spLocks noGrp="1"/>
          </p:cNvSpPr>
          <p:nvPr>
            <p:ph type="ftr" sz="quarter" idx="3"/>
          </p:nvPr>
        </p:nvSpPr>
        <p:spPr>
          <a:xfrm>
            <a:off x="2286000" y="6477000"/>
            <a:ext cx="4572000" cy="381000"/>
          </a:xfrm>
          <a:prstGeom prst="rect">
            <a:avLst/>
          </a:prstGeom>
        </p:spPr>
        <p:txBody>
          <a:bodyPr anchor="ctr" anchorCtr="0"/>
          <a:lstStyle>
            <a:lvl1pPr algn="ctr">
              <a:defRPr sz="1200">
                <a:solidFill>
                  <a:schemeClr val="bg1">
                    <a:lumMod val="50000"/>
                  </a:schemeClr>
                </a:solidFill>
                <a:latin typeface="+mj-lt"/>
              </a:defRPr>
            </a:lvl1pPr>
          </a:lstStyle>
          <a:p>
            <a:r>
              <a:rPr lang="en-US" dirty="0" smtClean="0"/>
              <a:t>SBN Meeting  –  4 April 14</a:t>
            </a:r>
            <a:endParaRPr lang="en-US" dirty="0"/>
          </a:p>
        </p:txBody>
      </p:sp>
      <p:sp>
        <p:nvSpPr>
          <p:cNvPr id="14" name="Slide Number Placeholder 5"/>
          <p:cNvSpPr>
            <a:spLocks noGrp="1"/>
          </p:cNvSpPr>
          <p:nvPr>
            <p:ph type="sldNum" sz="quarter" idx="4"/>
          </p:nvPr>
        </p:nvSpPr>
        <p:spPr>
          <a:xfrm>
            <a:off x="6858000" y="6473952"/>
            <a:ext cx="1828800" cy="384048"/>
          </a:xfrm>
          <a:prstGeom prst="rect">
            <a:avLst/>
          </a:prstGeom>
        </p:spPr>
        <p:txBody>
          <a:bodyPr vert="horz" lIns="91440" tIns="45720" rIns="91440" bIns="45720" rtlCol="0" anchor="ctr"/>
          <a:lstStyle>
            <a:lvl1pPr algn="r">
              <a:defRPr sz="1200">
                <a:solidFill>
                  <a:schemeClr val="tx1">
                    <a:tint val="75000"/>
                  </a:schemeClr>
                </a:solidFill>
              </a:defRPr>
            </a:lvl1pPr>
          </a:lstStyle>
          <a:p>
            <a:fld id="{309AD161-AFAC-41AC-83AA-4053A52B9B02}" type="slidenum">
              <a:rPr lang="en-US" smtClean="0"/>
              <a:pPr/>
              <a:t>‹#›</a:t>
            </a:fld>
            <a:endParaRPr lang="en-US"/>
          </a:p>
        </p:txBody>
      </p:sp>
    </p:spTree>
    <p:extLst>
      <p:ext uri="{BB962C8B-B14F-4D97-AF65-F5344CB8AC3E}">
        <p14:creationId xmlns:p14="http://schemas.microsoft.com/office/powerpoint/2010/main" val="5562044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143000"/>
            <a:ext cx="4038600" cy="5181600"/>
          </a:xfrm>
          <a:prstGeom prst="rect">
            <a:avLst/>
          </a:prstGeom>
        </p:spPr>
        <p:txBody>
          <a:bodyPr/>
          <a:lstStyle>
            <a:lvl1pPr>
              <a:defRPr sz="2400">
                <a:latin typeface="Helvetica" pitchFamily="34" charset="0"/>
              </a:defRPr>
            </a:lvl1pPr>
            <a:lvl2pPr>
              <a:defRPr sz="2200">
                <a:latin typeface="Helvetica" pitchFamily="34" charset="0"/>
              </a:defRPr>
            </a:lvl2pPr>
            <a:lvl3pPr>
              <a:defRPr sz="2000">
                <a:latin typeface="Helvetica" pitchFamily="34" charset="0"/>
              </a:defRPr>
            </a:lvl3pPr>
            <a:lvl4pPr>
              <a:defRPr sz="1600">
                <a:latin typeface="Helvetica" pitchFamily="34" charset="0"/>
              </a:defRPr>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143000"/>
            <a:ext cx="4038600" cy="5181600"/>
          </a:xfrm>
          <a:prstGeom prst="rect">
            <a:avLst/>
          </a:prstGeom>
        </p:spPr>
        <p:txBody>
          <a:bodyPr/>
          <a:lstStyle>
            <a:lvl1pPr>
              <a:defRPr sz="2400">
                <a:latin typeface="Helvetica" pitchFamily="34" charset="0"/>
              </a:defRPr>
            </a:lvl1pPr>
            <a:lvl2pPr>
              <a:defRPr sz="2200">
                <a:latin typeface="Helvetica" pitchFamily="34" charset="0"/>
              </a:defRPr>
            </a:lvl2pPr>
            <a:lvl3pPr>
              <a:defRPr sz="2000">
                <a:latin typeface="Helvetica" pitchFamily="34" charset="0"/>
              </a:defRPr>
            </a:lvl3pPr>
            <a:lvl4pPr>
              <a:defRPr sz="1600">
                <a:latin typeface="Helvetica" pitchFamily="34" charset="0"/>
              </a:defRPr>
            </a:lvl4pPr>
            <a:lvl5pPr>
              <a:defRPr sz="1800">
                <a:latin typeface="Helvetica"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9" name="Straight Connector 8"/>
          <p:cNvCxnSpPr>
            <a:cxnSpLocks noChangeShapeType="1"/>
          </p:cNvCxnSpPr>
          <p:nvPr userDrawn="1"/>
        </p:nvCxnSpPr>
        <p:spPr bwMode="auto">
          <a:xfrm>
            <a:off x="0" y="6477000"/>
            <a:ext cx="9144000" cy="1588"/>
          </a:xfrm>
          <a:prstGeom prst="line">
            <a:avLst/>
          </a:prstGeom>
          <a:noFill/>
          <a:ln w="101600" cmpd="tri">
            <a:solidFill>
              <a:schemeClr val="accent1"/>
            </a:solidFill>
            <a:round/>
            <a:headEnd/>
            <a:tailEnd/>
          </a:ln>
          <a:effectLst>
            <a:outerShdw dist="23000" dir="5400000" rotWithShape="0">
              <a:srgbClr val="808080">
                <a:alpha val="34999"/>
              </a:srgbClr>
            </a:outerShdw>
          </a:effectLst>
        </p:spPr>
      </p:cxnSp>
      <p:cxnSp>
        <p:nvCxnSpPr>
          <p:cNvPr id="10" name="Straight Connector 9"/>
          <p:cNvCxnSpPr>
            <a:cxnSpLocks noChangeShapeType="1"/>
          </p:cNvCxnSpPr>
          <p:nvPr userDrawn="1"/>
        </p:nvCxnSpPr>
        <p:spPr bwMode="auto">
          <a:xfrm>
            <a:off x="0" y="946150"/>
            <a:ext cx="9144000" cy="0"/>
          </a:xfrm>
          <a:prstGeom prst="line">
            <a:avLst/>
          </a:prstGeom>
          <a:noFill/>
          <a:ln w="101600" cmpd="tri">
            <a:solidFill>
              <a:schemeClr val="accent1"/>
            </a:solidFill>
            <a:round/>
            <a:headEnd/>
            <a:tailEnd/>
          </a:ln>
          <a:effectLst>
            <a:outerShdw dist="23000" dir="5400000" rotWithShape="0">
              <a:srgbClr val="808080">
                <a:alpha val="34999"/>
              </a:srgbClr>
            </a:outerShdw>
          </a:effectLst>
        </p:spPr>
      </p:cxnSp>
      <p:sp>
        <p:nvSpPr>
          <p:cNvPr id="11" name="Footer Placeholder 4"/>
          <p:cNvSpPr>
            <a:spLocks noGrp="1"/>
          </p:cNvSpPr>
          <p:nvPr>
            <p:ph type="ftr" sz="quarter" idx="3"/>
          </p:nvPr>
        </p:nvSpPr>
        <p:spPr>
          <a:xfrm>
            <a:off x="2286000" y="6477000"/>
            <a:ext cx="4572000" cy="381000"/>
          </a:xfrm>
          <a:prstGeom prst="rect">
            <a:avLst/>
          </a:prstGeom>
        </p:spPr>
        <p:txBody>
          <a:bodyPr anchor="ctr" anchorCtr="0"/>
          <a:lstStyle>
            <a:lvl1pPr algn="ctr">
              <a:defRPr sz="1200">
                <a:solidFill>
                  <a:schemeClr val="bg1">
                    <a:lumMod val="50000"/>
                  </a:schemeClr>
                </a:solidFill>
                <a:latin typeface="+mj-lt"/>
              </a:defRPr>
            </a:lvl1pPr>
          </a:lstStyle>
          <a:p>
            <a:r>
              <a:rPr lang="en-US" smtClean="0"/>
              <a:t>SBN Meeting  –  4 April 14</a:t>
            </a:r>
            <a:endParaRPr lang="en-US" dirty="0"/>
          </a:p>
        </p:txBody>
      </p:sp>
      <p:sp>
        <p:nvSpPr>
          <p:cNvPr id="12" name="Slide Number Placeholder 5"/>
          <p:cNvSpPr>
            <a:spLocks noGrp="1"/>
          </p:cNvSpPr>
          <p:nvPr>
            <p:ph type="sldNum" sz="quarter" idx="4"/>
          </p:nvPr>
        </p:nvSpPr>
        <p:spPr>
          <a:xfrm>
            <a:off x="6858000" y="6473952"/>
            <a:ext cx="1828800" cy="384048"/>
          </a:xfrm>
          <a:prstGeom prst="rect">
            <a:avLst/>
          </a:prstGeom>
        </p:spPr>
        <p:txBody>
          <a:bodyPr vert="horz" lIns="91440" tIns="45720" rIns="91440" bIns="45720" rtlCol="0" anchor="ctr"/>
          <a:lstStyle>
            <a:lvl1pPr algn="r">
              <a:defRPr sz="1200">
                <a:solidFill>
                  <a:schemeClr val="tx1">
                    <a:tint val="75000"/>
                  </a:schemeClr>
                </a:solidFill>
              </a:defRPr>
            </a:lvl1pPr>
          </a:lstStyle>
          <a:p>
            <a:fld id="{309AD161-AFAC-41AC-83AA-4053A52B9B02}" type="slidenum">
              <a:rPr lang="en-US" smtClean="0"/>
              <a:pPr/>
              <a:t>‹#›</a:t>
            </a:fld>
            <a:endParaRPr lang="en-US"/>
          </a:p>
        </p:txBody>
      </p:sp>
      <p:sp>
        <p:nvSpPr>
          <p:cNvPr id="13" name="Title 1"/>
          <p:cNvSpPr>
            <a:spLocks noGrp="1"/>
          </p:cNvSpPr>
          <p:nvPr>
            <p:ph type="title" hasCustomPrompt="1"/>
          </p:nvPr>
        </p:nvSpPr>
        <p:spPr>
          <a:xfrm>
            <a:off x="457200" y="45720"/>
            <a:ext cx="8229600" cy="822960"/>
          </a:xfrm>
          <a:prstGeom prst="rect">
            <a:avLst/>
          </a:prstGeom>
        </p:spPr>
        <p:txBody>
          <a:bodyPr anchor="ctr" anchorCtr="0">
            <a:normAutofit/>
          </a:bodyPr>
          <a:lstStyle>
            <a:lvl1pPr>
              <a:defRPr sz="2800">
                <a:latin typeface="Helvetica" pitchFamily="34" charset="0"/>
              </a:defRPr>
            </a:lvl1pPr>
          </a:lstStyle>
          <a:p>
            <a:r>
              <a:rPr lang="en-US" dirty="0" smtClean="0"/>
              <a:t>Slide Title</a:t>
            </a:r>
            <a:endParaRPr lang="en-US" dirty="0"/>
          </a:p>
        </p:txBody>
      </p:sp>
    </p:spTree>
    <p:extLst>
      <p:ext uri="{BB962C8B-B14F-4D97-AF65-F5344CB8AC3E}">
        <p14:creationId xmlns:p14="http://schemas.microsoft.com/office/powerpoint/2010/main" val="2678233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143000"/>
            <a:ext cx="4040188" cy="639762"/>
          </a:xfrm>
          <a:prstGeom prst="rect">
            <a:avLst/>
          </a:prstGeom>
        </p:spPr>
        <p:txBody>
          <a:bodyPr anchor="b">
            <a:noAutofit/>
          </a:bodyPr>
          <a:lstStyle>
            <a:lvl1pPr marL="0" indent="0">
              <a:buNone/>
              <a:defRPr sz="2000" b="1">
                <a:latin typeface="Helvetica"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28800"/>
            <a:ext cx="4040188" cy="4495800"/>
          </a:xfrm>
          <a:prstGeom prst="rect">
            <a:avLst/>
          </a:prstGeom>
        </p:spPr>
        <p:txBody>
          <a:bodyPr/>
          <a:lstStyle>
            <a:lvl1pPr>
              <a:defRPr sz="2400">
                <a:latin typeface="Helvetica" pitchFamily="34" charset="0"/>
              </a:defRPr>
            </a:lvl1pPr>
            <a:lvl2pPr>
              <a:defRPr sz="2200">
                <a:latin typeface="Helvetica" pitchFamily="34" charset="0"/>
              </a:defRPr>
            </a:lvl2pPr>
            <a:lvl3pPr>
              <a:defRPr sz="2000">
                <a:latin typeface="Helvetica" pitchFamily="34" charset="0"/>
              </a:defRPr>
            </a:lvl3pPr>
            <a:lvl4pPr>
              <a:defRPr sz="1600">
                <a:latin typeface="Helvetica" pitchFamily="34" charset="0"/>
              </a:defRPr>
            </a:lvl4pPr>
            <a:lvl5pPr>
              <a:defRPr sz="1600">
                <a:latin typeface="Helvetica"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Text Placeholder 4"/>
          <p:cNvSpPr>
            <a:spLocks noGrp="1"/>
          </p:cNvSpPr>
          <p:nvPr>
            <p:ph type="body" sz="quarter" idx="3"/>
          </p:nvPr>
        </p:nvSpPr>
        <p:spPr>
          <a:xfrm>
            <a:off x="4645025" y="1143000"/>
            <a:ext cx="4041775" cy="639762"/>
          </a:xfrm>
          <a:prstGeom prst="rect">
            <a:avLst/>
          </a:prstGeom>
        </p:spPr>
        <p:txBody>
          <a:bodyPr anchor="b">
            <a:normAutofit/>
          </a:bodyPr>
          <a:lstStyle>
            <a:lvl1pPr marL="0" indent="0">
              <a:buNone/>
              <a:defRPr sz="2000" b="1">
                <a:latin typeface="Helvetica"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828800"/>
            <a:ext cx="4041775" cy="4495800"/>
          </a:xfrm>
          <a:prstGeom prst="rect">
            <a:avLst/>
          </a:prstGeom>
        </p:spPr>
        <p:txBody>
          <a:bodyPr/>
          <a:lstStyle>
            <a:lvl1pPr>
              <a:defRPr sz="2400">
                <a:latin typeface="Helvetica" pitchFamily="34" charset="0"/>
              </a:defRPr>
            </a:lvl1pPr>
            <a:lvl2pPr>
              <a:defRPr sz="2200">
                <a:latin typeface="Helvetica" pitchFamily="34" charset="0"/>
              </a:defRPr>
            </a:lvl2pPr>
            <a:lvl3pPr>
              <a:defRPr sz="2000">
                <a:latin typeface="Helvetica" pitchFamily="34" charset="0"/>
              </a:defRPr>
            </a:lvl3pPr>
            <a:lvl4pPr>
              <a:defRPr sz="1600">
                <a:latin typeface="Helvetica" pitchFamily="34" charset="0"/>
              </a:defRPr>
            </a:lvl4pPr>
            <a:lvl5pPr>
              <a:defRPr sz="1600">
                <a:latin typeface="Helvetica"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11" name="Straight Connector 10"/>
          <p:cNvCxnSpPr>
            <a:cxnSpLocks noChangeShapeType="1"/>
          </p:cNvCxnSpPr>
          <p:nvPr userDrawn="1"/>
        </p:nvCxnSpPr>
        <p:spPr bwMode="auto">
          <a:xfrm>
            <a:off x="0" y="6477000"/>
            <a:ext cx="9144000" cy="1588"/>
          </a:xfrm>
          <a:prstGeom prst="line">
            <a:avLst/>
          </a:prstGeom>
          <a:noFill/>
          <a:ln w="101600" cmpd="tri">
            <a:solidFill>
              <a:schemeClr val="accent1"/>
            </a:solidFill>
            <a:round/>
            <a:headEnd/>
            <a:tailEnd/>
          </a:ln>
          <a:effectLst>
            <a:outerShdw dist="23000" dir="5400000" rotWithShape="0">
              <a:srgbClr val="808080">
                <a:alpha val="34999"/>
              </a:srgbClr>
            </a:outerShdw>
          </a:effectLst>
        </p:spPr>
      </p:cxnSp>
      <p:cxnSp>
        <p:nvCxnSpPr>
          <p:cNvPr id="12" name="Straight Connector 11"/>
          <p:cNvCxnSpPr>
            <a:cxnSpLocks noChangeShapeType="1"/>
          </p:cNvCxnSpPr>
          <p:nvPr userDrawn="1"/>
        </p:nvCxnSpPr>
        <p:spPr bwMode="auto">
          <a:xfrm>
            <a:off x="0" y="946150"/>
            <a:ext cx="9144000" cy="0"/>
          </a:xfrm>
          <a:prstGeom prst="line">
            <a:avLst/>
          </a:prstGeom>
          <a:noFill/>
          <a:ln w="101600" cmpd="tri">
            <a:solidFill>
              <a:schemeClr val="accent1"/>
            </a:solidFill>
            <a:round/>
            <a:headEnd/>
            <a:tailEnd/>
          </a:ln>
          <a:effectLst>
            <a:outerShdw dist="23000" dir="5400000" rotWithShape="0">
              <a:srgbClr val="808080">
                <a:alpha val="34999"/>
              </a:srgbClr>
            </a:outerShdw>
          </a:effectLst>
        </p:spPr>
      </p:cxnSp>
      <p:sp>
        <p:nvSpPr>
          <p:cNvPr id="15" name="Footer Placeholder 4"/>
          <p:cNvSpPr>
            <a:spLocks noGrp="1"/>
          </p:cNvSpPr>
          <p:nvPr>
            <p:ph type="ftr" sz="quarter" idx="10"/>
          </p:nvPr>
        </p:nvSpPr>
        <p:spPr>
          <a:xfrm>
            <a:off x="2286000" y="6477000"/>
            <a:ext cx="4572000" cy="381000"/>
          </a:xfrm>
          <a:prstGeom prst="rect">
            <a:avLst/>
          </a:prstGeom>
        </p:spPr>
        <p:txBody>
          <a:bodyPr anchor="ctr" anchorCtr="0"/>
          <a:lstStyle>
            <a:lvl1pPr algn="ctr">
              <a:defRPr sz="1200">
                <a:solidFill>
                  <a:schemeClr val="bg1">
                    <a:lumMod val="50000"/>
                  </a:schemeClr>
                </a:solidFill>
                <a:latin typeface="+mj-lt"/>
              </a:defRPr>
            </a:lvl1pPr>
          </a:lstStyle>
          <a:p>
            <a:r>
              <a:rPr lang="en-US" smtClean="0"/>
              <a:t>SBN Meeting  –  4 April 14</a:t>
            </a:r>
            <a:endParaRPr lang="en-US" dirty="0"/>
          </a:p>
        </p:txBody>
      </p:sp>
      <p:sp>
        <p:nvSpPr>
          <p:cNvPr id="16" name="Slide Number Placeholder 5"/>
          <p:cNvSpPr>
            <a:spLocks noGrp="1"/>
          </p:cNvSpPr>
          <p:nvPr>
            <p:ph type="sldNum" sz="quarter" idx="11"/>
          </p:nvPr>
        </p:nvSpPr>
        <p:spPr>
          <a:xfrm>
            <a:off x="6858000" y="6473952"/>
            <a:ext cx="1828800" cy="384048"/>
          </a:xfrm>
          <a:prstGeom prst="rect">
            <a:avLst/>
          </a:prstGeom>
        </p:spPr>
        <p:txBody>
          <a:bodyPr vert="horz" lIns="91440" tIns="45720" rIns="91440" bIns="45720" rtlCol="0" anchor="ctr"/>
          <a:lstStyle>
            <a:lvl1pPr algn="r">
              <a:defRPr sz="1200">
                <a:solidFill>
                  <a:schemeClr val="tx1">
                    <a:tint val="75000"/>
                  </a:schemeClr>
                </a:solidFill>
              </a:defRPr>
            </a:lvl1pPr>
          </a:lstStyle>
          <a:p>
            <a:fld id="{309AD161-AFAC-41AC-83AA-4053A52B9B02}" type="slidenum">
              <a:rPr lang="en-US" smtClean="0"/>
              <a:pPr/>
              <a:t>‹#›</a:t>
            </a:fld>
            <a:endParaRPr lang="en-US"/>
          </a:p>
        </p:txBody>
      </p:sp>
      <p:sp>
        <p:nvSpPr>
          <p:cNvPr id="17" name="Title 1"/>
          <p:cNvSpPr>
            <a:spLocks noGrp="1"/>
          </p:cNvSpPr>
          <p:nvPr>
            <p:ph type="title" hasCustomPrompt="1"/>
          </p:nvPr>
        </p:nvSpPr>
        <p:spPr>
          <a:xfrm>
            <a:off x="457200" y="45720"/>
            <a:ext cx="8229600" cy="822960"/>
          </a:xfrm>
          <a:prstGeom prst="rect">
            <a:avLst/>
          </a:prstGeom>
        </p:spPr>
        <p:txBody>
          <a:bodyPr anchor="ctr" anchorCtr="0">
            <a:normAutofit/>
          </a:bodyPr>
          <a:lstStyle>
            <a:lvl1pPr>
              <a:defRPr sz="2800">
                <a:latin typeface="Helvetica" pitchFamily="34" charset="0"/>
              </a:defRPr>
            </a:lvl1pPr>
          </a:lstStyle>
          <a:p>
            <a:r>
              <a:rPr lang="en-US" dirty="0" smtClean="0"/>
              <a:t>Slide Title</a:t>
            </a:r>
            <a:endParaRPr lang="en-US" dirty="0"/>
          </a:p>
        </p:txBody>
      </p:sp>
    </p:spTree>
    <p:extLst>
      <p:ext uri="{BB962C8B-B14F-4D97-AF65-F5344CB8AC3E}">
        <p14:creationId xmlns:p14="http://schemas.microsoft.com/office/powerpoint/2010/main" val="38929589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7" name="Straight Connector 6"/>
          <p:cNvCxnSpPr>
            <a:cxnSpLocks noChangeShapeType="1"/>
          </p:cNvCxnSpPr>
          <p:nvPr userDrawn="1"/>
        </p:nvCxnSpPr>
        <p:spPr bwMode="auto">
          <a:xfrm>
            <a:off x="0" y="6477000"/>
            <a:ext cx="9144000" cy="1588"/>
          </a:xfrm>
          <a:prstGeom prst="line">
            <a:avLst/>
          </a:prstGeom>
          <a:noFill/>
          <a:ln w="101600" cmpd="tri">
            <a:solidFill>
              <a:schemeClr val="accent1"/>
            </a:solidFill>
            <a:round/>
            <a:headEnd/>
            <a:tailEnd/>
          </a:ln>
          <a:effectLst>
            <a:outerShdw dist="23000" dir="5400000" rotWithShape="0">
              <a:srgbClr val="808080">
                <a:alpha val="34999"/>
              </a:srgbClr>
            </a:outerShdw>
          </a:effectLst>
        </p:spPr>
      </p:cxnSp>
      <p:cxnSp>
        <p:nvCxnSpPr>
          <p:cNvPr id="8" name="Straight Connector 7"/>
          <p:cNvCxnSpPr>
            <a:cxnSpLocks noChangeShapeType="1"/>
          </p:cNvCxnSpPr>
          <p:nvPr userDrawn="1"/>
        </p:nvCxnSpPr>
        <p:spPr bwMode="auto">
          <a:xfrm>
            <a:off x="0" y="946150"/>
            <a:ext cx="9144000" cy="0"/>
          </a:xfrm>
          <a:prstGeom prst="line">
            <a:avLst/>
          </a:prstGeom>
          <a:noFill/>
          <a:ln w="101600" cmpd="tri">
            <a:solidFill>
              <a:schemeClr val="accent1"/>
            </a:solidFill>
            <a:round/>
            <a:headEnd/>
            <a:tailEnd/>
          </a:ln>
          <a:effectLst>
            <a:outerShdw dist="23000" dir="5400000" rotWithShape="0">
              <a:srgbClr val="808080">
                <a:alpha val="34999"/>
              </a:srgbClr>
            </a:outerShdw>
          </a:effectLst>
        </p:spPr>
      </p:cxnSp>
      <p:sp>
        <p:nvSpPr>
          <p:cNvPr id="9" name="Footer Placeholder 4"/>
          <p:cNvSpPr>
            <a:spLocks noGrp="1"/>
          </p:cNvSpPr>
          <p:nvPr>
            <p:ph type="ftr" sz="quarter" idx="3"/>
          </p:nvPr>
        </p:nvSpPr>
        <p:spPr>
          <a:xfrm>
            <a:off x="2286000" y="6477000"/>
            <a:ext cx="4572000" cy="381000"/>
          </a:xfrm>
          <a:prstGeom prst="rect">
            <a:avLst/>
          </a:prstGeom>
        </p:spPr>
        <p:txBody>
          <a:bodyPr anchor="ctr" anchorCtr="0"/>
          <a:lstStyle>
            <a:lvl1pPr algn="ctr">
              <a:defRPr sz="1200">
                <a:solidFill>
                  <a:schemeClr val="bg1">
                    <a:lumMod val="50000"/>
                  </a:schemeClr>
                </a:solidFill>
                <a:latin typeface="+mj-lt"/>
              </a:defRPr>
            </a:lvl1pPr>
          </a:lstStyle>
          <a:p>
            <a:r>
              <a:rPr lang="en-US" smtClean="0"/>
              <a:t>SBN Meeting  –  4 April 14</a:t>
            </a:r>
            <a:endParaRPr lang="en-US" dirty="0"/>
          </a:p>
        </p:txBody>
      </p:sp>
      <p:sp>
        <p:nvSpPr>
          <p:cNvPr id="10" name="Slide Number Placeholder 5"/>
          <p:cNvSpPr>
            <a:spLocks noGrp="1"/>
          </p:cNvSpPr>
          <p:nvPr>
            <p:ph type="sldNum" sz="quarter" idx="4"/>
          </p:nvPr>
        </p:nvSpPr>
        <p:spPr>
          <a:xfrm>
            <a:off x="6858000" y="6473952"/>
            <a:ext cx="1828800" cy="384048"/>
          </a:xfrm>
          <a:prstGeom prst="rect">
            <a:avLst/>
          </a:prstGeom>
        </p:spPr>
        <p:txBody>
          <a:bodyPr vert="horz" lIns="91440" tIns="45720" rIns="91440" bIns="45720" rtlCol="0" anchor="ctr"/>
          <a:lstStyle>
            <a:lvl1pPr algn="r">
              <a:defRPr sz="1200">
                <a:solidFill>
                  <a:schemeClr val="tx1">
                    <a:tint val="75000"/>
                  </a:schemeClr>
                </a:solidFill>
              </a:defRPr>
            </a:lvl1pPr>
          </a:lstStyle>
          <a:p>
            <a:fld id="{309AD161-AFAC-41AC-83AA-4053A52B9B02}" type="slidenum">
              <a:rPr lang="en-US" smtClean="0"/>
              <a:pPr/>
              <a:t>‹#›</a:t>
            </a:fld>
            <a:endParaRPr lang="en-US"/>
          </a:p>
        </p:txBody>
      </p:sp>
      <p:sp>
        <p:nvSpPr>
          <p:cNvPr id="11" name="Title 1"/>
          <p:cNvSpPr>
            <a:spLocks noGrp="1"/>
          </p:cNvSpPr>
          <p:nvPr>
            <p:ph type="title" hasCustomPrompt="1"/>
          </p:nvPr>
        </p:nvSpPr>
        <p:spPr>
          <a:xfrm>
            <a:off x="457200" y="45720"/>
            <a:ext cx="8229600" cy="822960"/>
          </a:xfrm>
          <a:prstGeom prst="rect">
            <a:avLst/>
          </a:prstGeom>
        </p:spPr>
        <p:txBody>
          <a:bodyPr anchor="ctr" anchorCtr="0">
            <a:normAutofit/>
          </a:bodyPr>
          <a:lstStyle>
            <a:lvl1pPr>
              <a:defRPr sz="2800">
                <a:latin typeface="Helvetica" pitchFamily="34" charset="0"/>
              </a:defRPr>
            </a:lvl1pPr>
          </a:lstStyle>
          <a:p>
            <a:r>
              <a:rPr lang="en-US" dirty="0" smtClean="0"/>
              <a:t>Slide Title</a:t>
            </a:r>
            <a:endParaRPr lang="en-US" dirty="0"/>
          </a:p>
        </p:txBody>
      </p:sp>
    </p:spTree>
    <p:extLst>
      <p:ext uri="{BB962C8B-B14F-4D97-AF65-F5344CB8AC3E}">
        <p14:creationId xmlns:p14="http://schemas.microsoft.com/office/powerpoint/2010/main" val="3921033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066800"/>
            <a:ext cx="5111750" cy="5257800"/>
          </a:xfrm>
          <a:prstGeom prst="rect">
            <a:avLst/>
          </a:prstGeom>
        </p:spPr>
        <p:txBody>
          <a:bodyPr/>
          <a:lstStyle>
            <a:lvl1pPr>
              <a:defRPr sz="2400">
                <a:latin typeface="Helvetica" pitchFamily="34" charset="0"/>
              </a:defRPr>
            </a:lvl1pPr>
            <a:lvl2pPr>
              <a:defRPr sz="2200">
                <a:latin typeface="Helvetica" pitchFamily="34" charset="0"/>
              </a:defRPr>
            </a:lvl2pPr>
            <a:lvl3pPr>
              <a:defRPr sz="2000">
                <a:latin typeface="Helvetica" pitchFamily="34" charset="0"/>
              </a:defRPr>
            </a:lvl3pPr>
            <a:lvl4pPr>
              <a:defRPr sz="1600">
                <a:latin typeface="Helvetica" pitchFamily="34" charset="0"/>
              </a:defRPr>
            </a:lvl4pPr>
            <a:lvl5pPr>
              <a:defRPr sz="2000">
                <a:latin typeface="Helvetica" pitchFamily="34"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Text Placeholder 3"/>
          <p:cNvSpPr>
            <a:spLocks noGrp="1"/>
          </p:cNvSpPr>
          <p:nvPr>
            <p:ph type="body" sz="half" idx="2"/>
          </p:nvPr>
        </p:nvSpPr>
        <p:spPr>
          <a:xfrm>
            <a:off x="457200" y="1066800"/>
            <a:ext cx="3008313" cy="5257800"/>
          </a:xfrm>
          <a:prstGeom prst="rect">
            <a:avLst/>
          </a:prstGeom>
        </p:spPr>
        <p:txBody>
          <a:bodyPr/>
          <a:lstStyle>
            <a:lvl1pPr marL="0" indent="0">
              <a:buNone/>
              <a:defRPr sz="1400">
                <a:latin typeface="Helvetic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9" name="Straight Connector 8"/>
          <p:cNvCxnSpPr>
            <a:cxnSpLocks noChangeShapeType="1"/>
          </p:cNvCxnSpPr>
          <p:nvPr userDrawn="1"/>
        </p:nvCxnSpPr>
        <p:spPr bwMode="auto">
          <a:xfrm>
            <a:off x="0" y="6477000"/>
            <a:ext cx="9144000" cy="1588"/>
          </a:xfrm>
          <a:prstGeom prst="line">
            <a:avLst/>
          </a:prstGeom>
          <a:noFill/>
          <a:ln w="101600" cmpd="tri">
            <a:solidFill>
              <a:schemeClr val="accent1"/>
            </a:solidFill>
            <a:round/>
            <a:headEnd/>
            <a:tailEnd/>
          </a:ln>
          <a:effectLst>
            <a:outerShdw dist="23000" dir="5400000" rotWithShape="0">
              <a:srgbClr val="808080">
                <a:alpha val="34999"/>
              </a:srgbClr>
            </a:outerShdw>
          </a:effectLst>
        </p:spPr>
      </p:cxnSp>
      <p:cxnSp>
        <p:nvCxnSpPr>
          <p:cNvPr id="11" name="Straight Connector 10"/>
          <p:cNvCxnSpPr>
            <a:cxnSpLocks noChangeShapeType="1"/>
          </p:cNvCxnSpPr>
          <p:nvPr userDrawn="1"/>
        </p:nvCxnSpPr>
        <p:spPr bwMode="auto">
          <a:xfrm>
            <a:off x="0" y="946150"/>
            <a:ext cx="9144000" cy="0"/>
          </a:xfrm>
          <a:prstGeom prst="line">
            <a:avLst/>
          </a:prstGeom>
          <a:noFill/>
          <a:ln w="101600" cmpd="tri">
            <a:solidFill>
              <a:schemeClr val="accent1"/>
            </a:solidFill>
            <a:round/>
            <a:headEnd/>
            <a:tailEnd/>
          </a:ln>
          <a:effectLst>
            <a:outerShdw dist="23000" dir="5400000" rotWithShape="0">
              <a:srgbClr val="808080">
                <a:alpha val="34999"/>
              </a:srgbClr>
            </a:outerShdw>
          </a:effectLst>
        </p:spPr>
      </p:cxnSp>
      <p:sp>
        <p:nvSpPr>
          <p:cNvPr id="10" name="Footer Placeholder 4"/>
          <p:cNvSpPr>
            <a:spLocks noGrp="1"/>
          </p:cNvSpPr>
          <p:nvPr>
            <p:ph type="ftr" sz="quarter" idx="3"/>
          </p:nvPr>
        </p:nvSpPr>
        <p:spPr>
          <a:xfrm>
            <a:off x="2286000" y="6477000"/>
            <a:ext cx="4572000" cy="381000"/>
          </a:xfrm>
          <a:prstGeom prst="rect">
            <a:avLst/>
          </a:prstGeom>
        </p:spPr>
        <p:txBody>
          <a:bodyPr anchor="ctr" anchorCtr="0"/>
          <a:lstStyle>
            <a:lvl1pPr algn="ctr">
              <a:defRPr sz="1200">
                <a:solidFill>
                  <a:schemeClr val="bg1">
                    <a:lumMod val="50000"/>
                  </a:schemeClr>
                </a:solidFill>
                <a:latin typeface="+mj-lt"/>
              </a:defRPr>
            </a:lvl1pPr>
          </a:lstStyle>
          <a:p>
            <a:r>
              <a:rPr lang="en-US" smtClean="0"/>
              <a:t>SBN Meeting  –  4 April 14</a:t>
            </a:r>
            <a:endParaRPr lang="en-US" dirty="0"/>
          </a:p>
        </p:txBody>
      </p:sp>
      <p:sp>
        <p:nvSpPr>
          <p:cNvPr id="12" name="Slide Number Placeholder 5"/>
          <p:cNvSpPr>
            <a:spLocks noGrp="1"/>
          </p:cNvSpPr>
          <p:nvPr>
            <p:ph type="sldNum" sz="quarter" idx="4"/>
          </p:nvPr>
        </p:nvSpPr>
        <p:spPr>
          <a:xfrm>
            <a:off x="6858000" y="6473952"/>
            <a:ext cx="1828800" cy="384048"/>
          </a:xfrm>
          <a:prstGeom prst="rect">
            <a:avLst/>
          </a:prstGeom>
        </p:spPr>
        <p:txBody>
          <a:bodyPr vert="horz" lIns="91440" tIns="45720" rIns="91440" bIns="45720" rtlCol="0" anchor="ctr"/>
          <a:lstStyle>
            <a:lvl1pPr algn="r">
              <a:defRPr sz="1200">
                <a:solidFill>
                  <a:schemeClr val="tx1">
                    <a:tint val="75000"/>
                  </a:schemeClr>
                </a:solidFill>
              </a:defRPr>
            </a:lvl1pPr>
          </a:lstStyle>
          <a:p>
            <a:fld id="{309AD161-AFAC-41AC-83AA-4053A52B9B02}" type="slidenum">
              <a:rPr lang="en-US" smtClean="0"/>
              <a:pPr/>
              <a:t>‹#›</a:t>
            </a:fld>
            <a:endParaRPr lang="en-US"/>
          </a:p>
        </p:txBody>
      </p:sp>
      <p:sp>
        <p:nvSpPr>
          <p:cNvPr id="13" name="Title 1"/>
          <p:cNvSpPr>
            <a:spLocks noGrp="1"/>
          </p:cNvSpPr>
          <p:nvPr>
            <p:ph type="title" hasCustomPrompt="1"/>
          </p:nvPr>
        </p:nvSpPr>
        <p:spPr>
          <a:xfrm>
            <a:off x="457200" y="45720"/>
            <a:ext cx="8229600" cy="822960"/>
          </a:xfrm>
          <a:prstGeom prst="rect">
            <a:avLst/>
          </a:prstGeom>
        </p:spPr>
        <p:txBody>
          <a:bodyPr anchor="ctr" anchorCtr="0">
            <a:normAutofit/>
          </a:bodyPr>
          <a:lstStyle>
            <a:lvl1pPr>
              <a:defRPr sz="2800">
                <a:latin typeface="Helvetica" pitchFamily="34" charset="0"/>
              </a:defRPr>
            </a:lvl1pPr>
          </a:lstStyle>
          <a:p>
            <a:r>
              <a:rPr lang="en-US" dirty="0" smtClean="0"/>
              <a:t>Slide Title</a:t>
            </a:r>
            <a:endParaRPr lang="en-US" dirty="0"/>
          </a:p>
        </p:txBody>
      </p:sp>
    </p:spTree>
    <p:extLst>
      <p:ext uri="{BB962C8B-B14F-4D97-AF65-F5344CB8AC3E}">
        <p14:creationId xmlns:p14="http://schemas.microsoft.com/office/powerpoint/2010/main" val="2645117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1066800"/>
            <a:ext cx="5486400" cy="4114800"/>
          </a:xfrm>
          <a:prstGeom prst="rect">
            <a:avLst/>
          </a:prstGeom>
        </p:spPr>
        <p:txBody>
          <a:bodyPr/>
          <a:lstStyle>
            <a:lvl1pPr marL="0" indent="0">
              <a:buNone/>
              <a:defRPr sz="3200">
                <a:latin typeface="Helvetica"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957262"/>
          </a:xfrm>
          <a:prstGeom prst="rect">
            <a:avLst/>
          </a:prstGeom>
        </p:spPr>
        <p:txBody>
          <a:bodyPr/>
          <a:lstStyle>
            <a:lvl1pPr marL="0" indent="0">
              <a:buNone/>
              <a:defRPr sz="1400">
                <a:latin typeface="Helvetic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9" name="Straight Connector 8"/>
          <p:cNvCxnSpPr>
            <a:cxnSpLocks noChangeShapeType="1"/>
          </p:cNvCxnSpPr>
          <p:nvPr userDrawn="1"/>
        </p:nvCxnSpPr>
        <p:spPr bwMode="auto">
          <a:xfrm>
            <a:off x="0" y="6477000"/>
            <a:ext cx="9144000" cy="1588"/>
          </a:xfrm>
          <a:prstGeom prst="line">
            <a:avLst/>
          </a:prstGeom>
          <a:noFill/>
          <a:ln w="101600" cmpd="tri">
            <a:solidFill>
              <a:schemeClr val="accent1"/>
            </a:solidFill>
            <a:round/>
            <a:headEnd/>
            <a:tailEnd/>
          </a:ln>
          <a:effectLst>
            <a:outerShdw dist="23000" dir="5400000" rotWithShape="0">
              <a:srgbClr val="808080">
                <a:alpha val="34999"/>
              </a:srgbClr>
            </a:outerShdw>
          </a:effectLst>
        </p:spPr>
      </p:cxnSp>
      <p:cxnSp>
        <p:nvCxnSpPr>
          <p:cNvPr id="11" name="Straight Connector 10"/>
          <p:cNvCxnSpPr>
            <a:cxnSpLocks noChangeShapeType="1"/>
          </p:cNvCxnSpPr>
          <p:nvPr userDrawn="1"/>
        </p:nvCxnSpPr>
        <p:spPr bwMode="auto">
          <a:xfrm>
            <a:off x="0" y="946150"/>
            <a:ext cx="9144000" cy="0"/>
          </a:xfrm>
          <a:prstGeom prst="line">
            <a:avLst/>
          </a:prstGeom>
          <a:noFill/>
          <a:ln w="101600" cmpd="tri">
            <a:solidFill>
              <a:schemeClr val="accent1"/>
            </a:solidFill>
            <a:round/>
            <a:headEnd/>
            <a:tailEnd/>
          </a:ln>
          <a:effectLst>
            <a:outerShdw dist="23000" dir="5400000" rotWithShape="0">
              <a:srgbClr val="808080">
                <a:alpha val="34999"/>
              </a:srgbClr>
            </a:outerShdw>
          </a:effectLst>
        </p:spPr>
      </p:cxnSp>
      <p:sp>
        <p:nvSpPr>
          <p:cNvPr id="10" name="Footer Placeholder 4"/>
          <p:cNvSpPr>
            <a:spLocks noGrp="1"/>
          </p:cNvSpPr>
          <p:nvPr>
            <p:ph type="ftr" sz="quarter" idx="3"/>
          </p:nvPr>
        </p:nvSpPr>
        <p:spPr>
          <a:xfrm>
            <a:off x="2286000" y="6477000"/>
            <a:ext cx="4572000" cy="381000"/>
          </a:xfrm>
          <a:prstGeom prst="rect">
            <a:avLst/>
          </a:prstGeom>
        </p:spPr>
        <p:txBody>
          <a:bodyPr anchor="ctr" anchorCtr="0"/>
          <a:lstStyle>
            <a:lvl1pPr algn="ctr">
              <a:defRPr sz="1200">
                <a:solidFill>
                  <a:schemeClr val="bg1">
                    <a:lumMod val="50000"/>
                  </a:schemeClr>
                </a:solidFill>
                <a:latin typeface="+mj-lt"/>
              </a:defRPr>
            </a:lvl1pPr>
          </a:lstStyle>
          <a:p>
            <a:r>
              <a:rPr lang="en-US" smtClean="0"/>
              <a:t>SBN Meeting  –  4 April 14</a:t>
            </a:r>
            <a:endParaRPr lang="en-US" dirty="0"/>
          </a:p>
        </p:txBody>
      </p:sp>
      <p:sp>
        <p:nvSpPr>
          <p:cNvPr id="12" name="Slide Number Placeholder 5"/>
          <p:cNvSpPr>
            <a:spLocks noGrp="1"/>
          </p:cNvSpPr>
          <p:nvPr>
            <p:ph type="sldNum" sz="quarter" idx="4"/>
          </p:nvPr>
        </p:nvSpPr>
        <p:spPr>
          <a:xfrm>
            <a:off x="6858000" y="6473952"/>
            <a:ext cx="1828800" cy="384048"/>
          </a:xfrm>
          <a:prstGeom prst="rect">
            <a:avLst/>
          </a:prstGeom>
        </p:spPr>
        <p:txBody>
          <a:bodyPr vert="horz" lIns="91440" tIns="45720" rIns="91440" bIns="45720" rtlCol="0" anchor="ctr"/>
          <a:lstStyle>
            <a:lvl1pPr algn="r">
              <a:defRPr sz="1200">
                <a:solidFill>
                  <a:schemeClr val="tx1">
                    <a:tint val="75000"/>
                  </a:schemeClr>
                </a:solidFill>
              </a:defRPr>
            </a:lvl1pPr>
          </a:lstStyle>
          <a:p>
            <a:fld id="{309AD161-AFAC-41AC-83AA-4053A52B9B02}" type="slidenum">
              <a:rPr lang="en-US" smtClean="0"/>
              <a:pPr/>
              <a:t>‹#›</a:t>
            </a:fld>
            <a:endParaRPr lang="en-US"/>
          </a:p>
        </p:txBody>
      </p:sp>
      <p:sp>
        <p:nvSpPr>
          <p:cNvPr id="13" name="Title 1"/>
          <p:cNvSpPr>
            <a:spLocks noGrp="1"/>
          </p:cNvSpPr>
          <p:nvPr>
            <p:ph type="title" hasCustomPrompt="1"/>
          </p:nvPr>
        </p:nvSpPr>
        <p:spPr>
          <a:xfrm>
            <a:off x="457200" y="45720"/>
            <a:ext cx="8229600" cy="822960"/>
          </a:xfrm>
          <a:prstGeom prst="rect">
            <a:avLst/>
          </a:prstGeom>
        </p:spPr>
        <p:txBody>
          <a:bodyPr anchor="ctr" anchorCtr="0">
            <a:normAutofit/>
          </a:bodyPr>
          <a:lstStyle>
            <a:lvl1pPr>
              <a:defRPr sz="2800">
                <a:latin typeface="Helvetica" pitchFamily="34" charset="0"/>
              </a:defRPr>
            </a:lvl1pPr>
          </a:lstStyle>
          <a:p>
            <a:r>
              <a:rPr lang="en-US" dirty="0" smtClean="0"/>
              <a:t>Slide Title</a:t>
            </a:r>
            <a:endParaRPr lang="en-US" dirty="0"/>
          </a:p>
        </p:txBody>
      </p:sp>
    </p:spTree>
    <p:extLst>
      <p:ext uri="{BB962C8B-B14F-4D97-AF65-F5344CB8AC3E}">
        <p14:creationId xmlns:p14="http://schemas.microsoft.com/office/powerpoint/2010/main" val="19836912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7" name="Straight Connector 6"/>
          <p:cNvCxnSpPr>
            <a:cxnSpLocks noChangeShapeType="1"/>
          </p:cNvCxnSpPr>
          <p:nvPr/>
        </p:nvCxnSpPr>
        <p:spPr bwMode="auto">
          <a:xfrm>
            <a:off x="0" y="946150"/>
            <a:ext cx="9144000" cy="0"/>
          </a:xfrm>
          <a:prstGeom prst="line">
            <a:avLst/>
          </a:prstGeom>
          <a:noFill/>
          <a:ln w="101600" cmpd="tri">
            <a:solidFill>
              <a:schemeClr val="accent1"/>
            </a:solidFill>
            <a:round/>
            <a:headEnd/>
            <a:tailEnd/>
          </a:ln>
          <a:effectLst>
            <a:outerShdw dist="23000" dir="5400000" rotWithShape="0">
              <a:srgbClr val="808080">
                <a:alpha val="34999"/>
              </a:srgbClr>
            </a:outerShdw>
          </a:effectLst>
        </p:spPr>
      </p:cxnSp>
      <p:sp>
        <p:nvSpPr>
          <p:cNvPr id="10" name="Footer Placeholder 4"/>
          <p:cNvSpPr>
            <a:spLocks noGrp="1"/>
          </p:cNvSpPr>
          <p:nvPr>
            <p:ph type="ftr" sz="quarter" idx="3"/>
          </p:nvPr>
        </p:nvSpPr>
        <p:spPr>
          <a:xfrm>
            <a:off x="2286000" y="6477000"/>
            <a:ext cx="4572000" cy="381000"/>
          </a:xfrm>
          <a:prstGeom prst="rect">
            <a:avLst/>
          </a:prstGeom>
        </p:spPr>
        <p:txBody>
          <a:bodyPr anchor="ctr" anchorCtr="0"/>
          <a:lstStyle>
            <a:lvl1pPr algn="ctr">
              <a:defRPr sz="1200">
                <a:solidFill>
                  <a:schemeClr val="bg1">
                    <a:lumMod val="50000"/>
                  </a:schemeClr>
                </a:solidFill>
                <a:latin typeface="+mj-lt"/>
              </a:defRPr>
            </a:lvl1pPr>
          </a:lstStyle>
          <a:p>
            <a:r>
              <a:rPr lang="en-US" smtClean="0"/>
              <a:t>SBN Meeting  –  4 April 14</a:t>
            </a:r>
            <a:endParaRPr lang="en-US" dirty="0"/>
          </a:p>
        </p:txBody>
      </p:sp>
      <p:sp>
        <p:nvSpPr>
          <p:cNvPr id="11" name="Slide Number Placeholder 5"/>
          <p:cNvSpPr>
            <a:spLocks noGrp="1"/>
          </p:cNvSpPr>
          <p:nvPr>
            <p:ph type="sldNum" sz="quarter" idx="4"/>
          </p:nvPr>
        </p:nvSpPr>
        <p:spPr>
          <a:xfrm>
            <a:off x="6858000" y="6473952"/>
            <a:ext cx="1828800" cy="384048"/>
          </a:xfrm>
          <a:prstGeom prst="rect">
            <a:avLst/>
          </a:prstGeom>
        </p:spPr>
        <p:txBody>
          <a:bodyPr vert="horz" lIns="91440" tIns="45720" rIns="91440" bIns="45720" rtlCol="0" anchor="ctr"/>
          <a:lstStyle>
            <a:lvl1pPr algn="r">
              <a:defRPr sz="1200">
                <a:solidFill>
                  <a:schemeClr val="tx1">
                    <a:tint val="75000"/>
                  </a:schemeClr>
                </a:solidFill>
              </a:defRPr>
            </a:lvl1pPr>
          </a:lstStyle>
          <a:p>
            <a:fld id="{309AD161-AFAC-41AC-83AA-4053A52B9B02}" type="slidenum">
              <a:rPr lang="en-US" smtClean="0"/>
              <a:pPr/>
              <a:t>‹#›</a:t>
            </a:fld>
            <a:endParaRPr lang="en-US"/>
          </a:p>
        </p:txBody>
      </p:sp>
      <p:sp>
        <p:nvSpPr>
          <p:cNvPr id="12" name="Slide Number Placeholder 5"/>
          <p:cNvSpPr txBox="1">
            <a:spLocks/>
          </p:cNvSpPr>
          <p:nvPr/>
        </p:nvSpPr>
        <p:spPr>
          <a:xfrm>
            <a:off x="457200" y="6473952"/>
            <a:ext cx="1828800" cy="384048"/>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smtClean="0"/>
              <a:t>J. Strait</a:t>
            </a:r>
            <a:endParaRPr lang="en-US" dirty="0"/>
          </a:p>
        </p:txBody>
      </p:sp>
      <p:cxnSp>
        <p:nvCxnSpPr>
          <p:cNvPr id="14" name="Straight Connector 13"/>
          <p:cNvCxnSpPr>
            <a:cxnSpLocks noChangeShapeType="1"/>
          </p:cNvCxnSpPr>
          <p:nvPr/>
        </p:nvCxnSpPr>
        <p:spPr bwMode="auto">
          <a:xfrm>
            <a:off x="0" y="6475412"/>
            <a:ext cx="9144000" cy="1588"/>
          </a:xfrm>
          <a:prstGeom prst="line">
            <a:avLst/>
          </a:prstGeom>
          <a:noFill/>
          <a:ln w="101600" cmpd="tri">
            <a:solidFill>
              <a:schemeClr val="accent1"/>
            </a:solidFill>
            <a:round/>
            <a:headEnd/>
            <a:tailEnd/>
          </a:ln>
          <a:effectLst>
            <a:outerShdw dist="23000" dir="5400000" rotWithShape="0">
              <a:srgbClr val="808080">
                <a:alpha val="34999"/>
              </a:srgbClr>
            </a:outerShdw>
          </a:effectLst>
        </p:spPr>
      </p:cxnSp>
    </p:spTree>
    <p:extLst>
      <p:ext uri="{BB962C8B-B14F-4D97-AF65-F5344CB8AC3E}">
        <p14:creationId xmlns:p14="http://schemas.microsoft.com/office/powerpoint/2010/main" val="14911157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6" r:id="rId6"/>
    <p:sldLayoutId id="2147483657" r:id="rId7"/>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LBNE Status and Issues</a:t>
            </a:r>
            <a:endParaRPr lang="en-US" dirty="0"/>
          </a:p>
        </p:txBody>
      </p:sp>
      <p:sp>
        <p:nvSpPr>
          <p:cNvPr id="3" name="Text Placeholder 2"/>
          <p:cNvSpPr>
            <a:spLocks noGrp="1"/>
          </p:cNvSpPr>
          <p:nvPr>
            <p:ph type="body" sz="quarter" idx="13"/>
          </p:nvPr>
        </p:nvSpPr>
        <p:spPr>
          <a:xfrm>
            <a:off x="3048000" y="3352800"/>
            <a:ext cx="2819400" cy="769441"/>
          </a:xfrm>
        </p:spPr>
        <p:txBody>
          <a:bodyPr/>
          <a:lstStyle/>
          <a:p>
            <a:r>
              <a:rPr lang="en-US" dirty="0" smtClean="0"/>
              <a:t>Jim Strait</a:t>
            </a:r>
          </a:p>
          <a:p>
            <a:r>
              <a:rPr lang="en-US" dirty="0" smtClean="0"/>
              <a:t>LBNE Project Director</a:t>
            </a:r>
            <a:endParaRPr lang="en-US" dirty="0"/>
          </a:p>
        </p:txBody>
      </p:sp>
      <p:sp>
        <p:nvSpPr>
          <p:cNvPr id="4" name="Text Placeholder 3"/>
          <p:cNvSpPr>
            <a:spLocks noGrp="1"/>
          </p:cNvSpPr>
          <p:nvPr>
            <p:ph type="body" sz="quarter" idx="14"/>
          </p:nvPr>
        </p:nvSpPr>
        <p:spPr/>
        <p:txBody>
          <a:bodyPr/>
          <a:lstStyle/>
          <a:p>
            <a:r>
              <a:rPr lang="en-US" dirty="0" smtClean="0"/>
              <a:t>US-EU Meeting on SBN Program</a:t>
            </a:r>
          </a:p>
          <a:p>
            <a:r>
              <a:rPr lang="en-US" dirty="0" smtClean="0"/>
              <a:t>4 April 2014</a:t>
            </a:r>
            <a:endParaRPr lang="en-US" dirty="0"/>
          </a:p>
        </p:txBody>
      </p:sp>
      <p:sp>
        <p:nvSpPr>
          <p:cNvPr id="5" name="TextBox 4"/>
          <p:cNvSpPr txBox="1"/>
          <p:nvPr/>
        </p:nvSpPr>
        <p:spPr>
          <a:xfrm>
            <a:off x="6792664" y="0"/>
            <a:ext cx="2351315" cy="307777"/>
          </a:xfrm>
          <a:prstGeom prst="rect">
            <a:avLst/>
          </a:prstGeom>
          <a:noFill/>
        </p:spPr>
        <p:txBody>
          <a:bodyPr wrap="square" rtlCol="0">
            <a:spAutoFit/>
          </a:bodyPr>
          <a:lstStyle/>
          <a:p>
            <a:pPr algn="r"/>
            <a:r>
              <a:rPr lang="en-US" sz="1400" dirty="0">
                <a:solidFill>
                  <a:schemeClr val="accent1">
                    <a:lumMod val="75000"/>
                  </a:schemeClr>
                </a:solidFill>
              </a:rPr>
              <a:t>LBNE-doc-8762</a:t>
            </a:r>
          </a:p>
        </p:txBody>
      </p:sp>
    </p:spTree>
    <p:extLst>
      <p:ext uri="{BB962C8B-B14F-4D97-AF65-F5344CB8AC3E}">
        <p14:creationId xmlns:p14="http://schemas.microsoft.com/office/powerpoint/2010/main" val="38696303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US" dirty="0" smtClean="0"/>
              <a:t>SBN Meeting  –  4 April 14</a:t>
            </a:r>
            <a:endParaRPr lang="en-US" dirty="0"/>
          </a:p>
        </p:txBody>
      </p:sp>
      <p:sp>
        <p:nvSpPr>
          <p:cNvPr id="5" name="Slide Number Placeholder 4"/>
          <p:cNvSpPr>
            <a:spLocks noGrp="1"/>
          </p:cNvSpPr>
          <p:nvPr>
            <p:ph type="sldNum" sz="quarter" idx="4"/>
          </p:nvPr>
        </p:nvSpPr>
        <p:spPr/>
        <p:txBody>
          <a:bodyPr/>
          <a:lstStyle/>
          <a:p>
            <a:fld id="{309AD161-AFAC-41AC-83AA-4053A52B9B02}" type="slidenum">
              <a:rPr lang="en-US" smtClean="0"/>
              <a:pPr/>
              <a:t>10</a:t>
            </a:fld>
            <a:endParaRPr lang="en-US"/>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6339" y="1143000"/>
            <a:ext cx="5246077" cy="52460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itle 1"/>
          <p:cNvSpPr>
            <a:spLocks noGrp="1"/>
          </p:cNvSpPr>
          <p:nvPr>
            <p:ph type="title"/>
          </p:nvPr>
        </p:nvSpPr>
        <p:spPr>
          <a:xfrm>
            <a:off x="457200" y="45720"/>
            <a:ext cx="8229600" cy="822960"/>
          </a:xfrm>
        </p:spPr>
        <p:txBody>
          <a:bodyPr/>
          <a:lstStyle/>
          <a:p>
            <a:r>
              <a:rPr lang="en-US" dirty="0"/>
              <a:t>Near Neutrino Detector</a:t>
            </a:r>
          </a:p>
        </p:txBody>
      </p:sp>
      <p:sp>
        <p:nvSpPr>
          <p:cNvPr id="8" name="Content Placeholder 2"/>
          <p:cNvSpPr>
            <a:spLocks noGrp="1"/>
          </p:cNvSpPr>
          <p:nvPr>
            <p:ph idx="1"/>
          </p:nvPr>
        </p:nvSpPr>
        <p:spPr>
          <a:xfrm>
            <a:off x="0" y="1143000"/>
            <a:ext cx="4261556" cy="5347661"/>
          </a:xfrm>
        </p:spPr>
        <p:txBody>
          <a:bodyPr>
            <a:normAutofit/>
          </a:bodyPr>
          <a:lstStyle/>
          <a:p>
            <a:r>
              <a:rPr lang="en-US" dirty="0" smtClean="0">
                <a:cs typeface="Helvetica" pitchFamily="34" charset="0"/>
              </a:rPr>
              <a:t>Proposed by collaborators from the Indian institutions</a:t>
            </a:r>
          </a:p>
          <a:p>
            <a:r>
              <a:rPr lang="en-US" dirty="0" smtClean="0">
                <a:cs typeface="Helvetica" pitchFamily="34" charset="0"/>
              </a:rPr>
              <a:t>High precision straw-tube tracker with embedded high-pressure argon gas targets</a:t>
            </a:r>
          </a:p>
          <a:p>
            <a:r>
              <a:rPr lang="en-US" dirty="0" smtClean="0">
                <a:cs typeface="Helvetica" pitchFamily="34" charset="0"/>
              </a:rPr>
              <a:t>4</a:t>
            </a:r>
            <a:r>
              <a:rPr lang="en-US" dirty="0" smtClean="0">
                <a:latin typeface="Symbol" pitchFamily="18" charset="2"/>
                <a:cs typeface="Helvetica" pitchFamily="34" charset="0"/>
              </a:rPr>
              <a:t>p</a:t>
            </a:r>
            <a:r>
              <a:rPr lang="en-US" dirty="0" smtClean="0">
                <a:cs typeface="Helvetica" pitchFamily="34" charset="0"/>
              </a:rPr>
              <a:t> electromagnetic calorimeter and </a:t>
            </a:r>
            <a:r>
              <a:rPr lang="en-US" dirty="0" err="1" smtClean="0">
                <a:cs typeface="Helvetica" pitchFamily="34" charset="0"/>
              </a:rPr>
              <a:t>muon</a:t>
            </a:r>
            <a:r>
              <a:rPr lang="en-US" dirty="0" smtClean="0">
                <a:cs typeface="Helvetica" pitchFamily="34" charset="0"/>
              </a:rPr>
              <a:t> identification systems</a:t>
            </a:r>
          </a:p>
          <a:p>
            <a:r>
              <a:rPr lang="en-US" dirty="0" smtClean="0">
                <a:cs typeface="Helvetica" pitchFamily="34" charset="0"/>
              </a:rPr>
              <a:t>Large-aperture dipole magnet</a:t>
            </a:r>
          </a:p>
        </p:txBody>
      </p:sp>
    </p:spTree>
    <p:extLst>
      <p:ext uri="{BB962C8B-B14F-4D97-AF65-F5344CB8AC3E}">
        <p14:creationId xmlns:p14="http://schemas.microsoft.com/office/powerpoint/2010/main" val="34934757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US" dirty="0" smtClean="0"/>
              <a:t>SBN Meeting  –  4 April 14</a:t>
            </a:r>
            <a:endParaRPr lang="en-US" dirty="0"/>
          </a:p>
        </p:txBody>
      </p:sp>
      <p:sp>
        <p:nvSpPr>
          <p:cNvPr id="5" name="Slide Number Placeholder 4"/>
          <p:cNvSpPr>
            <a:spLocks noGrp="1"/>
          </p:cNvSpPr>
          <p:nvPr>
            <p:ph type="sldNum" sz="quarter" idx="4"/>
          </p:nvPr>
        </p:nvSpPr>
        <p:spPr/>
        <p:txBody>
          <a:bodyPr/>
          <a:lstStyle/>
          <a:p>
            <a:fld id="{309AD161-AFAC-41AC-83AA-4053A52B9B02}" type="slidenum">
              <a:rPr lang="en-US" smtClean="0"/>
              <a:pPr/>
              <a:t>11</a:t>
            </a:fld>
            <a:endParaRPr lang="en-US"/>
          </a:p>
        </p:txBody>
      </p:sp>
      <p:sp>
        <p:nvSpPr>
          <p:cNvPr id="6" name="Title 1"/>
          <p:cNvSpPr>
            <a:spLocks noGrp="1"/>
          </p:cNvSpPr>
          <p:nvPr>
            <p:ph type="title"/>
          </p:nvPr>
        </p:nvSpPr>
        <p:spPr>
          <a:xfrm>
            <a:off x="457200" y="45720"/>
            <a:ext cx="8229600" cy="822960"/>
          </a:xfrm>
        </p:spPr>
        <p:txBody>
          <a:bodyPr/>
          <a:lstStyle/>
          <a:p>
            <a:r>
              <a:rPr lang="en-US" dirty="0" smtClean="0"/>
              <a:t>Far Detector – US Design</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0338" y="1063255"/>
            <a:ext cx="8944708" cy="5321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5715000" y="1625720"/>
            <a:ext cx="3157538" cy="1077218"/>
          </a:xfrm>
          <a:prstGeom prst="rect">
            <a:avLst/>
          </a:prstGeom>
          <a:solidFill>
            <a:srgbClr val="DBF5F9"/>
          </a:solidFill>
          <a:ln>
            <a:solidFill>
              <a:srgbClr val="0F6FC6">
                <a:shade val="50000"/>
                <a:satMod val="103000"/>
              </a:srgbClr>
            </a:solidFill>
          </a:ln>
        </p:spPr>
        <p:txBody>
          <a:bodyPr>
            <a:spAutoFit/>
          </a:bodyPr>
          <a:lstStyle/>
          <a:p>
            <a:pPr fontAlgn="auto">
              <a:spcBef>
                <a:spcPts val="0"/>
              </a:spcBef>
              <a:spcAft>
                <a:spcPts val="0"/>
              </a:spcAft>
              <a:defRPr/>
            </a:pPr>
            <a:r>
              <a:rPr lang="en-US" sz="1600" b="1" kern="0" dirty="0" smtClean="0">
                <a:solidFill>
                  <a:srgbClr val="FF0000"/>
                </a:solidFill>
                <a:latin typeface="Arial"/>
                <a:ea typeface="+mn-ea"/>
                <a:cs typeface="Arial"/>
              </a:rPr>
              <a:t>GOAL: 34 </a:t>
            </a:r>
            <a:r>
              <a:rPr lang="en-US" sz="1600" b="1" kern="0" dirty="0" err="1" smtClean="0">
                <a:solidFill>
                  <a:srgbClr val="FF0000"/>
                </a:solidFill>
                <a:latin typeface="Arial"/>
                <a:ea typeface="+mn-ea"/>
                <a:cs typeface="Arial"/>
              </a:rPr>
              <a:t>kt</a:t>
            </a:r>
            <a:r>
              <a:rPr lang="en-US" sz="1600" b="1" kern="0" dirty="0" smtClean="0">
                <a:solidFill>
                  <a:srgbClr val="FF0000"/>
                </a:solidFill>
                <a:latin typeface="Arial"/>
                <a:ea typeface="+mn-ea"/>
                <a:cs typeface="Arial"/>
              </a:rPr>
              <a:t> fiducial mass</a:t>
            </a:r>
          </a:p>
          <a:p>
            <a:pPr fontAlgn="auto">
              <a:spcBef>
                <a:spcPts val="0"/>
              </a:spcBef>
              <a:spcAft>
                <a:spcPts val="0"/>
              </a:spcAft>
              <a:defRPr/>
            </a:pPr>
            <a:r>
              <a:rPr lang="en-US" sz="1600" b="1" kern="0" dirty="0" smtClean="0">
                <a:solidFill>
                  <a:srgbClr val="FF0000"/>
                </a:solidFill>
                <a:latin typeface="Arial"/>
                <a:ea typeface="+mn-ea"/>
                <a:cs typeface="Arial"/>
              </a:rPr>
              <a:t>Volume</a:t>
            </a:r>
            <a:r>
              <a:rPr lang="en-US" sz="1600" b="1" kern="0" dirty="0">
                <a:solidFill>
                  <a:srgbClr val="FF0000"/>
                </a:solidFill>
                <a:latin typeface="Arial"/>
                <a:ea typeface="+mn-ea"/>
                <a:cs typeface="Arial"/>
              </a:rPr>
              <a:t>: </a:t>
            </a:r>
            <a:r>
              <a:rPr lang="en-US" sz="1600" b="1" kern="0" dirty="0" smtClean="0">
                <a:solidFill>
                  <a:srgbClr val="FF0000"/>
                </a:solidFill>
                <a:latin typeface="Arial"/>
                <a:ea typeface="+mn-ea"/>
                <a:cs typeface="Arial"/>
              </a:rPr>
              <a:t>18m </a:t>
            </a:r>
            <a:r>
              <a:rPr lang="en-US" sz="1600" b="1" kern="0" dirty="0">
                <a:solidFill>
                  <a:srgbClr val="FF0000"/>
                </a:solidFill>
                <a:latin typeface="Arial"/>
                <a:ea typeface="+mn-ea"/>
                <a:cs typeface="Arial"/>
              </a:rPr>
              <a:t>x 23m x </a:t>
            </a:r>
            <a:r>
              <a:rPr lang="en-US" sz="1600" b="1" kern="0" dirty="0" smtClean="0">
                <a:solidFill>
                  <a:srgbClr val="FF0000"/>
                </a:solidFill>
                <a:latin typeface="Arial"/>
                <a:ea typeface="+mn-ea"/>
                <a:cs typeface="Arial"/>
              </a:rPr>
              <a:t>51m </a:t>
            </a:r>
            <a:r>
              <a:rPr lang="en-US" sz="1600" b="1" kern="0" dirty="0">
                <a:solidFill>
                  <a:srgbClr val="000090"/>
                </a:solidFill>
                <a:latin typeface="Arial"/>
                <a:ea typeface="+mn-ea"/>
                <a:cs typeface="Arial"/>
              </a:rPr>
              <a:t>x 2</a:t>
            </a:r>
          </a:p>
          <a:p>
            <a:pPr fontAlgn="auto">
              <a:spcBef>
                <a:spcPts val="0"/>
              </a:spcBef>
              <a:spcAft>
                <a:spcPts val="0"/>
              </a:spcAft>
              <a:defRPr/>
            </a:pPr>
            <a:r>
              <a:rPr lang="en-US" sz="1600" b="1" kern="0" dirty="0">
                <a:solidFill>
                  <a:srgbClr val="FF0000"/>
                </a:solidFill>
                <a:latin typeface="Arial"/>
                <a:ea typeface="+mn-ea"/>
                <a:cs typeface="Arial"/>
              </a:rPr>
              <a:t>Total Liquid Argon Mass: </a:t>
            </a:r>
            <a:br>
              <a:rPr lang="en-US" sz="1600" b="1" kern="0" dirty="0">
                <a:solidFill>
                  <a:srgbClr val="FF0000"/>
                </a:solidFill>
                <a:latin typeface="Arial"/>
                <a:ea typeface="+mn-ea"/>
                <a:cs typeface="Arial"/>
              </a:rPr>
            </a:br>
            <a:r>
              <a:rPr lang="en-US" sz="1600" b="1" kern="0" dirty="0">
                <a:solidFill>
                  <a:srgbClr val="FF0000"/>
                </a:solidFill>
                <a:latin typeface="Arial"/>
                <a:ea typeface="+mn-ea"/>
                <a:cs typeface="Arial"/>
              </a:rPr>
              <a:t>          ~50,000 </a:t>
            </a:r>
            <a:r>
              <a:rPr lang="en-US" sz="1600" b="1" kern="0" dirty="0" err="1">
                <a:solidFill>
                  <a:srgbClr val="FF0000"/>
                </a:solidFill>
                <a:latin typeface="Arial"/>
                <a:ea typeface="+mn-ea"/>
                <a:cs typeface="Arial"/>
              </a:rPr>
              <a:t>tonnes</a:t>
            </a:r>
            <a:endParaRPr lang="en-US" sz="1600" b="1" kern="0" dirty="0">
              <a:solidFill>
                <a:srgbClr val="FF0000"/>
              </a:solidFill>
              <a:latin typeface="Arial"/>
              <a:ea typeface="+mn-ea"/>
              <a:cs typeface="Arial"/>
            </a:endParaRPr>
          </a:p>
        </p:txBody>
      </p:sp>
      <p:sp>
        <p:nvSpPr>
          <p:cNvPr id="9" name="TextBox 8"/>
          <p:cNvSpPr txBox="1"/>
          <p:nvPr/>
        </p:nvSpPr>
        <p:spPr>
          <a:xfrm>
            <a:off x="5857875" y="1168520"/>
            <a:ext cx="2895600" cy="369888"/>
          </a:xfrm>
          <a:prstGeom prst="rect">
            <a:avLst/>
          </a:prstGeom>
          <a:solidFill>
            <a:srgbClr val="DBF5F9"/>
          </a:solidFill>
          <a:ln>
            <a:solidFill>
              <a:srgbClr val="FF0000"/>
            </a:solidFill>
          </a:ln>
        </p:spPr>
        <p:txBody>
          <a:bodyPr>
            <a:spAutoFit/>
          </a:bodyPr>
          <a:lstStyle/>
          <a:p>
            <a:pPr algn="ctr" fontAlgn="auto">
              <a:spcBef>
                <a:spcPts val="0"/>
              </a:spcBef>
              <a:spcAft>
                <a:spcPts val="0"/>
              </a:spcAft>
              <a:defRPr/>
            </a:pPr>
            <a:r>
              <a:rPr lang="en-US" b="1" kern="0" dirty="0">
                <a:solidFill>
                  <a:srgbClr val="FF0000"/>
                </a:solidFill>
                <a:latin typeface="Arial"/>
                <a:ea typeface="+mn-ea"/>
                <a:cs typeface="Arial"/>
              </a:rPr>
              <a:t>LBNE Liquid Argon TPC</a:t>
            </a:r>
          </a:p>
        </p:txBody>
      </p:sp>
      <p:sp>
        <p:nvSpPr>
          <p:cNvPr id="12" name="TextBox 11"/>
          <p:cNvSpPr txBox="1"/>
          <p:nvPr/>
        </p:nvSpPr>
        <p:spPr>
          <a:xfrm>
            <a:off x="70338" y="5118419"/>
            <a:ext cx="4900246" cy="923330"/>
          </a:xfrm>
          <a:prstGeom prst="rect">
            <a:avLst/>
          </a:prstGeom>
          <a:noFill/>
        </p:spPr>
        <p:txBody>
          <a:bodyPr wrap="square" rtlCol="0">
            <a:spAutoFit/>
          </a:bodyPr>
          <a:lstStyle/>
          <a:p>
            <a:r>
              <a:rPr lang="en-US" sz="1800" dirty="0" smtClean="0">
                <a:latin typeface="+mj-lt"/>
              </a:rPr>
              <a:t>Actual detector design will evolve </a:t>
            </a:r>
            <a:br>
              <a:rPr lang="en-US" sz="1800" dirty="0" smtClean="0">
                <a:latin typeface="+mj-lt"/>
              </a:rPr>
            </a:br>
            <a:r>
              <a:rPr lang="en-US" sz="1800" dirty="0" smtClean="0">
                <a:latin typeface="+mj-lt"/>
              </a:rPr>
              <a:t>with input from new partners, and may </a:t>
            </a:r>
            <a:br>
              <a:rPr lang="en-US" sz="1800" dirty="0" smtClean="0">
                <a:latin typeface="+mj-lt"/>
              </a:rPr>
            </a:br>
            <a:r>
              <a:rPr lang="en-US" sz="1800" dirty="0" smtClean="0">
                <a:latin typeface="+mj-lt"/>
              </a:rPr>
              <a:t>involve multiple modules of different designs.</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2828925"/>
            <a:ext cx="1401763" cy="1090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58615" y="3780430"/>
            <a:ext cx="1823013" cy="646331"/>
          </a:xfrm>
          <a:prstGeom prst="rect">
            <a:avLst/>
          </a:prstGeom>
          <a:noFill/>
        </p:spPr>
        <p:txBody>
          <a:bodyPr wrap="square" rtlCol="0">
            <a:spAutoFit/>
          </a:bodyPr>
          <a:lstStyle/>
          <a:p>
            <a:r>
              <a:rPr lang="en-US" sz="1800" dirty="0" smtClean="0">
                <a:latin typeface="+mj-lt"/>
              </a:rPr>
              <a:t>Based on the ICARUS design</a:t>
            </a:r>
            <a:endParaRPr lang="en-US" sz="1800" dirty="0">
              <a:latin typeface="+mj-lt"/>
            </a:endParaRPr>
          </a:p>
        </p:txBody>
      </p:sp>
    </p:spTree>
    <p:extLst>
      <p:ext uri="{BB962C8B-B14F-4D97-AF65-F5344CB8AC3E}">
        <p14:creationId xmlns:p14="http://schemas.microsoft.com/office/powerpoint/2010/main" val="20330838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US" dirty="0" smtClean="0"/>
              <a:t>SBN Meeting  –  4 April 14</a:t>
            </a:r>
            <a:endParaRPr lang="en-US" dirty="0"/>
          </a:p>
        </p:txBody>
      </p:sp>
      <p:sp>
        <p:nvSpPr>
          <p:cNvPr id="5" name="Slide Number Placeholder 4"/>
          <p:cNvSpPr>
            <a:spLocks noGrp="1"/>
          </p:cNvSpPr>
          <p:nvPr>
            <p:ph type="sldNum" sz="quarter" idx="4"/>
          </p:nvPr>
        </p:nvSpPr>
        <p:spPr/>
        <p:txBody>
          <a:bodyPr/>
          <a:lstStyle/>
          <a:p>
            <a:fld id="{309AD161-AFAC-41AC-83AA-4053A52B9B02}" type="slidenum">
              <a:rPr lang="en-US" smtClean="0"/>
              <a:pPr/>
              <a:t>12</a:t>
            </a:fld>
            <a:endParaRPr lang="en-US"/>
          </a:p>
        </p:txBody>
      </p:sp>
      <p:sp>
        <p:nvSpPr>
          <p:cNvPr id="6" name="Title 1"/>
          <p:cNvSpPr>
            <a:spLocks noGrp="1"/>
          </p:cNvSpPr>
          <p:nvPr>
            <p:ph type="title"/>
          </p:nvPr>
        </p:nvSpPr>
        <p:spPr>
          <a:xfrm>
            <a:off x="137160" y="45720"/>
            <a:ext cx="8866044" cy="822960"/>
          </a:xfrm>
        </p:spPr>
        <p:txBody>
          <a:bodyPr>
            <a:normAutofit/>
          </a:bodyPr>
          <a:lstStyle/>
          <a:p>
            <a:r>
              <a:rPr lang="en-US" dirty="0" smtClean="0"/>
              <a:t>35 t Prototype Cryostat and Prototype TPC Detector</a:t>
            </a:r>
            <a:endParaRPr lang="en-US" dirty="0"/>
          </a:p>
        </p:txBody>
      </p:sp>
      <p:grpSp>
        <p:nvGrpSpPr>
          <p:cNvPr id="7" name="Group 6"/>
          <p:cNvGrpSpPr/>
          <p:nvPr/>
        </p:nvGrpSpPr>
        <p:grpSpPr>
          <a:xfrm>
            <a:off x="120601" y="1080449"/>
            <a:ext cx="4560460" cy="3608704"/>
            <a:chOff x="93602" y="1049221"/>
            <a:chExt cx="4952357" cy="3954529"/>
          </a:xfrm>
        </p:grpSpPr>
        <p:pic>
          <p:nvPicPr>
            <p:cNvPr id="8" name="Picture 19" descr="TPC view in 35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602" y="1051960"/>
              <a:ext cx="4952357" cy="3951790"/>
            </a:xfrm>
            <a:prstGeom prst="rect">
              <a:avLst/>
            </a:prstGeom>
            <a:noFill/>
            <a:extLst>
              <a:ext uri="{909E8E84-426E-40DD-AFC4-6F175D3DCCD1}">
                <a14:hiddenFill xmlns:a14="http://schemas.microsoft.com/office/drawing/2010/main">
                  <a:solidFill>
                    <a:srgbClr val="FFFFFF"/>
                  </a:solidFill>
                </a14:hiddenFill>
              </a:ext>
            </a:extLst>
          </p:spPr>
        </p:pic>
        <p:sp>
          <p:nvSpPr>
            <p:cNvPr id="9" name="Line 6"/>
            <p:cNvSpPr>
              <a:spLocks noChangeShapeType="1"/>
            </p:cNvSpPr>
            <p:nvPr/>
          </p:nvSpPr>
          <p:spPr bwMode="auto">
            <a:xfrm rot="756378" flipV="1">
              <a:off x="1706674" y="2955082"/>
              <a:ext cx="909441" cy="0"/>
            </a:xfrm>
            <a:prstGeom prst="line">
              <a:avLst/>
            </a:prstGeom>
            <a:noFill/>
            <a:ln w="15875">
              <a:solidFill>
                <a:schemeClr val="bg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 name="Rectangle 7"/>
            <p:cNvSpPr>
              <a:spLocks noChangeArrowheads="1"/>
            </p:cNvSpPr>
            <p:nvPr/>
          </p:nvSpPr>
          <p:spPr bwMode="auto">
            <a:xfrm rot="743082">
              <a:off x="1615083" y="2959492"/>
              <a:ext cx="966550" cy="2117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400" dirty="0">
                  <a:solidFill>
                    <a:schemeClr val="bg1"/>
                  </a:solidFill>
                </a:rPr>
                <a:t>~2m drift region</a:t>
              </a:r>
              <a:endParaRPr lang="en-US" dirty="0"/>
            </a:p>
          </p:txBody>
        </p:sp>
        <p:sp>
          <p:nvSpPr>
            <p:cNvPr id="11" name="Rectangle 8"/>
            <p:cNvSpPr>
              <a:spLocks noChangeArrowheads="1"/>
            </p:cNvSpPr>
            <p:nvPr/>
          </p:nvSpPr>
          <p:spPr bwMode="auto">
            <a:xfrm>
              <a:off x="185193" y="1882233"/>
              <a:ext cx="1358773" cy="2117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400">
                  <a:solidFill>
                    <a:schemeClr val="bg1"/>
                  </a:solidFill>
                </a:rPr>
                <a:t>20 cm short drift region</a:t>
              </a:r>
              <a:endParaRPr lang="en-US">
                <a:solidFill>
                  <a:schemeClr val="bg1"/>
                </a:solidFill>
              </a:endParaRPr>
            </a:p>
          </p:txBody>
        </p:sp>
        <p:sp>
          <p:nvSpPr>
            <p:cNvPr id="12" name="Line 9"/>
            <p:cNvSpPr>
              <a:spLocks noChangeShapeType="1"/>
            </p:cNvSpPr>
            <p:nvPr/>
          </p:nvSpPr>
          <p:spPr bwMode="auto">
            <a:xfrm>
              <a:off x="870506" y="2043215"/>
              <a:ext cx="446100" cy="361659"/>
            </a:xfrm>
            <a:prstGeom prst="line">
              <a:avLst/>
            </a:prstGeom>
            <a:noFill/>
            <a:ln w="158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 name="Rectangle 10"/>
            <p:cNvSpPr>
              <a:spLocks noChangeArrowheads="1"/>
            </p:cNvSpPr>
            <p:nvPr/>
          </p:nvSpPr>
          <p:spPr bwMode="auto">
            <a:xfrm>
              <a:off x="3301457" y="1049221"/>
              <a:ext cx="1678216" cy="369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800" dirty="0">
                  <a:solidFill>
                    <a:schemeClr val="bg1"/>
                  </a:solidFill>
                </a:rPr>
                <a:t>Foam insulation</a:t>
              </a:r>
            </a:p>
          </p:txBody>
        </p:sp>
        <p:sp>
          <p:nvSpPr>
            <p:cNvPr id="14" name="Line 11"/>
            <p:cNvSpPr>
              <a:spLocks noChangeShapeType="1"/>
            </p:cNvSpPr>
            <p:nvPr/>
          </p:nvSpPr>
          <p:spPr bwMode="auto">
            <a:xfrm flipH="1">
              <a:off x="3859591" y="1306665"/>
              <a:ext cx="493512" cy="289989"/>
            </a:xfrm>
            <a:prstGeom prst="line">
              <a:avLst/>
            </a:prstGeom>
            <a:noFill/>
            <a:ln w="158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5" name="Rectangle 12"/>
            <p:cNvSpPr>
              <a:spLocks noChangeArrowheads="1"/>
            </p:cNvSpPr>
            <p:nvPr/>
          </p:nvSpPr>
          <p:spPr bwMode="auto">
            <a:xfrm>
              <a:off x="3779853" y="3572549"/>
              <a:ext cx="1176750" cy="404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800" dirty="0" smtClean="0">
                  <a:solidFill>
                    <a:schemeClr val="bg2"/>
                  </a:solidFill>
                </a:rPr>
                <a:t>Concrete </a:t>
              </a:r>
              <a:endParaRPr lang="en-US" sz="1800" dirty="0">
                <a:solidFill>
                  <a:schemeClr val="bg2"/>
                </a:solidFill>
              </a:endParaRPr>
            </a:p>
          </p:txBody>
        </p:sp>
        <p:sp>
          <p:nvSpPr>
            <p:cNvPr id="16" name="Rectangle 20"/>
            <p:cNvSpPr>
              <a:spLocks noChangeArrowheads="1"/>
            </p:cNvSpPr>
            <p:nvPr/>
          </p:nvSpPr>
          <p:spPr bwMode="auto">
            <a:xfrm>
              <a:off x="1422205" y="3744560"/>
              <a:ext cx="2123787" cy="5232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400" dirty="0">
                  <a:solidFill>
                    <a:schemeClr val="bg1"/>
                  </a:solidFill>
                </a:rPr>
                <a:t>Photon Detectors (8 total) </a:t>
              </a:r>
              <a:endParaRPr lang="en-US" sz="1400" dirty="0" smtClean="0">
                <a:solidFill>
                  <a:schemeClr val="bg1"/>
                </a:solidFill>
              </a:endParaRPr>
            </a:p>
            <a:p>
              <a:r>
                <a:rPr lang="en-US" sz="1400" dirty="0" smtClean="0">
                  <a:solidFill>
                    <a:schemeClr val="bg1"/>
                  </a:solidFill>
                </a:rPr>
                <a:t>In 4 </a:t>
              </a:r>
              <a:r>
                <a:rPr lang="en-US" sz="1400" dirty="0">
                  <a:solidFill>
                    <a:schemeClr val="bg1"/>
                  </a:solidFill>
                </a:rPr>
                <a:t>APAs</a:t>
              </a:r>
            </a:p>
          </p:txBody>
        </p:sp>
        <p:sp>
          <p:nvSpPr>
            <p:cNvPr id="17" name="Line 21"/>
            <p:cNvSpPr>
              <a:spLocks noChangeShapeType="1"/>
            </p:cNvSpPr>
            <p:nvPr/>
          </p:nvSpPr>
          <p:spPr bwMode="auto">
            <a:xfrm flipH="1" flipV="1">
              <a:off x="1532113" y="3307920"/>
              <a:ext cx="249988" cy="420099"/>
            </a:xfrm>
            <a:prstGeom prst="line">
              <a:avLst/>
            </a:prstGeom>
            <a:noFill/>
            <a:ln w="952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 name="Line 22"/>
            <p:cNvSpPr>
              <a:spLocks noChangeShapeType="1"/>
            </p:cNvSpPr>
            <p:nvPr/>
          </p:nvSpPr>
          <p:spPr bwMode="auto">
            <a:xfrm flipV="1">
              <a:off x="1795034" y="3220814"/>
              <a:ext cx="120684" cy="497281"/>
            </a:xfrm>
            <a:prstGeom prst="line">
              <a:avLst/>
            </a:prstGeom>
            <a:noFill/>
            <a:ln w="952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9" name="Line 23"/>
            <p:cNvSpPr>
              <a:spLocks noChangeShapeType="1"/>
            </p:cNvSpPr>
            <p:nvPr/>
          </p:nvSpPr>
          <p:spPr bwMode="auto">
            <a:xfrm flipH="1" flipV="1">
              <a:off x="1542889" y="2620987"/>
              <a:ext cx="241368" cy="1104825"/>
            </a:xfrm>
            <a:prstGeom prst="line">
              <a:avLst/>
            </a:prstGeom>
            <a:noFill/>
            <a:ln w="952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pic>
        <p:nvPicPr>
          <p:cNvPr id="20" name="Content Placeholder 3" descr="13-0399-01D.hr.jpg"/>
          <p:cNvPicPr>
            <a:picLocks noChangeAspect="1"/>
          </p:cNvPicPr>
          <p:nvPr/>
        </p:nvPicPr>
        <p:blipFill>
          <a:blip r:embed="rId3" cstate="print">
            <a:extLst>
              <a:ext uri="{28A0092B-C50C-407E-A947-70E740481C1C}">
                <a14:useLocalDpi xmlns:a14="http://schemas.microsoft.com/office/drawing/2010/main" val="0"/>
              </a:ext>
            </a:extLst>
          </a:blip>
          <a:srcRect t="8804" b="8804"/>
          <a:stretch>
            <a:fillRect/>
          </a:stretch>
        </p:blipFill>
        <p:spPr>
          <a:xfrm>
            <a:off x="108623" y="4132458"/>
            <a:ext cx="4076515" cy="2241926"/>
          </a:xfrm>
          <a:prstGeom prst="rect">
            <a:avLst/>
          </a:prstGeom>
          <a:ln w="41275">
            <a:solidFill>
              <a:schemeClr val="bg1"/>
            </a:solidFill>
          </a:ln>
        </p:spPr>
      </p:pic>
      <p:pic>
        <p:nvPicPr>
          <p:cNvPr id="21" name="Picture 20" descr="IMG_5602.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60978" y="3597977"/>
            <a:ext cx="3708591" cy="2781443"/>
          </a:xfrm>
          <a:prstGeom prst="rect">
            <a:avLst/>
          </a:prstGeom>
        </p:spPr>
      </p:pic>
      <p:pic>
        <p:nvPicPr>
          <p:cNvPr id="2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3469" y="1032224"/>
            <a:ext cx="4378925" cy="2985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15522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1840071" y="1919110"/>
            <a:ext cx="5485873" cy="4405843"/>
            <a:chOff x="3770488" y="2160058"/>
            <a:chExt cx="5371397" cy="4243918"/>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0488" y="2175578"/>
              <a:ext cx="5371397" cy="4228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4007556" y="2160058"/>
              <a:ext cx="1580444" cy="4390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Footer Placeholder 3"/>
          <p:cNvSpPr>
            <a:spLocks noGrp="1"/>
          </p:cNvSpPr>
          <p:nvPr>
            <p:ph type="ftr" sz="quarter" idx="3"/>
          </p:nvPr>
        </p:nvSpPr>
        <p:spPr/>
        <p:txBody>
          <a:bodyPr/>
          <a:lstStyle/>
          <a:p>
            <a:r>
              <a:rPr lang="en-US" dirty="0" smtClean="0"/>
              <a:t>SBN Meeting  –  4 April 14</a:t>
            </a:r>
            <a:endParaRPr lang="en-US" dirty="0"/>
          </a:p>
        </p:txBody>
      </p:sp>
      <p:sp>
        <p:nvSpPr>
          <p:cNvPr id="5" name="Slide Number Placeholder 4"/>
          <p:cNvSpPr>
            <a:spLocks noGrp="1"/>
          </p:cNvSpPr>
          <p:nvPr>
            <p:ph type="sldNum" sz="quarter" idx="4"/>
          </p:nvPr>
        </p:nvSpPr>
        <p:spPr/>
        <p:txBody>
          <a:bodyPr/>
          <a:lstStyle/>
          <a:p>
            <a:fld id="{309AD161-AFAC-41AC-83AA-4053A52B9B02}" type="slidenum">
              <a:rPr lang="en-US" smtClean="0"/>
              <a:pPr/>
              <a:t>13</a:t>
            </a:fld>
            <a:endParaRPr lang="en-US"/>
          </a:p>
        </p:txBody>
      </p:sp>
      <p:sp>
        <p:nvSpPr>
          <p:cNvPr id="6" name="Title 1"/>
          <p:cNvSpPr>
            <a:spLocks noGrp="1"/>
          </p:cNvSpPr>
          <p:nvPr>
            <p:ph type="title"/>
          </p:nvPr>
        </p:nvSpPr>
        <p:spPr>
          <a:xfrm>
            <a:off x="457200" y="45720"/>
            <a:ext cx="8229600" cy="822960"/>
          </a:xfrm>
        </p:spPr>
        <p:txBody>
          <a:bodyPr/>
          <a:lstStyle/>
          <a:p>
            <a:r>
              <a:rPr lang="en-US" dirty="0" smtClean="0"/>
              <a:t>Full-Scale Prototype in LAGUNA-LBNO Cryostat</a:t>
            </a:r>
            <a:endParaRPr lang="en-US" dirty="0"/>
          </a:p>
        </p:txBody>
      </p:sp>
      <p:sp>
        <p:nvSpPr>
          <p:cNvPr id="7" name="Content Placeholder 2"/>
          <p:cNvSpPr>
            <a:spLocks noGrp="1"/>
          </p:cNvSpPr>
          <p:nvPr>
            <p:ph idx="1"/>
          </p:nvPr>
        </p:nvSpPr>
        <p:spPr>
          <a:xfrm>
            <a:off x="366888" y="1066800"/>
            <a:ext cx="8412480" cy="5334000"/>
          </a:xfrm>
        </p:spPr>
        <p:txBody>
          <a:bodyPr/>
          <a:lstStyle/>
          <a:p>
            <a:r>
              <a:rPr lang="en-US" sz="2200" dirty="0" smtClean="0"/>
              <a:t>We are developing a plan to test full-scale LBNE drift cell(s) in the 8x8x8 m</a:t>
            </a:r>
            <a:r>
              <a:rPr lang="en-US" sz="2200" baseline="30000" dirty="0" smtClean="0"/>
              <a:t>3</a:t>
            </a:r>
            <a:r>
              <a:rPr lang="en-US" sz="2200" dirty="0"/>
              <a:t> </a:t>
            </a:r>
            <a:r>
              <a:rPr lang="en-US" sz="2200" dirty="0" smtClean="0"/>
              <a:t>cryostat to be built at CERN as part of WA105.</a:t>
            </a:r>
          </a:p>
          <a:p>
            <a:pPr marL="574675" lvl="1" indent="-222250"/>
            <a:endParaRPr lang="en-US" sz="2000" dirty="0" smtClean="0"/>
          </a:p>
          <a:p>
            <a:pPr lvl="1"/>
            <a:endParaRPr lang="en-US" sz="2000" dirty="0" smtClean="0"/>
          </a:p>
          <a:p>
            <a:endParaRPr lang="en-US" sz="2200" dirty="0"/>
          </a:p>
        </p:txBody>
      </p:sp>
    </p:spTree>
    <p:extLst>
      <p:ext uri="{BB962C8B-B14F-4D97-AF65-F5344CB8AC3E}">
        <p14:creationId xmlns:p14="http://schemas.microsoft.com/office/powerpoint/2010/main" val="15318398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US" dirty="0" smtClean="0"/>
              <a:t>SBN Meeting  –  4 April 14</a:t>
            </a:r>
            <a:endParaRPr lang="en-US" dirty="0"/>
          </a:p>
        </p:txBody>
      </p:sp>
      <p:sp>
        <p:nvSpPr>
          <p:cNvPr id="5" name="Slide Number Placeholder 4"/>
          <p:cNvSpPr>
            <a:spLocks noGrp="1"/>
          </p:cNvSpPr>
          <p:nvPr>
            <p:ph type="sldNum" sz="quarter" idx="4"/>
          </p:nvPr>
        </p:nvSpPr>
        <p:spPr/>
        <p:txBody>
          <a:bodyPr/>
          <a:lstStyle/>
          <a:p>
            <a:fld id="{309AD161-AFAC-41AC-83AA-4053A52B9B02}" type="slidenum">
              <a:rPr lang="en-US" smtClean="0"/>
              <a:pPr/>
              <a:t>14</a:t>
            </a:fld>
            <a:endParaRPr lang="en-US"/>
          </a:p>
        </p:txBody>
      </p:sp>
      <p:sp>
        <p:nvSpPr>
          <p:cNvPr id="6" name="Title 1"/>
          <p:cNvSpPr>
            <a:spLocks noGrp="1"/>
          </p:cNvSpPr>
          <p:nvPr>
            <p:ph type="title"/>
          </p:nvPr>
        </p:nvSpPr>
        <p:spPr>
          <a:xfrm>
            <a:off x="457200" y="45720"/>
            <a:ext cx="8229600" cy="822960"/>
          </a:xfrm>
        </p:spPr>
        <p:txBody>
          <a:bodyPr/>
          <a:lstStyle/>
          <a:p>
            <a:r>
              <a:rPr lang="en-US" dirty="0" smtClean="0"/>
              <a:t>Planned Location of LBNE Cavern(s) at SURF </a:t>
            </a:r>
            <a:endParaRPr lang="en-US"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79" y="1066793"/>
            <a:ext cx="8536781" cy="5364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5240" y="5486400"/>
            <a:ext cx="3352800" cy="923330"/>
          </a:xfrm>
          <a:prstGeom prst="rect">
            <a:avLst/>
          </a:prstGeom>
          <a:noFill/>
        </p:spPr>
        <p:txBody>
          <a:bodyPr wrap="square" rtlCol="0">
            <a:spAutoFit/>
          </a:bodyPr>
          <a:lstStyle/>
          <a:p>
            <a:r>
              <a:rPr lang="en-US" dirty="0" smtClean="0"/>
              <a:t>Actual layout will follow from detector design(s) agreed upon with international partners.</a:t>
            </a:r>
            <a:endParaRPr lang="en-US" dirty="0"/>
          </a:p>
        </p:txBody>
      </p:sp>
    </p:spTree>
    <p:extLst>
      <p:ext uri="{BB962C8B-B14F-4D97-AF65-F5344CB8AC3E}">
        <p14:creationId xmlns:p14="http://schemas.microsoft.com/office/powerpoint/2010/main" val="28227884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US" dirty="0" smtClean="0"/>
              <a:t>SBN Meeting  –  4 April 14</a:t>
            </a:r>
            <a:endParaRPr lang="en-US" dirty="0"/>
          </a:p>
        </p:txBody>
      </p:sp>
      <p:sp>
        <p:nvSpPr>
          <p:cNvPr id="5" name="Slide Number Placeholder 4"/>
          <p:cNvSpPr>
            <a:spLocks noGrp="1"/>
          </p:cNvSpPr>
          <p:nvPr>
            <p:ph type="sldNum" sz="quarter" idx="4"/>
          </p:nvPr>
        </p:nvSpPr>
        <p:spPr/>
        <p:txBody>
          <a:bodyPr/>
          <a:lstStyle/>
          <a:p>
            <a:fld id="{309AD161-AFAC-41AC-83AA-4053A52B9B02}" type="slidenum">
              <a:rPr lang="en-US" smtClean="0"/>
              <a:pPr/>
              <a:t>15</a:t>
            </a:fld>
            <a:endParaRPr lang="en-US"/>
          </a:p>
        </p:txBody>
      </p:sp>
      <p:sp>
        <p:nvSpPr>
          <p:cNvPr id="6" name="Title 1"/>
          <p:cNvSpPr>
            <a:spLocks noGrp="1"/>
          </p:cNvSpPr>
          <p:nvPr>
            <p:ph type="title"/>
          </p:nvPr>
        </p:nvSpPr>
        <p:spPr>
          <a:xfrm>
            <a:off x="457200" y="45720"/>
            <a:ext cx="8229600" cy="822960"/>
          </a:xfrm>
        </p:spPr>
        <p:txBody>
          <a:bodyPr/>
          <a:lstStyle/>
          <a:p>
            <a:r>
              <a:rPr lang="en-US" dirty="0" smtClean="0"/>
              <a:t>Geotechnical Site Investigation at SURF</a:t>
            </a:r>
            <a:endParaRPr lang="en-US" dirty="0"/>
          </a:p>
        </p:txBody>
      </p:sp>
      <p:sp>
        <p:nvSpPr>
          <p:cNvPr id="7" name="Content Placeholder 2"/>
          <p:cNvSpPr>
            <a:spLocks noGrp="1"/>
          </p:cNvSpPr>
          <p:nvPr>
            <p:ph idx="1"/>
          </p:nvPr>
        </p:nvSpPr>
        <p:spPr>
          <a:xfrm>
            <a:off x="-122508" y="1113695"/>
            <a:ext cx="2783645" cy="5286063"/>
          </a:xfrm>
        </p:spPr>
        <p:txBody>
          <a:bodyPr>
            <a:noAutofit/>
          </a:bodyPr>
          <a:lstStyle/>
          <a:p>
            <a:pPr marL="234950" lvl="1" indent="0">
              <a:lnSpc>
                <a:spcPct val="110000"/>
              </a:lnSpc>
              <a:buNone/>
            </a:pPr>
            <a:r>
              <a:rPr lang="en-US" sz="2000" dirty="0" smtClean="0">
                <a:cs typeface="Helvetica" pitchFamily="34" charset="0"/>
              </a:rPr>
              <a:t>A “generic” geotechnical site investigation program is under way to explore the rock mass south of the south access drift without regard to detector size or configuration. </a:t>
            </a:r>
          </a:p>
          <a:p>
            <a:pPr marL="457200" lvl="1" indent="0">
              <a:lnSpc>
                <a:spcPct val="110000"/>
              </a:lnSpc>
              <a:buNone/>
            </a:pPr>
            <a:endParaRPr lang="en-US" dirty="0">
              <a:cs typeface="Helvetica" pitchFamily="34" charset="0"/>
            </a:endParaRPr>
          </a:p>
          <a:p>
            <a:pPr marL="280988" lvl="1" indent="0">
              <a:lnSpc>
                <a:spcPct val="110000"/>
              </a:lnSpc>
              <a:buNone/>
            </a:pPr>
            <a:r>
              <a:rPr lang="en-US" sz="2000" i="1" dirty="0" smtClean="0">
                <a:cs typeface="Helvetica" pitchFamily="34" charset="0"/>
              </a:rPr>
              <a:t>Three of four bore holes finished.  Rock quality appears excellent.</a:t>
            </a:r>
          </a:p>
          <a:p>
            <a:pPr marL="457200" lvl="1" indent="0">
              <a:buNone/>
            </a:pPr>
            <a:endParaRPr lang="en-US" sz="2400" dirty="0">
              <a:cs typeface="Helvetica" pitchFamily="34" charset="0"/>
            </a:endParaRPr>
          </a:p>
          <a:p>
            <a:endParaRPr lang="en-US" dirty="0" smtClean="0">
              <a:cs typeface="Helvetica" pitchFamily="34" charset="0"/>
            </a:endParaRPr>
          </a:p>
          <a:p>
            <a:endParaRPr lang="en-US" dirty="0" smtClean="0">
              <a:cs typeface="Helvetica" pitchFamily="34" charset="0"/>
            </a:endParaRPr>
          </a:p>
          <a:p>
            <a:endParaRPr lang="en-US" dirty="0">
              <a:cs typeface="Helvetica" pitchFamily="34" charset="0"/>
            </a:endParaRPr>
          </a:p>
          <a:p>
            <a:endParaRPr lang="en-US" dirty="0">
              <a:cs typeface="Helvetica" pitchFamily="34"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1018" y="1470658"/>
            <a:ext cx="6454775" cy="49291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83346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Development Issues</a:t>
            </a:r>
            <a:endParaRPr lang="en-US" dirty="0"/>
          </a:p>
        </p:txBody>
      </p:sp>
      <p:sp>
        <p:nvSpPr>
          <p:cNvPr id="3" name="Content Placeholder 2"/>
          <p:cNvSpPr>
            <a:spLocks noGrp="1"/>
          </p:cNvSpPr>
          <p:nvPr>
            <p:ph idx="1"/>
          </p:nvPr>
        </p:nvSpPr>
        <p:spPr/>
        <p:txBody>
          <a:bodyPr/>
          <a:lstStyle/>
          <a:p>
            <a:r>
              <a:rPr lang="en-US" dirty="0" smtClean="0"/>
              <a:t>The conceptual design of LBNE and the engineering basis for it are well established in most areas.</a:t>
            </a:r>
          </a:p>
          <a:p>
            <a:r>
              <a:rPr lang="en-US" dirty="0" smtClean="0"/>
              <a:t>Only a modest amount of “true” R&amp;D is needed to establish feasibility or determine the basic concepts or principles on which a design will be based.</a:t>
            </a:r>
          </a:p>
          <a:p>
            <a:r>
              <a:rPr lang="en-US" dirty="0" smtClean="0"/>
              <a:t>There is a significant amount of engineering development and prototyping to be done to demonstrate the chosen engineering designs are sound.</a:t>
            </a:r>
          </a:p>
          <a:p>
            <a:r>
              <a:rPr lang="en-US" dirty="0" smtClean="0"/>
              <a:t>There is research and development that is not required to complete the construction of LBNE, but can aid in the analysis of the data, e.g. test beam runs, or can lead to future upgrades.  </a:t>
            </a:r>
            <a:endParaRPr lang="en-US" dirty="0"/>
          </a:p>
        </p:txBody>
      </p:sp>
      <p:sp>
        <p:nvSpPr>
          <p:cNvPr id="4" name="Footer Placeholder 3"/>
          <p:cNvSpPr>
            <a:spLocks noGrp="1"/>
          </p:cNvSpPr>
          <p:nvPr>
            <p:ph type="ftr" sz="quarter" idx="3"/>
          </p:nvPr>
        </p:nvSpPr>
        <p:spPr/>
        <p:txBody>
          <a:bodyPr/>
          <a:lstStyle/>
          <a:p>
            <a:r>
              <a:rPr lang="en-US" smtClean="0"/>
              <a:t>SBN Meeting  –  4 April 14</a:t>
            </a:r>
            <a:endParaRPr lang="en-US" dirty="0"/>
          </a:p>
        </p:txBody>
      </p:sp>
      <p:sp>
        <p:nvSpPr>
          <p:cNvPr id="5" name="Slide Number Placeholder 4"/>
          <p:cNvSpPr>
            <a:spLocks noGrp="1"/>
          </p:cNvSpPr>
          <p:nvPr>
            <p:ph type="sldNum" sz="quarter" idx="4"/>
          </p:nvPr>
        </p:nvSpPr>
        <p:spPr/>
        <p:txBody>
          <a:bodyPr/>
          <a:lstStyle/>
          <a:p>
            <a:fld id="{309AD161-AFAC-41AC-83AA-4053A52B9B02}" type="slidenum">
              <a:rPr lang="en-US" smtClean="0"/>
              <a:pPr/>
              <a:t>16</a:t>
            </a:fld>
            <a:endParaRPr lang="en-US"/>
          </a:p>
        </p:txBody>
      </p:sp>
    </p:spTree>
    <p:extLst>
      <p:ext uri="{BB962C8B-B14F-4D97-AF65-F5344CB8AC3E}">
        <p14:creationId xmlns:p14="http://schemas.microsoft.com/office/powerpoint/2010/main" val="17245741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a:t>
            </a:r>
            <a:r>
              <a:rPr lang="en-US" dirty="0" smtClean="0"/>
              <a:t>Development </a:t>
            </a:r>
            <a:r>
              <a:rPr lang="en-US" dirty="0" smtClean="0"/>
              <a:t>Issues: Beam</a:t>
            </a:r>
            <a:endParaRPr lang="en-US" dirty="0"/>
          </a:p>
        </p:txBody>
      </p:sp>
      <p:sp>
        <p:nvSpPr>
          <p:cNvPr id="3" name="Content Placeholder 2"/>
          <p:cNvSpPr>
            <a:spLocks noGrp="1"/>
          </p:cNvSpPr>
          <p:nvPr>
            <p:ph idx="1"/>
          </p:nvPr>
        </p:nvSpPr>
        <p:spPr/>
        <p:txBody>
          <a:bodyPr/>
          <a:lstStyle/>
          <a:p>
            <a:r>
              <a:rPr lang="en-US" dirty="0" smtClean="0"/>
              <a:t>Target/horn </a:t>
            </a:r>
            <a:r>
              <a:rPr lang="en-US" dirty="0"/>
              <a:t>system for 1.2 </a:t>
            </a:r>
            <a:r>
              <a:rPr lang="en-US" dirty="0" smtClean="0"/>
              <a:t>MW</a:t>
            </a:r>
          </a:p>
          <a:p>
            <a:r>
              <a:rPr lang="en-US" dirty="0" smtClean="0"/>
              <a:t>Improved target and horn design for increased neutrino flux, especially at </a:t>
            </a:r>
            <a:r>
              <a:rPr lang="en-US" dirty="0"/>
              <a:t>low </a:t>
            </a:r>
            <a:r>
              <a:rPr lang="en-US" dirty="0" smtClean="0"/>
              <a:t>energy.</a:t>
            </a:r>
          </a:p>
          <a:p>
            <a:r>
              <a:rPr lang="en-US" dirty="0" smtClean="0"/>
              <a:t>Hadron </a:t>
            </a:r>
            <a:r>
              <a:rPr lang="en-US" dirty="0"/>
              <a:t>monitor for 1.2 </a:t>
            </a:r>
            <a:r>
              <a:rPr lang="en-US" dirty="0" smtClean="0"/>
              <a:t>MW</a:t>
            </a:r>
          </a:p>
          <a:p>
            <a:r>
              <a:rPr lang="en-US" dirty="0" smtClean="0"/>
              <a:t>Decay pipe air-to-helium window for 1.2 MW</a:t>
            </a:r>
          </a:p>
          <a:p>
            <a:r>
              <a:rPr lang="en-US" dirty="0" smtClean="0"/>
              <a:t>Absorber </a:t>
            </a:r>
            <a:r>
              <a:rPr lang="en-US" dirty="0"/>
              <a:t>design for 2.3 </a:t>
            </a:r>
            <a:r>
              <a:rPr lang="en-US" dirty="0" smtClean="0"/>
              <a:t>MW</a:t>
            </a:r>
          </a:p>
          <a:p>
            <a:r>
              <a:rPr lang="en-US" dirty="0" smtClean="0"/>
              <a:t>Primary beam window for 2.3 MW</a:t>
            </a:r>
            <a:endParaRPr lang="en-US" dirty="0"/>
          </a:p>
          <a:p>
            <a:endParaRPr lang="en-US" dirty="0"/>
          </a:p>
        </p:txBody>
      </p:sp>
      <p:sp>
        <p:nvSpPr>
          <p:cNvPr id="4" name="Footer Placeholder 3"/>
          <p:cNvSpPr>
            <a:spLocks noGrp="1"/>
          </p:cNvSpPr>
          <p:nvPr>
            <p:ph type="ftr" sz="quarter" idx="3"/>
          </p:nvPr>
        </p:nvSpPr>
        <p:spPr/>
        <p:txBody>
          <a:bodyPr/>
          <a:lstStyle/>
          <a:p>
            <a:r>
              <a:rPr lang="en-US" smtClean="0"/>
              <a:t>SBN Meeting  –  4 April 14</a:t>
            </a:r>
            <a:endParaRPr lang="en-US" dirty="0"/>
          </a:p>
        </p:txBody>
      </p:sp>
      <p:sp>
        <p:nvSpPr>
          <p:cNvPr id="5" name="Slide Number Placeholder 4"/>
          <p:cNvSpPr>
            <a:spLocks noGrp="1"/>
          </p:cNvSpPr>
          <p:nvPr>
            <p:ph type="sldNum" sz="quarter" idx="4"/>
          </p:nvPr>
        </p:nvSpPr>
        <p:spPr/>
        <p:txBody>
          <a:bodyPr/>
          <a:lstStyle/>
          <a:p>
            <a:fld id="{309AD161-AFAC-41AC-83AA-4053A52B9B02}" type="slidenum">
              <a:rPr lang="en-US" smtClean="0"/>
              <a:pPr/>
              <a:t>17</a:t>
            </a:fld>
            <a:endParaRPr lang="en-US"/>
          </a:p>
        </p:txBody>
      </p:sp>
    </p:spTree>
    <p:extLst>
      <p:ext uri="{BB962C8B-B14F-4D97-AF65-F5344CB8AC3E}">
        <p14:creationId xmlns:p14="http://schemas.microsoft.com/office/powerpoint/2010/main" val="18506803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Main </a:t>
            </a:r>
            <a:r>
              <a:rPr lang="en-US" dirty="0" smtClean="0"/>
              <a:t>Development </a:t>
            </a:r>
            <a:r>
              <a:rPr lang="en-US" dirty="0" smtClean="0"/>
              <a:t>Issues: </a:t>
            </a:r>
            <a:r>
              <a:rPr lang="en-US" dirty="0" smtClean="0"/>
              <a:t>Near </a:t>
            </a:r>
            <a:r>
              <a:rPr lang="en-US" dirty="0" smtClean="0"/>
              <a:t>Detector System </a:t>
            </a:r>
            <a:endParaRPr lang="en-US" dirty="0"/>
          </a:p>
        </p:txBody>
      </p:sp>
      <p:sp>
        <p:nvSpPr>
          <p:cNvPr id="3" name="Content Placeholder 2"/>
          <p:cNvSpPr>
            <a:spLocks noGrp="1"/>
          </p:cNvSpPr>
          <p:nvPr>
            <p:ph idx="1"/>
          </p:nvPr>
        </p:nvSpPr>
        <p:spPr/>
        <p:txBody>
          <a:bodyPr/>
          <a:lstStyle/>
          <a:p>
            <a:r>
              <a:rPr lang="en-US" dirty="0"/>
              <a:t>P</a:t>
            </a:r>
            <a:r>
              <a:rPr lang="en-US" dirty="0" smtClean="0"/>
              <a:t>rototype </a:t>
            </a:r>
            <a:r>
              <a:rPr lang="en-US" dirty="0"/>
              <a:t>tests (then production) of beamline muon </a:t>
            </a:r>
            <a:r>
              <a:rPr lang="en-US" dirty="0" smtClean="0"/>
              <a:t>detectors</a:t>
            </a:r>
            <a:endParaRPr lang="en-US" dirty="0"/>
          </a:p>
          <a:p>
            <a:r>
              <a:rPr lang="en-US" dirty="0" smtClean="0"/>
              <a:t>Clarification of requirements </a:t>
            </a:r>
            <a:r>
              <a:rPr lang="en-US" dirty="0"/>
              <a:t>clarification for </a:t>
            </a:r>
            <a:r>
              <a:rPr lang="en-US" dirty="0" smtClean="0"/>
              <a:t>Near </a:t>
            </a:r>
            <a:r>
              <a:rPr lang="en-US" dirty="0"/>
              <a:t>N</a:t>
            </a:r>
            <a:r>
              <a:rPr lang="en-US" dirty="0" smtClean="0"/>
              <a:t>eutrino </a:t>
            </a:r>
            <a:r>
              <a:rPr lang="en-US" dirty="0"/>
              <a:t>D</a:t>
            </a:r>
            <a:r>
              <a:rPr lang="en-US" dirty="0" smtClean="0"/>
              <a:t>etector </a:t>
            </a:r>
          </a:p>
          <a:p>
            <a:r>
              <a:rPr lang="en-US" dirty="0" smtClean="0"/>
              <a:t>Evaluation </a:t>
            </a:r>
            <a:r>
              <a:rPr lang="en-US" dirty="0"/>
              <a:t>of the reference </a:t>
            </a:r>
            <a:r>
              <a:rPr lang="en-US" dirty="0" smtClean="0"/>
              <a:t>design relative to requirements</a:t>
            </a:r>
          </a:p>
          <a:p>
            <a:r>
              <a:rPr lang="en-US" dirty="0"/>
              <a:t>E</a:t>
            </a:r>
            <a:r>
              <a:rPr lang="en-US" dirty="0" smtClean="0"/>
              <a:t>ngineering </a:t>
            </a:r>
            <a:r>
              <a:rPr lang="en-US" dirty="0"/>
              <a:t>design and prototyping for </a:t>
            </a:r>
            <a:r>
              <a:rPr lang="en-US" dirty="0" smtClean="0"/>
              <a:t>Near Neutrino Detector systems </a:t>
            </a:r>
            <a:r>
              <a:rPr lang="en-US" dirty="0"/>
              <a:t>in India</a:t>
            </a:r>
          </a:p>
          <a:p>
            <a:endParaRPr lang="en-US" dirty="0"/>
          </a:p>
        </p:txBody>
      </p:sp>
      <p:sp>
        <p:nvSpPr>
          <p:cNvPr id="4" name="Footer Placeholder 3"/>
          <p:cNvSpPr>
            <a:spLocks noGrp="1"/>
          </p:cNvSpPr>
          <p:nvPr>
            <p:ph type="ftr" sz="quarter" idx="3"/>
          </p:nvPr>
        </p:nvSpPr>
        <p:spPr/>
        <p:txBody>
          <a:bodyPr/>
          <a:lstStyle/>
          <a:p>
            <a:r>
              <a:rPr lang="en-US" smtClean="0"/>
              <a:t>SBN Meeting  –  4 April 14</a:t>
            </a:r>
            <a:endParaRPr lang="en-US" dirty="0"/>
          </a:p>
        </p:txBody>
      </p:sp>
      <p:sp>
        <p:nvSpPr>
          <p:cNvPr id="5" name="Slide Number Placeholder 4"/>
          <p:cNvSpPr>
            <a:spLocks noGrp="1"/>
          </p:cNvSpPr>
          <p:nvPr>
            <p:ph type="sldNum" sz="quarter" idx="4"/>
          </p:nvPr>
        </p:nvSpPr>
        <p:spPr/>
        <p:txBody>
          <a:bodyPr/>
          <a:lstStyle/>
          <a:p>
            <a:fld id="{309AD161-AFAC-41AC-83AA-4053A52B9B02}" type="slidenum">
              <a:rPr lang="en-US" smtClean="0"/>
              <a:pPr/>
              <a:t>18</a:t>
            </a:fld>
            <a:endParaRPr lang="en-US"/>
          </a:p>
        </p:txBody>
      </p:sp>
    </p:spTree>
    <p:extLst>
      <p:ext uri="{BB962C8B-B14F-4D97-AF65-F5344CB8AC3E}">
        <p14:creationId xmlns:p14="http://schemas.microsoft.com/office/powerpoint/2010/main" val="10884767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Main </a:t>
            </a:r>
            <a:r>
              <a:rPr lang="en-US" dirty="0" smtClean="0"/>
              <a:t>Development </a:t>
            </a:r>
            <a:r>
              <a:rPr lang="en-US" dirty="0"/>
              <a:t>Issues: </a:t>
            </a:r>
            <a:r>
              <a:rPr lang="en-US" dirty="0" smtClean="0"/>
              <a:t>Far Detector</a:t>
            </a:r>
            <a:endParaRPr lang="en-US" dirty="0"/>
          </a:p>
        </p:txBody>
      </p:sp>
      <p:sp>
        <p:nvSpPr>
          <p:cNvPr id="3" name="Content Placeholder 2"/>
          <p:cNvSpPr>
            <a:spLocks noGrp="1"/>
          </p:cNvSpPr>
          <p:nvPr>
            <p:ph idx="1"/>
          </p:nvPr>
        </p:nvSpPr>
        <p:spPr/>
        <p:txBody>
          <a:bodyPr/>
          <a:lstStyle/>
          <a:p>
            <a:r>
              <a:rPr lang="en-US" dirty="0" smtClean="0"/>
              <a:t>R&amp;D/development </a:t>
            </a:r>
            <a:r>
              <a:rPr lang="en-US" dirty="0"/>
              <a:t>of improved designs for photon detector =&gt; lower </a:t>
            </a:r>
            <a:r>
              <a:rPr lang="en-US" dirty="0" smtClean="0"/>
              <a:t>threshold</a:t>
            </a:r>
          </a:p>
          <a:p>
            <a:r>
              <a:rPr lang="en-US" dirty="0"/>
              <a:t>P</a:t>
            </a:r>
            <a:r>
              <a:rPr lang="en-US" dirty="0" smtClean="0"/>
              <a:t>rototyping </a:t>
            </a:r>
            <a:r>
              <a:rPr lang="en-US" dirty="0"/>
              <a:t>TPC cells: scale models in 35 t; full-scale in WA105 cryostat at </a:t>
            </a:r>
            <a:r>
              <a:rPr lang="en-US" dirty="0" smtClean="0"/>
              <a:t>CERN</a:t>
            </a:r>
          </a:p>
          <a:p>
            <a:r>
              <a:rPr lang="en-US" dirty="0" smtClean="0"/>
              <a:t>Develop calibration system</a:t>
            </a:r>
          </a:p>
          <a:p>
            <a:r>
              <a:rPr lang="en-US" dirty="0" smtClean="0"/>
              <a:t>Continuing </a:t>
            </a:r>
            <a:r>
              <a:rPr lang="en-US" dirty="0"/>
              <a:t>study of limits on LAr </a:t>
            </a:r>
            <a:r>
              <a:rPr lang="en-US" dirty="0" smtClean="0"/>
              <a:t>purity</a:t>
            </a:r>
            <a:endParaRPr lang="en-US" dirty="0"/>
          </a:p>
          <a:p>
            <a:r>
              <a:rPr lang="en-US" dirty="0" smtClean="0"/>
              <a:t>Cryogenic </a:t>
            </a:r>
            <a:r>
              <a:rPr lang="en-US" dirty="0"/>
              <a:t>system </a:t>
            </a:r>
            <a:r>
              <a:rPr lang="en-US" dirty="0" smtClean="0"/>
              <a:t>scale-up</a:t>
            </a:r>
          </a:p>
          <a:p>
            <a:r>
              <a:rPr lang="en-US" dirty="0"/>
              <a:t>D</a:t>
            </a:r>
            <a:r>
              <a:rPr lang="en-US" dirty="0" smtClean="0"/>
              <a:t>evelopment </a:t>
            </a:r>
            <a:r>
              <a:rPr lang="en-US" dirty="0"/>
              <a:t>of simulations and reconstruction software; charged particle and neutrino </a:t>
            </a:r>
            <a:r>
              <a:rPr lang="en-US" dirty="0" smtClean="0"/>
              <a:t>test </a:t>
            </a:r>
            <a:r>
              <a:rPr lang="en-US" dirty="0"/>
              <a:t>beam data to benchmark simulations and test reconstruction</a:t>
            </a:r>
          </a:p>
          <a:p>
            <a:endParaRPr lang="en-US" dirty="0"/>
          </a:p>
        </p:txBody>
      </p:sp>
      <p:sp>
        <p:nvSpPr>
          <p:cNvPr id="4" name="Footer Placeholder 3"/>
          <p:cNvSpPr>
            <a:spLocks noGrp="1"/>
          </p:cNvSpPr>
          <p:nvPr>
            <p:ph type="ftr" sz="quarter" idx="3"/>
          </p:nvPr>
        </p:nvSpPr>
        <p:spPr/>
        <p:txBody>
          <a:bodyPr/>
          <a:lstStyle/>
          <a:p>
            <a:r>
              <a:rPr lang="en-US" smtClean="0"/>
              <a:t>SBN Meeting  –  4 April 14</a:t>
            </a:r>
            <a:endParaRPr lang="en-US" dirty="0"/>
          </a:p>
        </p:txBody>
      </p:sp>
      <p:sp>
        <p:nvSpPr>
          <p:cNvPr id="5" name="Slide Number Placeholder 4"/>
          <p:cNvSpPr>
            <a:spLocks noGrp="1"/>
          </p:cNvSpPr>
          <p:nvPr>
            <p:ph type="sldNum" sz="quarter" idx="4"/>
          </p:nvPr>
        </p:nvSpPr>
        <p:spPr/>
        <p:txBody>
          <a:bodyPr/>
          <a:lstStyle/>
          <a:p>
            <a:fld id="{309AD161-AFAC-41AC-83AA-4053A52B9B02}" type="slidenum">
              <a:rPr lang="en-US" smtClean="0"/>
              <a:pPr/>
              <a:t>19</a:t>
            </a:fld>
            <a:endParaRPr lang="en-US"/>
          </a:p>
        </p:txBody>
      </p:sp>
    </p:spTree>
    <p:extLst>
      <p:ext uri="{BB962C8B-B14F-4D97-AF65-F5344CB8AC3E}">
        <p14:creationId xmlns:p14="http://schemas.microsoft.com/office/powerpoint/2010/main" val="1818124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pPr>
              <a:spcBef>
                <a:spcPts val="1200"/>
              </a:spcBef>
            </a:pPr>
            <a:r>
              <a:rPr lang="en-US" sz="2200" dirty="0" smtClean="0"/>
              <a:t>LBNE overview</a:t>
            </a:r>
          </a:p>
          <a:p>
            <a:pPr lvl="1">
              <a:spcBef>
                <a:spcPts val="0"/>
              </a:spcBef>
            </a:pPr>
            <a:r>
              <a:rPr lang="en-US" sz="2000" dirty="0" smtClean="0"/>
              <a:t>Science Goals</a:t>
            </a:r>
          </a:p>
          <a:p>
            <a:pPr lvl="1">
              <a:spcBef>
                <a:spcPts val="0"/>
              </a:spcBef>
            </a:pPr>
            <a:r>
              <a:rPr lang="en-US" sz="2000" dirty="0" smtClean="0"/>
              <a:t>Collaboration</a:t>
            </a:r>
          </a:p>
          <a:p>
            <a:pPr lvl="1">
              <a:spcBef>
                <a:spcPts val="0"/>
              </a:spcBef>
            </a:pPr>
            <a:r>
              <a:rPr lang="en-US" sz="2000" dirty="0" smtClean="0"/>
              <a:t>LBNE Project scope and design status</a:t>
            </a:r>
            <a:endParaRPr lang="en-US" sz="2000" dirty="0"/>
          </a:p>
          <a:p>
            <a:pPr>
              <a:spcBef>
                <a:spcPts val="1200"/>
              </a:spcBef>
            </a:pPr>
            <a:r>
              <a:rPr lang="en-US" sz="2200" dirty="0" smtClean="0"/>
              <a:t>Summary of main development issues</a:t>
            </a:r>
          </a:p>
          <a:p>
            <a:pPr lvl="1">
              <a:spcBef>
                <a:spcPts val="0"/>
              </a:spcBef>
            </a:pPr>
            <a:r>
              <a:rPr lang="en-US" sz="2000" dirty="0" smtClean="0"/>
              <a:t>Beam</a:t>
            </a:r>
          </a:p>
          <a:p>
            <a:pPr lvl="1">
              <a:spcBef>
                <a:spcPts val="0"/>
              </a:spcBef>
            </a:pPr>
            <a:r>
              <a:rPr lang="en-US" sz="2000" dirty="0" smtClean="0"/>
              <a:t>Detectors</a:t>
            </a:r>
          </a:p>
          <a:p>
            <a:pPr lvl="1">
              <a:spcBef>
                <a:spcPts val="0"/>
              </a:spcBef>
            </a:pPr>
            <a:r>
              <a:rPr lang="en-US" sz="2000" dirty="0" smtClean="0"/>
              <a:t>Physics</a:t>
            </a:r>
          </a:p>
          <a:p>
            <a:pPr>
              <a:spcBef>
                <a:spcPts val="1200"/>
              </a:spcBef>
            </a:pPr>
            <a:r>
              <a:rPr lang="en-US" sz="2200" dirty="0" smtClean="0"/>
              <a:t>Potential benefits to LBNE of SBN program</a:t>
            </a:r>
          </a:p>
          <a:p>
            <a:pPr lvl="1">
              <a:spcBef>
                <a:spcPts val="0"/>
              </a:spcBef>
            </a:pPr>
            <a:r>
              <a:rPr lang="en-US" sz="2000" dirty="0" smtClean="0"/>
              <a:t>LAr1-ND</a:t>
            </a:r>
          </a:p>
          <a:p>
            <a:pPr lvl="1">
              <a:spcBef>
                <a:spcPts val="0"/>
              </a:spcBef>
            </a:pPr>
            <a:r>
              <a:rPr lang="en-US" sz="2000" dirty="0" smtClean="0"/>
              <a:t>MicroBooNE</a:t>
            </a:r>
          </a:p>
          <a:p>
            <a:pPr lvl="1">
              <a:spcBef>
                <a:spcPts val="0"/>
              </a:spcBef>
            </a:pPr>
            <a:r>
              <a:rPr lang="en-US" sz="2000" dirty="0" smtClean="0"/>
              <a:t>ICARUS</a:t>
            </a:r>
          </a:p>
          <a:p>
            <a:pPr>
              <a:spcBef>
                <a:spcPts val="1200"/>
              </a:spcBef>
            </a:pPr>
            <a:r>
              <a:rPr lang="en-US" sz="2200" dirty="0" smtClean="0"/>
              <a:t>Comments on LBNE near detector</a:t>
            </a:r>
          </a:p>
          <a:p>
            <a:pPr lvl="1">
              <a:spcBef>
                <a:spcPts val="0"/>
              </a:spcBef>
            </a:pPr>
            <a:r>
              <a:rPr lang="en-US" sz="2000" dirty="0" smtClean="0"/>
              <a:t>Fine-grained tracker</a:t>
            </a:r>
          </a:p>
          <a:p>
            <a:pPr lvl="1">
              <a:spcBef>
                <a:spcPts val="0"/>
              </a:spcBef>
            </a:pPr>
            <a:r>
              <a:rPr lang="en-US" sz="2000" dirty="0" smtClean="0"/>
              <a:t>LAr TPC</a:t>
            </a:r>
          </a:p>
        </p:txBody>
      </p:sp>
      <p:sp>
        <p:nvSpPr>
          <p:cNvPr id="4" name="Footer Placeholder 3"/>
          <p:cNvSpPr>
            <a:spLocks noGrp="1"/>
          </p:cNvSpPr>
          <p:nvPr>
            <p:ph type="ftr" sz="quarter" idx="3"/>
          </p:nvPr>
        </p:nvSpPr>
        <p:spPr>
          <a:xfrm>
            <a:off x="2286000" y="6477000"/>
            <a:ext cx="4572000" cy="381000"/>
          </a:xfrm>
        </p:spPr>
        <p:txBody>
          <a:bodyPr/>
          <a:lstStyle/>
          <a:p>
            <a:r>
              <a:rPr lang="en-US" dirty="0" smtClean="0"/>
              <a:t>SBN Meeting  –  4 April 14</a:t>
            </a:r>
            <a:endParaRPr lang="en-US" dirty="0"/>
          </a:p>
        </p:txBody>
      </p:sp>
      <p:sp>
        <p:nvSpPr>
          <p:cNvPr id="5" name="Slide Number Placeholder 4"/>
          <p:cNvSpPr>
            <a:spLocks noGrp="1"/>
          </p:cNvSpPr>
          <p:nvPr>
            <p:ph type="sldNum" sz="quarter" idx="4"/>
          </p:nvPr>
        </p:nvSpPr>
        <p:spPr>
          <a:xfrm>
            <a:off x="6587925" y="6506825"/>
            <a:ext cx="2133600" cy="365125"/>
          </a:xfrm>
        </p:spPr>
        <p:txBody>
          <a:bodyPr/>
          <a:lstStyle/>
          <a:p>
            <a:fld id="{309AD161-AFAC-41AC-83AA-4053A52B9B02}" type="slidenum">
              <a:rPr lang="en-US" smtClean="0"/>
              <a:pPr/>
              <a:t>2</a:t>
            </a:fld>
            <a:endParaRPr lang="en-US"/>
          </a:p>
        </p:txBody>
      </p:sp>
      <p:sp>
        <p:nvSpPr>
          <p:cNvPr id="6" name="Footer Placeholder 3"/>
          <p:cNvSpPr txBox="1">
            <a:spLocks/>
          </p:cNvSpPr>
          <p:nvPr/>
        </p:nvSpPr>
        <p:spPr>
          <a:xfrm>
            <a:off x="457200" y="6471213"/>
            <a:ext cx="1828800" cy="38100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Helvetica"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endParaRPr lang="en-US" dirty="0"/>
          </a:p>
        </p:txBody>
      </p:sp>
    </p:spTree>
    <p:extLst>
      <p:ext uri="{BB962C8B-B14F-4D97-AF65-F5344CB8AC3E}">
        <p14:creationId xmlns:p14="http://schemas.microsoft.com/office/powerpoint/2010/main" val="22988222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Main Development Issues: </a:t>
            </a:r>
            <a:r>
              <a:rPr lang="en-US" dirty="0" smtClean="0"/>
              <a:t>Physics</a:t>
            </a:r>
            <a:endParaRPr lang="en-US" dirty="0"/>
          </a:p>
        </p:txBody>
      </p:sp>
      <p:sp>
        <p:nvSpPr>
          <p:cNvPr id="3" name="Content Placeholder 2"/>
          <p:cNvSpPr>
            <a:spLocks noGrp="1"/>
          </p:cNvSpPr>
          <p:nvPr>
            <p:ph idx="1"/>
          </p:nvPr>
        </p:nvSpPr>
        <p:spPr/>
        <p:txBody>
          <a:bodyPr/>
          <a:lstStyle/>
          <a:p>
            <a:r>
              <a:rPr lang="en-US" dirty="0" smtClean="0"/>
              <a:t>Cross-section </a:t>
            </a:r>
            <a:r>
              <a:rPr lang="en-US" dirty="0"/>
              <a:t>measurements, particularly from </a:t>
            </a:r>
            <a:r>
              <a:rPr lang="en-US" dirty="0" smtClean="0"/>
              <a:t>argon</a:t>
            </a:r>
            <a:endParaRPr lang="en-US" dirty="0"/>
          </a:p>
          <a:p>
            <a:r>
              <a:rPr lang="en-US" dirty="0" smtClean="0"/>
              <a:t>Development </a:t>
            </a:r>
            <a:r>
              <a:rPr lang="en-US" dirty="0"/>
              <a:t>of long-baseline oscillation </a:t>
            </a:r>
            <a:r>
              <a:rPr lang="en-US" dirty="0" smtClean="0"/>
              <a:t>analysis</a:t>
            </a:r>
          </a:p>
          <a:p>
            <a:r>
              <a:rPr lang="en-US" dirty="0" smtClean="0"/>
              <a:t>Normalization </a:t>
            </a:r>
            <a:r>
              <a:rPr lang="en-US" dirty="0"/>
              <a:t>of beam flux </a:t>
            </a:r>
          </a:p>
          <a:p>
            <a:r>
              <a:rPr lang="en-US" dirty="0" smtClean="0"/>
              <a:t>trigger </a:t>
            </a:r>
            <a:r>
              <a:rPr lang="en-US" dirty="0"/>
              <a:t>signatures and backgrounds for non-beam physics: </a:t>
            </a:r>
            <a:endParaRPr lang="en-US" dirty="0" smtClean="0"/>
          </a:p>
          <a:p>
            <a:pPr lvl="1"/>
            <a:r>
              <a:rPr lang="en-US" dirty="0" smtClean="0"/>
              <a:t>atmospheric neutrinos</a:t>
            </a:r>
            <a:endParaRPr lang="en-US" dirty="0"/>
          </a:p>
          <a:p>
            <a:pPr lvl="1"/>
            <a:r>
              <a:rPr lang="en-US" dirty="0" smtClean="0"/>
              <a:t>nucleon </a:t>
            </a:r>
            <a:r>
              <a:rPr lang="en-US" dirty="0"/>
              <a:t>non-conservation </a:t>
            </a:r>
            <a:r>
              <a:rPr lang="en-US" dirty="0" smtClean="0"/>
              <a:t>searches</a:t>
            </a:r>
          </a:p>
          <a:p>
            <a:pPr lvl="1"/>
            <a:r>
              <a:rPr lang="en-US" dirty="0" smtClean="0"/>
              <a:t>supernova neutrinos</a:t>
            </a:r>
            <a:endParaRPr lang="en-US" dirty="0"/>
          </a:p>
          <a:p>
            <a:pPr lvl="1"/>
            <a:r>
              <a:rPr lang="en-US" dirty="0" smtClean="0"/>
              <a:t>other </a:t>
            </a:r>
            <a:r>
              <a:rPr lang="en-US" dirty="0"/>
              <a:t>low-energy physics</a:t>
            </a:r>
          </a:p>
          <a:p>
            <a:pPr marL="0" indent="0">
              <a:buNone/>
            </a:pPr>
            <a:endParaRPr lang="en-US" dirty="0"/>
          </a:p>
        </p:txBody>
      </p:sp>
      <p:sp>
        <p:nvSpPr>
          <p:cNvPr id="4" name="Footer Placeholder 3"/>
          <p:cNvSpPr>
            <a:spLocks noGrp="1"/>
          </p:cNvSpPr>
          <p:nvPr>
            <p:ph type="ftr" sz="quarter" idx="3"/>
          </p:nvPr>
        </p:nvSpPr>
        <p:spPr/>
        <p:txBody>
          <a:bodyPr/>
          <a:lstStyle/>
          <a:p>
            <a:r>
              <a:rPr lang="en-US" smtClean="0"/>
              <a:t>SBN Meeting  –  4 April 14</a:t>
            </a:r>
            <a:endParaRPr lang="en-US" dirty="0"/>
          </a:p>
        </p:txBody>
      </p:sp>
      <p:sp>
        <p:nvSpPr>
          <p:cNvPr id="5" name="Slide Number Placeholder 4"/>
          <p:cNvSpPr>
            <a:spLocks noGrp="1"/>
          </p:cNvSpPr>
          <p:nvPr>
            <p:ph type="sldNum" sz="quarter" idx="4"/>
          </p:nvPr>
        </p:nvSpPr>
        <p:spPr/>
        <p:txBody>
          <a:bodyPr/>
          <a:lstStyle/>
          <a:p>
            <a:fld id="{309AD161-AFAC-41AC-83AA-4053A52B9B02}" type="slidenum">
              <a:rPr lang="en-US" smtClean="0"/>
              <a:pPr/>
              <a:t>20</a:t>
            </a:fld>
            <a:endParaRPr lang="en-US"/>
          </a:p>
        </p:txBody>
      </p:sp>
    </p:spTree>
    <p:extLst>
      <p:ext uri="{BB962C8B-B14F-4D97-AF65-F5344CB8AC3E}">
        <p14:creationId xmlns:p14="http://schemas.microsoft.com/office/powerpoint/2010/main" val="2641428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Potential benefits to LBNE of SBN program</a:t>
            </a:r>
          </a:p>
        </p:txBody>
      </p:sp>
      <p:sp>
        <p:nvSpPr>
          <p:cNvPr id="3" name="Content Placeholder 2"/>
          <p:cNvSpPr>
            <a:spLocks noGrp="1"/>
          </p:cNvSpPr>
          <p:nvPr>
            <p:ph idx="1"/>
          </p:nvPr>
        </p:nvSpPr>
        <p:spPr/>
        <p:txBody>
          <a:bodyPr/>
          <a:lstStyle/>
          <a:p>
            <a:pPr marL="0" indent="0">
              <a:buNone/>
            </a:pPr>
            <a:r>
              <a:rPr lang="en-US" dirty="0" smtClean="0"/>
              <a:t>LAr1-ND</a:t>
            </a:r>
            <a:endParaRPr lang="en-US" dirty="0"/>
          </a:p>
          <a:p>
            <a:r>
              <a:rPr lang="en-US" dirty="0" smtClean="0"/>
              <a:t>Loosely </a:t>
            </a:r>
            <a:r>
              <a:rPr lang="en-US" dirty="0"/>
              <a:t>modeled on LBNE FD design, but with important </a:t>
            </a:r>
            <a:r>
              <a:rPr lang="en-US" dirty="0" smtClean="0"/>
              <a:t>differences</a:t>
            </a:r>
          </a:p>
          <a:p>
            <a:r>
              <a:rPr lang="en-US" dirty="0" smtClean="0"/>
              <a:t>Provides </a:t>
            </a:r>
            <a:r>
              <a:rPr lang="en-US" dirty="0"/>
              <a:t>modest size cryostat that could be used for “quick” turnaround tests to </a:t>
            </a:r>
            <a:r>
              <a:rPr lang="en-US" dirty="0" smtClean="0"/>
              <a:t>address</a:t>
            </a:r>
            <a:r>
              <a:rPr lang="en-US" dirty="0"/>
              <a:t> </a:t>
            </a:r>
            <a:r>
              <a:rPr lang="en-US" dirty="0" smtClean="0"/>
              <a:t>specific </a:t>
            </a:r>
            <a:r>
              <a:rPr lang="en-US" dirty="0"/>
              <a:t>questions for LBNE, if it </a:t>
            </a:r>
            <a:r>
              <a:rPr lang="en-US" dirty="0" smtClean="0"/>
              <a:t>is not </a:t>
            </a:r>
            <a:r>
              <a:rPr lang="en-US" dirty="0"/>
              <a:t>being used for a physics </a:t>
            </a:r>
            <a:r>
              <a:rPr lang="en-US" dirty="0" smtClean="0"/>
              <a:t>experiment</a:t>
            </a:r>
          </a:p>
          <a:p>
            <a:r>
              <a:rPr lang="en-US" dirty="0" smtClean="0"/>
              <a:t>Provides </a:t>
            </a:r>
            <a:r>
              <a:rPr lang="en-US" dirty="0"/>
              <a:t>significant neutrino event dataset in a LBNE-like detector (but only </a:t>
            </a:r>
            <a:r>
              <a:rPr lang="en-US" dirty="0" smtClean="0"/>
              <a:t>LBNE-like and </a:t>
            </a:r>
            <a:r>
              <a:rPr lang="en-US" dirty="0"/>
              <a:t>at lower beam energy than LBNE</a:t>
            </a:r>
            <a:r>
              <a:rPr lang="en-US" dirty="0" smtClean="0"/>
              <a:t>)</a:t>
            </a:r>
          </a:p>
          <a:p>
            <a:r>
              <a:rPr lang="en-US" dirty="0" smtClean="0"/>
              <a:t>Provides </a:t>
            </a:r>
            <a:r>
              <a:rPr lang="en-US" dirty="0"/>
              <a:t>hands-on experience building and operating a LBNE-like detector </a:t>
            </a:r>
            <a:br>
              <a:rPr lang="en-US" dirty="0"/>
            </a:br>
            <a:r>
              <a:rPr lang="en-US" dirty="0" smtClean="0"/>
              <a:t>=&gt; </a:t>
            </a:r>
            <a:r>
              <a:rPr lang="en-US" dirty="0"/>
              <a:t>train the workforce that will build LBNE</a:t>
            </a:r>
          </a:p>
          <a:p>
            <a:endParaRPr lang="en-US" dirty="0"/>
          </a:p>
        </p:txBody>
      </p:sp>
      <p:sp>
        <p:nvSpPr>
          <p:cNvPr id="4" name="Footer Placeholder 3"/>
          <p:cNvSpPr>
            <a:spLocks noGrp="1"/>
          </p:cNvSpPr>
          <p:nvPr>
            <p:ph type="ftr" sz="quarter" idx="3"/>
          </p:nvPr>
        </p:nvSpPr>
        <p:spPr/>
        <p:txBody>
          <a:bodyPr/>
          <a:lstStyle/>
          <a:p>
            <a:r>
              <a:rPr lang="en-US" smtClean="0"/>
              <a:t>SBN Meeting  –  4 April 14</a:t>
            </a:r>
            <a:endParaRPr lang="en-US" dirty="0"/>
          </a:p>
        </p:txBody>
      </p:sp>
      <p:sp>
        <p:nvSpPr>
          <p:cNvPr id="5" name="Slide Number Placeholder 4"/>
          <p:cNvSpPr>
            <a:spLocks noGrp="1"/>
          </p:cNvSpPr>
          <p:nvPr>
            <p:ph type="sldNum" sz="quarter" idx="4"/>
          </p:nvPr>
        </p:nvSpPr>
        <p:spPr/>
        <p:txBody>
          <a:bodyPr/>
          <a:lstStyle/>
          <a:p>
            <a:fld id="{309AD161-AFAC-41AC-83AA-4053A52B9B02}" type="slidenum">
              <a:rPr lang="en-US" smtClean="0"/>
              <a:pPr/>
              <a:t>21</a:t>
            </a:fld>
            <a:endParaRPr lang="en-US"/>
          </a:p>
        </p:txBody>
      </p:sp>
    </p:spTree>
    <p:extLst>
      <p:ext uri="{BB962C8B-B14F-4D97-AF65-F5344CB8AC3E}">
        <p14:creationId xmlns:p14="http://schemas.microsoft.com/office/powerpoint/2010/main" val="40184144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Potential benefits to LBNE of SBN program</a:t>
            </a:r>
          </a:p>
        </p:txBody>
      </p:sp>
      <p:sp>
        <p:nvSpPr>
          <p:cNvPr id="3" name="Content Placeholder 2"/>
          <p:cNvSpPr>
            <a:spLocks noGrp="1"/>
          </p:cNvSpPr>
          <p:nvPr>
            <p:ph idx="1"/>
          </p:nvPr>
        </p:nvSpPr>
        <p:spPr/>
        <p:txBody>
          <a:bodyPr/>
          <a:lstStyle/>
          <a:p>
            <a:pPr marL="0" indent="0">
              <a:buNone/>
            </a:pPr>
            <a:r>
              <a:rPr lang="en-US" dirty="0" smtClean="0"/>
              <a:t>MicroBooNE</a:t>
            </a:r>
          </a:p>
          <a:p>
            <a:r>
              <a:rPr lang="en-US" dirty="0" smtClean="0"/>
              <a:t>Has </a:t>
            </a:r>
            <a:r>
              <a:rPr lang="en-US" dirty="0"/>
              <a:t>already and will continue to provide valuable technological experience … </a:t>
            </a:r>
            <a:r>
              <a:rPr lang="en-US" dirty="0" smtClean="0"/>
              <a:t>adding </a:t>
            </a:r>
            <a:r>
              <a:rPr lang="en-US" dirty="0"/>
              <a:t>to the </a:t>
            </a:r>
            <a:r>
              <a:rPr lang="en-US" dirty="0" smtClean="0"/>
              <a:t>database of engineering </a:t>
            </a:r>
            <a:r>
              <a:rPr lang="en-US" dirty="0"/>
              <a:t>“lore” </a:t>
            </a:r>
          </a:p>
          <a:p>
            <a:r>
              <a:rPr lang="en-US" dirty="0" smtClean="0"/>
              <a:t>Provides </a:t>
            </a:r>
            <a:r>
              <a:rPr lang="en-US" dirty="0"/>
              <a:t>significant neutrino dataset earlier than </a:t>
            </a:r>
            <a:r>
              <a:rPr lang="en-US" dirty="0" smtClean="0"/>
              <a:t/>
            </a:r>
            <a:br>
              <a:rPr lang="en-US" dirty="0" smtClean="0"/>
            </a:br>
            <a:r>
              <a:rPr lang="en-US" dirty="0" smtClean="0"/>
              <a:t>LAr1-ND </a:t>
            </a:r>
            <a:r>
              <a:rPr lang="en-US" dirty="0"/>
              <a:t>=&gt; drive development </a:t>
            </a:r>
            <a:r>
              <a:rPr lang="en-US" dirty="0" smtClean="0"/>
              <a:t>of reconstruction </a:t>
            </a:r>
            <a:r>
              <a:rPr lang="en-US" dirty="0"/>
              <a:t>code</a:t>
            </a:r>
          </a:p>
          <a:p>
            <a:endParaRPr lang="en-US" dirty="0"/>
          </a:p>
        </p:txBody>
      </p:sp>
      <p:sp>
        <p:nvSpPr>
          <p:cNvPr id="4" name="Footer Placeholder 3"/>
          <p:cNvSpPr>
            <a:spLocks noGrp="1"/>
          </p:cNvSpPr>
          <p:nvPr>
            <p:ph type="ftr" sz="quarter" idx="3"/>
          </p:nvPr>
        </p:nvSpPr>
        <p:spPr/>
        <p:txBody>
          <a:bodyPr/>
          <a:lstStyle/>
          <a:p>
            <a:r>
              <a:rPr lang="en-US" smtClean="0"/>
              <a:t>SBN Meeting  –  4 April 14</a:t>
            </a:r>
            <a:endParaRPr lang="en-US" dirty="0"/>
          </a:p>
        </p:txBody>
      </p:sp>
      <p:sp>
        <p:nvSpPr>
          <p:cNvPr id="5" name="Slide Number Placeholder 4"/>
          <p:cNvSpPr>
            <a:spLocks noGrp="1"/>
          </p:cNvSpPr>
          <p:nvPr>
            <p:ph type="sldNum" sz="quarter" idx="4"/>
          </p:nvPr>
        </p:nvSpPr>
        <p:spPr/>
        <p:txBody>
          <a:bodyPr/>
          <a:lstStyle/>
          <a:p>
            <a:fld id="{309AD161-AFAC-41AC-83AA-4053A52B9B02}" type="slidenum">
              <a:rPr lang="en-US" smtClean="0"/>
              <a:pPr/>
              <a:t>22</a:t>
            </a:fld>
            <a:endParaRPr lang="en-US"/>
          </a:p>
        </p:txBody>
      </p:sp>
    </p:spTree>
    <p:extLst>
      <p:ext uri="{BB962C8B-B14F-4D97-AF65-F5344CB8AC3E}">
        <p14:creationId xmlns:p14="http://schemas.microsoft.com/office/powerpoint/2010/main" val="30425792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Potential benefits to LBNE of SBN program</a:t>
            </a:r>
          </a:p>
        </p:txBody>
      </p:sp>
      <p:sp>
        <p:nvSpPr>
          <p:cNvPr id="3" name="Content Placeholder 2"/>
          <p:cNvSpPr>
            <a:spLocks noGrp="1"/>
          </p:cNvSpPr>
          <p:nvPr>
            <p:ph idx="1"/>
          </p:nvPr>
        </p:nvSpPr>
        <p:spPr/>
        <p:txBody>
          <a:bodyPr/>
          <a:lstStyle/>
          <a:p>
            <a:pPr marL="0" indent="0">
              <a:buNone/>
            </a:pPr>
            <a:r>
              <a:rPr lang="en-US" dirty="0"/>
              <a:t>ICARUS T600 </a:t>
            </a:r>
            <a:r>
              <a:rPr lang="en-US" dirty="0" smtClean="0"/>
              <a:t>FD</a:t>
            </a:r>
          </a:p>
          <a:p>
            <a:r>
              <a:rPr lang="en-US" dirty="0" smtClean="0"/>
              <a:t>Bring </a:t>
            </a:r>
            <a:r>
              <a:rPr lang="en-US" dirty="0"/>
              <a:t>experience of the group that originated the LAr TPC technology to </a:t>
            </a:r>
            <a:r>
              <a:rPr lang="en-US" dirty="0" smtClean="0"/>
              <a:t>Fermilab</a:t>
            </a:r>
          </a:p>
          <a:p>
            <a:r>
              <a:rPr lang="en-US" dirty="0" smtClean="0"/>
              <a:t>Provide </a:t>
            </a:r>
            <a:r>
              <a:rPr lang="en-US" dirty="0"/>
              <a:t>large dataset from the far off-axis NuMI beam in an energy range similar to the </a:t>
            </a:r>
            <a:r>
              <a:rPr lang="en-US" dirty="0" smtClean="0"/>
              <a:t>LBNE </a:t>
            </a:r>
            <a:r>
              <a:rPr lang="en-US" dirty="0"/>
              <a:t>beam, enhances in electron neutrinos =&gt; develop detailed understanding of </a:t>
            </a:r>
            <a:r>
              <a:rPr lang="en-US" dirty="0" smtClean="0"/>
              <a:t>event topologies</a:t>
            </a:r>
            <a:r>
              <a:rPr lang="en-US" dirty="0"/>
              <a:t>, cross-sections, etc. relevant for understanding LBNE signal and </a:t>
            </a:r>
            <a:r>
              <a:rPr lang="en-US" dirty="0" smtClean="0"/>
              <a:t>background</a:t>
            </a:r>
          </a:p>
          <a:p>
            <a:r>
              <a:rPr lang="en-US" dirty="0" smtClean="0"/>
              <a:t>Opportunity for US people to work with ICARUS and CERN on its refurbishment.</a:t>
            </a:r>
            <a:endParaRPr lang="en-US" dirty="0"/>
          </a:p>
          <a:p>
            <a:pPr marL="0" indent="0">
              <a:buNone/>
            </a:pPr>
            <a:r>
              <a:rPr lang="en-US" dirty="0" smtClean="0"/>
              <a:t>ICARUS T150</a:t>
            </a:r>
          </a:p>
          <a:p>
            <a:r>
              <a:rPr lang="en-US" dirty="0" smtClean="0"/>
              <a:t>Opportunity </a:t>
            </a:r>
            <a:r>
              <a:rPr lang="en-US" dirty="0"/>
              <a:t>for US people to work with ICARUS and </a:t>
            </a:r>
            <a:r>
              <a:rPr lang="en-US"/>
              <a:t>CERN </a:t>
            </a:r>
            <a:r>
              <a:rPr lang="en-US" smtClean="0"/>
              <a:t>on </a:t>
            </a:r>
            <a:r>
              <a:rPr lang="en-US" dirty="0"/>
              <a:t>its construction</a:t>
            </a:r>
          </a:p>
          <a:p>
            <a:endParaRPr lang="en-US" dirty="0"/>
          </a:p>
        </p:txBody>
      </p:sp>
      <p:sp>
        <p:nvSpPr>
          <p:cNvPr id="4" name="Footer Placeholder 3"/>
          <p:cNvSpPr>
            <a:spLocks noGrp="1"/>
          </p:cNvSpPr>
          <p:nvPr>
            <p:ph type="ftr" sz="quarter" idx="3"/>
          </p:nvPr>
        </p:nvSpPr>
        <p:spPr/>
        <p:txBody>
          <a:bodyPr/>
          <a:lstStyle/>
          <a:p>
            <a:r>
              <a:rPr lang="en-US" smtClean="0"/>
              <a:t>SBN Meeting  –  4 April 14</a:t>
            </a:r>
            <a:endParaRPr lang="en-US" dirty="0"/>
          </a:p>
        </p:txBody>
      </p:sp>
      <p:sp>
        <p:nvSpPr>
          <p:cNvPr id="5" name="Slide Number Placeholder 4"/>
          <p:cNvSpPr>
            <a:spLocks noGrp="1"/>
          </p:cNvSpPr>
          <p:nvPr>
            <p:ph type="sldNum" sz="quarter" idx="4"/>
          </p:nvPr>
        </p:nvSpPr>
        <p:spPr/>
        <p:txBody>
          <a:bodyPr/>
          <a:lstStyle/>
          <a:p>
            <a:fld id="{309AD161-AFAC-41AC-83AA-4053A52B9B02}" type="slidenum">
              <a:rPr lang="en-US" smtClean="0"/>
              <a:pPr/>
              <a:t>23</a:t>
            </a:fld>
            <a:endParaRPr lang="en-US"/>
          </a:p>
        </p:txBody>
      </p:sp>
    </p:spTree>
    <p:extLst>
      <p:ext uri="{BB962C8B-B14F-4D97-AF65-F5344CB8AC3E}">
        <p14:creationId xmlns:p14="http://schemas.microsoft.com/office/powerpoint/2010/main" val="11580996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Comments on LBNE near detector(s</a:t>
            </a:r>
            <a:r>
              <a:rPr lang="en-US" dirty="0" smtClean="0"/>
              <a:t>)</a:t>
            </a:r>
            <a:endParaRPr lang="en-US" dirty="0"/>
          </a:p>
        </p:txBody>
      </p:sp>
      <p:sp>
        <p:nvSpPr>
          <p:cNvPr id="3" name="Content Placeholder 2"/>
          <p:cNvSpPr>
            <a:spLocks noGrp="1"/>
          </p:cNvSpPr>
          <p:nvPr>
            <p:ph idx="1"/>
          </p:nvPr>
        </p:nvSpPr>
        <p:spPr/>
        <p:txBody>
          <a:bodyPr/>
          <a:lstStyle/>
          <a:p>
            <a:r>
              <a:rPr lang="en-US" dirty="0" smtClean="0"/>
              <a:t>We </a:t>
            </a:r>
            <a:r>
              <a:rPr lang="en-US" dirty="0"/>
              <a:t>already have a design for a high-resolution </a:t>
            </a:r>
            <a:r>
              <a:rPr lang="en-US" dirty="0" smtClean="0"/>
              <a:t>ND</a:t>
            </a:r>
          </a:p>
          <a:p>
            <a:pPr lvl="1"/>
            <a:r>
              <a:rPr lang="en-US" dirty="0" smtClean="0"/>
              <a:t>Pending </a:t>
            </a:r>
            <a:r>
              <a:rPr lang="en-US" dirty="0"/>
              <a:t>proposal by Indian colleagues to their funding agency to build it. </a:t>
            </a:r>
            <a:endParaRPr lang="en-US" dirty="0" smtClean="0"/>
          </a:p>
          <a:p>
            <a:pPr lvl="1"/>
            <a:r>
              <a:rPr lang="en-US" dirty="0" smtClean="0"/>
              <a:t>Its </a:t>
            </a:r>
            <a:r>
              <a:rPr lang="en-US" dirty="0"/>
              <a:t>low-density is a virtue: e</a:t>
            </a:r>
            <a:r>
              <a:rPr lang="en-US" baseline="30000" dirty="0"/>
              <a:t>+</a:t>
            </a:r>
            <a:r>
              <a:rPr lang="en-US" dirty="0"/>
              <a:t>/</a:t>
            </a:r>
            <a:r>
              <a:rPr lang="en-US" dirty="0" smtClean="0"/>
              <a:t>e</a:t>
            </a:r>
            <a:r>
              <a:rPr lang="en-US" b="1" baseline="30000" dirty="0" smtClean="0"/>
              <a:t>‒</a:t>
            </a:r>
            <a:r>
              <a:rPr lang="en-US" dirty="0" smtClean="0"/>
              <a:t> </a:t>
            </a:r>
            <a:r>
              <a:rPr lang="en-US" dirty="0"/>
              <a:t>separation over a wide energy range; minimal </a:t>
            </a:r>
            <a:r>
              <a:rPr lang="en-US" dirty="0" smtClean="0"/>
              <a:t>pileup, </a:t>
            </a:r>
            <a:r>
              <a:rPr lang="en-US" dirty="0"/>
              <a:t>further reduced by event timing (inherently fast detector).</a:t>
            </a:r>
          </a:p>
          <a:p>
            <a:r>
              <a:rPr lang="en-US" dirty="0"/>
              <a:t>LAr TPC large enough to contain events in the 1-10 GeV range will be subject to pileup</a:t>
            </a:r>
            <a:r>
              <a:rPr lang="en-US" dirty="0" smtClean="0"/>
              <a:t>:</a:t>
            </a:r>
          </a:p>
          <a:p>
            <a:pPr lvl="1"/>
            <a:r>
              <a:rPr lang="en-US" dirty="0" smtClean="0"/>
              <a:t>All events within 10 </a:t>
            </a:r>
            <a:r>
              <a:rPr lang="en-US" dirty="0" smtClean="0">
                <a:latin typeface="Symbol" panose="05050102010706020507" pitchFamily="18" charset="2"/>
              </a:rPr>
              <a:t>m</a:t>
            </a:r>
            <a:r>
              <a:rPr lang="en-US" dirty="0" smtClean="0"/>
              <a:t>s beam spill are simultaneous within the 1 ms drift time.</a:t>
            </a:r>
          </a:p>
          <a:p>
            <a:pPr lvl="1"/>
            <a:r>
              <a:rPr lang="en-US" dirty="0" smtClean="0"/>
              <a:t>Within </a:t>
            </a:r>
            <a:r>
              <a:rPr lang="en-US" dirty="0"/>
              <a:t>the </a:t>
            </a:r>
            <a:r>
              <a:rPr lang="en-US" dirty="0" smtClean="0"/>
              <a:t>~120 t active </a:t>
            </a:r>
            <a:r>
              <a:rPr lang="en-US" dirty="0"/>
              <a:t>volume of </a:t>
            </a:r>
            <a:r>
              <a:rPr lang="en-US" dirty="0" smtClean="0"/>
              <a:t>T150 and with 1.2 </a:t>
            </a:r>
            <a:r>
              <a:rPr lang="en-US" dirty="0"/>
              <a:t>MW LBNE beam, there will be </a:t>
            </a:r>
            <a:r>
              <a:rPr lang="en-US" dirty="0" smtClean="0"/>
              <a:t>~</a:t>
            </a:r>
            <a:r>
              <a:rPr lang="en-US" dirty="0"/>
              <a:t>30 events </a:t>
            </a:r>
            <a:r>
              <a:rPr lang="en-US" dirty="0" smtClean="0"/>
              <a:t>per spill. </a:t>
            </a:r>
          </a:p>
          <a:p>
            <a:pPr lvl="1"/>
            <a:r>
              <a:rPr lang="en-US" dirty="0" smtClean="0"/>
              <a:t>This </a:t>
            </a:r>
            <a:r>
              <a:rPr lang="en-US" dirty="0"/>
              <a:t>will make precision physics very difficult.  </a:t>
            </a:r>
            <a:endParaRPr lang="en-US" dirty="0" smtClean="0"/>
          </a:p>
          <a:p>
            <a:pPr lvl="1"/>
            <a:r>
              <a:rPr lang="en-US" dirty="0" smtClean="0"/>
              <a:t>At </a:t>
            </a:r>
            <a:r>
              <a:rPr lang="en-US" dirty="0"/>
              <a:t>2.3 </a:t>
            </a:r>
            <a:r>
              <a:rPr lang="en-US" dirty="0" smtClean="0"/>
              <a:t>MW</a:t>
            </a:r>
            <a:r>
              <a:rPr lang="en-US" dirty="0"/>
              <a:t> </a:t>
            </a:r>
            <a:r>
              <a:rPr lang="en-US" dirty="0" smtClean="0"/>
              <a:t>there will be ~ 55 events per spill.</a:t>
            </a:r>
            <a:endParaRPr lang="en-US" dirty="0"/>
          </a:p>
        </p:txBody>
      </p:sp>
      <p:sp>
        <p:nvSpPr>
          <p:cNvPr id="4" name="Footer Placeholder 3"/>
          <p:cNvSpPr>
            <a:spLocks noGrp="1"/>
          </p:cNvSpPr>
          <p:nvPr>
            <p:ph type="ftr" sz="quarter" idx="3"/>
          </p:nvPr>
        </p:nvSpPr>
        <p:spPr/>
        <p:txBody>
          <a:bodyPr/>
          <a:lstStyle/>
          <a:p>
            <a:r>
              <a:rPr lang="en-US" smtClean="0"/>
              <a:t>SBN Meeting  –  4 April 14</a:t>
            </a:r>
            <a:endParaRPr lang="en-US" dirty="0"/>
          </a:p>
        </p:txBody>
      </p:sp>
      <p:sp>
        <p:nvSpPr>
          <p:cNvPr id="5" name="Slide Number Placeholder 4"/>
          <p:cNvSpPr>
            <a:spLocks noGrp="1"/>
          </p:cNvSpPr>
          <p:nvPr>
            <p:ph type="sldNum" sz="quarter" idx="4"/>
          </p:nvPr>
        </p:nvSpPr>
        <p:spPr/>
        <p:txBody>
          <a:bodyPr/>
          <a:lstStyle/>
          <a:p>
            <a:fld id="{309AD161-AFAC-41AC-83AA-4053A52B9B02}" type="slidenum">
              <a:rPr lang="en-US" smtClean="0"/>
              <a:pPr/>
              <a:t>24</a:t>
            </a:fld>
            <a:endParaRPr lang="en-US"/>
          </a:p>
        </p:txBody>
      </p:sp>
    </p:spTree>
    <p:extLst>
      <p:ext uri="{BB962C8B-B14F-4D97-AF65-F5344CB8AC3E}">
        <p14:creationId xmlns:p14="http://schemas.microsoft.com/office/powerpoint/2010/main" val="13550352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Comments on LBNE near detector(s)</a:t>
            </a:r>
          </a:p>
        </p:txBody>
      </p:sp>
      <p:sp>
        <p:nvSpPr>
          <p:cNvPr id="3" name="Content Placeholder 2"/>
          <p:cNvSpPr>
            <a:spLocks noGrp="1"/>
          </p:cNvSpPr>
          <p:nvPr>
            <p:ph idx="1"/>
          </p:nvPr>
        </p:nvSpPr>
        <p:spPr/>
        <p:txBody>
          <a:bodyPr/>
          <a:lstStyle/>
          <a:p>
            <a:r>
              <a:rPr lang="en-US" sz="2350" dirty="0"/>
              <a:t>The ability to understand and reconstruct events in a LAr TPC “just like” the LBNE far </a:t>
            </a:r>
            <a:r>
              <a:rPr lang="en-US" sz="2350" dirty="0" smtClean="0"/>
              <a:t>detector and in </a:t>
            </a:r>
            <a:r>
              <a:rPr lang="en-US" sz="2350" dirty="0"/>
              <a:t>the same beam could be important for achieving the ultimate systematic errors in </a:t>
            </a:r>
            <a:r>
              <a:rPr lang="en-US" sz="2350" dirty="0" smtClean="0"/>
              <a:t>LBNE, e.g. cancellation </a:t>
            </a:r>
            <a:r>
              <a:rPr lang="en-US" sz="2350" dirty="0"/>
              <a:t>of “confusion” from nuclear effects, which will be </a:t>
            </a:r>
            <a:r>
              <a:rPr lang="en-US" sz="2350" dirty="0" smtClean="0"/>
              <a:t>reconstructed different </a:t>
            </a:r>
            <a:r>
              <a:rPr lang="en-US" sz="2350" dirty="0"/>
              <a:t>in the low-density reference ND.  </a:t>
            </a:r>
            <a:endParaRPr lang="en-US" sz="2350" dirty="0" smtClean="0"/>
          </a:p>
          <a:p>
            <a:r>
              <a:rPr lang="en-US" sz="2350" dirty="0" smtClean="0"/>
              <a:t>Can </a:t>
            </a:r>
            <a:r>
              <a:rPr lang="en-US" sz="2350" dirty="0"/>
              <a:t>this be adequately addressed using “neutrino test beam” data, e.g. T600 at Fermilab?  </a:t>
            </a:r>
            <a:endParaRPr lang="en-US" sz="2350" dirty="0" smtClean="0"/>
          </a:p>
          <a:p>
            <a:r>
              <a:rPr lang="en-US" sz="2350" dirty="0" smtClean="0"/>
              <a:t>Would </a:t>
            </a:r>
            <a:r>
              <a:rPr lang="en-US" sz="2350" dirty="0"/>
              <a:t>a hybrid design, using a small (few ton) LAr TPC together with the fine-grain tracker reference design, adequately address this</a:t>
            </a:r>
            <a:r>
              <a:rPr lang="en-US" sz="2350" dirty="0" smtClean="0"/>
              <a:t>?</a:t>
            </a:r>
          </a:p>
          <a:p>
            <a:r>
              <a:rPr lang="en-US" sz="2350" dirty="0" smtClean="0"/>
              <a:t>Summer LBNE workshops on the near detector and on systematic errors are designed to address these and related questions.</a:t>
            </a:r>
            <a:r>
              <a:rPr lang="en-US" sz="2350" dirty="0"/>
              <a:t/>
            </a:r>
            <a:br>
              <a:rPr lang="en-US" sz="2350" dirty="0"/>
            </a:br>
            <a:endParaRPr lang="en-US" sz="2350" dirty="0"/>
          </a:p>
        </p:txBody>
      </p:sp>
      <p:sp>
        <p:nvSpPr>
          <p:cNvPr id="4" name="Footer Placeholder 3"/>
          <p:cNvSpPr>
            <a:spLocks noGrp="1"/>
          </p:cNvSpPr>
          <p:nvPr>
            <p:ph type="ftr" sz="quarter" idx="3"/>
          </p:nvPr>
        </p:nvSpPr>
        <p:spPr/>
        <p:txBody>
          <a:bodyPr/>
          <a:lstStyle/>
          <a:p>
            <a:r>
              <a:rPr lang="en-US" smtClean="0"/>
              <a:t>SBN Meeting  –  4 April 14</a:t>
            </a:r>
            <a:endParaRPr lang="en-US" dirty="0"/>
          </a:p>
        </p:txBody>
      </p:sp>
      <p:sp>
        <p:nvSpPr>
          <p:cNvPr id="5" name="Slide Number Placeholder 4"/>
          <p:cNvSpPr>
            <a:spLocks noGrp="1"/>
          </p:cNvSpPr>
          <p:nvPr>
            <p:ph type="sldNum" sz="quarter" idx="4"/>
          </p:nvPr>
        </p:nvSpPr>
        <p:spPr/>
        <p:txBody>
          <a:bodyPr/>
          <a:lstStyle/>
          <a:p>
            <a:fld id="{309AD161-AFAC-41AC-83AA-4053A52B9B02}" type="slidenum">
              <a:rPr lang="en-US" smtClean="0"/>
              <a:pPr/>
              <a:t>25</a:t>
            </a:fld>
            <a:endParaRPr lang="en-US"/>
          </a:p>
        </p:txBody>
      </p:sp>
    </p:spTree>
    <p:extLst>
      <p:ext uri="{BB962C8B-B14F-4D97-AF65-F5344CB8AC3E}">
        <p14:creationId xmlns:p14="http://schemas.microsoft.com/office/powerpoint/2010/main" val="31596846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457200" y="1066800"/>
            <a:ext cx="8229600" cy="5334000"/>
          </a:xfrm>
        </p:spPr>
        <p:txBody>
          <a:bodyPr/>
          <a:lstStyle/>
          <a:p>
            <a:r>
              <a:rPr lang="en-US" sz="2200" dirty="0"/>
              <a:t>LBNE is </a:t>
            </a:r>
            <a:r>
              <a:rPr lang="en-US" sz="2200" dirty="0" smtClean="0"/>
              <a:t>developing an international partnership </a:t>
            </a:r>
            <a:r>
              <a:rPr lang="en-US" sz="2200" dirty="0"/>
              <a:t>to deliver:</a:t>
            </a:r>
          </a:p>
          <a:p>
            <a:pPr lvl="1">
              <a:spcBef>
                <a:spcPts val="200"/>
              </a:spcBef>
            </a:pPr>
            <a:r>
              <a:rPr lang="en-US" sz="2100" dirty="0"/>
              <a:t>A high-power neutrino beam</a:t>
            </a:r>
          </a:p>
          <a:p>
            <a:pPr lvl="1">
              <a:spcBef>
                <a:spcPts val="200"/>
              </a:spcBef>
            </a:pPr>
            <a:r>
              <a:rPr lang="en-US" sz="2100" dirty="0"/>
              <a:t>A high-resolution near detector system</a:t>
            </a:r>
          </a:p>
          <a:p>
            <a:pPr lvl="1">
              <a:spcBef>
                <a:spcPts val="200"/>
              </a:spcBef>
            </a:pPr>
            <a:r>
              <a:rPr lang="en-US" sz="2100" dirty="0"/>
              <a:t>A far detector of ≥10 kt fiducial mass in a cavern that can accommodate a full-size 35 kt detector.</a:t>
            </a:r>
          </a:p>
          <a:p>
            <a:r>
              <a:rPr lang="en-US" sz="2200" dirty="0" smtClean="0"/>
              <a:t>LBNE designs incorporate </a:t>
            </a:r>
            <a:r>
              <a:rPr lang="en-US" sz="2200" dirty="0"/>
              <a:t>ideas of new partners and </a:t>
            </a:r>
            <a:r>
              <a:rPr lang="en-US" sz="2200" dirty="0" smtClean="0"/>
              <a:t>we are open </a:t>
            </a:r>
            <a:r>
              <a:rPr lang="en-US" sz="2200" dirty="0"/>
              <a:t>to new designs from additional partners.</a:t>
            </a:r>
          </a:p>
          <a:p>
            <a:r>
              <a:rPr lang="en-US" sz="2200" dirty="0"/>
              <a:t>This approach has strong support from the US and international HEP community.</a:t>
            </a:r>
          </a:p>
          <a:p>
            <a:r>
              <a:rPr lang="en-US" sz="2200" dirty="0" smtClean="0"/>
              <a:t>A well-constructed LAr-based short-baseline program at Fermilab can help LBNE by:</a:t>
            </a:r>
          </a:p>
          <a:p>
            <a:pPr lvl="1">
              <a:spcBef>
                <a:spcPts val="200"/>
              </a:spcBef>
            </a:pPr>
            <a:r>
              <a:rPr lang="en-US" sz="2100" dirty="0" smtClean="0"/>
              <a:t>Developing LAr TPC technology -- hardware and software</a:t>
            </a:r>
          </a:p>
          <a:p>
            <a:pPr lvl="1">
              <a:spcBef>
                <a:spcPts val="200"/>
              </a:spcBef>
            </a:pPr>
            <a:r>
              <a:rPr lang="en-US" dirty="0" smtClean="0"/>
              <a:t>Providing large datasets of neutrino events in LAr</a:t>
            </a:r>
          </a:p>
          <a:p>
            <a:pPr lvl="1">
              <a:spcBef>
                <a:spcPts val="200"/>
              </a:spcBef>
            </a:pPr>
            <a:r>
              <a:rPr lang="en-US" dirty="0" smtClean="0"/>
              <a:t>Enhancing world-wide collaboration on LAr-based neutrino physics.</a:t>
            </a:r>
            <a:endParaRPr lang="en-US" dirty="0"/>
          </a:p>
        </p:txBody>
      </p:sp>
      <p:sp>
        <p:nvSpPr>
          <p:cNvPr id="4" name="Footer Placeholder 3"/>
          <p:cNvSpPr>
            <a:spLocks noGrp="1"/>
          </p:cNvSpPr>
          <p:nvPr>
            <p:ph type="ftr" sz="quarter" idx="3"/>
          </p:nvPr>
        </p:nvSpPr>
        <p:spPr/>
        <p:txBody>
          <a:bodyPr/>
          <a:lstStyle/>
          <a:p>
            <a:r>
              <a:rPr lang="en-US" smtClean="0"/>
              <a:t>SBN Meeting  –  4 April 14</a:t>
            </a:r>
            <a:endParaRPr lang="en-US" dirty="0"/>
          </a:p>
        </p:txBody>
      </p:sp>
      <p:sp>
        <p:nvSpPr>
          <p:cNvPr id="5" name="Slide Number Placeholder 4"/>
          <p:cNvSpPr>
            <a:spLocks noGrp="1"/>
          </p:cNvSpPr>
          <p:nvPr>
            <p:ph type="sldNum" sz="quarter" idx="4"/>
          </p:nvPr>
        </p:nvSpPr>
        <p:spPr/>
        <p:txBody>
          <a:bodyPr/>
          <a:lstStyle/>
          <a:p>
            <a:fld id="{309AD161-AFAC-41AC-83AA-4053A52B9B02}" type="slidenum">
              <a:rPr lang="en-US" smtClean="0"/>
              <a:pPr/>
              <a:t>26</a:t>
            </a:fld>
            <a:endParaRPr lang="en-US"/>
          </a:p>
        </p:txBody>
      </p:sp>
    </p:spTree>
    <p:extLst>
      <p:ext uri="{BB962C8B-B14F-4D97-AF65-F5344CB8AC3E}">
        <p14:creationId xmlns:p14="http://schemas.microsoft.com/office/powerpoint/2010/main" val="3524251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LBNE Science Goals</a:t>
            </a:r>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3"/>
          </p:nvPr>
        </p:nvSpPr>
        <p:spPr/>
        <p:txBody>
          <a:bodyPr/>
          <a:lstStyle/>
          <a:p>
            <a:r>
              <a:rPr lang="en-US" smtClean="0"/>
              <a:t>SBN Meeting  –  4 April 14</a:t>
            </a:r>
            <a:endParaRPr lang="en-US" dirty="0"/>
          </a:p>
        </p:txBody>
      </p:sp>
      <p:sp>
        <p:nvSpPr>
          <p:cNvPr id="5" name="Slide Number Placeholder 4"/>
          <p:cNvSpPr>
            <a:spLocks noGrp="1"/>
          </p:cNvSpPr>
          <p:nvPr>
            <p:ph type="sldNum" sz="quarter" idx="4"/>
          </p:nvPr>
        </p:nvSpPr>
        <p:spPr/>
        <p:txBody>
          <a:bodyPr/>
          <a:lstStyle/>
          <a:p>
            <a:fld id="{309AD161-AFAC-41AC-83AA-4053A52B9B02}" type="slidenum">
              <a:rPr lang="en-US" smtClean="0"/>
              <a:pPr/>
              <a:t>3</a:t>
            </a:fld>
            <a:endParaRPr lang="en-US"/>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796" y="1453439"/>
            <a:ext cx="8778240" cy="4301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84549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LBNE Collaboration</a:t>
            </a:r>
            <a:endParaRPr lang="en-US" dirty="0"/>
          </a:p>
        </p:txBody>
      </p:sp>
      <p:sp>
        <p:nvSpPr>
          <p:cNvPr id="4" name="Footer Placeholder 3"/>
          <p:cNvSpPr>
            <a:spLocks noGrp="1"/>
          </p:cNvSpPr>
          <p:nvPr>
            <p:ph type="ftr" sz="quarter" idx="3"/>
          </p:nvPr>
        </p:nvSpPr>
        <p:spPr/>
        <p:txBody>
          <a:bodyPr/>
          <a:lstStyle/>
          <a:p>
            <a:r>
              <a:rPr lang="en-US" smtClean="0"/>
              <a:t>SBN Meeting  –  4 April 14</a:t>
            </a:r>
            <a:endParaRPr lang="en-US" dirty="0"/>
          </a:p>
        </p:txBody>
      </p:sp>
      <p:sp>
        <p:nvSpPr>
          <p:cNvPr id="5" name="Slide Number Placeholder 4"/>
          <p:cNvSpPr>
            <a:spLocks noGrp="1"/>
          </p:cNvSpPr>
          <p:nvPr>
            <p:ph type="sldNum" sz="quarter" idx="4"/>
          </p:nvPr>
        </p:nvSpPr>
        <p:spPr/>
        <p:txBody>
          <a:bodyPr/>
          <a:lstStyle/>
          <a:p>
            <a:fld id="{309AD161-AFAC-41AC-83AA-4053A52B9B02}" type="slidenum">
              <a:rPr lang="en-US" smtClean="0"/>
              <a:pPr/>
              <a:t>4</a:t>
            </a:fld>
            <a:endParaRPr lang="en-US"/>
          </a:p>
        </p:txBody>
      </p:sp>
      <p:pic>
        <p:nvPicPr>
          <p:cNvPr id="10" name="Picture 9"/>
          <p:cNvPicPr>
            <a:picLocks noChangeAspect="1"/>
          </p:cNvPicPr>
          <p:nvPr/>
        </p:nvPicPr>
        <p:blipFill>
          <a:blip r:embed="rId2"/>
          <a:stretch>
            <a:fillRect/>
          </a:stretch>
        </p:blipFill>
        <p:spPr>
          <a:xfrm>
            <a:off x="-19240" y="1039799"/>
            <a:ext cx="9144000" cy="5386399"/>
          </a:xfrm>
          <a:prstGeom prst="rect">
            <a:avLst/>
          </a:prstGeom>
        </p:spPr>
      </p:pic>
      <p:sp>
        <p:nvSpPr>
          <p:cNvPr id="11" name="Content Placeholder 2"/>
          <p:cNvSpPr>
            <a:spLocks noGrp="1"/>
          </p:cNvSpPr>
          <p:nvPr>
            <p:ph idx="1"/>
          </p:nvPr>
        </p:nvSpPr>
        <p:spPr>
          <a:xfrm>
            <a:off x="2074311" y="1396998"/>
            <a:ext cx="5240867" cy="829733"/>
          </a:xfrm>
          <a:solidFill>
            <a:schemeClr val="bg2"/>
          </a:solidFill>
          <a:ln w="57150" cmpd="thickThin">
            <a:solidFill>
              <a:srgbClr val="595959"/>
            </a:solidFill>
          </a:ln>
        </p:spPr>
        <p:txBody>
          <a:bodyPr>
            <a:noAutofit/>
          </a:bodyPr>
          <a:lstStyle/>
          <a:p>
            <a:pPr marL="0" indent="0" algn="ctr">
              <a:buNone/>
            </a:pPr>
            <a:r>
              <a:rPr lang="en-US" sz="2400" dirty="0" smtClean="0">
                <a:solidFill>
                  <a:srgbClr val="800000"/>
                </a:solidFill>
                <a:latin typeface="Calibri"/>
                <a:cs typeface="Calibri"/>
              </a:rPr>
              <a:t>484 (379 US + 105 non-US) members, </a:t>
            </a:r>
            <a:br>
              <a:rPr lang="en-US" sz="2400" dirty="0" smtClean="0">
                <a:solidFill>
                  <a:srgbClr val="800000"/>
                </a:solidFill>
                <a:latin typeface="Calibri"/>
                <a:cs typeface="Calibri"/>
              </a:rPr>
            </a:br>
            <a:r>
              <a:rPr lang="en-US" dirty="0" smtClean="0">
                <a:solidFill>
                  <a:srgbClr val="800000"/>
                </a:solidFill>
                <a:latin typeface="Calibri"/>
                <a:cs typeface="Calibri"/>
              </a:rPr>
              <a:t>85</a:t>
            </a:r>
            <a:r>
              <a:rPr lang="en-US" sz="2400" dirty="0" smtClean="0">
                <a:solidFill>
                  <a:srgbClr val="800000"/>
                </a:solidFill>
                <a:latin typeface="Calibri"/>
                <a:cs typeface="Calibri"/>
              </a:rPr>
              <a:t> institutions, 6 countries</a:t>
            </a:r>
          </a:p>
        </p:txBody>
      </p:sp>
      <p:sp>
        <p:nvSpPr>
          <p:cNvPr id="12" name="Rectangle 4"/>
          <p:cNvSpPr txBox="1">
            <a:spLocks noChangeArrowheads="1"/>
          </p:cNvSpPr>
          <p:nvPr/>
        </p:nvSpPr>
        <p:spPr>
          <a:xfrm>
            <a:off x="5105400" y="1014984"/>
            <a:ext cx="4038600" cy="4767470"/>
          </a:xfrm>
          <a:prstGeom prst="rect">
            <a:avLst/>
          </a:prstGeom>
        </p:spPr>
        <p:txBody>
          <a:bodyPr/>
          <a:lstStyle/>
          <a:p>
            <a:pPr marL="274320" indent="-274320" algn="r">
              <a:lnSpc>
                <a:spcPct val="68000"/>
              </a:lnSpc>
              <a:buClr>
                <a:schemeClr val="accent3"/>
              </a:buClr>
              <a:buSzPct val="95000"/>
              <a:defRPr/>
            </a:pPr>
            <a:r>
              <a:rPr lang="en-US" altLang="ko-KR" sz="1200" b="1" dirty="0">
                <a:solidFill>
                  <a:srgbClr val="FFFF00"/>
                </a:solidFill>
                <a:effectLst>
                  <a:outerShdw blurRad="38100" dist="38100" dir="2700000" algn="tl">
                    <a:srgbClr val="000000">
                      <a:alpha val="43137"/>
                    </a:srgbClr>
                  </a:outerShdw>
                </a:effectLst>
                <a:ea typeface="굴림" charset="-127"/>
              </a:rPr>
              <a:t>Milano</a:t>
            </a:r>
          </a:p>
          <a:p>
            <a:pPr marL="274320" lvl="0" indent="-274320" algn="r" fontAlgn="auto">
              <a:lnSpc>
                <a:spcPct val="68000"/>
              </a:lnSpc>
              <a:spcAft>
                <a:spcPts val="0"/>
              </a:spcAft>
              <a:buClr>
                <a:schemeClr val="accent3"/>
              </a:buClr>
              <a:buSzPct val="95000"/>
              <a:defRPr/>
            </a:pPr>
            <a:r>
              <a:rPr lang="en-US" altLang="ko-KR" sz="1200" b="1" dirty="0" smtClean="0">
                <a:solidFill>
                  <a:srgbClr val="FFFF00"/>
                </a:solidFill>
                <a:effectLst>
                  <a:outerShdw blurRad="38100" dist="38100" dir="2700000" algn="tl">
                    <a:srgbClr val="000000">
                      <a:alpha val="43137"/>
                    </a:srgbClr>
                  </a:outerShdw>
                </a:effectLst>
                <a:ea typeface="굴림" charset="-127"/>
              </a:rPr>
              <a:t>Milano/</a:t>
            </a:r>
            <a:r>
              <a:rPr lang="en-US" altLang="ko-KR" sz="1200" b="1" dirty="0" err="1" smtClean="0">
                <a:solidFill>
                  <a:srgbClr val="FFFF00"/>
                </a:solidFill>
                <a:effectLst>
                  <a:outerShdw blurRad="38100" dist="38100" dir="2700000" algn="tl">
                    <a:srgbClr val="000000">
                      <a:alpha val="43137"/>
                    </a:srgbClr>
                  </a:outerShdw>
                </a:effectLst>
                <a:ea typeface="굴림" charset="-127"/>
              </a:rPr>
              <a:t>Bicocca</a:t>
            </a:r>
            <a:endParaRPr lang="en-US" altLang="ko-KR" sz="1200" b="1" dirty="0">
              <a:solidFill>
                <a:srgbClr val="FFFF00"/>
              </a:solidFill>
              <a:effectLst>
                <a:outerShdw blurRad="38100" dist="38100" dir="2700000" algn="tl">
                  <a:srgbClr val="000000">
                    <a:alpha val="43137"/>
                  </a:srgbClr>
                </a:outerShdw>
              </a:effectLst>
              <a:ea typeface="굴림" charset="-127"/>
            </a:endParaRPr>
          </a:p>
          <a:p>
            <a:pPr marL="274320" lvl="0" indent="-274320" algn="r" fontAlgn="auto">
              <a:lnSpc>
                <a:spcPct val="68000"/>
              </a:lnSpc>
              <a:spcAft>
                <a:spcPts val="0"/>
              </a:spcAft>
              <a:buClr>
                <a:schemeClr val="accent3"/>
              </a:buClr>
              <a:buSzPct val="95000"/>
              <a:defRPr/>
            </a:pPr>
            <a:r>
              <a:rPr lang="en-US" altLang="ko-KR" sz="1200" b="1" dirty="0">
                <a:solidFill>
                  <a:srgbClr val="FFFFCC"/>
                </a:solidFill>
                <a:effectLst>
                  <a:outerShdw blurRad="38100" dist="38100" dir="2700000" algn="tl">
                    <a:srgbClr val="000000">
                      <a:alpha val="43137"/>
                    </a:srgbClr>
                  </a:outerShdw>
                </a:effectLst>
                <a:ea typeface="굴림" charset="-127"/>
              </a:rPr>
              <a:t>Minnesota</a:t>
            </a:r>
          </a:p>
          <a:p>
            <a:pPr marL="274320" indent="-274320" algn="r">
              <a:lnSpc>
                <a:spcPct val="68000"/>
              </a:lnSpc>
              <a:buClr>
                <a:schemeClr val="accent3"/>
              </a:buClr>
              <a:buSzPct val="95000"/>
              <a:defRPr/>
            </a:pPr>
            <a:r>
              <a:rPr lang="en-US" altLang="ko-KR" sz="1200" b="1" dirty="0" smtClean="0">
                <a:solidFill>
                  <a:srgbClr val="FFFFCC"/>
                </a:solidFill>
                <a:effectLst>
                  <a:outerShdw blurRad="38100" dist="38100" dir="2700000" algn="tl">
                    <a:srgbClr val="000000">
                      <a:alpha val="43137"/>
                    </a:srgbClr>
                  </a:outerShdw>
                </a:effectLst>
                <a:ea typeface="굴림" charset="-127"/>
              </a:rPr>
              <a:t>MIT</a:t>
            </a:r>
            <a:endParaRPr lang="en-US" altLang="ko-KR" sz="1200" b="1" dirty="0">
              <a:solidFill>
                <a:srgbClr val="FFFFCC"/>
              </a:solidFill>
              <a:effectLst>
                <a:outerShdw blurRad="38100" dist="38100" dir="2700000" algn="tl">
                  <a:srgbClr val="000000">
                    <a:alpha val="43137"/>
                  </a:srgbClr>
                </a:outerShdw>
              </a:effectLst>
              <a:ea typeface="굴림" charset="-127"/>
            </a:endParaRP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ea typeface="굴림" charset="-127"/>
              </a:rPr>
              <a:t>Napoli</a:t>
            </a: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rPr>
              <a:t>NGA</a:t>
            </a: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rPr>
              <a:t>New Mexico</a:t>
            </a: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lang="en-US" altLang="ko-KR" sz="1200" b="1" dirty="0" smtClean="0">
                <a:solidFill>
                  <a:srgbClr val="FFFFCC"/>
                </a:solidFill>
                <a:effectLst>
                  <a:outerShdw blurRad="38100" dist="38100" dir="2700000" algn="tl">
                    <a:srgbClr val="000000">
                      <a:alpha val="43137"/>
                    </a:srgbClr>
                  </a:outerShdw>
                </a:effectLst>
                <a:ea typeface="굴림" charset="-127"/>
              </a:rPr>
              <a:t>Northwestern</a:t>
            </a:r>
            <a:endPar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endParaRP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rPr>
              <a:t>Notre Dame</a:t>
            </a: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ea typeface="굴림" charset="-127"/>
              </a:rPr>
              <a:t>Oxford</a:t>
            </a: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lang="en-US" altLang="ko-KR" sz="1200" b="1" dirty="0" smtClean="0">
                <a:solidFill>
                  <a:srgbClr val="FFFF00"/>
                </a:solidFill>
                <a:effectLst>
                  <a:outerShdw blurRad="38100" dist="38100" dir="2700000" algn="tl">
                    <a:srgbClr val="000000">
                      <a:alpha val="43137"/>
                    </a:srgbClr>
                  </a:outerShdw>
                </a:effectLst>
                <a:ea typeface="굴림" charset="-127"/>
              </a:rPr>
              <a:t>Padova</a:t>
            </a: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lang="en-US" altLang="ko-KR" sz="1200" b="1" dirty="0" smtClean="0">
                <a:solidFill>
                  <a:srgbClr val="FFFF00"/>
                </a:solidFill>
                <a:effectLst>
                  <a:outerShdw blurRad="38100" dist="38100" dir="2700000" algn="tl">
                    <a:srgbClr val="000000">
                      <a:alpha val="43137"/>
                    </a:srgbClr>
                  </a:outerShdw>
                </a:effectLst>
                <a:ea typeface="굴림" charset="-127"/>
              </a:rPr>
              <a:t>Panjab</a:t>
            </a: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ea typeface="굴림" charset="-127"/>
              </a:rPr>
              <a:t>Pavia</a:t>
            </a:r>
            <a:endParaRPr kumimoji="0" lang="it-IT" altLang="ko-KR" sz="1200" b="1"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ea typeface="굴림" charset="-127"/>
            </a:endParaRP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kumimoji="0" lang="it-IT"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rPr>
              <a:t>Pennsylvania</a:t>
            </a: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kumimoji="0" lang="it-IT"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rPr>
              <a:t>Pittsburgh</a:t>
            </a: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kumimoji="0" lang="it-IT"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rPr>
              <a:t>Princeton</a:t>
            </a: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kumimoji="0" lang="it-IT"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rPr>
              <a:t>Rensselaer</a:t>
            </a: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kumimoji="0" lang="it-IT"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rPr>
              <a:t>Rochester</a:t>
            </a: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lang="it-IT" altLang="ko-KR" sz="1200" b="1" dirty="0" smtClean="0">
                <a:solidFill>
                  <a:srgbClr val="FFFF00"/>
                </a:solidFill>
                <a:effectLst>
                  <a:outerShdw blurRad="38100" dist="38100" dir="2700000" algn="tl">
                    <a:srgbClr val="000000">
                      <a:alpha val="43137"/>
                    </a:srgbClr>
                  </a:outerShdw>
                </a:effectLst>
                <a:ea typeface="굴림" charset="-127"/>
              </a:rPr>
              <a:t>Rutherfod Lab</a:t>
            </a:r>
            <a:endParaRPr kumimoji="0" lang="it-IT" altLang="ko-KR" sz="1200" b="1"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ea typeface="굴림" charset="-127"/>
            </a:endParaRP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lang="it-IT" altLang="ko-KR" sz="1200" b="1" dirty="0" err="1" smtClean="0">
                <a:solidFill>
                  <a:srgbClr val="FFFFCC"/>
                </a:solidFill>
                <a:effectLst>
                  <a:outerShdw blurRad="38100" dist="38100" dir="2700000" algn="tl">
                    <a:srgbClr val="000000">
                      <a:alpha val="43137"/>
                    </a:srgbClr>
                  </a:outerShdw>
                </a:effectLst>
                <a:ea typeface="굴림" charset="-127"/>
              </a:rPr>
              <a:t>Sanford</a:t>
            </a:r>
            <a:r>
              <a:rPr lang="it-IT" altLang="ko-KR" sz="1200" b="1" dirty="0" smtClean="0">
                <a:solidFill>
                  <a:srgbClr val="FFFFCC"/>
                </a:solidFill>
                <a:effectLst>
                  <a:outerShdw blurRad="38100" dist="38100" dir="2700000" algn="tl">
                    <a:srgbClr val="000000">
                      <a:alpha val="43137"/>
                    </a:srgbClr>
                  </a:outerShdw>
                </a:effectLst>
                <a:ea typeface="굴림" charset="-127"/>
              </a:rPr>
              <a:t> Lab</a:t>
            </a:r>
            <a:endParaRPr kumimoji="0" lang="it-IT"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endParaRP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lang="it-IT" altLang="ko-KR" sz="1200" b="1" dirty="0" smtClean="0">
                <a:solidFill>
                  <a:srgbClr val="FFFF00"/>
                </a:solidFill>
                <a:effectLst>
                  <a:outerShdw blurRad="38100" dist="38100" dir="2700000" algn="tl">
                    <a:srgbClr val="000000">
                      <a:alpha val="43137"/>
                    </a:srgbClr>
                  </a:outerShdw>
                </a:effectLst>
                <a:ea typeface="굴림" charset="-127"/>
              </a:rPr>
              <a:t>Sheffield</a:t>
            </a: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kumimoji="0" lang="it-IT"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rPr>
              <a:t>SLAC</a:t>
            </a:r>
            <a:endPar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endParaRP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rPr>
              <a:t>South Carolina</a:t>
            </a: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lang="en-US" altLang="ko-KR" sz="1200" b="1" dirty="0" smtClean="0">
                <a:solidFill>
                  <a:srgbClr val="FFFFCC"/>
                </a:solidFill>
                <a:effectLst>
                  <a:outerShdw blurRad="38100" dist="38100" dir="2700000" algn="tl">
                    <a:srgbClr val="000000">
                      <a:alpha val="43137"/>
                    </a:srgbClr>
                  </a:outerShdw>
                </a:effectLst>
                <a:ea typeface="굴림" charset="-127"/>
              </a:rPr>
              <a:t>South Dakota</a:t>
            </a:r>
            <a:endPar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endParaRP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rPr>
              <a:t>South Dakota State</a:t>
            </a: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rPr>
              <a:t>SDSMT</a:t>
            </a: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rPr>
              <a:t>Southern Methodist</a:t>
            </a: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lang="en-US" altLang="ko-KR" sz="1200" b="1" dirty="0" smtClean="0">
                <a:solidFill>
                  <a:srgbClr val="FFFF00"/>
                </a:solidFill>
                <a:effectLst>
                  <a:outerShdw blurRad="38100" dist="38100" dir="2700000" algn="tl">
                    <a:srgbClr val="000000">
                      <a:alpha val="43137"/>
                    </a:srgbClr>
                  </a:outerShdw>
                </a:effectLst>
                <a:ea typeface="굴림" charset="-127"/>
              </a:rPr>
              <a:t>Sussex</a:t>
            </a: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rPr>
              <a:t>Syracuse</a:t>
            </a: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lang="en-US" altLang="ko-KR" sz="1200" b="1" dirty="0" smtClean="0">
                <a:solidFill>
                  <a:srgbClr val="FFFFCC"/>
                </a:solidFill>
                <a:effectLst>
                  <a:outerShdw blurRad="38100" dist="38100" dir="2700000" algn="tl">
                    <a:srgbClr val="000000">
                      <a:alpha val="43137"/>
                    </a:srgbClr>
                  </a:outerShdw>
                </a:effectLst>
                <a:ea typeface="굴림" charset="-127"/>
              </a:rPr>
              <a:t>Tennessee</a:t>
            </a:r>
            <a:endPar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endParaRP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rPr>
              <a:t>Texas, </a:t>
            </a:r>
            <a:r>
              <a:rPr kumimoji="0" lang="en-US" altLang="ko-KR" sz="1200" b="1" i="0" u="none" strike="noStrike" kern="1200" cap="none" spc="0" normalizeH="0" baseline="0" noProof="0" dirty="0" err="1" smtClean="0">
                <a:ln>
                  <a:noFill/>
                </a:ln>
                <a:solidFill>
                  <a:srgbClr val="FFFFCC"/>
                </a:solidFill>
                <a:effectLst>
                  <a:outerShdw blurRad="38100" dist="38100" dir="2700000" algn="tl">
                    <a:srgbClr val="000000">
                      <a:alpha val="43137"/>
                    </a:srgbClr>
                  </a:outerShdw>
                </a:effectLst>
                <a:uLnTx/>
                <a:uFillTx/>
                <a:ea typeface="굴림" charset="-127"/>
              </a:rPr>
              <a:t>Arllington</a:t>
            </a:r>
            <a:endPar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endParaRP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lang="en-US" altLang="ko-KR" sz="1200" b="1" dirty="0" smtClean="0">
                <a:solidFill>
                  <a:srgbClr val="FFFFCC"/>
                </a:solidFill>
                <a:effectLst>
                  <a:outerShdw blurRad="38100" dist="38100" dir="2700000" algn="tl">
                    <a:srgbClr val="000000">
                      <a:alpha val="43137"/>
                    </a:srgbClr>
                  </a:outerShdw>
                </a:effectLst>
                <a:ea typeface="굴림" charset="-127"/>
              </a:rPr>
              <a:t>Texas, Austin</a:t>
            </a:r>
            <a:endParaRPr kumimoji="0" lang="de-DE"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endParaRP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kumimoji="0" lang="de-DE"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rPr>
              <a:t>Tufts</a:t>
            </a: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kumimoji="0" lang="de-DE"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rPr>
              <a:t>UCLA</a:t>
            </a: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lang="de-DE" altLang="ko-KR" sz="1200" b="1" dirty="0" smtClean="0">
                <a:solidFill>
                  <a:srgbClr val="FFFF00"/>
                </a:solidFill>
                <a:effectLst>
                  <a:outerShdw blurRad="38100" dist="38100" dir="2700000" algn="tl">
                    <a:srgbClr val="000000">
                      <a:alpha val="43137"/>
                    </a:srgbClr>
                  </a:outerShdw>
                </a:effectLst>
                <a:ea typeface="굴림" charset="-127"/>
              </a:rPr>
              <a:t>UEFS</a:t>
            </a: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kumimoji="0" lang="de-DE" altLang="ko-KR" sz="1200" b="1"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ea typeface="굴림" charset="-127"/>
              </a:rPr>
              <a:t>UNICAMP</a:t>
            </a: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lang="de-DE" altLang="ko-KR" sz="1200" b="1" dirty="0" smtClean="0">
                <a:solidFill>
                  <a:srgbClr val="FFFF00"/>
                </a:solidFill>
                <a:effectLst>
                  <a:outerShdw blurRad="38100" dist="38100" dir="2700000" algn="tl">
                    <a:srgbClr val="000000">
                      <a:alpha val="43137"/>
                    </a:srgbClr>
                  </a:outerShdw>
                </a:effectLst>
                <a:ea typeface="굴림" charset="-127"/>
              </a:rPr>
              <a:t>UNIFAL</a:t>
            </a:r>
            <a:endParaRPr kumimoji="0" lang="de-DE" altLang="ko-KR" sz="1200" b="1"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ea typeface="굴림" charset="-127"/>
            </a:endParaRP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kumimoji="0" lang="de-DE"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rPr>
              <a:t>Virginia Tech</a:t>
            </a: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lang="de-DE" altLang="ko-KR" sz="1200" b="1" dirty="0" smtClean="0">
                <a:solidFill>
                  <a:srgbClr val="FFFF00"/>
                </a:solidFill>
                <a:effectLst>
                  <a:outerShdw blurRad="38100" dist="38100" dir="2700000" algn="tl">
                    <a:srgbClr val="000000">
                      <a:alpha val="43137"/>
                    </a:srgbClr>
                  </a:outerShdw>
                </a:effectLst>
                <a:ea typeface="굴림" charset="-127"/>
              </a:rPr>
              <a:t>Warwick</a:t>
            </a:r>
            <a:endParaRPr kumimoji="0" lang="de-DE" altLang="ko-KR" sz="1200" b="1"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ea typeface="굴림" charset="-127"/>
            </a:endParaRP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kumimoji="0" lang="de-DE"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rPr>
              <a:t>Washington</a:t>
            </a: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lang="de-DE" altLang="ko-KR" sz="1200" b="1" dirty="0" smtClean="0">
                <a:solidFill>
                  <a:srgbClr val="FFFFCC"/>
                </a:solidFill>
                <a:effectLst>
                  <a:outerShdw blurRad="38100" dist="38100" dir="2700000" algn="tl">
                    <a:srgbClr val="000000">
                      <a:alpha val="43137"/>
                    </a:srgbClr>
                  </a:outerShdw>
                </a:effectLst>
                <a:ea typeface="굴림" charset="-127"/>
              </a:rPr>
              <a:t>William </a:t>
            </a:r>
            <a:r>
              <a:rPr lang="de-DE" altLang="ko-KR" sz="1200" b="1" dirty="0" err="1" smtClean="0">
                <a:solidFill>
                  <a:srgbClr val="FFFFCC"/>
                </a:solidFill>
                <a:effectLst>
                  <a:outerShdw blurRad="38100" dist="38100" dir="2700000" algn="tl">
                    <a:srgbClr val="000000">
                      <a:alpha val="43137"/>
                    </a:srgbClr>
                  </a:outerShdw>
                </a:effectLst>
                <a:ea typeface="굴림" charset="-127"/>
              </a:rPr>
              <a:t>and</a:t>
            </a:r>
            <a:r>
              <a:rPr lang="de-DE" altLang="ko-KR" sz="1200" b="1" dirty="0" smtClean="0">
                <a:solidFill>
                  <a:srgbClr val="FFFFCC"/>
                </a:solidFill>
                <a:effectLst>
                  <a:outerShdw blurRad="38100" dist="38100" dir="2700000" algn="tl">
                    <a:srgbClr val="000000">
                      <a:alpha val="43137"/>
                    </a:srgbClr>
                  </a:outerShdw>
                </a:effectLst>
                <a:ea typeface="굴림" charset="-127"/>
              </a:rPr>
              <a:t> Mary</a:t>
            </a:r>
            <a:endParaRPr kumimoji="0" lang="de-DE"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endParaRP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kumimoji="0" lang="de-DE"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rPr>
              <a:t>Wisconsin</a:t>
            </a:r>
          </a:p>
          <a:p>
            <a:pPr marL="274320" marR="0" lvl="0" indent="-274320" algn="r" defTabSz="914400" rtl="0" eaLnBrk="1" fontAlgn="auto" latinLnBrk="0" hangingPunct="1">
              <a:lnSpc>
                <a:spcPct val="68000"/>
              </a:lnSpc>
              <a:spcAft>
                <a:spcPts val="0"/>
              </a:spcAft>
              <a:buClr>
                <a:schemeClr val="accent3"/>
              </a:buClr>
              <a:buSzPct val="95000"/>
              <a:buFontTx/>
              <a:buNone/>
              <a:tabLst/>
              <a:defRPr/>
            </a:pPr>
            <a:r>
              <a:rPr kumimoji="0" lang="de-DE"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a typeface="굴림" charset="-127"/>
              </a:rPr>
              <a:t>Yale</a:t>
            </a:r>
            <a:endParaRPr kumimoji="0" lang="en-US"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endParaRPr>
          </a:p>
        </p:txBody>
      </p:sp>
      <p:sp>
        <p:nvSpPr>
          <p:cNvPr id="13" name="Rectangle 3"/>
          <p:cNvSpPr txBox="1">
            <a:spLocks noChangeArrowheads="1"/>
          </p:cNvSpPr>
          <p:nvPr/>
        </p:nvSpPr>
        <p:spPr>
          <a:xfrm>
            <a:off x="0" y="1015998"/>
            <a:ext cx="4038600" cy="5334000"/>
          </a:xfrm>
          <a:prstGeom prst="rect">
            <a:avLst/>
          </a:prstGeom>
        </p:spPr>
        <p:txBody>
          <a:bodyPr vert="horz">
            <a:noAutofit/>
          </a:bodyPr>
          <a:lstStyle/>
          <a:p>
            <a:pPr marL="274320" indent="-274320" fontAlgn="auto">
              <a:lnSpc>
                <a:spcPct val="68000"/>
              </a:lnSpc>
              <a:spcAft>
                <a:spcPts val="0"/>
              </a:spcAft>
              <a:buClr>
                <a:schemeClr val="accent3"/>
              </a:buClr>
              <a:buSzPct val="95000"/>
              <a:defRPr/>
            </a:pPr>
            <a:r>
              <a:rPr lang="en-US" altLang="ko-KR" sz="1200" b="1" dirty="0" smtClean="0">
                <a:solidFill>
                  <a:srgbClr val="FFFF00"/>
                </a:solidFill>
                <a:effectLst>
                  <a:outerShdw blurRad="38100" dist="38100" dir="2700000" algn="tl">
                    <a:srgbClr val="000000">
                      <a:alpha val="43137"/>
                    </a:srgbClr>
                  </a:outerShdw>
                </a:effectLst>
                <a:ea typeface="굴림" charset="-127"/>
              </a:rPr>
              <a:t>UFABC</a:t>
            </a:r>
          </a:p>
          <a:p>
            <a:pPr marL="274320" indent="-274320" fontAlgn="auto">
              <a:lnSpc>
                <a:spcPct val="68000"/>
              </a:lnSpc>
              <a:spcAft>
                <a:spcPts val="0"/>
              </a:spcAft>
              <a:buClr>
                <a:schemeClr val="accent3"/>
              </a:buClr>
              <a:buSzPct val="95000"/>
              <a:defRPr/>
            </a:pPr>
            <a:r>
              <a:rPr lang="en-US" altLang="ko-KR" sz="1200" b="1" dirty="0" smtClean="0">
                <a:solidFill>
                  <a:srgbClr val="FFFFCC"/>
                </a:solidFill>
                <a:effectLst>
                  <a:outerShdw blurRad="38100" dist="38100" dir="2700000" algn="tl">
                    <a:srgbClr val="000000">
                      <a:alpha val="43137"/>
                    </a:srgbClr>
                  </a:outerShdw>
                </a:effectLst>
                <a:ea typeface="굴림" charset="-127"/>
              </a:rPr>
              <a:t>Alabama</a:t>
            </a:r>
            <a:endParaRPr lang="en-US" altLang="ko-KR" sz="1200" b="1" dirty="0">
              <a:solidFill>
                <a:srgbClr val="FFFF00"/>
              </a:solidFill>
              <a:effectLst>
                <a:outerShdw blurRad="38100" dist="38100" dir="2700000" algn="tl">
                  <a:srgbClr val="000000">
                    <a:alpha val="43137"/>
                  </a:srgbClr>
                </a:outerShdw>
              </a:effectLst>
              <a:ea typeface="굴림" charset="-127"/>
            </a:endParaRP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latin typeface="+mn-lt"/>
                <a:ea typeface="굴림" charset="-127"/>
              </a:rPr>
              <a:t>Argonne</a:t>
            </a: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lang="en-US" altLang="ko-KR" sz="1200" b="1" dirty="0" smtClean="0">
                <a:solidFill>
                  <a:srgbClr val="FFFF00"/>
                </a:solidFill>
                <a:effectLst>
                  <a:outerShdw blurRad="38100" dist="38100" dir="2700000" algn="tl">
                    <a:srgbClr val="000000">
                      <a:alpha val="43137"/>
                    </a:srgbClr>
                  </a:outerShdw>
                </a:effectLst>
                <a:ea typeface="굴림" charset="-127"/>
              </a:rPr>
              <a:t>Banaras</a:t>
            </a:r>
            <a:endParaRPr kumimoji="0" lang="en-US" altLang="ko-KR" sz="1200" b="1"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ea typeface="굴림" charset="-127"/>
            </a:endParaRP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latin typeface="+mn-lt"/>
                <a:ea typeface="굴림" charset="-127"/>
              </a:rPr>
              <a:t>Boston</a:t>
            </a: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latin typeface="+mn-lt"/>
                <a:ea typeface="굴림" charset="-127"/>
              </a:rPr>
              <a:t>Brookhaven</a:t>
            </a: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noProof="0" dirty="0" smtClean="0">
                <a:ln>
                  <a:noFill/>
                </a:ln>
                <a:solidFill>
                  <a:srgbClr val="FFFF00"/>
                </a:solidFill>
                <a:effectLst>
                  <a:outerShdw blurRad="38100" dist="38100" dir="2700000" algn="tl">
                    <a:srgbClr val="000000">
                      <a:alpha val="43137"/>
                    </a:srgbClr>
                  </a:outerShdw>
                </a:effectLst>
                <a:uLnTx/>
                <a:uFillTx/>
                <a:latin typeface="+mn-lt"/>
                <a:ea typeface="굴림" charset="-127"/>
              </a:rPr>
              <a:t>Cambridge</a:t>
            </a: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mn-lt"/>
                <a:ea typeface="굴림" charset="-127"/>
              </a:rPr>
              <a:t>Catania/INFN</a:t>
            </a: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lang="en-US" altLang="ko-KR" sz="1200" b="1" dirty="0" smtClean="0">
                <a:solidFill>
                  <a:srgbClr val="FFFF00"/>
                </a:solidFill>
                <a:effectLst>
                  <a:outerShdw blurRad="38100" dist="38100" dir="2700000" algn="tl">
                    <a:srgbClr val="000000">
                      <a:alpha val="43137"/>
                    </a:srgbClr>
                  </a:outerShdw>
                </a:effectLst>
                <a:latin typeface="+mn-lt"/>
                <a:ea typeface="굴림" charset="-127"/>
              </a:rPr>
              <a:t>CBPF</a:t>
            </a:r>
            <a:endPar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latin typeface="+mn-lt"/>
              <a:ea typeface="굴림" charset="-127"/>
            </a:endParaRP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latin typeface="+mn-lt"/>
                <a:ea typeface="굴림" charset="-127"/>
              </a:rPr>
              <a:t>Chicago</a:t>
            </a: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lang="en-US" altLang="ko-KR" sz="1200" b="1" dirty="0" err="1" smtClean="0">
                <a:solidFill>
                  <a:srgbClr val="FFFFCC"/>
                </a:solidFill>
                <a:effectLst>
                  <a:outerShdw blurRad="38100" dist="38100" dir="2700000" algn="tl">
                    <a:srgbClr val="000000">
                      <a:alpha val="43137"/>
                    </a:srgbClr>
                  </a:outerShdw>
                </a:effectLst>
                <a:ea typeface="굴림" charset="-127"/>
              </a:rPr>
              <a:t>Cincinatti</a:t>
            </a:r>
            <a:endPar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latin typeface="+mn-lt"/>
              <a:ea typeface="굴림" charset="-127"/>
            </a:endParaRP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latin typeface="+mn-lt"/>
                <a:ea typeface="굴림" charset="-127"/>
              </a:rPr>
              <a:t>Colorado </a:t>
            </a: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latin typeface="+mn-lt"/>
                <a:ea typeface="굴림" charset="-127"/>
              </a:rPr>
              <a:t>Colorado State</a:t>
            </a: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latin typeface="+mn-lt"/>
                <a:ea typeface="굴림" charset="-127"/>
              </a:rPr>
              <a:t>Columbia</a:t>
            </a: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lang="en-US" altLang="ko-KR" sz="1200" b="1" dirty="0" smtClean="0">
                <a:solidFill>
                  <a:srgbClr val="FFFFCC"/>
                </a:solidFill>
                <a:effectLst>
                  <a:outerShdw blurRad="38100" dist="38100" dir="2700000" algn="tl">
                    <a:srgbClr val="000000">
                      <a:alpha val="43137"/>
                    </a:srgbClr>
                  </a:outerShdw>
                </a:effectLst>
                <a:latin typeface="+mn-lt"/>
                <a:ea typeface="굴림" charset="-127"/>
              </a:rPr>
              <a:t>Dakota State</a:t>
            </a: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ea typeface="굴림" charset="-127"/>
              </a:rPr>
              <a:t>Delhi</a:t>
            </a: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latin typeface="+mn-lt"/>
                <a:ea typeface="굴림" charset="-127"/>
              </a:rPr>
              <a:t>Davis</a:t>
            </a: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latin typeface="+mn-lt"/>
                <a:ea typeface="굴림" charset="-127"/>
              </a:rPr>
              <a:t>Drexel</a:t>
            </a: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latin typeface="+mn-lt"/>
                <a:ea typeface="굴림" charset="-127"/>
              </a:rPr>
              <a:t>Duke</a:t>
            </a: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latin typeface="+mn-lt"/>
                <a:ea typeface="굴림" charset="-127"/>
              </a:rPr>
              <a:t>Duluth</a:t>
            </a: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latin typeface="+mn-lt"/>
                <a:ea typeface="굴림" charset="-127"/>
              </a:rPr>
              <a:t>Fermilab</a:t>
            </a: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lang="en-US" altLang="ko-KR" sz="1200" b="1" dirty="0" err="1" smtClean="0">
                <a:solidFill>
                  <a:srgbClr val="FFFF00"/>
                </a:solidFill>
                <a:effectLst>
                  <a:outerShdw blurRad="38100" dist="38100" dir="2700000" algn="tl">
                    <a:srgbClr val="000000">
                      <a:alpha val="43137"/>
                    </a:srgbClr>
                  </a:outerShdw>
                </a:effectLst>
                <a:latin typeface="+mn-lt"/>
                <a:ea typeface="굴림" charset="-127"/>
              </a:rPr>
              <a:t>Goias</a:t>
            </a:r>
            <a:endParaRPr lang="en-US" altLang="ko-KR" sz="1200" b="1" dirty="0" smtClean="0">
              <a:solidFill>
                <a:srgbClr val="FFFF00"/>
              </a:solidFill>
              <a:effectLst>
                <a:outerShdw blurRad="38100" dist="38100" dir="2700000" algn="tl">
                  <a:srgbClr val="000000">
                    <a:alpha val="43137"/>
                  </a:srgbClr>
                </a:outerShdw>
              </a:effectLst>
              <a:latin typeface="+mn-lt"/>
              <a:ea typeface="굴림" charset="-127"/>
            </a:endParaRP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mn-lt"/>
                <a:ea typeface="굴림" charset="-127"/>
              </a:rPr>
              <a:t>Gran </a:t>
            </a:r>
            <a:r>
              <a:rPr kumimoji="0" lang="en-US" altLang="ko-KR" sz="1200" b="1" i="0" u="none" strike="noStrike" kern="1200" cap="none" spc="0" normalizeH="0" baseline="0" noProof="0" dirty="0" err="1" smtClean="0">
                <a:ln>
                  <a:noFill/>
                </a:ln>
                <a:solidFill>
                  <a:srgbClr val="FFFF00"/>
                </a:solidFill>
                <a:effectLst>
                  <a:outerShdw blurRad="38100" dist="38100" dir="2700000" algn="tl">
                    <a:srgbClr val="000000">
                      <a:alpha val="43137"/>
                    </a:srgbClr>
                  </a:outerShdw>
                </a:effectLst>
                <a:uLnTx/>
                <a:uFillTx/>
                <a:latin typeface="+mn-lt"/>
                <a:ea typeface="굴림" charset="-127"/>
              </a:rPr>
              <a:t>Sasso</a:t>
            </a:r>
            <a:endParaRPr kumimoji="0" lang="en-US" altLang="ko-KR" sz="1200" b="1"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mn-lt"/>
              <a:ea typeface="굴림" charset="-127"/>
            </a:endParaRP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lang="en-US" altLang="ko-KR" sz="1200" b="1" dirty="0" smtClean="0">
                <a:solidFill>
                  <a:srgbClr val="FFFF00"/>
                </a:solidFill>
                <a:effectLst>
                  <a:outerShdw blurRad="38100" dist="38100" dir="2700000" algn="tl">
                    <a:srgbClr val="000000">
                      <a:alpha val="43137"/>
                    </a:srgbClr>
                  </a:outerShdw>
                </a:effectLst>
                <a:latin typeface="+mn-lt"/>
                <a:ea typeface="굴림" charset="-127"/>
              </a:rPr>
              <a:t>GSSI</a:t>
            </a: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ea typeface="굴림" charset="-127"/>
              </a:rPr>
              <a:t>HRI</a:t>
            </a:r>
            <a:endParaRPr kumimoji="0" lang="en-US" altLang="ko-KR" sz="1200" b="1"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mn-lt"/>
              <a:ea typeface="굴림" charset="-127"/>
            </a:endParaRP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latin typeface="+mn-lt"/>
                <a:ea typeface="굴림" charset="-127"/>
              </a:rPr>
              <a:t>Hawaii</a:t>
            </a: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lang="en-US" altLang="ko-KR" sz="1200" b="1" dirty="0" smtClean="0">
                <a:solidFill>
                  <a:srgbClr val="FFFFCC"/>
                </a:solidFill>
                <a:effectLst>
                  <a:outerShdw blurRad="38100" dist="38100" dir="2700000" algn="tl">
                    <a:srgbClr val="000000">
                      <a:alpha val="43137"/>
                    </a:srgbClr>
                  </a:outerShdw>
                </a:effectLst>
                <a:ea typeface="굴림" charset="-127"/>
              </a:rPr>
              <a:t>Houston</a:t>
            </a:r>
            <a:endParaRPr kumimoji="0" lang="en-US" altLang="ko-KR" sz="1200" b="1"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mn-lt"/>
              <a:ea typeface="굴림" charset="-127"/>
            </a:endParaRP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mn-lt"/>
                <a:ea typeface="굴림" charset="-127"/>
              </a:rPr>
              <a:t>IIT </a:t>
            </a:r>
            <a:r>
              <a:rPr kumimoji="0" lang="en-US" altLang="ko-KR" sz="1200" b="1" i="0" u="none" strike="noStrike" kern="1200" cap="none" spc="0" normalizeH="0" baseline="0" noProof="0" dirty="0" err="1" smtClean="0">
                <a:ln>
                  <a:noFill/>
                </a:ln>
                <a:solidFill>
                  <a:srgbClr val="FFFF00"/>
                </a:solidFill>
                <a:effectLst>
                  <a:outerShdw blurRad="38100" dist="38100" dir="2700000" algn="tl">
                    <a:srgbClr val="000000">
                      <a:alpha val="43137"/>
                    </a:srgbClr>
                  </a:outerShdw>
                </a:effectLst>
                <a:uLnTx/>
                <a:uFillTx/>
                <a:latin typeface="+mn-lt"/>
                <a:ea typeface="굴림" charset="-127"/>
              </a:rPr>
              <a:t>Guwati</a:t>
            </a:r>
            <a:endParaRPr kumimoji="0" lang="en-US" altLang="ko-KR" sz="1200" b="1"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mn-lt"/>
              <a:ea typeface="굴림" charset="-127"/>
            </a:endParaRP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latin typeface="+mn-lt"/>
                <a:ea typeface="굴림" charset="-127"/>
              </a:rPr>
              <a:t>Indiana </a:t>
            </a: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latin typeface="+mn-lt"/>
                <a:ea typeface="굴림" charset="-127"/>
              </a:rPr>
              <a:t>Iowa State</a:t>
            </a: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kumimoji="0" lang="en-US"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latin typeface="+mn-lt"/>
                <a:ea typeface="굴림" charset="-127"/>
              </a:rPr>
              <a:t>Irvine</a:t>
            </a: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kumimoji="0" lang="pt-BR"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latin typeface="+mn-lt"/>
                <a:ea typeface="굴림" charset="-127"/>
              </a:rPr>
              <a:t>Kansas State</a:t>
            </a:r>
          </a:p>
          <a:p>
            <a:pPr marL="274320" indent="-274320" fontAlgn="auto">
              <a:lnSpc>
                <a:spcPct val="68000"/>
              </a:lnSpc>
              <a:spcAft>
                <a:spcPts val="0"/>
              </a:spcAft>
              <a:buClr>
                <a:schemeClr val="accent3"/>
              </a:buClr>
              <a:buSzPct val="95000"/>
              <a:defRPr/>
            </a:pPr>
            <a:r>
              <a:rPr lang="en-US" altLang="ko-KR" sz="1200" b="1" dirty="0" err="1">
                <a:solidFill>
                  <a:srgbClr val="FFFF00"/>
                </a:solidFill>
                <a:effectLst>
                  <a:outerShdw blurRad="38100" dist="38100" dir="2700000" algn="tl">
                    <a:srgbClr val="000000">
                      <a:alpha val="43137"/>
                    </a:srgbClr>
                  </a:outerShdw>
                </a:effectLst>
                <a:ea typeface="굴림" charset="-127"/>
              </a:rPr>
              <a:t>Kavli</a:t>
            </a:r>
            <a:r>
              <a:rPr lang="en-US" altLang="ko-KR" sz="1200" b="1" dirty="0">
                <a:solidFill>
                  <a:srgbClr val="FFFF00"/>
                </a:solidFill>
                <a:effectLst>
                  <a:outerShdw blurRad="38100" dist="38100" dir="2700000" algn="tl">
                    <a:srgbClr val="000000">
                      <a:alpha val="43137"/>
                    </a:srgbClr>
                  </a:outerShdw>
                </a:effectLst>
                <a:ea typeface="굴림" charset="-127"/>
              </a:rPr>
              <a:t>/IPMU-</a:t>
            </a:r>
            <a:r>
              <a:rPr lang="en-US" altLang="ko-KR" sz="1200" b="1" dirty="0" smtClean="0">
                <a:solidFill>
                  <a:srgbClr val="FFFF00"/>
                </a:solidFill>
                <a:effectLst>
                  <a:outerShdw blurRad="38100" dist="38100" dir="2700000" algn="tl">
                    <a:srgbClr val="000000">
                      <a:alpha val="43137"/>
                    </a:srgbClr>
                  </a:outerShdw>
                </a:effectLst>
                <a:ea typeface="굴림" charset="-127"/>
              </a:rPr>
              <a:t>Toky</a:t>
            </a:r>
            <a:r>
              <a:rPr lang="en-US" altLang="ko-KR" sz="1200" b="1" dirty="0" smtClean="0">
                <a:solidFill>
                  <a:srgbClr val="FFFFCC"/>
                </a:solidFill>
                <a:effectLst>
                  <a:outerShdw blurRad="38100" dist="38100" dir="2700000" algn="tl">
                    <a:srgbClr val="000000">
                      <a:alpha val="43137"/>
                    </a:srgbClr>
                  </a:outerShdw>
                </a:effectLst>
                <a:ea typeface="굴림" charset="-127"/>
              </a:rPr>
              <a:t>o</a:t>
            </a:r>
          </a:p>
          <a:p>
            <a:pPr marL="274320" indent="-274320" fontAlgn="auto">
              <a:lnSpc>
                <a:spcPct val="68000"/>
              </a:lnSpc>
              <a:spcAft>
                <a:spcPts val="0"/>
              </a:spcAft>
              <a:buClr>
                <a:schemeClr val="accent3"/>
              </a:buClr>
              <a:buSzPct val="95000"/>
              <a:defRPr/>
            </a:pPr>
            <a:r>
              <a:rPr lang="en-US" altLang="ko-KR" sz="1200" b="1" dirty="0" smtClean="0">
                <a:solidFill>
                  <a:srgbClr val="FFFF00"/>
                </a:solidFill>
                <a:effectLst>
                  <a:outerShdw blurRad="38100" dist="38100" dir="2700000" algn="tl">
                    <a:srgbClr val="000000">
                      <a:alpha val="43137"/>
                    </a:srgbClr>
                  </a:outerShdw>
                </a:effectLst>
                <a:ea typeface="굴림" charset="-127"/>
              </a:rPr>
              <a:t>Lancaster</a:t>
            </a:r>
            <a:endParaRPr lang="en-US" altLang="ko-KR" sz="1200" b="1" dirty="0">
              <a:solidFill>
                <a:srgbClr val="FFFF00"/>
              </a:solidFill>
              <a:effectLst>
                <a:outerShdw blurRad="38100" dist="38100" dir="2700000" algn="tl">
                  <a:srgbClr val="000000">
                    <a:alpha val="43137"/>
                  </a:srgbClr>
                </a:outerShdw>
              </a:effectLst>
              <a:ea typeface="굴림" charset="-127"/>
            </a:endParaRP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kumimoji="0" lang="pt-BR"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latin typeface="+mn-lt"/>
                <a:ea typeface="굴림" charset="-127"/>
              </a:rPr>
              <a:t>Lawrence Berkeley  NL</a:t>
            </a: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kumimoji="0" lang="pt-BR" altLang="ko-KR" sz="1200" b="1" i="0" u="none" strike="noStrike" kern="1200" cap="none" spc="0" normalizeH="0" baseline="0" noProof="0" dirty="0" err="1" smtClean="0">
                <a:ln>
                  <a:noFill/>
                </a:ln>
                <a:solidFill>
                  <a:srgbClr val="FFFFCC"/>
                </a:solidFill>
                <a:effectLst>
                  <a:outerShdw blurRad="38100" dist="38100" dir="2700000" algn="tl">
                    <a:srgbClr val="000000">
                      <a:alpha val="43137"/>
                    </a:srgbClr>
                  </a:outerShdw>
                </a:effectLst>
                <a:uLnTx/>
                <a:uFillTx/>
                <a:latin typeface="+mn-lt"/>
                <a:ea typeface="굴림" charset="-127"/>
              </a:rPr>
              <a:t>Livermore</a:t>
            </a:r>
            <a:r>
              <a:rPr kumimoji="0" lang="pt-BR" altLang="ko-KR" sz="1200" b="1" i="0" u="none" strike="noStrike" kern="1200" cap="none" spc="0" normalizeH="0" baseline="0" noProof="0" dirty="0" smtClean="0">
                <a:ln>
                  <a:noFill/>
                </a:ln>
                <a:solidFill>
                  <a:srgbClr val="FFFFCC"/>
                </a:solidFill>
                <a:effectLst>
                  <a:outerShdw blurRad="38100" dist="38100" dir="2700000" algn="tl">
                    <a:srgbClr val="000000">
                      <a:alpha val="43137"/>
                    </a:srgbClr>
                  </a:outerShdw>
                </a:effectLst>
                <a:uLnTx/>
                <a:uFillTx/>
                <a:latin typeface="+mn-lt"/>
                <a:ea typeface="굴림" charset="-127"/>
              </a:rPr>
              <a:t> NL</a:t>
            </a:r>
          </a:p>
          <a:p>
            <a:pPr marL="274320" marR="0" lvl="0" indent="-274320" algn="l" defTabSz="914400" rtl="0" eaLnBrk="1" fontAlgn="auto" latinLnBrk="0" hangingPunct="1">
              <a:lnSpc>
                <a:spcPct val="68000"/>
              </a:lnSpc>
              <a:spcAft>
                <a:spcPts val="0"/>
              </a:spcAft>
              <a:buClr>
                <a:schemeClr val="accent3"/>
              </a:buClr>
              <a:buSzPct val="95000"/>
              <a:buFontTx/>
              <a:buNone/>
              <a:tabLst/>
              <a:defRPr/>
            </a:pPr>
            <a:r>
              <a:rPr lang="pt-BR" altLang="ko-KR" sz="1200" b="1" dirty="0" smtClean="0">
                <a:solidFill>
                  <a:srgbClr val="FFFF00"/>
                </a:solidFill>
                <a:effectLst>
                  <a:outerShdw blurRad="38100" dist="38100" dir="2700000" algn="tl">
                    <a:srgbClr val="000000">
                      <a:alpha val="43137"/>
                    </a:srgbClr>
                  </a:outerShdw>
                </a:effectLst>
                <a:latin typeface="+mn-lt"/>
                <a:ea typeface="굴림" charset="-127"/>
              </a:rPr>
              <a:t>Liverpool</a:t>
            </a:r>
            <a:endParaRPr kumimoji="0" lang="pt-BR" altLang="ko-KR" sz="1200" b="1"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mn-lt"/>
              <a:ea typeface="굴림" charset="-127"/>
            </a:endParaRPr>
          </a:p>
          <a:p>
            <a:pPr marL="274320" marR="0" lvl="0" indent="-274320" defTabSz="914400" rtl="0" eaLnBrk="1" fontAlgn="auto" latinLnBrk="0" hangingPunct="1">
              <a:lnSpc>
                <a:spcPct val="68000"/>
              </a:lnSpc>
              <a:spcAft>
                <a:spcPts val="0"/>
              </a:spcAft>
              <a:buClr>
                <a:schemeClr val="accent3"/>
              </a:buClr>
              <a:buSzPct val="95000"/>
              <a:buFontTx/>
              <a:buNone/>
              <a:tabLst/>
              <a:defRPr/>
            </a:pPr>
            <a:r>
              <a:rPr kumimoji="0" lang="pt-BR" altLang="ko-KR" sz="1200" b="1"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mn-lt"/>
                <a:ea typeface="굴림" charset="-127"/>
              </a:rPr>
              <a:t>London UCL</a:t>
            </a:r>
          </a:p>
          <a:p>
            <a:pPr marL="274320" marR="0" lvl="0" indent="-274320" defTabSz="914400" rtl="0" eaLnBrk="1" fontAlgn="auto" latinLnBrk="0" hangingPunct="1">
              <a:lnSpc>
                <a:spcPct val="68000"/>
              </a:lnSpc>
              <a:spcAft>
                <a:spcPts val="0"/>
              </a:spcAft>
              <a:buClr>
                <a:schemeClr val="accent3"/>
              </a:buClr>
              <a:buSzPct val="95000"/>
              <a:buFontTx/>
              <a:buNone/>
              <a:tabLst/>
              <a:defRPr/>
            </a:pPr>
            <a:r>
              <a:rPr lang="pt-BR" altLang="ko-KR" sz="1200" b="1" dirty="0" smtClean="0">
                <a:solidFill>
                  <a:srgbClr val="FFFFCC"/>
                </a:solidFill>
                <a:effectLst>
                  <a:outerShdw blurRad="38100" dist="38100" dir="2700000" algn="tl">
                    <a:srgbClr val="000000">
                      <a:alpha val="43137"/>
                    </a:srgbClr>
                  </a:outerShdw>
                </a:effectLst>
                <a:latin typeface="+mn-lt"/>
                <a:ea typeface="굴림" charset="-127"/>
              </a:rPr>
              <a:t>Los Alamos NL</a:t>
            </a:r>
          </a:p>
          <a:p>
            <a:pPr marL="274320" lvl="0" indent="-274320" fontAlgn="auto">
              <a:lnSpc>
                <a:spcPct val="68000"/>
              </a:lnSpc>
              <a:spcAft>
                <a:spcPts val="0"/>
              </a:spcAft>
              <a:buClr>
                <a:schemeClr val="accent3"/>
              </a:buClr>
              <a:buSzPct val="95000"/>
              <a:defRPr/>
            </a:pPr>
            <a:r>
              <a:rPr lang="pt-BR" altLang="ko-KR" sz="1200" b="1" dirty="0" smtClean="0">
                <a:solidFill>
                  <a:srgbClr val="FFFFCC"/>
                </a:solidFill>
                <a:effectLst>
                  <a:outerShdw blurRad="38100" dist="38100" dir="2700000" algn="tl">
                    <a:srgbClr val="000000">
                      <a:alpha val="43137"/>
                    </a:srgbClr>
                  </a:outerShdw>
                </a:effectLst>
                <a:ea typeface="굴림" charset="-127"/>
              </a:rPr>
              <a:t>Louisiana </a:t>
            </a:r>
            <a:r>
              <a:rPr lang="pt-BR" altLang="ko-KR" sz="1200" b="1" dirty="0" err="1" smtClean="0">
                <a:solidFill>
                  <a:srgbClr val="FFFFCC"/>
                </a:solidFill>
                <a:effectLst>
                  <a:outerShdw blurRad="38100" dist="38100" dir="2700000" algn="tl">
                    <a:srgbClr val="000000">
                      <a:alpha val="43137"/>
                    </a:srgbClr>
                  </a:outerShdw>
                </a:effectLst>
                <a:ea typeface="굴림" charset="-127"/>
              </a:rPr>
              <a:t>State</a:t>
            </a:r>
            <a:endParaRPr lang="pt-BR" altLang="ko-KR" sz="1200" b="1" dirty="0" smtClean="0">
              <a:solidFill>
                <a:srgbClr val="FFFFCC"/>
              </a:solidFill>
              <a:effectLst>
                <a:outerShdw blurRad="38100" dist="38100" dir="2700000" algn="tl">
                  <a:srgbClr val="000000">
                    <a:alpha val="43137"/>
                  </a:srgbClr>
                </a:outerShdw>
              </a:effectLst>
              <a:ea typeface="굴림" charset="-127"/>
            </a:endParaRPr>
          </a:p>
          <a:p>
            <a:pPr marL="274320" lvl="0" indent="-274320" fontAlgn="auto">
              <a:lnSpc>
                <a:spcPct val="68000"/>
              </a:lnSpc>
              <a:spcAft>
                <a:spcPts val="0"/>
              </a:spcAft>
              <a:buClr>
                <a:schemeClr val="accent3"/>
              </a:buClr>
              <a:buSzPct val="95000"/>
              <a:defRPr/>
            </a:pPr>
            <a:r>
              <a:rPr lang="pt-BR" altLang="ko-KR" sz="1200" b="1" dirty="0" smtClean="0">
                <a:solidFill>
                  <a:srgbClr val="FFFF00"/>
                </a:solidFill>
                <a:effectLst>
                  <a:outerShdw blurRad="38100" dist="38100" dir="2700000" algn="tl">
                    <a:srgbClr val="000000">
                      <a:alpha val="43137"/>
                    </a:srgbClr>
                  </a:outerShdw>
                </a:effectLst>
                <a:ea typeface="굴림" charset="-127"/>
              </a:rPr>
              <a:t>Manchester</a:t>
            </a:r>
            <a:endParaRPr lang="en-US" altLang="ko-KR" sz="1200" b="1" dirty="0">
              <a:solidFill>
                <a:srgbClr val="FFFF00"/>
              </a:solidFill>
              <a:effectLst>
                <a:outerShdw blurRad="38100" dist="38100" dir="2700000" algn="tl">
                  <a:srgbClr val="000000">
                    <a:alpha val="43137"/>
                  </a:srgbClr>
                </a:outerShdw>
              </a:effectLst>
              <a:ea typeface="굴림" charset="-127"/>
            </a:endParaRPr>
          </a:p>
          <a:p>
            <a:pPr marL="274320" lvl="0" indent="-274320" fontAlgn="auto">
              <a:lnSpc>
                <a:spcPct val="68000"/>
              </a:lnSpc>
              <a:spcAft>
                <a:spcPts val="0"/>
              </a:spcAft>
              <a:buClr>
                <a:schemeClr val="accent3"/>
              </a:buClr>
              <a:buSzPct val="95000"/>
              <a:defRPr/>
            </a:pPr>
            <a:r>
              <a:rPr lang="en-US" altLang="ko-KR" sz="1200" b="1" dirty="0">
                <a:solidFill>
                  <a:srgbClr val="FFFFCC"/>
                </a:solidFill>
                <a:effectLst>
                  <a:outerShdw blurRad="38100" dist="38100" dir="2700000" algn="tl">
                    <a:srgbClr val="000000">
                      <a:alpha val="43137"/>
                    </a:srgbClr>
                  </a:outerShdw>
                </a:effectLst>
                <a:ea typeface="굴림" charset="-127"/>
              </a:rPr>
              <a:t>Maryland</a:t>
            </a:r>
          </a:p>
          <a:p>
            <a:pPr marL="274320" lvl="0" indent="-274320" fontAlgn="auto">
              <a:lnSpc>
                <a:spcPct val="68000"/>
              </a:lnSpc>
              <a:spcAft>
                <a:spcPts val="0"/>
              </a:spcAft>
              <a:buClr>
                <a:schemeClr val="accent3"/>
              </a:buClr>
              <a:buSzPct val="95000"/>
              <a:defRPr/>
            </a:pPr>
            <a:r>
              <a:rPr lang="en-US" altLang="ko-KR" sz="1200" b="1" dirty="0">
                <a:solidFill>
                  <a:srgbClr val="FFFFCC"/>
                </a:solidFill>
                <a:effectLst>
                  <a:outerShdw blurRad="38100" dist="38100" dir="2700000" algn="tl">
                    <a:srgbClr val="000000">
                      <a:alpha val="43137"/>
                    </a:srgbClr>
                  </a:outerShdw>
                </a:effectLst>
                <a:ea typeface="굴림" charset="-127"/>
              </a:rPr>
              <a:t>Michigan </a:t>
            </a:r>
            <a:r>
              <a:rPr lang="en-US" altLang="ko-KR" sz="1200" b="1" dirty="0" smtClean="0">
                <a:solidFill>
                  <a:srgbClr val="FFFFCC"/>
                </a:solidFill>
                <a:effectLst>
                  <a:outerShdw blurRad="38100" dist="38100" dir="2700000" algn="tl">
                    <a:srgbClr val="000000">
                      <a:alpha val="43137"/>
                    </a:srgbClr>
                  </a:outerShdw>
                </a:effectLst>
                <a:ea typeface="굴림" charset="-127"/>
              </a:rPr>
              <a:t>State</a:t>
            </a:r>
          </a:p>
        </p:txBody>
      </p:sp>
      <p:sp>
        <p:nvSpPr>
          <p:cNvPr id="14" name="Content Placeholder 2"/>
          <p:cNvSpPr txBox="1">
            <a:spLocks/>
          </p:cNvSpPr>
          <p:nvPr/>
        </p:nvSpPr>
        <p:spPr bwMode="auto">
          <a:xfrm>
            <a:off x="1752601" y="2920998"/>
            <a:ext cx="6019800" cy="2133600"/>
          </a:xfrm>
          <a:prstGeom prst="rect">
            <a:avLst/>
          </a:prstGeom>
          <a:solidFill>
            <a:schemeClr val="bg2">
              <a:alpha val="75000"/>
            </a:schemeClr>
          </a:solidFill>
          <a:ln w="28575" cmpd="sng">
            <a:solidFill>
              <a:schemeClr val="tx2"/>
            </a:solidFill>
          </a:ln>
          <a:extLs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normAutofit/>
          </a:bodyPr>
          <a:lstStyle>
            <a:lvl1pPr marL="273050" indent="-273050" algn="l" rtl="0" fontAlgn="base">
              <a:spcBef>
                <a:spcPct val="20000"/>
              </a:spcBef>
              <a:spcAft>
                <a:spcPct val="0"/>
              </a:spcAft>
              <a:buClr>
                <a:srgbClr val="0BD0D9"/>
              </a:buClr>
              <a:buSzPct val="95000"/>
              <a:buFont typeface="Wingdings 2" charset="0"/>
              <a:buChar char=""/>
              <a:defRPr sz="2600" kern="1200">
                <a:solidFill>
                  <a:schemeClr val="tx1"/>
                </a:solidFill>
                <a:latin typeface="+mn-lt"/>
                <a:ea typeface="ＭＳ Ｐゴシック" charset="0"/>
                <a:cs typeface="ＭＳ Ｐゴシック" charset="0"/>
              </a:defRPr>
            </a:lvl1pPr>
            <a:lvl2pPr marL="639763" indent="-246063" algn="l" rtl="0" fontAlgn="base">
              <a:spcBef>
                <a:spcPct val="20000"/>
              </a:spcBef>
              <a:spcAft>
                <a:spcPct val="0"/>
              </a:spcAft>
              <a:buClr>
                <a:schemeClr val="accent1"/>
              </a:buClr>
              <a:buSzPct val="85000"/>
              <a:buFont typeface="Wingdings 2" charset="0"/>
              <a:buChar char=""/>
              <a:defRPr sz="2400" kern="1200">
                <a:solidFill>
                  <a:schemeClr val="tx1"/>
                </a:solidFill>
                <a:latin typeface="+mn-lt"/>
                <a:ea typeface="ＭＳ Ｐゴシック" charset="0"/>
                <a:cs typeface="+mn-cs"/>
              </a:defRPr>
            </a:lvl2pPr>
            <a:lvl3pPr marL="914400" indent="-246063" algn="l" rtl="0" fontAlgn="base">
              <a:spcBef>
                <a:spcPct val="20000"/>
              </a:spcBef>
              <a:spcAft>
                <a:spcPct val="0"/>
              </a:spcAft>
              <a:buClr>
                <a:schemeClr val="accent2"/>
              </a:buClr>
              <a:buSzPct val="70000"/>
              <a:buFont typeface="Wingdings 2" charset="0"/>
              <a:buChar char=""/>
              <a:defRPr sz="2100" kern="1200">
                <a:solidFill>
                  <a:schemeClr val="tx1"/>
                </a:solidFill>
                <a:latin typeface="+mn-lt"/>
                <a:ea typeface="ＭＳ Ｐゴシック" charset="0"/>
                <a:cs typeface="+mn-cs"/>
              </a:defRPr>
            </a:lvl3pPr>
            <a:lvl4pPr marL="1187450" indent="-209550" algn="l" rtl="0" fontAlgn="base">
              <a:spcBef>
                <a:spcPct val="20000"/>
              </a:spcBef>
              <a:spcAft>
                <a:spcPct val="0"/>
              </a:spcAft>
              <a:buClr>
                <a:srgbClr val="0BD0D9"/>
              </a:buClr>
              <a:buSzPct val="65000"/>
              <a:buFont typeface="Wingdings 2" charset="0"/>
              <a:buChar char=""/>
              <a:defRPr sz="2000" kern="1200">
                <a:solidFill>
                  <a:schemeClr val="tx1"/>
                </a:solidFill>
                <a:latin typeface="+mn-lt"/>
                <a:ea typeface="ＭＳ Ｐゴシック" charset="0"/>
                <a:cs typeface="+mn-cs"/>
              </a:defRPr>
            </a:lvl4pPr>
            <a:lvl5pPr marL="1462088" indent="-209550" algn="l" rtl="0" fontAlgn="base">
              <a:spcBef>
                <a:spcPct val="20000"/>
              </a:spcBef>
              <a:spcAft>
                <a:spcPct val="0"/>
              </a:spcAft>
              <a:buClr>
                <a:srgbClr val="10CF9B"/>
              </a:buClr>
              <a:buSzPct val="65000"/>
              <a:buFont typeface="Wingdings 2" charset="0"/>
              <a:buChar char=""/>
              <a:defRPr sz="2000" kern="1200">
                <a:solidFill>
                  <a:schemeClr val="tx1"/>
                </a:solidFill>
                <a:latin typeface="+mn-lt"/>
                <a:ea typeface="ＭＳ Ｐゴシック" charset="0"/>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n-US" sz="2200" dirty="0" smtClean="0">
                <a:solidFill>
                  <a:schemeClr val="tx2"/>
                </a:solidFill>
                <a:latin typeface="+mj-lt"/>
              </a:rPr>
              <a:t>22% non-US; approx. 26% of faculty/scientists</a:t>
            </a:r>
          </a:p>
          <a:p>
            <a:r>
              <a:rPr lang="en-US" sz="2200" dirty="0" smtClean="0">
                <a:solidFill>
                  <a:schemeClr val="tx2"/>
                </a:solidFill>
                <a:latin typeface="+mj-lt"/>
              </a:rPr>
              <a:t>Since CD1:</a:t>
            </a:r>
          </a:p>
          <a:p>
            <a:pPr lvl="1"/>
            <a:r>
              <a:rPr lang="en-US" sz="2100" dirty="0" smtClean="0">
                <a:solidFill>
                  <a:schemeClr val="tx2"/>
                </a:solidFill>
                <a:latin typeface="+mj-lt"/>
              </a:rPr>
              <a:t>Collaboration has increase in size by more 30%</a:t>
            </a:r>
          </a:p>
          <a:p>
            <a:pPr lvl="1"/>
            <a:r>
              <a:rPr lang="en-US" sz="2100" dirty="0" smtClean="0">
                <a:solidFill>
                  <a:schemeClr val="tx2"/>
                </a:solidFill>
                <a:latin typeface="+mj-lt"/>
              </a:rPr>
              <a:t>Non-US fraction more than doubled </a:t>
            </a:r>
          </a:p>
          <a:p>
            <a:r>
              <a:rPr lang="en-US" sz="2200" dirty="0">
                <a:solidFill>
                  <a:schemeClr val="tx2"/>
                </a:solidFill>
                <a:latin typeface="+mj-lt"/>
              </a:rPr>
              <a:t>N</a:t>
            </a:r>
            <a:r>
              <a:rPr lang="en-US" sz="2200" dirty="0" smtClean="0">
                <a:solidFill>
                  <a:schemeClr val="tx2"/>
                </a:solidFill>
                <a:latin typeface="+mj-lt"/>
              </a:rPr>
              <a:t>on-US member (UK) elected to Exec. Comm.</a:t>
            </a:r>
          </a:p>
        </p:txBody>
      </p:sp>
      <p:sp>
        <p:nvSpPr>
          <p:cNvPr id="15" name="TextBox 14"/>
          <p:cNvSpPr txBox="1"/>
          <p:nvPr/>
        </p:nvSpPr>
        <p:spPr>
          <a:xfrm>
            <a:off x="2076774" y="5751705"/>
            <a:ext cx="5111111" cy="646331"/>
          </a:xfrm>
          <a:prstGeom prst="rect">
            <a:avLst/>
          </a:prstGeom>
          <a:solidFill>
            <a:srgbClr val="000000">
              <a:alpha val="40000"/>
            </a:srgbClr>
          </a:solidFill>
        </p:spPr>
        <p:txBody>
          <a:bodyPr wrap="square" rtlCol="0">
            <a:spAutoFit/>
          </a:bodyPr>
          <a:lstStyle/>
          <a:p>
            <a:pPr algn="ctr"/>
            <a:r>
              <a:rPr lang="en-US" sz="1800" b="1" dirty="0" smtClean="0">
                <a:solidFill>
                  <a:srgbClr val="FFFF00"/>
                </a:solidFill>
              </a:rPr>
              <a:t>New applications received from 13 new institutions (45 individuals) representing four new countries.</a:t>
            </a:r>
            <a:endParaRPr lang="en-US" sz="1800" b="1" dirty="0">
              <a:solidFill>
                <a:srgbClr val="FFFF00"/>
              </a:solidFill>
            </a:endParaRPr>
          </a:p>
        </p:txBody>
      </p:sp>
    </p:spTree>
    <p:extLst>
      <p:ext uri="{BB962C8B-B14F-4D97-AF65-F5344CB8AC3E}">
        <p14:creationId xmlns:p14="http://schemas.microsoft.com/office/powerpoint/2010/main" val="42221892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LBNE </a:t>
            </a:r>
            <a:r>
              <a:rPr lang="en-US" dirty="0" smtClean="0"/>
              <a:t>Design</a:t>
            </a:r>
            <a:endParaRPr lang="en-US" dirty="0"/>
          </a:p>
        </p:txBody>
      </p:sp>
      <p:sp>
        <p:nvSpPr>
          <p:cNvPr id="4" name="Footer Placeholder 3"/>
          <p:cNvSpPr>
            <a:spLocks noGrp="1"/>
          </p:cNvSpPr>
          <p:nvPr>
            <p:ph type="ftr" sz="quarter" idx="3"/>
          </p:nvPr>
        </p:nvSpPr>
        <p:spPr/>
        <p:txBody>
          <a:bodyPr/>
          <a:lstStyle/>
          <a:p>
            <a:r>
              <a:rPr lang="en-US" dirty="0" smtClean="0"/>
              <a:t>SBN Meeting  –  4 April 14</a:t>
            </a:r>
            <a:endParaRPr lang="en-US" dirty="0"/>
          </a:p>
        </p:txBody>
      </p:sp>
      <p:sp>
        <p:nvSpPr>
          <p:cNvPr id="5" name="Slide Number Placeholder 4"/>
          <p:cNvSpPr>
            <a:spLocks noGrp="1"/>
          </p:cNvSpPr>
          <p:nvPr>
            <p:ph type="sldNum" sz="quarter" idx="4"/>
          </p:nvPr>
        </p:nvSpPr>
        <p:spPr/>
        <p:txBody>
          <a:bodyPr/>
          <a:lstStyle/>
          <a:p>
            <a:fld id="{309AD161-AFAC-41AC-83AA-4053A52B9B02}" type="slidenum">
              <a:rPr lang="en-US" smtClean="0"/>
              <a:pPr/>
              <a:t>5</a:t>
            </a:fld>
            <a:endParaRPr lang="en-US"/>
          </a:p>
        </p:txBody>
      </p:sp>
      <p:sp>
        <p:nvSpPr>
          <p:cNvPr id="6" name="Content Placeholder 5"/>
          <p:cNvSpPr>
            <a:spLocks noGrp="1"/>
          </p:cNvSpPr>
          <p:nvPr>
            <p:ph idx="1"/>
          </p:nvPr>
        </p:nvSpPr>
        <p:spPr>
          <a:xfrm>
            <a:off x="457200" y="1066800"/>
            <a:ext cx="8229600" cy="5334000"/>
          </a:xfrm>
        </p:spPr>
        <p:txBody>
          <a:bodyPr/>
          <a:lstStyle/>
          <a:p>
            <a:pPr marL="0" indent="0">
              <a:buNone/>
            </a:pPr>
            <a:r>
              <a:rPr lang="en-US" sz="2200" dirty="0" smtClean="0"/>
              <a:t>LBNE has a well-developed conceptual design for the full-project</a:t>
            </a:r>
          </a:p>
          <a:p>
            <a:r>
              <a:rPr lang="en-US" sz="2200" dirty="0" smtClean="0"/>
              <a:t>Neutrino beam at Fermilab for 1.2 MW initial operation, upgradeable to ≥ 2.3 MW.</a:t>
            </a:r>
          </a:p>
          <a:p>
            <a:r>
              <a:rPr lang="en-US" sz="2200" dirty="0" smtClean="0"/>
              <a:t>Highly-capable near detector on the Fermilab site</a:t>
            </a:r>
          </a:p>
          <a:p>
            <a:r>
              <a:rPr lang="en-US" sz="2200" dirty="0"/>
              <a:t>34 kt fiducial mass </a:t>
            </a:r>
            <a:r>
              <a:rPr lang="en-US" sz="2200" dirty="0" smtClean="0"/>
              <a:t>(50 kt total mass) LAr TPC far </a:t>
            </a:r>
            <a:r>
              <a:rPr lang="en-US" sz="2200" dirty="0"/>
              <a:t>detector at </a:t>
            </a:r>
            <a:endParaRPr lang="en-US" sz="2200" dirty="0" smtClean="0"/>
          </a:p>
          <a:p>
            <a:pPr lvl="1"/>
            <a:r>
              <a:rPr lang="en-US" dirty="0" smtClean="0"/>
              <a:t>A </a:t>
            </a:r>
            <a:r>
              <a:rPr lang="en-US" dirty="0"/>
              <a:t>baseline of 1300 </a:t>
            </a:r>
            <a:r>
              <a:rPr lang="en-US" dirty="0" smtClean="0"/>
              <a:t>km</a:t>
            </a:r>
          </a:p>
          <a:p>
            <a:pPr lvl="1"/>
            <a:r>
              <a:rPr lang="en-US" dirty="0" smtClean="0"/>
              <a:t>A </a:t>
            </a:r>
            <a:r>
              <a:rPr lang="en-US" dirty="0"/>
              <a:t>depth of 4300 </a:t>
            </a:r>
            <a:r>
              <a:rPr lang="en-US" dirty="0" err="1"/>
              <a:t>m.w.e</a:t>
            </a:r>
            <a:r>
              <a:rPr lang="en-US" dirty="0"/>
              <a:t>. at the Sanford </a:t>
            </a:r>
            <a:r>
              <a:rPr lang="en-US" dirty="0" smtClean="0"/>
              <a:t>Underground Research </a:t>
            </a:r>
            <a:r>
              <a:rPr lang="en-US" dirty="0"/>
              <a:t>Facility (SURF</a:t>
            </a:r>
            <a:r>
              <a:rPr lang="en-US" dirty="0" smtClean="0"/>
              <a:t>) in Lead, South Dakota</a:t>
            </a:r>
            <a:endParaRPr lang="en-US" dirty="0"/>
          </a:p>
          <a:p>
            <a:r>
              <a:rPr lang="en-US" sz="2200" dirty="0" smtClean="0"/>
              <a:t>This conceptual design was developed assuming this was a purely U.S. DOE-funded project.  It has been independently reviewed and found to be sound.</a:t>
            </a:r>
          </a:p>
          <a:p>
            <a:pPr marL="0" indent="0">
              <a:buNone/>
            </a:pPr>
            <a:endParaRPr lang="en-US" sz="2200" dirty="0" smtClean="0"/>
          </a:p>
          <a:p>
            <a:pPr marL="0" indent="0">
              <a:buNone/>
            </a:pPr>
            <a:endParaRPr lang="en-US" sz="2200" dirty="0"/>
          </a:p>
          <a:p>
            <a:pPr marL="0" indent="0">
              <a:buNone/>
            </a:pPr>
            <a:endParaRPr lang="en-US" sz="2200" dirty="0" smtClean="0"/>
          </a:p>
          <a:p>
            <a:pPr marL="0" indent="0">
              <a:buNone/>
            </a:pPr>
            <a:endParaRPr lang="en-US" sz="2200" dirty="0"/>
          </a:p>
        </p:txBody>
      </p:sp>
    </p:spTree>
    <p:extLst>
      <p:ext uri="{BB962C8B-B14F-4D97-AF65-F5344CB8AC3E}">
        <p14:creationId xmlns:p14="http://schemas.microsoft.com/office/powerpoint/2010/main" val="25025505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US" dirty="0" smtClean="0"/>
              <a:t>SBN Meeting  –  4 April 14</a:t>
            </a:r>
            <a:endParaRPr lang="en-US" dirty="0"/>
          </a:p>
        </p:txBody>
      </p:sp>
      <p:sp>
        <p:nvSpPr>
          <p:cNvPr id="5" name="Slide Number Placeholder 4"/>
          <p:cNvSpPr>
            <a:spLocks noGrp="1"/>
          </p:cNvSpPr>
          <p:nvPr>
            <p:ph type="sldNum" sz="quarter" idx="4"/>
          </p:nvPr>
        </p:nvSpPr>
        <p:spPr/>
        <p:txBody>
          <a:bodyPr/>
          <a:lstStyle/>
          <a:p>
            <a:fld id="{309AD161-AFAC-41AC-83AA-4053A52B9B02}" type="slidenum">
              <a:rPr lang="en-US" smtClean="0"/>
              <a:pPr/>
              <a:t>6</a:t>
            </a:fld>
            <a:endParaRPr lang="en-US"/>
          </a:p>
        </p:txBody>
      </p:sp>
      <p:sp>
        <p:nvSpPr>
          <p:cNvPr id="6" name="Title 4"/>
          <p:cNvSpPr>
            <a:spLocks noGrp="1"/>
          </p:cNvSpPr>
          <p:nvPr>
            <p:ph type="title"/>
          </p:nvPr>
        </p:nvSpPr>
        <p:spPr>
          <a:xfrm>
            <a:off x="457200" y="45720"/>
            <a:ext cx="8229600" cy="822960"/>
          </a:xfrm>
        </p:spPr>
        <p:txBody>
          <a:bodyPr/>
          <a:lstStyle/>
          <a:p>
            <a:r>
              <a:rPr lang="en-US" dirty="0" smtClean="0"/>
              <a:t>Evolving Scope </a:t>
            </a:r>
            <a:r>
              <a:rPr lang="en-US" dirty="0"/>
              <a:t>of the LBNE Project</a:t>
            </a:r>
          </a:p>
        </p:txBody>
      </p:sp>
      <p:sp>
        <p:nvSpPr>
          <p:cNvPr id="7" name="Content Placeholder 2"/>
          <p:cNvSpPr>
            <a:spLocks noGrp="1"/>
          </p:cNvSpPr>
          <p:nvPr>
            <p:ph idx="1"/>
          </p:nvPr>
        </p:nvSpPr>
        <p:spPr>
          <a:xfrm>
            <a:off x="457200" y="1066800"/>
            <a:ext cx="8311662" cy="5334000"/>
          </a:xfrm>
        </p:spPr>
        <p:txBody>
          <a:bodyPr/>
          <a:lstStyle/>
          <a:p>
            <a:pPr>
              <a:tabLst>
                <a:tab pos="574675" algn="l"/>
              </a:tabLst>
            </a:pPr>
            <a:r>
              <a:rPr lang="en-US" sz="2300" dirty="0" smtClean="0"/>
              <a:t>We are developing international partnerships, with the goal of delivering an initial project consisting of:</a:t>
            </a:r>
            <a:br>
              <a:rPr lang="en-US" sz="2300" dirty="0" smtClean="0"/>
            </a:br>
            <a:r>
              <a:rPr lang="en-US" sz="2300" dirty="0" smtClean="0"/>
              <a:t>-	A neutrino beamline, operating initially at 1.2 MW,</a:t>
            </a:r>
            <a:br>
              <a:rPr lang="en-US" sz="2300" dirty="0" smtClean="0"/>
            </a:br>
            <a:r>
              <a:rPr lang="en-US" sz="2300" dirty="0" smtClean="0"/>
              <a:t>-	A highly-capable near detector system, </a:t>
            </a:r>
            <a:br>
              <a:rPr lang="en-US" sz="2300" dirty="0" smtClean="0"/>
            </a:br>
            <a:r>
              <a:rPr lang="en-US" sz="2300" dirty="0" smtClean="0"/>
              <a:t>-	A ≥10 kt fiducial mass far detector underground at SURF</a:t>
            </a:r>
            <a:br>
              <a:rPr lang="en-US" sz="2300" dirty="0" smtClean="0"/>
            </a:br>
            <a:r>
              <a:rPr lang="en-US" sz="2300" dirty="0" smtClean="0"/>
              <a:t>-	CF including a cavern for a full 34 kt fiducial mass detector </a:t>
            </a:r>
            <a:br>
              <a:rPr lang="en-US" sz="2300" dirty="0" smtClean="0"/>
            </a:br>
            <a:r>
              <a:rPr lang="en-US" sz="2300" dirty="0" smtClean="0"/>
              <a:t>	system.</a:t>
            </a:r>
            <a:br>
              <a:rPr lang="en-US" sz="2300" dirty="0" smtClean="0"/>
            </a:br>
            <a:r>
              <a:rPr lang="en-US" sz="2300" dirty="0" smtClean="0"/>
              <a:t>-	The designs of the near and far detectors (and perhaps</a:t>
            </a:r>
            <a:br>
              <a:rPr lang="en-US" sz="2300" dirty="0" smtClean="0"/>
            </a:br>
            <a:r>
              <a:rPr lang="en-US" sz="2300" dirty="0"/>
              <a:t>	 the beam</a:t>
            </a:r>
            <a:r>
              <a:rPr lang="en-US" sz="2300" dirty="0" smtClean="0"/>
              <a:t>) will incorporate</a:t>
            </a:r>
            <a:r>
              <a:rPr lang="en-US" sz="2300" dirty="0"/>
              <a:t> </a:t>
            </a:r>
            <a:r>
              <a:rPr lang="en-US" sz="2300" dirty="0" smtClean="0"/>
              <a:t>concepts from new partners.</a:t>
            </a:r>
          </a:p>
          <a:p>
            <a:pPr marL="0" indent="0">
              <a:spcBef>
                <a:spcPts val="0"/>
              </a:spcBef>
              <a:buNone/>
              <a:tabLst>
                <a:tab pos="339725" algn="l"/>
                <a:tab pos="574675" algn="l"/>
              </a:tabLst>
            </a:pPr>
            <a:r>
              <a:rPr lang="en-US" sz="2300" dirty="0" smtClean="0"/>
              <a:t>	DOE/HEP supports this approach.</a:t>
            </a:r>
          </a:p>
          <a:p>
            <a:pPr>
              <a:spcBef>
                <a:spcPts val="600"/>
              </a:spcBef>
              <a:tabLst>
                <a:tab pos="574675" algn="l"/>
              </a:tabLst>
            </a:pPr>
            <a:r>
              <a:rPr lang="en-US" sz="2300" dirty="0" smtClean="0"/>
              <a:t>The planned project allows for future upgrades:</a:t>
            </a:r>
            <a:br>
              <a:rPr lang="en-US" sz="2300" dirty="0" smtClean="0"/>
            </a:br>
            <a:r>
              <a:rPr lang="en-US" sz="2300" dirty="0" smtClean="0"/>
              <a:t>-	The beamline is designed to upgradeable to ≥2.3 MW</a:t>
            </a:r>
            <a:br>
              <a:rPr lang="en-US" sz="2300" dirty="0" smtClean="0"/>
            </a:br>
            <a:r>
              <a:rPr lang="en-US" sz="2300" dirty="0" smtClean="0"/>
              <a:t>	proton </a:t>
            </a:r>
            <a:r>
              <a:rPr lang="en-US" sz="2300" dirty="0"/>
              <a:t>beam </a:t>
            </a:r>
            <a:r>
              <a:rPr lang="en-US" sz="2300" dirty="0" smtClean="0"/>
              <a:t>power </a:t>
            </a:r>
            <a:br>
              <a:rPr lang="en-US" sz="2300" dirty="0" smtClean="0"/>
            </a:br>
            <a:r>
              <a:rPr lang="en-US" sz="2300" dirty="0" smtClean="0"/>
              <a:t>-	Future detector module(s) can be installed in the </a:t>
            </a:r>
            <a:br>
              <a:rPr lang="en-US" sz="2300" dirty="0" smtClean="0"/>
            </a:br>
            <a:r>
              <a:rPr lang="en-US" sz="2300" dirty="0" smtClean="0"/>
              <a:t>	underground cavern.</a:t>
            </a:r>
          </a:p>
        </p:txBody>
      </p:sp>
    </p:spTree>
    <p:extLst>
      <p:ext uri="{BB962C8B-B14F-4D97-AF65-F5344CB8AC3E}">
        <p14:creationId xmlns:p14="http://schemas.microsoft.com/office/powerpoint/2010/main" val="77520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US" dirty="0" smtClean="0"/>
              <a:t>SBN Meeting  –  4 April 14</a:t>
            </a:r>
            <a:endParaRPr lang="en-US" dirty="0"/>
          </a:p>
        </p:txBody>
      </p:sp>
      <p:sp>
        <p:nvSpPr>
          <p:cNvPr id="5" name="Slide Number Placeholder 4"/>
          <p:cNvSpPr>
            <a:spLocks noGrp="1"/>
          </p:cNvSpPr>
          <p:nvPr>
            <p:ph type="sldNum" sz="quarter" idx="4"/>
          </p:nvPr>
        </p:nvSpPr>
        <p:spPr/>
        <p:txBody>
          <a:bodyPr/>
          <a:lstStyle/>
          <a:p>
            <a:fld id="{309AD161-AFAC-41AC-83AA-4053A52B9B02}" type="slidenum">
              <a:rPr lang="en-US" smtClean="0"/>
              <a:pPr/>
              <a:t>7</a:t>
            </a:fld>
            <a:endParaRPr lang="en-US"/>
          </a:p>
        </p:txBody>
      </p:sp>
      <p:sp>
        <p:nvSpPr>
          <p:cNvPr id="6" name="Title 1"/>
          <p:cNvSpPr>
            <a:spLocks noGrp="1"/>
          </p:cNvSpPr>
          <p:nvPr>
            <p:ph type="title"/>
          </p:nvPr>
        </p:nvSpPr>
        <p:spPr>
          <a:xfrm>
            <a:off x="457200" y="45720"/>
            <a:ext cx="8229600" cy="822960"/>
          </a:xfrm>
        </p:spPr>
        <p:txBody>
          <a:bodyPr>
            <a:normAutofit fontScale="90000"/>
          </a:bodyPr>
          <a:lstStyle/>
          <a:p>
            <a:r>
              <a:rPr lang="en-US" dirty="0" smtClean="0"/>
              <a:t>Director’s Review of the full-scope LBNE</a:t>
            </a:r>
            <a:br>
              <a:rPr lang="en-US" dirty="0" smtClean="0"/>
            </a:br>
            <a:r>
              <a:rPr lang="en-US" dirty="0" smtClean="0"/>
              <a:t>DOE Review of the reduced-scope CD-1 LBNE</a:t>
            </a:r>
            <a:endParaRPr lang="en-US" dirty="0"/>
          </a:p>
        </p:txBody>
      </p:sp>
      <p:pic>
        <p:nvPicPr>
          <p:cNvPr id="7"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98236" y="1097782"/>
            <a:ext cx="3848826" cy="5211952"/>
          </a:xfrm>
          <a:prstGeom prst="rect">
            <a:avLst/>
          </a:prstGeom>
          <a:noFill/>
          <a:ln w="19050">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375138" y="4853350"/>
            <a:ext cx="3681047" cy="1400383"/>
          </a:xfrm>
          <a:prstGeom prst="rect">
            <a:avLst/>
          </a:prstGeom>
          <a:solidFill>
            <a:schemeClr val="bg1"/>
          </a:solidFill>
          <a:ln w="12700">
            <a:solidFill>
              <a:schemeClr val="tx1"/>
            </a:solidFill>
          </a:ln>
        </p:spPr>
        <p:txBody>
          <a:bodyPr wrap="square" lIns="45720" rIns="45720" rtlCol="0">
            <a:spAutoFit/>
          </a:bodyPr>
          <a:lstStyle/>
          <a:p>
            <a:r>
              <a:rPr lang="en-US" sz="1700" dirty="0" smtClean="0"/>
              <a:t>“The committee finds that the Conceptual Design for the LBNE project is sound….  The committee is confident that the LBNE project can be ready for a CD-1 review  …[by] summer of 2012…”</a:t>
            </a:r>
            <a:endParaRPr lang="en-US" sz="17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2312" y="1109002"/>
            <a:ext cx="4097338"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5016609" y="5367862"/>
            <a:ext cx="3681047" cy="877163"/>
          </a:xfrm>
          <a:prstGeom prst="rect">
            <a:avLst/>
          </a:prstGeom>
          <a:solidFill>
            <a:schemeClr val="bg1"/>
          </a:solidFill>
          <a:ln w="6350">
            <a:solidFill>
              <a:schemeClr val="tx1"/>
            </a:solidFill>
          </a:ln>
        </p:spPr>
        <p:txBody>
          <a:bodyPr wrap="square" rtlCol="0">
            <a:spAutoFit/>
          </a:bodyPr>
          <a:lstStyle/>
          <a:p>
            <a:r>
              <a:rPr lang="en-US" sz="1700" dirty="0" smtClean="0"/>
              <a:t>“The LBNE project developed a credible conceptual design and associated cost and schedule.”</a:t>
            </a:r>
            <a:endParaRPr lang="en-US" sz="1700" dirty="0"/>
          </a:p>
        </p:txBody>
      </p:sp>
      <p:sp>
        <p:nvSpPr>
          <p:cNvPr id="11" name="Rectangle 10"/>
          <p:cNvSpPr/>
          <p:nvPr/>
        </p:nvSpPr>
        <p:spPr>
          <a:xfrm>
            <a:off x="4782312" y="1097280"/>
            <a:ext cx="4096512" cy="52119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62702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US" dirty="0" smtClean="0"/>
              <a:t>SBN Meeting  –  4 April 14</a:t>
            </a:r>
            <a:endParaRPr lang="en-US" dirty="0"/>
          </a:p>
        </p:txBody>
      </p:sp>
      <p:sp>
        <p:nvSpPr>
          <p:cNvPr id="5" name="Slide Number Placeholder 4"/>
          <p:cNvSpPr>
            <a:spLocks noGrp="1"/>
          </p:cNvSpPr>
          <p:nvPr>
            <p:ph type="sldNum" sz="quarter" idx="4"/>
          </p:nvPr>
        </p:nvSpPr>
        <p:spPr/>
        <p:txBody>
          <a:bodyPr/>
          <a:lstStyle/>
          <a:p>
            <a:fld id="{309AD161-AFAC-41AC-83AA-4053A52B9B02}" type="slidenum">
              <a:rPr lang="en-US" smtClean="0"/>
              <a:pPr/>
              <a:t>8</a:t>
            </a:fld>
            <a:endParaRPr lang="en-US"/>
          </a:p>
        </p:txBody>
      </p:sp>
      <p:grpSp>
        <p:nvGrpSpPr>
          <p:cNvPr id="6" name="Group 5"/>
          <p:cNvGrpSpPr/>
          <p:nvPr/>
        </p:nvGrpSpPr>
        <p:grpSpPr>
          <a:xfrm>
            <a:off x="-2788" y="1064038"/>
            <a:ext cx="9139808" cy="3094696"/>
            <a:chOff x="-2788" y="1064038"/>
            <a:chExt cx="9139808" cy="3094696"/>
          </a:xfrm>
        </p:grpSpPr>
        <p:grpSp>
          <p:nvGrpSpPr>
            <p:cNvPr id="7" name="Group 6"/>
            <p:cNvGrpSpPr/>
            <p:nvPr/>
          </p:nvGrpSpPr>
          <p:grpSpPr>
            <a:xfrm>
              <a:off x="1066800" y="1064038"/>
              <a:ext cx="6537103" cy="3094696"/>
              <a:chOff x="1066800" y="1064038"/>
              <a:chExt cx="6537103" cy="3094696"/>
            </a:xfrm>
          </p:grpSpPr>
          <p:pic>
            <p:nvPicPr>
              <p:cNvPr id="16" name="Picture 15"/>
              <p:cNvPicPr>
                <a:picLocks noChangeAspect="1"/>
              </p:cNvPicPr>
              <p:nvPr/>
            </p:nvPicPr>
            <p:blipFill rotWithShape="1">
              <a:blip r:embed="rId2" cstate="print">
                <a:extLst>
                  <a:ext uri="{28A0092B-C50C-407E-A947-70E740481C1C}">
                    <a14:useLocalDpi xmlns:a14="http://schemas.microsoft.com/office/drawing/2010/main" val="0"/>
                  </a:ext>
                </a:extLst>
              </a:blip>
              <a:srcRect l="19101" t="36908" r="36098" b="30051"/>
              <a:stretch/>
            </p:blipFill>
            <p:spPr>
              <a:xfrm>
                <a:off x="1066800" y="1064038"/>
                <a:ext cx="6537103" cy="3094696"/>
              </a:xfrm>
              <a:prstGeom prst="rect">
                <a:avLst/>
              </a:prstGeom>
            </p:spPr>
          </p:pic>
          <p:sp>
            <p:nvSpPr>
              <p:cNvPr id="17" name="Rectangle 16"/>
              <p:cNvSpPr/>
              <p:nvPr/>
            </p:nvSpPr>
            <p:spPr>
              <a:xfrm rot="660000">
                <a:off x="1470462" y="2363049"/>
                <a:ext cx="137160" cy="91440"/>
              </a:xfrm>
              <a:prstGeom prst="rect">
                <a:avLst/>
              </a:prstGeom>
              <a:solidFill>
                <a:srgbClr val="00B0F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p:cNvGrpSpPr/>
              <p:nvPr/>
            </p:nvGrpSpPr>
            <p:grpSpPr>
              <a:xfrm>
                <a:off x="1488871" y="1801599"/>
                <a:ext cx="839616" cy="430887"/>
                <a:chOff x="1682630" y="2484852"/>
                <a:chExt cx="839616" cy="430887"/>
              </a:xfrm>
            </p:grpSpPr>
            <p:sp>
              <p:nvSpPr>
                <p:cNvPr id="20" name="TextBox 19"/>
                <p:cNvSpPr txBox="1"/>
                <p:nvPr/>
              </p:nvSpPr>
              <p:spPr>
                <a:xfrm>
                  <a:off x="1682630" y="2484852"/>
                  <a:ext cx="839616" cy="430887"/>
                </a:xfrm>
                <a:prstGeom prst="rect">
                  <a:avLst/>
                </a:prstGeom>
                <a:noFill/>
              </p:spPr>
              <p:txBody>
                <a:bodyPr wrap="square" rtlCol="0">
                  <a:spAutoFit/>
                </a:bodyPr>
                <a:lstStyle/>
                <a:p>
                  <a:r>
                    <a:rPr lang="en-US" sz="1050" b="1" dirty="0" smtClean="0">
                      <a:solidFill>
                        <a:srgbClr val="FFFF00"/>
                      </a:solidFill>
                    </a:rPr>
                    <a:t>NEAR DETECTOR</a:t>
                  </a:r>
                  <a:endParaRPr lang="en-US" sz="1050" b="1" dirty="0">
                    <a:solidFill>
                      <a:srgbClr val="FFFF00"/>
                    </a:solidFill>
                  </a:endParaRPr>
                </a:p>
              </p:txBody>
            </p:sp>
            <p:sp>
              <p:nvSpPr>
                <p:cNvPr id="21" name="Rounded Rectangle 20"/>
                <p:cNvSpPr/>
                <p:nvPr/>
              </p:nvSpPr>
              <p:spPr>
                <a:xfrm>
                  <a:off x="1743819" y="2518848"/>
                  <a:ext cx="659456" cy="350124"/>
                </a:xfrm>
                <a:prstGeom prst="roundRect">
                  <a:avLst/>
                </a:prstGeom>
                <a:noFill/>
                <a:ln w="952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9" name="Straight Arrow Connector 18"/>
              <p:cNvCxnSpPr>
                <a:stCxn id="21" idx="2"/>
                <a:endCxn id="17" idx="0"/>
              </p:cNvCxnSpPr>
              <p:nvPr/>
            </p:nvCxnSpPr>
            <p:spPr>
              <a:xfrm flipH="1">
                <a:off x="1547766" y="2185719"/>
                <a:ext cx="332022" cy="178170"/>
              </a:xfrm>
              <a:prstGeom prst="straightConnector1">
                <a:avLst/>
              </a:prstGeom>
              <a:ln>
                <a:solidFill>
                  <a:srgbClr val="FFFF00"/>
                </a:solidFill>
                <a:tailEnd type="triangle" w="sm" len="lg"/>
              </a:ln>
            </p:spPr>
            <p:style>
              <a:lnRef idx="1">
                <a:schemeClr val="accent1"/>
              </a:lnRef>
              <a:fillRef idx="0">
                <a:schemeClr val="accent1"/>
              </a:fillRef>
              <a:effectRef idx="0">
                <a:schemeClr val="accent1"/>
              </a:effectRef>
              <a:fontRef idx="minor">
                <a:schemeClr val="tx1"/>
              </a:fontRef>
            </p:style>
          </p:cxnSp>
        </p:grpSp>
        <p:sp>
          <p:nvSpPr>
            <p:cNvPr id="8" name="TextBox 7"/>
            <p:cNvSpPr txBox="1"/>
            <p:nvPr/>
          </p:nvSpPr>
          <p:spPr>
            <a:xfrm>
              <a:off x="7772400" y="2243227"/>
              <a:ext cx="1069588" cy="369332"/>
            </a:xfrm>
            <a:prstGeom prst="rect">
              <a:avLst/>
            </a:prstGeom>
            <a:noFill/>
          </p:spPr>
          <p:txBody>
            <a:bodyPr wrap="none" rtlCol="0">
              <a:spAutoFit/>
            </a:bodyPr>
            <a:lstStyle/>
            <a:p>
              <a:r>
                <a:rPr lang="en-US" dirty="0" err="1" smtClean="0">
                  <a:solidFill>
                    <a:srgbClr val="FF0000"/>
                  </a:solidFill>
                </a:rPr>
                <a:t>Tevatron</a:t>
              </a:r>
              <a:endParaRPr lang="en-US" dirty="0">
                <a:solidFill>
                  <a:srgbClr val="FF0000"/>
                </a:solidFill>
              </a:endParaRPr>
            </a:p>
          </p:txBody>
        </p:sp>
        <p:sp>
          <p:nvSpPr>
            <p:cNvPr id="9" name="TextBox 8"/>
            <p:cNvSpPr txBox="1"/>
            <p:nvPr/>
          </p:nvSpPr>
          <p:spPr>
            <a:xfrm>
              <a:off x="7239000" y="1230868"/>
              <a:ext cx="1898020" cy="369332"/>
            </a:xfrm>
            <a:prstGeom prst="rect">
              <a:avLst/>
            </a:prstGeom>
            <a:solidFill>
              <a:schemeClr val="bg1"/>
            </a:solidFill>
          </p:spPr>
          <p:txBody>
            <a:bodyPr wrap="none" rtlCol="0">
              <a:spAutoFit/>
            </a:bodyPr>
            <a:lstStyle/>
            <a:p>
              <a:r>
                <a:rPr lang="en-US" dirty="0" smtClean="0">
                  <a:solidFill>
                    <a:srgbClr val="FF0000"/>
                  </a:solidFill>
                </a:rPr>
                <a:t>Antiproton Source</a:t>
              </a:r>
              <a:endParaRPr lang="en-US" dirty="0">
                <a:solidFill>
                  <a:srgbClr val="FF0000"/>
                </a:solidFill>
              </a:endParaRPr>
            </a:p>
          </p:txBody>
        </p:sp>
        <p:cxnSp>
          <p:nvCxnSpPr>
            <p:cNvPr id="10" name="Straight Arrow Connector 9"/>
            <p:cNvCxnSpPr/>
            <p:nvPr/>
          </p:nvCxnSpPr>
          <p:spPr>
            <a:xfrm flipH="1" flipV="1">
              <a:off x="7391400" y="2612559"/>
              <a:ext cx="457200" cy="5834"/>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6781800" y="1415534"/>
              <a:ext cx="533401" cy="115076"/>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657930" y="3326178"/>
              <a:ext cx="1443985" cy="369332"/>
            </a:xfrm>
            <a:prstGeom prst="rect">
              <a:avLst/>
            </a:prstGeom>
            <a:solidFill>
              <a:schemeClr val="bg1"/>
            </a:solidFill>
          </p:spPr>
          <p:txBody>
            <a:bodyPr wrap="none" rtlCol="0">
              <a:spAutoFit/>
            </a:bodyPr>
            <a:lstStyle/>
            <a:p>
              <a:r>
                <a:rPr lang="en-US" dirty="0" smtClean="0">
                  <a:solidFill>
                    <a:srgbClr val="FF0000"/>
                  </a:solidFill>
                </a:rPr>
                <a:t>Main Injector</a:t>
              </a:r>
              <a:endParaRPr lang="en-US" dirty="0">
                <a:solidFill>
                  <a:srgbClr val="FF0000"/>
                </a:solidFill>
              </a:endParaRPr>
            </a:p>
          </p:txBody>
        </p:sp>
        <p:sp>
          <p:nvSpPr>
            <p:cNvPr id="13" name="TextBox 12"/>
            <p:cNvSpPr txBox="1"/>
            <p:nvPr/>
          </p:nvSpPr>
          <p:spPr>
            <a:xfrm>
              <a:off x="-2788" y="2395627"/>
              <a:ext cx="841897" cy="369332"/>
            </a:xfrm>
            <a:prstGeom prst="rect">
              <a:avLst/>
            </a:prstGeom>
            <a:noFill/>
          </p:spPr>
          <p:txBody>
            <a:bodyPr wrap="none" rtlCol="0">
              <a:spAutoFit/>
            </a:bodyPr>
            <a:lstStyle/>
            <a:p>
              <a:r>
                <a:rPr lang="en-US" dirty="0" smtClean="0">
                  <a:solidFill>
                    <a:srgbClr val="FF0000"/>
                  </a:solidFill>
                </a:rPr>
                <a:t>Kirk Rd</a:t>
              </a:r>
              <a:endParaRPr lang="en-US" dirty="0">
                <a:solidFill>
                  <a:srgbClr val="FF0000"/>
                </a:solidFill>
              </a:endParaRPr>
            </a:p>
          </p:txBody>
        </p:sp>
        <p:cxnSp>
          <p:nvCxnSpPr>
            <p:cNvPr id="14" name="Straight Arrow Connector 13"/>
            <p:cNvCxnSpPr/>
            <p:nvPr/>
          </p:nvCxnSpPr>
          <p:spPr>
            <a:xfrm flipV="1">
              <a:off x="754019" y="2611386"/>
              <a:ext cx="465181" cy="93507"/>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6705601" y="3510844"/>
              <a:ext cx="914399" cy="299156"/>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22" name="Title 1"/>
          <p:cNvSpPr>
            <a:spLocks noGrp="1"/>
          </p:cNvSpPr>
          <p:nvPr>
            <p:ph type="title"/>
          </p:nvPr>
        </p:nvSpPr>
        <p:spPr>
          <a:xfrm>
            <a:off x="457200" y="45720"/>
            <a:ext cx="8229600" cy="822960"/>
          </a:xfrm>
        </p:spPr>
        <p:txBody>
          <a:bodyPr/>
          <a:lstStyle/>
          <a:p>
            <a:r>
              <a:rPr lang="en-US" dirty="0" smtClean="0"/>
              <a:t>LBNE Beamline Design</a:t>
            </a:r>
            <a:endParaRPr lang="en-US" dirty="0"/>
          </a:p>
        </p:txBody>
      </p:sp>
      <p:pic>
        <p:nvPicPr>
          <p:cNvPr id="2050"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9" y="3924784"/>
            <a:ext cx="7370703" cy="263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extBox 23"/>
          <p:cNvSpPr txBox="1"/>
          <p:nvPr/>
        </p:nvSpPr>
        <p:spPr>
          <a:xfrm>
            <a:off x="6084711" y="5389626"/>
            <a:ext cx="3017204" cy="1224951"/>
          </a:xfrm>
          <a:prstGeom prst="rect">
            <a:avLst/>
          </a:prstGeom>
          <a:noFill/>
        </p:spPr>
        <p:txBody>
          <a:bodyPr wrap="square" rtlCol="0">
            <a:spAutoFit/>
          </a:bodyPr>
          <a:lstStyle/>
          <a:p>
            <a:pPr>
              <a:lnSpc>
                <a:spcPct val="80000"/>
              </a:lnSpc>
            </a:pPr>
            <a:r>
              <a:rPr lang="en-US" sz="2300" dirty="0" smtClean="0"/>
              <a:t>Designed for 1.2 MW initial  beam power; </a:t>
            </a:r>
            <a:br>
              <a:rPr lang="en-US" sz="2300" dirty="0" smtClean="0"/>
            </a:br>
            <a:r>
              <a:rPr lang="en-US" sz="2300" dirty="0" smtClean="0"/>
              <a:t>upgradeable to at least 2.3 MW.</a:t>
            </a:r>
            <a:endParaRPr lang="en-US" sz="2300" dirty="0"/>
          </a:p>
        </p:txBody>
      </p:sp>
    </p:spTree>
    <p:extLst>
      <p:ext uri="{BB962C8B-B14F-4D97-AF65-F5344CB8AC3E}">
        <p14:creationId xmlns:p14="http://schemas.microsoft.com/office/powerpoint/2010/main" val="6838046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US" dirty="0" smtClean="0"/>
              <a:t>SBN Meeting  –  4 April 14</a:t>
            </a:r>
            <a:endParaRPr lang="en-US" dirty="0"/>
          </a:p>
        </p:txBody>
      </p:sp>
      <p:sp>
        <p:nvSpPr>
          <p:cNvPr id="5" name="Slide Number Placeholder 4"/>
          <p:cNvSpPr>
            <a:spLocks noGrp="1"/>
          </p:cNvSpPr>
          <p:nvPr>
            <p:ph type="sldNum" sz="quarter" idx="4"/>
          </p:nvPr>
        </p:nvSpPr>
        <p:spPr/>
        <p:txBody>
          <a:bodyPr/>
          <a:lstStyle/>
          <a:p>
            <a:fld id="{309AD161-AFAC-41AC-83AA-4053A52B9B02}" type="slidenum">
              <a:rPr lang="en-US" smtClean="0"/>
              <a:pPr/>
              <a:t>9</a:t>
            </a:fld>
            <a:endParaRPr lang="en-US"/>
          </a:p>
        </p:txBody>
      </p:sp>
      <p:grpSp>
        <p:nvGrpSpPr>
          <p:cNvPr id="6" name="Group 5"/>
          <p:cNvGrpSpPr/>
          <p:nvPr/>
        </p:nvGrpSpPr>
        <p:grpSpPr>
          <a:xfrm>
            <a:off x="0" y="1288169"/>
            <a:ext cx="9134860" cy="5023821"/>
            <a:chOff x="0" y="1288169"/>
            <a:chExt cx="9134860" cy="5023821"/>
          </a:xfrm>
        </p:grpSpPr>
        <p:pic>
          <p:nvPicPr>
            <p:cNvPr id="7" name="Content Placeholder 3"/>
            <p:cNvPicPr>
              <a:picLocks noChangeAspect="1"/>
            </p:cNvPicPr>
            <p:nvPr/>
          </p:nvPicPr>
          <p:blipFill>
            <a:blip r:embed="rId2"/>
            <a:srcRect t="11312" b="11312"/>
            <a:stretch>
              <a:fillRect/>
            </a:stretch>
          </p:blipFill>
          <p:spPr>
            <a:xfrm>
              <a:off x="0" y="1288169"/>
              <a:ext cx="9134860" cy="5023821"/>
            </a:xfrm>
            <a:prstGeom prst="rect">
              <a:avLst/>
            </a:prstGeom>
          </p:spPr>
        </p:pic>
        <p:sp>
          <p:nvSpPr>
            <p:cNvPr id="8" name="TextBox 7"/>
            <p:cNvSpPr txBox="1"/>
            <p:nvPr/>
          </p:nvSpPr>
          <p:spPr>
            <a:xfrm>
              <a:off x="5474677" y="1781905"/>
              <a:ext cx="3223846" cy="923330"/>
            </a:xfrm>
            <a:prstGeom prst="rect">
              <a:avLst/>
            </a:prstGeom>
            <a:noFill/>
          </p:spPr>
          <p:txBody>
            <a:bodyPr wrap="square" rtlCol="0">
              <a:spAutoFit/>
            </a:bodyPr>
            <a:lstStyle/>
            <a:p>
              <a:r>
                <a:rPr lang="en-US" b="1" dirty="0" smtClean="0">
                  <a:solidFill>
                    <a:srgbClr val="FFFF00"/>
                  </a:solidFill>
                </a:rPr>
                <a:t>Cherenkov Detector</a:t>
              </a:r>
            </a:p>
            <a:p>
              <a:pPr>
                <a:tabLst>
                  <a:tab pos="280988" algn="l"/>
                </a:tabLst>
              </a:pPr>
              <a:r>
                <a:rPr lang="en-US" b="1" dirty="0" smtClean="0">
                  <a:solidFill>
                    <a:srgbClr val="FFFF00"/>
                  </a:solidFill>
                </a:rPr>
                <a:t>	</a:t>
              </a:r>
            </a:p>
            <a:p>
              <a:pPr>
                <a:tabLst>
                  <a:tab pos="280988" algn="l"/>
                </a:tabLst>
              </a:pPr>
              <a:r>
                <a:rPr lang="en-US" b="1" dirty="0">
                  <a:solidFill>
                    <a:srgbClr val="FFFF00"/>
                  </a:solidFill>
                </a:rPr>
                <a:t>	</a:t>
              </a:r>
              <a:r>
                <a:rPr lang="en-US" b="1" dirty="0" smtClean="0">
                  <a:solidFill>
                    <a:srgbClr val="FFFF00"/>
                  </a:solidFill>
                </a:rPr>
                <a:t>Stopped Muon Detector</a:t>
              </a:r>
              <a:endParaRPr lang="en-US" b="1" dirty="0">
                <a:solidFill>
                  <a:srgbClr val="FFFF00"/>
                </a:solidFill>
              </a:endParaRPr>
            </a:p>
          </p:txBody>
        </p:sp>
        <p:cxnSp>
          <p:nvCxnSpPr>
            <p:cNvPr id="9" name="Straight Arrow Connector 8"/>
            <p:cNvCxnSpPr/>
            <p:nvPr/>
          </p:nvCxnSpPr>
          <p:spPr>
            <a:xfrm flipH="1">
              <a:off x="2977662" y="2004646"/>
              <a:ext cx="2473569" cy="1465385"/>
            </a:xfrm>
            <a:prstGeom prst="straightConnector1">
              <a:avLst/>
            </a:prstGeom>
            <a:ln w="5715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4630615" y="2508739"/>
              <a:ext cx="1125416" cy="867507"/>
            </a:xfrm>
            <a:prstGeom prst="straightConnector1">
              <a:avLst/>
            </a:prstGeom>
            <a:ln w="57150">
              <a:solidFill>
                <a:srgbClr val="FFFF00"/>
              </a:solidFill>
              <a:tailEnd type="arrow"/>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0" y="4079631"/>
            <a:ext cx="3692769" cy="2298908"/>
            <a:chOff x="304800" y="928202"/>
            <a:chExt cx="8060267" cy="5836199"/>
          </a:xfrm>
        </p:grpSpPr>
        <p:pic>
          <p:nvPicPr>
            <p:cNvPr id="12" name="Picture 11" descr="tek0000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928202"/>
              <a:ext cx="8060267" cy="4836161"/>
            </a:xfrm>
            <a:prstGeom prst="rect">
              <a:avLst/>
            </a:prstGeom>
          </p:spPr>
        </p:pic>
        <p:pic>
          <p:nvPicPr>
            <p:cNvPr id="13" name="Picture 12" descr="tek00008.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0" y="2663148"/>
              <a:ext cx="6835422" cy="4101253"/>
            </a:xfrm>
            <a:prstGeom prst="rect">
              <a:avLst/>
            </a:prstGeom>
          </p:spPr>
        </p:pic>
      </p:grpSp>
      <p:sp>
        <p:nvSpPr>
          <p:cNvPr id="14" name="Title 1"/>
          <p:cNvSpPr>
            <a:spLocks noGrp="1"/>
          </p:cNvSpPr>
          <p:nvPr>
            <p:ph type="title"/>
          </p:nvPr>
        </p:nvSpPr>
        <p:spPr>
          <a:xfrm>
            <a:off x="457200" y="45720"/>
            <a:ext cx="8229600" cy="822960"/>
          </a:xfrm>
        </p:spPr>
        <p:txBody>
          <a:bodyPr/>
          <a:lstStyle/>
          <a:p>
            <a:r>
              <a:rPr lang="en-US" dirty="0" smtClean="0"/>
              <a:t>Prototype Muon Detectors in NuMI Beamline </a:t>
            </a:r>
            <a:endParaRPr lang="en-US" dirty="0"/>
          </a:p>
        </p:txBody>
      </p:sp>
    </p:spTree>
    <p:extLst>
      <p:ext uri="{BB962C8B-B14F-4D97-AF65-F5344CB8AC3E}">
        <p14:creationId xmlns:p14="http://schemas.microsoft.com/office/powerpoint/2010/main" val="3399302156"/>
      </p:ext>
    </p:extLst>
  </p:cSld>
  <p:clrMapOvr>
    <a:masterClrMapping/>
  </p:clrMapOvr>
  <p:timing>
    <p:tnLst>
      <p:par>
        <p:cTn id="1" dur="indefinite" restart="never" nodeType="tmRoot"/>
      </p:par>
    </p:tnLst>
  </p:timing>
</p:sld>
</file>

<file path=ppt/theme/theme1.xml><?xml version="1.0" encoding="utf-8"?>
<a:theme xmlns:a="http://schemas.openxmlformats.org/drawingml/2006/main" name="LBNE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LBNE_Template</Template>
  <TotalTime>1273</TotalTime>
  <Words>1712</Words>
  <Application>Microsoft Office PowerPoint</Application>
  <PresentationFormat>On-screen Show (4:3)</PresentationFormat>
  <Paragraphs>301</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LBNE_Template</vt:lpstr>
      <vt:lpstr>LBNE Status and Issues</vt:lpstr>
      <vt:lpstr>Outline</vt:lpstr>
      <vt:lpstr>LBNE Science Goals</vt:lpstr>
      <vt:lpstr>LBNE Collaboration</vt:lpstr>
      <vt:lpstr>LBNE Design</vt:lpstr>
      <vt:lpstr>Evolving Scope of the LBNE Project</vt:lpstr>
      <vt:lpstr>Director’s Review of the full-scope LBNE DOE Review of the reduced-scope CD-1 LBNE</vt:lpstr>
      <vt:lpstr>LBNE Beamline Design</vt:lpstr>
      <vt:lpstr>Prototype Muon Detectors in NuMI Beamline </vt:lpstr>
      <vt:lpstr>Near Neutrino Detector</vt:lpstr>
      <vt:lpstr>Far Detector – US Design</vt:lpstr>
      <vt:lpstr>35 t Prototype Cryostat and Prototype TPC Detector</vt:lpstr>
      <vt:lpstr>Full-Scale Prototype in LAGUNA-LBNO Cryostat</vt:lpstr>
      <vt:lpstr>Planned Location of LBNE Cavern(s) at SURF </vt:lpstr>
      <vt:lpstr>Geotechnical Site Investigation at SURF</vt:lpstr>
      <vt:lpstr>Main Development Issues</vt:lpstr>
      <vt:lpstr>Main Development Issues: Beam</vt:lpstr>
      <vt:lpstr>Main Development Issues: Near Detector System </vt:lpstr>
      <vt:lpstr>Main Development Issues: Far Detector</vt:lpstr>
      <vt:lpstr>Main Development Issues: Physics</vt:lpstr>
      <vt:lpstr>Potential benefits to LBNE of SBN program</vt:lpstr>
      <vt:lpstr>Potential benefits to LBNE of SBN program</vt:lpstr>
      <vt:lpstr>Potential benefits to LBNE of SBN program</vt:lpstr>
      <vt:lpstr>Comments on LBNE near detector(s)</vt:lpstr>
      <vt:lpstr>Comments on LBNE near detector(s)</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Organization and Collaboration Support</dc:title>
  <dc:creator>Jim Strait</dc:creator>
  <cp:lastModifiedBy>Jim Strait</cp:lastModifiedBy>
  <cp:revision>54</cp:revision>
  <cp:lastPrinted>2014-04-04T14:26:06Z</cp:lastPrinted>
  <dcterms:created xsi:type="dcterms:W3CDTF">2014-03-20T01:33:40Z</dcterms:created>
  <dcterms:modified xsi:type="dcterms:W3CDTF">2014-04-04T14:43:25Z</dcterms:modified>
</cp:coreProperties>
</file>