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5" r:id="rId4"/>
  </p:sldMasterIdLst>
  <p:sldIdLst>
    <p:sldId id="264" r:id="rId5"/>
    <p:sldId id="285" r:id="rId6"/>
    <p:sldId id="286" r:id="rId7"/>
    <p:sldId id="287" r:id="rId8"/>
    <p:sldId id="258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315" r:id="rId18"/>
    <p:sldId id="316" r:id="rId19"/>
    <p:sldId id="320" r:id="rId20"/>
    <p:sldId id="321" r:id="rId21"/>
    <p:sldId id="331" r:id="rId22"/>
    <p:sldId id="288" r:id="rId23"/>
    <p:sldId id="323" r:id="rId24"/>
    <p:sldId id="324" r:id="rId25"/>
    <p:sldId id="325" r:id="rId26"/>
    <p:sldId id="326" r:id="rId27"/>
    <p:sldId id="327" r:id="rId28"/>
    <p:sldId id="328" r:id="rId29"/>
    <p:sldId id="271" r:id="rId30"/>
    <p:sldId id="278" r:id="rId31"/>
    <p:sldId id="329" r:id="rId32"/>
    <p:sldId id="330" r:id="rId33"/>
    <p:sldId id="283" r:id="rId3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co Calviani" initials="MCalviani" lastIdx="2" clrIdx="0"/>
  <p:cmAuthor id="1" name="Nessi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2F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328" y="-10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printerSettings" Target="printerSettings/printerSettings1.bin"/><Relationship Id="rId36" Type="http://schemas.openxmlformats.org/officeDocument/2006/relationships/commentAuthors" Target="commentAuthor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4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1FAC-2A3B-A641-8DB4-B16CF98679D3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655E-5E6A-044D-AC87-709C25757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220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1FAC-2A3B-A641-8DB4-B16CF98679D3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655E-5E6A-044D-AC87-709C25757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288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7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7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1FAC-2A3B-A641-8DB4-B16CF98679D3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655E-5E6A-044D-AC87-709C25757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088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028"/>
            <a:ext cx="8420100" cy="14704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8EF23-6FEE-AD46-BBB3-E1C0D570C9C0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0831-BA48-0342-A04C-8D6DF1A4E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339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8EF23-6FEE-AD46-BBB3-E1C0D570C9C0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0831-BA48-0342-A04C-8D6DF1A4E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37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933" y="440651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1933" y="2906316"/>
            <a:ext cx="8420100" cy="15001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8EF23-6FEE-AD46-BBB3-E1C0D570C9C0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0831-BA48-0342-A04C-8D6DF1A4E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7354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47633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3069" y="1600200"/>
            <a:ext cx="4347633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8EF23-6FEE-AD46-BBB3-E1C0D570C9C0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0831-BA48-0342-A04C-8D6DF1A4E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132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3" y="1534716"/>
            <a:ext cx="4377445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3" y="2175272"/>
            <a:ext cx="4377445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3259" y="1534716"/>
            <a:ext cx="4377442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3259" y="2175272"/>
            <a:ext cx="4377442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8EF23-6FEE-AD46-BBB3-E1C0D570C9C0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0831-BA48-0342-A04C-8D6DF1A4E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463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8EF23-6FEE-AD46-BBB3-E1C0D570C9C0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0831-BA48-0342-A04C-8D6DF1A4E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9105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8EF23-6FEE-AD46-BBB3-E1C0D570C9C0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0831-BA48-0342-A04C-8D6DF1A4E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4284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2654"/>
            <a:ext cx="325843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6" y="272661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4709"/>
            <a:ext cx="325843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8EF23-6FEE-AD46-BBB3-E1C0D570C9C0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0831-BA48-0342-A04C-8D6DF1A4E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227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1FAC-2A3B-A641-8DB4-B16CF98679D3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655E-5E6A-044D-AC87-709C25757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6867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220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220" y="613172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220" y="5367345"/>
            <a:ext cx="59436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8EF23-6FEE-AD46-BBB3-E1C0D570C9C0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0831-BA48-0342-A04C-8D6DF1A4E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59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8EF23-6FEE-AD46-BBB3-E1C0D570C9C0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0831-BA48-0342-A04C-8D6DF1A4E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2959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5043"/>
            <a:ext cx="2228850" cy="585073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2" y="275043"/>
            <a:ext cx="6466417" cy="58507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8EF23-6FEE-AD46-BBB3-E1C0D570C9C0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0831-BA48-0342-A04C-8D6DF1A4E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041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028"/>
            <a:ext cx="8420100" cy="14704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FEC80-F2F8-D74A-B3D2-B84107881969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FA61-D4E4-DA44-AA84-4B6327D4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1909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FEC80-F2F8-D74A-B3D2-B84107881969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FA61-D4E4-DA44-AA84-4B6327D4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5268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933" y="440651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1933" y="2906316"/>
            <a:ext cx="8420100" cy="15001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FEC80-F2F8-D74A-B3D2-B84107881969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FA61-D4E4-DA44-AA84-4B6327D4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2816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47633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3069" y="1600200"/>
            <a:ext cx="4347633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FEC80-F2F8-D74A-B3D2-B84107881969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FA61-D4E4-DA44-AA84-4B6327D4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7103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3" y="1534716"/>
            <a:ext cx="4377445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3" y="2175272"/>
            <a:ext cx="4377445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3259" y="1534716"/>
            <a:ext cx="4377442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3259" y="2175272"/>
            <a:ext cx="4377442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FEC80-F2F8-D74A-B3D2-B84107881969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FA61-D4E4-DA44-AA84-4B6327D4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2958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FEC80-F2F8-D74A-B3D2-B84107881969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FA61-D4E4-DA44-AA84-4B6327D4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0040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FEC80-F2F8-D74A-B3D2-B84107881969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FA61-D4E4-DA44-AA84-4B6327D4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124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8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22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1FAC-2A3B-A641-8DB4-B16CF98679D3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655E-5E6A-044D-AC87-709C25757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98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2654"/>
            <a:ext cx="325843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6" y="272661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4709"/>
            <a:ext cx="325843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FEC80-F2F8-D74A-B3D2-B84107881969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FA61-D4E4-DA44-AA84-4B6327D4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1321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220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220" y="613172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220" y="5367345"/>
            <a:ext cx="59436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FEC80-F2F8-D74A-B3D2-B84107881969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FA61-D4E4-DA44-AA84-4B6327D4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6720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FEC80-F2F8-D74A-B3D2-B84107881969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FA61-D4E4-DA44-AA84-4B6327D4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419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5043"/>
            <a:ext cx="2228850" cy="585073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2" y="275043"/>
            <a:ext cx="6466417" cy="58507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FEC80-F2F8-D74A-B3D2-B84107881969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FA61-D4E4-DA44-AA84-4B6327D4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1369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FEC80-F2F8-D74A-B3D2-B84107881969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FA61-D4E4-DA44-AA84-4B6327D4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1814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028"/>
            <a:ext cx="8420100" cy="14704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1972-0FCE-E843-B6A7-8DD011EC3C2B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DC6F8-E520-5844-92B3-B7B0B2F1D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7098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1972-0FCE-E843-B6A7-8DD011EC3C2B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DC6F8-E520-5844-92B3-B7B0B2F1D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2834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933" y="440651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1933" y="2906316"/>
            <a:ext cx="8420100" cy="15001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1972-0FCE-E843-B6A7-8DD011EC3C2B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DC6F8-E520-5844-92B3-B7B0B2F1D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9454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47633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3069" y="1600200"/>
            <a:ext cx="4347633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1972-0FCE-E843-B6A7-8DD011EC3C2B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DC6F8-E520-5844-92B3-B7B0B2F1D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8648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3" y="1534716"/>
            <a:ext cx="4377445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3" y="2175272"/>
            <a:ext cx="4377445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3259" y="1534716"/>
            <a:ext cx="4377442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3259" y="2175272"/>
            <a:ext cx="4377442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1972-0FCE-E843-B6A7-8DD011EC3C2B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DC6F8-E520-5844-92B3-B7B0B2F1D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726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1FAC-2A3B-A641-8DB4-B16CF98679D3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655E-5E6A-044D-AC87-709C25757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7778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1972-0FCE-E843-B6A7-8DD011EC3C2B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DC6F8-E520-5844-92B3-B7B0B2F1D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9263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1972-0FCE-E843-B6A7-8DD011EC3C2B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DC6F8-E520-5844-92B3-B7B0B2F1D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031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2654"/>
            <a:ext cx="325843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6" y="272661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4709"/>
            <a:ext cx="325843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1972-0FCE-E843-B6A7-8DD011EC3C2B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DC6F8-E520-5844-92B3-B7B0B2F1D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4136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220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220" y="613172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220" y="5367345"/>
            <a:ext cx="59436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1972-0FCE-E843-B6A7-8DD011EC3C2B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DC6F8-E520-5844-92B3-B7B0B2F1D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4229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1972-0FCE-E843-B6A7-8DD011EC3C2B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DC6F8-E520-5844-92B3-B7B0B2F1D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92690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5043"/>
            <a:ext cx="2228850" cy="585073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2" y="275043"/>
            <a:ext cx="6466417" cy="58507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1972-0FCE-E843-B6A7-8DD011EC3C2B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DC6F8-E520-5844-92B3-B7B0B2F1D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422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1FAC-2A3B-A641-8DB4-B16CF98679D3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655E-5E6A-044D-AC87-709C25757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408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1FAC-2A3B-A641-8DB4-B16CF98679D3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655E-5E6A-044D-AC87-709C25757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01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1FAC-2A3B-A641-8DB4-B16CF98679D3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655E-5E6A-044D-AC87-709C25757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137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5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5" y="273059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5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1FAC-2A3B-A641-8DB4-B16CF98679D3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655E-5E6A-044D-AC87-709C25757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126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1FAC-2A3B-A641-8DB4-B16CF98679D3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655E-5E6A-044D-AC87-709C25757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959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C1FAC-2A3B-A641-8DB4-B16CF98679D3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9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C655E-5E6A-044D-AC87-709C25757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288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5035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756"/>
            <a:ext cx="2311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8EF23-6FEE-AD46-BBB3-E1C0D570C9C0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756"/>
            <a:ext cx="31369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756"/>
            <a:ext cx="2311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20831-BA48-0342-A04C-8D6DF1A4E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744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5035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756"/>
            <a:ext cx="2311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FEC80-F2F8-D74A-B3D2-B84107881969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756"/>
            <a:ext cx="31369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756"/>
            <a:ext cx="2311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AFA61-D4E4-DA44-AA84-4B6327D4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49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5035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756"/>
            <a:ext cx="2311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B1972-0FCE-E843-B6A7-8DD011EC3C2B}" type="datetimeFigureOut">
              <a:rPr lang="en-US" smtClean="0"/>
              <a:t>02/04/14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756"/>
            <a:ext cx="31369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756"/>
            <a:ext cx="2311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DC6F8-E520-5844-92B3-B7B0B2F1D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943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hyperlink" Target="https://edms.cern.ch/document/1353815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660410"/>
            <a:ext cx="8420100" cy="1470025"/>
          </a:xfrm>
        </p:spPr>
        <p:txBody>
          <a:bodyPr/>
          <a:lstStyle/>
          <a:p>
            <a:r>
              <a:rPr lang="en-US" dirty="0" smtClean="0"/>
              <a:t>CERN Neutrino Platform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April, </a:t>
            </a:r>
            <a:r>
              <a:rPr lang="en-US" dirty="0" smtClean="0"/>
              <a:t>2014</a:t>
            </a:r>
          </a:p>
          <a:p>
            <a:r>
              <a:rPr lang="en-US" dirty="0" smtClean="0"/>
              <a:t>FNAL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91375" y="6463268"/>
            <a:ext cx="2635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M.Nessi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279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04248"/>
            <a:ext cx="8915400" cy="5617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4 MOUs being prepared for signature</a:t>
            </a:r>
            <a:endParaRPr lang="en-US" dirty="0"/>
          </a:p>
        </p:txBody>
      </p:sp>
      <p:pic>
        <p:nvPicPr>
          <p:cNvPr id="4" name="Picture 3" descr="Screen Shot 2014-04-02 at 18.06.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67415"/>
            <a:ext cx="4300470" cy="2881058"/>
          </a:xfrm>
          <a:prstGeom prst="rect">
            <a:avLst/>
          </a:prstGeom>
        </p:spPr>
      </p:pic>
      <p:pic>
        <p:nvPicPr>
          <p:cNvPr id="3" name="Picture 2" descr="Screen Shot 2014-04-02 at 18.10.4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294" y="877953"/>
            <a:ext cx="4366142" cy="3210154"/>
          </a:xfrm>
          <a:prstGeom prst="rect">
            <a:avLst/>
          </a:prstGeom>
        </p:spPr>
      </p:pic>
      <p:pic>
        <p:nvPicPr>
          <p:cNvPr id="5" name="Picture 4" descr="Screen Shot 2014-04-02 at 18.12.5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32" y="4007977"/>
            <a:ext cx="4220861" cy="2819042"/>
          </a:xfrm>
          <a:prstGeom prst="rect">
            <a:avLst/>
          </a:prstGeom>
        </p:spPr>
      </p:pic>
      <p:pic>
        <p:nvPicPr>
          <p:cNvPr id="7" name="Picture 6" descr="Screen Shot 2014-04-02 at 18.24.2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672" y="3958784"/>
            <a:ext cx="4702174" cy="28720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862101">
            <a:off x="1633675" y="3425306"/>
            <a:ext cx="730833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 different stages of preparation, approval once CERN budget (medium term plan) released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825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915" y="135232"/>
            <a:ext cx="8915400" cy="10574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More projects are surfacing or are under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Development of a new generation of TPCs, ~200 tons ( see ICARUS 150T ++, a new concept best suited for LBNE rescaling, might be fully magnetized, ….) … a candidate for a LBNE near detector on the long future?</a:t>
            </a:r>
          </a:p>
          <a:p>
            <a:r>
              <a:rPr lang="en-US" sz="2400" dirty="0" smtClean="0"/>
              <a:t>EU/CERN participation in the SBL near detector at FNAL (LAr-ND, ICARUST-T150, new?)</a:t>
            </a:r>
          </a:p>
          <a:p>
            <a:r>
              <a:rPr lang="en-US" sz="2400" dirty="0" smtClean="0"/>
              <a:t>Test of LBNE modules inside the large cryostat in preparation for LAGUNA prototype</a:t>
            </a:r>
          </a:p>
          <a:p>
            <a:r>
              <a:rPr lang="en-US" sz="2400" dirty="0" smtClean="0"/>
              <a:t>New R&amp;D for water detectors for ESS, Japan, …  (again possible near detectors)</a:t>
            </a:r>
          </a:p>
          <a:p>
            <a:r>
              <a:rPr lang="en-US" sz="2400" dirty="0" err="1"/>
              <a:t>ArgonCube</a:t>
            </a:r>
            <a:r>
              <a:rPr lang="en-US" sz="2400" dirty="0"/>
              <a:t>: a novel, fully-modular approach for </a:t>
            </a:r>
            <a:r>
              <a:rPr lang="en-US" sz="2400" dirty="0" smtClean="0"/>
              <a:t>the </a:t>
            </a:r>
            <a:r>
              <a:rPr lang="en-US" sz="2400" dirty="0" err="1" smtClean="0"/>
              <a:t>realisation</a:t>
            </a:r>
            <a:r>
              <a:rPr lang="en-US" sz="2400" dirty="0" smtClean="0"/>
              <a:t> </a:t>
            </a:r>
            <a:r>
              <a:rPr lang="en-US" sz="2400" dirty="0"/>
              <a:t>of large-mass liquid argon TPC </a:t>
            </a:r>
            <a:r>
              <a:rPr lang="en-US" sz="2400" dirty="0" smtClean="0"/>
              <a:t>neutrino detectors</a:t>
            </a:r>
          </a:p>
          <a:p>
            <a:r>
              <a:rPr lang="en-US" sz="2400" dirty="0" smtClean="0"/>
              <a:t>A feasibility study for a nu-storm at CERN</a:t>
            </a:r>
          </a:p>
          <a:p>
            <a:r>
              <a:rPr lang="en-US" sz="2400" dirty="0" smtClean="0"/>
              <a:t>…..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50998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653208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practice what are we doing at CERN right  now?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645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7"/>
            <a:ext cx="8915400" cy="1249872"/>
          </a:xfrm>
        </p:spPr>
        <p:txBody>
          <a:bodyPr/>
          <a:lstStyle/>
          <a:p>
            <a:r>
              <a:rPr lang="en-US" dirty="0" smtClean="0"/>
              <a:t>We are preparing the infrastructure for T600 and LAGUNA small prototype (1x1x3)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805887" y="61918"/>
            <a:ext cx="3118556" cy="1111250"/>
            <a:chOff x="444500" y="4974167"/>
            <a:chExt cx="2159000" cy="1481666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5" name="Oval 4"/>
            <p:cNvSpPr/>
            <p:nvPr/>
          </p:nvSpPr>
          <p:spPr>
            <a:xfrm>
              <a:off x="444500" y="4974167"/>
              <a:ext cx="2159000" cy="1481666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1498" y="5192003"/>
              <a:ext cx="1905000" cy="123110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Logistics +</a:t>
              </a:r>
            </a:p>
            <a:p>
              <a:pPr algn="ctr"/>
              <a:r>
                <a:rPr lang="en-US" dirty="0" smtClean="0"/>
                <a:t>Test Beams Infrastructure (EHN1 </a:t>
              </a:r>
              <a:r>
                <a:rPr lang="en-US" dirty="0" err="1" smtClean="0"/>
                <a:t>ext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95300" y="3299275"/>
            <a:ext cx="862666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Logistics :</a:t>
            </a:r>
          </a:p>
          <a:p>
            <a:endParaRPr lang="en-US" sz="2000" dirty="0">
              <a:solidFill>
                <a:srgbClr val="000090"/>
              </a:solidFill>
            </a:endParaRPr>
          </a:p>
          <a:p>
            <a:r>
              <a:rPr lang="en-US" sz="2000" dirty="0" smtClean="0">
                <a:solidFill>
                  <a:srgbClr val="000090"/>
                </a:solidFill>
              </a:rPr>
              <a:t>			- prepare hall 182 for WA105</a:t>
            </a:r>
          </a:p>
          <a:p>
            <a:r>
              <a:rPr lang="en-US" sz="2000" dirty="0">
                <a:solidFill>
                  <a:srgbClr val="000090"/>
                </a:solidFill>
              </a:rPr>
              <a:t>	</a:t>
            </a:r>
            <a:r>
              <a:rPr lang="en-US" sz="2000" dirty="0" smtClean="0">
                <a:solidFill>
                  <a:srgbClr val="000090"/>
                </a:solidFill>
              </a:rPr>
              <a:t>		- prepare hall 185 for T600 (old GARGAMELLE)</a:t>
            </a:r>
          </a:p>
          <a:p>
            <a:r>
              <a:rPr lang="en-US" sz="2000" dirty="0">
                <a:solidFill>
                  <a:srgbClr val="000090"/>
                </a:solidFill>
              </a:rPr>
              <a:t>	</a:t>
            </a:r>
            <a:r>
              <a:rPr lang="en-US" sz="2000" dirty="0" smtClean="0">
                <a:solidFill>
                  <a:srgbClr val="000090"/>
                </a:solidFill>
              </a:rPr>
              <a:t>		- organize the transport of T600 to CERN (tools, frames, transport)</a:t>
            </a:r>
            <a:endParaRPr lang="en-US" sz="20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530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805887" y="61918"/>
            <a:ext cx="3118556" cy="1111250"/>
            <a:chOff x="444500" y="4974167"/>
            <a:chExt cx="2159000" cy="1481666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5" name="Oval 4"/>
            <p:cNvSpPr/>
            <p:nvPr/>
          </p:nvSpPr>
          <p:spPr>
            <a:xfrm>
              <a:off x="444500" y="4974167"/>
              <a:ext cx="2159000" cy="1481666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1498" y="5192003"/>
              <a:ext cx="1905000" cy="123110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Logistics +</a:t>
              </a:r>
            </a:p>
            <a:p>
              <a:pPr algn="ctr"/>
              <a:r>
                <a:rPr lang="en-US" dirty="0" smtClean="0"/>
                <a:t>Test Beams Infrastructure (EHN1 </a:t>
              </a:r>
              <a:r>
                <a:rPr lang="en-US" dirty="0" err="1" smtClean="0"/>
                <a:t>ext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95300" y="1440528"/>
            <a:ext cx="86266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b182 : for LAGUNA small prototype</a:t>
            </a:r>
          </a:p>
          <a:p>
            <a:endParaRPr lang="en-US" sz="2000" dirty="0">
              <a:solidFill>
                <a:srgbClr val="00009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372721" y="1752418"/>
            <a:ext cx="7693975" cy="4180082"/>
            <a:chOff x="0" y="0"/>
            <a:chExt cx="6116320" cy="3077845"/>
          </a:xfrm>
        </p:grpSpPr>
        <p:grpSp>
          <p:nvGrpSpPr>
            <p:cNvPr id="9" name="Group 8"/>
            <p:cNvGrpSpPr/>
            <p:nvPr/>
          </p:nvGrpSpPr>
          <p:grpSpPr>
            <a:xfrm>
              <a:off x="0" y="0"/>
              <a:ext cx="6116320" cy="3077845"/>
              <a:chOff x="0" y="0"/>
              <a:chExt cx="6116320" cy="3077845"/>
            </a:xfrm>
          </p:grpSpPr>
          <p:pic>
            <p:nvPicPr>
              <p:cNvPr id="11" name="Picture 10" descr="C:\Users\Mamors\Documents\ETH-Data\Laguna\3x1x1 Detector\3x1x1 New Proposal\Documents\Documenti specs WA105\Overview Blg 182.jpg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6116320" cy="307784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Text Box 2"/>
              <p:cNvSpPr txBox="1">
                <a:spLocks noChangeArrowheads="1"/>
              </p:cNvSpPr>
              <p:nvPr/>
            </p:nvSpPr>
            <p:spPr bwMode="auto">
              <a:xfrm rot="785228">
                <a:off x="1485227" y="813672"/>
                <a:ext cx="950992" cy="26924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fr-FR" sz="1000">
                    <a:effectLst/>
                    <a:latin typeface="Tahoma"/>
                    <a:ea typeface="Times New Roman"/>
                    <a:cs typeface="Times New Roman"/>
                  </a:rPr>
                  <a:t>Clean Room</a:t>
                </a:r>
                <a:endParaRPr lang="en-US" sz="1000">
                  <a:effectLst/>
                  <a:latin typeface="Tahoma"/>
                  <a:ea typeface="Times New Roman"/>
                  <a:cs typeface="Times New Roman"/>
                </a:endParaRPr>
              </a:p>
            </p:txBody>
          </p:sp>
          <p:sp>
            <p:nvSpPr>
              <p:cNvPr id="13" name="Text Box 2"/>
              <p:cNvSpPr txBox="1">
                <a:spLocks noChangeArrowheads="1"/>
              </p:cNvSpPr>
              <p:nvPr/>
            </p:nvSpPr>
            <p:spPr bwMode="auto">
              <a:xfrm>
                <a:off x="3779520" y="88900"/>
                <a:ext cx="761201" cy="26924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it-CH" sz="1000">
                    <a:effectLst/>
                    <a:latin typeface="Tahoma"/>
                    <a:ea typeface="Times New Roman"/>
                    <a:cs typeface="Times New Roman"/>
                  </a:rPr>
                  <a:t>Cryostat</a:t>
                </a:r>
                <a:endParaRPr lang="en-US" sz="1000">
                  <a:effectLst/>
                  <a:latin typeface="Tahoma"/>
                  <a:ea typeface="Times New Roman"/>
                  <a:cs typeface="Times New Roman"/>
                </a:endParaRPr>
              </a:p>
            </p:txBody>
          </p:sp>
        </p:grpSp>
        <p:cxnSp>
          <p:nvCxnSpPr>
            <p:cNvPr id="10" name="Straight Arrow Connector 9"/>
            <p:cNvCxnSpPr/>
            <p:nvPr/>
          </p:nvCxnSpPr>
          <p:spPr>
            <a:xfrm flipH="1">
              <a:off x="3726180" y="373380"/>
              <a:ext cx="312420" cy="38608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1326559" y="5096063"/>
            <a:ext cx="2911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both items we are in the procurement phase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156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805887" y="61918"/>
            <a:ext cx="3118556" cy="1111250"/>
            <a:chOff x="444500" y="4974167"/>
            <a:chExt cx="2159000" cy="1481666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5" name="Oval 4"/>
            <p:cNvSpPr/>
            <p:nvPr/>
          </p:nvSpPr>
          <p:spPr>
            <a:xfrm>
              <a:off x="444500" y="4974167"/>
              <a:ext cx="2159000" cy="1481666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1498" y="5192003"/>
              <a:ext cx="1905000" cy="123110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Logistics +</a:t>
              </a:r>
            </a:p>
            <a:p>
              <a:pPr algn="ctr"/>
              <a:r>
                <a:rPr lang="en-US" dirty="0" smtClean="0"/>
                <a:t>Test Beams Infrastructure (EHN1 </a:t>
              </a:r>
              <a:r>
                <a:rPr lang="en-US" dirty="0" err="1" smtClean="0"/>
                <a:t>ext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95300" y="1440528"/>
            <a:ext cx="86266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B185 :  for ICARUS</a:t>
            </a:r>
          </a:p>
          <a:p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74852" y="1394361"/>
            <a:ext cx="2461219" cy="5386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  <a:p>
            <a:r>
              <a:rPr lang="en-US" i="1" dirty="0" smtClean="0">
                <a:solidFill>
                  <a:srgbClr val="FF0000"/>
                </a:solidFill>
              </a:rPr>
              <a:t>ICARUS 600 will be moved here and will be reconstructed  and made </a:t>
            </a:r>
            <a:r>
              <a:rPr lang="en-US" i="1" dirty="0" smtClean="0">
                <a:solidFill>
                  <a:srgbClr val="FF0000"/>
                </a:solidFill>
              </a:rPr>
              <a:t>operational</a:t>
            </a:r>
          </a:p>
          <a:p>
            <a:endParaRPr lang="en-US" i="1" dirty="0">
              <a:solidFill>
                <a:srgbClr val="FF0000"/>
              </a:solidFill>
            </a:endParaRPr>
          </a:p>
          <a:p>
            <a:r>
              <a:rPr lang="en-US" i="1" dirty="0" smtClean="0">
                <a:solidFill>
                  <a:srgbClr val="FF0000"/>
                </a:solidFill>
              </a:rPr>
              <a:t>Transport # 1 : existing cryogenics, now to b292</a:t>
            </a:r>
          </a:p>
          <a:p>
            <a:endParaRPr lang="en-US" i="1" dirty="0">
              <a:solidFill>
                <a:srgbClr val="FF0000"/>
              </a:solidFill>
            </a:endParaRPr>
          </a:p>
          <a:p>
            <a:r>
              <a:rPr lang="en-US" i="1" dirty="0" smtClean="0">
                <a:solidFill>
                  <a:srgbClr val="FF0000"/>
                </a:solidFill>
              </a:rPr>
              <a:t>T</a:t>
            </a:r>
            <a:r>
              <a:rPr lang="en-US" i="1" dirty="0" smtClean="0">
                <a:solidFill>
                  <a:srgbClr val="FF0000"/>
                </a:solidFill>
              </a:rPr>
              <a:t>ransport # 2 : first TPC (Sept 2014)</a:t>
            </a:r>
          </a:p>
          <a:p>
            <a:endParaRPr lang="en-US" i="1" dirty="0">
              <a:solidFill>
                <a:srgbClr val="FF0000"/>
              </a:solidFill>
            </a:endParaRPr>
          </a:p>
          <a:p>
            <a:r>
              <a:rPr lang="en-US" i="1" dirty="0">
                <a:solidFill>
                  <a:srgbClr val="FF0000"/>
                </a:solidFill>
              </a:rPr>
              <a:t>Transport # </a:t>
            </a:r>
            <a:r>
              <a:rPr lang="en-US" i="1" dirty="0" smtClean="0">
                <a:solidFill>
                  <a:srgbClr val="FF0000"/>
                </a:solidFill>
              </a:rPr>
              <a:t>3 </a:t>
            </a:r>
            <a:r>
              <a:rPr lang="en-US" i="1" dirty="0">
                <a:solidFill>
                  <a:srgbClr val="FF0000"/>
                </a:solidFill>
              </a:rPr>
              <a:t>: </a:t>
            </a:r>
            <a:r>
              <a:rPr lang="en-US" i="1" dirty="0" smtClean="0">
                <a:solidFill>
                  <a:srgbClr val="FF0000"/>
                </a:solidFill>
              </a:rPr>
              <a:t>second </a:t>
            </a:r>
            <a:r>
              <a:rPr lang="en-US" i="1" dirty="0">
                <a:solidFill>
                  <a:srgbClr val="FF0000"/>
                </a:solidFill>
              </a:rPr>
              <a:t>TPC </a:t>
            </a:r>
            <a:r>
              <a:rPr lang="en-US" i="1" dirty="0" smtClean="0">
                <a:solidFill>
                  <a:srgbClr val="FF0000"/>
                </a:solidFill>
              </a:rPr>
              <a:t>(Oct </a:t>
            </a:r>
            <a:r>
              <a:rPr lang="en-US" i="1" dirty="0">
                <a:solidFill>
                  <a:srgbClr val="FF0000"/>
                </a:solidFill>
              </a:rPr>
              <a:t>2014</a:t>
            </a:r>
            <a:r>
              <a:rPr lang="en-US" i="1" dirty="0" smtClean="0">
                <a:solidFill>
                  <a:srgbClr val="FF0000"/>
                </a:solidFill>
              </a:rPr>
              <a:t>)</a:t>
            </a:r>
          </a:p>
          <a:p>
            <a:endParaRPr lang="en-US" i="1" dirty="0">
              <a:solidFill>
                <a:srgbClr val="FF0000"/>
              </a:solidFill>
            </a:endParaRPr>
          </a:p>
          <a:p>
            <a:r>
              <a:rPr lang="en-US" i="1" dirty="0" smtClean="0">
                <a:solidFill>
                  <a:srgbClr val="FF0000"/>
                </a:solidFill>
              </a:rPr>
              <a:t>New clean room to receive the TPCs and rework it</a:t>
            </a:r>
            <a:endParaRPr lang="en-US" i="1" dirty="0">
              <a:solidFill>
                <a:srgbClr val="FF0000"/>
              </a:solidFill>
            </a:endParaRPr>
          </a:p>
          <a:p>
            <a:endParaRPr lang="en-US" i="1" dirty="0" smtClean="0">
              <a:solidFill>
                <a:srgbClr val="FF0000"/>
              </a:solidFill>
            </a:endParaRPr>
          </a:p>
        </p:txBody>
      </p:sp>
      <p:pic>
        <p:nvPicPr>
          <p:cNvPr id="9" name="Picture 8" descr="Screen Shot 2013-10-09 at 9.06.4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287615" y="2401626"/>
            <a:ext cx="6538441" cy="3580912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flipH="1" flipV="1">
            <a:off x="2805888" y="4166690"/>
            <a:ext cx="4050918" cy="20601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1110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805887" y="61918"/>
            <a:ext cx="3118556" cy="1111250"/>
            <a:chOff x="444500" y="4974167"/>
            <a:chExt cx="2159000" cy="1481666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5" name="Oval 4"/>
            <p:cNvSpPr/>
            <p:nvPr/>
          </p:nvSpPr>
          <p:spPr>
            <a:xfrm>
              <a:off x="444500" y="4974167"/>
              <a:ext cx="2159000" cy="1481666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1498" y="5192003"/>
              <a:ext cx="1905000" cy="123110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Logistics +</a:t>
              </a:r>
            </a:p>
            <a:p>
              <a:pPr algn="ctr"/>
              <a:r>
                <a:rPr lang="en-US" dirty="0" smtClean="0"/>
                <a:t>Test Beams Infrastructure (EHN1 </a:t>
              </a:r>
              <a:r>
                <a:rPr lang="en-US" dirty="0" err="1" smtClean="0"/>
                <a:t>ext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  <p:pic>
        <p:nvPicPr>
          <p:cNvPr id="10" name="Picture 9" descr="G:\HT\JLGRENARD\CERNF – SBNF\Icarus Gran sasso\Trasporto criostati PV-LNGS 2004\DSCN1508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75" r="6036" b="8476"/>
          <a:stretch/>
        </p:blipFill>
        <p:spPr bwMode="auto">
          <a:xfrm>
            <a:off x="1006667" y="1721621"/>
            <a:ext cx="7223606" cy="44587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45020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246609" y="225295"/>
            <a:ext cx="3118556" cy="1111250"/>
            <a:chOff x="444500" y="4974167"/>
            <a:chExt cx="2159000" cy="1481666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5" name="Oval 4"/>
            <p:cNvSpPr/>
            <p:nvPr/>
          </p:nvSpPr>
          <p:spPr>
            <a:xfrm>
              <a:off x="444500" y="4974167"/>
              <a:ext cx="2159000" cy="1481666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1498" y="5192003"/>
              <a:ext cx="1905000" cy="123110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Logistics +</a:t>
              </a:r>
            </a:p>
            <a:p>
              <a:pPr algn="ctr"/>
              <a:r>
                <a:rPr lang="en-US" dirty="0" smtClean="0"/>
                <a:t>Test Beams Infrastructure (EHN1 </a:t>
              </a:r>
              <a:r>
                <a:rPr lang="en-US" dirty="0" err="1" smtClean="0"/>
                <a:t>ext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  <p:pic>
        <p:nvPicPr>
          <p:cNvPr id="3" name="Picture 2" descr="Screen Shot 2014-04-03 at 05.02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524" y="225295"/>
            <a:ext cx="4570250" cy="3581741"/>
          </a:xfrm>
          <a:prstGeom prst="rect">
            <a:avLst/>
          </a:prstGeom>
        </p:spPr>
      </p:pic>
      <p:pic>
        <p:nvPicPr>
          <p:cNvPr id="28" name="Picture 27" descr="Screen Shot 2014-04-03 at 05.01.0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18" y="3496400"/>
            <a:ext cx="7272431" cy="3563329"/>
          </a:xfrm>
          <a:prstGeom prst="rect">
            <a:avLst/>
          </a:prstGeom>
        </p:spPr>
      </p:pic>
      <p:cxnSp>
        <p:nvCxnSpPr>
          <p:cNvPr id="30" name="Straight Arrow Connector 29"/>
          <p:cNvCxnSpPr/>
          <p:nvPr/>
        </p:nvCxnSpPr>
        <p:spPr>
          <a:xfrm flipV="1">
            <a:off x="6597547" y="388672"/>
            <a:ext cx="2307593" cy="5481869"/>
          </a:xfrm>
          <a:prstGeom prst="straightConnector1">
            <a:avLst/>
          </a:prstGeom>
          <a:ln>
            <a:solidFill>
              <a:srgbClr val="FF2F4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3939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924443" y="225295"/>
            <a:ext cx="3118556" cy="1111250"/>
            <a:chOff x="444500" y="4974167"/>
            <a:chExt cx="2159000" cy="1481666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5" name="Oval 4"/>
            <p:cNvSpPr/>
            <p:nvPr/>
          </p:nvSpPr>
          <p:spPr>
            <a:xfrm>
              <a:off x="444500" y="4974167"/>
              <a:ext cx="2159000" cy="1481666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1498" y="5192003"/>
              <a:ext cx="1905000" cy="123110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Logistics +</a:t>
              </a:r>
            </a:p>
            <a:p>
              <a:pPr algn="ctr"/>
              <a:r>
                <a:rPr lang="en-US" dirty="0" smtClean="0"/>
                <a:t>Test Beams Infrastructure (EHN1 </a:t>
              </a:r>
              <a:r>
                <a:rPr lang="en-US" dirty="0" err="1" smtClean="0"/>
                <a:t>ext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283255" y="5746625"/>
            <a:ext cx="67968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Designed to host various projects, large space available ….. Compatible with a near detector position of a future CERN short baseline neutrino beam  (detectors below ground) !</a:t>
            </a:r>
            <a:endParaRPr lang="en-US" dirty="0"/>
          </a:p>
        </p:txBody>
      </p:sp>
      <p:pic>
        <p:nvPicPr>
          <p:cNvPr id="27" name="Picture 26" descr="Screen Shot 2014-04-03 at 05.01.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0991" y="1173168"/>
            <a:ext cx="6775434" cy="41038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740996" y="1714770"/>
            <a:ext cx="42589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dirty="0" smtClean="0"/>
              <a:t>Integration with all CERN services done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CE detail design given to a new CE CERN contract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Ready for tendering construction in Summer 2014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If approved and CERN resources released, CE ready for end 2015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Operational mid/fall 2016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Beams design ongoing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Safety and Radio Protection issues taken care</a:t>
            </a:r>
            <a:endParaRPr lang="en-US" sz="2000" dirty="0"/>
          </a:p>
        </p:txBody>
      </p: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96" y="317952"/>
            <a:ext cx="1035479" cy="855216"/>
          </a:xfrm>
          <a:prstGeom prst="rect">
            <a:avLst/>
          </a:prstGeom>
          <a:noFill/>
          <a:ln w="1587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9" name="Straight Arrow Connector 28"/>
          <p:cNvCxnSpPr/>
          <p:nvPr/>
        </p:nvCxnSpPr>
        <p:spPr>
          <a:xfrm>
            <a:off x="1283255" y="1148625"/>
            <a:ext cx="222620" cy="12832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2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231" y="418024"/>
            <a:ext cx="1199488" cy="918521"/>
          </a:xfrm>
          <a:prstGeom prst="rect">
            <a:avLst/>
          </a:prstGeom>
          <a:ln w="15875">
            <a:solidFill>
              <a:schemeClr val="bg1"/>
            </a:solidFill>
          </a:ln>
        </p:spPr>
      </p:pic>
      <p:cxnSp>
        <p:nvCxnSpPr>
          <p:cNvPr id="32" name="Straight Arrow Connector 31"/>
          <p:cNvCxnSpPr/>
          <p:nvPr/>
        </p:nvCxnSpPr>
        <p:spPr>
          <a:xfrm flipH="1">
            <a:off x="3624005" y="1336545"/>
            <a:ext cx="619488" cy="16994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4550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01-08 at 19.38.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700"/>
            <a:ext cx="9906000" cy="3530548"/>
          </a:xfrm>
          <a:prstGeom prst="rect">
            <a:avLst/>
          </a:prstGeom>
        </p:spPr>
      </p:pic>
      <p:pic>
        <p:nvPicPr>
          <p:cNvPr id="7" name="Picture 6" descr="Screen Shot 2014-01-08 at 19.37.4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550" y="2990850"/>
            <a:ext cx="4762500" cy="3968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9900" y="3708408"/>
            <a:ext cx="29972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c</a:t>
            </a:r>
            <a:r>
              <a:rPr lang="en-US" sz="3600" dirty="0" smtClean="0">
                <a:solidFill>
                  <a:srgbClr val="FF0000"/>
                </a:solidFill>
              </a:rPr>
              <a:t>harged beams </a:t>
            </a:r>
            <a:r>
              <a:rPr lang="en-US" sz="3600" dirty="0" smtClean="0">
                <a:solidFill>
                  <a:srgbClr val="FF0000"/>
                </a:solidFill>
              </a:rPr>
              <a:t>layout</a:t>
            </a:r>
          </a:p>
          <a:p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(~0.5-20 GeV/c)</a:t>
            </a:r>
            <a:endParaRPr lang="en-US" sz="2400" dirty="0">
              <a:solidFill>
                <a:srgbClr val="FF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46609" y="0"/>
            <a:ext cx="3118556" cy="1111250"/>
            <a:chOff x="444500" y="4974167"/>
            <a:chExt cx="2159000" cy="1481666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6" name="Oval 5"/>
            <p:cNvSpPr/>
            <p:nvPr/>
          </p:nvSpPr>
          <p:spPr>
            <a:xfrm>
              <a:off x="444500" y="4974167"/>
              <a:ext cx="2159000" cy="1481666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71498" y="5192003"/>
              <a:ext cx="1905000" cy="123110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Logistics +</a:t>
              </a:r>
            </a:p>
            <a:p>
              <a:pPr algn="ctr"/>
              <a:r>
                <a:rPr lang="en-US" dirty="0" smtClean="0"/>
                <a:t>Test Beams Infrastructure (EHN1 </a:t>
              </a:r>
              <a:r>
                <a:rPr lang="en-US" dirty="0" err="1" smtClean="0"/>
                <a:t>ext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  <p:cxnSp>
        <p:nvCxnSpPr>
          <p:cNvPr id="4" name="Straight Arrow Connector 3"/>
          <p:cNvCxnSpPr/>
          <p:nvPr/>
        </p:nvCxnSpPr>
        <p:spPr>
          <a:xfrm>
            <a:off x="4011185" y="4383544"/>
            <a:ext cx="1424822" cy="30979"/>
          </a:xfrm>
          <a:prstGeom prst="straightConnector1">
            <a:avLst/>
          </a:prstGeom>
          <a:ln w="6350" cmpd="sng">
            <a:solidFill>
              <a:srgbClr val="FF2F4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011185" y="4954162"/>
            <a:ext cx="3004516" cy="30979"/>
          </a:xfrm>
          <a:prstGeom prst="straightConnector1">
            <a:avLst/>
          </a:prstGeom>
          <a:ln w="6350" cmpd="sng">
            <a:solidFill>
              <a:srgbClr val="FF2F4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9158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673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2013: a intense discussion year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4" y="812801"/>
            <a:ext cx="9677400" cy="6045199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 smtClean="0"/>
              <a:t>&lt;2013  :  Several proposals or letter of interest submitted to CERN program committees : </a:t>
            </a:r>
            <a:r>
              <a:rPr lang="en-GB" sz="2200" i="1" dirty="0"/>
              <a:t>ICARUS-NESSiE (SPSC-P-347) for the search of sterile </a:t>
            </a:r>
            <a:r>
              <a:rPr lang="en-GB" sz="2200" i="1" dirty="0" smtClean="0"/>
              <a:t>neutrinos, </a:t>
            </a:r>
            <a:r>
              <a:rPr lang="en-GB" sz="2200" i="1" dirty="0"/>
              <a:t>LAGUNA-LBNO consortium (</a:t>
            </a:r>
            <a:r>
              <a:rPr lang="en-US" sz="2200" i="1" dirty="0"/>
              <a:t>SPSC-E-007)</a:t>
            </a:r>
            <a:r>
              <a:rPr lang="en-GB" sz="2200" i="1" dirty="0"/>
              <a:t> </a:t>
            </a:r>
            <a:r>
              <a:rPr lang="en-GB" sz="2200" i="1" dirty="0" smtClean="0"/>
              <a:t>to demonstrate </a:t>
            </a:r>
            <a:r>
              <a:rPr lang="en-GB" sz="2200" i="1" dirty="0"/>
              <a:t>a new generation of neutrino detectors of  double-phase LAr TPC  </a:t>
            </a:r>
            <a:r>
              <a:rPr lang="en-GB" sz="2200" i="1" dirty="0" smtClean="0"/>
              <a:t>with prototypes</a:t>
            </a:r>
          </a:p>
          <a:p>
            <a:endParaRPr lang="en-GB" sz="2200" i="1" dirty="0"/>
          </a:p>
          <a:p>
            <a:pPr algn="just"/>
            <a:r>
              <a:rPr lang="en-US" sz="2200" dirty="0" smtClean="0">
                <a:solidFill>
                  <a:srgbClr val="0000FF"/>
                </a:solidFill>
              </a:rPr>
              <a:t>CERN management (end 2012) asked </a:t>
            </a:r>
            <a:r>
              <a:rPr lang="en-US" sz="2200" dirty="0" smtClean="0">
                <a:solidFill>
                  <a:srgbClr val="0000FF"/>
                </a:solidFill>
              </a:rPr>
              <a:t>for </a:t>
            </a:r>
            <a:r>
              <a:rPr lang="en-US" sz="2200" dirty="0" smtClean="0">
                <a:solidFill>
                  <a:srgbClr val="0000FF"/>
                </a:solidFill>
              </a:rPr>
              <a:t>a feasibility study </a:t>
            </a:r>
            <a:r>
              <a:rPr lang="en-GB" sz="2200" dirty="0" smtClean="0">
                <a:solidFill>
                  <a:srgbClr val="0000FF"/>
                </a:solidFill>
                <a:sym typeface="Wingdings"/>
              </a:rPr>
              <a:t>to provide </a:t>
            </a:r>
            <a:r>
              <a:rPr lang="en-GB" sz="2200" dirty="0">
                <a:solidFill>
                  <a:srgbClr val="0000FF"/>
                </a:solidFill>
                <a:sym typeface="Wingdings"/>
              </a:rPr>
              <a:t>a neutrino </a:t>
            </a:r>
            <a:r>
              <a:rPr lang="en-GB" sz="2200" dirty="0" smtClean="0">
                <a:solidFill>
                  <a:srgbClr val="0000FF"/>
                </a:solidFill>
                <a:sym typeface="Wingdings"/>
              </a:rPr>
              <a:t>beam (short baseline + charged beam test facility) </a:t>
            </a:r>
            <a:r>
              <a:rPr lang="en-GB" sz="2200" dirty="0">
                <a:solidFill>
                  <a:srgbClr val="0000FF"/>
                </a:solidFill>
                <a:sym typeface="Wingdings"/>
              </a:rPr>
              <a:t>at CERN in the medium term (~4 years) with 2 experimental facilities ( near and far ). </a:t>
            </a:r>
            <a:r>
              <a:rPr lang="en-GB" sz="2200" dirty="0" smtClean="0">
                <a:solidFill>
                  <a:srgbClr val="0000FF"/>
                </a:solidFill>
                <a:sym typeface="Wingdings"/>
              </a:rPr>
              <a:t>Main goal : satisfy </a:t>
            </a:r>
            <a:r>
              <a:rPr lang="en-GB" sz="2200" dirty="0">
                <a:solidFill>
                  <a:srgbClr val="0000FF"/>
                </a:solidFill>
                <a:sym typeface="Wingdings"/>
              </a:rPr>
              <a:t>the existing requests and allow new detectors/ideas to come </a:t>
            </a:r>
            <a:r>
              <a:rPr lang="en-GB" sz="2200" dirty="0" smtClean="0">
                <a:solidFill>
                  <a:srgbClr val="0000FF"/>
                </a:solidFill>
                <a:sym typeface="Wingdings"/>
              </a:rPr>
              <a:t>forward</a:t>
            </a:r>
          </a:p>
          <a:p>
            <a:pPr algn="just"/>
            <a:endParaRPr lang="en-GB" sz="2200" dirty="0" smtClean="0">
              <a:solidFill>
                <a:srgbClr val="0000FF"/>
              </a:solidFill>
              <a:sym typeface="Wingdings"/>
            </a:endParaRPr>
          </a:p>
          <a:p>
            <a:pPr algn="just"/>
            <a:r>
              <a:rPr lang="en-GB" sz="2200" i="1" dirty="0" smtClean="0">
                <a:sym typeface="Wingdings"/>
              </a:rPr>
              <a:t>In March 2013 we submitted to the CERN management a LOI for a Short Baseline Facility at CERN (CENF) : first beam in late 2017, far and near detector facility, SPS 100 GeV proton beams, investment ~80-100 MCHF   this generated an avalanche of discussions and opinions in the CERN and in the neutrino community …. and a lot of passion !!!</a:t>
            </a:r>
          </a:p>
          <a:p>
            <a:pPr algn="just"/>
            <a:endParaRPr lang="en-GB" sz="2200" i="1" dirty="0" smtClean="0">
              <a:sym typeface="Wingdings"/>
            </a:endParaRPr>
          </a:p>
          <a:p>
            <a:pPr algn="just"/>
            <a:r>
              <a:rPr lang="en-GB" sz="2200" i="1" dirty="0" smtClean="0">
                <a:sym typeface="Wingdings"/>
              </a:rPr>
              <a:t>Then the agreed European Strategy : </a:t>
            </a:r>
            <a:r>
              <a:rPr lang="en-GB" sz="2200" i="1" dirty="0">
                <a:solidFill>
                  <a:srgbClr val="FF0000"/>
                </a:solidFill>
              </a:rPr>
              <a:t>“Rapid progress in neutrino oscillation physics, with significant European involvement, has established a strong scientific case for a long-baseline neutrino programme exploring CP violation and the mass hierarchy in the neutrino sector. </a:t>
            </a:r>
            <a:r>
              <a:rPr lang="en-GB" sz="2200" i="1" dirty="0" smtClean="0">
                <a:solidFill>
                  <a:srgbClr val="FF0000"/>
                </a:solidFill>
              </a:rPr>
              <a:t>CERN </a:t>
            </a:r>
            <a:r>
              <a:rPr lang="en-GB" sz="2200" i="1" dirty="0">
                <a:solidFill>
                  <a:srgbClr val="FF0000"/>
                </a:solidFill>
              </a:rPr>
              <a:t>should develop a neutrino program to </a:t>
            </a:r>
            <a:r>
              <a:rPr lang="en-GB" sz="2200" b="1" i="1" dirty="0">
                <a:solidFill>
                  <a:srgbClr val="FF0000"/>
                </a:solidFill>
              </a:rPr>
              <a:t>pave the way</a:t>
            </a:r>
            <a:r>
              <a:rPr lang="en-GB" sz="2200" i="1" dirty="0">
                <a:solidFill>
                  <a:srgbClr val="FF0000"/>
                </a:solidFill>
              </a:rPr>
              <a:t> for a substantial European role in future long-baseline </a:t>
            </a:r>
            <a:r>
              <a:rPr lang="en-GB" sz="2200" i="1" dirty="0" smtClean="0">
                <a:solidFill>
                  <a:srgbClr val="FF0000"/>
                </a:solidFill>
              </a:rPr>
              <a:t>experiments. Europe </a:t>
            </a:r>
            <a:r>
              <a:rPr lang="en-GB" sz="2200" i="1" dirty="0">
                <a:solidFill>
                  <a:srgbClr val="FF0000"/>
                </a:solidFill>
              </a:rPr>
              <a:t>should explore the possibility of major participation in leading long-baseline neutrino projects in the US and Japan.”</a:t>
            </a:r>
          </a:p>
          <a:p>
            <a:pPr algn="just"/>
            <a:endParaRPr lang="en-GB" sz="2000" i="1" dirty="0" smtClean="0">
              <a:sym typeface="Wingdings"/>
            </a:endParaRPr>
          </a:p>
          <a:p>
            <a:pPr algn="just"/>
            <a:endParaRPr lang="en-GB" sz="2000" i="1" dirty="0">
              <a:sym typeface="Wingdings"/>
            </a:endParaRPr>
          </a:p>
          <a:p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222677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2908191" y="174626"/>
            <a:ext cx="3118555" cy="1111250"/>
            <a:chOff x="444500" y="4974167"/>
            <a:chExt cx="2159000" cy="1481666"/>
          </a:xfrm>
        </p:grpSpPr>
        <p:sp>
          <p:nvSpPr>
            <p:cNvPr id="29" name="Oval 28"/>
            <p:cNvSpPr/>
            <p:nvPr/>
          </p:nvSpPr>
          <p:spPr>
            <a:xfrm>
              <a:off x="444500" y="4974167"/>
              <a:ext cx="2159000" cy="1481666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71498" y="5355165"/>
              <a:ext cx="19050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Neutrino detectors R&amp;D</a:t>
              </a:r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225854" y="522334"/>
            <a:ext cx="1781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CRYOGENICS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2051" y="1440529"/>
            <a:ext cx="9199397" cy="6186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Rebuild/consolidate the existing detector cryogenics group in the CERN </a:t>
            </a:r>
            <a:r>
              <a:rPr lang="en-US" dirty="0" err="1" smtClean="0"/>
              <a:t>cryolab</a:t>
            </a:r>
            <a:r>
              <a:rPr lang="en-US" dirty="0" smtClean="0"/>
              <a:t> (with years of experience on LAr, </a:t>
            </a:r>
            <a:r>
              <a:rPr lang="en-US" dirty="0" err="1" smtClean="0"/>
              <a:t>Xe</a:t>
            </a:r>
            <a:r>
              <a:rPr lang="en-US" dirty="0" smtClean="0"/>
              <a:t> large detectors)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CORE exist (</a:t>
            </a:r>
            <a:r>
              <a:rPr lang="en-US" dirty="0" err="1" smtClean="0"/>
              <a:t>eng.</a:t>
            </a:r>
            <a:r>
              <a:rPr lang="en-US" dirty="0" smtClean="0"/>
              <a:t> + </a:t>
            </a:r>
            <a:r>
              <a:rPr lang="en-US" dirty="0" err="1" smtClean="0"/>
              <a:t>cryolab</a:t>
            </a:r>
            <a:r>
              <a:rPr lang="en-US" dirty="0" smtClean="0"/>
              <a:t> technical support), to be added 1 new dedicated engineer + 1-2 visiting positions for existing LAr </a:t>
            </a:r>
            <a:r>
              <a:rPr lang="en-US" dirty="0" err="1" smtClean="0"/>
              <a:t>cryo</a:t>
            </a:r>
            <a:r>
              <a:rPr lang="en-US" dirty="0" smtClean="0"/>
              <a:t> experts in the neutrino community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Positive discussions with CERN technical management, waiting for next steps on the CERN budget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 smtClean="0"/>
              <a:t>Short term tasks:</a:t>
            </a:r>
          </a:p>
          <a:p>
            <a:endParaRPr lang="en-US" dirty="0"/>
          </a:p>
          <a:p>
            <a:r>
              <a:rPr lang="en-US" dirty="0" smtClean="0"/>
              <a:t>	- reconfigure and do maintenance on the T600 cryogenics</a:t>
            </a:r>
          </a:p>
          <a:p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err="1" smtClean="0"/>
              <a:t>cryo</a:t>
            </a:r>
            <a:r>
              <a:rPr lang="en-US" dirty="0" smtClean="0"/>
              <a:t> support to the small LAGUNA prototype in b182</a:t>
            </a:r>
          </a:p>
          <a:p>
            <a:r>
              <a:rPr lang="en-US" dirty="0"/>
              <a:t>	</a:t>
            </a:r>
            <a:r>
              <a:rPr lang="en-US" dirty="0" smtClean="0"/>
              <a:t>- support to a near detector </a:t>
            </a:r>
            <a:r>
              <a:rPr lang="en-US" dirty="0" err="1" smtClean="0"/>
              <a:t>cryo</a:t>
            </a:r>
            <a:r>
              <a:rPr lang="en-US" dirty="0" smtClean="0"/>
              <a:t> project for the FNAL-SBL (LAr-ND/T150/new)</a:t>
            </a:r>
          </a:p>
          <a:p>
            <a:r>
              <a:rPr lang="en-US" dirty="0"/>
              <a:t>	</a:t>
            </a:r>
            <a:r>
              <a:rPr lang="en-US" dirty="0" smtClean="0"/>
              <a:t>- support in the definition/procurement of various cryostats at CERN</a:t>
            </a:r>
          </a:p>
          <a:p>
            <a:endParaRPr lang="en-US" dirty="0" smtClean="0"/>
          </a:p>
          <a:p>
            <a:r>
              <a:rPr lang="en-US" dirty="0" smtClean="0"/>
              <a:t>Examples of ongoing discussions:</a:t>
            </a:r>
          </a:p>
          <a:p>
            <a:r>
              <a:rPr lang="en-US" dirty="0"/>
              <a:t>	</a:t>
            </a:r>
            <a:r>
              <a:rPr lang="en-US" dirty="0" smtClean="0"/>
              <a:t>	- LAr-ND cryogenics first design discussions (already 2 video conf. with FNAL)</a:t>
            </a:r>
          </a:p>
          <a:p>
            <a:r>
              <a:rPr lang="en-US" dirty="0"/>
              <a:t>	</a:t>
            </a:r>
            <a:r>
              <a:rPr lang="en-US" dirty="0" smtClean="0"/>
              <a:t>	- participation in  LBNE reviews, next week meeting with LBNE experts at CERN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648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2908191" y="174626"/>
            <a:ext cx="3118555" cy="1111250"/>
            <a:chOff x="444500" y="4974167"/>
            <a:chExt cx="2159000" cy="1481666"/>
          </a:xfrm>
        </p:grpSpPr>
        <p:sp>
          <p:nvSpPr>
            <p:cNvPr id="29" name="Oval 28"/>
            <p:cNvSpPr/>
            <p:nvPr/>
          </p:nvSpPr>
          <p:spPr>
            <a:xfrm>
              <a:off x="444500" y="4974167"/>
              <a:ext cx="2159000" cy="1481666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71498" y="5355165"/>
              <a:ext cx="19050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Neutrino detectors R&amp;D</a:t>
              </a:r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225854" y="522334"/>
            <a:ext cx="1781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CRYOSTATS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2051" y="1440529"/>
            <a:ext cx="9199397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400" dirty="0" smtClean="0"/>
              <a:t>Short term: participation in the design and procurement of the cryostats for T600 and LAGUNA small proto:</a:t>
            </a:r>
          </a:p>
          <a:p>
            <a:pPr marL="285750" indent="-285750">
              <a:buFontTx/>
              <a:buChar char="-"/>
            </a:pPr>
            <a:endParaRPr lang="en-US" sz="2400" dirty="0"/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Design phase with GTT in Paris done for both</a:t>
            </a:r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Design of the Warm and </a:t>
            </a:r>
            <a:r>
              <a:rPr lang="en-US" sz="2400" dirty="0"/>
              <a:t>C</a:t>
            </a:r>
            <a:r>
              <a:rPr lang="en-US" sz="2400" dirty="0" smtClean="0"/>
              <a:t>old </a:t>
            </a:r>
            <a:r>
              <a:rPr lang="en-US" sz="2400" dirty="0" err="1" smtClean="0"/>
              <a:t>cryo</a:t>
            </a:r>
            <a:r>
              <a:rPr lang="en-US" sz="2400" dirty="0" smtClean="0"/>
              <a:t> for T600 done with ICARUS and an engineering firm (aluminum extruded cold vessels)</a:t>
            </a:r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GTT thermal insulation for T600</a:t>
            </a:r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GTT full membrane system for LAGUNA</a:t>
            </a:r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Now entering the procurement phase</a:t>
            </a:r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Sharing experience with FNAL-35t, very important</a:t>
            </a:r>
          </a:p>
          <a:p>
            <a:pPr marL="285750" indent="-285750">
              <a:buFontTx/>
              <a:buChar char="-"/>
            </a:pPr>
            <a:endParaRPr lang="en-US" sz="2400" dirty="0"/>
          </a:p>
          <a:p>
            <a:pPr marL="285750" indent="-285750">
              <a:buFontTx/>
              <a:buChar char="-"/>
            </a:pPr>
            <a:r>
              <a:rPr lang="en-US" sz="2400" dirty="0" smtClean="0"/>
              <a:t>Longer term : Large cryostat for LAGUNA demonstrator</a:t>
            </a:r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Which could be used also for LBNE tests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344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2908191" y="174626"/>
            <a:ext cx="3118555" cy="1111250"/>
            <a:chOff x="444500" y="4974167"/>
            <a:chExt cx="2159000" cy="1481666"/>
          </a:xfrm>
        </p:grpSpPr>
        <p:sp>
          <p:nvSpPr>
            <p:cNvPr id="29" name="Oval 28"/>
            <p:cNvSpPr/>
            <p:nvPr/>
          </p:nvSpPr>
          <p:spPr>
            <a:xfrm>
              <a:off x="444500" y="4974167"/>
              <a:ext cx="2159000" cy="1481666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71498" y="5355165"/>
              <a:ext cx="19050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Neutrino detectors R&amp;D</a:t>
              </a:r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225854" y="522334"/>
            <a:ext cx="1781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CRYOSTAT (LAGUNA proto)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252" y="1671014"/>
            <a:ext cx="7056321" cy="450064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067551" y="3169908"/>
            <a:ext cx="387866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/>
              <a:t>3.0 * 4.8 * 2.4 m</a:t>
            </a:r>
            <a:r>
              <a:rPr lang="en-US" sz="2800" baseline="30000" dirty="0"/>
              <a:t>3</a:t>
            </a:r>
            <a:r>
              <a:rPr lang="en-US" sz="2800" dirty="0"/>
              <a:t>: </a:t>
            </a:r>
            <a:endParaRPr lang="en-US" sz="2800" dirty="0" smtClean="0"/>
          </a:p>
          <a:p>
            <a:endParaRPr lang="en-US" dirty="0"/>
          </a:p>
          <a:p>
            <a:r>
              <a:rPr lang="en-US" dirty="0" smtClean="0"/>
              <a:t>Inner dimensions: height</a:t>
            </a:r>
            <a:r>
              <a:rPr lang="en-US" dirty="0"/>
              <a:t>*length*width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70573" y="5142532"/>
            <a:ext cx="1920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In the tendering phase!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334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2908191" y="174626"/>
            <a:ext cx="3118555" cy="1111250"/>
            <a:chOff x="444500" y="4974167"/>
            <a:chExt cx="2159000" cy="1481666"/>
          </a:xfrm>
        </p:grpSpPr>
        <p:sp>
          <p:nvSpPr>
            <p:cNvPr id="29" name="Oval 28"/>
            <p:cNvSpPr/>
            <p:nvPr/>
          </p:nvSpPr>
          <p:spPr>
            <a:xfrm>
              <a:off x="444500" y="4974167"/>
              <a:ext cx="2159000" cy="1481666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71498" y="5355165"/>
              <a:ext cx="19050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Neutrino detectors R&amp;D</a:t>
              </a:r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225854" y="522334"/>
            <a:ext cx="1781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CRYOSTATS  (T600)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00002" y="4582446"/>
            <a:ext cx="500599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4.24 * 20.12 </a:t>
            </a:r>
            <a:r>
              <a:rPr lang="en-US" sz="2800" dirty="0"/>
              <a:t>* </a:t>
            </a:r>
            <a:r>
              <a:rPr lang="en-US" sz="2800" dirty="0" smtClean="0"/>
              <a:t>3.94 </a:t>
            </a:r>
            <a:r>
              <a:rPr lang="en-US" sz="2800" dirty="0"/>
              <a:t>m</a:t>
            </a:r>
            <a:r>
              <a:rPr lang="en-US" sz="2800" baseline="30000" dirty="0"/>
              <a:t>3</a:t>
            </a:r>
            <a:r>
              <a:rPr lang="en-US" sz="2800" dirty="0"/>
              <a:t>: </a:t>
            </a:r>
            <a:endParaRPr lang="en-US" sz="2800" dirty="0" smtClean="0"/>
          </a:p>
          <a:p>
            <a:endParaRPr lang="en-US" dirty="0"/>
          </a:p>
          <a:p>
            <a:r>
              <a:rPr lang="en-US" dirty="0" smtClean="0"/>
              <a:t>Each cold vessel dimensions: height</a:t>
            </a:r>
            <a:r>
              <a:rPr lang="en-US" dirty="0"/>
              <a:t>*length*width</a:t>
            </a:r>
          </a:p>
        </p:txBody>
      </p:sp>
      <p:pic>
        <p:nvPicPr>
          <p:cNvPr id="4" name="Picture 3" descr="Screen Shot 2014-04-02 at 20.11.5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750" y="2005619"/>
            <a:ext cx="4569947" cy="2544876"/>
          </a:xfrm>
          <a:prstGeom prst="rect">
            <a:avLst/>
          </a:prstGeom>
        </p:spPr>
      </p:pic>
      <p:pic>
        <p:nvPicPr>
          <p:cNvPr id="5" name="Picture 4" descr="Screen Shot 2014-04-02 at 20.11.2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71356"/>
            <a:ext cx="4785545" cy="33582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7795" y="1843257"/>
            <a:ext cx="36704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Warm vessel</a:t>
            </a:r>
          </a:p>
          <a:p>
            <a:endParaRPr lang="en-US" dirty="0"/>
          </a:p>
          <a:p>
            <a:r>
              <a:rPr lang="en-US" dirty="0" smtClean="0"/>
              <a:t>				GTT INSULATION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26565" y="2199517"/>
            <a:ext cx="325231" cy="10997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2725747" y="2710672"/>
            <a:ext cx="182444" cy="12856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6833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2908191" y="174626"/>
            <a:ext cx="3118555" cy="1111250"/>
            <a:chOff x="444500" y="4974167"/>
            <a:chExt cx="2159000" cy="1481666"/>
          </a:xfrm>
        </p:grpSpPr>
        <p:sp>
          <p:nvSpPr>
            <p:cNvPr id="29" name="Oval 28"/>
            <p:cNvSpPr/>
            <p:nvPr/>
          </p:nvSpPr>
          <p:spPr>
            <a:xfrm>
              <a:off x="444500" y="4974167"/>
              <a:ext cx="2159000" cy="1481666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71498" y="5355165"/>
              <a:ext cx="19050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Neutrino detectors R&amp;D</a:t>
              </a:r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898258" y="645041"/>
            <a:ext cx="1781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Magnets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7159" y="2175548"/>
            <a:ext cx="91316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Feasibility study for 2 superconducting coils a la ATLAS (</a:t>
            </a:r>
            <a:r>
              <a:rPr lang="en-US" dirty="0"/>
              <a:t>Double Racetrack Magnet </a:t>
            </a:r>
            <a:r>
              <a:rPr lang="en-US" dirty="0" smtClean="0"/>
              <a:t>): first idea collected, next step a real engineering feasibility study to define the project and the needed resources for the construction and operation (CERN + NESSiE groups ?)</a:t>
            </a:r>
          </a:p>
          <a:p>
            <a:endParaRPr lang="en-US" dirty="0"/>
          </a:p>
        </p:txBody>
      </p:sp>
      <p:pic>
        <p:nvPicPr>
          <p:cNvPr id="8" name="Picture 7" descr="Screen Shot 2014-04-03 at 10.12.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148" y="-248359"/>
            <a:ext cx="3999735" cy="2463504"/>
          </a:xfrm>
          <a:prstGeom prst="rect">
            <a:avLst/>
          </a:prstGeom>
        </p:spPr>
      </p:pic>
      <p:pic>
        <p:nvPicPr>
          <p:cNvPr id="11" name="Picture 10" descr="Screen Shot 2014-04-03 at 10.12.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148" y="2775055"/>
            <a:ext cx="3432198" cy="203750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10197" y="3379779"/>
            <a:ext cx="5831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NESSiE WA104 proposal, now in the reshaping phase both at CERN (R&amp;D) and at FNAL (SBL). Role of CERN under discussion!</a:t>
            </a:r>
            <a:endParaRPr lang="en-US" dirty="0"/>
          </a:p>
        </p:txBody>
      </p:sp>
      <p:pic>
        <p:nvPicPr>
          <p:cNvPr id="13" name="Picture 12" descr="Screen Shot 2014-04-03 at 10.37.4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8072"/>
            <a:ext cx="3665435" cy="2499928"/>
          </a:xfrm>
          <a:prstGeom prst="rect">
            <a:avLst/>
          </a:prstGeom>
        </p:spPr>
      </p:pic>
      <p:pic>
        <p:nvPicPr>
          <p:cNvPr id="14" name="Picture 13" descr="Screen Shot 2014-04-03 at 10.35.4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127" y="4623159"/>
            <a:ext cx="3571886" cy="192807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657130" y="6488668"/>
            <a:ext cx="3980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Possible Forward air-core magnets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7278049" y="4881532"/>
            <a:ext cx="2612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Double Racetrack Magnet </a:t>
            </a:r>
          </a:p>
        </p:txBody>
      </p:sp>
    </p:spTree>
    <p:extLst>
      <p:ext uri="{BB962C8B-B14F-4D97-AF65-F5344CB8AC3E}">
        <p14:creationId xmlns:p14="http://schemas.microsoft.com/office/powerpoint/2010/main" val="1904118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2908191" y="174626"/>
            <a:ext cx="3118555" cy="1111250"/>
            <a:chOff x="444500" y="4974167"/>
            <a:chExt cx="2159000" cy="1481666"/>
          </a:xfrm>
        </p:grpSpPr>
        <p:sp>
          <p:nvSpPr>
            <p:cNvPr id="29" name="Oval 28"/>
            <p:cNvSpPr/>
            <p:nvPr/>
          </p:nvSpPr>
          <p:spPr>
            <a:xfrm>
              <a:off x="444500" y="4974167"/>
              <a:ext cx="2159000" cy="1481666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71498" y="5355165"/>
              <a:ext cx="19050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Neutrino detectors R&amp;D</a:t>
              </a:r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225854" y="522334"/>
            <a:ext cx="1781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More general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4359" y="1657382"/>
            <a:ext cx="9131641" cy="6001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We are starting discussing a possible role of CERN in the Slow control system, as it was done for LHC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Same for TDAQ where we could imagine a common architecture/software for TDAQ upstream of a agreed common interface (as it was done in the LHC experiments)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Preparing technical support manpower (in-outsourced) for the proper installation work (riggers, mechanical assembly, transports, …. )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CERN PHYSICS team: (also as host and support for visitors)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Under preparation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Already 3 physicists with neutrino experience (Chorus, </a:t>
            </a:r>
            <a:r>
              <a:rPr lang="en-US" dirty="0" err="1" smtClean="0"/>
              <a:t>Opera,CNGS</a:t>
            </a:r>
            <a:r>
              <a:rPr lang="en-US" dirty="0" smtClean="0"/>
              <a:t>) 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Requesting  CERN fellows, Scientific Associates, Project Associates, Doctoral and technical students, as part of the CERN internal programs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Already 1 associate + 1 staff for FLUKA calculations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Already 1 fellow for radio protection calculations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Already 2 </a:t>
            </a:r>
            <a:r>
              <a:rPr lang="en-US" dirty="0" err="1" smtClean="0"/>
              <a:t>mech</a:t>
            </a:r>
            <a:r>
              <a:rPr lang="en-US" dirty="0" smtClean="0"/>
              <a:t> engineers (1 fellow + 1 associate) for calculations and design work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- NESSiE WA104 proposal, now in the reshaping phase both at CERN (R&amp;D) and at FNAL (SBL). ole of CERN under discussion!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373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3119504" y="134647"/>
            <a:ext cx="3118556" cy="1111250"/>
            <a:chOff x="444500" y="4974167"/>
            <a:chExt cx="2159000" cy="1481666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4" name="Oval 13"/>
            <p:cNvSpPr/>
            <p:nvPr/>
          </p:nvSpPr>
          <p:spPr>
            <a:xfrm>
              <a:off x="444500" y="4974167"/>
              <a:ext cx="2159000" cy="1481666"/>
            </a:xfrm>
            <a:prstGeom prst="ellipse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71498" y="5185830"/>
              <a:ext cx="190500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Design </a:t>
              </a:r>
              <a:r>
                <a:rPr lang="en-US" dirty="0" smtClean="0"/>
                <a:t>of </a:t>
              </a:r>
              <a:r>
                <a:rPr lang="en-US" dirty="0" smtClean="0"/>
                <a:t>a </a:t>
              </a:r>
              <a:r>
                <a:rPr lang="en-US" dirty="0" smtClean="0"/>
                <a:t>Neutrino Beam </a:t>
              </a:r>
              <a:r>
                <a:rPr lang="en-US" dirty="0" smtClean="0"/>
                <a:t> SBL at CERN (CENF)</a:t>
              </a:r>
              <a:endParaRPr lang="en-US" dirty="0"/>
            </a:p>
          </p:txBody>
        </p:sp>
      </p:grpSp>
      <p:pic>
        <p:nvPicPr>
          <p:cNvPr id="2" name="Picture 1" descr="Screen Shot 2013-10-31 at 8.13.2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66" y="1547519"/>
            <a:ext cx="8732149" cy="40639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96058" y="5611430"/>
            <a:ext cx="7247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Target area, decay pipe and hadron absorber/dump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3408304" y="293394"/>
            <a:ext cx="726767" cy="392155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477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4029" y="3043035"/>
            <a:ext cx="9332819" cy="425093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Beam line under He, to avoid </a:t>
            </a:r>
            <a:r>
              <a:rPr lang="en-GB" sz="2400" dirty="0" err="1" smtClean="0"/>
              <a:t>NO</a:t>
            </a:r>
            <a:r>
              <a:rPr lang="en-GB" sz="2400" baseline="-25000" dirty="0" err="1" smtClean="0"/>
              <a:t>x</a:t>
            </a:r>
            <a:r>
              <a:rPr lang="en-GB" sz="2400" dirty="0" smtClean="0"/>
              <a:t> formation and to reduce air activation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Angle, distance and depth optimised to keep dose rate in EHN1 &lt;1 </a:t>
            </a:r>
            <a:r>
              <a:rPr lang="en-GB" sz="2400" dirty="0" err="1" smtClean="0"/>
              <a:t>mSv</a:t>
            </a:r>
            <a:r>
              <a:rPr lang="en-GB" sz="2400" dirty="0" smtClean="0"/>
              <a:t>/h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Target shielding such that dose rate in target building area &lt; 15 </a:t>
            </a:r>
            <a:r>
              <a:rPr lang="en-GB" sz="2400" dirty="0" err="1" smtClean="0"/>
              <a:t>mSv</a:t>
            </a:r>
            <a:r>
              <a:rPr lang="en-GB" sz="2400" dirty="0" smtClean="0"/>
              <a:t>/h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Air treatment and water recuperation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Civil engineering (CE) drillings already performed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CE design contract running</a:t>
            </a:r>
            <a:endParaRPr lang="en-GB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3" y="367678"/>
            <a:ext cx="9689306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/>
          <p:cNvSpPr/>
          <p:nvPr/>
        </p:nvSpPr>
        <p:spPr>
          <a:xfrm>
            <a:off x="67542" y="261303"/>
            <a:ext cx="3149238" cy="2482102"/>
          </a:xfrm>
          <a:prstGeom prst="ellipse">
            <a:avLst/>
          </a:prstGeom>
          <a:noFill/>
          <a:ln w="47625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1762960" y="1317818"/>
            <a:ext cx="6139331" cy="1241051"/>
          </a:xfrm>
          <a:prstGeom prst="ellipse">
            <a:avLst/>
          </a:prstGeom>
          <a:noFill/>
          <a:ln w="47625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7218765" y="180350"/>
            <a:ext cx="2605628" cy="2644025"/>
          </a:xfrm>
          <a:prstGeom prst="ellipse">
            <a:avLst/>
          </a:prstGeom>
          <a:noFill/>
          <a:ln w="47625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358415" y="859282"/>
            <a:ext cx="1995306" cy="369332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smtClean="0"/>
              <a:t>Decay pipe</a:t>
            </a:r>
            <a:endParaRPr lang="en-GB" b="1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6040376" y="76645"/>
            <a:ext cx="1995306" cy="646331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smtClean="0"/>
              <a:t>Hadron absorber and </a:t>
            </a:r>
            <a:r>
              <a:rPr lang="en-GB" b="1" smtClean="0">
                <a:latin typeface="Symbol" panose="05050102010706020507" pitchFamily="18" charset="2"/>
              </a:rPr>
              <a:t>m</a:t>
            </a:r>
            <a:r>
              <a:rPr lang="en-GB" b="1" smtClean="0"/>
              <a:t> pits</a:t>
            </a:r>
            <a:endParaRPr lang="en-GB" b="1" dirty="0" smtClean="0"/>
          </a:p>
        </p:txBody>
      </p:sp>
      <p:sp>
        <p:nvSpPr>
          <p:cNvPr id="2" name="Rectangle 1"/>
          <p:cNvSpPr/>
          <p:nvPr/>
        </p:nvSpPr>
        <p:spPr>
          <a:xfrm>
            <a:off x="2741234" y="180350"/>
            <a:ext cx="3174876" cy="37727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061198" y="164861"/>
            <a:ext cx="1995306" cy="646331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Target  cavern and hall</a:t>
            </a:r>
          </a:p>
        </p:txBody>
      </p:sp>
    </p:spTree>
    <p:extLst>
      <p:ext uri="{BB962C8B-B14F-4D97-AF65-F5344CB8AC3E}">
        <p14:creationId xmlns:p14="http://schemas.microsoft.com/office/powerpoint/2010/main" val="995792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3119504" y="134647"/>
            <a:ext cx="3118556" cy="1111250"/>
            <a:chOff x="444500" y="4974167"/>
            <a:chExt cx="2159000" cy="1481666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4" name="Oval 13"/>
            <p:cNvSpPr/>
            <p:nvPr/>
          </p:nvSpPr>
          <p:spPr>
            <a:xfrm>
              <a:off x="444500" y="4974167"/>
              <a:ext cx="2159000" cy="1481666"/>
            </a:xfrm>
            <a:prstGeom prst="ellipse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71498" y="5185830"/>
              <a:ext cx="190500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Design </a:t>
              </a:r>
              <a:r>
                <a:rPr lang="en-US" dirty="0" smtClean="0"/>
                <a:t>of </a:t>
              </a:r>
              <a:r>
                <a:rPr lang="en-US" dirty="0" smtClean="0"/>
                <a:t>a </a:t>
              </a:r>
              <a:r>
                <a:rPr lang="en-US" dirty="0" smtClean="0"/>
                <a:t>Neutrino Beam </a:t>
              </a:r>
              <a:r>
                <a:rPr lang="en-US" dirty="0" smtClean="0"/>
                <a:t> SBL at CERN (CENF)</a:t>
              </a:r>
              <a:endParaRPr lang="en-US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07071" y="1261587"/>
            <a:ext cx="8916223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Very active group of physicists and engineers from several technology groups at CERN (~15 persons part time):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Overall functional concept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Detailed target design and cooling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He tank first concept and design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He purification methodology (with industry)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Fluka</a:t>
            </a:r>
            <a:r>
              <a:rPr lang="en-US" dirty="0" smtClean="0"/>
              <a:t> calculations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Radiation calculations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Environmental studies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Muon counters using LHC technologies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Ready for detailed CE design  (within the existing CE contract) by May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Summary report by October-November 2014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 smtClean="0"/>
              <a:t>Ongoing:</a:t>
            </a:r>
          </a:p>
          <a:p>
            <a:endParaRPr lang="en-US" dirty="0"/>
          </a:p>
          <a:p>
            <a:r>
              <a:rPr lang="en-US" dirty="0" smtClean="0"/>
              <a:t>	- first discussions (video) with the LBNE-FNAL design team</a:t>
            </a:r>
          </a:p>
          <a:p>
            <a:r>
              <a:rPr lang="en-US" dirty="0"/>
              <a:t>	</a:t>
            </a:r>
            <a:r>
              <a:rPr lang="en-US" dirty="0" smtClean="0"/>
              <a:t>- ready for a further cooperation in various aspects (design, calculations, specific 			    prototyping, …)  </a:t>
            </a:r>
            <a:r>
              <a:rPr lang="en-US" dirty="0" smtClean="0">
                <a:sym typeface="Wingdings"/>
              </a:rPr>
              <a:t> possibility to draft a first FNAL-CERN R&amp;D cooperation proposal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3408304" y="293394"/>
            <a:ext cx="726767" cy="392155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677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7071" y="1314989"/>
            <a:ext cx="8916223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Strong request in the recent Paris ICFA EU meeting by the community to consider the possibility to do a feasibility study for a nu-storm program at CERN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One has to start based on what already was done in the US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Define a reasonable plan and layout proper to CERN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Define all necessary R&amp;D activities necessary prior to open a real construction project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Define the resources which will be needed and a realistic construction schedule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 smtClean="0"/>
              <a:t>This is a large enterprise which will need the support of various technical group at CERN and the effective support of the nu-storm collaboration in many aspects</a:t>
            </a:r>
          </a:p>
          <a:p>
            <a:endParaRPr lang="en-US" dirty="0"/>
          </a:p>
          <a:p>
            <a:r>
              <a:rPr lang="en-US" dirty="0" smtClean="0"/>
              <a:t>We will need just for the feasibility study important resources in and outside CERN</a:t>
            </a:r>
          </a:p>
          <a:p>
            <a:endParaRPr lang="en-US" dirty="0"/>
          </a:p>
          <a:p>
            <a:r>
              <a:rPr lang="en-US" dirty="0" smtClean="0"/>
              <a:t>A first plan has been presented to the SPSC committee and more discussions will follow</a:t>
            </a:r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41" name="Group 40"/>
          <p:cNvGrpSpPr/>
          <p:nvPr/>
        </p:nvGrpSpPr>
        <p:grpSpPr>
          <a:xfrm>
            <a:off x="3778870" y="77450"/>
            <a:ext cx="2437497" cy="979391"/>
            <a:chOff x="444500" y="4974167"/>
            <a:chExt cx="2159000" cy="148166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42" name="Oval 41"/>
            <p:cNvSpPr/>
            <p:nvPr/>
          </p:nvSpPr>
          <p:spPr>
            <a:xfrm>
              <a:off x="444500" y="4974167"/>
              <a:ext cx="2159000" cy="1481666"/>
            </a:xfrm>
            <a:prstGeom prst="ellipse">
              <a:avLst/>
            </a:prstGeom>
            <a:grp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1234" y="5006916"/>
              <a:ext cx="1905000" cy="1303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Investigate new programs </a:t>
              </a:r>
              <a:r>
                <a:rPr lang="en-US" sz="1400" dirty="0" smtClean="0"/>
                <a:t>(mu storage ring, </a:t>
              </a:r>
              <a:r>
                <a:rPr lang="en-US" sz="1400" dirty="0" err="1" smtClean="0"/>
                <a:t>betabeams</a:t>
              </a:r>
              <a:r>
                <a:rPr lang="en-US" sz="1400" dirty="0" smtClean="0"/>
                <a:t> ?, …) </a:t>
              </a:r>
              <a:endParaRPr lang="en-US" sz="1400" dirty="0"/>
            </a:p>
          </p:txBody>
        </p:sp>
      </p:grpSp>
      <p:sp>
        <p:nvSpPr>
          <p:cNvPr id="16" name="Oval 15"/>
          <p:cNvSpPr/>
          <p:nvPr/>
        </p:nvSpPr>
        <p:spPr>
          <a:xfrm>
            <a:off x="5096414" y="369936"/>
            <a:ext cx="1021431" cy="392155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6721444" y="337668"/>
            <a:ext cx="1781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Nu-storm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918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673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2013: a intense discussion year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4" y="812801"/>
            <a:ext cx="9677400" cy="6045199"/>
          </a:xfrm>
        </p:spPr>
        <p:txBody>
          <a:bodyPr>
            <a:normAutofit/>
          </a:bodyPr>
          <a:lstStyle/>
          <a:p>
            <a:pPr algn="just"/>
            <a:r>
              <a:rPr lang="en-GB" sz="2000" dirty="0" smtClean="0">
                <a:sym typeface="Wingdings"/>
              </a:rPr>
              <a:t>CERN Management decided not to bring </a:t>
            </a:r>
            <a:r>
              <a:rPr lang="en-GB" sz="2000" dirty="0" smtClean="0">
                <a:sym typeface="Wingdings"/>
              </a:rPr>
              <a:t>to </a:t>
            </a:r>
            <a:r>
              <a:rPr lang="en-GB" sz="2000" dirty="0" smtClean="0">
                <a:sym typeface="Wingdings"/>
              </a:rPr>
              <a:t>the council a discussion for a CERN neutrino beam in the first half of 2013, but introduced in the new CERN Medium Temp Plan (MTP) a budget line for neutrino studies and created a CERN neutrino project</a:t>
            </a:r>
          </a:p>
          <a:p>
            <a:pPr algn="just"/>
            <a:endParaRPr lang="en-GB" sz="2000" dirty="0">
              <a:sym typeface="Wingdings"/>
            </a:endParaRPr>
          </a:p>
          <a:p>
            <a:pPr algn="just"/>
            <a:r>
              <a:rPr lang="en-GB" sz="2000" dirty="0" smtClean="0">
                <a:solidFill>
                  <a:srgbClr val="000090"/>
                </a:solidFill>
                <a:sym typeface="Wingdings"/>
              </a:rPr>
              <a:t>In August 2013 the CERN Research Board, approved </a:t>
            </a:r>
            <a:r>
              <a:rPr lang="en-GB" sz="2000" i="1" dirty="0">
                <a:solidFill>
                  <a:srgbClr val="000090"/>
                </a:solidFill>
              </a:rPr>
              <a:t>SPSC-P-</a:t>
            </a:r>
            <a:r>
              <a:rPr lang="en-GB" sz="2000" i="1" dirty="0" smtClean="0">
                <a:solidFill>
                  <a:srgbClr val="000090"/>
                </a:solidFill>
              </a:rPr>
              <a:t>347 as WA104 </a:t>
            </a:r>
            <a:r>
              <a:rPr lang="en-GB" sz="2000" dirty="0" smtClean="0">
                <a:solidFill>
                  <a:srgbClr val="000090"/>
                </a:solidFill>
                <a:sym typeface="Wingdings"/>
              </a:rPr>
              <a:t>and </a:t>
            </a:r>
            <a:r>
              <a:rPr lang="en-US" sz="2000" i="1" dirty="0">
                <a:solidFill>
                  <a:srgbClr val="000090"/>
                </a:solidFill>
              </a:rPr>
              <a:t>SPSC-E-</a:t>
            </a:r>
            <a:r>
              <a:rPr lang="en-US" sz="2000" i="1" dirty="0" smtClean="0">
                <a:solidFill>
                  <a:srgbClr val="000090"/>
                </a:solidFill>
              </a:rPr>
              <a:t>007 as WA105. </a:t>
            </a:r>
            <a:r>
              <a:rPr lang="en-US" sz="2000" dirty="0" smtClean="0">
                <a:solidFill>
                  <a:srgbClr val="000090"/>
                </a:solidFill>
              </a:rPr>
              <a:t>Both experiments are </a:t>
            </a:r>
            <a:r>
              <a:rPr lang="en-US" sz="2000" dirty="0" smtClean="0">
                <a:solidFill>
                  <a:srgbClr val="000090"/>
                </a:solidFill>
              </a:rPr>
              <a:t>finalizing </a:t>
            </a:r>
            <a:r>
              <a:rPr lang="en-US" sz="2000" dirty="0" smtClean="0">
                <a:solidFill>
                  <a:srgbClr val="000090"/>
                </a:solidFill>
              </a:rPr>
              <a:t>their MOU with CERN … and are preparing detail plans. Approval is for R&amp;D, but no neutrino beam </a:t>
            </a:r>
            <a:r>
              <a:rPr lang="en-US" sz="2000" dirty="0" smtClean="0">
                <a:solidFill>
                  <a:srgbClr val="000090"/>
                </a:solidFill>
              </a:rPr>
              <a:t>at CERN.</a:t>
            </a:r>
            <a:endParaRPr lang="en-US" sz="2000" dirty="0" smtClean="0">
              <a:solidFill>
                <a:srgbClr val="000090"/>
              </a:solidFill>
            </a:endParaRPr>
          </a:p>
          <a:p>
            <a:pPr marL="0" indent="0" algn="just">
              <a:buNone/>
            </a:pPr>
            <a:endParaRPr lang="en-US" sz="2400" dirty="0" smtClean="0">
              <a:solidFill>
                <a:srgbClr val="000090"/>
              </a:solidFill>
              <a:sym typeface="Wingdings"/>
            </a:endParaRPr>
          </a:p>
          <a:p>
            <a:pPr lvl="1" algn="just"/>
            <a:r>
              <a:rPr lang="en-US" sz="2400" i="1" dirty="0" smtClean="0">
                <a:solidFill>
                  <a:srgbClr val="FF0000"/>
                </a:solidFill>
                <a:sym typeface="Wingdings"/>
              </a:rPr>
              <a:t>CERN introduced the concept of a Neutrino R&amp;D platform and is making financial plans for it</a:t>
            </a:r>
          </a:p>
          <a:p>
            <a:pPr marL="457200" lvl="1" indent="0" algn="just">
              <a:buNone/>
            </a:pPr>
            <a:endParaRPr lang="en-US" sz="2400" i="1" dirty="0">
              <a:solidFill>
                <a:srgbClr val="FF0000"/>
              </a:solidFill>
              <a:sym typeface="Wingdings"/>
            </a:endParaRPr>
          </a:p>
          <a:p>
            <a:pPr lvl="1" algn="just"/>
            <a:r>
              <a:rPr lang="en-US" sz="2400" i="1" dirty="0" smtClean="0">
                <a:solidFill>
                  <a:srgbClr val="FF0000"/>
                </a:solidFill>
                <a:sym typeface="Wingdings"/>
              </a:rPr>
              <a:t>In the mean time </a:t>
            </a:r>
            <a:r>
              <a:rPr lang="en-US" sz="2400" i="1" dirty="0" smtClean="0">
                <a:solidFill>
                  <a:srgbClr val="FF0000"/>
                </a:solidFill>
                <a:sym typeface="Wingdings"/>
              </a:rPr>
              <a:t>we are keeping </a:t>
            </a:r>
            <a:r>
              <a:rPr lang="en-US" sz="2400" i="1" dirty="0" smtClean="0">
                <a:solidFill>
                  <a:srgbClr val="FF0000"/>
                </a:solidFill>
                <a:sym typeface="Wingdings"/>
              </a:rPr>
              <a:t>an open discussion with communities outside Europe (US in particular) to explore possible future </a:t>
            </a:r>
            <a:r>
              <a:rPr lang="en-US" sz="2400" i="1" dirty="0" smtClean="0">
                <a:solidFill>
                  <a:srgbClr val="FF0000"/>
                </a:solidFill>
                <a:sym typeface="Wingdings"/>
              </a:rPr>
              <a:t>synergies</a:t>
            </a:r>
          </a:p>
          <a:p>
            <a:pPr lvl="1" algn="just"/>
            <a:endParaRPr lang="en-US" sz="2400" i="1" dirty="0">
              <a:solidFill>
                <a:srgbClr val="FF0000"/>
              </a:solidFill>
              <a:sym typeface="Wingdings"/>
            </a:endParaRPr>
          </a:p>
          <a:p>
            <a:pPr lvl="1" algn="just"/>
            <a:r>
              <a:rPr lang="en-US" sz="2400" i="1" dirty="0" smtClean="0">
                <a:solidFill>
                  <a:srgbClr val="FF0000"/>
                </a:solidFill>
                <a:sym typeface="Wingdings"/>
              </a:rPr>
              <a:t>But now we hav</a:t>
            </a:r>
            <a:r>
              <a:rPr lang="en-US" sz="2400" i="1" dirty="0" smtClean="0">
                <a:solidFill>
                  <a:srgbClr val="FF0000"/>
                </a:solidFill>
                <a:sym typeface="Wingdings"/>
              </a:rPr>
              <a:t>e </a:t>
            </a:r>
            <a:r>
              <a:rPr lang="en-US" sz="2400" i="1" dirty="0" smtClean="0">
                <a:solidFill>
                  <a:srgbClr val="FF0000"/>
                </a:solidFill>
                <a:sym typeface="Wingdings"/>
              </a:rPr>
              <a:t>to start doing something for real!</a:t>
            </a:r>
            <a:endParaRPr lang="en-GB" sz="2400" i="1" dirty="0" smtClean="0">
              <a:solidFill>
                <a:srgbClr val="FF0000"/>
              </a:solidFill>
              <a:sym typeface="Wingdings"/>
            </a:endParaRPr>
          </a:p>
          <a:p>
            <a:pPr algn="just"/>
            <a:endParaRPr lang="en-GB" sz="2000" dirty="0">
              <a:sym typeface="Wingdings"/>
            </a:endParaRPr>
          </a:p>
          <a:p>
            <a:pPr algn="just"/>
            <a:endParaRPr lang="en-GB" sz="2000" dirty="0" smtClean="0">
              <a:sym typeface="Wingdings"/>
            </a:endParaRPr>
          </a:p>
          <a:p>
            <a:pPr algn="just"/>
            <a:endParaRPr lang="en-GB" sz="2000" dirty="0">
              <a:sym typeface="Wingdings"/>
            </a:endParaRPr>
          </a:p>
          <a:p>
            <a:pPr algn="just"/>
            <a:endParaRPr lang="en-GB" sz="2000" dirty="0" smtClean="0">
              <a:sym typeface="Wingdings"/>
            </a:endParaRPr>
          </a:p>
          <a:p>
            <a:pPr algn="just"/>
            <a:endParaRPr lang="en-GB" sz="2000" dirty="0">
              <a:sym typeface="Wingdings"/>
            </a:endParaRPr>
          </a:p>
          <a:p>
            <a:pPr algn="just"/>
            <a:endParaRPr lang="en-GB" sz="2000" dirty="0" smtClean="0">
              <a:sym typeface="Wingdings"/>
            </a:endParaRPr>
          </a:p>
          <a:p>
            <a:pPr algn="just"/>
            <a:endParaRPr lang="en-GB" sz="2000" i="1" dirty="0">
              <a:sym typeface="Wingdings"/>
            </a:endParaRPr>
          </a:p>
          <a:p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4040300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507079" y="47593"/>
            <a:ext cx="5136444" cy="714375"/>
          </a:xfrm>
          <a:prstGeom prst="rect">
            <a:avLst/>
          </a:prstGeom>
          <a:solidFill>
            <a:srgbClr val="FF2F4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904538" y="222211"/>
            <a:ext cx="4219222" cy="369332"/>
          </a:xfrm>
          <a:prstGeom prst="rect">
            <a:avLst/>
          </a:prstGeom>
          <a:solidFill>
            <a:srgbClr val="FF2F4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CERN Neutrino Platform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42681" y="761968"/>
            <a:ext cx="8902421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Summary - CERN:</a:t>
            </a:r>
            <a:endParaRPr lang="en-US" sz="2400" dirty="0" smtClean="0"/>
          </a:p>
          <a:p>
            <a:endParaRPr lang="en-US" sz="2000" dirty="0"/>
          </a:p>
          <a:p>
            <a:pPr marL="285750" indent="-285750">
              <a:buFont typeface="Wingdings" charset="2"/>
              <a:buChar char="ü"/>
            </a:pPr>
            <a:r>
              <a:rPr lang="en-US" sz="2000" dirty="0" smtClean="0"/>
              <a:t> </a:t>
            </a:r>
            <a:r>
              <a:rPr lang="en-US" sz="2000" dirty="0" smtClean="0"/>
              <a:t>offers a platform for Neutrino detectors R&amp;</a:t>
            </a:r>
            <a:r>
              <a:rPr lang="en-US" sz="2000" dirty="0" smtClean="0"/>
              <a:t>D open to EU, J and US colleagues</a:t>
            </a:r>
          </a:p>
          <a:p>
            <a:pPr marL="285750" indent="-285750">
              <a:buFont typeface="Wingdings" charset="2"/>
              <a:buChar char="ü"/>
            </a:pPr>
            <a:endParaRPr lang="en-US" sz="2000" dirty="0" smtClean="0"/>
          </a:p>
          <a:p>
            <a:pPr marL="285750" indent="-285750">
              <a:buFont typeface="Wingdings" charset="2"/>
              <a:buChar char="ü"/>
            </a:pPr>
            <a:r>
              <a:rPr lang="en-US" sz="2000" dirty="0" smtClean="0"/>
              <a:t> </a:t>
            </a:r>
            <a:r>
              <a:rPr lang="en-US" sz="2000" dirty="0" smtClean="0"/>
              <a:t>will support this platform in an active way and will help </a:t>
            </a:r>
            <a:r>
              <a:rPr lang="en-US" sz="2000" dirty="0" smtClean="0"/>
              <a:t>the community to establish a coherent R&amp;D program</a:t>
            </a:r>
            <a:endParaRPr lang="en-US" sz="2000" dirty="0" smtClean="0"/>
          </a:p>
          <a:p>
            <a:pPr marL="285750" indent="-285750">
              <a:buFont typeface="Wingdings" charset="2"/>
              <a:buChar char="ü"/>
            </a:pPr>
            <a:endParaRPr lang="en-US" sz="2000" dirty="0"/>
          </a:p>
          <a:p>
            <a:pPr marL="285750" indent="-285750">
              <a:buFont typeface="Wingdings" charset="2"/>
              <a:buChar char="ü"/>
            </a:pPr>
            <a:r>
              <a:rPr lang="en-US" sz="2000" dirty="0" smtClean="0"/>
              <a:t>will </a:t>
            </a:r>
            <a:r>
              <a:rPr lang="en-US" sz="2000" dirty="0" smtClean="0"/>
              <a:t>construct a large neutrino test area (EHN1 extension) with charged beams capabilities, available in 2016 (and compatible with a future neutrino beam)</a:t>
            </a:r>
          </a:p>
          <a:p>
            <a:pPr marL="285750" indent="-285750">
              <a:buFont typeface="Wingdings" charset="2"/>
              <a:buChar char="ü"/>
            </a:pPr>
            <a:endParaRPr lang="en-US" sz="2000" dirty="0"/>
          </a:p>
          <a:p>
            <a:pPr marL="285750" indent="-285750">
              <a:buFont typeface="Wingdings" charset="2"/>
              <a:buChar char="ü"/>
            </a:pPr>
            <a:r>
              <a:rPr lang="en-US" sz="2000" dirty="0" smtClean="0"/>
              <a:t>will </a:t>
            </a:r>
            <a:r>
              <a:rPr lang="en-US" sz="2000" dirty="0" smtClean="0"/>
              <a:t>continue the detailed studies towards a neutrino short baseline at CERN in particular for the secondary beam facility</a:t>
            </a:r>
          </a:p>
          <a:p>
            <a:pPr marL="285750" indent="-285750">
              <a:buFont typeface="Wingdings" charset="2"/>
              <a:buChar char="ü"/>
            </a:pPr>
            <a:endParaRPr lang="en-US" sz="2000" dirty="0"/>
          </a:p>
          <a:p>
            <a:pPr marL="285750" indent="-285750">
              <a:buFont typeface="Wingdings" charset="2"/>
              <a:buChar char="ü"/>
            </a:pPr>
            <a:r>
              <a:rPr lang="en-US" sz="2000" dirty="0" smtClean="0"/>
              <a:t>will </a:t>
            </a:r>
            <a:r>
              <a:rPr lang="en-US" sz="2000" dirty="0" smtClean="0"/>
              <a:t>assist the EU neutrino community in their long term common </a:t>
            </a:r>
            <a:r>
              <a:rPr lang="en-US" sz="2000" dirty="0" smtClean="0"/>
              <a:t>plans</a:t>
            </a:r>
          </a:p>
          <a:p>
            <a:pPr marL="285750" indent="-285750">
              <a:buFont typeface="Wingdings" charset="2"/>
              <a:buChar char="ü"/>
            </a:pPr>
            <a:endParaRPr lang="en-US" sz="2000" dirty="0"/>
          </a:p>
          <a:p>
            <a:pPr marL="285750" indent="-285750">
              <a:buFont typeface="Wingdings" charset="2"/>
              <a:buChar char="ü"/>
            </a:pPr>
            <a:r>
              <a:rPr lang="en-US" sz="2000" dirty="0" smtClean="0"/>
              <a:t>will help the community in their SBL experiments at FNAL (ICARUS, LAr-ND, NESSiE)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30869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2800" y="36844"/>
            <a:ext cx="7747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FF0000"/>
                </a:solidFill>
              </a:rPr>
              <a:t>CERN Neutrino Project</a:t>
            </a:r>
            <a:endParaRPr lang="en-US" sz="3600" b="1" i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62746" y="1437980"/>
            <a:ext cx="4772721" cy="831560"/>
          </a:xfrm>
          <a:prstGeom prst="rect">
            <a:avLst/>
          </a:prstGeom>
          <a:solidFill>
            <a:srgbClr val="FF2F4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568424" y="1641250"/>
            <a:ext cx="3920449" cy="369332"/>
          </a:xfrm>
          <a:prstGeom prst="rect">
            <a:avLst/>
          </a:prstGeom>
          <a:solidFill>
            <a:srgbClr val="FF2F4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CERN Neutrino Platform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397973" y="2805434"/>
            <a:ext cx="2897724" cy="1293537"/>
            <a:chOff x="444500" y="4974167"/>
            <a:chExt cx="2159000" cy="1481666"/>
          </a:xfrm>
        </p:grpSpPr>
        <p:sp>
          <p:nvSpPr>
            <p:cNvPr id="8" name="Oval 7"/>
            <p:cNvSpPr/>
            <p:nvPr/>
          </p:nvSpPr>
          <p:spPr>
            <a:xfrm>
              <a:off x="444500" y="4974167"/>
              <a:ext cx="2159000" cy="1481666"/>
            </a:xfrm>
            <a:prstGeom prst="ellips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71498" y="5355165"/>
              <a:ext cx="1905000" cy="42304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Neutrino detectors R&amp;D</a:t>
              </a:r>
              <a:endParaRPr lang="en-US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915016" y="2624338"/>
            <a:ext cx="2897724" cy="1293537"/>
            <a:chOff x="444500" y="4974167"/>
            <a:chExt cx="2159000" cy="1481666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12" name="Oval 11"/>
            <p:cNvSpPr/>
            <p:nvPr/>
          </p:nvSpPr>
          <p:spPr>
            <a:xfrm>
              <a:off x="444500" y="4974167"/>
              <a:ext cx="2159000" cy="1481666"/>
            </a:xfrm>
            <a:prstGeom prst="ellipse">
              <a:avLst/>
            </a:prstGeom>
            <a:grp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71498" y="5185834"/>
              <a:ext cx="1905000" cy="105761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Logistics + </a:t>
              </a:r>
            </a:p>
            <a:p>
              <a:pPr algn="ctr"/>
              <a:r>
                <a:rPr lang="en-US" dirty="0" smtClean="0"/>
                <a:t>Test Beams </a:t>
              </a:r>
              <a:r>
                <a:rPr lang="en-US" dirty="0" smtClean="0"/>
                <a:t> (charged) Infrastructure </a:t>
              </a:r>
              <a:r>
                <a:rPr lang="en-US" dirty="0" smtClean="0"/>
                <a:t>(EHN1 </a:t>
              </a:r>
              <a:r>
                <a:rPr lang="en-US" dirty="0" err="1" smtClean="0"/>
                <a:t>ext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818411" y="4168296"/>
            <a:ext cx="2897724" cy="1293537"/>
            <a:chOff x="444500" y="4974167"/>
            <a:chExt cx="2159000" cy="1481666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5" name="Oval 14"/>
            <p:cNvSpPr/>
            <p:nvPr/>
          </p:nvSpPr>
          <p:spPr>
            <a:xfrm>
              <a:off x="444500" y="4974167"/>
              <a:ext cx="2159000" cy="1481666"/>
            </a:xfrm>
            <a:prstGeom prst="ellipse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71498" y="5185830"/>
              <a:ext cx="1905000" cy="105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Design and eventually implement a Neutrino Beam at CERN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460468" y="4602005"/>
            <a:ext cx="2897724" cy="1293537"/>
            <a:chOff x="444500" y="4974167"/>
            <a:chExt cx="2159000" cy="1481666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8" name="Oval 17"/>
            <p:cNvSpPr/>
            <p:nvPr/>
          </p:nvSpPr>
          <p:spPr>
            <a:xfrm>
              <a:off x="444500" y="4974167"/>
              <a:ext cx="2159000" cy="1481666"/>
            </a:xfrm>
            <a:prstGeom prst="ellipse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1498" y="5143496"/>
              <a:ext cx="1905000" cy="98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EU participation </a:t>
              </a:r>
              <a:r>
                <a:rPr lang="en-US" dirty="0" smtClean="0"/>
                <a:t>in neutrino expt.</a:t>
              </a:r>
              <a:endParaRPr lang="en-US" dirty="0" smtClean="0"/>
            </a:p>
            <a:p>
              <a:pPr algn="ctr"/>
              <a:r>
                <a:rPr lang="en-US" sz="1400" dirty="0" smtClean="0"/>
                <a:t>(detectors, beam, </a:t>
              </a:r>
              <a:r>
                <a:rPr lang="en-US" sz="1400" dirty="0" err="1" smtClean="0"/>
                <a:t>infrastr</a:t>
              </a:r>
              <a:r>
                <a:rPr lang="en-US" sz="1400" dirty="0" smtClean="0"/>
                <a:t>.)</a:t>
              </a:r>
              <a:endParaRPr lang="en-US" sz="1400" dirty="0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5199098" y="5853194"/>
            <a:ext cx="4284081" cy="587635"/>
          </a:xfrm>
          <a:prstGeom prst="rect">
            <a:avLst/>
          </a:prstGeom>
          <a:solidFill>
            <a:srgbClr val="FF2F4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642275" y="5969460"/>
            <a:ext cx="2073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PHYSICS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2091145" y="2273234"/>
            <a:ext cx="369318" cy="5358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653640" y="2304448"/>
            <a:ext cx="198864" cy="3547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3125240" y="2269540"/>
            <a:ext cx="767038" cy="23324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15" idx="0"/>
          </p:cNvCxnSpPr>
          <p:nvPr/>
        </p:nvCxnSpPr>
        <p:spPr>
          <a:xfrm>
            <a:off x="6557057" y="2309790"/>
            <a:ext cx="710216" cy="18585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7210453" y="5461835"/>
            <a:ext cx="0" cy="3913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4204782" y="5612267"/>
            <a:ext cx="994316" cy="2819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966145" y="4195461"/>
            <a:ext cx="369318" cy="461981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4267284" y="4877141"/>
            <a:ext cx="1576701" cy="180696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5676366" y="3955237"/>
            <a:ext cx="553974" cy="402442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7005911" y="2455650"/>
            <a:ext cx="2437497" cy="979391"/>
            <a:chOff x="444500" y="4974167"/>
            <a:chExt cx="2159000" cy="148166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41" name="Oval 40"/>
            <p:cNvSpPr/>
            <p:nvPr/>
          </p:nvSpPr>
          <p:spPr>
            <a:xfrm>
              <a:off x="444500" y="4974167"/>
              <a:ext cx="2159000" cy="1481666"/>
            </a:xfrm>
            <a:prstGeom prst="ellipse">
              <a:avLst/>
            </a:prstGeom>
            <a:grp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11234" y="5006916"/>
              <a:ext cx="1905000" cy="1303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Investigate new programs </a:t>
              </a:r>
              <a:r>
                <a:rPr lang="en-US" sz="1400" dirty="0" smtClean="0"/>
                <a:t>(mu storage ring, </a:t>
              </a:r>
              <a:r>
                <a:rPr lang="en-US" sz="1400" dirty="0" err="1" smtClean="0"/>
                <a:t>betabeams</a:t>
              </a:r>
              <a:r>
                <a:rPr lang="en-US" sz="1400" dirty="0" smtClean="0"/>
                <a:t> ?, …) </a:t>
              </a:r>
              <a:endParaRPr lang="en-US" sz="1400" dirty="0"/>
            </a:p>
          </p:txBody>
        </p:sp>
      </p:grpSp>
      <p:cxnSp>
        <p:nvCxnSpPr>
          <p:cNvPr id="43" name="Straight Arrow Connector 42"/>
          <p:cNvCxnSpPr/>
          <p:nvPr/>
        </p:nvCxnSpPr>
        <p:spPr>
          <a:xfrm>
            <a:off x="6835467" y="2005716"/>
            <a:ext cx="737298" cy="5276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234687" y="3754016"/>
            <a:ext cx="2609298" cy="903426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152400" y="4130196"/>
            <a:ext cx="9461500" cy="2"/>
          </a:xfrm>
          <a:prstGeom prst="line">
            <a:avLst/>
          </a:prstGeom>
          <a:ln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9728204" y="2533363"/>
            <a:ext cx="12700" cy="13845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16200000">
            <a:off x="8676502" y="3012891"/>
            <a:ext cx="187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It will happen</a:t>
            </a:r>
            <a:endParaRPr lang="en-US" sz="1200" dirty="0"/>
          </a:p>
        </p:txBody>
      </p:sp>
      <p:sp>
        <p:nvSpPr>
          <p:cNvPr id="29" name="Oval 28"/>
          <p:cNvSpPr/>
          <p:nvPr/>
        </p:nvSpPr>
        <p:spPr>
          <a:xfrm>
            <a:off x="6172204" y="4344987"/>
            <a:ext cx="726767" cy="392155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660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259885" y="111125"/>
            <a:ext cx="7001463" cy="2286000"/>
            <a:chOff x="444500" y="3407833"/>
            <a:chExt cx="4847167" cy="3048000"/>
          </a:xfrm>
        </p:grpSpPr>
        <p:sp>
          <p:nvSpPr>
            <p:cNvPr id="5" name="Rectangle 4"/>
            <p:cNvSpPr/>
            <p:nvPr/>
          </p:nvSpPr>
          <p:spPr>
            <a:xfrm>
              <a:off x="1735667" y="3407833"/>
              <a:ext cx="3556000" cy="952500"/>
            </a:xfrm>
            <a:prstGeom prst="rect">
              <a:avLst/>
            </a:prstGeom>
            <a:solidFill>
              <a:srgbClr val="FF2F4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444500" y="4974167"/>
              <a:ext cx="2159000" cy="1481666"/>
              <a:chOff x="444500" y="4974167"/>
              <a:chExt cx="2159000" cy="1481666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444500" y="4974167"/>
                <a:ext cx="2159000" cy="1481666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71498" y="5355165"/>
                <a:ext cx="1905000" cy="492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Neutrino detectors R&amp;D</a:t>
                </a:r>
                <a:endParaRPr lang="en-US" dirty="0"/>
              </a:p>
            </p:txBody>
          </p:sp>
        </p:grpSp>
        <p:cxnSp>
          <p:nvCxnSpPr>
            <p:cNvPr id="13" name="Straight Arrow Connector 12"/>
            <p:cNvCxnSpPr/>
            <p:nvPr/>
          </p:nvCxnSpPr>
          <p:spPr>
            <a:xfrm flipH="1">
              <a:off x="1735667" y="4360333"/>
              <a:ext cx="275167" cy="61383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078566" y="3623732"/>
              <a:ext cx="2921000" cy="492443"/>
            </a:xfrm>
            <a:prstGeom prst="rect">
              <a:avLst/>
            </a:prstGeom>
            <a:solidFill>
              <a:srgbClr val="FF2F45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CERN Neutrino Platform</a:t>
              </a:r>
              <a:endParaRPr lang="en-US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49123" y="3103020"/>
            <a:ext cx="91324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WA104:  rebuild ICARUS T600 in </a:t>
            </a:r>
            <a:r>
              <a:rPr lang="en-US" sz="2000" dirty="0" err="1" smtClean="0"/>
              <a:t>bldg</a:t>
            </a:r>
            <a:r>
              <a:rPr lang="en-US" sz="2000" dirty="0" smtClean="0"/>
              <a:t> 185 and make it ready for a </a:t>
            </a:r>
            <a:r>
              <a:rPr lang="en-US" sz="2000" dirty="0" smtClean="0"/>
              <a:t>FNAL </a:t>
            </a:r>
            <a:r>
              <a:rPr lang="en-US" sz="2000" dirty="0" smtClean="0"/>
              <a:t>beam</a:t>
            </a:r>
          </a:p>
          <a:p>
            <a:endParaRPr lang="en-US" sz="2000" dirty="0" smtClean="0"/>
          </a:p>
          <a:p>
            <a:r>
              <a:rPr lang="en-US" sz="2000" dirty="0" smtClean="0"/>
              <a:t>WA104:  R&amp;D on an AIR core muon detector (NESSiE) or eventually integrate a 					solenoid in the main TPC</a:t>
            </a:r>
          </a:p>
          <a:p>
            <a:endParaRPr lang="en-US" sz="2000" dirty="0" smtClean="0"/>
          </a:p>
          <a:p>
            <a:r>
              <a:rPr lang="en-US" sz="2000" dirty="0" smtClean="0"/>
              <a:t>WA105:  R&amp;D on 2 phases </a:t>
            </a:r>
            <a:r>
              <a:rPr lang="en-US" sz="2000" dirty="0" smtClean="0"/>
              <a:t>LAr </a:t>
            </a:r>
            <a:r>
              <a:rPr lang="en-US" sz="2000" dirty="0" smtClean="0"/>
              <a:t>TPC prototypes</a:t>
            </a:r>
          </a:p>
          <a:p>
            <a:endParaRPr lang="en-US" sz="2000" dirty="0" smtClean="0"/>
          </a:p>
          <a:p>
            <a:r>
              <a:rPr lang="en-US" sz="2000" dirty="0" smtClean="0"/>
              <a:t>MIND   :  R&amp;D on muon tracking detectors</a:t>
            </a:r>
          </a:p>
          <a:p>
            <a:endParaRPr lang="en-US" sz="20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4852103" y="1112759"/>
            <a:ext cx="3974630" cy="461665"/>
          </a:xfrm>
          <a:prstGeom prst="rect">
            <a:avLst/>
          </a:prstGeom>
          <a:solidFill>
            <a:schemeClr val="bg2"/>
          </a:solidFill>
          <a:ln w="28575" cmpd="sng">
            <a:solidFill>
              <a:srgbClr val="FF2F4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2014 -2018</a:t>
            </a:r>
            <a:endParaRPr lang="en-US" sz="2400" dirty="0"/>
          </a:p>
        </p:txBody>
      </p:sp>
      <p:sp>
        <p:nvSpPr>
          <p:cNvPr id="2" name="Oval 1"/>
          <p:cNvSpPr/>
          <p:nvPr/>
        </p:nvSpPr>
        <p:spPr>
          <a:xfrm>
            <a:off x="240152" y="2521865"/>
            <a:ext cx="1681577" cy="3689446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557951" y="6026645"/>
            <a:ext cx="3234262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MOUs preparation in progress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23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90" y="0"/>
            <a:ext cx="8915400" cy="59277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get a new project in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890" y="934155"/>
            <a:ext cx="9137738" cy="5184219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Get in contact with us (Sergio and myself) to prepare the ground for a possible R&amp;D activity</a:t>
            </a:r>
          </a:p>
          <a:p>
            <a:r>
              <a:rPr lang="en-US" sz="2800" dirty="0" smtClean="0"/>
              <a:t>Submit a LOI to the CERN SPCS committee for approval</a:t>
            </a:r>
          </a:p>
          <a:p>
            <a:r>
              <a:rPr lang="en-US" sz="2800" dirty="0" smtClean="0"/>
              <a:t>If YES :  receive approval from CERN research board and become a real experiment/collaboration</a:t>
            </a:r>
          </a:p>
          <a:p>
            <a:r>
              <a:rPr lang="en-US" sz="2800" dirty="0" smtClean="0"/>
              <a:t>Finalize with us a MOU addendum (to the main MOU Frame) defining the project in term of WPs and resources. Define the support needed from CERN</a:t>
            </a:r>
          </a:p>
          <a:p>
            <a:r>
              <a:rPr lang="en-US" sz="2800" dirty="0" smtClean="0"/>
              <a:t>Get FAs and CERN management signature (MOU)</a:t>
            </a:r>
          </a:p>
          <a:p>
            <a:endParaRPr lang="en-US" sz="2800" dirty="0"/>
          </a:p>
          <a:p>
            <a:pPr marL="914400" lvl="2" indent="0">
              <a:buNone/>
            </a:pPr>
            <a:r>
              <a:rPr lang="en-US" sz="2600" dirty="0" smtClean="0"/>
              <a:t>-</a:t>
            </a:r>
            <a:r>
              <a:rPr lang="en-US" sz="2600" dirty="0" smtClean="0">
                <a:solidFill>
                  <a:srgbClr val="FF0000"/>
                </a:solidFill>
              </a:rPr>
              <a:t>&gt; operation model inspired to the one of the LHC experiments (monitoring : LHCC-&gt;SPSC, RRB -&gt; FRC)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83060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259885" y="111125"/>
            <a:ext cx="7001463" cy="2286000"/>
            <a:chOff x="444500" y="3407833"/>
            <a:chExt cx="4847167" cy="3048000"/>
          </a:xfrm>
        </p:grpSpPr>
        <p:sp>
          <p:nvSpPr>
            <p:cNvPr id="5" name="Rectangle 4"/>
            <p:cNvSpPr/>
            <p:nvPr/>
          </p:nvSpPr>
          <p:spPr>
            <a:xfrm>
              <a:off x="1735667" y="3407833"/>
              <a:ext cx="3556000" cy="952500"/>
            </a:xfrm>
            <a:prstGeom prst="rect">
              <a:avLst/>
            </a:prstGeom>
            <a:solidFill>
              <a:srgbClr val="FF2F4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444500" y="4974167"/>
              <a:ext cx="2159000" cy="1481666"/>
              <a:chOff x="444500" y="4974167"/>
              <a:chExt cx="2159000" cy="1481666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444500" y="4974167"/>
                <a:ext cx="2159000" cy="1481666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71498" y="5355165"/>
                <a:ext cx="1905000" cy="492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Neutrino detectors R&amp;D</a:t>
                </a:r>
                <a:endParaRPr lang="en-US" dirty="0"/>
              </a:p>
            </p:txBody>
          </p:sp>
        </p:grpSp>
        <p:cxnSp>
          <p:nvCxnSpPr>
            <p:cNvPr id="13" name="Straight Arrow Connector 12"/>
            <p:cNvCxnSpPr/>
            <p:nvPr/>
          </p:nvCxnSpPr>
          <p:spPr>
            <a:xfrm flipH="1">
              <a:off x="1735667" y="4360333"/>
              <a:ext cx="275167" cy="61383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078566" y="3623732"/>
              <a:ext cx="2921000" cy="492443"/>
            </a:xfrm>
            <a:prstGeom prst="rect">
              <a:avLst/>
            </a:prstGeom>
            <a:solidFill>
              <a:srgbClr val="FF2F45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CERN Neutrino Platform</a:t>
              </a:r>
              <a:endParaRPr lang="en-US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49123" y="3103020"/>
            <a:ext cx="93233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WA104:  rebuild ICARUS T600 in </a:t>
            </a:r>
            <a:r>
              <a:rPr lang="en-US" sz="2000" dirty="0" err="1" smtClean="0"/>
              <a:t>bldg</a:t>
            </a:r>
            <a:r>
              <a:rPr lang="en-US" sz="2000" dirty="0" smtClean="0"/>
              <a:t> 185 and make it ready for a </a:t>
            </a:r>
            <a:r>
              <a:rPr lang="en-US" sz="2000" dirty="0" smtClean="0"/>
              <a:t>FNAL </a:t>
            </a:r>
            <a:r>
              <a:rPr lang="en-US" sz="2000" dirty="0" smtClean="0"/>
              <a:t>beam</a:t>
            </a:r>
          </a:p>
          <a:p>
            <a:endParaRPr lang="en-US" sz="2000" dirty="0" smtClean="0"/>
          </a:p>
          <a:p>
            <a:r>
              <a:rPr lang="en-US" sz="2000" dirty="0" smtClean="0"/>
              <a:t>WA104:  R&amp;D on an AIR core muon detector (NESSiE) or eventually integrate a 					solenoid in the main TPC</a:t>
            </a:r>
          </a:p>
          <a:p>
            <a:endParaRPr lang="en-US" sz="2000" dirty="0" smtClean="0"/>
          </a:p>
          <a:p>
            <a:r>
              <a:rPr lang="en-US" sz="2000" dirty="0" smtClean="0"/>
              <a:t>WA105:  R&amp;D on 2 phases large LAr TPC </a:t>
            </a:r>
            <a:r>
              <a:rPr lang="en-US" sz="2000" dirty="0" smtClean="0"/>
              <a:t>prototypes (first small 1x1x3, then large 6x6x6)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MIND   :  R&amp;D on muon tracking detectors</a:t>
            </a:r>
          </a:p>
          <a:p>
            <a:endParaRPr lang="en-US" sz="20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4852103" y="1112759"/>
            <a:ext cx="3974630" cy="461665"/>
          </a:xfrm>
          <a:prstGeom prst="rect">
            <a:avLst/>
          </a:prstGeom>
          <a:solidFill>
            <a:schemeClr val="bg2"/>
          </a:solidFill>
          <a:ln w="28575" cmpd="sng">
            <a:solidFill>
              <a:srgbClr val="FF2F4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2014 -2018</a:t>
            </a:r>
            <a:endParaRPr lang="en-US" sz="2400" dirty="0"/>
          </a:p>
        </p:txBody>
      </p:sp>
      <p:sp>
        <p:nvSpPr>
          <p:cNvPr id="2" name="Oval 1"/>
          <p:cNvSpPr/>
          <p:nvPr/>
        </p:nvSpPr>
        <p:spPr>
          <a:xfrm>
            <a:off x="240152" y="2521865"/>
            <a:ext cx="1681577" cy="3689446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557951" y="6026645"/>
            <a:ext cx="5743188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All these activities have/are presented/</a:t>
            </a:r>
            <a:r>
              <a:rPr lang="en-US" dirty="0" err="1" smtClean="0">
                <a:solidFill>
                  <a:srgbClr val="FF0000"/>
                </a:solidFill>
              </a:rPr>
              <a:t>ing</a:t>
            </a:r>
            <a:r>
              <a:rPr lang="en-US" dirty="0" smtClean="0">
                <a:solidFill>
                  <a:srgbClr val="FF0000"/>
                </a:solidFill>
              </a:rPr>
              <a:t> now a detailed technical report to the SPSC  (Tuesday 8 April)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376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5617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MOU frame</a:t>
            </a:r>
            <a:endParaRPr lang="en-US" dirty="0"/>
          </a:p>
        </p:txBody>
      </p:sp>
      <p:pic>
        <p:nvPicPr>
          <p:cNvPr id="5" name="Picture 4" descr="Screen Shot 2014-04-02 at 18.00.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080" y="960352"/>
            <a:ext cx="4262252" cy="589764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354882" y="2578283"/>
            <a:ext cx="4214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u="sng" dirty="0">
                <a:hlinkClick r:id="rId3"/>
              </a:rPr>
              <a:t>https://edms.cern.ch/document/</a:t>
            </a:r>
            <a:r>
              <a:rPr lang="fr-FR" b="1" u="sng" dirty="0" smtClean="0">
                <a:hlinkClick r:id="rId3"/>
              </a:rPr>
              <a:t>1353815</a:t>
            </a:r>
            <a:r>
              <a:rPr lang="en-US" dirty="0" smtClean="0">
                <a:hlinkClick r:id="rId3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201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04248"/>
            <a:ext cx="8915400" cy="5617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4 MOUs being prepared for signature</a:t>
            </a:r>
            <a:endParaRPr lang="en-US" dirty="0"/>
          </a:p>
        </p:txBody>
      </p:sp>
      <p:pic>
        <p:nvPicPr>
          <p:cNvPr id="4" name="Picture 3" descr="Screen Shot 2014-04-02 at 18.06.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7414"/>
            <a:ext cx="5508870" cy="3368519"/>
          </a:xfrm>
          <a:prstGeom prst="rect">
            <a:avLst/>
          </a:prstGeom>
        </p:spPr>
      </p:pic>
      <p:pic>
        <p:nvPicPr>
          <p:cNvPr id="6" name="Picture 5" descr="Screen Shot 2014-04-02 at 18.06.0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05" y="4151480"/>
            <a:ext cx="4382877" cy="2706520"/>
          </a:xfrm>
          <a:prstGeom prst="rect">
            <a:avLst/>
          </a:prstGeom>
        </p:spPr>
      </p:pic>
      <p:pic>
        <p:nvPicPr>
          <p:cNvPr id="8" name="Picture 7" descr="Screen Shot 2014-04-02 at 18.08.4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043" y="1286948"/>
            <a:ext cx="3828657" cy="490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945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16143</TotalTime>
  <Words>2184</Words>
  <Application>Microsoft Macintosh PowerPoint</Application>
  <PresentationFormat>A4 Paper (210x297 mm)</PresentationFormat>
  <Paragraphs>260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Office Theme</vt:lpstr>
      <vt:lpstr>Custom Design</vt:lpstr>
      <vt:lpstr>1_Custom Design</vt:lpstr>
      <vt:lpstr>2_Custom Design</vt:lpstr>
      <vt:lpstr>CERN Neutrino Platform</vt:lpstr>
      <vt:lpstr>2013: a intense discussion year</vt:lpstr>
      <vt:lpstr>2013: a intense discussion year</vt:lpstr>
      <vt:lpstr>PowerPoint Presentation</vt:lpstr>
      <vt:lpstr>PowerPoint Presentation</vt:lpstr>
      <vt:lpstr>How to get a new project in ?</vt:lpstr>
      <vt:lpstr>PowerPoint Presentation</vt:lpstr>
      <vt:lpstr>MOU frame</vt:lpstr>
      <vt:lpstr>4 MOUs being prepared for signature</vt:lpstr>
      <vt:lpstr>4 MOUs being prepared for signature</vt:lpstr>
      <vt:lpstr>More projects are surfacing or are under preparation</vt:lpstr>
      <vt:lpstr>In practice what are we doing at CERN right  now?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Nessi</dc:creator>
  <cp:lastModifiedBy>Nessi</cp:lastModifiedBy>
  <cp:revision>168</cp:revision>
  <cp:lastPrinted>2014-01-09T17:00:45Z</cp:lastPrinted>
  <dcterms:created xsi:type="dcterms:W3CDTF">2013-10-09T05:51:00Z</dcterms:created>
  <dcterms:modified xsi:type="dcterms:W3CDTF">2014-04-04T08:56:41Z</dcterms:modified>
</cp:coreProperties>
</file>