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Default Extension="rels" ContentType="application/vnd.openxmlformats-package.relationships+xml"/>
  <Override PartName="/ppt/slides/slide5.xml" ContentType="application/vnd.openxmlformats-officedocument.presentationml.slide+xml"/>
  <Override PartName="/ppt/slides/slide10.xml" ContentType="application/vnd.openxmlformats-officedocument.presentationml.slide+xml"/>
  <Default Extension="jpeg" ContentType="image/jpe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Default Extension="doc" ContentType="application/msword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Default Extension="tiff" ContentType="image/tiff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530" r:id="rId2"/>
    <p:sldId id="660" r:id="rId3"/>
    <p:sldId id="826" r:id="rId4"/>
    <p:sldId id="853" r:id="rId5"/>
    <p:sldId id="851" r:id="rId6"/>
    <p:sldId id="852" r:id="rId7"/>
    <p:sldId id="850" r:id="rId8"/>
    <p:sldId id="833" r:id="rId9"/>
    <p:sldId id="827" r:id="rId10"/>
    <p:sldId id="854" r:id="rId11"/>
    <p:sldId id="821" r:id="rId12"/>
    <p:sldId id="824" r:id="rId13"/>
    <p:sldId id="822" r:id="rId14"/>
    <p:sldId id="823" r:id="rId15"/>
    <p:sldId id="825" r:id="rId16"/>
    <p:sldId id="799" r:id="rId17"/>
    <p:sldId id="831" r:id="rId18"/>
    <p:sldId id="832" r:id="rId19"/>
    <p:sldId id="837" r:id="rId20"/>
    <p:sldId id="836" r:id="rId21"/>
    <p:sldId id="839" r:id="rId22"/>
    <p:sldId id="840" r:id="rId23"/>
    <p:sldId id="835" r:id="rId24"/>
    <p:sldId id="845" r:id="rId25"/>
    <p:sldId id="838" r:id="rId26"/>
    <p:sldId id="841" r:id="rId27"/>
    <p:sldId id="842" r:id="rId28"/>
    <p:sldId id="834" r:id="rId29"/>
    <p:sldId id="846" r:id="rId30"/>
    <p:sldId id="847" r:id="rId31"/>
    <p:sldId id="848" r:id="rId32"/>
    <p:sldId id="849" r:id="rId33"/>
    <p:sldId id="811" r:id="rId34"/>
  </p:sldIdLst>
  <p:sldSz cx="9906000" cy="6858000" type="A4"/>
  <p:notesSz cx="6858000" cy="9906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0000FF"/>
    <a:srgbClr val="FF963B"/>
    <a:srgbClr val="98183B"/>
    <a:srgbClr val="C30224"/>
    <a:srgbClr val="16165C"/>
    <a:srgbClr val="16175E"/>
    <a:srgbClr val="171760"/>
    <a:srgbClr val="FFFF00"/>
    <a:srgbClr val="FF0000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22594" autoAdjust="0"/>
    <p:restoredTop sz="99314" autoAdjust="0"/>
  </p:normalViewPr>
  <p:slideViewPr>
    <p:cSldViewPr showGuides="1">
      <p:cViewPr>
        <p:scale>
          <a:sx n="100" d="100"/>
          <a:sy n="100" d="100"/>
        </p:scale>
        <p:origin x="-944" y="-344"/>
      </p:cViewPr>
      <p:guideLst>
        <p:guide orient="horz" pos="2208"/>
        <p:guide pos="3120"/>
      </p:guideLst>
    </p:cSldViewPr>
  </p:slideViewPr>
  <p:outlineViewPr>
    <p:cViewPr>
      <p:scale>
        <a:sx n="100" d="100"/>
        <a:sy n="100" d="100"/>
      </p:scale>
      <p:origin x="0" y="168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77" d="100"/>
          <a:sy n="77" d="100"/>
        </p:scale>
        <p:origin x="-2178" y="-90"/>
      </p:cViewPr>
      <p:guideLst>
        <p:guide orient="horz" pos="312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i="0">
                <a:latin typeface="Comic Sans MS" pitchFamily="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5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fld id="{C319C5C9-DA1D-1C4C-A301-05BA5DE7EAB4}" type="datetime1">
              <a:rPr lang="en-US"/>
              <a:pPr/>
              <a:t>4/2/14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i="0">
                <a:latin typeface="Comic Sans MS" pitchFamily="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09113"/>
            <a:ext cx="2971800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fld id="{1CE650DB-E14E-BB4A-BC0B-3C62F3DC71D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880473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latin typeface="Times" pitchFamily="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Times" pitchFamily="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46125" y="742950"/>
            <a:ext cx="536575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05350"/>
            <a:ext cx="50292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>
                <a:latin typeface="Times" pitchFamily="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41070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Times" charset="0"/>
              </a:defRPr>
            </a:lvl1pPr>
          </a:lstStyle>
          <a:p>
            <a:fld id="{408D4CCD-20F6-FF4A-87C4-46AB805AB9BB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938210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ＭＳ Ｐゴシック" charset="0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B4A416-4414-7548-BF94-D128DD688C4A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25" y="742950"/>
            <a:ext cx="5365750" cy="3714750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>
              <a:latin typeface="Times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728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>
              <a:latin typeface="Times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342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>
              <a:latin typeface="Times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B4A416-4414-7548-BF94-D128DD688C4A}" type="slidenum">
              <a:rPr lang="en-GB"/>
              <a:pPr/>
              <a:t>33</a:t>
            </a:fld>
            <a:endParaRPr lang="en-GB" dirty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25" y="742950"/>
            <a:ext cx="5365750" cy="3714750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>
              <a:latin typeface="Times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38250" y="1524000"/>
            <a:ext cx="7264400" cy="1524000"/>
          </a:xfrm>
        </p:spPr>
        <p:txBody>
          <a:bodyPr/>
          <a:lstStyle>
            <a:lvl1pPr marL="0" indent="0" algn="ctr">
              <a:lnSpc>
                <a:spcPct val="128000"/>
              </a:lnSpc>
              <a:buFont typeface="Zapf Dingbats" pitchFamily="1" charset="2"/>
              <a:buNone/>
              <a:defRPr sz="2400">
                <a:solidFill>
                  <a:schemeClr val="accent2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latin typeface="Times" charset="0"/>
              </a:defRPr>
            </a:lvl1pPr>
          </a:lstStyle>
          <a:p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8400"/>
            <a:ext cx="3136900" cy="457200"/>
          </a:xfrm>
        </p:spPr>
        <p:txBody>
          <a:bodyPr/>
          <a:lstStyle>
            <a:lvl1pPr algn="ctr">
              <a:defRPr sz="1400" i="0" smtClean="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8400"/>
            <a:ext cx="2063750" cy="457200"/>
          </a:xfrm>
        </p:spPr>
        <p:txBody>
          <a:bodyPr/>
          <a:lstStyle>
            <a:lvl1pPr>
              <a:defRPr sz="1400" i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BEBFC4ED-8E6F-ED43-A724-E3F24B75823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Ø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Slide: </a:t>
            </a:r>
            <a:fld id="{C0367892-4C36-1744-A726-262AF37AA8B7}" type="slidenum">
              <a:rPr lang="en-GB"/>
              <a:pPr/>
              <a:t>‹#›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Slide: </a:t>
            </a:r>
            <a:fld id="{376D9610-EE21-EF47-B0E0-B514E2693501}" type="slidenum">
              <a:rPr lang="en-GB"/>
              <a:pPr/>
              <a:t>‹#›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1" y="685800"/>
            <a:ext cx="9448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62" y="6629400"/>
            <a:ext cx="36516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accent2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2250" y="6629400"/>
            <a:ext cx="20637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accent2"/>
                </a:solidFill>
                <a:latin typeface="Helvetica" charset="0"/>
              </a:defRPr>
            </a:lvl1pPr>
          </a:lstStyle>
          <a:p>
            <a:r>
              <a:rPr lang="en-GB" dirty="0" smtClean="0"/>
              <a:t>Slide: </a:t>
            </a:r>
            <a:fld id="{D05931B6-DFFB-0A40-833F-329CB0688972}" type="slidenum">
              <a:rPr lang="en-GB"/>
              <a:pPr/>
              <a:t>‹#›</a:t>
            </a:fld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" name="AutoShape 8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906000" cy="533400"/>
          </a:xfrm>
          <a:prstGeom prst="bevel">
            <a:avLst>
              <a:gd name="adj" fmla="val 3787"/>
            </a:avLst>
          </a:prstGeom>
          <a:gradFill rotWithShape="0">
            <a:gsLst>
              <a:gs pos="0">
                <a:srgbClr val="002F47"/>
              </a:gs>
              <a:gs pos="100000">
                <a:srgbClr val="006699"/>
              </a:gs>
            </a:gsLst>
            <a:lin ang="0" scaled="1"/>
          </a:gradFill>
          <a:ln w="9525">
            <a:solidFill>
              <a:srgbClr val="00669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76" r:id="rId2"/>
    <p:sldLayoutId id="2147483781" r:id="rId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ＭＳ Ｐゴシック" charset="0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ＭＳ Ｐゴシック" charset="0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ＭＳ Ｐゴシック" charset="0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ＭＳ Ｐゴシック" charset="0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ＭＳ Ｐゴシック" charset="0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Zapf Dingbats" charset="2"/>
        <a:buChar char="l"/>
        <a:defRPr>
          <a:solidFill>
            <a:schemeClr val="tx1"/>
          </a:solidFill>
          <a:latin typeface="+mn-lt"/>
          <a:ea typeface="ＭＳ Ｐゴシック" charset="0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155000"/>
        <a:buFont typeface="Zapf Dingbats" charset="2"/>
        <a:buChar char=""/>
        <a:defRPr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j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4" Type="http://schemas.openxmlformats.org/officeDocument/2006/relationships/image" Target="../media/image7.tiff"/><Relationship Id="rId5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11.tiff"/><Relationship Id="rId5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22.jpeg"/><Relationship Id="rId5" Type="http://schemas.openxmlformats.org/officeDocument/2006/relationships/oleObject" Target="../embeddings/Microsoft_Word_97_-_2004_Document1.doc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3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png"/><Relationship Id="rId5" Type="http://schemas.openxmlformats.org/officeDocument/2006/relationships/image" Target="../media/image35.jpeg"/><Relationship Id="rId6" Type="http://schemas.openxmlformats.org/officeDocument/2006/relationships/image" Target="../media/image36.png"/><Relationship Id="rId7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914405"/>
            <a:ext cx="9525000" cy="4893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 smtClean="0"/>
          </a:p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The Proposal P-1052</a:t>
            </a:r>
          </a:p>
          <a:p>
            <a:pPr algn="ctr"/>
            <a:endParaRPr lang="en-US" sz="4400" dirty="0" smtClean="0">
              <a:solidFill>
                <a:srgbClr val="FF0000"/>
              </a:solidFill>
            </a:endParaRPr>
          </a:p>
          <a:p>
            <a:pPr algn="ctr"/>
            <a:r>
              <a:rPr lang="en-US" sz="4400" dirty="0" smtClean="0">
                <a:solidFill>
                  <a:srgbClr val="0000FF"/>
                </a:solidFill>
              </a:rPr>
              <a:t>Claudio</a:t>
            </a:r>
            <a:r>
              <a:rPr lang="en-US" sz="4400" dirty="0" smtClean="0">
                <a:solidFill>
                  <a:srgbClr val="0070C0"/>
                </a:solidFill>
              </a:rPr>
              <a:t> </a:t>
            </a:r>
            <a:r>
              <a:rPr lang="en-US" sz="4400" dirty="0" err="1" smtClean="0">
                <a:solidFill>
                  <a:srgbClr val="0000FF"/>
                </a:solidFill>
              </a:rPr>
              <a:t>Montanari</a:t>
            </a:r>
            <a:endParaRPr lang="en-US" sz="3600" dirty="0" smtClean="0">
              <a:solidFill>
                <a:srgbClr val="0000FF"/>
              </a:solidFill>
            </a:endParaRPr>
          </a:p>
          <a:p>
            <a:pPr algn="ctr"/>
            <a:r>
              <a:rPr lang="en-US" sz="3600" dirty="0" smtClean="0">
                <a:solidFill>
                  <a:srgbClr val="3366FF"/>
                </a:solidFill>
              </a:rPr>
              <a:t> </a:t>
            </a:r>
            <a:r>
              <a:rPr lang="en-US" sz="3600" dirty="0" smtClean="0">
                <a:solidFill>
                  <a:srgbClr val="0000FF"/>
                </a:solidFill>
              </a:rPr>
              <a:t>INFN-Pavia, Italy</a:t>
            </a:r>
          </a:p>
          <a:p>
            <a:pPr algn="ctr"/>
            <a:endParaRPr lang="en-US" sz="3600" dirty="0">
              <a:solidFill>
                <a:srgbClr val="3366FF"/>
              </a:solidFill>
            </a:endParaRPr>
          </a:p>
          <a:p>
            <a:pPr algn="ctr"/>
            <a:r>
              <a:rPr lang="en-US" sz="3600" dirty="0" smtClean="0"/>
              <a:t>For the ICARUS Collaboration</a:t>
            </a:r>
          </a:p>
          <a:p>
            <a:pPr algn="ctr"/>
            <a:endParaRPr lang="en-US" sz="2800" dirty="0" smtClean="0"/>
          </a:p>
          <a:p>
            <a:pPr algn="ctr"/>
            <a:endParaRPr lang="en-GB" sz="2000" dirty="0" smtClean="0">
              <a:solidFill>
                <a:srgbClr val="0000FF"/>
              </a:solidFill>
              <a:ea typeface="Times" charset="0"/>
              <a:cs typeface="Times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C4ED-8E6F-ED43-A724-E3F24B758230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</a:t>
            </a:r>
            <a:r>
              <a:rPr lang="en-US" dirty="0" smtClean="0"/>
              <a:t>neutrino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09600"/>
            <a:ext cx="8382000" cy="6019800"/>
          </a:xfrm>
        </p:spPr>
        <p:txBody>
          <a:bodyPr/>
          <a:lstStyle/>
          <a:p>
            <a:pPr>
              <a:lnSpc>
                <a:spcPts val="2880"/>
              </a:lnSpc>
            </a:pPr>
            <a:r>
              <a:rPr lang="en-US" sz="2400" dirty="0" smtClean="0"/>
              <a:t>In view of the relative novelty of the </a:t>
            </a:r>
            <a:r>
              <a:rPr lang="en-US" sz="2400" dirty="0" err="1" smtClean="0"/>
              <a:t>LAr</a:t>
            </a:r>
            <a:r>
              <a:rPr lang="en-US" sz="2400" dirty="0" smtClean="0"/>
              <a:t>-TPC technology, a vast “</a:t>
            </a:r>
            <a:r>
              <a:rPr lang="en-US" sz="2400" dirty="0" err="1" smtClean="0"/>
              <a:t>LAr</a:t>
            </a:r>
            <a:r>
              <a:rPr lang="en-US" sz="2400" dirty="0" smtClean="0"/>
              <a:t> </a:t>
            </a:r>
            <a:r>
              <a:rPr lang="en-US" sz="2400" dirty="0" err="1" smtClean="0"/>
              <a:t>programme</a:t>
            </a:r>
            <a:r>
              <a:rPr lang="en-US" sz="2400" dirty="0" smtClean="0"/>
              <a:t>” must be continued, in which real neutrino and antineutrino events are studied at lower E</a:t>
            </a:r>
            <a:r>
              <a:rPr lang="en-US" sz="2400" dirty="0" smtClean="0">
                <a:latin typeface="Symbol" charset="2"/>
                <a:cs typeface="Symbol" charset="2"/>
              </a:rPr>
              <a:t>n </a:t>
            </a:r>
            <a:r>
              <a:rPr lang="en-US" sz="2400" dirty="0" smtClean="0">
                <a:cs typeface="Symbol" charset="2"/>
              </a:rPr>
              <a:t>’s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pPr>
              <a:lnSpc>
                <a:spcPts val="2880"/>
              </a:lnSpc>
            </a:pPr>
            <a:r>
              <a:rPr lang="en-US" sz="2400" dirty="0" smtClean="0"/>
              <a:t>In </a:t>
            </a:r>
            <a:r>
              <a:rPr lang="en-US" sz="2400" dirty="0" smtClean="0"/>
              <a:t>addition to a </a:t>
            </a:r>
            <a:r>
              <a:rPr lang="en-US" sz="2400" i="1" dirty="0" smtClean="0">
                <a:solidFill>
                  <a:srgbClr val="FF0000"/>
                </a:solidFill>
              </a:rPr>
              <a:t>definitive clarification of sterile neutrino</a:t>
            </a:r>
            <a:r>
              <a:rPr lang="en-US" sz="2400" dirty="0" smtClean="0"/>
              <a:t>, the</a:t>
            </a:r>
            <a:r>
              <a:rPr lang="en-US" sz="2400" dirty="0" smtClean="0"/>
              <a:t> </a:t>
            </a:r>
            <a:r>
              <a:rPr lang="en-US" sz="2400" dirty="0" err="1" smtClean="0"/>
              <a:t>LAr</a:t>
            </a:r>
            <a:r>
              <a:rPr lang="en-US" sz="2400" dirty="0" smtClean="0"/>
              <a:t> </a:t>
            </a:r>
            <a:r>
              <a:rPr lang="en-US" sz="2400" dirty="0" err="1" smtClean="0"/>
              <a:t>programme</a:t>
            </a:r>
            <a:r>
              <a:rPr lang="en-US" sz="2400" dirty="0" smtClean="0"/>
              <a:t> at FNAL may </a:t>
            </a:r>
            <a:r>
              <a:rPr lang="en-US" sz="2400" dirty="0" smtClean="0"/>
              <a:t>pave the way to the ultimate  realization of the LNBE detector for instance with</a:t>
            </a:r>
          </a:p>
          <a:p>
            <a:pPr lvl="1">
              <a:lnSpc>
                <a:spcPts val="2880"/>
              </a:lnSpc>
            </a:pPr>
            <a:r>
              <a:rPr lang="en-US" sz="2400" dirty="0" smtClean="0"/>
              <a:t>An accurate determination of cross sections in Argon</a:t>
            </a:r>
          </a:p>
          <a:p>
            <a:pPr lvl="1">
              <a:lnSpc>
                <a:spcPts val="2880"/>
              </a:lnSpc>
            </a:pPr>
            <a:r>
              <a:rPr lang="en-US" sz="2400" dirty="0" smtClean="0"/>
              <a:t>The experimental study of all individual CC and NC channels</a:t>
            </a:r>
          </a:p>
          <a:p>
            <a:pPr lvl="1">
              <a:lnSpc>
                <a:spcPts val="2880"/>
              </a:lnSpc>
            </a:pPr>
            <a:r>
              <a:rPr lang="en-US" sz="2400" dirty="0" smtClean="0"/>
              <a:t>The realization of sophisticated algorithms capable of the most effective identification of the events.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Slide#  : </a:t>
            </a:r>
            <a:fld id="{C0367892-4C36-1744-A726-262AF37AA8B7}" type="slidenum">
              <a:rPr lang="en-GB" smtClean="0"/>
              <a:pPr/>
              <a:t>10</a:t>
            </a:fld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closing down phase of T600 at LNGS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533400"/>
            <a:ext cx="9677399" cy="5562600"/>
          </a:xfrm>
        </p:spPr>
        <p:txBody>
          <a:bodyPr/>
          <a:lstStyle/>
          <a:p>
            <a:r>
              <a:rPr lang="en-US" sz="2400" dirty="0" smtClean="0"/>
              <a:t>July-August 2013: </a:t>
            </a:r>
            <a:r>
              <a:rPr lang="en-US" sz="2400" i="1" dirty="0" smtClean="0">
                <a:solidFill>
                  <a:srgbClr val="FF0000"/>
                </a:solidFill>
              </a:rPr>
              <a:t>T600 emptying + warming‐up </a:t>
            </a:r>
          </a:p>
          <a:p>
            <a:r>
              <a:rPr lang="en-US" sz="2400" dirty="0" smtClean="0"/>
              <a:t>From Sept. 2013, still ongoing: </a:t>
            </a:r>
            <a:r>
              <a:rPr lang="en-US" sz="2400" i="1" dirty="0" smtClean="0">
                <a:solidFill>
                  <a:srgbClr val="FF0000"/>
                </a:solidFill>
              </a:rPr>
              <a:t>Disassembling</a:t>
            </a:r>
          </a:p>
          <a:p>
            <a:pPr lvl="1"/>
            <a:r>
              <a:rPr lang="en-US" sz="2400" i="1" dirty="0" smtClean="0">
                <a:solidFill>
                  <a:srgbClr val="FF0000"/>
                </a:solidFill>
              </a:rPr>
              <a:t>Third floor</a:t>
            </a:r>
            <a:r>
              <a:rPr lang="en-US" sz="2400" dirty="0" smtClean="0"/>
              <a:t>: detector  materials   (HV,  trigger  racks,  PMT  racks,  rack  power  distributors,  ...), LN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 tanks, GN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/ LN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 pipes  and  valves,  pneumatic  panels,  electrical  components </a:t>
            </a:r>
          </a:p>
          <a:p>
            <a:pPr lvl="1"/>
            <a:r>
              <a:rPr lang="en-US" sz="2400" i="1" dirty="0" smtClean="0">
                <a:solidFill>
                  <a:srgbClr val="FF0000"/>
                </a:solidFill>
              </a:rPr>
              <a:t>Second floor</a:t>
            </a:r>
            <a:r>
              <a:rPr lang="en-US" sz="2400" dirty="0" smtClean="0"/>
              <a:t>: Electronics  racks, electrical and  safety  plant,  T600  PLC and  other instruments </a:t>
            </a:r>
          </a:p>
          <a:p>
            <a:pPr lvl="1"/>
            <a:r>
              <a:rPr lang="en-US" sz="2400" i="1" dirty="0" smtClean="0">
                <a:solidFill>
                  <a:srgbClr val="FF0000"/>
                </a:solidFill>
              </a:rPr>
              <a:t>Ground floor</a:t>
            </a:r>
            <a:r>
              <a:rPr lang="en-US" sz="2400" dirty="0" smtClean="0"/>
              <a:t>: Water,  compressed  air,  electrical  plant, </a:t>
            </a:r>
            <a:r>
              <a:rPr lang="en-US" sz="2400" dirty="0" err="1" smtClean="0"/>
              <a:t>Stirling</a:t>
            </a:r>
            <a:r>
              <a:rPr lang="en-US" sz="2400" dirty="0" smtClean="0"/>
              <a:t> </a:t>
            </a:r>
            <a:r>
              <a:rPr lang="en-US" sz="2400" dirty="0" err="1" smtClean="0"/>
              <a:t>cryocooler</a:t>
            </a:r>
            <a:r>
              <a:rPr lang="en-US" sz="2400" dirty="0" smtClean="0"/>
              <a:t>  system, safety  plant   </a:t>
            </a:r>
          </a:p>
          <a:p>
            <a:pPr lvl="1"/>
            <a:r>
              <a:rPr lang="en-US" sz="2400" i="1" dirty="0" smtClean="0">
                <a:solidFill>
                  <a:srgbClr val="FF0000"/>
                </a:solidFill>
              </a:rPr>
              <a:t>Counting room</a:t>
            </a:r>
            <a:r>
              <a:rPr lang="en-US" sz="2400" dirty="0" smtClean="0"/>
              <a:t>: in progress</a:t>
            </a:r>
          </a:p>
          <a:p>
            <a:pPr>
              <a:buNone/>
            </a:pPr>
            <a:endParaRPr lang="en-US" sz="2400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11</a:t>
            </a:fld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6" name="Picture 5" descr="fig0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724400"/>
            <a:ext cx="8610600" cy="184250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324600" y="4953000"/>
            <a:ext cx="1828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LNGS Hall B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Hall-B is an extremely crowded area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12</a:t>
            </a:fld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9" name="Picture 8" descr="fig1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0600"/>
            <a:ext cx="9906000" cy="54870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461081">
            <a:off x="4125355" y="5028102"/>
            <a:ext cx="304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3"/>
                </a:solidFill>
              </a:rPr>
              <a:t>You must pass through </a:t>
            </a:r>
          </a:p>
          <a:p>
            <a:r>
              <a:rPr lang="en-GB" sz="2000" dirty="0" smtClean="0">
                <a:solidFill>
                  <a:schemeClr val="accent3"/>
                </a:solidFill>
              </a:rPr>
              <a:t>this leftover space </a:t>
            </a:r>
            <a:r>
              <a:rPr lang="en-GB" dirty="0" smtClean="0">
                <a:solidFill>
                  <a:schemeClr val="accent3"/>
                </a:solidFill>
              </a:rPr>
              <a:t>!</a:t>
            </a:r>
            <a:endParaRPr lang="en-GB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13</a:t>
            </a:fld>
            <a:endParaRPr lang="en-GB" dirty="0">
              <a:solidFill>
                <a:schemeClr val="accent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0" y="609600"/>
            <a:ext cx="4648200" cy="2895600"/>
            <a:chOff x="0" y="609600"/>
            <a:chExt cx="4648200" cy="2895600"/>
          </a:xfrm>
        </p:grpSpPr>
        <p:pic>
          <p:nvPicPr>
            <p:cNvPr id="6" name="Picture 5" descr="fig02.tif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979099"/>
              <a:ext cx="4648200" cy="2526101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066800" y="609600"/>
              <a:ext cx="32227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Stirling</a:t>
              </a:r>
              <a:r>
                <a:rPr lang="en-US" dirty="0" smtClean="0"/>
                <a:t>  skid  system  (before)</a:t>
              </a:r>
              <a:endParaRPr lang="en-GB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724400" y="609600"/>
            <a:ext cx="4648200" cy="2877508"/>
            <a:chOff x="4724400" y="609600"/>
            <a:chExt cx="4648200" cy="2877508"/>
          </a:xfrm>
        </p:grpSpPr>
        <p:pic>
          <p:nvPicPr>
            <p:cNvPr id="7" name="Picture 6" descr="fig03.tif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4400" y="972508"/>
              <a:ext cx="4648200" cy="25146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486400" y="609600"/>
              <a:ext cx="33224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Stirling</a:t>
              </a:r>
              <a:r>
                <a:rPr lang="en-US" dirty="0" smtClean="0"/>
                <a:t>  skid  dismantling  (now)</a:t>
              </a:r>
              <a:endParaRPr lang="en-GB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0" y="3505200"/>
            <a:ext cx="4664644" cy="2890104"/>
            <a:chOff x="0" y="3505200"/>
            <a:chExt cx="4664644" cy="2890104"/>
          </a:xfrm>
        </p:grpSpPr>
        <p:pic>
          <p:nvPicPr>
            <p:cNvPr id="8" name="Picture 7" descr="fig04.tif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880704"/>
              <a:ext cx="4664644" cy="25146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38200" y="3505200"/>
              <a:ext cx="27764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LN2  tanks  area  (before)</a:t>
              </a:r>
              <a:endParaRPr lang="en-GB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724400" y="3505200"/>
            <a:ext cx="4572000" cy="2895600"/>
            <a:chOff x="4724400" y="3505200"/>
            <a:chExt cx="4572000" cy="2895600"/>
          </a:xfrm>
        </p:grpSpPr>
        <p:pic>
          <p:nvPicPr>
            <p:cNvPr id="9" name="Picture 8" descr="fig05.tif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24400" y="3880704"/>
              <a:ext cx="4572000" cy="252009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486400" y="3505200"/>
              <a:ext cx="24747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LN2  tanks  area  (now)</a:t>
              </a:r>
              <a:endParaRPr lang="en-GB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14</a:t>
            </a:fld>
            <a:endParaRPr lang="en-GB" dirty="0">
              <a:solidFill>
                <a:schemeClr val="accent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6200" y="533400"/>
            <a:ext cx="4724400" cy="3048000"/>
            <a:chOff x="76200" y="533400"/>
            <a:chExt cx="4724400" cy="3048000"/>
          </a:xfrm>
        </p:grpSpPr>
        <p:pic>
          <p:nvPicPr>
            <p:cNvPr id="6" name="Picture 5" descr="fig06..tif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200" y="838200"/>
              <a:ext cx="4724400" cy="27432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291742" y="533400"/>
              <a:ext cx="22933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South  part  (before)</a:t>
              </a:r>
              <a:endParaRPr lang="en-GB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953000" y="533400"/>
            <a:ext cx="4953000" cy="3048000"/>
            <a:chOff x="4953000" y="533400"/>
            <a:chExt cx="4953000" cy="3048000"/>
          </a:xfrm>
        </p:grpSpPr>
        <p:pic>
          <p:nvPicPr>
            <p:cNvPr id="7" name="Picture 6" descr="fig07.tif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53000" y="858131"/>
              <a:ext cx="4953000" cy="272326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433675" y="533400"/>
              <a:ext cx="19916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South  part  (now)</a:t>
              </a:r>
              <a:endParaRPr lang="en-GB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0" y="3619500"/>
            <a:ext cx="4800600" cy="3009900"/>
            <a:chOff x="0" y="3619500"/>
            <a:chExt cx="4800600" cy="3009900"/>
          </a:xfrm>
        </p:grpSpPr>
        <p:pic>
          <p:nvPicPr>
            <p:cNvPr id="8" name="Picture 7" descr="fig08.tif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962400"/>
              <a:ext cx="4800600" cy="26670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996410" y="3619500"/>
              <a:ext cx="28077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Electronics  area  (before)</a:t>
              </a:r>
              <a:endParaRPr lang="en-GB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953000" y="3619500"/>
            <a:ext cx="4953000" cy="3009900"/>
            <a:chOff x="4953000" y="3619500"/>
            <a:chExt cx="4953000" cy="3009900"/>
          </a:xfrm>
        </p:grpSpPr>
        <p:pic>
          <p:nvPicPr>
            <p:cNvPr id="9" name="Picture 8" descr="fig09.tif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53000" y="4038600"/>
              <a:ext cx="4953000" cy="259080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176443" y="3619500"/>
              <a:ext cx="25061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Electronics  area  (now)</a:t>
              </a:r>
              <a:endParaRPr lang="en-GB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Expected completion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906000" cy="6172200"/>
          </a:xfrm>
        </p:spPr>
        <p:txBody>
          <a:bodyPr/>
          <a:lstStyle/>
          <a:p>
            <a:r>
              <a:rPr lang="en-US" sz="2200" dirty="0" smtClean="0"/>
              <a:t>Some delays have been introduced by administrative procedures, interferences and logistic problems. </a:t>
            </a:r>
          </a:p>
          <a:p>
            <a:r>
              <a:rPr lang="en-US" sz="2200" dirty="0" smtClean="0"/>
              <a:t>We have been ready since February to transport: the 12 </a:t>
            </a:r>
            <a:r>
              <a:rPr lang="en-US" sz="2200" dirty="0" err="1" smtClean="0"/>
              <a:t>Stirling</a:t>
            </a:r>
            <a:r>
              <a:rPr lang="en-US" sz="2200" dirty="0" smtClean="0"/>
              <a:t> units (to be kept in a closed place), the rest of the </a:t>
            </a:r>
            <a:r>
              <a:rPr lang="en-US" sz="2200" dirty="0" err="1" smtClean="0"/>
              <a:t>Stirling</a:t>
            </a:r>
            <a:r>
              <a:rPr lang="en-US" sz="2200" dirty="0" smtClean="0"/>
              <a:t> </a:t>
            </a:r>
            <a:r>
              <a:rPr lang="en-US" sz="2200" dirty="0"/>
              <a:t>skids (can be stored into containers or outside</a:t>
            </a:r>
            <a:r>
              <a:rPr lang="en-US" sz="2200" dirty="0" smtClean="0"/>
              <a:t>), cryogenic transfer lines and the 2 LN2 tanks (exceptional transports). </a:t>
            </a:r>
          </a:p>
          <a:p>
            <a:r>
              <a:rPr lang="en-US" sz="2200" dirty="0" smtClean="0"/>
              <a:t>Depending on logistics and transports we will go on dismantling within ~2 months the 3rd floor, the stairs, the wall</a:t>
            </a:r>
            <a:r>
              <a:rPr lang="en-US" sz="2200" dirty="0"/>
              <a:t>;</a:t>
            </a:r>
            <a:r>
              <a:rPr lang="en-US" sz="2200" dirty="0" smtClean="0"/>
              <a:t> removing LN2, </a:t>
            </a:r>
            <a:r>
              <a:rPr lang="en-US" sz="2200" dirty="0" err="1" smtClean="0"/>
              <a:t>LAr</a:t>
            </a:r>
            <a:r>
              <a:rPr lang="en-US" sz="2200" dirty="0" smtClean="0"/>
              <a:t>, </a:t>
            </a:r>
            <a:r>
              <a:rPr lang="en-US" sz="2200" dirty="0" err="1" smtClean="0"/>
              <a:t>GAr</a:t>
            </a:r>
            <a:r>
              <a:rPr lang="en-US" sz="2200" dirty="0" smtClean="0"/>
              <a:t> pipes on the 2nd floor, electronics racks, feed-</a:t>
            </a:r>
            <a:r>
              <a:rPr lang="en-US" sz="2200" dirty="0" err="1" smtClean="0"/>
              <a:t>throughs</a:t>
            </a:r>
            <a:r>
              <a:rPr lang="en-US" sz="2200" dirty="0" smtClean="0"/>
              <a:t> and chimneys. </a:t>
            </a:r>
          </a:p>
          <a:p>
            <a:r>
              <a:rPr lang="en-US" sz="2200" dirty="0" smtClean="0"/>
              <a:t>The vertical insulation and cooling screen will then be removed (≈1.5 month) and the two cold vessels will be opened to access internal detectors. </a:t>
            </a:r>
          </a:p>
          <a:p>
            <a:r>
              <a:rPr lang="en-US" sz="2200" dirty="0" smtClean="0"/>
              <a:t>The transport boxes for the internal detectors have been designed, and they will be ordered by CERN. </a:t>
            </a:r>
          </a:p>
          <a:p>
            <a:r>
              <a:rPr lang="en-US" sz="2200" dirty="0" smtClean="0"/>
              <a:t>Summer months may forbid the exceptional transport on the highway</a:t>
            </a:r>
            <a:r>
              <a:rPr lang="en-US" sz="2200" dirty="0"/>
              <a:t>,</a:t>
            </a:r>
            <a:r>
              <a:rPr lang="en-US" sz="2200" dirty="0" smtClean="0"/>
              <a:t> now planned for beginning of September. This would represent a ~3 </a:t>
            </a:r>
            <a:r>
              <a:rPr lang="en-US" sz="2200" dirty="0"/>
              <a:t>months delay </a:t>
            </a:r>
            <a:r>
              <a:rPr lang="en-US" sz="2200" dirty="0" smtClean="0"/>
              <a:t>with respect to the previous schedule.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15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Location of T600 at 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2"/>
            <a:ext cx="9906000" cy="586739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A bldg. (185) is being adapted and dedicated to assemble the </a:t>
            </a:r>
            <a:r>
              <a:rPr lang="en-US" sz="2800" dirty="0" err="1" smtClean="0"/>
              <a:t>TPCs</a:t>
            </a:r>
            <a:r>
              <a:rPr lang="en-US" sz="2800" dirty="0" smtClean="0"/>
              <a:t> in the cold vessels (T600 and T150).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ICARUS presentation at FNAL April 4,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E078FD-697A-2C4E-8882-8A2428AF5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1676400"/>
            <a:ext cx="4953000" cy="4724400"/>
            <a:chOff x="0" y="1676400"/>
            <a:chExt cx="4953000" cy="47244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76400"/>
              <a:ext cx="4953000" cy="472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2476500" y="2438400"/>
              <a:ext cx="1028700" cy="1143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185</a:t>
              </a:r>
              <a:endParaRPr lang="en-US" sz="2400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193921" y="1828800"/>
            <a:ext cx="5712079" cy="4572000"/>
            <a:chOff x="4193921" y="1828800"/>
            <a:chExt cx="5712079" cy="4572000"/>
          </a:xfrm>
        </p:grpSpPr>
        <p:pic>
          <p:nvPicPr>
            <p:cNvPr id="8" name="Picture 7" descr="CleanRoomFullNodim0015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4193921" y="2362200"/>
              <a:ext cx="5712079" cy="4038600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 bwMode="auto">
            <a:xfrm>
              <a:off x="5029200" y="4495800"/>
              <a:ext cx="2895600" cy="144780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 rot="1751974">
              <a:off x="5715000" y="5061849"/>
              <a:ext cx="9052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22m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 flipV="1">
              <a:off x="8077200" y="5181600"/>
              <a:ext cx="1676400" cy="76200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 rot="20135070">
              <a:off x="8820927" y="5401869"/>
              <a:ext cx="8559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10m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 flipV="1">
              <a:off x="8001000" y="3733800"/>
              <a:ext cx="152400" cy="224789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 rot="16412397">
              <a:off x="7513834" y="4493276"/>
              <a:ext cx="7174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7</a:t>
              </a:r>
              <a:r>
                <a:rPr lang="en-US" sz="2400" dirty="0" smtClean="0">
                  <a:solidFill>
                    <a:srgbClr val="FF0000"/>
                  </a:solidFill>
                </a:rPr>
                <a:t>m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28" name="Content Placeholder 2"/>
            <p:cNvSpPr txBox="1">
              <a:spLocks/>
            </p:cNvSpPr>
            <p:nvPr/>
          </p:nvSpPr>
          <p:spPr bwMode="auto">
            <a:xfrm>
              <a:off x="4572000" y="1828800"/>
              <a:ext cx="53340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Font typeface="Zapf Dingbats" charset="2"/>
                <a:buChar char="l"/>
                <a:defRPr>
                  <a:solidFill>
                    <a:schemeClr val="tx1"/>
                  </a:solidFill>
                  <a:latin typeface="+mn-lt"/>
                  <a:ea typeface="ＭＳ Ｐゴシック" charset="0"/>
                  <a:cs typeface="ＭＳ Ｐゴシック" charset="-128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Pct val="155000"/>
                <a:buFont typeface="Wingdings" pitchFamily="2" charset="2"/>
                <a:buChar char="Ø"/>
                <a:defRPr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>
                  <a:solidFill>
                    <a:schemeClr val="tx1"/>
                  </a:solidFill>
                  <a:latin typeface="+mj-lt"/>
                  <a:ea typeface="ＭＳ Ｐゴシック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j-lt"/>
                  <a:ea typeface="ＭＳ Ｐゴシック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j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j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j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j-lt"/>
                </a:defRPr>
              </a:lvl9pPr>
            </a:lstStyle>
            <a:p>
              <a:pPr marL="0" indent="0">
                <a:buFont typeface="Zapf Dingbats" charset="2"/>
                <a:buNone/>
              </a:pPr>
              <a:r>
                <a:rPr lang="en-US" sz="2800" dirty="0" smtClean="0"/>
                <a:t>Clean room for TPC assembly</a:t>
              </a:r>
            </a:p>
            <a:p>
              <a:pPr marL="0" indent="0">
                <a:buFont typeface="Zapf Dingbats" charset="2"/>
                <a:buNone/>
              </a:pPr>
              <a:r>
                <a:rPr lang="en-US" dirty="0" smtClean="0">
                  <a:solidFill>
                    <a:srgbClr val="FF0000"/>
                  </a:solidFill>
                </a:rPr>
                <a:t>  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1862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WA104: improvement and developments on </a:t>
            </a:r>
            <a:r>
              <a:rPr lang="en-US" dirty="0" err="1" smtClean="0">
                <a:ea typeface="ＭＳ Ｐゴシック" pitchFamily="34" charset="-128"/>
              </a:rPr>
              <a:t>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677400" cy="6019800"/>
          </a:xfrm>
        </p:spPr>
        <p:txBody>
          <a:bodyPr/>
          <a:lstStyle/>
          <a:p>
            <a:pPr marL="444500" indent="-444500">
              <a:lnSpc>
                <a:spcPts val="2960"/>
              </a:lnSpc>
              <a:spcBef>
                <a:spcPts val="0"/>
              </a:spcBef>
              <a:spcAft>
                <a:spcPts val="1200"/>
              </a:spcAft>
              <a:buSzPct val="75000"/>
            </a:pPr>
            <a:r>
              <a:rPr lang="en-GB" sz="2400" dirty="0" smtClean="0">
                <a:latin typeface="Comic Sans MS" pitchFamily="66" charset="0"/>
              </a:rPr>
              <a:t>New thermal insulations</a:t>
            </a:r>
          </a:p>
          <a:p>
            <a:pPr marL="444500" indent="-444500">
              <a:lnSpc>
                <a:spcPts val="2960"/>
              </a:lnSpc>
              <a:spcBef>
                <a:spcPts val="0"/>
              </a:spcBef>
              <a:spcAft>
                <a:spcPts val="1200"/>
              </a:spcAft>
              <a:buSzPct val="75000"/>
            </a:pPr>
            <a:r>
              <a:rPr lang="en-GB" sz="2400" dirty="0" smtClean="0">
                <a:latin typeface="Comic Sans MS" pitchFamily="66" charset="0"/>
              </a:rPr>
              <a:t>New cold bodies</a:t>
            </a:r>
          </a:p>
          <a:p>
            <a:pPr marL="444500" indent="-444500">
              <a:lnSpc>
                <a:spcPts val="2960"/>
              </a:lnSpc>
              <a:spcBef>
                <a:spcPts val="0"/>
              </a:spcBef>
              <a:spcAft>
                <a:spcPts val="1200"/>
              </a:spcAft>
              <a:buSzPct val="75000"/>
            </a:pPr>
            <a:r>
              <a:rPr lang="en-GB" sz="2400" dirty="0" smtClean="0">
                <a:latin typeface="Comic Sans MS" pitchFamily="66" charset="0"/>
              </a:rPr>
              <a:t>Improved </a:t>
            </a:r>
            <a:r>
              <a:rPr lang="en-GB" sz="2400" dirty="0" err="1" smtClean="0">
                <a:latin typeface="Comic Sans MS" pitchFamily="66" charset="0"/>
              </a:rPr>
              <a:t>LAr</a:t>
            </a:r>
            <a:r>
              <a:rPr lang="en-GB" sz="2400" dirty="0" smtClean="0">
                <a:latin typeface="Comic Sans MS" pitchFamily="66" charset="0"/>
              </a:rPr>
              <a:t> purification system</a:t>
            </a:r>
          </a:p>
          <a:p>
            <a:pPr marL="444500" indent="-444500">
              <a:lnSpc>
                <a:spcPts val="2960"/>
              </a:lnSpc>
              <a:spcBef>
                <a:spcPts val="0"/>
              </a:spcBef>
              <a:spcAft>
                <a:spcPts val="1200"/>
              </a:spcAft>
              <a:buSzPct val="75000"/>
            </a:pPr>
            <a:r>
              <a:rPr lang="en-GB" sz="2400" dirty="0" smtClean="0">
                <a:latin typeface="Comic Sans MS" pitchFamily="66" charset="0"/>
              </a:rPr>
              <a:t>New light collection system</a:t>
            </a:r>
          </a:p>
          <a:p>
            <a:pPr marL="444500" indent="-444500">
              <a:lnSpc>
                <a:spcPts val="2960"/>
              </a:lnSpc>
              <a:spcBef>
                <a:spcPts val="0"/>
              </a:spcBef>
              <a:spcAft>
                <a:spcPts val="1200"/>
              </a:spcAft>
              <a:buSzPct val="75000"/>
            </a:pPr>
            <a:r>
              <a:rPr lang="en-US" sz="2400" dirty="0" smtClean="0">
                <a:ea typeface="ＭＳ Ｐゴシック" pitchFamily="34" charset="-128"/>
              </a:rPr>
              <a:t>New T150 </a:t>
            </a:r>
            <a:r>
              <a:rPr lang="en-US" sz="2400" dirty="0" err="1" smtClean="0">
                <a:ea typeface="ＭＳ Ｐゴシック" pitchFamily="34" charset="-128"/>
              </a:rPr>
              <a:t>LAr</a:t>
            </a:r>
            <a:r>
              <a:rPr lang="en-US" sz="2400" dirty="0" smtClean="0">
                <a:ea typeface="ＭＳ Ｐゴシック" pitchFamily="34" charset="-128"/>
              </a:rPr>
              <a:t>-TPC </a:t>
            </a:r>
            <a:endParaRPr lang="en-GB" sz="2400" dirty="0" smtClean="0">
              <a:latin typeface="Comic Sans MS" pitchFamily="66" charset="0"/>
            </a:endParaRPr>
          </a:p>
          <a:p>
            <a:pPr marL="444500" indent="-444500">
              <a:lnSpc>
                <a:spcPts val="2960"/>
              </a:lnSpc>
              <a:spcBef>
                <a:spcPts val="0"/>
              </a:spcBef>
              <a:spcAft>
                <a:spcPts val="1200"/>
              </a:spcAft>
              <a:buSzPct val="75000"/>
            </a:pPr>
            <a:r>
              <a:rPr lang="en-GB" sz="2400" dirty="0" smtClean="0">
                <a:latin typeface="Comic Sans MS" pitchFamily="66" charset="0"/>
              </a:rPr>
              <a:t>Overhauling of T600 electronics and new electronics for T150</a:t>
            </a:r>
          </a:p>
          <a:p>
            <a:pPr marL="444500" indent="-444500">
              <a:lnSpc>
                <a:spcPts val="2960"/>
              </a:lnSpc>
              <a:spcBef>
                <a:spcPts val="0"/>
              </a:spcBef>
              <a:spcAft>
                <a:spcPts val="1200"/>
              </a:spcAft>
              <a:buSzPct val="75000"/>
            </a:pPr>
            <a:r>
              <a:rPr lang="en-GB" sz="2400" dirty="0" smtClean="0">
                <a:latin typeface="Comic Sans MS" pitchFamily="66" charset="0"/>
              </a:rPr>
              <a:t>Electron-ion recombination effects and improving detector performance</a:t>
            </a:r>
          </a:p>
          <a:p>
            <a:pPr marL="444500" indent="-444500">
              <a:lnSpc>
                <a:spcPts val="2960"/>
              </a:lnSpc>
              <a:spcBef>
                <a:spcPts val="0"/>
              </a:spcBef>
              <a:spcAft>
                <a:spcPts val="1200"/>
              </a:spcAft>
              <a:buSzPct val="75000"/>
            </a:pPr>
            <a:r>
              <a:rPr lang="en-GB" sz="2400" dirty="0" smtClean="0">
                <a:latin typeface="Comic Sans MS" pitchFamily="66" charset="0"/>
              </a:rPr>
              <a:t>Magnetizing </a:t>
            </a:r>
            <a:r>
              <a:rPr lang="en-GB" sz="2400" dirty="0" err="1" smtClean="0">
                <a:latin typeface="Comic Sans MS" pitchFamily="66" charset="0"/>
              </a:rPr>
              <a:t>LAr</a:t>
            </a:r>
            <a:endParaRPr lang="en-US" sz="2400" i="1" dirty="0" smtClean="0">
              <a:solidFill>
                <a:srgbClr val="FF0000"/>
              </a:solidFill>
            </a:endParaRPr>
          </a:p>
          <a:p>
            <a:pPr marL="444500" indent="-444500" algn="ctr">
              <a:lnSpc>
                <a:spcPts val="2960"/>
              </a:lnSpc>
              <a:spcBef>
                <a:spcPts val="0"/>
              </a:spcBef>
              <a:spcAft>
                <a:spcPts val="1200"/>
              </a:spcAft>
              <a:buSzPct val="75000"/>
              <a:buNone/>
            </a:pPr>
            <a:r>
              <a:rPr lang="en-US" sz="2400" i="1" dirty="0" smtClean="0">
                <a:solidFill>
                  <a:srgbClr val="FF0000"/>
                </a:solidFill>
              </a:rPr>
              <a:t>	</a:t>
            </a:r>
            <a:r>
              <a:rPr lang="en-US" sz="2400" i="1" dirty="0" smtClean="0"/>
              <a:t>The </a:t>
            </a:r>
            <a:r>
              <a:rPr lang="en-US" sz="2400" i="1" dirty="0" smtClean="0"/>
              <a:t>contribution at CERN of the US teams</a:t>
            </a:r>
            <a:r>
              <a:rPr lang="en-US" sz="2400" i="1" dirty="0" smtClean="0"/>
              <a:t> is being investigated since it may represent an important </a:t>
            </a:r>
            <a:r>
              <a:rPr lang="en-US" sz="2400" i="1" dirty="0" smtClean="0"/>
              <a:t>step</a:t>
            </a:r>
            <a:r>
              <a:rPr lang="en-US" sz="2400" i="1" dirty="0" smtClean="0"/>
              <a:t> within </a:t>
            </a:r>
            <a:r>
              <a:rPr lang="en-US" sz="2400" i="1" dirty="0" smtClean="0"/>
              <a:t>the WA104 </a:t>
            </a:r>
            <a:r>
              <a:rPr lang="en-US" sz="2400" i="1" dirty="0" smtClean="0"/>
              <a:t>program. </a:t>
            </a:r>
            <a:endParaRPr lang="en-US" sz="2400" i="1" dirty="0" smtClean="0"/>
          </a:p>
          <a:p>
            <a:pPr marL="444500" indent="-444500">
              <a:lnSpc>
                <a:spcPts val="2960"/>
              </a:lnSpc>
              <a:spcBef>
                <a:spcPts val="0"/>
              </a:spcBef>
              <a:spcAft>
                <a:spcPts val="600"/>
              </a:spcAft>
              <a:buSzPct val="75000"/>
            </a:pPr>
            <a:endParaRPr lang="en-GB" sz="2400" dirty="0" smtClean="0">
              <a:latin typeface="Comic Sans MS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333CC"/>
                </a:solidFill>
              </a:rPr>
              <a:t>ICARUS presentation at FNAL April 4, 2014</a:t>
            </a:r>
            <a:endParaRPr lang="en-GB" dirty="0">
              <a:solidFill>
                <a:srgbClr val="3333C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17</a:t>
            </a:fld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36474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Work Schedule and Project Milestones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ICARUS presentation at FNAL April 4,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9601200" cy="5867400"/>
          </a:xfrm>
        </p:spPr>
        <p:txBody>
          <a:bodyPr/>
          <a:lstStyle/>
          <a:p>
            <a:pPr marL="234950" lvl="0" indent="-234950">
              <a:lnSpc>
                <a:spcPts val="2400"/>
              </a:lnSpc>
              <a:spcBef>
                <a:spcPts val="600"/>
              </a:spcBef>
              <a:spcAft>
                <a:spcPts val="1200"/>
              </a:spcAft>
              <a:buSzPct val="80000"/>
            </a:pPr>
            <a:r>
              <a:rPr lang="en-US" sz="2400" dirty="0"/>
              <a:t>First T600 TPC transport to CERN: </a:t>
            </a:r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Sept 2014</a:t>
            </a:r>
          </a:p>
          <a:p>
            <a:pPr marL="234950" lvl="0" indent="-234950">
              <a:lnSpc>
                <a:spcPts val="2400"/>
              </a:lnSpc>
              <a:spcBef>
                <a:spcPts val="600"/>
              </a:spcBef>
              <a:spcAft>
                <a:spcPts val="1200"/>
              </a:spcAft>
              <a:buSzPct val="80000"/>
            </a:pPr>
            <a:r>
              <a:rPr lang="en-US" sz="2400" dirty="0"/>
              <a:t>Second T600 TPC transport to </a:t>
            </a:r>
            <a:r>
              <a:rPr lang="en-US" sz="2400" dirty="0" smtClean="0"/>
              <a:t>CERN: </a:t>
            </a:r>
            <a:r>
              <a:rPr lang="en-US" sz="2400" dirty="0" smtClean="0">
                <a:solidFill>
                  <a:srgbClr val="FF0000"/>
                </a:solidFill>
              </a:rPr>
              <a:t>+1 month</a:t>
            </a:r>
          </a:p>
          <a:p>
            <a:pPr marL="234950" lvl="0" indent="-234950">
              <a:lnSpc>
                <a:spcPts val="2400"/>
              </a:lnSpc>
              <a:spcBef>
                <a:spcPts val="600"/>
              </a:spcBef>
              <a:spcAft>
                <a:spcPts val="1200"/>
              </a:spcAft>
              <a:buSzPct val="80000"/>
            </a:pPr>
            <a:r>
              <a:rPr lang="en-US" sz="2400" dirty="0"/>
              <a:t>First T600 aluminum vessel transport to CERN: </a:t>
            </a:r>
            <a:r>
              <a:rPr lang="en-US" sz="2400" dirty="0" smtClean="0">
                <a:solidFill>
                  <a:srgbClr val="FF0000"/>
                </a:solidFill>
              </a:rPr>
              <a:t>April </a:t>
            </a:r>
            <a:r>
              <a:rPr lang="en-US" sz="2400" dirty="0">
                <a:solidFill>
                  <a:srgbClr val="FF0000"/>
                </a:solidFill>
              </a:rPr>
              <a:t>2015</a:t>
            </a:r>
          </a:p>
          <a:p>
            <a:pPr marL="234950" lvl="0" indent="-234950">
              <a:lnSpc>
                <a:spcPts val="2400"/>
              </a:lnSpc>
              <a:spcBef>
                <a:spcPts val="600"/>
              </a:spcBef>
              <a:spcAft>
                <a:spcPts val="1200"/>
              </a:spcAft>
              <a:buSzPct val="80000"/>
            </a:pPr>
            <a:r>
              <a:rPr lang="en-US" sz="2400" dirty="0"/>
              <a:t>Second T600 </a:t>
            </a:r>
            <a:r>
              <a:rPr lang="en-US" sz="2400" dirty="0" smtClean="0"/>
              <a:t>vessel </a:t>
            </a:r>
            <a:r>
              <a:rPr lang="en-US" sz="2400" dirty="0"/>
              <a:t>transport to CERN: </a:t>
            </a:r>
            <a:r>
              <a:rPr lang="en-US" sz="2400" dirty="0" smtClean="0">
                <a:solidFill>
                  <a:srgbClr val="FF0000"/>
                </a:solidFill>
              </a:rPr>
              <a:t>November </a:t>
            </a:r>
            <a:r>
              <a:rPr lang="en-US" sz="2400" dirty="0">
                <a:solidFill>
                  <a:srgbClr val="FF0000"/>
                </a:solidFill>
              </a:rPr>
              <a:t>2015</a:t>
            </a:r>
          </a:p>
          <a:p>
            <a:pPr marL="234950" lvl="0" indent="-234950">
              <a:lnSpc>
                <a:spcPts val="2400"/>
              </a:lnSpc>
              <a:spcBef>
                <a:spcPts val="600"/>
              </a:spcBef>
              <a:spcAft>
                <a:spcPts val="1200"/>
              </a:spcAft>
              <a:buSzPct val="80000"/>
            </a:pPr>
            <a:r>
              <a:rPr lang="en-US" sz="2400" dirty="0"/>
              <a:t>First T600 TPC ready for insertion in the new </a:t>
            </a:r>
            <a:r>
              <a:rPr lang="en-US" sz="2400" dirty="0" smtClean="0"/>
              <a:t>vessel: </a:t>
            </a:r>
            <a:r>
              <a:rPr lang="en-US" sz="2400" dirty="0" smtClean="0">
                <a:solidFill>
                  <a:srgbClr val="FF0000"/>
                </a:solidFill>
              </a:rPr>
              <a:t>April </a:t>
            </a:r>
            <a:r>
              <a:rPr lang="en-US" sz="2400" dirty="0">
                <a:solidFill>
                  <a:srgbClr val="FF0000"/>
                </a:solidFill>
              </a:rPr>
              <a:t>2015</a:t>
            </a:r>
          </a:p>
          <a:p>
            <a:pPr marL="234950" lvl="0" indent="-234950">
              <a:lnSpc>
                <a:spcPts val="2400"/>
              </a:lnSpc>
              <a:spcBef>
                <a:spcPts val="600"/>
              </a:spcBef>
              <a:spcAft>
                <a:spcPts val="1200"/>
              </a:spcAft>
              <a:buSzPct val="80000"/>
            </a:pPr>
            <a:r>
              <a:rPr lang="en-US" sz="2400" dirty="0"/>
              <a:t>Second T600 TPC ready for insertion in </a:t>
            </a:r>
            <a:r>
              <a:rPr lang="en-US" sz="2400" dirty="0" smtClean="0"/>
              <a:t>vessel: </a:t>
            </a:r>
            <a:r>
              <a:rPr lang="en-US" sz="2400" dirty="0" smtClean="0">
                <a:solidFill>
                  <a:srgbClr val="FF0000"/>
                </a:solidFill>
              </a:rPr>
              <a:t>November </a:t>
            </a:r>
            <a:r>
              <a:rPr lang="en-US" sz="2400" dirty="0">
                <a:solidFill>
                  <a:srgbClr val="FF0000"/>
                </a:solidFill>
              </a:rPr>
              <a:t>2015</a:t>
            </a:r>
          </a:p>
          <a:p>
            <a:pPr marL="234950" lvl="0" indent="-234950">
              <a:lnSpc>
                <a:spcPts val="2400"/>
              </a:lnSpc>
              <a:spcBef>
                <a:spcPts val="600"/>
              </a:spcBef>
              <a:spcAft>
                <a:spcPts val="1200"/>
              </a:spcAft>
              <a:buSzPct val="80000"/>
            </a:pPr>
            <a:r>
              <a:rPr lang="en-US" sz="2400" dirty="0"/>
              <a:t>T150 vessel transport to TPC assembly site: </a:t>
            </a:r>
            <a:r>
              <a:rPr lang="en-US" sz="2400" dirty="0" smtClean="0">
                <a:solidFill>
                  <a:srgbClr val="FF0000"/>
                </a:solidFill>
              </a:rPr>
              <a:t>January </a:t>
            </a:r>
            <a:r>
              <a:rPr lang="en-US" sz="2400" dirty="0">
                <a:solidFill>
                  <a:srgbClr val="FF0000"/>
                </a:solidFill>
              </a:rPr>
              <a:t>2015</a:t>
            </a:r>
          </a:p>
          <a:p>
            <a:pPr marL="234950" indent="-234950">
              <a:lnSpc>
                <a:spcPts val="2400"/>
              </a:lnSpc>
              <a:spcBef>
                <a:spcPts val="600"/>
              </a:spcBef>
              <a:spcAft>
                <a:spcPts val="1200"/>
              </a:spcAft>
              <a:buSzPct val="80000"/>
            </a:pPr>
            <a:r>
              <a:rPr lang="en-US" sz="2400" dirty="0"/>
              <a:t>T150 TPC assembly complete: 	</a:t>
            </a:r>
            <a:r>
              <a:rPr lang="en-US" sz="2400" dirty="0" smtClean="0">
                <a:solidFill>
                  <a:srgbClr val="FF0000"/>
                </a:solidFill>
              </a:rPr>
              <a:t>December 2015</a:t>
            </a:r>
            <a:r>
              <a:rPr lang="en-US" sz="2400" dirty="0" smtClean="0"/>
              <a:t> </a:t>
            </a:r>
            <a:endParaRPr lang="en-US" sz="2400" dirty="0"/>
          </a:p>
          <a:p>
            <a:pPr marL="234950" indent="-234950">
              <a:lnSpc>
                <a:spcPts val="2400"/>
              </a:lnSpc>
              <a:spcBef>
                <a:spcPts val="600"/>
              </a:spcBef>
              <a:spcAft>
                <a:spcPts val="1200"/>
              </a:spcAft>
              <a:buSzPct val="80000"/>
            </a:pPr>
            <a:r>
              <a:rPr lang="en-US" sz="2400" dirty="0" smtClean="0"/>
              <a:t>Equipment ready for transportation to FNAL starting from </a:t>
            </a:r>
            <a:r>
              <a:rPr lang="en-US" sz="2400" dirty="0" smtClean="0">
                <a:solidFill>
                  <a:srgbClr val="FF0000"/>
                </a:solidFill>
              </a:rPr>
              <a:t>end 2015</a:t>
            </a:r>
          </a:p>
          <a:p>
            <a:pPr marL="234950" indent="-234950">
              <a:lnSpc>
                <a:spcPts val="2400"/>
              </a:lnSpc>
              <a:spcBef>
                <a:spcPts val="600"/>
              </a:spcBef>
              <a:spcAft>
                <a:spcPts val="1200"/>
              </a:spcAft>
              <a:buSzPct val="80000"/>
              <a:buNone/>
            </a:pPr>
            <a:r>
              <a:rPr lang="en-US" sz="2400" dirty="0" smtClean="0"/>
              <a:t>	</a:t>
            </a:r>
            <a:r>
              <a:rPr lang="en-US" sz="2400" i="1" dirty="0" smtClean="0">
                <a:solidFill>
                  <a:srgbClr val="FF0000"/>
                </a:solidFill>
              </a:rPr>
              <a:t>This schedule is indicative but </a:t>
            </a:r>
            <a:r>
              <a:rPr lang="en-US" sz="2400" i="1" dirty="0" smtClean="0">
                <a:solidFill>
                  <a:srgbClr val="FF0000"/>
                </a:solidFill>
              </a:rPr>
              <a:t>realistic, since it is based </a:t>
            </a:r>
            <a:r>
              <a:rPr lang="en-US" sz="2400" i="1" dirty="0" smtClean="0">
                <a:solidFill>
                  <a:srgbClr val="FF0000"/>
                </a:solidFill>
              </a:rPr>
              <a:t>on the previous experience in constructing the T600 at Pavia. </a:t>
            </a:r>
          </a:p>
          <a:p>
            <a:pPr marL="0" indent="0">
              <a:lnSpc>
                <a:spcPts val="2780"/>
              </a:lnSpc>
              <a:spcBef>
                <a:spcPts val="600"/>
              </a:spcBef>
              <a:spcAft>
                <a:spcPts val="1200"/>
              </a:spcAft>
              <a:buSzPct val="80000"/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18</a:t>
            </a:fld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07847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34" charset="-128"/>
              </a:rPr>
              <a:t> T600/T150 new </a:t>
            </a:r>
            <a:r>
              <a:rPr lang="en-US" dirty="0" smtClean="0">
                <a:ea typeface="ＭＳ Ｐゴシック" pitchFamily="34" charset="-128"/>
              </a:rPr>
              <a:t>Thermal insulation 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grpSp>
        <p:nvGrpSpPr>
          <p:cNvPr id="11" name="Group 20"/>
          <p:cNvGrpSpPr/>
          <p:nvPr/>
        </p:nvGrpSpPr>
        <p:grpSpPr>
          <a:xfrm>
            <a:off x="3700626" y="924009"/>
            <a:ext cx="6384456" cy="4895910"/>
            <a:chOff x="760111" y="666690"/>
            <a:chExt cx="6384457" cy="4895910"/>
          </a:xfrm>
        </p:grpSpPr>
        <p:pic>
          <p:nvPicPr>
            <p:cNvPr id="12" name="Picture 11" descr="T600WarmVessel2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tretch>
              <a:fillRect/>
            </a:stretch>
          </p:blipFill>
          <p:spPr>
            <a:xfrm>
              <a:off x="760111" y="1087007"/>
              <a:ext cx="2880000" cy="2037193"/>
            </a:xfrm>
            <a:prstGeom prst="rect">
              <a:avLst/>
            </a:prstGeom>
          </p:spPr>
        </p:pic>
        <p:pic>
          <p:nvPicPr>
            <p:cNvPr id="13" name="Picture 12" descr="T600WarmVessel4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tretch>
              <a:fillRect/>
            </a:stretch>
          </p:blipFill>
          <p:spPr>
            <a:xfrm>
              <a:off x="3962400" y="1087007"/>
              <a:ext cx="2880000" cy="2037193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93286" y="666690"/>
              <a:ext cx="28216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0000"/>
                  </a:solidFill>
                </a:rPr>
                <a:t>Warm cage + ext. skin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10000" y="666690"/>
              <a:ext cx="33345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0000"/>
                  </a:solidFill>
                </a:rPr>
                <a:t>Insulation +T600 modules 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108071" y="3181290"/>
              <a:ext cx="18501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0000"/>
                  </a:solidFill>
                </a:rPr>
                <a:t>Insulation top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810000" y="3181290"/>
              <a:ext cx="31822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0000"/>
                  </a:solidFill>
                </a:rPr>
                <a:t>Top flanges (final layout)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pic>
          <p:nvPicPr>
            <p:cNvPr id="18" name="Picture 17" descr="T600WarmVessel5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tretch>
              <a:fillRect/>
            </a:stretch>
          </p:blipFill>
          <p:spPr>
            <a:xfrm>
              <a:off x="777600" y="3525406"/>
              <a:ext cx="2880000" cy="2037194"/>
            </a:xfrm>
            <a:prstGeom prst="rect">
              <a:avLst/>
            </a:prstGeom>
          </p:spPr>
        </p:pic>
        <p:pic>
          <p:nvPicPr>
            <p:cNvPr id="19" name="Picture 18" descr="T600WarmVessel7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tretch>
              <a:fillRect/>
            </a:stretch>
          </p:blipFill>
          <p:spPr>
            <a:xfrm>
              <a:off x="3962400" y="3525406"/>
              <a:ext cx="2880000" cy="2037194"/>
            </a:xfrm>
            <a:prstGeom prst="rect">
              <a:avLst/>
            </a:prstGeom>
          </p:spPr>
        </p:pic>
      </p:grpSp>
      <p:sp>
        <p:nvSpPr>
          <p:cNvPr id="20" name="Rectangle 19"/>
          <p:cNvSpPr/>
          <p:nvPr/>
        </p:nvSpPr>
        <p:spPr>
          <a:xfrm>
            <a:off x="76208" y="828983"/>
            <a:ext cx="3581392" cy="572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300"/>
              </a:lnSpc>
              <a:buClr>
                <a:srgbClr val="FF0000"/>
              </a:buClr>
              <a:buSzPct val="150000"/>
              <a:buFont typeface="Comic Sans MS" pitchFamily="66" charset="0"/>
              <a:buChar char="•"/>
            </a:pPr>
            <a:r>
              <a:rPr lang="en-GB" sz="2200" i="0" dirty="0">
                <a:solidFill>
                  <a:srgbClr val="000000"/>
                </a:solidFill>
                <a:cs typeface="Helvetica"/>
              </a:rPr>
              <a:t>Purely passive insulation chosen for T600/T150 installation, coupled to ICARUS  standard cooling shield with boiling N</a:t>
            </a:r>
            <a:r>
              <a:rPr lang="en-GB" sz="2200" i="0" baseline="-25000" dirty="0">
                <a:solidFill>
                  <a:srgbClr val="000000"/>
                </a:solidFill>
                <a:cs typeface="Helvetica"/>
              </a:rPr>
              <a:t>2</a:t>
            </a:r>
          </a:p>
          <a:p>
            <a:pPr>
              <a:lnSpc>
                <a:spcPts val="2300"/>
              </a:lnSpc>
              <a:buClr>
                <a:srgbClr val="FF0000"/>
              </a:buClr>
              <a:buSzPct val="150000"/>
            </a:pPr>
            <a:endParaRPr lang="en-GB" sz="2200" i="0" baseline="-25000" dirty="0" smtClean="0">
              <a:solidFill>
                <a:srgbClr val="000000"/>
              </a:solidFill>
              <a:cs typeface="Helvetica"/>
            </a:endParaRPr>
          </a:p>
          <a:p>
            <a:pPr marL="228600" indent="-228600">
              <a:lnSpc>
                <a:spcPts val="2300"/>
              </a:lnSpc>
              <a:buClr>
                <a:srgbClr val="FF0000"/>
              </a:buClr>
              <a:buSzPct val="150000"/>
              <a:buFont typeface="Comic Sans MS" pitchFamily="66" charset="0"/>
              <a:buChar char="•"/>
            </a:pPr>
            <a:r>
              <a:rPr lang="en-GB" sz="2200" i="0" dirty="0" smtClean="0">
                <a:solidFill>
                  <a:srgbClr val="000000"/>
                </a:solidFill>
                <a:cs typeface="Helvetica"/>
              </a:rPr>
              <a:t> GTT technique developed for 50 years and widely used for large industrial storage vessels and ships for liquefied natural gas</a:t>
            </a:r>
            <a:r>
              <a:rPr lang="en-GB" sz="2000" i="0" dirty="0" smtClean="0">
                <a:solidFill>
                  <a:srgbClr val="000000"/>
                </a:solidFill>
                <a:cs typeface="Helvetica"/>
              </a:rPr>
              <a:t>.</a:t>
            </a:r>
          </a:p>
          <a:p>
            <a:pPr>
              <a:lnSpc>
                <a:spcPts val="2300"/>
              </a:lnSpc>
              <a:buClr>
                <a:srgbClr val="FF0000"/>
              </a:buClr>
              <a:buSzPct val="150000"/>
            </a:pPr>
            <a:endParaRPr lang="en-GB" sz="2000" i="0" dirty="0" smtClean="0">
              <a:solidFill>
                <a:srgbClr val="000000"/>
              </a:solidFill>
              <a:cs typeface="Helvetica"/>
            </a:endParaRPr>
          </a:p>
          <a:p>
            <a:pPr marL="228600" indent="-228600">
              <a:lnSpc>
                <a:spcPts val="2300"/>
              </a:lnSpc>
              <a:buClr>
                <a:srgbClr val="FF0000"/>
              </a:buClr>
              <a:buSzPct val="150000"/>
              <a:buFont typeface="Comic Sans MS" pitchFamily="66" charset="0"/>
              <a:buChar char="•"/>
            </a:pPr>
            <a:r>
              <a:rPr lang="en-US" sz="2000" i="0" dirty="0" smtClean="0">
                <a:solidFill>
                  <a:srgbClr val="000000"/>
                </a:solidFill>
                <a:cs typeface="Helvetica"/>
              </a:rPr>
              <a:t>Expected </a:t>
            </a:r>
            <a:r>
              <a:rPr lang="en-US" sz="2000" i="0" dirty="0">
                <a:solidFill>
                  <a:srgbClr val="000000"/>
                </a:solidFill>
                <a:cs typeface="Helvetica"/>
              </a:rPr>
              <a:t>heat loss through the insulation:</a:t>
            </a:r>
          </a:p>
          <a:p>
            <a:r>
              <a:rPr lang="en-US" sz="2000" i="0" dirty="0" smtClean="0">
                <a:solidFill>
                  <a:srgbClr val="000000"/>
                </a:solidFill>
                <a:cs typeface="Helvetica"/>
              </a:rPr>
              <a:t>	T600 </a:t>
            </a:r>
            <a:r>
              <a:rPr lang="en-US" sz="2000" i="0" dirty="0">
                <a:solidFill>
                  <a:srgbClr val="000000"/>
                </a:solidFill>
                <a:cs typeface="Helvetica"/>
              </a:rPr>
              <a:t>≈ 6.6 kW ; </a:t>
            </a:r>
            <a:r>
              <a:rPr lang="en-US" sz="2000" i="0" dirty="0" smtClean="0">
                <a:solidFill>
                  <a:srgbClr val="000000"/>
                </a:solidFill>
                <a:cs typeface="Helvetica"/>
              </a:rPr>
              <a:t>	T150 </a:t>
            </a:r>
            <a:r>
              <a:rPr lang="en-US" sz="2000" i="0" dirty="0">
                <a:solidFill>
                  <a:srgbClr val="000000"/>
                </a:solidFill>
                <a:cs typeface="Helvetica"/>
              </a:rPr>
              <a:t>≈ 3.5 kW </a:t>
            </a:r>
          </a:p>
          <a:p>
            <a:pPr>
              <a:lnSpc>
                <a:spcPts val="2300"/>
              </a:lnSpc>
              <a:buClr>
                <a:srgbClr val="FF0000"/>
              </a:buClr>
              <a:buSzPct val="150000"/>
            </a:pPr>
            <a:endParaRPr lang="en-GB" sz="2000" i="0" dirty="0" smtClean="0">
              <a:solidFill>
                <a:srgbClr val="000000"/>
              </a:solidFill>
              <a:cs typeface="Helvetic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19</a:t>
            </a:fld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87798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ICARUS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" y="533400"/>
            <a:ext cx="9677400" cy="6248400"/>
          </a:xfrm>
        </p:spPr>
        <p:txBody>
          <a:bodyPr/>
          <a:lstStyle/>
          <a:p>
            <a:pPr algn="ctr">
              <a:buNone/>
            </a:pPr>
            <a:r>
              <a:rPr lang="en-US" sz="1600" dirty="0" smtClean="0"/>
              <a:t>	</a:t>
            </a:r>
            <a:r>
              <a:rPr lang="en-US" sz="1600" dirty="0" smtClean="0">
                <a:solidFill>
                  <a:srgbClr val="FF0000"/>
                </a:solidFill>
              </a:rPr>
              <a:t>M. Antonello</a:t>
            </a:r>
            <a:r>
              <a:rPr lang="en-US" sz="1600" baseline="30000" dirty="0" smtClean="0">
                <a:solidFill>
                  <a:srgbClr val="FF0000"/>
                </a:solidFill>
              </a:rPr>
              <a:t>1</a:t>
            </a:r>
            <a:r>
              <a:rPr lang="en-US" sz="1600" dirty="0" smtClean="0">
                <a:solidFill>
                  <a:srgbClr val="FF0000"/>
                </a:solidFill>
              </a:rPr>
              <a:t>, B. Baibussinov</a:t>
            </a:r>
            <a:r>
              <a:rPr lang="en-US" sz="1600" baseline="30000" dirty="0" smtClean="0">
                <a:solidFill>
                  <a:srgbClr val="FF0000"/>
                </a:solidFill>
              </a:rPr>
              <a:t>2</a:t>
            </a:r>
            <a:r>
              <a:rPr lang="en-US" sz="1600" dirty="0" smtClean="0">
                <a:solidFill>
                  <a:srgbClr val="FF0000"/>
                </a:solidFill>
              </a:rPr>
              <a:t>, V. Bellini</a:t>
            </a:r>
            <a:r>
              <a:rPr lang="en-US" sz="1600" baseline="30000" dirty="0" smtClean="0">
                <a:solidFill>
                  <a:srgbClr val="FF0000"/>
                </a:solidFill>
              </a:rPr>
              <a:t>4,5</a:t>
            </a:r>
            <a:r>
              <a:rPr lang="en-US" sz="1600" dirty="0" smtClean="0">
                <a:solidFill>
                  <a:srgbClr val="FF0000"/>
                </a:solidFill>
              </a:rPr>
              <a:t>,</a:t>
            </a:r>
            <a:r>
              <a:rPr lang="en-US" sz="1600" dirty="0" smtClean="0"/>
              <a:t> H. Bilokon</a:t>
            </a:r>
            <a:r>
              <a:rPr lang="en-US" sz="1600" baseline="30000" dirty="0" smtClean="0"/>
              <a:t>6</a:t>
            </a:r>
            <a:r>
              <a:rPr lang="en-US" sz="1600" dirty="0" smtClean="0"/>
              <a:t>, F. Boffelli</a:t>
            </a:r>
            <a:r>
              <a:rPr lang="en-US" sz="1600" baseline="30000" dirty="0" smtClean="0"/>
              <a:t>7</a:t>
            </a:r>
            <a:r>
              <a:rPr lang="en-US" sz="1600" dirty="0" smtClean="0"/>
              <a:t>,</a:t>
            </a:r>
            <a:r>
              <a:rPr lang="en-US" sz="1600" dirty="0" smtClean="0">
                <a:solidFill>
                  <a:srgbClr val="FF0000"/>
                </a:solidFill>
              </a:rPr>
              <a:t> M. Bonesini</a:t>
            </a:r>
            <a:r>
              <a:rPr lang="en-US" sz="1600" baseline="30000" dirty="0" smtClean="0">
                <a:solidFill>
                  <a:srgbClr val="FF0000"/>
                </a:solidFill>
              </a:rPr>
              <a:t>9</a:t>
            </a:r>
            <a:r>
              <a:rPr lang="en-US" sz="1600" dirty="0" smtClean="0">
                <a:solidFill>
                  <a:srgbClr val="FF0000"/>
                </a:solidFill>
              </a:rPr>
              <a:t>, E. Calligarich</a:t>
            </a:r>
            <a:r>
              <a:rPr lang="en-US" sz="1600" baseline="30000" dirty="0" smtClean="0">
                <a:solidFill>
                  <a:srgbClr val="FF0000"/>
                </a:solidFill>
              </a:rPr>
              <a:t>8</a:t>
            </a:r>
            <a:r>
              <a:rPr lang="en-US" sz="1600" dirty="0" smtClean="0">
                <a:solidFill>
                  <a:srgbClr val="FF0000"/>
                </a:solidFill>
              </a:rPr>
              <a:t>, S. Centro</a:t>
            </a:r>
            <a:r>
              <a:rPr lang="en-US" sz="1600" baseline="30000" dirty="0" smtClean="0">
                <a:solidFill>
                  <a:srgbClr val="FF0000"/>
                </a:solidFill>
              </a:rPr>
              <a:t>2,3</a:t>
            </a:r>
            <a:r>
              <a:rPr lang="en-US" sz="1600" dirty="0" smtClean="0">
                <a:solidFill>
                  <a:srgbClr val="FF0000"/>
                </a:solidFill>
              </a:rPr>
              <a:t>,</a:t>
            </a:r>
            <a:r>
              <a:rPr lang="en-US" sz="1600" dirty="0" smtClean="0"/>
              <a:t> K. Cieslik</a:t>
            </a:r>
            <a:r>
              <a:rPr lang="en-US" sz="1600" baseline="30000" dirty="0" smtClean="0"/>
              <a:t>10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FF0000"/>
                </a:solidFill>
              </a:rPr>
              <a:t>D. B. Cline</a:t>
            </a:r>
            <a:r>
              <a:rPr lang="en-US" sz="1600" baseline="30000" dirty="0" smtClean="0">
                <a:solidFill>
                  <a:srgbClr val="FF0000"/>
                </a:solidFill>
              </a:rPr>
              <a:t>11</a:t>
            </a:r>
            <a:r>
              <a:rPr lang="en-US" sz="1600" dirty="0" smtClean="0">
                <a:solidFill>
                  <a:srgbClr val="FF0000"/>
                </a:solidFill>
              </a:rPr>
              <a:t>, A. G. Cocco</a:t>
            </a:r>
            <a:r>
              <a:rPr lang="en-US" sz="1600" baseline="30000" dirty="0" smtClean="0">
                <a:solidFill>
                  <a:srgbClr val="FF0000"/>
                </a:solidFill>
              </a:rPr>
              <a:t>12</a:t>
            </a:r>
            <a:r>
              <a:rPr lang="en-US" sz="1600" dirty="0" smtClean="0">
                <a:solidFill>
                  <a:srgbClr val="FF0000"/>
                </a:solidFill>
              </a:rPr>
              <a:t>, A. Curioni</a:t>
            </a:r>
            <a:r>
              <a:rPr lang="en-US" sz="1600" baseline="30000" dirty="0" smtClean="0">
                <a:solidFill>
                  <a:srgbClr val="FF0000"/>
                </a:solidFill>
              </a:rPr>
              <a:t>9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dirty="0" smtClean="0"/>
              <a:t>A. Dermenev</a:t>
            </a:r>
            <a:r>
              <a:rPr lang="en-US" sz="1600" baseline="30000" dirty="0" smtClean="0"/>
              <a:t>13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FF0000"/>
                </a:solidFill>
              </a:rPr>
              <a:t>R. Dolfini</a:t>
            </a:r>
            <a:r>
              <a:rPr lang="en-US" sz="1600" baseline="30000" dirty="0" smtClean="0">
                <a:solidFill>
                  <a:srgbClr val="FF0000"/>
                </a:solidFill>
              </a:rPr>
              <a:t>7,8</a:t>
            </a:r>
            <a:r>
              <a:rPr lang="en-US" sz="1600" dirty="0" smtClean="0">
                <a:solidFill>
                  <a:srgbClr val="FF0000"/>
                </a:solidFill>
              </a:rPr>
              <a:t>, A. Falcone</a:t>
            </a:r>
            <a:r>
              <a:rPr lang="en-US" sz="1600" baseline="30000" dirty="0" smtClean="0">
                <a:solidFill>
                  <a:srgbClr val="FF0000"/>
                </a:solidFill>
              </a:rPr>
              <a:t>7,8</a:t>
            </a:r>
            <a:r>
              <a:rPr lang="en-US" sz="1600" dirty="0" smtClean="0">
                <a:solidFill>
                  <a:srgbClr val="FF0000"/>
                </a:solidFill>
              </a:rPr>
              <a:t>, C. Farnese</a:t>
            </a:r>
            <a:r>
              <a:rPr lang="en-US" sz="1600" baseline="30000" dirty="0" smtClean="0">
                <a:solidFill>
                  <a:srgbClr val="FF0000"/>
                </a:solidFill>
              </a:rPr>
              <a:t>2</a:t>
            </a:r>
            <a:r>
              <a:rPr lang="en-US" sz="1600" dirty="0" smtClean="0">
                <a:solidFill>
                  <a:srgbClr val="FF0000"/>
                </a:solidFill>
              </a:rPr>
              <a:t>, A. Fava</a:t>
            </a:r>
            <a:r>
              <a:rPr lang="en-US" sz="1600" baseline="30000" dirty="0" smtClean="0">
                <a:solidFill>
                  <a:srgbClr val="FF0000"/>
                </a:solidFill>
              </a:rPr>
              <a:t>3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dirty="0" smtClean="0"/>
              <a:t>A. Ferrari</a:t>
            </a:r>
            <a:r>
              <a:rPr lang="en-US" sz="1600" baseline="30000" dirty="0" smtClean="0"/>
              <a:t>14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FF0000"/>
                </a:solidFill>
              </a:rPr>
              <a:t>D. Gibin</a:t>
            </a:r>
            <a:r>
              <a:rPr lang="en-US" sz="1600" baseline="30000" dirty="0" smtClean="0">
                <a:solidFill>
                  <a:srgbClr val="FF0000"/>
                </a:solidFill>
              </a:rPr>
              <a:t>2,3</a:t>
            </a:r>
            <a:r>
              <a:rPr lang="en-US" sz="1600" dirty="0" smtClean="0">
                <a:solidFill>
                  <a:srgbClr val="FF0000"/>
                </a:solidFill>
              </a:rPr>
              <a:t>,</a:t>
            </a:r>
            <a:r>
              <a:rPr lang="en-US" sz="1600" dirty="0" smtClean="0"/>
              <a:t> S. Gninenko</a:t>
            </a:r>
            <a:r>
              <a:rPr lang="en-US" sz="1600" baseline="30000" dirty="0" smtClean="0"/>
              <a:t>13</a:t>
            </a:r>
            <a:r>
              <a:rPr lang="en-US" sz="1600" dirty="0" smtClean="0"/>
              <a:t>, F. Guber</a:t>
            </a:r>
            <a:r>
              <a:rPr lang="en-US" sz="1600" baseline="30000" dirty="0" smtClean="0"/>
              <a:t>13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FF0000"/>
                </a:solidFill>
              </a:rPr>
              <a:t>A. Guglielmi</a:t>
            </a:r>
            <a:r>
              <a:rPr lang="en-US" sz="1600" baseline="30000" dirty="0" smtClean="0">
                <a:solidFill>
                  <a:srgbClr val="FF0000"/>
                </a:solidFill>
              </a:rPr>
              <a:t>2</a:t>
            </a:r>
            <a:r>
              <a:rPr lang="en-US" sz="1600" dirty="0" smtClean="0">
                <a:solidFill>
                  <a:srgbClr val="FF0000"/>
                </a:solidFill>
              </a:rPr>
              <a:t>,</a:t>
            </a:r>
            <a:r>
              <a:rPr lang="en-US" sz="1600" dirty="0" smtClean="0"/>
              <a:t> M. Haranczyk</a:t>
            </a:r>
            <a:r>
              <a:rPr lang="en-US" sz="1600" baseline="30000" dirty="0" smtClean="0"/>
              <a:t>10</a:t>
            </a:r>
            <a:r>
              <a:rPr lang="en-US" sz="1600" dirty="0" smtClean="0"/>
              <a:t>, J. Holeczek</a:t>
            </a:r>
            <a:r>
              <a:rPr lang="en-US" sz="1600" baseline="30000" dirty="0" smtClean="0"/>
              <a:t>15</a:t>
            </a:r>
            <a:r>
              <a:rPr lang="en-US" sz="1600" dirty="0" smtClean="0"/>
              <a:t>, A. Ivashkin</a:t>
            </a:r>
            <a:r>
              <a:rPr lang="en-US" sz="1600" baseline="30000" dirty="0" smtClean="0"/>
              <a:t>13</a:t>
            </a:r>
            <a:r>
              <a:rPr lang="en-US" sz="1600" dirty="0" smtClean="0"/>
              <a:t>, M. Kirsanov</a:t>
            </a:r>
            <a:r>
              <a:rPr lang="en-US" sz="1600" baseline="30000" dirty="0" smtClean="0"/>
              <a:t>13</a:t>
            </a:r>
            <a:r>
              <a:rPr lang="en-US" sz="1600" dirty="0" smtClean="0"/>
              <a:t>, J. Kisiel</a:t>
            </a:r>
            <a:r>
              <a:rPr lang="en-US" sz="1600" baseline="30000" dirty="0" smtClean="0"/>
              <a:t>15</a:t>
            </a:r>
            <a:r>
              <a:rPr lang="en-US" sz="1600" dirty="0" smtClean="0"/>
              <a:t>, I. Kochanek</a:t>
            </a:r>
            <a:r>
              <a:rPr lang="en-US" sz="1600" baseline="30000" dirty="0" smtClean="0"/>
              <a:t>15</a:t>
            </a:r>
            <a:r>
              <a:rPr lang="en-US" sz="1600" dirty="0" smtClean="0"/>
              <a:t>, A. Kurepin</a:t>
            </a:r>
            <a:r>
              <a:rPr lang="en-US" sz="1600" baseline="30000" dirty="0" smtClean="0"/>
              <a:t>13</a:t>
            </a:r>
            <a:r>
              <a:rPr lang="en-US" sz="1600" dirty="0" smtClean="0"/>
              <a:t>, J. Łagoda</a:t>
            </a:r>
            <a:r>
              <a:rPr lang="en-US" sz="1600" baseline="30000" dirty="0" smtClean="0"/>
              <a:t>16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FF0000"/>
                </a:solidFill>
              </a:rPr>
              <a:t>F. Mammoliti</a:t>
            </a:r>
            <a:r>
              <a:rPr lang="en-US" sz="1600" baseline="30000" dirty="0" smtClean="0">
                <a:solidFill>
                  <a:srgbClr val="FF0000"/>
                </a:solidFill>
              </a:rPr>
              <a:t>4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dirty="0" smtClean="0"/>
              <a:t>S. Mania</a:t>
            </a:r>
            <a:r>
              <a:rPr lang="en-US" sz="1600" baseline="30000" dirty="0" smtClean="0"/>
              <a:t>15</a:t>
            </a:r>
            <a:r>
              <a:rPr lang="en-US" sz="1600" dirty="0" smtClean="0"/>
              <a:t>, G. Mannocchi</a:t>
            </a:r>
            <a:r>
              <a:rPr lang="en-US" sz="1600" baseline="30000" dirty="0" smtClean="0"/>
              <a:t>6</a:t>
            </a:r>
            <a:r>
              <a:rPr lang="en-US" sz="1600" dirty="0" smtClean="0"/>
              <a:t>, V. Matveev</a:t>
            </a:r>
            <a:r>
              <a:rPr lang="en-US" sz="1600" baseline="30000" dirty="0" smtClean="0"/>
              <a:t>13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FF0000"/>
                </a:solidFill>
              </a:rPr>
              <a:t>A. Menegolli</a:t>
            </a:r>
            <a:r>
              <a:rPr lang="en-US" sz="1600" baseline="30000" dirty="0" smtClean="0">
                <a:solidFill>
                  <a:srgbClr val="FF0000"/>
                </a:solidFill>
              </a:rPr>
              <a:t>7,8</a:t>
            </a:r>
            <a:r>
              <a:rPr lang="en-US" sz="1600" dirty="0" smtClean="0">
                <a:solidFill>
                  <a:srgbClr val="FF0000"/>
                </a:solidFill>
              </a:rPr>
              <a:t>, G. Meng</a:t>
            </a:r>
            <a:r>
              <a:rPr lang="en-US" sz="1600" baseline="30000" dirty="0" smtClean="0">
                <a:solidFill>
                  <a:srgbClr val="FF0000"/>
                </a:solidFill>
              </a:rPr>
              <a:t>2</a:t>
            </a:r>
            <a:r>
              <a:rPr lang="en-US" sz="1600" dirty="0" smtClean="0">
                <a:solidFill>
                  <a:srgbClr val="FF0000"/>
                </a:solidFill>
              </a:rPr>
              <a:t>, G. B. Mills</a:t>
            </a:r>
            <a:r>
              <a:rPr lang="en-US" sz="1600" baseline="30000" dirty="0" smtClean="0">
                <a:solidFill>
                  <a:srgbClr val="FF0000"/>
                </a:solidFill>
              </a:rPr>
              <a:t>17</a:t>
            </a:r>
            <a:r>
              <a:rPr lang="en-US" sz="1600" dirty="0" smtClean="0">
                <a:solidFill>
                  <a:srgbClr val="FF0000"/>
                </a:solidFill>
              </a:rPr>
              <a:t>, C. Montanari</a:t>
            </a:r>
            <a:r>
              <a:rPr lang="en-US" sz="1600" baseline="30000" dirty="0" smtClean="0">
                <a:solidFill>
                  <a:srgbClr val="FF0000"/>
                </a:solidFill>
              </a:rPr>
              <a:t>8</a:t>
            </a:r>
            <a:r>
              <a:rPr lang="en-US" sz="1600" dirty="0" smtClean="0">
                <a:solidFill>
                  <a:srgbClr val="FF0000"/>
                </a:solidFill>
              </a:rPr>
              <a:t>, F. Noto</a:t>
            </a:r>
            <a:r>
              <a:rPr lang="en-US" sz="1600" baseline="30000" dirty="0" smtClean="0">
                <a:solidFill>
                  <a:srgbClr val="FF0000"/>
                </a:solidFill>
              </a:rPr>
              <a:t>4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dirty="0" smtClean="0"/>
              <a:t>S. Otwinowski</a:t>
            </a:r>
            <a:r>
              <a:rPr lang="en-US" sz="1600" baseline="30000" dirty="0" smtClean="0"/>
              <a:t>11</a:t>
            </a:r>
            <a:r>
              <a:rPr lang="en-US" sz="1600" dirty="0" smtClean="0"/>
              <a:t>, T. J. Palczewski</a:t>
            </a:r>
            <a:r>
              <a:rPr lang="en-US" sz="1600" baseline="30000" dirty="0" smtClean="0"/>
              <a:t>16</a:t>
            </a:r>
            <a:r>
              <a:rPr lang="en-US" sz="1600" dirty="0" smtClean="0"/>
              <a:t>, P. Picchi</a:t>
            </a:r>
            <a:r>
              <a:rPr lang="en-US" sz="1600" baseline="30000" dirty="0" smtClean="0"/>
              <a:t>6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FF0000"/>
                </a:solidFill>
              </a:rPr>
              <a:t>F. Pietropaolo</a:t>
            </a:r>
            <a:r>
              <a:rPr lang="en-US" sz="1600" baseline="30000" dirty="0" smtClean="0">
                <a:solidFill>
                  <a:srgbClr val="FF0000"/>
                </a:solidFill>
              </a:rPr>
              <a:t>2</a:t>
            </a:r>
            <a:r>
              <a:rPr lang="en-US" sz="1600" dirty="0" smtClean="0">
                <a:solidFill>
                  <a:srgbClr val="FF0000"/>
                </a:solidFill>
              </a:rPr>
              <a:t>,</a:t>
            </a:r>
            <a:r>
              <a:rPr lang="en-US" sz="1600" dirty="0" smtClean="0"/>
              <a:t> P. Płoński</a:t>
            </a:r>
            <a:r>
              <a:rPr lang="en-US" sz="1600" baseline="30000" dirty="0" smtClean="0"/>
              <a:t>18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FF0000"/>
                </a:solidFill>
              </a:rPr>
              <a:t>R. Potenza</a:t>
            </a:r>
            <a:r>
              <a:rPr lang="en-US" sz="1600" baseline="30000" dirty="0" smtClean="0">
                <a:solidFill>
                  <a:srgbClr val="FF0000"/>
                </a:solidFill>
              </a:rPr>
              <a:t>4,5</a:t>
            </a:r>
            <a:r>
              <a:rPr lang="en-US" sz="1600" dirty="0" smtClean="0">
                <a:solidFill>
                  <a:srgbClr val="FF0000"/>
                </a:solidFill>
              </a:rPr>
              <a:t>, A. Rappoldi</a:t>
            </a:r>
            <a:r>
              <a:rPr lang="en-US" sz="1600" baseline="30000" dirty="0" smtClean="0">
                <a:solidFill>
                  <a:srgbClr val="FF0000"/>
                </a:solidFill>
              </a:rPr>
              <a:t>8</a:t>
            </a:r>
            <a:r>
              <a:rPr lang="en-US" sz="1600" dirty="0" smtClean="0">
                <a:solidFill>
                  <a:srgbClr val="FF0000"/>
                </a:solidFill>
              </a:rPr>
              <a:t>, G. L. Raselli</a:t>
            </a:r>
            <a:r>
              <a:rPr lang="en-US" sz="1600" baseline="30000" dirty="0" smtClean="0">
                <a:solidFill>
                  <a:srgbClr val="FF0000"/>
                </a:solidFill>
              </a:rPr>
              <a:t>8</a:t>
            </a:r>
            <a:r>
              <a:rPr lang="en-US" sz="1600" dirty="0" smtClean="0">
                <a:solidFill>
                  <a:srgbClr val="FF0000"/>
                </a:solidFill>
              </a:rPr>
              <a:t>, M. Rossella</a:t>
            </a:r>
            <a:r>
              <a:rPr lang="en-US" sz="1600" baseline="30000" dirty="0" smtClean="0">
                <a:solidFill>
                  <a:srgbClr val="FF0000"/>
                </a:solidFill>
              </a:rPr>
              <a:t>8</a:t>
            </a:r>
            <a:r>
              <a:rPr lang="en-US" sz="1600" dirty="0" smtClean="0">
                <a:solidFill>
                  <a:srgbClr val="FF0000"/>
                </a:solidFill>
              </a:rPr>
              <a:t>, C. Rubbia</a:t>
            </a:r>
            <a:r>
              <a:rPr lang="en-US" sz="1600" baseline="30000" dirty="0" smtClean="0">
                <a:solidFill>
                  <a:srgbClr val="FF0000"/>
                </a:solidFill>
              </a:rPr>
              <a:t>19,14,a</a:t>
            </a:r>
            <a:r>
              <a:rPr lang="en-US" sz="1600" dirty="0" smtClean="0">
                <a:solidFill>
                  <a:srgbClr val="FF0000"/>
                </a:solidFill>
              </a:rPr>
              <a:t>, P. Sala</a:t>
            </a:r>
            <a:r>
              <a:rPr lang="en-US" sz="1600" baseline="30000" dirty="0" smtClean="0">
                <a:solidFill>
                  <a:srgbClr val="FF0000"/>
                </a:solidFill>
              </a:rPr>
              <a:t>20</a:t>
            </a:r>
            <a:r>
              <a:rPr lang="en-US" sz="1600" dirty="0" smtClean="0">
                <a:solidFill>
                  <a:srgbClr val="FF0000"/>
                </a:solidFill>
              </a:rPr>
              <a:t>, A. Scaramelli</a:t>
            </a:r>
            <a:r>
              <a:rPr lang="en-US" sz="1600" baseline="30000" dirty="0" smtClean="0">
                <a:solidFill>
                  <a:srgbClr val="FF0000"/>
                </a:solidFill>
              </a:rPr>
              <a:t>20</a:t>
            </a:r>
            <a:r>
              <a:rPr lang="en-US" sz="1600" dirty="0" smtClean="0">
                <a:solidFill>
                  <a:srgbClr val="FF0000"/>
                </a:solidFill>
              </a:rPr>
              <a:t>, E. Segreto</a:t>
            </a:r>
            <a:r>
              <a:rPr lang="en-US" sz="1600" baseline="30000" dirty="0" smtClean="0">
                <a:solidFill>
                  <a:srgbClr val="FF0000"/>
                </a:solidFill>
              </a:rPr>
              <a:t>1</a:t>
            </a:r>
            <a:r>
              <a:rPr lang="en-US" sz="1600" dirty="0" smtClean="0">
                <a:solidFill>
                  <a:srgbClr val="FF0000"/>
                </a:solidFill>
              </a:rPr>
              <a:t>, D. Stefan</a:t>
            </a:r>
            <a:r>
              <a:rPr lang="en-US" sz="1600" baseline="30000" dirty="0" smtClean="0">
                <a:solidFill>
                  <a:srgbClr val="FF0000"/>
                </a:solidFill>
              </a:rPr>
              <a:t>1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dirty="0" smtClean="0"/>
              <a:t>J. Stepaniak</a:t>
            </a:r>
            <a:r>
              <a:rPr lang="en-US" sz="1600" baseline="30000" dirty="0" smtClean="0"/>
              <a:t>16</a:t>
            </a:r>
            <a:r>
              <a:rPr lang="en-US" sz="1600" dirty="0" smtClean="0"/>
              <a:t>, R. Sulej</a:t>
            </a:r>
            <a:r>
              <a:rPr lang="en-US" sz="1600" baseline="30000" dirty="0" smtClean="0"/>
              <a:t>16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FF0000"/>
                </a:solidFill>
              </a:rPr>
              <a:t>C. M. Sutera</a:t>
            </a:r>
            <a:r>
              <a:rPr lang="en-US" sz="1600" baseline="30000" dirty="0" smtClean="0">
                <a:solidFill>
                  <a:srgbClr val="FF0000"/>
                </a:solidFill>
              </a:rPr>
              <a:t>4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dirty="0" smtClean="0"/>
              <a:t>D. Tlisov</a:t>
            </a:r>
            <a:r>
              <a:rPr lang="en-US" sz="1600" baseline="30000" dirty="0" smtClean="0"/>
              <a:t>13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FF0000"/>
                </a:solidFill>
              </a:rPr>
              <a:t>M. Torti</a:t>
            </a:r>
            <a:r>
              <a:rPr lang="en-US" sz="1600" baseline="30000" dirty="0" smtClean="0">
                <a:solidFill>
                  <a:srgbClr val="FF0000"/>
                </a:solidFill>
              </a:rPr>
              <a:t>7,8</a:t>
            </a:r>
            <a:r>
              <a:rPr lang="en-US" sz="1600" dirty="0" smtClean="0">
                <a:solidFill>
                  <a:srgbClr val="FF0000"/>
                </a:solidFill>
              </a:rPr>
              <a:t>, R. G. Van de Water</a:t>
            </a:r>
            <a:r>
              <a:rPr lang="en-US" sz="1600" baseline="30000" dirty="0" smtClean="0">
                <a:solidFill>
                  <a:srgbClr val="FF0000"/>
                </a:solidFill>
              </a:rPr>
              <a:t>17</a:t>
            </a:r>
            <a:r>
              <a:rPr lang="en-US" sz="1600" dirty="0" smtClean="0">
                <a:solidFill>
                  <a:srgbClr val="FF0000"/>
                </a:solidFill>
              </a:rPr>
              <a:t>, F. Varanini</a:t>
            </a:r>
            <a:r>
              <a:rPr lang="en-US" sz="1600" baseline="30000" dirty="0" smtClean="0">
                <a:solidFill>
                  <a:srgbClr val="FF0000"/>
                </a:solidFill>
              </a:rPr>
              <a:t>3</a:t>
            </a:r>
            <a:r>
              <a:rPr lang="en-US" sz="1600" dirty="0" smtClean="0">
                <a:solidFill>
                  <a:srgbClr val="FF0000"/>
                </a:solidFill>
              </a:rPr>
              <a:t>, S. Ventura</a:t>
            </a:r>
            <a:r>
              <a:rPr lang="en-US" sz="1600" baseline="30000" dirty="0" smtClean="0">
                <a:solidFill>
                  <a:srgbClr val="FF0000"/>
                </a:solidFill>
              </a:rPr>
              <a:t>2</a:t>
            </a:r>
            <a:r>
              <a:rPr lang="en-US" sz="1600" dirty="0" smtClean="0">
                <a:solidFill>
                  <a:srgbClr val="FF0000"/>
                </a:solidFill>
              </a:rPr>
              <a:t>, C. Vignoli</a:t>
            </a:r>
            <a:r>
              <a:rPr lang="en-US" sz="1600" baseline="30000" dirty="0" smtClean="0">
                <a:solidFill>
                  <a:srgbClr val="FF0000"/>
                </a:solidFill>
              </a:rPr>
              <a:t>1</a:t>
            </a:r>
            <a:r>
              <a:rPr lang="en-US" sz="1600" dirty="0" smtClean="0">
                <a:solidFill>
                  <a:srgbClr val="FF0000"/>
                </a:solidFill>
              </a:rPr>
              <a:t>, H. G. Wang</a:t>
            </a:r>
            <a:r>
              <a:rPr lang="en-US" sz="1600" baseline="30000" dirty="0" smtClean="0">
                <a:solidFill>
                  <a:srgbClr val="FF0000"/>
                </a:solidFill>
              </a:rPr>
              <a:t>11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dirty="0" smtClean="0"/>
              <a:t>X. Yang</a:t>
            </a:r>
            <a:r>
              <a:rPr lang="en-US" sz="1600" baseline="30000" dirty="0" smtClean="0"/>
              <a:t>11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FF0000"/>
                </a:solidFill>
              </a:rPr>
              <a:t>A. Zani</a:t>
            </a:r>
            <a:r>
              <a:rPr lang="en-US" sz="1600" baseline="30000" dirty="0" smtClean="0">
                <a:solidFill>
                  <a:srgbClr val="FF0000"/>
                </a:solidFill>
              </a:rPr>
              <a:t>7,8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dirty="0" smtClean="0"/>
              <a:t>K. Zaremba</a:t>
            </a:r>
            <a:r>
              <a:rPr lang="en-US" sz="1600" baseline="30000" dirty="0" smtClean="0"/>
              <a:t>18</a:t>
            </a:r>
          </a:p>
          <a:p>
            <a:pPr>
              <a:buNone/>
            </a:pPr>
            <a:endParaRPr lang="en-US" sz="900" dirty="0" smtClean="0"/>
          </a:p>
          <a:p>
            <a:pPr>
              <a:buNone/>
            </a:pPr>
            <a:r>
              <a:rPr lang="en-US" sz="1600" i="1" dirty="0" smtClean="0"/>
              <a:t>	</a:t>
            </a:r>
            <a:r>
              <a:rPr lang="en-US" sz="1600" i="1" dirty="0" smtClean="0">
                <a:solidFill>
                  <a:srgbClr val="0000FF"/>
                </a:solidFill>
              </a:rPr>
              <a:t>INFN, LNGS, </a:t>
            </a:r>
            <a:r>
              <a:rPr lang="en-US" sz="1600" i="1" dirty="0" err="1" smtClean="0">
                <a:solidFill>
                  <a:srgbClr val="0000FF"/>
                </a:solidFill>
              </a:rPr>
              <a:t>Assergi</a:t>
            </a:r>
            <a:r>
              <a:rPr lang="en-US" sz="1600" i="1" dirty="0" smtClean="0">
                <a:solidFill>
                  <a:srgbClr val="0000FF"/>
                </a:solidFill>
              </a:rPr>
              <a:t> (AQ), Italy 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1)</a:t>
            </a:r>
            <a:r>
              <a:rPr lang="en-US" sz="1600" dirty="0" smtClean="0">
                <a:solidFill>
                  <a:srgbClr val="0000FF"/>
                </a:solidFill>
              </a:rPr>
              <a:t>,</a:t>
            </a:r>
            <a:r>
              <a:rPr lang="en-US" sz="1600" i="1" dirty="0" smtClean="0">
                <a:solidFill>
                  <a:srgbClr val="0000FF"/>
                </a:solidFill>
              </a:rPr>
              <a:t> INFN, </a:t>
            </a:r>
            <a:r>
              <a:rPr lang="en-US" sz="1600" i="1" dirty="0" err="1" smtClean="0">
                <a:solidFill>
                  <a:srgbClr val="0000FF"/>
                </a:solidFill>
              </a:rPr>
              <a:t>Sezione</a:t>
            </a:r>
            <a:r>
              <a:rPr lang="en-US" sz="1600" i="1" dirty="0" smtClean="0">
                <a:solidFill>
                  <a:srgbClr val="0000FF"/>
                </a:solidFill>
              </a:rPr>
              <a:t> di </a:t>
            </a:r>
            <a:r>
              <a:rPr lang="en-US" sz="1600" i="1" dirty="0" err="1" smtClean="0">
                <a:solidFill>
                  <a:srgbClr val="0000FF"/>
                </a:solidFill>
              </a:rPr>
              <a:t>Padova</a:t>
            </a:r>
            <a:r>
              <a:rPr lang="en-US" sz="1600" i="1" dirty="0" smtClean="0">
                <a:solidFill>
                  <a:srgbClr val="0000FF"/>
                </a:solidFill>
              </a:rPr>
              <a:t>, </a:t>
            </a:r>
            <a:r>
              <a:rPr lang="en-US" sz="1600" i="1" dirty="0" err="1" smtClean="0">
                <a:solidFill>
                  <a:srgbClr val="0000FF"/>
                </a:solidFill>
              </a:rPr>
              <a:t>Padova</a:t>
            </a:r>
            <a:r>
              <a:rPr lang="en-US" sz="1600" i="1" dirty="0" smtClean="0">
                <a:solidFill>
                  <a:srgbClr val="0000FF"/>
                </a:solidFill>
              </a:rPr>
              <a:t>, Italy 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2)</a:t>
            </a:r>
            <a:r>
              <a:rPr lang="en-US" sz="1600" i="1" dirty="0" smtClean="0">
                <a:solidFill>
                  <a:srgbClr val="0000FF"/>
                </a:solidFill>
              </a:rPr>
              <a:t>, </a:t>
            </a:r>
            <a:r>
              <a:rPr lang="en-US" sz="1600" i="1" dirty="0" err="1" smtClean="0">
                <a:solidFill>
                  <a:srgbClr val="0000FF"/>
                </a:solidFill>
              </a:rPr>
              <a:t>Dipartimento</a:t>
            </a:r>
            <a:r>
              <a:rPr lang="en-US" sz="1600" i="1" dirty="0" smtClean="0">
                <a:solidFill>
                  <a:srgbClr val="0000FF"/>
                </a:solidFill>
              </a:rPr>
              <a:t> di </a:t>
            </a:r>
            <a:r>
              <a:rPr lang="en-US" sz="1600" i="1" dirty="0" err="1" smtClean="0">
                <a:solidFill>
                  <a:srgbClr val="0000FF"/>
                </a:solidFill>
              </a:rPr>
              <a:t>Fisica</a:t>
            </a:r>
            <a:r>
              <a:rPr lang="en-US" sz="1600" i="1" dirty="0" smtClean="0">
                <a:solidFill>
                  <a:srgbClr val="0000FF"/>
                </a:solidFill>
              </a:rPr>
              <a:t>, </a:t>
            </a:r>
            <a:r>
              <a:rPr lang="en-US" sz="1600" i="1" dirty="0" err="1" smtClean="0">
                <a:solidFill>
                  <a:srgbClr val="0000FF"/>
                </a:solidFill>
              </a:rPr>
              <a:t>Università</a:t>
            </a:r>
            <a:r>
              <a:rPr lang="en-US" sz="1600" i="1" dirty="0" smtClean="0">
                <a:solidFill>
                  <a:srgbClr val="0000FF"/>
                </a:solidFill>
              </a:rPr>
              <a:t> di </a:t>
            </a:r>
            <a:r>
              <a:rPr lang="en-US" sz="1600" i="1" dirty="0" err="1" smtClean="0">
                <a:solidFill>
                  <a:srgbClr val="0000FF"/>
                </a:solidFill>
              </a:rPr>
              <a:t>Padova</a:t>
            </a:r>
            <a:r>
              <a:rPr lang="en-US" sz="1600" i="1" dirty="0" smtClean="0">
                <a:solidFill>
                  <a:srgbClr val="0000FF"/>
                </a:solidFill>
              </a:rPr>
              <a:t>, </a:t>
            </a:r>
            <a:r>
              <a:rPr lang="en-US" sz="1600" i="1" dirty="0" err="1" smtClean="0">
                <a:solidFill>
                  <a:srgbClr val="0000FF"/>
                </a:solidFill>
              </a:rPr>
              <a:t>Padova</a:t>
            </a:r>
            <a:r>
              <a:rPr lang="en-US" sz="1600" i="1" dirty="0" smtClean="0">
                <a:solidFill>
                  <a:srgbClr val="0000FF"/>
                </a:solidFill>
              </a:rPr>
              <a:t>, Italy 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3)</a:t>
            </a:r>
            <a:r>
              <a:rPr lang="en-US" sz="1600" i="1" dirty="0" smtClean="0">
                <a:solidFill>
                  <a:srgbClr val="0000FF"/>
                </a:solidFill>
              </a:rPr>
              <a:t>, </a:t>
            </a:r>
            <a:r>
              <a:rPr lang="en-US" sz="1600" i="1" dirty="0" err="1" smtClean="0">
                <a:solidFill>
                  <a:srgbClr val="0000FF"/>
                </a:solidFill>
              </a:rPr>
              <a:t>Dipartimento</a:t>
            </a:r>
            <a:r>
              <a:rPr lang="en-US" sz="1600" i="1" dirty="0" smtClean="0">
                <a:solidFill>
                  <a:srgbClr val="0000FF"/>
                </a:solidFill>
              </a:rPr>
              <a:t> </a:t>
            </a:r>
            <a:r>
              <a:rPr lang="en-US" sz="1600" i="1" dirty="0">
                <a:solidFill>
                  <a:srgbClr val="0000FF"/>
                </a:solidFill>
              </a:rPr>
              <a:t>di </a:t>
            </a:r>
            <a:r>
              <a:rPr lang="en-US" sz="1600" i="1" dirty="0" err="1">
                <a:solidFill>
                  <a:srgbClr val="0000FF"/>
                </a:solidFill>
              </a:rPr>
              <a:t>Fisica</a:t>
            </a:r>
            <a:r>
              <a:rPr lang="en-US" sz="1600" i="1" dirty="0">
                <a:solidFill>
                  <a:srgbClr val="0000FF"/>
                </a:solidFill>
              </a:rPr>
              <a:t>, </a:t>
            </a:r>
            <a:r>
              <a:rPr lang="en-US" sz="1600" i="1" dirty="0" err="1">
                <a:solidFill>
                  <a:srgbClr val="0000FF"/>
                </a:solidFill>
              </a:rPr>
              <a:t>Università</a:t>
            </a:r>
            <a:r>
              <a:rPr lang="en-US" sz="1600" i="1" dirty="0">
                <a:solidFill>
                  <a:srgbClr val="0000FF"/>
                </a:solidFill>
              </a:rPr>
              <a:t> di </a:t>
            </a:r>
            <a:r>
              <a:rPr lang="en-US" sz="1600" i="1" dirty="0" smtClean="0">
                <a:solidFill>
                  <a:srgbClr val="0000FF"/>
                </a:solidFill>
              </a:rPr>
              <a:t>Catania, Catania, </a:t>
            </a:r>
            <a:r>
              <a:rPr lang="en-US" sz="1600" i="1" dirty="0">
                <a:solidFill>
                  <a:srgbClr val="0000FF"/>
                </a:solidFill>
              </a:rPr>
              <a:t>Italy 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4)</a:t>
            </a:r>
            <a:r>
              <a:rPr lang="en-US" sz="1600" i="1" dirty="0" smtClean="0">
                <a:solidFill>
                  <a:srgbClr val="0000FF"/>
                </a:solidFill>
              </a:rPr>
              <a:t> INFN, </a:t>
            </a:r>
            <a:r>
              <a:rPr lang="en-US" sz="1600" i="1" dirty="0" err="1" smtClean="0">
                <a:solidFill>
                  <a:srgbClr val="0000FF"/>
                </a:solidFill>
              </a:rPr>
              <a:t>Sezione</a:t>
            </a:r>
            <a:r>
              <a:rPr lang="en-US" sz="1600" i="1" dirty="0" smtClean="0">
                <a:solidFill>
                  <a:srgbClr val="0000FF"/>
                </a:solidFill>
              </a:rPr>
              <a:t> di Catania, Catania, Italy 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5)</a:t>
            </a:r>
            <a:r>
              <a:rPr lang="en-US" sz="1600" i="1" dirty="0" smtClean="0">
                <a:solidFill>
                  <a:srgbClr val="0000FF"/>
                </a:solidFill>
              </a:rPr>
              <a:t>, INFN, </a:t>
            </a:r>
            <a:r>
              <a:rPr lang="en-US" sz="1600" i="1" dirty="0" err="1" smtClean="0">
                <a:solidFill>
                  <a:srgbClr val="0000FF"/>
                </a:solidFill>
              </a:rPr>
              <a:t>Laboratori</a:t>
            </a:r>
            <a:r>
              <a:rPr lang="en-US" sz="1600" i="1" dirty="0" smtClean="0">
                <a:solidFill>
                  <a:srgbClr val="0000FF"/>
                </a:solidFill>
              </a:rPr>
              <a:t> </a:t>
            </a:r>
            <a:r>
              <a:rPr lang="en-US" sz="1600" i="1" dirty="0" err="1" smtClean="0">
                <a:solidFill>
                  <a:srgbClr val="0000FF"/>
                </a:solidFill>
              </a:rPr>
              <a:t>Nazionali</a:t>
            </a:r>
            <a:r>
              <a:rPr lang="en-US" sz="1600" i="1" dirty="0" smtClean="0">
                <a:solidFill>
                  <a:srgbClr val="0000FF"/>
                </a:solidFill>
              </a:rPr>
              <a:t> di </a:t>
            </a:r>
            <a:r>
              <a:rPr lang="en-US" sz="1600" i="1" dirty="0" err="1" smtClean="0">
                <a:solidFill>
                  <a:srgbClr val="0000FF"/>
                </a:solidFill>
              </a:rPr>
              <a:t>Frascati</a:t>
            </a:r>
            <a:r>
              <a:rPr lang="en-US" sz="1600" i="1" dirty="0" smtClean="0">
                <a:solidFill>
                  <a:srgbClr val="0000FF"/>
                </a:solidFill>
              </a:rPr>
              <a:t> (LNF), </a:t>
            </a:r>
            <a:r>
              <a:rPr lang="en-US" sz="1600" i="1" dirty="0" err="1" smtClean="0">
                <a:solidFill>
                  <a:srgbClr val="0000FF"/>
                </a:solidFill>
              </a:rPr>
              <a:t>Frascati</a:t>
            </a:r>
            <a:r>
              <a:rPr lang="en-US" sz="1600" i="1" dirty="0" smtClean="0">
                <a:solidFill>
                  <a:srgbClr val="0000FF"/>
                </a:solidFill>
              </a:rPr>
              <a:t> (Roma), Italy 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6)</a:t>
            </a:r>
            <a:r>
              <a:rPr lang="en-US" sz="1600" i="1" dirty="0" smtClean="0">
                <a:solidFill>
                  <a:srgbClr val="0000FF"/>
                </a:solidFill>
              </a:rPr>
              <a:t>, </a:t>
            </a:r>
            <a:r>
              <a:rPr lang="en-US" sz="1600" i="1" dirty="0" err="1" smtClean="0">
                <a:solidFill>
                  <a:srgbClr val="0000FF"/>
                </a:solidFill>
              </a:rPr>
              <a:t>Dipartimento</a:t>
            </a:r>
            <a:r>
              <a:rPr lang="en-US" sz="1600" i="1" dirty="0" smtClean="0">
                <a:solidFill>
                  <a:srgbClr val="0000FF"/>
                </a:solidFill>
              </a:rPr>
              <a:t> di </a:t>
            </a:r>
            <a:r>
              <a:rPr lang="en-US" sz="1600" i="1" dirty="0" err="1" smtClean="0">
                <a:solidFill>
                  <a:srgbClr val="0000FF"/>
                </a:solidFill>
              </a:rPr>
              <a:t>Fisica</a:t>
            </a:r>
            <a:r>
              <a:rPr lang="en-US" sz="1600" i="1" dirty="0" smtClean="0">
                <a:solidFill>
                  <a:srgbClr val="0000FF"/>
                </a:solidFill>
              </a:rPr>
              <a:t>, </a:t>
            </a:r>
            <a:r>
              <a:rPr lang="en-US" sz="1600" i="1" dirty="0" err="1" smtClean="0">
                <a:solidFill>
                  <a:srgbClr val="0000FF"/>
                </a:solidFill>
              </a:rPr>
              <a:t>Università</a:t>
            </a:r>
            <a:r>
              <a:rPr lang="en-US" sz="1600" i="1" dirty="0" smtClean="0">
                <a:solidFill>
                  <a:srgbClr val="0000FF"/>
                </a:solidFill>
              </a:rPr>
              <a:t> di Pavia, Pavia, Italy 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7)</a:t>
            </a:r>
            <a:r>
              <a:rPr lang="en-US" sz="1600" i="1" dirty="0" smtClean="0">
                <a:solidFill>
                  <a:srgbClr val="0000FF"/>
                </a:solidFill>
              </a:rPr>
              <a:t>, INFN, </a:t>
            </a:r>
            <a:r>
              <a:rPr lang="en-US" sz="1600" i="1" dirty="0" err="1" smtClean="0">
                <a:solidFill>
                  <a:srgbClr val="0000FF"/>
                </a:solidFill>
              </a:rPr>
              <a:t>Sezione</a:t>
            </a:r>
            <a:r>
              <a:rPr lang="en-US" sz="1600" i="1" dirty="0" smtClean="0">
                <a:solidFill>
                  <a:srgbClr val="0000FF"/>
                </a:solidFill>
              </a:rPr>
              <a:t> di Pavia, Pavia, Italy 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8)</a:t>
            </a:r>
            <a:r>
              <a:rPr lang="en-US" sz="1600" i="1" dirty="0" smtClean="0">
                <a:solidFill>
                  <a:srgbClr val="0000FF"/>
                </a:solidFill>
              </a:rPr>
              <a:t>, INFN, </a:t>
            </a:r>
            <a:r>
              <a:rPr lang="en-US" sz="1600" i="1" dirty="0" err="1" smtClean="0">
                <a:solidFill>
                  <a:srgbClr val="0000FF"/>
                </a:solidFill>
              </a:rPr>
              <a:t>Sezione</a:t>
            </a:r>
            <a:r>
              <a:rPr lang="en-US" sz="1600" i="1" dirty="0" smtClean="0">
                <a:solidFill>
                  <a:srgbClr val="0000FF"/>
                </a:solidFill>
              </a:rPr>
              <a:t> di Milano </a:t>
            </a:r>
            <a:r>
              <a:rPr lang="en-US" sz="1600" i="1" dirty="0" err="1" smtClean="0">
                <a:solidFill>
                  <a:srgbClr val="0000FF"/>
                </a:solidFill>
              </a:rPr>
              <a:t>Bicocca</a:t>
            </a:r>
            <a:r>
              <a:rPr lang="en-US" sz="1600" i="1" dirty="0" smtClean="0">
                <a:solidFill>
                  <a:srgbClr val="0000FF"/>
                </a:solidFill>
              </a:rPr>
              <a:t>, </a:t>
            </a:r>
            <a:r>
              <a:rPr lang="en-US" sz="1600" i="1" dirty="0" err="1" smtClean="0">
                <a:solidFill>
                  <a:srgbClr val="0000FF"/>
                </a:solidFill>
              </a:rPr>
              <a:t>Dipartimento</a:t>
            </a:r>
            <a:r>
              <a:rPr lang="en-US" sz="1600" i="1" dirty="0" smtClean="0">
                <a:solidFill>
                  <a:srgbClr val="0000FF"/>
                </a:solidFill>
              </a:rPr>
              <a:t> di </a:t>
            </a:r>
            <a:r>
              <a:rPr lang="en-US" sz="1600" i="1" dirty="0" err="1" smtClean="0">
                <a:solidFill>
                  <a:srgbClr val="0000FF"/>
                </a:solidFill>
              </a:rPr>
              <a:t>Fisica</a:t>
            </a:r>
            <a:r>
              <a:rPr lang="en-US" sz="1600" i="1" dirty="0" smtClean="0">
                <a:solidFill>
                  <a:srgbClr val="0000FF"/>
                </a:solidFill>
              </a:rPr>
              <a:t> G. </a:t>
            </a:r>
            <a:r>
              <a:rPr lang="en-US" sz="1600" i="1" dirty="0" err="1" smtClean="0">
                <a:solidFill>
                  <a:srgbClr val="0000FF"/>
                </a:solidFill>
              </a:rPr>
              <a:t>Occhialini</a:t>
            </a:r>
            <a:r>
              <a:rPr lang="en-US" sz="1600" i="1" dirty="0" smtClean="0">
                <a:solidFill>
                  <a:srgbClr val="0000FF"/>
                </a:solidFill>
              </a:rPr>
              <a:t>, Milano, Italy 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9)</a:t>
            </a:r>
            <a:r>
              <a:rPr lang="en-US" sz="1600" i="1" dirty="0" smtClean="0">
                <a:solidFill>
                  <a:srgbClr val="0000FF"/>
                </a:solidFill>
              </a:rPr>
              <a:t>, The H. </a:t>
            </a:r>
            <a:r>
              <a:rPr lang="en-US" sz="1600" i="1" dirty="0" err="1" smtClean="0">
                <a:solidFill>
                  <a:srgbClr val="0000FF"/>
                </a:solidFill>
              </a:rPr>
              <a:t>Niewodniczanski</a:t>
            </a:r>
            <a:r>
              <a:rPr lang="en-US" sz="1600" i="1" dirty="0" smtClean="0">
                <a:solidFill>
                  <a:srgbClr val="0000FF"/>
                </a:solidFill>
              </a:rPr>
              <a:t> Institute of Nuclear Physics, Polish Academy of Science, </a:t>
            </a:r>
            <a:r>
              <a:rPr lang="en-US" sz="1600" i="1" dirty="0" err="1" smtClean="0">
                <a:solidFill>
                  <a:srgbClr val="0000FF"/>
                </a:solidFill>
              </a:rPr>
              <a:t>Kraków</a:t>
            </a:r>
            <a:r>
              <a:rPr lang="en-US" sz="1600" i="1" dirty="0" smtClean="0">
                <a:solidFill>
                  <a:srgbClr val="0000FF"/>
                </a:solidFill>
              </a:rPr>
              <a:t>, Poland 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10)</a:t>
            </a:r>
            <a:r>
              <a:rPr lang="en-US" sz="1600" i="1" dirty="0" smtClean="0">
                <a:solidFill>
                  <a:srgbClr val="0000FF"/>
                </a:solidFill>
              </a:rPr>
              <a:t>, Department of Physics and Astronomy, University of California, Los Angeles, USA 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11)</a:t>
            </a:r>
            <a:r>
              <a:rPr lang="en-US" sz="1600" i="1" dirty="0" smtClean="0">
                <a:solidFill>
                  <a:srgbClr val="0000FF"/>
                </a:solidFill>
              </a:rPr>
              <a:t>, INFN, </a:t>
            </a:r>
            <a:r>
              <a:rPr lang="en-US" sz="1600" i="1" dirty="0" err="1" smtClean="0">
                <a:solidFill>
                  <a:srgbClr val="0000FF"/>
                </a:solidFill>
              </a:rPr>
              <a:t>Sezione</a:t>
            </a:r>
            <a:r>
              <a:rPr lang="en-US" sz="1600" i="1" dirty="0" smtClean="0">
                <a:solidFill>
                  <a:srgbClr val="0000FF"/>
                </a:solidFill>
              </a:rPr>
              <a:t> di Napoli, </a:t>
            </a:r>
            <a:r>
              <a:rPr lang="en-US" sz="1600" i="1" dirty="0" err="1" smtClean="0">
                <a:solidFill>
                  <a:srgbClr val="0000FF"/>
                </a:solidFill>
              </a:rPr>
              <a:t>Dipartimento</a:t>
            </a:r>
            <a:r>
              <a:rPr lang="en-US" sz="1600" i="1" dirty="0" smtClean="0">
                <a:solidFill>
                  <a:srgbClr val="0000FF"/>
                </a:solidFill>
              </a:rPr>
              <a:t> di </a:t>
            </a:r>
            <a:r>
              <a:rPr lang="en-US" sz="1600" i="1" dirty="0" err="1" smtClean="0">
                <a:solidFill>
                  <a:srgbClr val="0000FF"/>
                </a:solidFill>
              </a:rPr>
              <a:t>Scienze</a:t>
            </a:r>
            <a:r>
              <a:rPr lang="en-US" sz="1600" i="1" dirty="0" smtClean="0">
                <a:solidFill>
                  <a:srgbClr val="0000FF"/>
                </a:solidFill>
              </a:rPr>
              <a:t> </a:t>
            </a:r>
            <a:r>
              <a:rPr lang="en-US" sz="1600" i="1" dirty="0" err="1" smtClean="0">
                <a:solidFill>
                  <a:srgbClr val="0000FF"/>
                </a:solidFill>
              </a:rPr>
              <a:t>Fisiche</a:t>
            </a:r>
            <a:r>
              <a:rPr lang="en-US" sz="1600" i="1" dirty="0" smtClean="0">
                <a:solidFill>
                  <a:srgbClr val="0000FF"/>
                </a:solidFill>
              </a:rPr>
              <a:t>, </a:t>
            </a:r>
            <a:r>
              <a:rPr lang="en-US" sz="1600" i="1" dirty="0" err="1" smtClean="0">
                <a:solidFill>
                  <a:srgbClr val="0000FF"/>
                </a:solidFill>
              </a:rPr>
              <a:t>Università</a:t>
            </a:r>
            <a:r>
              <a:rPr lang="en-US" sz="1600" i="1" dirty="0" smtClean="0">
                <a:solidFill>
                  <a:srgbClr val="0000FF"/>
                </a:solidFill>
              </a:rPr>
              <a:t> Federico II, Napoli, Italy 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12)</a:t>
            </a:r>
            <a:r>
              <a:rPr lang="en-US" sz="1600" i="1" dirty="0" smtClean="0">
                <a:solidFill>
                  <a:srgbClr val="0000FF"/>
                </a:solidFill>
              </a:rPr>
              <a:t>, INR-RAS, Moscow, Russia 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13)</a:t>
            </a:r>
            <a:r>
              <a:rPr lang="en-US" sz="1600" i="1" dirty="0" smtClean="0">
                <a:solidFill>
                  <a:srgbClr val="0000FF"/>
                </a:solidFill>
              </a:rPr>
              <a:t>, CERN, Geneva , Switzerland 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14)</a:t>
            </a:r>
            <a:r>
              <a:rPr lang="en-US" sz="1600" i="1" dirty="0" smtClean="0">
                <a:solidFill>
                  <a:srgbClr val="0000FF"/>
                </a:solidFill>
              </a:rPr>
              <a:t>, Institute of Physics, University of Silesia, Katowice, Poland 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15)</a:t>
            </a:r>
            <a:r>
              <a:rPr lang="en-US" sz="1600" i="1" dirty="0" smtClean="0">
                <a:solidFill>
                  <a:srgbClr val="0000FF"/>
                </a:solidFill>
              </a:rPr>
              <a:t>, National Center for Nuclear Research, Warszawa, Poland 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16)</a:t>
            </a:r>
            <a:r>
              <a:rPr lang="en-US" sz="1600" i="1" dirty="0" smtClean="0">
                <a:solidFill>
                  <a:srgbClr val="0000FF"/>
                </a:solidFill>
              </a:rPr>
              <a:t>, Los Alamos National Laboratory, New Mexico, USA 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17)</a:t>
            </a:r>
            <a:r>
              <a:rPr lang="en-US" sz="1600" i="1" dirty="0" smtClean="0">
                <a:solidFill>
                  <a:srgbClr val="0000FF"/>
                </a:solidFill>
              </a:rPr>
              <a:t>, Institute for </a:t>
            </a:r>
            <a:r>
              <a:rPr lang="en-US" sz="1600" i="1" dirty="0" err="1" smtClean="0">
                <a:solidFill>
                  <a:srgbClr val="0000FF"/>
                </a:solidFill>
              </a:rPr>
              <a:t>Radioelectronics</a:t>
            </a:r>
            <a:r>
              <a:rPr lang="en-US" sz="1600" i="1" dirty="0" smtClean="0">
                <a:solidFill>
                  <a:srgbClr val="0000FF"/>
                </a:solidFill>
              </a:rPr>
              <a:t>, Warsaw University of Technology, Warsaw, Poland 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18)</a:t>
            </a:r>
            <a:r>
              <a:rPr lang="en-US" sz="1600" i="1" dirty="0" smtClean="0">
                <a:solidFill>
                  <a:srgbClr val="0000FF"/>
                </a:solidFill>
              </a:rPr>
              <a:t>, GSSI, L’Aquila (AQ), Italy 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19) </a:t>
            </a:r>
            <a:r>
              <a:rPr lang="en-US" sz="1600" i="1" dirty="0" smtClean="0">
                <a:solidFill>
                  <a:srgbClr val="0000FF"/>
                </a:solidFill>
              </a:rPr>
              <a:t>,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 </a:t>
            </a:r>
            <a:r>
              <a:rPr lang="en-US" sz="1600" i="1" dirty="0" smtClean="0">
                <a:solidFill>
                  <a:srgbClr val="0000FF"/>
                </a:solidFill>
              </a:rPr>
              <a:t>INFN, </a:t>
            </a:r>
            <a:r>
              <a:rPr lang="en-US" sz="1600" i="1" dirty="0" err="1" smtClean="0">
                <a:solidFill>
                  <a:srgbClr val="0000FF"/>
                </a:solidFill>
              </a:rPr>
              <a:t>Sezione</a:t>
            </a:r>
            <a:r>
              <a:rPr lang="en-US" sz="1600" i="1" dirty="0" smtClean="0">
                <a:solidFill>
                  <a:srgbClr val="0000FF"/>
                </a:solidFill>
              </a:rPr>
              <a:t> di Milano, Milano, Italy 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20)</a:t>
            </a:r>
          </a:p>
          <a:p>
            <a:pPr algn="ctr">
              <a:buNone/>
            </a:pPr>
            <a:r>
              <a:rPr lang="en-US" sz="1600" i="1" dirty="0" smtClean="0">
                <a:solidFill>
                  <a:srgbClr val="0000FF"/>
                </a:solidFill>
              </a:rPr>
              <a:t>	</a:t>
            </a:r>
            <a:r>
              <a:rPr lang="en-US" sz="2000" i="1" dirty="0" smtClean="0">
                <a:solidFill>
                  <a:srgbClr val="FF0000"/>
                </a:solidFill>
              </a:rPr>
              <a:t>IF in RED, ALSO at </a:t>
            </a:r>
            <a:r>
              <a:rPr lang="en-US" sz="2000" i="1" dirty="0" smtClean="0">
                <a:solidFill>
                  <a:srgbClr val="FF0000"/>
                </a:solidFill>
              </a:rPr>
              <a:t>LBNE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2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5334000" y="1676400"/>
            <a:ext cx="4495800" cy="4855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The new Cold Vessels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0" y="533400"/>
            <a:ext cx="9906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200" i="0" dirty="0">
                <a:solidFill>
                  <a:srgbClr val="FF0000"/>
                </a:solidFill>
              </a:rPr>
              <a:t>Aluminum vessels </a:t>
            </a:r>
            <a:r>
              <a:rPr lang="tr-TR" sz="2200" i="0" dirty="0">
                <a:solidFill>
                  <a:srgbClr val="000000"/>
                </a:solidFill>
              </a:rPr>
              <a:t>of welded extruded profiles</a:t>
            </a:r>
            <a:r>
              <a:rPr lang="it-IT" sz="2200" i="0" dirty="0">
                <a:solidFill>
                  <a:srgbClr val="000000"/>
                </a:solidFill>
              </a:rPr>
              <a:t>,</a:t>
            </a:r>
            <a:r>
              <a:rPr lang="tr-TR" sz="2200" i="0" dirty="0">
                <a:solidFill>
                  <a:srgbClr val="000000"/>
                </a:solidFill>
              </a:rPr>
              <a:t> </a:t>
            </a:r>
            <a:r>
              <a:rPr lang="tr-TR" sz="2200" i="0" dirty="0" err="1">
                <a:solidFill>
                  <a:srgbClr val="000000"/>
                </a:solidFill>
              </a:rPr>
              <a:t>designed</a:t>
            </a:r>
            <a:r>
              <a:rPr lang="tr-TR" sz="2200" i="0" dirty="0">
                <a:solidFill>
                  <a:srgbClr val="000000"/>
                </a:solidFill>
              </a:rPr>
              <a:t> </a:t>
            </a:r>
            <a:r>
              <a:rPr lang="en-US" sz="2200" i="0" dirty="0">
                <a:cs typeface="Helvetica"/>
              </a:rPr>
              <a:t>in collaboration with </a:t>
            </a:r>
            <a:r>
              <a:rPr lang="en-US" sz="2200" i="0" dirty="0" smtClean="0">
                <a:cs typeface="Helvetica"/>
              </a:rPr>
              <a:t>Industries </a:t>
            </a:r>
            <a:r>
              <a:rPr lang="en-US" sz="2200" i="0" dirty="0">
                <a:cs typeface="Helvetica"/>
              </a:rPr>
              <a:t>and Milano </a:t>
            </a:r>
            <a:r>
              <a:rPr lang="en-US" sz="2200" i="0" dirty="0" err="1" smtClean="0">
                <a:cs typeface="Helvetica"/>
              </a:rPr>
              <a:t>Politecni</a:t>
            </a:r>
            <a:r>
              <a:rPr lang="tr-TR" sz="2200" i="0" dirty="0" err="1" smtClean="0">
                <a:solidFill>
                  <a:srgbClr val="000000"/>
                </a:solidFill>
              </a:rPr>
              <a:t>co</a:t>
            </a:r>
            <a:r>
              <a:rPr lang="tr-TR" sz="2200" i="0" dirty="0" smtClean="0">
                <a:solidFill>
                  <a:srgbClr val="000000"/>
                </a:solidFill>
              </a:rPr>
              <a:t> </a:t>
            </a:r>
            <a:r>
              <a:rPr lang="tr-TR" sz="2200" i="0" dirty="0" err="1" smtClean="0">
                <a:solidFill>
                  <a:srgbClr val="000000"/>
                </a:solidFill>
              </a:rPr>
              <a:t>to</a:t>
            </a:r>
            <a:r>
              <a:rPr lang="tr-TR" sz="2200" i="0" dirty="0" smtClean="0">
                <a:solidFill>
                  <a:srgbClr val="000000"/>
                </a:solidFill>
              </a:rPr>
              <a:t> </a:t>
            </a:r>
            <a:r>
              <a:rPr lang="tr-TR" sz="2200" i="0" dirty="0">
                <a:solidFill>
                  <a:srgbClr val="000000"/>
                </a:solidFill>
              </a:rPr>
              <a:t>be super clean, </a:t>
            </a:r>
            <a:r>
              <a:rPr lang="tr-TR" sz="2200" i="0" dirty="0" err="1" smtClean="0">
                <a:solidFill>
                  <a:srgbClr val="000000"/>
                </a:solidFill>
              </a:rPr>
              <a:t>vacuum</a:t>
            </a:r>
            <a:r>
              <a:rPr lang="tr-TR" sz="2200" i="0" dirty="0" err="1">
                <a:solidFill>
                  <a:srgbClr val="000000"/>
                </a:solidFill>
              </a:rPr>
              <a:t>-tight</a:t>
            </a:r>
            <a:r>
              <a:rPr lang="tr-TR" sz="2200" i="0" dirty="0">
                <a:solidFill>
                  <a:srgbClr val="000000"/>
                </a:solidFill>
              </a:rPr>
              <a:t> and to stand 1</a:t>
            </a:r>
            <a:r>
              <a:rPr lang="it-IT" sz="2200" i="0" dirty="0">
                <a:solidFill>
                  <a:srgbClr val="000000"/>
                </a:solidFill>
              </a:rPr>
              <a:t>.5</a:t>
            </a:r>
            <a:r>
              <a:rPr lang="tr-TR" sz="2200" i="0" dirty="0">
                <a:solidFill>
                  <a:srgbClr val="000000"/>
                </a:solidFill>
              </a:rPr>
              <a:t> bar </a:t>
            </a:r>
            <a:r>
              <a:rPr lang="tr-TR" sz="2200" i="0" dirty="0" err="1" smtClean="0">
                <a:solidFill>
                  <a:srgbClr val="000000"/>
                </a:solidFill>
              </a:rPr>
              <a:t>max</a:t>
            </a:r>
            <a:r>
              <a:rPr lang="tr-TR" sz="2200" i="0" dirty="0" smtClean="0">
                <a:solidFill>
                  <a:srgbClr val="000000"/>
                </a:solidFill>
              </a:rPr>
              <a:t> </a:t>
            </a:r>
            <a:r>
              <a:rPr lang="tr-TR" sz="2200" i="0" dirty="0">
                <a:solidFill>
                  <a:srgbClr val="000000"/>
                </a:solidFill>
              </a:rPr>
              <a:t>operating </a:t>
            </a:r>
            <a:r>
              <a:rPr lang="tr-TR" sz="2200" i="0" dirty="0" err="1">
                <a:solidFill>
                  <a:srgbClr val="000000"/>
                </a:solidFill>
              </a:rPr>
              <a:t>internal</a:t>
            </a:r>
            <a:r>
              <a:rPr lang="tr-TR" sz="2200" i="0" dirty="0">
                <a:solidFill>
                  <a:srgbClr val="000000"/>
                </a:solidFill>
              </a:rPr>
              <a:t> </a:t>
            </a:r>
            <a:r>
              <a:rPr lang="tr-TR" sz="2200" i="0" dirty="0" err="1" smtClean="0">
                <a:solidFill>
                  <a:srgbClr val="000000"/>
                </a:solidFill>
              </a:rPr>
              <a:t>overpressure</a:t>
            </a:r>
            <a:r>
              <a:rPr lang="it-IT" sz="2200" i="0" dirty="0" smtClean="0">
                <a:solidFill>
                  <a:srgbClr val="000000"/>
                </a:solidFill>
              </a:rPr>
              <a:t>.</a:t>
            </a:r>
            <a:endParaRPr lang="it-IT" sz="2200" i="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20</a:t>
            </a:fld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848683"/>
            <a:ext cx="55626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200" i="0" dirty="0" smtClean="0">
                <a:latin typeface="+mn-lt"/>
                <a:cs typeface="Helvetica"/>
              </a:rPr>
              <a:t>Work has addressed:</a:t>
            </a:r>
            <a:endParaRPr lang="en-US" sz="2200" i="0" dirty="0">
              <a:latin typeface="+mn-lt"/>
              <a:cs typeface="Helvetica"/>
            </a:endParaRPr>
          </a:p>
          <a:p>
            <a:pPr marL="571500" indent="-571500">
              <a:spcBef>
                <a:spcPts val="600"/>
              </a:spcBef>
              <a:buFont typeface="Arial"/>
              <a:buChar char="•"/>
            </a:pPr>
            <a:r>
              <a:rPr lang="en-US" sz="2000" i="0" dirty="0">
                <a:latin typeface="+mn-lt"/>
                <a:cs typeface="Helvetica"/>
              </a:rPr>
              <a:t>Detailed </a:t>
            </a:r>
            <a:r>
              <a:rPr lang="en-US" sz="2000" i="0" dirty="0" err="1">
                <a:latin typeface="+mn-lt"/>
                <a:cs typeface="Helvetica"/>
              </a:rPr>
              <a:t>modelling</a:t>
            </a:r>
            <a:r>
              <a:rPr lang="en-US" sz="2000" i="0" dirty="0">
                <a:latin typeface="+mn-lt"/>
                <a:cs typeface="Helvetica"/>
              </a:rPr>
              <a:t> of the </a:t>
            </a:r>
            <a:r>
              <a:rPr lang="en-US" sz="2000" i="0" dirty="0" err="1">
                <a:latin typeface="+mn-lt"/>
                <a:cs typeface="Helvetica"/>
              </a:rPr>
              <a:t>aluminium</a:t>
            </a:r>
            <a:r>
              <a:rPr lang="en-US" sz="2000" i="0" dirty="0">
                <a:latin typeface="+mn-lt"/>
                <a:cs typeface="Helvetica"/>
              </a:rPr>
              <a:t> </a:t>
            </a:r>
            <a:r>
              <a:rPr lang="en-US" sz="2000" i="0" dirty="0" smtClean="0">
                <a:latin typeface="+mn-lt"/>
                <a:cs typeface="Helvetica"/>
              </a:rPr>
              <a:t>profiles.</a:t>
            </a:r>
            <a:endParaRPr lang="en-US" sz="2000" i="0" dirty="0">
              <a:latin typeface="+mn-lt"/>
              <a:cs typeface="Helvetica"/>
            </a:endParaRPr>
          </a:p>
          <a:p>
            <a:pPr marL="571500" indent="-571500">
              <a:spcBef>
                <a:spcPts val="600"/>
              </a:spcBef>
              <a:buFont typeface="Arial"/>
              <a:buChar char="•"/>
            </a:pPr>
            <a:r>
              <a:rPr lang="en-US" sz="2000" i="0" dirty="0" smtClean="0">
                <a:latin typeface="+mn-lt"/>
                <a:cs typeface="Helvetica"/>
              </a:rPr>
              <a:t>Computation of </a:t>
            </a:r>
            <a:r>
              <a:rPr lang="en-US" sz="2000" i="0" dirty="0" err="1">
                <a:latin typeface="+mn-lt"/>
                <a:cs typeface="Helvetica"/>
              </a:rPr>
              <a:t>behaviour</a:t>
            </a:r>
            <a:r>
              <a:rPr lang="en-US" sz="2000" i="0" dirty="0">
                <a:latin typeface="+mn-lt"/>
                <a:cs typeface="Helvetica"/>
              </a:rPr>
              <a:t> under the several loading </a:t>
            </a:r>
            <a:r>
              <a:rPr lang="en-US" sz="2000" i="0" dirty="0" smtClean="0">
                <a:latin typeface="+mn-lt"/>
                <a:cs typeface="Helvetica"/>
              </a:rPr>
              <a:t>conditions.</a:t>
            </a:r>
            <a:endParaRPr lang="en-US" sz="2000" i="0" dirty="0">
              <a:latin typeface="+mn-lt"/>
              <a:cs typeface="Helvetica"/>
            </a:endParaRPr>
          </a:p>
          <a:p>
            <a:pPr marL="571500" indent="-571500">
              <a:spcBef>
                <a:spcPts val="600"/>
              </a:spcBef>
              <a:buFont typeface="Arial"/>
              <a:buChar char="•"/>
            </a:pPr>
            <a:r>
              <a:rPr lang="en-US" sz="2000" i="0" dirty="0">
                <a:latin typeface="+mn-lt"/>
                <a:cs typeface="Helvetica"/>
              </a:rPr>
              <a:t>Optimization of the </a:t>
            </a:r>
            <a:r>
              <a:rPr lang="en-US" sz="2000" i="0" dirty="0" err="1">
                <a:latin typeface="+mn-lt"/>
                <a:cs typeface="Helvetica"/>
              </a:rPr>
              <a:t>aluminium</a:t>
            </a:r>
            <a:r>
              <a:rPr lang="en-US" sz="2000" i="0" dirty="0">
                <a:latin typeface="+mn-lt"/>
                <a:cs typeface="Helvetica"/>
              </a:rPr>
              <a:t> </a:t>
            </a:r>
            <a:r>
              <a:rPr lang="en-US" sz="2000" i="0" dirty="0" smtClean="0">
                <a:latin typeface="+mn-lt"/>
                <a:cs typeface="Helvetica"/>
              </a:rPr>
              <a:t>profiles.</a:t>
            </a:r>
            <a:endParaRPr lang="en-US" sz="2000" i="0" dirty="0">
              <a:latin typeface="+mn-lt"/>
              <a:cs typeface="Helvetica"/>
            </a:endParaRPr>
          </a:p>
          <a:p>
            <a:pPr marL="571500" indent="-571500">
              <a:spcBef>
                <a:spcPts val="600"/>
              </a:spcBef>
              <a:buFont typeface="Arial"/>
              <a:buChar char="•"/>
            </a:pPr>
            <a:r>
              <a:rPr lang="en-US" sz="2000" i="0" dirty="0" smtClean="0">
                <a:latin typeface="+mn-lt"/>
                <a:cs typeface="Helvetica"/>
              </a:rPr>
              <a:t>Assembly </a:t>
            </a:r>
            <a:r>
              <a:rPr lang="en-US" sz="2000" i="0" dirty="0">
                <a:latin typeface="+mn-lt"/>
                <a:cs typeface="Helvetica"/>
              </a:rPr>
              <a:t>and welding </a:t>
            </a:r>
            <a:r>
              <a:rPr lang="en-US" sz="2000" i="0" dirty="0" smtClean="0">
                <a:latin typeface="+mn-lt"/>
                <a:cs typeface="Helvetica"/>
              </a:rPr>
              <a:t>procedures.</a:t>
            </a:r>
            <a:endParaRPr lang="en-US" sz="2000" i="0" dirty="0">
              <a:latin typeface="+mn-lt"/>
              <a:cs typeface="Helvetica"/>
            </a:endParaRPr>
          </a:p>
          <a:p>
            <a:pPr marL="571500" indent="-571500">
              <a:spcBef>
                <a:spcPts val="600"/>
              </a:spcBef>
              <a:buFont typeface="Arial"/>
              <a:buChar char="•"/>
            </a:pPr>
            <a:r>
              <a:rPr lang="en-US" sz="2000" i="0" dirty="0">
                <a:latin typeface="+mn-lt"/>
                <a:cs typeface="Helvetica"/>
              </a:rPr>
              <a:t>T</a:t>
            </a:r>
            <a:r>
              <a:rPr lang="en-US" sz="2000" i="0" dirty="0" smtClean="0">
                <a:latin typeface="+mn-lt"/>
                <a:cs typeface="Helvetica"/>
              </a:rPr>
              <a:t>ime </a:t>
            </a:r>
            <a:r>
              <a:rPr lang="en-US" sz="2000" i="0" dirty="0">
                <a:latin typeface="+mn-lt"/>
                <a:cs typeface="Helvetica"/>
              </a:rPr>
              <a:t>scale and construction </a:t>
            </a:r>
            <a:r>
              <a:rPr lang="en-US" sz="2000" i="0" dirty="0" smtClean="0">
                <a:latin typeface="+mn-lt"/>
                <a:cs typeface="Helvetica"/>
              </a:rPr>
              <a:t>cost.</a:t>
            </a:r>
          </a:p>
          <a:p>
            <a:pPr>
              <a:spcBef>
                <a:spcPts val="600"/>
              </a:spcBef>
            </a:pPr>
            <a:r>
              <a:rPr lang="en-US" sz="2200" i="0" dirty="0" smtClean="0">
                <a:latin typeface="+mn-lt"/>
                <a:cs typeface="Helvetica"/>
              </a:rPr>
              <a:t>This solution could represent a valid alternative to membrane (as originally foreseen for </a:t>
            </a:r>
            <a:r>
              <a:rPr lang="en-US" sz="2200" i="0" dirty="0" err="1" smtClean="0">
                <a:latin typeface="+mn-lt"/>
                <a:cs typeface="Helvetica"/>
              </a:rPr>
              <a:t>MODULAr</a:t>
            </a:r>
            <a:r>
              <a:rPr lang="en-US" sz="2200" i="0" dirty="0" smtClean="0">
                <a:latin typeface="+mn-lt"/>
                <a:cs typeface="Helvetica"/>
              </a:rPr>
              <a:t>) for </a:t>
            </a:r>
            <a:r>
              <a:rPr lang="en-US" sz="2200" i="0" dirty="0" err="1" smtClean="0">
                <a:latin typeface="+mn-lt"/>
                <a:cs typeface="Helvetica"/>
              </a:rPr>
              <a:t>LAr</a:t>
            </a:r>
            <a:r>
              <a:rPr lang="en-US" sz="2200" i="0" dirty="0" smtClean="0">
                <a:latin typeface="+mn-lt"/>
                <a:cs typeface="Helvetica"/>
              </a:rPr>
              <a:t> containment.</a:t>
            </a:r>
            <a:endParaRPr lang="en-US" sz="2200" i="0" dirty="0">
              <a:latin typeface="+mn-lt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5373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7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ryogenics and </a:t>
            </a:r>
            <a:r>
              <a:rPr lang="en-US" dirty="0" err="1" smtClean="0"/>
              <a:t>LAr</a:t>
            </a:r>
            <a:r>
              <a:rPr lang="en-US" dirty="0" smtClean="0"/>
              <a:t> purification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" y="533400"/>
            <a:ext cx="9740900" cy="1600200"/>
          </a:xfrm>
        </p:spPr>
        <p:txBody>
          <a:bodyPr/>
          <a:lstStyle/>
          <a:p>
            <a:r>
              <a:rPr lang="en-US" sz="2200" dirty="0" smtClean="0"/>
              <a:t>The cryogenic system of T600 </a:t>
            </a:r>
            <a:r>
              <a:rPr lang="en-US" sz="2200" dirty="0" smtClean="0"/>
              <a:t>required </a:t>
            </a:r>
            <a:r>
              <a:rPr lang="en-US" sz="2200" dirty="0" smtClean="0"/>
              <a:t>&gt; 10 liquefiers with a total electric consumption of ~400 kW and a “brute force” approach.</a:t>
            </a:r>
          </a:p>
          <a:p>
            <a:r>
              <a:rPr lang="en-US" sz="2200" dirty="0" smtClean="0"/>
              <a:t>The</a:t>
            </a:r>
            <a:r>
              <a:rPr lang="en-US" sz="2200" dirty="0" smtClean="0"/>
              <a:t> system has been </a:t>
            </a:r>
            <a:r>
              <a:rPr lang="en-US" sz="2200" dirty="0" smtClean="0"/>
              <a:t>therefore very</a:t>
            </a:r>
            <a:r>
              <a:rPr lang="en-US" sz="2200" dirty="0" smtClean="0"/>
              <a:t> demanding :</a:t>
            </a:r>
          </a:p>
          <a:p>
            <a:r>
              <a:rPr lang="en-US" sz="2200" dirty="0" smtClean="0">
                <a:solidFill>
                  <a:srgbClr val="FF0000"/>
                </a:solidFill>
              </a:rPr>
              <a:t>The new passive </a:t>
            </a:r>
            <a:r>
              <a:rPr lang="en-US" sz="2200" dirty="0" smtClean="0">
                <a:solidFill>
                  <a:srgbClr val="FF0000"/>
                </a:solidFill>
              </a:rPr>
              <a:t>insulation, reducing losses, </a:t>
            </a:r>
            <a:r>
              <a:rPr lang="en-US" sz="2200" dirty="0" smtClean="0">
                <a:solidFill>
                  <a:srgbClr val="FF0000"/>
                </a:solidFill>
              </a:rPr>
              <a:t>addresses  this issue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5181600" y="2590800"/>
            <a:ext cx="4564738" cy="3386554"/>
            <a:chOff x="5181600" y="2590800"/>
            <a:chExt cx="4564738" cy="3386554"/>
          </a:xfrm>
        </p:grpSpPr>
        <p:pic>
          <p:nvPicPr>
            <p:cNvPr id="15" name="Picture 14" descr="Lifetime_East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tretch>
              <a:fillRect/>
            </a:stretch>
          </p:blipFill>
          <p:spPr>
            <a:xfrm>
              <a:off x="5181600" y="2822974"/>
              <a:ext cx="4564738" cy="3154380"/>
            </a:xfrm>
            <a:prstGeom prst="rect">
              <a:avLst/>
            </a:prstGeom>
          </p:spPr>
        </p:pic>
        <p:grpSp>
          <p:nvGrpSpPr>
            <p:cNvPr id="21" name="Group 20"/>
            <p:cNvGrpSpPr/>
            <p:nvPr/>
          </p:nvGrpSpPr>
          <p:grpSpPr>
            <a:xfrm>
              <a:off x="8298538" y="2590800"/>
              <a:ext cx="1321395" cy="884220"/>
              <a:chOff x="8584605" y="258780"/>
              <a:chExt cx="1321395" cy="884220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8584605" y="258780"/>
                <a:ext cx="132139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New pumps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 bwMode="auto">
              <a:xfrm rot="5400000">
                <a:off x="9144794" y="913606"/>
                <a:ext cx="457200" cy="158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</p:grpSp>
      </p:grp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21</a:t>
            </a:fld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2209800"/>
            <a:ext cx="53213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Zapf Dingbats" charset="2"/>
              <a:buChar char="l"/>
              <a:defRPr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55000"/>
              <a:buFont typeface="Wingdings" pitchFamily="2" charset="2"/>
              <a:buChar char="Ø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j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j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j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j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j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j-lt"/>
              </a:defRPr>
            </a:lvl9pPr>
          </a:lstStyle>
          <a:p>
            <a:pPr lvl="0"/>
            <a:r>
              <a:rPr lang="en-US" sz="2200" i="0" dirty="0"/>
              <a:t>Purification (100 Nm</a:t>
            </a:r>
            <a:r>
              <a:rPr lang="en-US" sz="2200" i="0" baseline="30000" dirty="0"/>
              <a:t>3</a:t>
            </a:r>
            <a:r>
              <a:rPr lang="en-US" sz="2200" i="0" dirty="0"/>
              <a:t>/h) of gas phase (~40 Nm</a:t>
            </a:r>
            <a:r>
              <a:rPr lang="en-US" sz="2200" i="0" baseline="30000" dirty="0"/>
              <a:t>3</a:t>
            </a:r>
            <a:r>
              <a:rPr lang="en-US" sz="2200" i="0" dirty="0"/>
              <a:t>) to block impurity diffusion </a:t>
            </a:r>
            <a:r>
              <a:rPr lang="en-US" sz="2200" i="0" dirty="0" smtClean="0"/>
              <a:t>from warm </a:t>
            </a:r>
            <a:r>
              <a:rPr lang="en-US" sz="2200" i="0" dirty="0"/>
              <a:t>parts </a:t>
            </a:r>
            <a:r>
              <a:rPr lang="en-US" sz="2200" i="0" dirty="0" smtClean="0"/>
              <a:t>and micro</a:t>
            </a:r>
            <a:r>
              <a:rPr lang="en-US" sz="2200" i="0" dirty="0"/>
              <a:t>-</a:t>
            </a:r>
            <a:r>
              <a:rPr lang="en-US" sz="2200" i="0" dirty="0" smtClean="0"/>
              <a:t>leaks</a:t>
            </a:r>
            <a:endParaRPr lang="en-US" sz="2200" i="0" kern="0" dirty="0"/>
          </a:p>
          <a:p>
            <a:pPr lvl="0"/>
            <a:r>
              <a:rPr lang="en-US" sz="2200" i="0" dirty="0"/>
              <a:t>Purification (4 m</a:t>
            </a:r>
            <a:r>
              <a:rPr lang="en-US" sz="2200" i="0" baseline="30000" dirty="0"/>
              <a:t>3</a:t>
            </a:r>
            <a:r>
              <a:rPr lang="en-US" sz="2200" i="0" dirty="0"/>
              <a:t>/h) of the bulk liquid volume (~550 m</a:t>
            </a:r>
            <a:r>
              <a:rPr lang="en-US" sz="2200" i="0" baseline="30000" dirty="0"/>
              <a:t>3</a:t>
            </a:r>
            <a:r>
              <a:rPr lang="en-US" sz="2200" i="0" dirty="0"/>
              <a:t>) to efficiently reduce the initial impurities concentration</a:t>
            </a:r>
          </a:p>
          <a:p>
            <a:r>
              <a:rPr lang="en-US" sz="2200" i="0" kern="0" dirty="0">
                <a:solidFill>
                  <a:srgbClr val="FF0000"/>
                </a:solidFill>
              </a:rPr>
              <a:t>As soon as the purification stops purity decreases within </a:t>
            </a:r>
            <a:r>
              <a:rPr lang="en-US" sz="2200" i="0" kern="0" dirty="0" smtClean="0">
                <a:solidFill>
                  <a:srgbClr val="FF0000"/>
                </a:solidFill>
              </a:rPr>
              <a:t>days: improvements concern pump reliability and recirculation speed</a:t>
            </a:r>
            <a:r>
              <a:rPr lang="en-US" sz="2200" dirty="0" smtClean="0"/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97560" y="6096000"/>
            <a:ext cx="4767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Both gas and liquid purifications are mandatory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82243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AutoShap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GB" dirty="0" smtClean="0">
                <a:ea typeface="ＭＳ Ｐゴシック" charset="-128"/>
              </a:rPr>
              <a:t>Recent achievements of the </a:t>
            </a:r>
            <a:r>
              <a:rPr lang="en-GB" dirty="0" err="1" smtClean="0">
                <a:ea typeface="ＭＳ Ｐゴシック" charset="-128"/>
              </a:rPr>
              <a:t>LAr</a:t>
            </a:r>
            <a:r>
              <a:rPr lang="en-GB" dirty="0" smtClean="0">
                <a:ea typeface="ＭＳ Ｐゴシック" charset="-128"/>
              </a:rPr>
              <a:t> purity</a:t>
            </a:r>
            <a:endParaRPr lang="en-GB" dirty="0">
              <a:latin typeface="Cambria" charset="0"/>
              <a:ea typeface="ＭＳ Ｐゴシック" charset="-128"/>
            </a:endParaRP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5486400" cy="5562600"/>
          </a:xfrm>
        </p:spPr>
        <p:txBody>
          <a:bodyPr/>
          <a:lstStyle/>
          <a:p>
            <a:pPr>
              <a:lnSpc>
                <a:spcPts val="2740"/>
              </a:lnSpc>
              <a:spcAft>
                <a:spcPts val="600"/>
              </a:spcAft>
            </a:pPr>
            <a:r>
              <a:rPr lang="en-GB" sz="2400" dirty="0" smtClean="0">
                <a:ea typeface="ＭＳ Ｐゴシック" charset="-128"/>
              </a:rPr>
              <a:t>Extremely </a:t>
            </a:r>
            <a:r>
              <a:rPr lang="en-GB" sz="2400" dirty="0">
                <a:ea typeface="ＭＳ Ｐゴシック" charset="-128"/>
              </a:rPr>
              <a:t>high </a:t>
            </a:r>
            <a:r>
              <a:rPr lang="en-GB" sz="2400" dirty="0" err="1">
                <a:ea typeface="ＭＳ Ｐゴシック" charset="-128"/>
                <a:sym typeface="Symbol" charset="2"/>
              </a:rPr>
              <a:t></a:t>
            </a:r>
            <a:r>
              <a:rPr lang="en-GB" sz="2400" baseline="-25000" dirty="0" err="1">
                <a:ea typeface="ＭＳ Ｐゴシック" charset="-128"/>
                <a:sym typeface="Symbol" charset="2"/>
              </a:rPr>
              <a:t>ele</a:t>
            </a:r>
            <a:r>
              <a:rPr lang="en-GB" sz="2400" dirty="0" smtClean="0">
                <a:ea typeface="ＭＳ Ｐゴシック" charset="-128"/>
                <a:sym typeface="Symbol" charset="2"/>
              </a:rPr>
              <a:t> have been already obtained </a:t>
            </a:r>
            <a:r>
              <a:rPr lang="en-GB" sz="2400" dirty="0" smtClean="0">
                <a:ea typeface="ＭＳ Ｐゴシック" charset="-128"/>
              </a:rPr>
              <a:t>at lab scale in the ICARINO R&amp;D program</a:t>
            </a:r>
            <a:r>
              <a:rPr lang="en-GB" sz="2400" dirty="0">
                <a:ea typeface="ＭＳ Ｐゴシック" charset="-128"/>
              </a:rPr>
              <a:t> </a:t>
            </a:r>
            <a:r>
              <a:rPr lang="en-GB" sz="2400" dirty="0" smtClean="0">
                <a:ea typeface="ＭＳ Ｐゴシック" charset="-128"/>
              </a:rPr>
              <a:t>where </a:t>
            </a:r>
            <a:r>
              <a:rPr lang="en-US" sz="2400" dirty="0" smtClean="0">
                <a:ea typeface="ＭＳ Ｐゴシック" charset="-128"/>
              </a:rPr>
              <a:t>t</a:t>
            </a:r>
            <a:r>
              <a:rPr lang="ru-RU" sz="2400" dirty="0" err="1" smtClean="0">
                <a:ea typeface="ＭＳ Ｐゴシック" charset="-128"/>
              </a:rPr>
              <a:t>he</a:t>
            </a:r>
            <a:r>
              <a:rPr lang="ru-RU" sz="2400" dirty="0" smtClean="0">
                <a:ea typeface="ＭＳ Ｐゴシック" charset="-128"/>
              </a:rPr>
              <a:t> </a:t>
            </a:r>
            <a:r>
              <a:rPr lang="ru-RU" sz="2400" dirty="0">
                <a:ea typeface="ＭＳ Ｐゴシック" charset="-128"/>
              </a:rPr>
              <a:t>short path length used (30 cm) is compensated by the</a:t>
            </a:r>
            <a:r>
              <a:rPr lang="ru-RU" sz="2400" dirty="0" smtClean="0">
                <a:ea typeface="ＭＳ Ｐゴシック" charset="-128"/>
              </a:rPr>
              <a:t> accuracy </a:t>
            </a:r>
            <a:r>
              <a:rPr lang="ru-RU" sz="2400" dirty="0">
                <a:ea typeface="ＭＳ Ｐゴシック" charset="-128"/>
              </a:rPr>
              <a:t>in the observation of the </a:t>
            </a:r>
            <a:r>
              <a:rPr lang="ru-RU" sz="2400" dirty="0" err="1">
                <a:ea typeface="ＭＳ Ｐゴシック" charset="-128"/>
              </a:rPr>
              <a:t>specific</a:t>
            </a:r>
            <a:r>
              <a:rPr lang="ru-RU" sz="2400" dirty="0">
                <a:ea typeface="ＭＳ Ｐゴシック" charset="-128"/>
              </a:rPr>
              <a:t> </a:t>
            </a:r>
            <a:r>
              <a:rPr lang="ru-RU" sz="2400" dirty="0" err="1" smtClean="0">
                <a:ea typeface="ＭＳ Ｐゴシック" charset="-128"/>
              </a:rPr>
              <a:t>ionization</a:t>
            </a:r>
            <a:r>
              <a:rPr lang="en-US" sz="2400" dirty="0" smtClean="0">
                <a:ea typeface="ＭＳ Ｐゴシック" charset="-128"/>
              </a:rPr>
              <a:t> of cosmic </a:t>
            </a:r>
            <a:r>
              <a:rPr lang="en-US" sz="2400" dirty="0" err="1" smtClean="0">
                <a:ea typeface="ＭＳ Ｐゴシック" charset="-128"/>
              </a:rPr>
              <a:t>muons</a:t>
            </a:r>
            <a:r>
              <a:rPr lang="en-US" sz="2400" dirty="0" smtClean="0">
                <a:ea typeface="ＭＳ Ｐゴシック" charset="-128"/>
              </a:rPr>
              <a:t>.</a:t>
            </a:r>
            <a:endParaRPr lang="ru-RU" sz="2400" dirty="0">
              <a:ea typeface="ＭＳ Ｐゴシック" charset="-128"/>
            </a:endParaRPr>
          </a:p>
          <a:p>
            <a:pPr>
              <a:lnSpc>
                <a:spcPts val="2740"/>
              </a:lnSpc>
              <a:spcAft>
                <a:spcPts val="600"/>
              </a:spcAft>
            </a:pPr>
            <a:r>
              <a:rPr lang="ru-RU" sz="2400" dirty="0">
                <a:ea typeface="ＭＳ Ｐゴシック" charset="-128"/>
              </a:rPr>
              <a:t>The </a:t>
            </a:r>
            <a:r>
              <a:rPr lang="ru-RU" sz="2400" dirty="0" err="1">
                <a:ea typeface="ＭＳ Ｐゴシック" charset="-128"/>
              </a:rPr>
              <a:t>result</a:t>
            </a:r>
            <a:r>
              <a:rPr lang="ru-RU" sz="2400" dirty="0" smtClean="0">
                <a:ea typeface="ＭＳ Ｐゴシック" charset="-128"/>
              </a:rPr>
              <a:t> </a:t>
            </a:r>
            <a:r>
              <a:rPr lang="en-US" sz="2400" dirty="0" smtClean="0">
                <a:ea typeface="ＭＳ Ｐゴシック" charset="-128"/>
              </a:rPr>
              <a:t>repeatedly reached  </a:t>
            </a:r>
            <a:r>
              <a:rPr lang="ru-RU" sz="2400" dirty="0" err="1" smtClean="0">
                <a:ea typeface="ＭＳ Ｐゴシック" charset="-128"/>
              </a:rPr>
              <a:t>is</a:t>
            </a:r>
            <a:r>
              <a:rPr lang="ru-RU" sz="2400" dirty="0" smtClean="0">
                <a:ea typeface="ＭＳ Ｐゴシック" charset="-128"/>
              </a:rPr>
              <a:t> </a:t>
            </a:r>
            <a:r>
              <a:rPr lang="ru-RU" sz="2400" dirty="0">
                <a:ea typeface="ＭＳ Ｐゴシック" charset="-128"/>
              </a:rPr>
              <a:t> </a:t>
            </a:r>
            <a:r>
              <a:rPr lang="en-GB" sz="2400" dirty="0">
                <a:ea typeface="ＭＳ Ｐゴシック" charset="-128"/>
                <a:sym typeface="Symbol" charset="2"/>
              </a:rPr>
              <a:t></a:t>
            </a:r>
            <a:r>
              <a:rPr lang="en-GB" sz="2400" baseline="-25000" dirty="0" err="1">
                <a:ea typeface="ＭＳ Ｐゴシック" charset="-128"/>
                <a:sym typeface="Symbol" charset="2"/>
              </a:rPr>
              <a:t>ele</a:t>
            </a:r>
            <a:r>
              <a:rPr lang="ru-RU" sz="2400" dirty="0">
                <a:ea typeface="ＭＳ Ｐゴシック" charset="-128"/>
              </a:rPr>
              <a:t> </a:t>
            </a:r>
            <a:r>
              <a:rPr lang="en-US" sz="2400" dirty="0" smtClean="0">
                <a:ea typeface="ＭＳ Ｐゴシック" charset="-128"/>
              </a:rPr>
              <a:t>&gt; </a:t>
            </a:r>
            <a:r>
              <a:rPr lang="ru-RU" sz="2400" dirty="0" smtClean="0">
                <a:ea typeface="ＭＳ Ｐゴシック" charset="-128"/>
              </a:rPr>
              <a:t>2</a:t>
            </a:r>
            <a:r>
              <a:rPr lang="en-US" sz="2400" dirty="0" smtClean="0">
                <a:ea typeface="ＭＳ Ｐゴシック" charset="-128"/>
              </a:rPr>
              <a:t>0</a:t>
            </a:r>
            <a:r>
              <a:rPr lang="ru-RU" sz="2400" dirty="0">
                <a:ea typeface="ＭＳ Ｐゴシック" charset="-128"/>
              </a:rPr>
              <a:t> ms corresponding to ≈15 ppt, namely a  ≈10</a:t>
            </a:r>
            <a:r>
              <a:rPr lang="ru-RU" sz="2400" baseline="30000" dirty="0">
                <a:ea typeface="ＭＳ Ｐゴシック" charset="-128"/>
              </a:rPr>
              <a:t>-11</a:t>
            </a:r>
            <a:r>
              <a:rPr lang="ru-RU" sz="2400" dirty="0">
                <a:ea typeface="ＭＳ Ｐゴシック" charset="-128"/>
              </a:rPr>
              <a:t> molecular</a:t>
            </a:r>
            <a:r>
              <a:rPr lang="ru-RU" sz="2400" dirty="0" smtClean="0">
                <a:ea typeface="ＭＳ Ｐゴシック" charset="-128"/>
              </a:rPr>
              <a:t> </a:t>
            </a:r>
            <a:r>
              <a:rPr lang="en-US" sz="2400" dirty="0" smtClean="0">
                <a:ea typeface="ＭＳ Ｐゴシック" charset="-128"/>
              </a:rPr>
              <a:t>Oxygen eq. </a:t>
            </a:r>
            <a:r>
              <a:rPr lang="ru-RU" sz="2400" dirty="0" smtClean="0">
                <a:ea typeface="ＭＳ Ｐゴシック" charset="-128"/>
              </a:rPr>
              <a:t>impurities</a:t>
            </a:r>
            <a:r>
              <a:rPr lang="en-US" sz="2400" dirty="0" smtClean="0">
                <a:ea typeface="ＭＳ Ｐゴシック" charset="-128"/>
              </a:rPr>
              <a:t>.</a:t>
            </a:r>
          </a:p>
          <a:p>
            <a:pPr>
              <a:lnSpc>
                <a:spcPts val="2740"/>
              </a:lnSpc>
              <a:spcAft>
                <a:spcPts val="600"/>
              </a:spcAft>
            </a:pPr>
            <a:r>
              <a:rPr lang="en-US" sz="2400" dirty="0" smtClean="0">
                <a:ea typeface="ＭＳ Ｐゴシック" charset="-128"/>
              </a:rPr>
              <a:t>These activities</a:t>
            </a:r>
            <a:r>
              <a:rPr lang="en-US" sz="2400" dirty="0" smtClean="0">
                <a:ea typeface="ＭＳ Ｐゴシック" charset="-128"/>
              </a:rPr>
              <a:t> have been initiated </a:t>
            </a:r>
            <a:r>
              <a:rPr lang="en-US" sz="2400" dirty="0" smtClean="0">
                <a:ea typeface="ＭＳ Ｐゴシック" charset="-128"/>
              </a:rPr>
              <a:t>in view of</a:t>
            </a:r>
            <a:r>
              <a:rPr lang="en-US" sz="2400" dirty="0" smtClean="0">
                <a:ea typeface="ＭＳ Ｐゴシック" charset="-128"/>
              </a:rPr>
              <a:t> the already published “</a:t>
            </a:r>
            <a:r>
              <a:rPr lang="en-US" sz="2400" dirty="0" smtClean="0">
                <a:ea typeface="ＭＳ Ｐゴシック" charset="-128"/>
              </a:rPr>
              <a:t>Modular” Project</a:t>
            </a:r>
            <a:r>
              <a:rPr lang="en-US" sz="2400" dirty="0" smtClean="0">
                <a:ea typeface="ＭＳ Ｐゴシック" charset="-128"/>
              </a:rPr>
              <a:t>.</a:t>
            </a:r>
            <a:endParaRPr lang="en-US" sz="2400" dirty="0" smtClean="0">
              <a:ea typeface="ＭＳ Ｐゴシック" charset="-128"/>
            </a:endParaRPr>
          </a:p>
        </p:txBody>
      </p:sp>
      <p:pic>
        <p:nvPicPr>
          <p:cNvPr id="134168" name="Picture 24" descr="Anodo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6634162" y="3657600"/>
            <a:ext cx="2814638" cy="2909770"/>
          </a:xfrm>
          <a:prstGeom prst="rect">
            <a:avLst/>
          </a:prstGeom>
          <a:noFill/>
        </p:spPr>
      </p:pic>
      <p:graphicFrame>
        <p:nvGraphicFramePr>
          <p:cNvPr id="134150" name="Object 6"/>
          <p:cNvGraphicFramePr>
            <a:graphicFrameLocks noChangeAspect="1"/>
          </p:cNvGraphicFramePr>
          <p:nvPr/>
        </p:nvGraphicFramePr>
        <p:xfrm>
          <a:off x="5585231" y="609600"/>
          <a:ext cx="4322357" cy="3124200"/>
        </p:xfrm>
        <a:graphic>
          <a:graphicData uri="http://schemas.openxmlformats.org/presentationml/2006/ole">
            <p:oleObj spid="_x0000_s1043" name="Document" r:id="rId5" imgW="3962400" imgH="2857500" progId="Word.Document.8">
              <p:embed/>
            </p:oleObj>
          </a:graphicData>
        </a:graphic>
      </p:graphicFrame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22</a:t>
            </a:fld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53819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Scintillation light detection system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685800"/>
            <a:ext cx="9448800" cy="5562600"/>
          </a:xfrm>
        </p:spPr>
        <p:txBody>
          <a:bodyPr/>
          <a:lstStyle/>
          <a:p>
            <a:r>
              <a:rPr lang="en-GB" sz="2400" dirty="0" smtClean="0"/>
              <a:t>Alternative solution to </a:t>
            </a:r>
            <a:r>
              <a:rPr lang="en-GB" sz="2400" dirty="0" err="1" smtClean="0"/>
              <a:t>PMTs</a:t>
            </a:r>
            <a:r>
              <a:rPr lang="en-GB" sz="2400" dirty="0" smtClean="0"/>
              <a:t>:</a:t>
            </a:r>
          </a:p>
          <a:p>
            <a:pPr lvl="1"/>
            <a:r>
              <a:rPr lang="en-GB" sz="2400" dirty="0" smtClean="0"/>
              <a:t>Silicon Photomultipliers (</a:t>
            </a:r>
            <a:r>
              <a:rPr lang="en-GB" sz="2400" dirty="0" err="1" smtClean="0"/>
              <a:t>SiPM</a:t>
            </a:r>
            <a:r>
              <a:rPr lang="en-GB" sz="2400" dirty="0" smtClean="0"/>
              <a:t>)</a:t>
            </a:r>
          </a:p>
          <a:p>
            <a:pPr marL="457200" lvl="1" indent="0">
              <a:buNone/>
            </a:pPr>
            <a:r>
              <a:rPr lang="en-GB" sz="2400" dirty="0" smtClean="0"/>
              <a:t>    coupled to wave shifting light guides.</a:t>
            </a:r>
          </a:p>
          <a:p>
            <a:r>
              <a:rPr lang="en-GB" sz="2400" dirty="0" err="1" smtClean="0"/>
              <a:t>SiPMs</a:t>
            </a:r>
            <a:r>
              <a:rPr lang="en-GB" sz="2400" dirty="0" smtClean="0"/>
              <a:t> have been proven to work under very high magnetic fields, but they have to be better characterized at cryogenic temperature. </a:t>
            </a:r>
            <a:endParaRPr lang="en-GB" sz="2400" dirty="0" smtClean="0"/>
          </a:p>
          <a:p>
            <a:r>
              <a:rPr lang="en-US" sz="2400" dirty="0" smtClean="0"/>
              <a:t>The </a:t>
            </a:r>
            <a:r>
              <a:rPr lang="en-US" sz="2400" dirty="0" err="1" smtClean="0"/>
              <a:t>SiPM</a:t>
            </a:r>
            <a:r>
              <a:rPr lang="en-US" sz="2400" dirty="0" smtClean="0"/>
              <a:t> device is able to detect VUV </a:t>
            </a:r>
            <a:r>
              <a:rPr lang="en-US" sz="2400" dirty="0" err="1" smtClean="0"/>
              <a:t>LAr</a:t>
            </a:r>
            <a:r>
              <a:rPr lang="en-US" sz="2400" dirty="0" smtClean="0"/>
              <a:t> scintillation light when coupled to a standard wavelength shifter (TPB) with high quantum efficiency  (~ 40% - higher than that of the best </a:t>
            </a:r>
            <a:r>
              <a:rPr lang="en-US" sz="2400" dirty="0" err="1" smtClean="0"/>
              <a:t>PMTs</a:t>
            </a:r>
            <a:r>
              <a:rPr lang="en-US" sz="2400" dirty="0" smtClean="0"/>
              <a:t> ), without requiring high voltage and any amplification</a:t>
            </a:r>
            <a:r>
              <a:rPr lang="en-GB" sz="2400" dirty="0" smtClean="0"/>
              <a:t> </a:t>
            </a:r>
            <a:endParaRPr lang="en-GB" sz="2400" dirty="0" smtClean="0"/>
          </a:p>
          <a:p>
            <a:r>
              <a:rPr lang="en-GB" sz="2400" dirty="0" smtClean="0"/>
              <a:t>The read-out electronic configuration has to be set-up with </a:t>
            </a:r>
            <a:r>
              <a:rPr lang="en-GB" sz="2400" dirty="0" err="1" smtClean="0"/>
              <a:t>SiPM</a:t>
            </a:r>
            <a:r>
              <a:rPr lang="en-GB" sz="2400" dirty="0" smtClean="0"/>
              <a:t> arrays and high sensitive surface.</a:t>
            </a:r>
          </a:p>
          <a:p>
            <a:r>
              <a:rPr lang="en-GB" sz="2400" dirty="0" smtClean="0"/>
              <a:t>Investigations on materials and doping are necessary.</a:t>
            </a:r>
          </a:p>
          <a:p>
            <a:endParaRPr lang="en-US" dirty="0"/>
          </a:p>
        </p:txBody>
      </p:sp>
      <p:pic>
        <p:nvPicPr>
          <p:cNvPr id="7" name="Immagine 4" descr="SiPM array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6858000" y="762000"/>
            <a:ext cx="1905001" cy="122642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23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TPCreadout_las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0" y="3505200"/>
            <a:ext cx="4319021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T150_all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3733800" y="457200"/>
            <a:ext cx="6427559" cy="4191000"/>
          </a:xfrm>
          <a:prstGeom prst="rect">
            <a:avLst/>
          </a:prstGeom>
          <a:noFill/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776664" y="3810000"/>
            <a:ext cx="6129336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Zapf Dingbats" charset="2"/>
              <a:buChar char="l"/>
              <a:defRPr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55000"/>
              <a:buFont typeface="Wingdings" pitchFamily="2" charset="2"/>
              <a:buChar char="Ø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j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j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j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j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j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j-lt"/>
              </a:defRPr>
            </a:lvl9pPr>
          </a:lstStyle>
          <a:p>
            <a:pPr marL="284163" indent="-284163">
              <a:buSzPct val="200000"/>
              <a:buFont typeface="Arial" pitchFamily="34" charset="0"/>
              <a:buChar char="•"/>
            </a:pPr>
            <a:r>
              <a:rPr lang="en-GB" sz="2200" i="0" dirty="0" smtClean="0">
                <a:latin typeface="Comic Sans MS" pitchFamily="66" charset="0"/>
              </a:rPr>
              <a:t>Thought intended as the near detector for the sterile neutrino search, the T150 is the ideal tool </a:t>
            </a:r>
            <a:r>
              <a:rPr lang="en-GB" sz="2200" i="0" dirty="0" smtClean="0">
                <a:latin typeface="Comic Sans MS" pitchFamily="66" charset="0"/>
              </a:rPr>
              <a:t> to </a:t>
            </a:r>
            <a:r>
              <a:rPr lang="en-GB" sz="2200" i="0" dirty="0" smtClean="0">
                <a:latin typeface="Comic Sans MS" pitchFamily="66" charset="0"/>
              </a:rPr>
              <a:t>implement</a:t>
            </a:r>
            <a:r>
              <a:rPr lang="en-GB" sz="2200" i="0" dirty="0" smtClean="0">
                <a:latin typeface="Comic Sans MS" pitchFamily="66" charset="0"/>
              </a:rPr>
              <a:t> initially also improved </a:t>
            </a:r>
            <a:r>
              <a:rPr lang="en-GB" sz="2200" i="0" dirty="0" smtClean="0">
                <a:latin typeface="Comic Sans MS" pitchFamily="66" charset="0"/>
              </a:rPr>
              <a:t>solutions, especially for </a:t>
            </a:r>
            <a:r>
              <a:rPr lang="en-GB" sz="2200" i="0" dirty="0" smtClean="0">
                <a:latin typeface="Comic Sans MS" pitchFamily="66" charset="0"/>
              </a:rPr>
              <a:t>introducing the </a:t>
            </a:r>
            <a:r>
              <a:rPr lang="en-GB" sz="2200" i="0" dirty="0" smtClean="0">
                <a:latin typeface="Comic Sans MS" pitchFamily="66" charset="0"/>
              </a:rPr>
              <a:t>magnetic field, purification schemes and </a:t>
            </a:r>
            <a:r>
              <a:rPr lang="en-GB" sz="2200" i="0" dirty="0" smtClean="0">
                <a:latin typeface="Comic Sans MS" pitchFamily="66" charset="0"/>
              </a:rPr>
              <a:t>cryogenics and a more modern electronics, by now over 10 years old.</a:t>
            </a:r>
          </a:p>
          <a:p>
            <a:pPr marL="284163" indent="-284163">
              <a:buSzPct val="200000"/>
              <a:buFont typeface="Arial" pitchFamily="34" charset="0"/>
              <a:buChar char="•"/>
            </a:pPr>
            <a:endParaRPr lang="en-GB" sz="2200" i="0" dirty="0" smtClean="0"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34" charset="-128"/>
              </a:rPr>
              <a:t>The additional “clone” of a </a:t>
            </a:r>
            <a:r>
              <a:rPr lang="en-US" dirty="0">
                <a:ea typeface="ＭＳ Ｐゴシック" pitchFamily="34" charset="-128"/>
              </a:rPr>
              <a:t>T150 LAr-TPC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4038600" cy="2209800"/>
          </a:xfrm>
        </p:spPr>
        <p:txBody>
          <a:bodyPr/>
          <a:lstStyle/>
          <a:p>
            <a:pPr marL="228600" indent="-228600">
              <a:buSzPct val="200000"/>
              <a:buFont typeface="Arial" pitchFamily="34" charset="0"/>
              <a:buChar char="•"/>
            </a:pPr>
            <a:r>
              <a:rPr lang="en-GB" sz="2200" dirty="0">
                <a:latin typeface="Comic Sans MS" pitchFamily="66" charset="0"/>
              </a:rPr>
              <a:t>Present T600</a:t>
            </a:r>
            <a:r>
              <a:rPr lang="en-GB" sz="2200" dirty="0" smtClean="0">
                <a:latin typeface="Comic Sans MS" pitchFamily="66" charset="0"/>
              </a:rPr>
              <a:t> is  complemented by an additional </a:t>
            </a:r>
            <a:r>
              <a:rPr lang="en-GB" sz="2200" dirty="0">
                <a:latin typeface="Comic Sans MS" pitchFamily="66" charset="0"/>
              </a:rPr>
              <a:t>T150 module </a:t>
            </a:r>
            <a:r>
              <a:rPr lang="en-GB" sz="2200" dirty="0">
                <a:solidFill>
                  <a:srgbClr val="FF0000"/>
                </a:solidFill>
                <a:latin typeface="Comic Sans MS" pitchFamily="66" charset="0"/>
              </a:rPr>
              <a:t>(1/4 T600</a:t>
            </a:r>
            <a:r>
              <a:rPr lang="en-GB" sz="2200" dirty="0" smtClean="0">
                <a:solidFill>
                  <a:srgbClr val="FF0000"/>
                </a:solidFill>
                <a:latin typeface="Comic Sans MS" pitchFamily="66" charset="0"/>
              </a:rPr>
              <a:t>). </a:t>
            </a:r>
          </a:p>
          <a:p>
            <a:pPr marL="228600" indent="-228600">
              <a:buSzPct val="200000"/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FF0000"/>
                </a:solidFill>
                <a:latin typeface="Comic Sans MS" pitchFamily="66" charset="0"/>
              </a:rPr>
              <a:t>This is</a:t>
            </a:r>
            <a:r>
              <a:rPr lang="en-GB" sz="2200" dirty="0" smtClean="0">
                <a:solidFill>
                  <a:srgbClr val="FF0000"/>
                </a:solidFill>
                <a:latin typeface="Comic Sans MS" pitchFamily="66" charset="0"/>
              </a:rPr>
              <a:t> a “clone” entirely based on the already demonstrated LNGS program</a:t>
            </a:r>
            <a:r>
              <a:rPr lang="en-GB" sz="2200" dirty="0" smtClean="0">
                <a:latin typeface="Comic Sans MS" pitchFamily="66" charset="0"/>
              </a:rPr>
              <a:t>.</a:t>
            </a:r>
            <a:endParaRPr lang="en-GB" sz="2200" dirty="0">
              <a:latin typeface="Comic Sans MS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24</a:t>
            </a:fld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4814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609606" y="3498820"/>
            <a:ext cx="9180192" cy="2837922"/>
            <a:chOff x="609601" y="3498805"/>
            <a:chExt cx="9180192" cy="2837922"/>
          </a:xfrm>
        </p:grpSpPr>
        <p:grpSp>
          <p:nvGrpSpPr>
            <p:cNvPr id="13" name="Group 14"/>
            <p:cNvGrpSpPr/>
            <p:nvPr/>
          </p:nvGrpSpPr>
          <p:grpSpPr>
            <a:xfrm>
              <a:off x="4953000" y="3505200"/>
              <a:ext cx="4836793" cy="2831527"/>
              <a:chOff x="1242090" y="4038600"/>
              <a:chExt cx="7124244" cy="3174742"/>
            </a:xfrm>
          </p:grpSpPr>
          <p:pic>
            <p:nvPicPr>
              <p:cNvPr id="15" name="Picture 14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2090" y="4038600"/>
                <a:ext cx="3420421" cy="2733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6" name="Rectangle 4"/>
              <p:cNvSpPr>
                <a:spLocks noChangeArrowheads="1"/>
              </p:cNvSpPr>
              <p:nvPr/>
            </p:nvSpPr>
            <p:spPr bwMode="auto">
              <a:xfrm>
                <a:off x="4662513" y="6488668"/>
                <a:ext cx="3591586" cy="7246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800" dirty="0" smtClean="0">
                    <a:solidFill>
                      <a:srgbClr val="FF0000"/>
                    </a:solidFill>
                  </a:rPr>
                  <a:t>Backplane integrated on flange </a:t>
                </a:r>
                <a:endParaRPr lang="en-US" sz="1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7" name="Rectangle 6"/>
              <p:cNvSpPr>
                <a:spLocks noChangeArrowheads="1"/>
              </p:cNvSpPr>
              <p:nvPr/>
            </p:nvSpPr>
            <p:spPr bwMode="auto">
              <a:xfrm>
                <a:off x="4662513" y="5401269"/>
                <a:ext cx="3703821" cy="10352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n-US" sz="1800" dirty="0">
                    <a:solidFill>
                      <a:srgbClr val="FF0000"/>
                    </a:solidFill>
                  </a:rPr>
                  <a:t>Power distribution on 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auxiliary </a:t>
                </a:r>
                <a:r>
                  <a:rPr lang="en-US" sz="1800" dirty="0">
                    <a:solidFill>
                      <a:srgbClr val="FF0000"/>
                    </a:solidFill>
                  </a:rPr>
                  <a:t>connectors 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 on </a:t>
                </a:r>
                <a:r>
                  <a:rPr lang="en-US" sz="1800" dirty="0">
                    <a:solidFill>
                      <a:srgbClr val="FF0000"/>
                    </a:solidFill>
                  </a:rPr>
                  <a:t>side bus</a:t>
                </a:r>
              </a:p>
            </p:txBody>
          </p:sp>
          <p:sp>
            <p:nvSpPr>
              <p:cNvPr id="18" name="Rectangle 6"/>
              <p:cNvSpPr>
                <a:spLocks noChangeArrowheads="1"/>
              </p:cNvSpPr>
              <p:nvPr/>
            </p:nvSpPr>
            <p:spPr bwMode="auto">
              <a:xfrm>
                <a:off x="4702548" y="4209473"/>
                <a:ext cx="2878126" cy="10352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800" dirty="0" smtClean="0">
                    <a:solidFill>
                      <a:srgbClr val="FF0000"/>
                    </a:solidFill>
                  </a:rPr>
                  <a:t>I/O connectors</a:t>
                </a:r>
              </a:p>
              <a:p>
                <a:r>
                  <a:rPr lang="en-US" sz="1800" dirty="0" smtClean="0">
                    <a:solidFill>
                      <a:srgbClr val="FF0000"/>
                    </a:solidFill>
                  </a:rPr>
                  <a:t>(Optical, </a:t>
                </a:r>
                <a:r>
                  <a:rPr lang="en-US" sz="1800" dirty="0" err="1" smtClean="0">
                    <a:solidFill>
                      <a:srgbClr val="FF0000"/>
                    </a:solidFill>
                  </a:rPr>
                  <a:t>Lemo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, Ethernet)</a:t>
                </a:r>
                <a:endParaRPr lang="en-US" sz="18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9" name="Straight Arrow Connector 18"/>
              <p:cNvCxnSpPr>
                <a:stCxn id="18" idx="1"/>
              </p:cNvCxnSpPr>
              <p:nvPr/>
            </p:nvCxnSpPr>
            <p:spPr bwMode="auto">
              <a:xfrm flipH="1" flipV="1">
                <a:off x="3688202" y="4304786"/>
                <a:ext cx="1014346" cy="422311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0" name="Straight Arrow Connector 19"/>
              <p:cNvCxnSpPr/>
              <p:nvPr/>
            </p:nvCxnSpPr>
            <p:spPr bwMode="auto">
              <a:xfrm flipH="1" flipV="1">
                <a:off x="3276603" y="5867402"/>
                <a:ext cx="1161434" cy="64885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1" name="Straight Arrow Connector 20"/>
              <p:cNvCxnSpPr/>
              <p:nvPr/>
            </p:nvCxnSpPr>
            <p:spPr bwMode="auto">
              <a:xfrm flipH="1" flipV="1">
                <a:off x="2590804" y="5486401"/>
                <a:ext cx="1959470" cy="9005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pic>
          <p:nvPicPr>
            <p:cNvPr id="14" name="Picture 2" descr="IMGP1877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1" y="3498805"/>
              <a:ext cx="3124200" cy="24447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34" charset="-128"/>
              </a:rPr>
              <a:t>Modifications on the ICARUS Electronics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333CC"/>
                </a:solidFill>
              </a:rPr>
              <a:t>ICARUS presentation at FNAL April 4, 2014</a:t>
            </a:r>
            <a:endParaRPr lang="en-GB" dirty="0">
              <a:solidFill>
                <a:srgbClr val="3333CC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4294967295"/>
          </p:nvPr>
        </p:nvSpPr>
        <p:spPr>
          <a:xfrm>
            <a:off x="0" y="533400"/>
            <a:ext cx="9906000" cy="2971800"/>
          </a:xfrm>
        </p:spPr>
        <p:txBody>
          <a:bodyPr/>
          <a:lstStyle/>
          <a:p>
            <a:pPr>
              <a:lnSpc>
                <a:spcPts val="2980"/>
              </a:lnSpc>
              <a:spcBef>
                <a:spcPct val="0"/>
              </a:spcBef>
              <a:spcAft>
                <a:spcPts val="400"/>
              </a:spcAft>
            </a:pPr>
            <a:r>
              <a:rPr lang="en-US" sz="2200" dirty="0" smtClean="0">
                <a:solidFill>
                  <a:srgbClr val="0D0D0D"/>
                </a:solidFill>
                <a:ea typeface="ＭＳ Ｐゴシック" pitchFamily="34" charset="-128"/>
              </a:rPr>
              <a:t>The T600 system is being re-designed adopting a modern switched I/O and parallelization of data flow, with an </a:t>
            </a:r>
            <a:r>
              <a:rPr lang="en-US" sz="2200" dirty="0" smtClean="0">
                <a:ea typeface="ＭＳ Ｐゴシック" pitchFamily="34" charset="-128"/>
              </a:rPr>
              <a:t>upgrading program concerning:</a:t>
            </a:r>
          </a:p>
          <a:p>
            <a:pPr lvl="1">
              <a:lnSpc>
                <a:spcPts val="2980"/>
              </a:lnSpc>
              <a:spcBef>
                <a:spcPct val="0"/>
              </a:spcBef>
              <a:spcAft>
                <a:spcPts val="400"/>
              </a:spcAft>
              <a:buFont typeface="Wingdings" pitchFamily="2" charset="2"/>
              <a:buChar char="Ø"/>
            </a:pPr>
            <a:r>
              <a:rPr lang="en-US" sz="2200" dirty="0" smtClean="0">
                <a:ea typeface="ＭＳ Ｐゴシック" pitchFamily="34" charset="-128"/>
              </a:rPr>
              <a:t>A more compact electronics both for analogue and digital;</a:t>
            </a:r>
          </a:p>
          <a:p>
            <a:pPr lvl="1">
              <a:lnSpc>
                <a:spcPts val="2980"/>
              </a:lnSpc>
              <a:spcBef>
                <a:spcPct val="0"/>
              </a:spcBef>
              <a:spcAft>
                <a:spcPts val="400"/>
              </a:spcAft>
              <a:buFont typeface="Wingdings" pitchFamily="2" charset="2"/>
              <a:buChar char="Ø"/>
            </a:pPr>
            <a:r>
              <a:rPr lang="en-US" sz="2200" dirty="0" smtClean="0">
                <a:ea typeface="ＭＳ Ｐゴシック" pitchFamily="34" charset="-128"/>
              </a:rPr>
              <a:t>Improvements of the signal to noise ratio shortening cables;</a:t>
            </a:r>
          </a:p>
          <a:p>
            <a:pPr lvl="1">
              <a:lnSpc>
                <a:spcPts val="2980"/>
              </a:lnSpc>
              <a:spcBef>
                <a:spcPct val="0"/>
              </a:spcBef>
              <a:spcAft>
                <a:spcPts val="400"/>
              </a:spcAft>
              <a:buFont typeface="Wingdings" pitchFamily="2" charset="2"/>
              <a:buChar char="Ø"/>
            </a:pPr>
            <a:r>
              <a:rPr lang="en-US" sz="2200" dirty="0" smtClean="0">
                <a:ea typeface="ＭＳ Ｐゴシック" pitchFamily="34" charset="-128"/>
              </a:rPr>
              <a:t> Integrating electronics onto the flanges with lower power;</a:t>
            </a:r>
          </a:p>
          <a:p>
            <a:pPr lvl="1">
              <a:lnSpc>
                <a:spcPts val="2980"/>
              </a:lnSpc>
              <a:spcBef>
                <a:spcPct val="0"/>
              </a:spcBef>
              <a:spcAft>
                <a:spcPts val="400"/>
              </a:spcAft>
              <a:buFont typeface="Wingdings" pitchFamily="2" charset="2"/>
              <a:buChar char="Ø"/>
            </a:pPr>
            <a:r>
              <a:rPr lang="en-US" sz="2200" dirty="0" smtClean="0">
                <a:ea typeface="ＭＳ Ｐゴシック" pitchFamily="34" charset="-128"/>
              </a:rPr>
              <a:t>Adopting serial switched I/O for data flow + optical link (for </a:t>
            </a:r>
            <a:r>
              <a:rPr lang="en-US" sz="2200" dirty="0" smtClean="0">
                <a:solidFill>
                  <a:schemeClr val="tx2"/>
                </a:solidFill>
              </a:rPr>
              <a:t>Gb</a:t>
            </a:r>
            <a:r>
              <a:rPr lang="en-US" sz="2200" dirty="0">
                <a:solidFill>
                  <a:schemeClr val="tx2"/>
                </a:solidFill>
              </a:rPr>
              <a:t>/</a:t>
            </a:r>
            <a:r>
              <a:rPr lang="en-US" sz="2200" dirty="0" smtClean="0">
                <a:solidFill>
                  <a:schemeClr val="tx2"/>
                </a:solidFill>
              </a:rPr>
              <a:t>s </a:t>
            </a:r>
            <a:r>
              <a:rPr lang="en-US" sz="2200" dirty="0">
                <a:solidFill>
                  <a:schemeClr val="tx2"/>
                </a:solidFill>
              </a:rPr>
              <a:t>transmission rate</a:t>
            </a:r>
            <a:r>
              <a:rPr lang="en-US" sz="2200" dirty="0" smtClean="0">
                <a:solidFill>
                  <a:schemeClr val="tx2"/>
                </a:solidFill>
              </a:rPr>
              <a:t>)</a:t>
            </a:r>
            <a:r>
              <a:rPr lang="en-US" sz="2200" dirty="0" smtClean="0">
                <a:ea typeface="ＭＳ Ｐゴシック" pitchFamily="34" charset="-128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5867400"/>
            <a:ext cx="708660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This layout is also suitable for front-end amplifiers in LAr in order to improve S/N: </a:t>
            </a:r>
            <a:r>
              <a:rPr lang="en-US" sz="1800" dirty="0" smtClean="0"/>
              <a:t>tests are in preparation with </a:t>
            </a:r>
            <a:r>
              <a:rPr lang="en-US" sz="1800" i="0" dirty="0" smtClean="0"/>
              <a:t>cold </a:t>
            </a:r>
            <a:r>
              <a:rPr lang="en-US" sz="1800" i="0" dirty="0"/>
              <a:t>front-end and warm digital processing</a:t>
            </a:r>
            <a:endParaRPr lang="en-US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25</a:t>
            </a:fld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308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Recombination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" y="548680"/>
            <a:ext cx="6105128" cy="252028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200" dirty="0" smtClean="0"/>
              <a:t>Charge recombination, increasing  with ionization density,   induces non-linear detector response: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No full theoretical description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Phenomenological approaches  allow to reproduce the data  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Substantial  software corrections needed</a:t>
            </a:r>
          </a:p>
          <a:p>
            <a:pPr>
              <a:buNone/>
            </a:pPr>
            <a:endParaRPr lang="en-US" sz="22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808984" y="4149080"/>
            <a:ext cx="5097016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ts val="0"/>
              </a:spcBef>
              <a:buClr>
                <a:srgbClr val="FF0000"/>
              </a:buClr>
              <a:buFont typeface="Zapf Dingbats" charset="2"/>
              <a:buChar char="l"/>
            </a:pPr>
            <a:r>
              <a:rPr lang="en-US" sz="2200" i="0" dirty="0" smtClean="0">
                <a:solidFill>
                  <a:srgbClr val="000000"/>
                </a:solidFill>
                <a:latin typeface="Comic Sans MS"/>
              </a:rPr>
              <a:t>Add </a:t>
            </a:r>
            <a:r>
              <a:rPr lang="en-US" sz="2200" i="0" dirty="0" err="1" smtClean="0">
                <a:solidFill>
                  <a:srgbClr val="000000"/>
                </a:solidFill>
                <a:latin typeface="Comic Sans MS"/>
              </a:rPr>
              <a:t>dopants</a:t>
            </a:r>
            <a:r>
              <a:rPr lang="en-US" sz="2200" i="0" dirty="0" smtClean="0">
                <a:solidFill>
                  <a:srgbClr val="000000"/>
                </a:solidFill>
                <a:latin typeface="Comic Sans MS"/>
              </a:rPr>
              <a:t> to convert part of the scintillation light into electron-ion pairs</a:t>
            </a:r>
          </a:p>
          <a:p>
            <a:pPr marL="342900" indent="-342900">
              <a:spcBef>
                <a:spcPts val="0"/>
              </a:spcBef>
              <a:buClr>
                <a:srgbClr val="FF0000"/>
              </a:buClr>
              <a:buFont typeface="Zapf Dingbats" charset="2"/>
              <a:buChar char="l"/>
            </a:pPr>
            <a:r>
              <a:rPr lang="en-US" sz="2200" i="0" kern="0" dirty="0" smtClean="0">
                <a:solidFill>
                  <a:srgbClr val="000000"/>
                </a:solidFill>
                <a:latin typeface="Comic Sans MS"/>
                <a:ea typeface="ＭＳ Ｐゴシック" charset="0"/>
              </a:rPr>
              <a:t>Few PPM tetra-methyl-germanium</a:t>
            </a:r>
          </a:p>
          <a:p>
            <a:pPr marL="342900" indent="-342900">
              <a:spcBef>
                <a:spcPts val="0"/>
              </a:spcBef>
              <a:buClr>
                <a:srgbClr val="FF0000"/>
              </a:buClr>
              <a:buFont typeface="Zapf Dingbats" charset="2"/>
              <a:buChar char="l"/>
            </a:pPr>
            <a:r>
              <a:rPr lang="en-US" sz="2200" i="0" dirty="0" smtClean="0">
                <a:solidFill>
                  <a:srgbClr val="000000"/>
                </a:solidFill>
                <a:latin typeface="Comic Sans MS"/>
              </a:rPr>
              <a:t>Observed signal  increase : +25% to +220% </a:t>
            </a:r>
          </a:p>
          <a:p>
            <a:pPr marL="342900" indent="-342900">
              <a:spcBef>
                <a:spcPts val="0"/>
              </a:spcBef>
              <a:buClr>
                <a:srgbClr val="FF0000"/>
              </a:buClr>
              <a:buFont typeface="Zapf Dingbats" charset="2"/>
              <a:buChar char="l"/>
            </a:pPr>
            <a:r>
              <a:rPr lang="en-US" sz="2200" i="0" dirty="0" smtClean="0">
                <a:solidFill>
                  <a:srgbClr val="000000"/>
                </a:solidFill>
                <a:latin typeface="Comic Sans MS"/>
              </a:rPr>
              <a:t>Purity and resolution not affected</a:t>
            </a:r>
          </a:p>
          <a:p>
            <a:pPr marL="342900" indent="-342900">
              <a:spcBef>
                <a:spcPts val="0"/>
              </a:spcBef>
              <a:buClr>
                <a:srgbClr val="FF0000"/>
              </a:buClr>
              <a:buFont typeface="Zapf Dingbats" charset="2"/>
              <a:buChar char="l"/>
            </a:pPr>
            <a:endParaRPr lang="en-US" sz="2200" i="0" kern="0" dirty="0">
              <a:solidFill>
                <a:srgbClr val="000000"/>
              </a:solidFill>
              <a:latin typeface="Comic Sans MS"/>
              <a:ea typeface="ＭＳ Ｐゴシック" charset="0"/>
            </a:endParaRPr>
          </a:p>
          <a:p>
            <a:pPr marL="342900" indent="-342900">
              <a:spcBef>
                <a:spcPts val="0"/>
              </a:spcBef>
              <a:buClr>
                <a:srgbClr val="FF0000"/>
              </a:buClr>
              <a:buFont typeface="Zapf Dingbats" charset="2"/>
              <a:buChar char="l"/>
              <a:defRPr/>
            </a:pPr>
            <a:endParaRPr lang="en-US" sz="2200" i="0" kern="0" dirty="0">
              <a:solidFill>
                <a:srgbClr val="000000"/>
              </a:solidFill>
              <a:latin typeface="Comic Sans MS"/>
              <a:ea typeface="ＭＳ Ｐゴシック" charset="0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333CC"/>
                </a:solidFill>
              </a:rPr>
              <a:t>ICARUS presentation at FNAL April 4, 2014</a:t>
            </a:r>
            <a:endParaRPr lang="en-GB" dirty="0">
              <a:solidFill>
                <a:srgbClr val="3333CC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276600" y="620688"/>
            <a:ext cx="6629400" cy="3600400"/>
            <a:chOff x="3276600" y="620688"/>
            <a:chExt cx="6629400" cy="3600400"/>
          </a:xfrm>
        </p:grpSpPr>
        <p:grpSp>
          <p:nvGrpSpPr>
            <p:cNvPr id="22" name="Group 21"/>
            <p:cNvGrpSpPr/>
            <p:nvPr/>
          </p:nvGrpSpPr>
          <p:grpSpPr>
            <a:xfrm>
              <a:off x="6033120" y="620688"/>
              <a:ext cx="3872880" cy="3600400"/>
              <a:chOff x="6033120" y="692696"/>
              <a:chExt cx="3872880" cy="3600400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6033120" y="692696"/>
                <a:ext cx="3872880" cy="3600400"/>
                <a:chOff x="5829927" y="906044"/>
                <a:chExt cx="3872880" cy="3600400"/>
              </a:xfrm>
            </p:grpSpPr>
            <p:pic>
              <p:nvPicPr>
                <p:cNvPr id="6" name="Picture 5"/>
                <p:cNvPicPr>
                  <a:picLocks noChangeAspect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    </a:ext>
                  </a:extLst>
                </a:blip>
                <a:srcRect l="4703" t="3798" b="1251"/>
                <a:stretch>
                  <a:fillRect/>
                </a:stretch>
              </p:blipFill>
              <p:spPr>
                <a:xfrm>
                  <a:off x="5829927" y="906044"/>
                  <a:ext cx="3872880" cy="3600400"/>
                </a:xfrm>
                <a:prstGeom prst="rect">
                  <a:avLst/>
                </a:prstGeom>
              </p:spPr>
            </p:pic>
            <p:sp>
              <p:nvSpPr>
                <p:cNvPr id="15" name="Freeform 14"/>
                <p:cNvSpPr/>
                <p:nvPr/>
              </p:nvSpPr>
              <p:spPr bwMode="auto">
                <a:xfrm>
                  <a:off x="6527800" y="1587500"/>
                  <a:ext cx="2552700" cy="2400300"/>
                </a:xfrm>
                <a:custGeom>
                  <a:avLst/>
                  <a:gdLst>
                    <a:gd name="connsiteX0" fmla="*/ 0 w 2540000"/>
                    <a:gd name="connsiteY0" fmla="*/ 0 h 2489200"/>
                    <a:gd name="connsiteX1" fmla="*/ 190500 w 2540000"/>
                    <a:gd name="connsiteY1" fmla="*/ 546100 h 2489200"/>
                    <a:gd name="connsiteX2" fmla="*/ 444500 w 2540000"/>
                    <a:gd name="connsiteY2" fmla="*/ 1193800 h 2489200"/>
                    <a:gd name="connsiteX3" fmla="*/ 850900 w 2540000"/>
                    <a:gd name="connsiteY3" fmla="*/ 1701800 h 2489200"/>
                    <a:gd name="connsiteX4" fmla="*/ 1308100 w 2540000"/>
                    <a:gd name="connsiteY4" fmla="*/ 1993900 h 2489200"/>
                    <a:gd name="connsiteX5" fmla="*/ 1689100 w 2540000"/>
                    <a:gd name="connsiteY5" fmla="*/ 2209800 h 2489200"/>
                    <a:gd name="connsiteX6" fmla="*/ 2540000 w 2540000"/>
                    <a:gd name="connsiteY6" fmla="*/ 2489200 h 2489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40000" h="2489200">
                      <a:moveTo>
                        <a:pt x="0" y="0"/>
                      </a:moveTo>
                      <a:cubicBezTo>
                        <a:pt x="58208" y="173566"/>
                        <a:pt x="116417" y="347133"/>
                        <a:pt x="190500" y="546100"/>
                      </a:cubicBezTo>
                      <a:cubicBezTo>
                        <a:pt x="264583" y="745067"/>
                        <a:pt x="334433" y="1001183"/>
                        <a:pt x="444500" y="1193800"/>
                      </a:cubicBezTo>
                      <a:cubicBezTo>
                        <a:pt x="554567" y="1386417"/>
                        <a:pt x="706967" y="1568450"/>
                        <a:pt x="850900" y="1701800"/>
                      </a:cubicBezTo>
                      <a:cubicBezTo>
                        <a:pt x="994833" y="1835150"/>
                        <a:pt x="1168400" y="1909233"/>
                        <a:pt x="1308100" y="1993900"/>
                      </a:cubicBezTo>
                      <a:cubicBezTo>
                        <a:pt x="1447800" y="2078567"/>
                        <a:pt x="1483783" y="2127250"/>
                        <a:pt x="1689100" y="2209800"/>
                      </a:cubicBezTo>
                      <a:cubicBezTo>
                        <a:pt x="1894417" y="2292350"/>
                        <a:pt x="2540000" y="2489200"/>
                        <a:pt x="2540000" y="2489200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i="0">
                    <a:solidFill>
                      <a:srgbClr val="000000"/>
                    </a:solidFill>
                    <a:latin typeface="Comic Sans MS"/>
                  </a:endParaRPr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>
                <a:off x="7905328" y="1988840"/>
                <a:ext cx="151216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i="0" u="sng" dirty="0" smtClean="0">
                    <a:solidFill>
                      <a:srgbClr val="000000"/>
                    </a:solidFill>
                    <a:latin typeface="Comic Sans MS"/>
                  </a:rPr>
                  <a:t>    Signal      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i="0" dirty="0" smtClean="0">
                    <a:solidFill>
                      <a:srgbClr val="000000"/>
                    </a:solidFill>
                    <a:latin typeface="Comic Sans MS"/>
                  </a:rPr>
                  <a:t>Dep. Energy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i="0" dirty="0" smtClean="0">
                    <a:solidFill>
                      <a:srgbClr val="000000"/>
                    </a:solidFill>
                    <a:latin typeface="Comic Sans MS"/>
                  </a:rPr>
                  <a:t>Vs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i="0" dirty="0" err="1" smtClean="0">
                    <a:solidFill>
                      <a:srgbClr val="000000"/>
                    </a:solidFill>
                    <a:latin typeface="Comic Sans MS"/>
                  </a:rPr>
                  <a:t>dE</a:t>
                </a:r>
                <a:r>
                  <a:rPr lang="en-US" sz="1800" i="0" dirty="0" smtClean="0">
                    <a:solidFill>
                      <a:srgbClr val="000000"/>
                    </a:solidFill>
                    <a:latin typeface="Comic Sans MS"/>
                  </a:rPr>
                  <a:t>/</a:t>
                </a:r>
                <a:r>
                  <a:rPr lang="en-US" sz="1800" i="0" dirty="0" err="1" smtClean="0">
                    <a:solidFill>
                      <a:srgbClr val="000000"/>
                    </a:solidFill>
                    <a:latin typeface="Comic Sans MS"/>
                  </a:rPr>
                  <a:t>dx</a:t>
                </a:r>
                <a:endParaRPr lang="en-US" sz="1800" i="0" dirty="0">
                  <a:solidFill>
                    <a:srgbClr val="000000"/>
                  </a:solidFill>
                  <a:latin typeface="Comic Sans MS"/>
                </a:endParaRP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 bwMode="auto">
              <a:xfrm flipH="1" flipV="1">
                <a:off x="7329264" y="2276873"/>
                <a:ext cx="576064" cy="72007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1" name="Straight Arrow Connector 20"/>
              <p:cNvCxnSpPr/>
              <p:nvPr/>
            </p:nvCxnSpPr>
            <p:spPr bwMode="auto">
              <a:xfrm>
                <a:off x="9057456" y="3140968"/>
                <a:ext cx="360040" cy="79208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cxnSp>
          <p:nvCxnSpPr>
            <p:cNvPr id="25" name="Straight Arrow Connector 24"/>
            <p:cNvCxnSpPr/>
            <p:nvPr/>
          </p:nvCxnSpPr>
          <p:spPr bwMode="auto">
            <a:xfrm>
              <a:off x="3276600" y="2438400"/>
              <a:ext cx="2880320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4" name="Group 33"/>
          <p:cNvGrpSpPr/>
          <p:nvPr/>
        </p:nvGrpSpPr>
        <p:grpSpPr>
          <a:xfrm>
            <a:off x="0" y="3761656"/>
            <a:ext cx="4808984" cy="3096344"/>
            <a:chOff x="0" y="3212976"/>
            <a:chExt cx="4808984" cy="3096344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 l="5337" t="3251" r="469"/>
            <a:stretch>
              <a:fillRect/>
            </a:stretch>
          </p:blipFill>
          <p:spPr>
            <a:xfrm>
              <a:off x="0" y="3212976"/>
              <a:ext cx="4808984" cy="3096344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1064569" y="3502749"/>
              <a:ext cx="15841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i="0" dirty="0" smtClean="0">
                  <a:solidFill>
                    <a:srgbClr val="000000"/>
                  </a:solidFill>
                  <a:latin typeface="Comic Sans MS"/>
                </a:rPr>
                <a:t>Signal  </a:t>
              </a:r>
              <a:r>
                <a:rPr lang="en-US" sz="1800" i="0" dirty="0" err="1" smtClean="0">
                  <a:solidFill>
                    <a:srgbClr val="000000"/>
                  </a:solidFill>
                  <a:latin typeface="Comic Sans MS"/>
                </a:rPr>
                <a:t>vs</a:t>
              </a:r>
              <a:r>
                <a:rPr lang="en-US" sz="1800" i="0" dirty="0" smtClean="0">
                  <a:solidFill>
                    <a:srgbClr val="000000"/>
                  </a:solidFill>
                  <a:latin typeface="Comic Sans MS"/>
                </a:rPr>
                <a:t>     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i="0" dirty="0" smtClean="0">
                  <a:solidFill>
                    <a:srgbClr val="000000"/>
                  </a:solidFill>
                  <a:latin typeface="Comic Sans MS"/>
                </a:rPr>
                <a:t>Dep. Energy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26</a:t>
            </a:fld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8324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Magnetizing 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4953000" cy="6248400"/>
          </a:xfrm>
        </p:spPr>
        <p:txBody>
          <a:bodyPr/>
          <a:lstStyle/>
          <a:p>
            <a:r>
              <a:rPr lang="en-GB" sz="2400" dirty="0"/>
              <a:t>The addition of </a:t>
            </a:r>
            <a:r>
              <a:rPr lang="en-GB" sz="2400" dirty="0" smtClean="0"/>
              <a:t>magnetic </a:t>
            </a:r>
            <a:r>
              <a:rPr lang="en-GB" sz="2400" dirty="0"/>
              <a:t>field to the LAr-TPC detector has been already described in the first ICARUS proposals (1985)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An </a:t>
            </a:r>
            <a:r>
              <a:rPr lang="en-GB" sz="2400" dirty="0"/>
              <a:t>appropriate magnetic field to the LAr-TPC permits to further contribute to the progress of LAr technology, allowing the unambiguous determination of the sign and  momentum of the secondary charged particles and a greatly improved visibility of the </a:t>
            </a:r>
            <a:r>
              <a:rPr lang="en-GB" sz="2400" dirty="0" err="1"/>
              <a:t>e.m</a:t>
            </a:r>
            <a:r>
              <a:rPr lang="en-GB" sz="2400" dirty="0"/>
              <a:t>. showers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333CC"/>
                </a:solidFill>
              </a:rPr>
              <a:t>ICARUS presentation at FNAL April 4, 2014</a:t>
            </a:r>
            <a:endParaRPr lang="en-GB" dirty="0">
              <a:solidFill>
                <a:srgbClr val="3333CC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953000" y="609602"/>
            <a:ext cx="4953000" cy="5584686"/>
            <a:chOff x="4953000" y="609600"/>
            <a:chExt cx="4953000" cy="5584686"/>
          </a:xfrm>
        </p:grpSpPr>
        <p:sp>
          <p:nvSpPr>
            <p:cNvPr id="8" name="TextBox 7"/>
            <p:cNvSpPr txBox="1"/>
            <p:nvPr/>
          </p:nvSpPr>
          <p:spPr>
            <a:xfrm>
              <a:off x="5105400" y="609600"/>
              <a:ext cx="4495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dirty="0" smtClean="0">
                  <a:solidFill>
                    <a:srgbClr val="FF0000"/>
                  </a:solidFill>
                </a:rPr>
                <a:t>Example of a 4 </a:t>
              </a:r>
              <a:r>
                <a:rPr lang="en-GB" sz="1800" dirty="0" err="1" smtClean="0">
                  <a:solidFill>
                    <a:srgbClr val="FF0000"/>
                  </a:solidFill>
                </a:rPr>
                <a:t>GeV</a:t>
              </a:r>
              <a:r>
                <a:rPr lang="en-GB" sz="1800" dirty="0" smtClean="0">
                  <a:solidFill>
                    <a:srgbClr val="FF0000"/>
                  </a:solidFill>
                </a:rPr>
                <a:t> e-neutrino event in LAr-TPC with 1 Tesla magnetic field.</a:t>
              </a:r>
            </a:p>
          </p:txBody>
        </p:sp>
        <p:pic>
          <p:nvPicPr>
            <p:cNvPr id="4" name="Picture 3" descr="Figure_15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tretch>
              <a:fillRect/>
            </a:stretch>
          </p:blipFill>
          <p:spPr>
            <a:xfrm>
              <a:off x="4953000" y="1295400"/>
              <a:ext cx="4841906" cy="408961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5105400" y="5486400"/>
              <a:ext cx="48006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dirty="0">
                  <a:solidFill>
                    <a:srgbClr val="FF0000"/>
                  </a:solidFill>
                </a:rPr>
                <a:t>A negative electron, </a:t>
              </a:r>
              <a:r>
                <a:rPr lang="en-GB" sz="2000" dirty="0">
                  <a:solidFill>
                    <a:srgbClr val="FF0000"/>
                  </a:solidFill>
                  <a:latin typeface="Symbol" charset="2"/>
                  <a:cs typeface="Symbol" charset="2"/>
                </a:rPr>
                <a:t>p</a:t>
              </a:r>
              <a:r>
                <a:rPr lang="en-GB" sz="2000" baseline="30000" dirty="0">
                  <a:solidFill>
                    <a:srgbClr val="FF0000"/>
                  </a:solidFill>
                </a:rPr>
                <a:t>0</a:t>
              </a:r>
              <a:r>
                <a:rPr lang="en-GB" sz="2000" dirty="0">
                  <a:solidFill>
                    <a:srgbClr val="FF0000"/>
                  </a:solidFill>
                </a:rPr>
                <a:t>, </a:t>
              </a:r>
              <a:r>
                <a:rPr lang="en-GB" sz="2000" dirty="0">
                  <a:solidFill>
                    <a:srgbClr val="FF0000"/>
                  </a:solidFill>
                  <a:latin typeface="Symbol" charset="2"/>
                  <a:cs typeface="Symbol" charset="2"/>
                </a:rPr>
                <a:t>p</a:t>
              </a:r>
              <a:r>
                <a:rPr lang="en-GB" sz="2000" baseline="30000" dirty="0">
                  <a:solidFill>
                    <a:srgbClr val="FF0000"/>
                  </a:solidFill>
                </a:rPr>
                <a:t>+</a:t>
              </a:r>
              <a:r>
                <a:rPr lang="en-GB" sz="2000" dirty="0">
                  <a:solidFill>
                    <a:srgbClr val="FF0000"/>
                  </a:solidFill>
                </a:rPr>
                <a:t> and proton are recognized in the final state</a:t>
              </a:r>
              <a:r>
                <a:rPr lang="en-US" sz="2000" dirty="0">
                  <a:solidFill>
                    <a:srgbClr val="FF0000"/>
                  </a:solidFill>
                </a:rPr>
                <a:t> </a:t>
              </a: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27</a:t>
            </a:fld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131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Implementation with available location for magnetic coils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ICARUS presentation at FNAL April 4,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609600"/>
            <a:ext cx="9753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Zapf Dingbats" charset="2"/>
              <a:buChar char="l"/>
              <a:defRPr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55000"/>
              <a:buFont typeface="Wingdings" pitchFamily="2" charset="2"/>
              <a:buChar char="Ø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j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j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j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j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j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j-lt"/>
              </a:defRPr>
            </a:lvl9pPr>
          </a:lstStyle>
          <a:p>
            <a:r>
              <a:rPr lang="en-US" sz="2400" dirty="0"/>
              <a:t>A</a:t>
            </a:r>
            <a:r>
              <a:rPr lang="en-US" sz="2400" dirty="0" smtClean="0"/>
              <a:t> </a:t>
            </a:r>
            <a:r>
              <a:rPr lang="en-US" sz="2400" dirty="0"/>
              <a:t>concept design</a:t>
            </a:r>
            <a:r>
              <a:rPr lang="en-US" sz="2400" dirty="0" smtClean="0"/>
              <a:t> has been elaborated both for the </a:t>
            </a:r>
            <a:r>
              <a:rPr lang="en-US" sz="2400" dirty="0"/>
              <a:t>T600 and </a:t>
            </a:r>
            <a:r>
              <a:rPr lang="en-US" sz="2400" dirty="0" smtClean="0"/>
              <a:t>the </a:t>
            </a:r>
            <a:r>
              <a:rPr lang="en-US" sz="2400" dirty="0"/>
              <a:t>T150 at CERN </a:t>
            </a:r>
            <a:r>
              <a:rPr lang="en-US" sz="2400" dirty="0" smtClean="0"/>
              <a:t>(exploiting also the experience on the similar ATLAS </a:t>
            </a:r>
            <a:r>
              <a:rPr lang="en-US" sz="2400" dirty="0" err="1"/>
              <a:t>toroidal</a:t>
            </a:r>
            <a:r>
              <a:rPr lang="en-US" sz="2400" dirty="0"/>
              <a:t> </a:t>
            </a:r>
            <a:r>
              <a:rPr lang="en-US" sz="2400" dirty="0" smtClean="0"/>
              <a:t>magnet coils arrangement).</a:t>
            </a:r>
            <a:endParaRPr lang="en-US" sz="2400" dirty="0"/>
          </a:p>
        </p:txBody>
      </p:sp>
      <p:pic>
        <p:nvPicPr>
          <p:cNvPr id="9" name="Picture 8" descr="Screen Shot 2014-02-05 at 18.03.5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914400" y="1981200"/>
            <a:ext cx="7753972" cy="435444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28</a:t>
            </a:fld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76259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Arrival at FNAL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762999" cy="5562600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Transport</a:t>
            </a:r>
            <a:r>
              <a:rPr lang="en-US" sz="2400" dirty="0" smtClean="0"/>
              <a:t> of the T600 to FNAL can occur between </a:t>
            </a:r>
            <a:r>
              <a:rPr lang="en-US" sz="2400" dirty="0" smtClean="0">
                <a:solidFill>
                  <a:srgbClr val="FF0000"/>
                </a:solidFill>
              </a:rPr>
              <a:t>end 2015 and beginning 2016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The time needed to re-install the T600 and to be ready for the commissioning will be about 6 months.</a:t>
            </a:r>
          </a:p>
          <a:p>
            <a:pPr lvl="1"/>
            <a:r>
              <a:rPr lang="en-US" sz="2400" dirty="0" smtClean="0"/>
              <a:t>Most of the components will arrive at FNAL largely pre-assembled and tested. The onsite assembly operations, and the related manpower, will be limited and dominated by external cabling and electronics installation.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Commissioning</a:t>
            </a:r>
            <a:r>
              <a:rPr lang="en-US" sz="2400" dirty="0" smtClean="0"/>
              <a:t> can take place during the </a:t>
            </a:r>
            <a:r>
              <a:rPr lang="en-US" sz="2400" dirty="0" smtClean="0">
                <a:solidFill>
                  <a:srgbClr val="FF0000"/>
                </a:solidFill>
              </a:rPr>
              <a:t>second half of 2016</a:t>
            </a:r>
            <a:r>
              <a:rPr lang="en-US" sz="2400" dirty="0" smtClean="0"/>
              <a:t>. It will require from 3 to 5 months (it was 5 months in LNGS including about 3 months of vacuum pumping).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Readiness for data taking can be at the end of 2016.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29</a:t>
            </a:fld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30527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P-1052 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753600" cy="6096000"/>
          </a:xfrm>
        </p:spPr>
        <p:txBody>
          <a:bodyPr/>
          <a:lstStyle/>
          <a:p>
            <a:pPr>
              <a:lnSpc>
                <a:spcPts val="2260"/>
              </a:lnSpc>
            </a:pPr>
            <a:r>
              <a:rPr lang="en-US" sz="2200" dirty="0" smtClean="0"/>
              <a:t>Our proposal for a definitive search for sterile neutrinos had been submitted to CERN  on Oct. 14, 2011 based on </a:t>
            </a:r>
            <a:r>
              <a:rPr lang="en-GB" sz="2200" dirty="0" smtClean="0">
                <a:ea typeface="ＭＳ Ｐゴシック" charset="-128"/>
              </a:rPr>
              <a:t>the </a:t>
            </a:r>
            <a:r>
              <a:rPr lang="en-GB" sz="2200" dirty="0" smtClean="0">
                <a:ea typeface="ＭＳ Ｐゴシック" charset="-128"/>
              </a:rPr>
              <a:t>(simultaneous</a:t>
            </a:r>
            <a:r>
              <a:rPr lang="en-GB" sz="2200" dirty="0" smtClean="0">
                <a:ea typeface="ＭＳ Ｐゴシック" charset="-128"/>
              </a:rPr>
              <a:t>) </a:t>
            </a:r>
            <a:r>
              <a:rPr lang="en-GB" sz="2200" dirty="0" err="1" smtClean="0">
                <a:latin typeface="Symbol" charset="2"/>
                <a:ea typeface="ＭＳ Ｐゴシック" charset="-128"/>
                <a:cs typeface="Symbol" charset="2"/>
              </a:rPr>
              <a:t>n</a:t>
            </a:r>
            <a:r>
              <a:rPr lang="en-GB" sz="2200" dirty="0" smtClean="0">
                <a:ea typeface="ＭＳ Ｐゴシック" charset="-128"/>
              </a:rPr>
              <a:t> </a:t>
            </a:r>
            <a:r>
              <a:rPr lang="en-GB" sz="2200" dirty="0" smtClean="0">
                <a:ea typeface="ＭＳ Ｐゴシック" charset="-128"/>
              </a:rPr>
              <a:t>observation at</a:t>
            </a:r>
            <a:r>
              <a:rPr lang="en-GB" sz="2200" dirty="0" smtClean="0">
                <a:ea typeface="ＭＳ Ｐゴシック" charset="-128"/>
              </a:rPr>
              <a:t> different </a:t>
            </a:r>
            <a:r>
              <a:rPr lang="en-GB" sz="2200" dirty="0" smtClean="0">
                <a:ea typeface="ＭＳ Ｐゴシック" charset="-128"/>
              </a:rPr>
              <a:t>distances.  It is only in this way that the values of </a:t>
            </a:r>
            <a:r>
              <a:rPr lang="en-GB" sz="2200" i="1" dirty="0" smtClean="0">
                <a:latin typeface="Symbol" charset="2"/>
                <a:ea typeface="ＭＳ Ｐゴシック" charset="-128"/>
              </a:rPr>
              <a:t>D</a:t>
            </a:r>
            <a:r>
              <a:rPr lang="en-GB" sz="2200" i="1" dirty="0" smtClean="0">
                <a:ea typeface="ＭＳ Ｐゴシック" charset="-128"/>
              </a:rPr>
              <a:t>m</a:t>
            </a:r>
            <a:r>
              <a:rPr lang="en-GB" sz="2200" i="1" baseline="30000" dirty="0" smtClean="0">
                <a:ea typeface="ＭＳ Ｐゴシック" charset="-128"/>
              </a:rPr>
              <a:t>2</a:t>
            </a:r>
            <a:r>
              <a:rPr lang="en-GB" sz="2200" dirty="0" smtClean="0">
                <a:ea typeface="ＭＳ Ｐゴシック" charset="-128"/>
              </a:rPr>
              <a:t> and of </a:t>
            </a:r>
            <a:r>
              <a:rPr lang="en-GB" sz="2200" i="1" dirty="0" smtClean="0">
                <a:ea typeface="ＭＳ Ｐゴシック" charset="-128"/>
              </a:rPr>
              <a:t>sin</a:t>
            </a:r>
            <a:r>
              <a:rPr lang="en-GB" sz="2200" i="1" baseline="30000" dirty="0" smtClean="0">
                <a:ea typeface="ＭＳ Ｐゴシック" charset="-128"/>
              </a:rPr>
              <a:t>2</a:t>
            </a:r>
            <a:r>
              <a:rPr lang="en-GB" sz="2200" i="1" dirty="0" smtClean="0">
                <a:ea typeface="ＭＳ Ｐゴシック" charset="-128"/>
              </a:rPr>
              <a:t>(2</a:t>
            </a:r>
            <a:r>
              <a:rPr lang="en-GB" sz="2200" i="1" dirty="0" smtClean="0">
                <a:latin typeface="Symbol" charset="2"/>
                <a:ea typeface="ＭＳ Ｐゴシック" charset="-128"/>
              </a:rPr>
              <a:t>q</a:t>
            </a:r>
            <a:r>
              <a:rPr lang="en-GB" sz="2200" i="1" dirty="0" smtClean="0">
                <a:ea typeface="ＭＳ Ｐゴシック" charset="-128"/>
              </a:rPr>
              <a:t>)</a:t>
            </a:r>
            <a:r>
              <a:rPr lang="en-GB" sz="2200" dirty="0" smtClean="0">
                <a:ea typeface="ＭＳ Ｐゴシック" charset="-128"/>
              </a:rPr>
              <a:t> can be separately identified.</a:t>
            </a:r>
            <a:r>
              <a:rPr lang="en-US" sz="2200" dirty="0" smtClean="0">
                <a:ea typeface="ＭＳ Ｐゴシック" charset="-128"/>
              </a:rPr>
              <a:t> The experiment, </a:t>
            </a:r>
            <a:r>
              <a:rPr lang="en-US" sz="2200" dirty="0" smtClean="0">
                <a:solidFill>
                  <a:srgbClr val="FF0000"/>
                </a:solidFill>
                <a:ea typeface="ＭＳ Ｐゴシック" charset="-128"/>
              </a:rPr>
              <a:t>although approved by the SPS-C, has not been granted because of the absence of a neutrino beam in the EU</a:t>
            </a:r>
            <a:r>
              <a:rPr lang="en-US" sz="2200" dirty="0" smtClean="0">
                <a:ea typeface="ＭＳ Ｐゴシック" charset="-128"/>
              </a:rPr>
              <a:t>. </a:t>
            </a:r>
          </a:p>
          <a:p>
            <a:pPr>
              <a:lnSpc>
                <a:spcPts val="2260"/>
              </a:lnSpc>
            </a:pPr>
            <a:r>
              <a:rPr lang="en-US" sz="2200" dirty="0" smtClean="0"/>
              <a:t>Therefore the proposal </a:t>
            </a:r>
            <a:r>
              <a:rPr lang="en-US" sz="2200" dirty="0" smtClean="0"/>
              <a:t>for the </a:t>
            </a:r>
            <a:r>
              <a:rPr lang="en-US" sz="2200" dirty="0" err="1" smtClean="0"/>
              <a:t>FermiLab</a:t>
            </a:r>
            <a:r>
              <a:rPr lang="en-US" sz="2200" dirty="0" smtClean="0"/>
              <a:t> accelerator</a:t>
            </a:r>
            <a:r>
              <a:rPr lang="en-US" sz="2200" dirty="0" smtClean="0"/>
              <a:t> has been presented </a:t>
            </a:r>
            <a:r>
              <a:rPr lang="en-US" sz="2200" dirty="0" smtClean="0"/>
              <a:t>on  December 2013</a:t>
            </a:r>
            <a:r>
              <a:rPr lang="en-US" sz="2200" dirty="0" smtClean="0"/>
              <a:t> under </a:t>
            </a:r>
            <a:r>
              <a:rPr lang="en-US" sz="2200" dirty="0" smtClean="0"/>
              <a:t>the  heading P-</a:t>
            </a:r>
            <a:r>
              <a:rPr lang="en-US" sz="2200" dirty="0" smtClean="0"/>
              <a:t>1052, closely following </a:t>
            </a:r>
            <a:r>
              <a:rPr lang="en-US" sz="2200" dirty="0" smtClean="0"/>
              <a:t>the proposal P-347 originally presented at CERN. </a:t>
            </a:r>
            <a:endParaRPr lang="en-US" sz="2200" dirty="0" smtClean="0"/>
          </a:p>
          <a:p>
            <a:pPr>
              <a:lnSpc>
                <a:spcPts val="2260"/>
              </a:lnSpc>
            </a:pPr>
            <a:r>
              <a:rPr lang="en-US" sz="2200" dirty="0" smtClean="0"/>
              <a:t>FNAL-PAC response is still </a:t>
            </a:r>
            <a:r>
              <a:rPr lang="en-US" sz="2200" dirty="0" smtClean="0"/>
              <a:t>pending</a:t>
            </a:r>
            <a:r>
              <a:rPr lang="en-US" sz="2200" dirty="0" smtClean="0"/>
              <a:t> </a:t>
            </a:r>
            <a:r>
              <a:rPr lang="en-US" sz="2200" dirty="0" smtClean="0"/>
              <a:t>from last January. </a:t>
            </a:r>
            <a:r>
              <a:rPr lang="en-US" sz="2200" dirty="0" smtClean="0"/>
              <a:t>Our experiment </a:t>
            </a:r>
            <a:r>
              <a:rPr lang="en-US" sz="2200" dirty="0" smtClean="0"/>
              <a:t>will extend the information coming from </a:t>
            </a:r>
            <a:r>
              <a:rPr lang="en-US" sz="2200" dirty="0" err="1" smtClean="0"/>
              <a:t>MicroBooNE</a:t>
            </a:r>
            <a:r>
              <a:rPr lang="en-US" sz="2200" dirty="0" smtClean="0"/>
              <a:t>, foreseen to start operation in 2014 at ~470 m distance from target. </a:t>
            </a:r>
          </a:p>
          <a:p>
            <a:pPr>
              <a:lnSpc>
                <a:spcPts val="2260"/>
              </a:lnSpc>
            </a:pPr>
            <a:r>
              <a:rPr lang="en-US" sz="2200" dirty="0" smtClean="0"/>
              <a:t>The ICARUS T600 detector would be located along the Booster Neutrino  Beam line (BNB) at 600±100 m from target. The new T150 with sensitive mass </a:t>
            </a:r>
            <a:r>
              <a:rPr lang="en-US" sz="2200" dirty="0"/>
              <a:t>~</a:t>
            </a:r>
            <a:r>
              <a:rPr lang="en-US" sz="2200" dirty="0" smtClean="0"/>
              <a:t>1/4 of the T600 (</a:t>
            </a:r>
            <a:r>
              <a:rPr lang="en-US" sz="2200" dirty="0"/>
              <a:t>~</a:t>
            </a:r>
            <a:r>
              <a:rPr lang="en-US" sz="2200" dirty="0" smtClean="0"/>
              <a:t>200 tons of </a:t>
            </a:r>
            <a:r>
              <a:rPr lang="en-US" sz="2200" dirty="0" err="1" smtClean="0"/>
              <a:t>LAr</a:t>
            </a:r>
            <a:r>
              <a:rPr lang="en-US" sz="2200" dirty="0" smtClean="0"/>
              <a:t>)  could be located at 150±50 m from the target. </a:t>
            </a:r>
            <a:endParaRPr lang="en-US" sz="2200" dirty="0" smtClean="0"/>
          </a:p>
          <a:p>
            <a:pPr>
              <a:lnSpc>
                <a:spcPts val="2260"/>
              </a:lnSpc>
            </a:pPr>
            <a:r>
              <a:rPr lang="en-US" sz="2200" dirty="0" smtClean="0"/>
              <a:t>In order to contribute also to the LBNE experiment, the T600 </a:t>
            </a:r>
            <a:r>
              <a:rPr lang="en-US" sz="2200" dirty="0" smtClean="0"/>
              <a:t>will </a:t>
            </a:r>
            <a:r>
              <a:rPr lang="en-US" sz="2200" dirty="0" smtClean="0"/>
              <a:t>also </a:t>
            </a:r>
            <a:r>
              <a:rPr lang="en-US" sz="2200" dirty="0" smtClean="0"/>
              <a:t>receive neutrinos from the off-axis </a:t>
            </a:r>
            <a:r>
              <a:rPr lang="en-US" sz="2200" dirty="0" err="1" smtClean="0"/>
              <a:t>kaon</a:t>
            </a:r>
            <a:r>
              <a:rPr lang="en-US" sz="2200" dirty="0" smtClean="0"/>
              <a:t>-neutrino NUMI beam peaked at ~2 </a:t>
            </a:r>
            <a:r>
              <a:rPr lang="en-US" sz="2200" dirty="0" err="1" smtClean="0"/>
              <a:t>GeV</a:t>
            </a:r>
            <a:r>
              <a:rPr lang="en-US" sz="2200" dirty="0" smtClean="0"/>
              <a:t> with an enriched flux of </a:t>
            </a:r>
            <a:r>
              <a:rPr lang="en-US" sz="2200" dirty="0" err="1" smtClean="0"/>
              <a:t>νe</a:t>
            </a:r>
            <a:r>
              <a:rPr lang="en-US" sz="2200" dirty="0" smtClean="0"/>
              <a:t> events as large as ~5%.  </a:t>
            </a:r>
          </a:p>
          <a:p>
            <a:pPr>
              <a:buNone/>
            </a:pPr>
            <a:endParaRPr lang="en-US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53200"/>
            <a:ext cx="3651638" cy="228600"/>
          </a:xfrm>
        </p:spPr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3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 Detector Space Requirements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30</a:t>
            </a:fld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13" name="Picture 12" descr="T600Spac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443" t="10741" r="17377" b="39999"/>
          <a:stretch/>
        </p:blipFill>
        <p:spPr>
          <a:xfrm>
            <a:off x="140367" y="1340104"/>
            <a:ext cx="9537033" cy="4832096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 bwMode="auto">
          <a:xfrm>
            <a:off x="5638800" y="914400"/>
            <a:ext cx="0" cy="56388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CC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5791200" y="914400"/>
            <a:ext cx="0" cy="56388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CC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2057400" y="838200"/>
            <a:ext cx="1645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TOP VIEW</a:t>
            </a:r>
            <a:endParaRPr lang="en-US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781800" y="838200"/>
            <a:ext cx="2037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FRONT VIEW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5596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Infrastructure at FNAL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685800"/>
            <a:ext cx="9448800" cy="5867400"/>
          </a:xfrm>
        </p:spPr>
        <p:txBody>
          <a:bodyPr/>
          <a:lstStyle/>
          <a:p>
            <a:r>
              <a:rPr lang="en-US" sz="2400" b="1" dirty="0" smtClean="0"/>
              <a:t>Civil engineering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1 crane 5/10 t capacity</a:t>
            </a:r>
          </a:p>
          <a:p>
            <a:pPr lvl="1"/>
            <a:r>
              <a:rPr lang="en-US" sz="2000" dirty="0" smtClean="0"/>
              <a:t>External roof hosting the LN2 and LAr discharge ramp</a:t>
            </a:r>
          </a:p>
          <a:p>
            <a:r>
              <a:rPr lang="en-US" sz="2400" b="1" dirty="0" smtClean="0"/>
              <a:t>Mains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400 kW: </a:t>
            </a:r>
            <a:r>
              <a:rPr lang="en-US" sz="2000" dirty="0" err="1" smtClean="0"/>
              <a:t>Stirling</a:t>
            </a:r>
            <a:r>
              <a:rPr lang="en-US" sz="2000" dirty="0" smtClean="0"/>
              <a:t> re-liquefaction system;</a:t>
            </a:r>
          </a:p>
          <a:p>
            <a:pPr lvl="1"/>
            <a:r>
              <a:rPr lang="en-US" sz="2000" dirty="0" smtClean="0"/>
              <a:t>100 kW: R/O electronics;</a:t>
            </a:r>
          </a:p>
          <a:p>
            <a:pPr lvl="1"/>
            <a:r>
              <a:rPr lang="en-US" sz="2000" dirty="0" smtClean="0"/>
              <a:t>150 kW: Cryogenics &amp; others.</a:t>
            </a:r>
          </a:p>
          <a:p>
            <a:pPr lvl="1"/>
            <a:r>
              <a:rPr lang="en-US" sz="2000" b="1" dirty="0" smtClean="0"/>
              <a:t>Total: 700 kW </a:t>
            </a:r>
            <a:r>
              <a:rPr lang="en-US" sz="2000" dirty="0" smtClean="0"/>
              <a:t>– </a:t>
            </a:r>
            <a:r>
              <a:rPr lang="en-US" sz="2000" dirty="0" err="1" smtClean="0"/>
              <a:t>Trafos</a:t>
            </a:r>
            <a:r>
              <a:rPr lang="en-US" sz="2000" dirty="0" smtClean="0"/>
              <a:t>: 2x1 MVA</a:t>
            </a:r>
          </a:p>
          <a:p>
            <a:pPr lvl="1"/>
            <a:r>
              <a:rPr lang="en-US" sz="2000" dirty="0" smtClean="0"/>
              <a:t>General services (light, heating, cooling, ventilation, etc.) not included.</a:t>
            </a:r>
          </a:p>
          <a:p>
            <a:pPr lvl="1"/>
            <a:r>
              <a:rPr lang="en-US" sz="2000" dirty="0" smtClean="0"/>
              <a:t>UPS for the control and monitoring system.</a:t>
            </a:r>
          </a:p>
          <a:p>
            <a:r>
              <a:rPr lang="en-US" sz="2400" b="1" dirty="0" smtClean="0"/>
              <a:t>Cooling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Closed circuit cooling water: </a:t>
            </a:r>
          </a:p>
          <a:p>
            <a:pPr lvl="2"/>
            <a:r>
              <a:rPr lang="en-US" sz="2000" dirty="0" smtClean="0"/>
              <a:t>flow rate =30m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/h; </a:t>
            </a:r>
          </a:p>
          <a:p>
            <a:pPr lvl="2"/>
            <a:r>
              <a:rPr lang="en-US" sz="2000" dirty="0" smtClean="0"/>
              <a:t>pressure drop=1.5bar; </a:t>
            </a:r>
          </a:p>
          <a:p>
            <a:pPr lvl="2"/>
            <a:r>
              <a:rPr lang="en-US" sz="2000" dirty="0" smtClean="0"/>
              <a:t>temperature drop=10ºC</a:t>
            </a:r>
          </a:p>
          <a:p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31</a:t>
            </a:fld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4112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Infrastructure at FNAL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685800"/>
            <a:ext cx="9448800" cy="5867400"/>
          </a:xfrm>
        </p:spPr>
        <p:txBody>
          <a:bodyPr/>
          <a:lstStyle/>
          <a:p>
            <a:r>
              <a:rPr lang="en-US" sz="2400" b="1" dirty="0" smtClean="0"/>
              <a:t>Safety (specific requirements)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Separation wall around ICARUS and cryogenics areas: 3-4 m high</a:t>
            </a:r>
          </a:p>
          <a:p>
            <a:pPr lvl="1"/>
            <a:r>
              <a:rPr lang="en-US" sz="2000" dirty="0" smtClean="0"/>
              <a:t>Ventilation: following FNAL instructions with 2 flow rates systems, the minor always running, the other to intervene in case of alarm (low Oxygen). Aspiration at ground level outlet outside the hall.</a:t>
            </a:r>
          </a:p>
          <a:p>
            <a:pPr lvl="1"/>
            <a:r>
              <a:rPr lang="en-US" sz="2000" dirty="0" smtClean="0"/>
              <a:t>Safety sensors: oxygen, smoke, temperature.</a:t>
            </a:r>
          </a:p>
          <a:p>
            <a:pPr lvl="1"/>
            <a:r>
              <a:rPr lang="en-US" sz="2000" dirty="0" smtClean="0"/>
              <a:t>Emergency lights.</a:t>
            </a:r>
          </a:p>
          <a:p>
            <a:pPr lvl="1"/>
            <a:r>
              <a:rPr lang="en-US" sz="2000" dirty="0" smtClean="0"/>
              <a:t>Cameras.</a:t>
            </a:r>
          </a:p>
          <a:p>
            <a:pPr lvl="1"/>
            <a:r>
              <a:rPr lang="en-US" sz="2000" dirty="0" smtClean="0"/>
              <a:t>Audio alarms.</a:t>
            </a:r>
          </a:p>
          <a:p>
            <a:r>
              <a:rPr lang="en-US" sz="2400" b="1" dirty="0" smtClean="0"/>
              <a:t>Control room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Computer environment (DAQ, slow control system, etc.) 4x6 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, the the FAR Detector building.</a:t>
            </a:r>
          </a:p>
          <a:p>
            <a:r>
              <a:rPr lang="en-US" sz="2400" dirty="0" smtClean="0"/>
              <a:t>For other standard services (Conditioning, heating, etc.) we have no specific requests and therefore FNAL Standards and Rules apply.</a:t>
            </a:r>
          </a:p>
          <a:p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32</a:t>
            </a:fld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41154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962" y="6629400"/>
            <a:ext cx="3651638" cy="228600"/>
          </a:xfrm>
          <a:noFill/>
        </p:spPr>
        <p:txBody>
          <a:bodyPr/>
          <a:lstStyle/>
          <a:p>
            <a:r>
              <a:rPr lang="en-US" smtClean="0"/>
              <a:t>ICARUS presentation at FNAL April 4, 2014</a:t>
            </a:r>
            <a:endParaRPr lang="en-GB" smtClean="0"/>
          </a:p>
        </p:txBody>
      </p:sp>
      <p:sp>
        <p:nvSpPr>
          <p:cNvPr id="7" name="Rectangle 5"/>
          <p:cNvSpPr txBox="1">
            <a:spLocks noGrp="1" noChangeArrowheads="1"/>
          </p:cNvSpPr>
          <p:nvPr/>
        </p:nvSpPr>
        <p:spPr bwMode="auto">
          <a:xfrm>
            <a:off x="685800" y="6400800"/>
            <a:ext cx="31369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GB" sz="1200">
                <a:solidFill>
                  <a:schemeClr val="accent1"/>
                </a:solidFill>
                <a:latin typeface="Helvetica" charset="0"/>
              </a:rPr>
              <a:t>LNGS_May2011</a:t>
            </a:r>
          </a:p>
        </p:txBody>
      </p:sp>
      <p:sp>
        <p:nvSpPr>
          <p:cNvPr id="8" name="Rectangle 6"/>
          <p:cNvSpPr txBox="1">
            <a:spLocks noGrp="1" noChangeArrowheads="1"/>
          </p:cNvSpPr>
          <p:nvPr/>
        </p:nvSpPr>
        <p:spPr bwMode="auto">
          <a:xfrm>
            <a:off x="7239000" y="6400800"/>
            <a:ext cx="20637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GB" sz="1200">
                <a:solidFill>
                  <a:schemeClr val="accent1"/>
                </a:solidFill>
                <a:latin typeface="Helvetica" charset="0"/>
              </a:rPr>
              <a:t>Slide </a:t>
            </a:r>
            <a:fld id="{F4C5CD8B-B276-2444-B04C-AB2E9C598F2D}" type="slidenum">
              <a:rPr lang="en-GB" sz="1200">
                <a:solidFill>
                  <a:schemeClr val="accent1"/>
                </a:solidFill>
                <a:latin typeface="Helvetica" charset="0"/>
              </a:rPr>
              <a:pPr algn="r"/>
              <a:t>33</a:t>
            </a:fld>
            <a:endParaRPr lang="en-GB" sz="1200">
              <a:solidFill>
                <a:schemeClr val="accent1"/>
              </a:solidFill>
              <a:latin typeface="Helvetica" charset="0"/>
            </a:endParaRPr>
          </a:p>
        </p:txBody>
      </p:sp>
      <p:pic>
        <p:nvPicPr>
          <p:cNvPr id="9" name="Picture 6" descr="Run9179Event107_Collection_left_I_zoo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57795"/>
            <a:ext cx="9906000" cy="2276475"/>
          </a:xfrm>
          <a:prstGeom prst="rect">
            <a:avLst/>
          </a:prstGeom>
          <a:noFill/>
          <a:ln w="6350">
            <a:solidFill>
              <a:srgbClr val="FA012E"/>
            </a:solidFill>
            <a:miter lim="800000"/>
            <a:headEnd/>
            <a:tailEnd/>
          </a:ln>
        </p:spPr>
      </p:pic>
      <p:pic>
        <p:nvPicPr>
          <p:cNvPr id="10" name="Picture 7" descr="Picture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7" y="32"/>
            <a:ext cx="7772400" cy="2849563"/>
          </a:xfrm>
          <a:prstGeom prst="rect">
            <a:avLst/>
          </a:prstGeom>
          <a:noFill/>
          <a:ln w="6350">
            <a:solidFill>
              <a:srgbClr val="FA012E"/>
            </a:solidFill>
            <a:miter lim="800000"/>
            <a:headEnd/>
            <a:tailEnd/>
          </a:ln>
        </p:spPr>
      </p:pic>
      <p:pic>
        <p:nvPicPr>
          <p:cNvPr id="11" name="Picture 8" descr="Run9839Event1398_Collection_left_II_zoom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8" y="2133607"/>
            <a:ext cx="9067800" cy="2824163"/>
          </a:xfrm>
          <a:prstGeom prst="rect">
            <a:avLst/>
          </a:prstGeom>
          <a:noFill/>
          <a:ln w="6350">
            <a:solidFill>
              <a:srgbClr val="FA012E"/>
            </a:solidFill>
            <a:miter lim="800000"/>
            <a:headEnd/>
            <a:tailEnd/>
          </a:ln>
        </p:spPr>
      </p:pic>
      <p:pic>
        <p:nvPicPr>
          <p:cNvPr id="12" name="Picture 9" descr="Picture3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" y="1"/>
            <a:ext cx="4467225" cy="2030413"/>
          </a:xfrm>
          <a:prstGeom prst="rect">
            <a:avLst/>
          </a:prstGeom>
          <a:solidFill>
            <a:srgbClr val="FA012E"/>
          </a:solidFill>
          <a:ln w="38100">
            <a:noFill/>
            <a:miter lim="800000"/>
            <a:headEnd/>
            <a:tailEnd/>
          </a:ln>
        </p:spPr>
      </p:pic>
      <p:pic>
        <p:nvPicPr>
          <p:cNvPr id="13" name="Picture 10" descr="Picture4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524000"/>
            <a:ext cx="2246313" cy="4114800"/>
          </a:xfrm>
          <a:prstGeom prst="rect">
            <a:avLst/>
          </a:prstGeom>
          <a:noFill/>
          <a:ln w="6350">
            <a:solidFill>
              <a:srgbClr val="FA012E"/>
            </a:solidFill>
            <a:miter lim="800000"/>
            <a:headEnd/>
            <a:tailEnd/>
          </a:ln>
        </p:spPr>
      </p:pic>
      <p:sp>
        <p:nvSpPr>
          <p:cNvPr id="14" name="Rectangle 6"/>
          <p:cNvSpPr txBox="1">
            <a:spLocks noGrp="1" noChangeArrowheads="1"/>
          </p:cNvSpPr>
          <p:nvPr/>
        </p:nvSpPr>
        <p:spPr bwMode="auto">
          <a:xfrm>
            <a:off x="7181850" y="6400800"/>
            <a:ext cx="20637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endParaRPr lang="en-GB" sz="1200">
              <a:solidFill>
                <a:schemeClr val="accent1"/>
              </a:solidFill>
              <a:latin typeface="Helvetica" charset="0"/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2286000" y="2362200"/>
            <a:ext cx="4386263" cy="1066800"/>
          </a:xfrm>
          <a:prstGeom prst="rect">
            <a:avLst/>
          </a:prstGeom>
          <a:solidFill>
            <a:srgbClr val="F8FF4D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  <a:buClr>
                <a:srgbClr val="FF0000"/>
              </a:buClr>
              <a:buFont typeface="Zapf Dingbats" charset="2"/>
              <a:buNone/>
            </a:pPr>
            <a:r>
              <a:rPr lang="en-GB" sz="6000" dirty="0">
                <a:solidFill>
                  <a:srgbClr val="FF0000"/>
                </a:solidFill>
                <a:latin typeface="Marker Felt" charset="0"/>
              </a:rPr>
              <a:t>Thank you !</a:t>
            </a:r>
            <a:endParaRPr lang="en-GB" sz="6000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C4ED-8E6F-ED43-A724-E3F24B758230}" type="slidenum">
              <a:rPr lang="en-GB" smtClean="0"/>
              <a:pPr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4979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CERN-16 March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9448800" cy="5562600"/>
          </a:xfrm>
        </p:spPr>
        <p:txBody>
          <a:bodyPr/>
          <a:lstStyle/>
          <a:p>
            <a:pPr algn="ctr">
              <a:buNone/>
            </a:pPr>
            <a:r>
              <a:rPr lang="en-US" sz="2400" i="1" dirty="0" smtClean="0"/>
              <a:t>Deliberation Document on the update of the European Strategy for Particle Physics</a:t>
            </a:r>
          </a:p>
          <a:p>
            <a:pPr algn="ctr">
              <a:buNone/>
            </a:pPr>
            <a:r>
              <a:rPr lang="en-US" sz="2400" i="1" dirty="0" smtClean="0"/>
              <a:t>The European Strategy Group ESG (Prepared by the Scientific Secretariat for the European Strategy Session of the Council)</a:t>
            </a:r>
          </a:p>
          <a:p>
            <a:pPr algn="ctr">
              <a:buNone/>
            </a:pPr>
            <a:r>
              <a:rPr lang="en-US" sz="2400" dirty="0" smtClean="0"/>
              <a:t> </a:t>
            </a:r>
            <a:r>
              <a:rPr lang="en-US" sz="2400" i="1" dirty="0" smtClean="0">
                <a:solidFill>
                  <a:srgbClr val="0000FF"/>
                </a:solidFill>
              </a:rPr>
              <a:t>at point </a:t>
            </a:r>
            <a:r>
              <a:rPr lang="en-US" sz="2400" i="1" dirty="0" err="1" smtClean="0">
                <a:solidFill>
                  <a:srgbClr val="0000FF"/>
                </a:solidFill>
              </a:rPr>
              <a:t>f</a:t>
            </a:r>
            <a:r>
              <a:rPr lang="en-US" sz="2400" i="1" dirty="0" smtClean="0">
                <a:solidFill>
                  <a:srgbClr val="0000FF"/>
                </a:solidFill>
              </a:rPr>
              <a:t>)</a:t>
            </a:r>
          </a:p>
          <a:p>
            <a:pPr>
              <a:buNone/>
            </a:pPr>
            <a:r>
              <a:rPr lang="en-US" sz="2400" dirty="0" smtClean="0"/>
              <a:t>	 Rapid progress in neutrino oscillation physics, with significant European involvement, has established a strong scientific case for a long-baseline neutrino </a:t>
            </a:r>
            <a:r>
              <a:rPr lang="en-US" sz="2400" dirty="0" err="1" smtClean="0"/>
              <a:t>programme</a:t>
            </a:r>
            <a:r>
              <a:rPr lang="en-US" sz="2400" dirty="0" smtClean="0"/>
              <a:t> exploring CP violation and the mass hierarchy in the neutrino sector. </a:t>
            </a:r>
          </a:p>
          <a:p>
            <a:pPr>
              <a:buNone/>
            </a:pPr>
            <a:r>
              <a:rPr lang="en-US" sz="2400" i="1" dirty="0" smtClean="0"/>
              <a:t>	</a:t>
            </a:r>
            <a:r>
              <a:rPr lang="en-US" sz="2400" i="1" dirty="0" smtClean="0">
                <a:solidFill>
                  <a:srgbClr val="FF0000"/>
                </a:solidFill>
              </a:rPr>
              <a:t>CERN should develop a neutrino </a:t>
            </a:r>
            <a:r>
              <a:rPr lang="en-US" sz="2400" i="1" dirty="0" err="1" smtClean="0">
                <a:solidFill>
                  <a:srgbClr val="FF0000"/>
                </a:solidFill>
              </a:rPr>
              <a:t>programme</a:t>
            </a:r>
            <a:r>
              <a:rPr lang="en-US" sz="2400" i="1" dirty="0" smtClean="0">
                <a:solidFill>
                  <a:srgbClr val="FF0000"/>
                </a:solidFill>
              </a:rPr>
              <a:t> to pave the way for a substantial European role in future long — baseline experiments. </a:t>
            </a:r>
          </a:p>
          <a:p>
            <a:pPr>
              <a:buNone/>
            </a:pPr>
            <a:r>
              <a:rPr lang="en-US" sz="2400" i="1" dirty="0" smtClean="0">
                <a:solidFill>
                  <a:srgbClr val="FF0000"/>
                </a:solidFill>
              </a:rPr>
              <a:t>	Europe should explore the possibility of major participation in leading long — baseline neutrino projects in the US and Japan.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Slide#  : </a:t>
            </a:r>
            <a:fld id="{C0367892-4C36-1744-A726-262AF37AA8B7}" type="slidenum">
              <a:rPr lang="en-GB" smtClean="0"/>
              <a:pPr/>
              <a:t>4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ICARUS presentation at FNAL April 4, 2014</a:t>
            </a:r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96258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GB"/>
              <a:t>Slide#  : </a:t>
            </a:r>
            <a:fld id="{1F95149A-2FD6-014F-B1E4-76E5F0A65AF3}" type="slidenum">
              <a:rPr lang="en-GB"/>
              <a:pPr/>
              <a:t>5</a:t>
            </a:fld>
            <a:endParaRPr lang="en-GB">
              <a:solidFill>
                <a:schemeClr val="accent1"/>
              </a:solidFill>
            </a:endParaRPr>
          </a:p>
        </p:txBody>
      </p:sp>
      <p:sp>
        <p:nvSpPr>
          <p:cNvPr id="9625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>
                <a:ea typeface="ＭＳ Ｐゴシック" charset="-128"/>
              </a:rPr>
              <a:t>A new </a:t>
            </a:r>
            <a:r>
              <a:rPr lang="en-GB" dirty="0">
                <a:ea typeface="ＭＳ Ｐゴシック" charset="-128"/>
              </a:rPr>
              <a:t>approach to sterile </a:t>
            </a:r>
            <a:r>
              <a:rPr lang="en-GB" dirty="0" smtClean="0">
                <a:ea typeface="ＭＳ Ｐゴシック" charset="-128"/>
              </a:rPr>
              <a:t>oscillations</a:t>
            </a:r>
            <a:endParaRPr lang="en-US" dirty="0">
              <a:ea typeface="ＭＳ Ｐゴシック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609600"/>
            <a:ext cx="9296400" cy="57150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 smtClean="0">
                <a:ea typeface="ＭＳ Ｐゴシック" charset="-128"/>
              </a:rPr>
              <a:t>The experiment introduces </a:t>
            </a:r>
            <a:r>
              <a:rPr lang="en-GB" sz="2400" dirty="0">
                <a:ea typeface="ＭＳ Ｐゴシック" charset="-128"/>
              </a:rPr>
              <a:t>important new features, </a:t>
            </a:r>
            <a:r>
              <a:rPr lang="en-GB" sz="2400" i="1" dirty="0">
                <a:solidFill>
                  <a:srgbClr val="FA012E"/>
                </a:solidFill>
                <a:ea typeface="ＭＳ Ｐゴシック" charset="-128"/>
              </a:rPr>
              <a:t>which should allow a definitive clarification of all the above described “anomalies”</a:t>
            </a:r>
            <a:r>
              <a:rPr lang="en-GB" altLang="ja-JP" sz="2400" dirty="0">
                <a:ea typeface="ＭＳ Ｐゴシック" charset="-128"/>
              </a:rPr>
              <a:t>:</a:t>
            </a:r>
            <a:r>
              <a:rPr lang="en-US" altLang="ja-JP" sz="2400" dirty="0">
                <a:ea typeface="ＭＳ Ｐゴシック" charset="-128"/>
              </a:rPr>
              <a:t> </a:t>
            </a:r>
          </a:p>
          <a:p>
            <a:pPr lvl="1">
              <a:lnSpc>
                <a:spcPct val="90000"/>
              </a:lnSpc>
              <a:buFont typeface="Wingdings" charset="2"/>
              <a:buChar char="Ø"/>
            </a:pPr>
            <a:r>
              <a:rPr lang="en-US" sz="2400" dirty="0"/>
              <a:t>L/E oscillation paths lengths to ensure appropriate matching to the </a:t>
            </a:r>
            <a:r>
              <a:rPr lang="en-GB" sz="2400" i="1" dirty="0">
                <a:latin typeface="Symbol" charset="2"/>
              </a:rPr>
              <a:t>D</a:t>
            </a:r>
            <a:r>
              <a:rPr lang="en-GB" sz="2400" i="1" dirty="0"/>
              <a:t>m</a:t>
            </a:r>
            <a:r>
              <a:rPr lang="en-GB" sz="2400" i="1" baseline="30000" dirty="0"/>
              <a:t>2</a:t>
            </a:r>
            <a:r>
              <a:rPr lang="en-GB" sz="2400" dirty="0"/>
              <a:t> window for the expected anomalies.</a:t>
            </a:r>
          </a:p>
          <a:p>
            <a:pPr lvl="1">
              <a:lnSpc>
                <a:spcPct val="90000"/>
              </a:lnSpc>
              <a:buFont typeface="Wingdings" charset="2"/>
              <a:buChar char="Ø"/>
            </a:pPr>
            <a:r>
              <a:rPr lang="en-GB" sz="2400" dirty="0"/>
              <a:t>“Imaging” detector capable to identify unambiguously </a:t>
            </a:r>
            <a:r>
              <a:rPr lang="en-GB" sz="2400" u="sng" dirty="0"/>
              <a:t>all</a:t>
            </a:r>
            <a:r>
              <a:rPr lang="en-GB" sz="2400" dirty="0"/>
              <a:t> reaction channels with a </a:t>
            </a:r>
            <a:r>
              <a:rPr lang="en-GB" sz="2400" i="1" dirty="0"/>
              <a:t>“</a:t>
            </a:r>
            <a:r>
              <a:rPr lang="en-GB" altLang="ja-JP" sz="2400" i="1" dirty="0" err="1"/>
              <a:t>Gargamelle</a:t>
            </a:r>
            <a:r>
              <a:rPr lang="en-GB" altLang="ja-JP" sz="2400" i="1" dirty="0"/>
              <a:t> class</a:t>
            </a:r>
            <a:r>
              <a:rPr lang="en-GB" sz="2400" i="1" dirty="0"/>
              <a:t>”</a:t>
            </a:r>
            <a:r>
              <a:rPr lang="en-GB" altLang="ja-JP" sz="2400" i="1" dirty="0"/>
              <a:t>  </a:t>
            </a:r>
            <a:r>
              <a:rPr lang="en-GB" altLang="ja-JP" sz="2400" i="1" dirty="0" err="1"/>
              <a:t>LAr</a:t>
            </a:r>
            <a:r>
              <a:rPr lang="en-GB" altLang="ja-JP" sz="2400" i="1" dirty="0"/>
              <a:t>-TPC</a:t>
            </a:r>
            <a:r>
              <a:rPr lang="en-GB" altLang="ja-JP" sz="2400" i="1" dirty="0" smtClean="0"/>
              <a:t> </a:t>
            </a:r>
            <a:endParaRPr lang="en-GB" altLang="ja-JP" sz="2400" i="1" dirty="0" smtClean="0"/>
          </a:p>
          <a:p>
            <a:pPr lvl="1">
              <a:lnSpc>
                <a:spcPct val="90000"/>
              </a:lnSpc>
              <a:buFont typeface="Wingdings" charset="2"/>
              <a:buChar char="Ø"/>
            </a:pPr>
            <a:r>
              <a:rPr lang="en-GB" sz="2400" dirty="0" smtClean="0"/>
              <a:t>Liquid Argon magnetization to </a:t>
            </a:r>
            <a:r>
              <a:rPr lang="en-GB" sz="2400" dirty="0" smtClean="0"/>
              <a:t>determine</a:t>
            </a:r>
            <a:r>
              <a:rPr lang="en-GB" sz="2400" dirty="0" smtClean="0"/>
              <a:t> accurately the signs and the </a:t>
            </a:r>
            <a:r>
              <a:rPr lang="en-GB" sz="2400" dirty="0" err="1" smtClean="0"/>
              <a:t>momenta</a:t>
            </a:r>
            <a:r>
              <a:rPr lang="en-GB" sz="2400" dirty="0" smtClean="0"/>
              <a:t> of all charged particles, including </a:t>
            </a:r>
            <a:r>
              <a:rPr lang="en-GB" sz="2400" dirty="0" err="1" smtClean="0"/>
              <a:t>muons</a:t>
            </a:r>
            <a:r>
              <a:rPr lang="en-GB" sz="2400" dirty="0" smtClean="0"/>
              <a:t>.</a:t>
            </a:r>
          </a:p>
          <a:p>
            <a:pPr lvl="1">
              <a:lnSpc>
                <a:spcPct val="90000"/>
              </a:lnSpc>
              <a:buFont typeface="Wingdings" charset="2"/>
              <a:buChar char="Ø"/>
            </a:pPr>
            <a:r>
              <a:rPr lang="en-GB" sz="2400" dirty="0" smtClean="0"/>
              <a:t>Interchangeable </a:t>
            </a:r>
            <a:r>
              <a:rPr lang="en-GB" sz="2400" dirty="0" err="1">
                <a:latin typeface="Symbol" charset="2"/>
              </a:rPr>
              <a:t>n</a:t>
            </a:r>
            <a:r>
              <a:rPr lang="en-GB" sz="2400" dirty="0"/>
              <a:t> and anti-</a:t>
            </a:r>
            <a:r>
              <a:rPr lang="en-GB" sz="2400" dirty="0" err="1">
                <a:latin typeface="Symbol" charset="2"/>
              </a:rPr>
              <a:t>n</a:t>
            </a:r>
            <a:r>
              <a:rPr lang="en-GB" sz="2400" dirty="0"/>
              <a:t> focussed beams</a:t>
            </a:r>
            <a:endParaRPr lang="en-GB" sz="2400" dirty="0" smtClean="0"/>
          </a:p>
          <a:p>
            <a:pPr lvl="1">
              <a:lnSpc>
                <a:spcPct val="90000"/>
              </a:lnSpc>
              <a:buFont typeface="Wingdings" charset="2"/>
              <a:buChar char="Ø"/>
            </a:pPr>
            <a:r>
              <a:rPr lang="en-GB" sz="2400" dirty="0" smtClean="0"/>
              <a:t>Very </a:t>
            </a:r>
            <a:r>
              <a:rPr lang="en-GB" sz="2400" dirty="0"/>
              <a:t>high rates due to large masses, in order to record relevant effects at the % level (&gt;10</a:t>
            </a:r>
            <a:r>
              <a:rPr lang="en-GB" sz="2400" baseline="30000" dirty="0"/>
              <a:t>6</a:t>
            </a:r>
            <a:r>
              <a:rPr lang="en-GB" sz="2400" dirty="0"/>
              <a:t> </a:t>
            </a:r>
            <a:r>
              <a:rPr lang="en-US" sz="2400" b="1" dirty="0">
                <a:sym typeface="Symbol" charset="2"/>
              </a:rPr>
              <a:t>,</a:t>
            </a:r>
            <a:r>
              <a:rPr lang="en-US" sz="2400" dirty="0">
                <a:sym typeface="Symbol" charset="2"/>
              </a:rPr>
              <a:t>≈10</a:t>
            </a:r>
            <a:r>
              <a:rPr lang="en-US" sz="2400" baseline="30000" dirty="0">
                <a:sym typeface="Symbol" charset="2"/>
              </a:rPr>
              <a:t>4</a:t>
            </a:r>
            <a:r>
              <a:rPr lang="en-US" sz="2400" dirty="0">
                <a:sym typeface="Symbol" charset="2"/>
              </a:rPr>
              <a:t> </a:t>
            </a:r>
            <a:r>
              <a:rPr lang="en-US" sz="2400" dirty="0">
                <a:latin typeface="Symbol" charset="2"/>
              </a:rPr>
              <a:t>n</a:t>
            </a:r>
            <a:r>
              <a:rPr lang="en-US" sz="2400" dirty="0"/>
              <a:t>e)</a:t>
            </a:r>
            <a:endParaRPr lang="en-GB" sz="2400" dirty="0"/>
          </a:p>
          <a:p>
            <a:pPr lvl="1">
              <a:lnSpc>
                <a:spcPct val="90000"/>
              </a:lnSpc>
              <a:buFont typeface="Wingdings" charset="2"/>
              <a:buChar char="Ø"/>
            </a:pPr>
            <a:r>
              <a:rPr lang="en-GB" sz="2400" dirty="0"/>
              <a:t>Both initial </a:t>
            </a:r>
            <a:r>
              <a:rPr lang="en-GB" sz="2400" dirty="0">
                <a:latin typeface="Symbol" charset="2"/>
              </a:rPr>
              <a:t>n</a:t>
            </a:r>
            <a:r>
              <a:rPr lang="en-GB" sz="2400" dirty="0"/>
              <a:t>e and </a:t>
            </a:r>
            <a:r>
              <a:rPr lang="en-GB" sz="2400" dirty="0">
                <a:latin typeface="Symbol" charset="2"/>
              </a:rPr>
              <a:t>nm</a:t>
            </a:r>
            <a:r>
              <a:rPr lang="en-GB" sz="2400" dirty="0"/>
              <a:t> components cleanly identified.</a:t>
            </a:r>
          </a:p>
          <a:p>
            <a:endParaRPr lang="en-US" sz="2400" dirty="0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ICARUS presentation at FNAL April 4, 2014</a:t>
            </a:r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2402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GB"/>
              <a:t>Slide#  : </a:t>
            </a:r>
            <a:fld id="{BA25BF6C-5FC9-5145-A46F-BBB653E671D7}" type="slidenum">
              <a:rPr lang="en-GB"/>
              <a:pPr/>
              <a:t>6</a:t>
            </a:fld>
            <a:endParaRPr lang="en-GB">
              <a:solidFill>
                <a:schemeClr val="accent1"/>
              </a:solidFill>
            </a:endParaRPr>
          </a:p>
        </p:txBody>
      </p:sp>
      <p:sp>
        <p:nvSpPr>
          <p:cNvPr id="10240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Basic </a:t>
            </a:r>
            <a:r>
              <a:rPr lang="en-US" dirty="0" smtClean="0">
                <a:ea typeface="ＭＳ Ｐゴシック" charset="-128"/>
              </a:rPr>
              <a:t>features</a:t>
            </a:r>
            <a:endParaRPr lang="en-US" dirty="0">
              <a:ea typeface="ＭＳ Ｐゴシック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522288"/>
            <a:ext cx="9296400" cy="6107112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2780"/>
              </a:lnSpc>
            </a:pPr>
            <a:r>
              <a:rPr lang="en-US" sz="2400" dirty="0">
                <a:ea typeface="ＭＳ Ｐゴシック" charset="-128"/>
              </a:rPr>
              <a:t>Our proposed experiment,</a:t>
            </a:r>
            <a:r>
              <a:rPr lang="en-US" sz="2400" dirty="0" smtClean="0">
                <a:ea typeface="ＭＳ Ｐゴシック" charset="-128"/>
              </a:rPr>
              <a:t> may </a:t>
            </a:r>
            <a:r>
              <a:rPr lang="en-US" sz="2400" dirty="0">
                <a:ea typeface="ＭＳ Ｐゴシック" charset="-128"/>
              </a:rPr>
              <a:t>be able to give a likely definitive answer to the 4 following queries: </a:t>
            </a:r>
          </a:p>
          <a:p>
            <a:pPr lvl="1">
              <a:lnSpc>
                <a:spcPts val="2780"/>
              </a:lnSpc>
              <a:buFont typeface="Wingdings" charset="2"/>
              <a:buChar char="Ø"/>
            </a:pPr>
            <a:r>
              <a:rPr lang="en-US" sz="2400" dirty="0"/>
              <a:t>the LSND/+</a:t>
            </a:r>
            <a:r>
              <a:rPr lang="en-US" sz="2400" dirty="0" err="1"/>
              <a:t>MiniBooNe</a:t>
            </a:r>
            <a:r>
              <a:rPr lang="en-US" sz="2400" dirty="0"/>
              <a:t> both antineutrino and neutrino              </a:t>
            </a:r>
            <a:r>
              <a:rPr lang="en-US" sz="2400" dirty="0">
                <a:latin typeface="Symbol" charset="2"/>
              </a:rPr>
              <a:t>nm </a:t>
            </a:r>
            <a:r>
              <a:rPr lang="fr-FR" sz="2400" dirty="0" err="1">
                <a:sym typeface="Symbol" charset="2"/>
              </a:rPr>
              <a:t></a:t>
            </a:r>
            <a:r>
              <a:rPr lang="en-US" sz="2400" dirty="0">
                <a:sym typeface="Symbol" charset="2"/>
              </a:rPr>
              <a:t> </a:t>
            </a:r>
            <a:r>
              <a:rPr lang="en-US" sz="2400" dirty="0">
                <a:latin typeface="Symbol" charset="2"/>
              </a:rPr>
              <a:t>n</a:t>
            </a:r>
            <a:r>
              <a:rPr lang="en-US" sz="2400" dirty="0"/>
              <a:t>e</a:t>
            </a:r>
            <a:r>
              <a:rPr lang="en-US" sz="2400" dirty="0">
                <a:latin typeface="Symbol" charset="2"/>
              </a:rPr>
              <a:t> </a:t>
            </a:r>
            <a:r>
              <a:rPr lang="en-US" sz="2400" dirty="0" err="1"/>
              <a:t>oscillation</a:t>
            </a:r>
            <a:r>
              <a:rPr lang="en-US" sz="2400" dirty="0" err="1">
                <a:latin typeface="Symbol" charset="2"/>
              </a:rPr>
              <a:t></a:t>
            </a:r>
            <a:r>
              <a:rPr lang="en-US" sz="2400" dirty="0" err="1"/>
              <a:t>anomalies</a:t>
            </a:r>
            <a:r>
              <a:rPr lang="en-US" sz="2400" dirty="0"/>
              <a:t>; </a:t>
            </a:r>
          </a:p>
          <a:p>
            <a:pPr lvl="1">
              <a:lnSpc>
                <a:spcPts val="2780"/>
              </a:lnSpc>
              <a:buFont typeface="Wingdings" charset="2"/>
              <a:buChar char="Ø"/>
            </a:pPr>
            <a:r>
              <a:rPr lang="en-US" sz="2400" dirty="0"/>
              <a:t>The </a:t>
            </a:r>
            <a:r>
              <a:rPr lang="en-US" sz="2400" dirty="0" err="1"/>
              <a:t>Gallex</a:t>
            </a:r>
            <a:r>
              <a:rPr lang="en-US" sz="2400" dirty="0"/>
              <a:t> + Reactor oscillatory disappearance of the initial </a:t>
            </a:r>
            <a:r>
              <a:rPr lang="en-GB" sz="2400" dirty="0" err="1">
                <a:latin typeface="Symbol" charset="2"/>
              </a:rPr>
              <a:t>n-</a:t>
            </a:r>
            <a:r>
              <a:rPr lang="en-GB" sz="2400" dirty="0" err="1"/>
              <a:t>e</a:t>
            </a:r>
            <a:r>
              <a:rPr lang="en-GB" sz="2400" dirty="0"/>
              <a:t> </a:t>
            </a:r>
            <a:r>
              <a:rPr lang="en-US" sz="2400" dirty="0"/>
              <a:t>signal, both for neutrino and antineutrinos  </a:t>
            </a:r>
          </a:p>
          <a:p>
            <a:pPr lvl="1">
              <a:lnSpc>
                <a:spcPts val="2780"/>
              </a:lnSpc>
              <a:buFont typeface="Wingdings" charset="2"/>
              <a:buChar char="Ø"/>
            </a:pPr>
            <a:r>
              <a:rPr lang="en-US" sz="2400" dirty="0"/>
              <a:t>an oscillatory disappearance maybe present in the </a:t>
            </a:r>
            <a:r>
              <a:rPr lang="en-GB" sz="2400" dirty="0" err="1">
                <a:latin typeface="Symbol" charset="2"/>
              </a:rPr>
              <a:t>n-m</a:t>
            </a:r>
            <a:r>
              <a:rPr lang="en-US" sz="2400" dirty="0"/>
              <a:t> signal, so far unknown. </a:t>
            </a:r>
          </a:p>
          <a:p>
            <a:pPr lvl="1">
              <a:lnSpc>
                <a:spcPts val="2780"/>
              </a:lnSpc>
              <a:buFont typeface="Wingdings" charset="2"/>
              <a:buChar char="Ø"/>
            </a:pPr>
            <a:r>
              <a:rPr lang="en-US" sz="2400" dirty="0"/>
              <a:t>Accurate comparison between neutrino and antineutrino related oscillatory anomalies, maybe due to CPT violation</a:t>
            </a:r>
            <a:r>
              <a:rPr lang="en-US" sz="2400" dirty="0">
                <a:solidFill>
                  <a:srgbClr val="002060"/>
                </a:solidFill>
              </a:rPr>
              <a:t>.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</a:p>
          <a:p>
            <a:pPr lvl="1">
              <a:lnSpc>
                <a:spcPts val="2780"/>
              </a:lnSpc>
              <a:buFont typeface="Wingdings" charset="2"/>
              <a:buChar char="Ø"/>
            </a:pPr>
            <a:r>
              <a:rPr lang="en-US" sz="2400" dirty="0" smtClean="0"/>
              <a:t>The near position at ≈150 </a:t>
            </a:r>
            <a:r>
              <a:rPr lang="en-US" sz="2400" dirty="0" err="1" smtClean="0"/>
              <a:t>m</a:t>
            </a:r>
            <a:r>
              <a:rPr lang="en-US" sz="2400" dirty="0" smtClean="0"/>
              <a:t> is justified by the closer identity with the far location.</a:t>
            </a:r>
            <a:endParaRPr lang="en-US" sz="2400" dirty="0" smtClean="0"/>
          </a:p>
          <a:p>
            <a:pPr>
              <a:lnSpc>
                <a:spcPts val="2780"/>
              </a:lnSpc>
            </a:pPr>
            <a:r>
              <a:rPr lang="en-GB" sz="2400" dirty="0">
                <a:ea typeface="ＭＳ Ｐゴシック" charset="-128"/>
              </a:rPr>
              <a:t>In absence of these “anomalies”, the signals of the detectors should </a:t>
            </a:r>
            <a:r>
              <a:rPr lang="en-GB" sz="2400" dirty="0" smtClean="0">
                <a:ea typeface="ＭＳ Ｐゴシック" charset="-128"/>
              </a:rPr>
              <a:t>be as much as possible a copy </a:t>
            </a:r>
            <a:r>
              <a:rPr lang="en-GB" sz="2400" dirty="0">
                <a:ea typeface="ＭＳ Ｐゴシック" charset="-128"/>
              </a:rPr>
              <a:t>of each other for all experimental </a:t>
            </a:r>
            <a:r>
              <a:rPr lang="en-GB" sz="2400" dirty="0" smtClean="0">
                <a:ea typeface="ＭＳ Ｐゴシック" charset="-128"/>
              </a:rPr>
              <a:t>signatures, minimizing the effects in </a:t>
            </a:r>
            <a:r>
              <a:rPr lang="en-GB" sz="2400" dirty="0" smtClean="0">
                <a:ea typeface="ＭＳ Ｐゴシック" charset="-128"/>
              </a:rPr>
              <a:t>the</a:t>
            </a:r>
            <a:r>
              <a:rPr lang="en-GB" sz="2400" dirty="0" smtClean="0">
                <a:ea typeface="ＭＳ Ｐゴシック" charset="-128"/>
              </a:rPr>
              <a:t> comparisons</a:t>
            </a:r>
            <a:r>
              <a:rPr lang="en-GB" sz="2400" dirty="0">
                <a:ea typeface="ＭＳ Ｐゴシック" charset="-128"/>
              </a:rPr>
              <a:t>. </a:t>
            </a:r>
            <a:endParaRPr lang="en-US" sz="2400" dirty="0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acintosh HD:Users:fpp:Dropbox:Universitas:FNAL_Booster_plots:Figs-PNG-JPG:FNALmap_new_mod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5181600" y="609600"/>
            <a:ext cx="4724400" cy="6019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proposed </a:t>
            </a:r>
            <a:r>
              <a:rPr lang="en-GB" dirty="0" smtClean="0"/>
              <a:t>layout  at the FNAL neutrino beam lines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 smtClean="0"/>
              <a:t>Slide: </a:t>
            </a:r>
            <a:fld id="{C0367892-4C36-1744-A726-262AF37AA8B7}" type="slidenum">
              <a:rPr lang="en-GB" smtClean="0"/>
              <a:pPr/>
              <a:t>7</a:t>
            </a:fld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487026"/>
            <a:ext cx="5410200" cy="637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7800" lvl="0" indent="-177800" eaLnBrk="1" hangingPunct="1">
              <a:buClr>
                <a:srgbClr val="FF0000"/>
              </a:buClr>
              <a:buSzPct val="175000"/>
              <a:buFont typeface="Arial" pitchFamily="34" charset="0"/>
              <a:buChar char="•"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ICARUS T600 detector should be located along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the Booster Neutrino Beam line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(BNB) at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~</a:t>
            </a:r>
            <a:r>
              <a:rPr lang="en-US" sz="2400" i="0" dirty="0" smtClean="0"/>
              <a:t>600±100</a:t>
            </a:r>
            <a:r>
              <a:rPr lang="en-US" sz="2400" i="0" dirty="0" smtClean="0"/>
              <a:t> </a:t>
            </a:r>
            <a:r>
              <a:rPr lang="en-US" sz="2400" i="0" dirty="0" err="1" smtClean="0"/>
              <a:t>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distance from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 the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target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.</a:t>
            </a:r>
          </a:p>
          <a:p>
            <a:pPr marL="174625" indent="-174625" eaLnBrk="1" hangingPunct="1">
              <a:buClr>
                <a:srgbClr val="FF0000"/>
              </a:buClr>
              <a:buSzPct val="175000"/>
              <a:buFont typeface="Arial" pitchFamily="34" charset="0"/>
              <a:buChar char="•"/>
            </a:pPr>
            <a:r>
              <a:rPr lang="en-US" sz="2400" i="0" dirty="0" smtClean="0">
                <a:cs typeface="Times New Roman" pitchFamily="18" charset="0"/>
              </a:rPr>
              <a:t>T</a:t>
            </a:r>
            <a:r>
              <a:rPr lang="en-US" sz="2400" i="0" dirty="0" smtClean="0"/>
              <a:t>he new T150 will be located at about 150±50 m from the target. </a:t>
            </a:r>
            <a:endParaRPr lang="en-US" sz="2400" i="0" dirty="0" smtClean="0"/>
          </a:p>
          <a:p>
            <a:pPr marL="174625" indent="-174625" eaLnBrk="1" hangingPunct="1">
              <a:buClr>
                <a:srgbClr val="FF0000"/>
              </a:buClr>
              <a:buSzPct val="175000"/>
              <a:buFont typeface="Arial" pitchFamily="34" charset="0"/>
              <a:buChar char="•"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The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dual presence of T600 </a:t>
            </a:r>
            <a:r>
              <a:rPr lang="en-US" sz="2400" i="0" dirty="0" smtClean="0">
                <a:latin typeface="+mn-lt"/>
                <a:ea typeface="MS Mincho" pitchFamily="49" charset="-128"/>
                <a:cs typeface="Times New Roman" pitchFamily="18" charset="0"/>
              </a:rPr>
              <a:t>and</a:t>
            </a:r>
            <a:r>
              <a:rPr lang="en-US" sz="2400" i="0" dirty="0" smtClean="0">
                <a:latin typeface="+mn-lt"/>
                <a:ea typeface="MS Mincho" pitchFamily="49" charset="-128"/>
                <a:cs typeface="Times New Roman" pitchFamily="18" charset="0"/>
              </a:rPr>
              <a:t> of the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new T150 will extend the information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 already coming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from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MicroBooNE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,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foreseen to start operation in 2014 at ~470 m distance from target.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 </a:t>
            </a:r>
          </a:p>
          <a:p>
            <a:pPr marL="174625" indent="-174625" eaLnBrk="1" hangingPunct="1">
              <a:buClr>
                <a:srgbClr val="FF0000"/>
              </a:buClr>
              <a:buSzPct val="175000"/>
              <a:buFont typeface="Arial" pitchFamily="34" charset="0"/>
              <a:buChar char="•"/>
            </a:pPr>
            <a:r>
              <a:rPr lang="en-US" sz="2400" i="0" dirty="0" smtClean="0">
                <a:ea typeface="MS Mincho" pitchFamily="49" charset="-128"/>
                <a:cs typeface="Times New Roman" pitchFamily="18" charset="0"/>
              </a:rPr>
              <a:t>T600 will also receive </a:t>
            </a:r>
            <a:r>
              <a:rPr lang="en-US" sz="2400" i="0" dirty="0" err="1" smtClean="0">
                <a:latin typeface="Symbol" pitchFamily="18" charset="2"/>
                <a:ea typeface="MS Mincho" pitchFamily="49" charset="-128"/>
                <a:cs typeface="Times New Roman" pitchFamily="18" charset="0"/>
              </a:rPr>
              <a:t>n</a:t>
            </a:r>
            <a:r>
              <a:rPr lang="en-US" sz="2400" i="0" dirty="0" err="1" smtClean="0">
                <a:ea typeface="MS Mincho" pitchFamily="49" charset="-128"/>
                <a:cs typeface="Times New Roman" pitchFamily="18" charset="0"/>
              </a:rPr>
              <a:t>’s</a:t>
            </a:r>
            <a:r>
              <a:rPr lang="en-US" sz="2400" i="0" dirty="0" smtClean="0">
                <a:ea typeface="MS Mincho" pitchFamily="49" charset="-128"/>
                <a:cs typeface="Times New Roman" pitchFamily="18" charset="0"/>
              </a:rPr>
              <a:t> from the off-axis </a:t>
            </a:r>
            <a:r>
              <a:rPr lang="en-US" sz="2400" i="0" dirty="0" err="1" smtClean="0">
                <a:ea typeface="MS Mincho" pitchFamily="49" charset="-128"/>
                <a:cs typeface="Times New Roman" pitchFamily="18" charset="0"/>
              </a:rPr>
              <a:t>kaon</a:t>
            </a:r>
            <a:r>
              <a:rPr lang="en-US" sz="2400" i="0" dirty="0" smtClean="0">
                <a:ea typeface="MS Mincho" pitchFamily="49" charset="-128"/>
                <a:cs typeface="Times New Roman" pitchFamily="18" charset="0"/>
              </a:rPr>
              <a:t>-neutrino NUMI beam peaked at ~2 </a:t>
            </a:r>
            <a:r>
              <a:rPr lang="en-US" sz="2400" i="0" dirty="0" err="1" smtClean="0">
                <a:ea typeface="MS Mincho" pitchFamily="49" charset="-128"/>
                <a:cs typeface="Times New Roman" pitchFamily="18" charset="0"/>
              </a:rPr>
              <a:t>GeV</a:t>
            </a:r>
            <a:r>
              <a:rPr lang="en-US" sz="2400" i="0" dirty="0" smtClean="0">
                <a:ea typeface="MS Mincho" pitchFamily="49" charset="-128"/>
                <a:cs typeface="Times New Roman" pitchFamily="18" charset="0"/>
              </a:rPr>
              <a:t> with an enriched flux of </a:t>
            </a:r>
            <a:r>
              <a:rPr lang="en-US" sz="2400" i="0" dirty="0" err="1" smtClean="0">
                <a:ea typeface="MS Mincho" pitchFamily="49" charset="-128"/>
                <a:cs typeface="Times New Roman" pitchFamily="18" charset="0"/>
              </a:rPr>
              <a:t>ν</a:t>
            </a:r>
            <a:r>
              <a:rPr lang="en-US" sz="2400" i="0" baseline="-30000" dirty="0" err="1" smtClean="0">
                <a:ea typeface="MS Mincho" pitchFamily="49" charset="-128"/>
                <a:cs typeface="Times New Roman" pitchFamily="18" charset="0"/>
              </a:rPr>
              <a:t>e</a:t>
            </a:r>
            <a:r>
              <a:rPr lang="en-US" sz="2400" i="0" dirty="0" smtClean="0">
                <a:ea typeface="MS Mincho" pitchFamily="49" charset="-128"/>
                <a:cs typeface="Times New Roman" pitchFamily="18" charset="0"/>
              </a:rPr>
              <a:t> events as large as ~ 5%.</a:t>
            </a:r>
          </a:p>
          <a:p>
            <a:pPr marL="174625" indent="-174625" eaLnBrk="1" hangingPunct="1">
              <a:buClr>
                <a:srgbClr val="FF0000"/>
              </a:buClr>
              <a:buSzPct val="175000"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72836831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ARUSvsLAr1ND_1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810000" y="838200"/>
            <a:ext cx="6096000" cy="4876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definitive assessment of </a:t>
            </a:r>
            <a:r>
              <a:rPr lang="en-US" dirty="0" smtClean="0"/>
              <a:t>the </a:t>
            </a:r>
            <a:r>
              <a:rPr lang="en-US" dirty="0" smtClean="0"/>
              <a:t>LSND anomaly: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8</a:t>
            </a:fld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4114800" cy="5562600"/>
          </a:xfrm>
        </p:spPr>
        <p:txBody>
          <a:bodyPr/>
          <a:lstStyle/>
          <a:p>
            <a:pPr>
              <a:lnSpc>
                <a:spcPts val="278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/>
              <a:t>Expected</a:t>
            </a:r>
            <a:r>
              <a:rPr lang="en-US" sz="2200" dirty="0" smtClean="0"/>
              <a:t> LSND like sensitivity with 5</a:t>
            </a:r>
            <a:r>
              <a:rPr lang="en-US" sz="2200" dirty="0" smtClean="0">
                <a:latin typeface="Symbol" charset="2"/>
                <a:cs typeface="Symbol" charset="2"/>
              </a:rPr>
              <a:t>s</a:t>
            </a:r>
            <a:r>
              <a:rPr lang="en-US" sz="2200" dirty="0" smtClean="0"/>
              <a:t> CL of </a:t>
            </a:r>
            <a:r>
              <a:rPr lang="en-US" sz="2200" dirty="0" smtClean="0">
                <a:cs typeface="Symbol" charset="2"/>
              </a:rPr>
              <a:t>T150 </a:t>
            </a:r>
            <a:r>
              <a:rPr lang="en-US" sz="2200" dirty="0">
                <a:cs typeface="Symbol" charset="2"/>
              </a:rPr>
              <a:t>and </a:t>
            </a:r>
            <a:r>
              <a:rPr lang="en-US" sz="2200" dirty="0" smtClean="0"/>
              <a:t>T600 to </a:t>
            </a:r>
            <a:r>
              <a:rPr lang="en-US" sz="2200" dirty="0" smtClean="0">
                <a:latin typeface="Symbol" charset="2"/>
                <a:cs typeface="Symbol" charset="2"/>
              </a:rPr>
              <a:t>nm</a:t>
            </a:r>
            <a:r>
              <a:rPr lang="en-US" sz="2200" dirty="0" smtClean="0"/>
              <a:t> -&gt; </a:t>
            </a:r>
            <a:r>
              <a:rPr lang="en-US" sz="2200" dirty="0">
                <a:latin typeface="Symbol" charset="2"/>
                <a:cs typeface="Symbol" charset="2"/>
              </a:rPr>
              <a:t>n</a:t>
            </a:r>
            <a:r>
              <a:rPr lang="en-US" sz="2200" dirty="0" smtClean="0"/>
              <a:t>e </a:t>
            </a:r>
            <a:r>
              <a:rPr lang="en-US" sz="2200" dirty="0"/>
              <a:t>oscillations</a:t>
            </a:r>
            <a:r>
              <a:rPr lang="en-US" sz="2200" i="1" dirty="0" smtClean="0">
                <a:solidFill>
                  <a:srgbClr val="FF0000"/>
                </a:solidFill>
              </a:rPr>
              <a:t> after </a:t>
            </a:r>
            <a:r>
              <a:rPr lang="en-US" sz="2200" i="1" dirty="0" smtClean="0">
                <a:solidFill>
                  <a:srgbClr val="FF0000"/>
                </a:solidFill>
              </a:rPr>
              <a:t>3 </a:t>
            </a:r>
            <a:r>
              <a:rPr lang="en-US" sz="2200" i="1" dirty="0">
                <a:solidFill>
                  <a:srgbClr val="FF0000"/>
                </a:solidFill>
              </a:rPr>
              <a:t>years - 6.6 </a:t>
            </a:r>
            <a:r>
              <a:rPr lang="en-US" sz="2200" i="1" dirty="0" smtClean="0">
                <a:solidFill>
                  <a:srgbClr val="FF0000"/>
                </a:solidFill>
              </a:rPr>
              <a:t>10</a:t>
            </a:r>
            <a:r>
              <a:rPr lang="en-US" sz="2200" i="1" baseline="30000" dirty="0" smtClean="0">
                <a:solidFill>
                  <a:srgbClr val="FF0000"/>
                </a:solidFill>
              </a:rPr>
              <a:t>20</a:t>
            </a:r>
            <a:r>
              <a:rPr lang="en-US" sz="2200" i="1" dirty="0" smtClean="0">
                <a:solidFill>
                  <a:srgbClr val="FF0000"/>
                </a:solidFill>
              </a:rPr>
              <a:t> pot BNB </a:t>
            </a:r>
            <a:r>
              <a:rPr lang="en-US" sz="2200" i="1" dirty="0">
                <a:solidFill>
                  <a:srgbClr val="FF0000"/>
                </a:solidFill>
              </a:rPr>
              <a:t>positive </a:t>
            </a:r>
            <a:r>
              <a:rPr lang="en-US" sz="2200" i="1" dirty="0" smtClean="0">
                <a:solidFill>
                  <a:srgbClr val="FF0000"/>
                </a:solidFill>
              </a:rPr>
              <a:t>focusing at the present FNAL beam rates</a:t>
            </a:r>
          </a:p>
          <a:p>
            <a:pPr>
              <a:lnSpc>
                <a:spcPts val="278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/>
              <a:t>S</a:t>
            </a:r>
            <a:r>
              <a:rPr lang="en-US" sz="2200" dirty="0">
                <a:cs typeface="Symbol" charset="2"/>
              </a:rPr>
              <a:t>ignal is computed as difference between F</a:t>
            </a:r>
            <a:r>
              <a:rPr lang="en-US" sz="2200" dirty="0" smtClean="0">
                <a:cs typeface="Symbol" charset="2"/>
              </a:rPr>
              <a:t>ar and Near detectors </a:t>
            </a:r>
            <a:r>
              <a:rPr lang="en-US" sz="2200" dirty="0">
                <a:cs typeface="Symbol" charset="2"/>
              </a:rPr>
              <a:t>with </a:t>
            </a:r>
            <a:r>
              <a:rPr lang="en-US" sz="2200" dirty="0" smtClean="0">
                <a:cs typeface="Symbol" charset="2"/>
              </a:rPr>
              <a:t>a </a:t>
            </a:r>
            <a:r>
              <a:rPr lang="en-US" sz="2200" dirty="0">
                <a:cs typeface="Symbol" charset="2"/>
              </a:rPr>
              <a:t>small correction </a:t>
            </a:r>
            <a:r>
              <a:rPr lang="en-US" sz="2200" dirty="0" smtClean="0">
                <a:cs typeface="Symbol" charset="2"/>
              </a:rPr>
              <a:t>for </a:t>
            </a:r>
            <a:r>
              <a:rPr lang="en-US" sz="2200" dirty="0">
                <a:cs typeface="Symbol" charset="2"/>
              </a:rPr>
              <a:t>the expected </a:t>
            </a:r>
            <a:r>
              <a:rPr lang="en-US" sz="2200" dirty="0" smtClean="0">
                <a:cs typeface="Symbol" charset="2"/>
              </a:rPr>
              <a:t>Near to Far beam shape </a:t>
            </a:r>
            <a:r>
              <a:rPr lang="en-US" sz="2200" dirty="0">
                <a:cs typeface="Symbol" charset="2"/>
              </a:rPr>
              <a:t>differences </a:t>
            </a:r>
            <a:endParaRPr lang="en-US" sz="2200" dirty="0" smtClean="0">
              <a:cs typeface="Symbol" charset="2"/>
            </a:endParaRPr>
          </a:p>
          <a:p>
            <a:pPr>
              <a:lnSpc>
                <a:spcPts val="278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i="1" dirty="0" smtClean="0">
                <a:solidFill>
                  <a:srgbClr val="FF0000"/>
                </a:solidFill>
              </a:rPr>
              <a:t>The predicted signal regions are well covered within 5</a:t>
            </a:r>
            <a:r>
              <a:rPr lang="en-US" sz="2200" i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200" dirty="0" smtClean="0">
                <a:cs typeface="Symbol" charset="2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0" y="5943600"/>
            <a:ext cx="609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FF0000"/>
                </a:solidFill>
                <a:cs typeface="Symbol" charset="2"/>
              </a:rPr>
              <a:t>The possibility exists to double the neutrino intensity at FNAL with a second horn</a:t>
            </a:r>
            <a:endParaRPr lang="en-GB" sz="2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41616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bldLvl="2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609600"/>
            <a:ext cx="9906000" cy="5562600"/>
          </a:xfrm>
        </p:spPr>
        <p:txBody>
          <a:bodyPr/>
          <a:lstStyle/>
          <a:p>
            <a:r>
              <a:rPr lang="en-US" sz="2400" dirty="0" smtClean="0"/>
              <a:t>The P-1052 is based on the exploitation of the dual detector. </a:t>
            </a:r>
          </a:p>
          <a:p>
            <a:r>
              <a:rPr lang="en-US" sz="2400" dirty="0" smtClean="0"/>
              <a:t>The </a:t>
            </a:r>
            <a:r>
              <a:rPr lang="en-US" sz="2400" dirty="0" smtClean="0"/>
              <a:t>ICARUS </a:t>
            </a:r>
            <a:r>
              <a:rPr lang="en-US" sz="2400" dirty="0" smtClean="0"/>
              <a:t>team, already participating in LBNE,  </a:t>
            </a:r>
            <a:r>
              <a:rPr lang="en-US" sz="2400" dirty="0" smtClean="0"/>
              <a:t>is</a:t>
            </a:r>
            <a:r>
              <a:rPr lang="en-US" sz="2400" dirty="0" smtClean="0"/>
              <a:t> willing to extend participation </a:t>
            </a:r>
            <a:r>
              <a:rPr lang="en-US" sz="2400" dirty="0" smtClean="0"/>
              <a:t>to other short baseline neutrino activities collaborating with the</a:t>
            </a:r>
            <a:r>
              <a:rPr lang="en-US" sz="2400" dirty="0" smtClean="0"/>
              <a:t> FNAL </a:t>
            </a:r>
            <a:r>
              <a:rPr lang="en-US" sz="2400" dirty="0" smtClean="0"/>
              <a:t>groups. The details of the collaboration are presently under active discussion. </a:t>
            </a:r>
          </a:p>
          <a:p>
            <a:r>
              <a:rPr lang="en-US" sz="2400" dirty="0" smtClean="0"/>
              <a:t>CERN will be </a:t>
            </a:r>
            <a:r>
              <a:rPr lang="en-US" sz="2400" dirty="0" smtClean="0"/>
              <a:t>an asset </a:t>
            </a:r>
            <a:r>
              <a:rPr lang="en-US" sz="2400" dirty="0" smtClean="0"/>
              <a:t>for the future developments of neutrino physics, providing support with expertise and infrastructures.</a:t>
            </a:r>
          </a:p>
          <a:p>
            <a:r>
              <a:rPr lang="en-US" sz="2400" dirty="0" smtClean="0"/>
              <a:t>The ICARUS T600 and new components of the experiment will be provisionally located at  CERN in the “</a:t>
            </a:r>
            <a:r>
              <a:rPr lang="en-US" sz="2400" dirty="0" err="1" smtClean="0"/>
              <a:t>Gargamelle</a:t>
            </a:r>
            <a:r>
              <a:rPr lang="en-US" sz="2400" dirty="0" smtClean="0"/>
              <a:t> Hall”.</a:t>
            </a:r>
          </a:p>
          <a:p>
            <a:r>
              <a:rPr lang="en-US" sz="2400" dirty="0" smtClean="0"/>
              <a:t>The addition of a pair of Helmholtz </a:t>
            </a:r>
            <a:r>
              <a:rPr lang="en-US" sz="2400" dirty="0" smtClean="0"/>
              <a:t>coils, necessary for the anti-</a:t>
            </a:r>
            <a:r>
              <a:rPr lang="en-US" sz="2400" dirty="0" smtClean="0"/>
              <a:t>neutrino program at FNAL </a:t>
            </a:r>
            <a:r>
              <a:rPr lang="en-US" sz="2400" dirty="0" smtClean="0"/>
              <a:t> </a:t>
            </a:r>
            <a:r>
              <a:rPr lang="en-US" sz="2400" dirty="0" smtClean="0"/>
              <a:t>will be also investigated, in view of the  subsequent magnetization of the </a:t>
            </a:r>
            <a:r>
              <a:rPr lang="en-US" sz="2400" dirty="0" err="1" smtClean="0"/>
              <a:t>LAr-TPC’s</a:t>
            </a:r>
            <a:r>
              <a:rPr lang="en-US" sz="2400" dirty="0" smtClean="0"/>
              <a:t> .</a:t>
            </a:r>
          </a:p>
          <a:p>
            <a:r>
              <a:rPr lang="en-US" sz="2400" dirty="0" smtClean="0"/>
              <a:t>Magnetization is of considerable interest also </a:t>
            </a:r>
            <a:r>
              <a:rPr lang="en-US" sz="2400" dirty="0" smtClean="0"/>
              <a:t>for </a:t>
            </a:r>
            <a:r>
              <a:rPr lang="en-US" sz="2400" dirty="0"/>
              <a:t>the </a:t>
            </a:r>
            <a:r>
              <a:rPr lang="en-US" sz="2400" dirty="0" smtClean="0"/>
              <a:t>future LBNE </a:t>
            </a:r>
            <a:r>
              <a:rPr lang="en-US" sz="2400" dirty="0" smtClean="0"/>
              <a:t>extrapolation to larger masses. </a:t>
            </a:r>
          </a:p>
          <a:p>
            <a:endParaRPr lang="en-US" sz="2200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ICARUS presentation at FNAL April 4,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9</a:t>
            </a:fld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ECD_TALK">
  <a:themeElements>
    <a:clrScheme name="OECD_TAL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ECD_TALK">
      <a:majorFont>
        <a:latin typeface="Helvetica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1" charset="0"/>
          </a:defRPr>
        </a:defPPr>
      </a:lstStyle>
    </a:lnDef>
  </a:objectDefaults>
  <a:extraClrSchemeLst>
    <a:extraClrScheme>
      <a:clrScheme name="OECD_TAL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ECD_TAL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36121</TotalTime>
  <Words>4136</Words>
  <Application>Microsoft Macintosh PowerPoint</Application>
  <PresentationFormat>A4 Paper (210x297 mm)</PresentationFormat>
  <Paragraphs>304</Paragraphs>
  <Slides>33</Slides>
  <Notes>5</Notes>
  <HiddenSlides>1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OECD_TALK</vt:lpstr>
      <vt:lpstr>Document</vt:lpstr>
      <vt:lpstr>Slide 1</vt:lpstr>
      <vt:lpstr>The ICARUS Collaboration</vt:lpstr>
      <vt:lpstr>The P-1052 proposal</vt:lpstr>
      <vt:lpstr>CERN-16 March 2013</vt:lpstr>
      <vt:lpstr>A new approach to sterile oscillations</vt:lpstr>
      <vt:lpstr>Basic features</vt:lpstr>
      <vt:lpstr>Our proposed layout  at the FNAL neutrino beam lines</vt:lpstr>
      <vt:lpstr>A definitive assessment of the LSND anomaly:</vt:lpstr>
      <vt:lpstr>Slide 9</vt:lpstr>
      <vt:lpstr>Other neutrino activities</vt:lpstr>
      <vt:lpstr>The closing down phase of T600 at LNGS</vt:lpstr>
      <vt:lpstr>Hall-B is an extremely crowded area</vt:lpstr>
      <vt:lpstr>Slide 13</vt:lpstr>
      <vt:lpstr>Slide 14</vt:lpstr>
      <vt:lpstr>Expected completion schedule</vt:lpstr>
      <vt:lpstr>Location of T600 at CERN</vt:lpstr>
      <vt:lpstr>WA104: improvement and developments on LAr</vt:lpstr>
      <vt:lpstr>Work Schedule and Project Milestones</vt:lpstr>
      <vt:lpstr> T600/T150 new Thermal insulation </vt:lpstr>
      <vt:lpstr>The new Cold Vessels</vt:lpstr>
      <vt:lpstr>Cryogenics and LAr purification </vt:lpstr>
      <vt:lpstr>Recent achievements of the LAr purity</vt:lpstr>
      <vt:lpstr>Scintillation light detection system</vt:lpstr>
      <vt:lpstr>The additional “clone” of a T150 LAr-TPC </vt:lpstr>
      <vt:lpstr>Modifications on the ICARUS Electronics</vt:lpstr>
      <vt:lpstr>Recombination effects</vt:lpstr>
      <vt:lpstr>Magnetizing LAr</vt:lpstr>
      <vt:lpstr>Implementation with available location for magnetic coils</vt:lpstr>
      <vt:lpstr>Arrival at FNAL</vt:lpstr>
      <vt:lpstr>FAR Detector Space Requirements</vt:lpstr>
      <vt:lpstr>Technical Infrastructure at FNAL</vt:lpstr>
      <vt:lpstr>Technical Infrastructure at FNAL (cont.)</vt:lpstr>
      <vt:lpstr>Slide 33</vt:lpstr>
    </vt:vector>
  </TitlesOfParts>
  <Company>Carlo Rubbia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optical astronomy to astro-particle physics    Carlo Rubbia CERN, Geneva, Switzerland</dc:title>
  <dc:creator>Carlo Rubbia</dc:creator>
  <cp:lastModifiedBy>Carlo Rubbia</cp:lastModifiedBy>
  <cp:revision>724</cp:revision>
  <cp:lastPrinted>2013-06-07T16:56:13Z</cp:lastPrinted>
  <dcterms:created xsi:type="dcterms:W3CDTF">2014-04-02T12:39:43Z</dcterms:created>
  <dcterms:modified xsi:type="dcterms:W3CDTF">2014-04-02T15:02:26Z</dcterms:modified>
</cp:coreProperties>
</file>