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tiff" ContentType="image/tiff"/>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1"/>
  </p:notesMasterIdLst>
  <p:sldIdLst>
    <p:sldId id="256" r:id="rId4"/>
    <p:sldId id="270" r:id="rId5"/>
    <p:sldId id="261" r:id="rId6"/>
    <p:sldId id="352" r:id="rId7"/>
    <p:sldId id="348" r:id="rId8"/>
    <p:sldId id="349" r:id="rId9"/>
    <p:sldId id="351" r:id="rId10"/>
    <p:sldId id="353" r:id="rId11"/>
    <p:sldId id="350" r:id="rId12"/>
    <p:sldId id="354" r:id="rId13"/>
    <p:sldId id="263" r:id="rId14"/>
    <p:sldId id="267" r:id="rId15"/>
    <p:sldId id="331" r:id="rId16"/>
    <p:sldId id="355" r:id="rId17"/>
    <p:sldId id="358" r:id="rId18"/>
    <p:sldId id="359" r:id="rId19"/>
    <p:sldId id="356" r:id="rId20"/>
    <p:sldId id="357" r:id="rId21"/>
    <p:sldId id="360" r:id="rId22"/>
    <p:sldId id="361" r:id="rId23"/>
    <p:sldId id="362" r:id="rId24"/>
    <p:sldId id="363" r:id="rId25"/>
    <p:sldId id="364" r:id="rId26"/>
    <p:sldId id="338" r:id="rId27"/>
    <p:sldId id="326" r:id="rId28"/>
    <p:sldId id="292" r:id="rId29"/>
    <p:sldId id="34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29" autoAdjust="0"/>
    <p:restoredTop sz="78195" autoAdjust="0"/>
  </p:normalViewPr>
  <p:slideViewPr>
    <p:cSldViewPr>
      <p:cViewPr>
        <p:scale>
          <a:sx n="46" d="100"/>
          <a:sy n="46" d="100"/>
        </p:scale>
        <p:origin x="-960" y="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3AB0F-888C-499E-9911-5736C3227A15}" type="datetimeFigureOut">
              <a:rPr lang="th-TH" smtClean="0"/>
              <a:pPr/>
              <a:t>17/06/57</a:t>
            </a:fld>
            <a:endParaRPr lang="th-T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7A7AB4-CD3F-45B7-9E2B-374A5DE89C72}" type="slidenum">
              <a:rPr lang="th-TH" smtClean="0"/>
              <a:pPr/>
              <a:t>‹#›</a:t>
            </a:fld>
            <a:endParaRPr lang="th-T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Good</a:t>
            </a:r>
            <a:r>
              <a:rPr lang="en-US" baseline="0" dirty="0" smtClean="0"/>
              <a:t> afternoon, my name is </a:t>
            </a:r>
            <a:r>
              <a:rPr lang="en-US" baseline="0" dirty="0" err="1" smtClean="0"/>
              <a:t>kasidit</a:t>
            </a:r>
            <a:r>
              <a:rPr lang="en-US" baseline="0" dirty="0" smtClean="0"/>
              <a:t> </a:t>
            </a:r>
            <a:r>
              <a:rPr lang="en-US" baseline="0" dirty="0" err="1" smtClean="0"/>
              <a:t>chanchio</a:t>
            </a:r>
            <a:r>
              <a:rPr lang="en-US" baseline="0" dirty="0" smtClean="0"/>
              <a:t>. Today, I am going to talk </a:t>
            </a:r>
            <a:r>
              <a:rPr lang="en-US" baseline="0" smtClean="0"/>
              <a:t>about TLC</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1</a:t>
            </a:fld>
            <a:endParaRPr lang="th-T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10</a:t>
            </a:fld>
            <a:endParaRPr lang="th-T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a:t>
            </a:r>
            <a:r>
              <a:rPr lang="en-US" baseline="0" dirty="0" smtClean="0"/>
              <a:t> approach is based on the live migration mechanism that we have recently proposed at the </a:t>
            </a:r>
            <a:r>
              <a:rPr lang="en-US" baseline="0" dirty="0" err="1" smtClean="0"/>
              <a:t>Ccgrid</a:t>
            </a:r>
            <a:r>
              <a:rPr lang="en-US" baseline="0" dirty="0" smtClean="0"/>
              <a:t> 2014 conference, namely the TLM mechanism. </a:t>
            </a:r>
          </a:p>
          <a:p>
            <a:r>
              <a:rPr lang="en-US" baseline="0" dirty="0" smtClean="0"/>
              <a:t>Live migration mechanism is the ability to capture a snapshot of VM state while the VM is running. TLM is based on 3 basic principles. First, the migration must be completed in a bounded period of time. This time is proportional to the size of VM memory. Second, it perform with best effort to minimize downtime. Finally, the TLM will adjust the computation speed of the VM to facilitate migration activities.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11</a:t>
            </a:fld>
            <a:endParaRPr lang="th-TH"/>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picture there are two hypervisor running at the source </a:t>
            </a:r>
            <a:r>
              <a:rPr lang="en-US" dirty="0" err="1" smtClean="0"/>
              <a:t>nd</a:t>
            </a:r>
            <a:r>
              <a:rPr lang="en-US" dirty="0" smtClean="0"/>
              <a:t> destination of migration</a:t>
            </a:r>
            <a:r>
              <a:rPr lang="en-US" baseline="0" dirty="0" smtClean="0"/>
              <a:t>. The </a:t>
            </a:r>
            <a:r>
              <a:rPr lang="en-US" baseline="0" dirty="0" err="1" smtClean="0"/>
              <a:t>hypervisir</a:t>
            </a:r>
            <a:r>
              <a:rPr lang="en-US" baseline="0" dirty="0" smtClean="0"/>
              <a:t> on the source originally consist of an </a:t>
            </a:r>
            <a:r>
              <a:rPr lang="en-US" baseline="0" dirty="0" err="1" smtClean="0"/>
              <a:t>io</a:t>
            </a:r>
            <a:r>
              <a:rPr lang="en-US" baseline="0" dirty="0" smtClean="0"/>
              <a:t>-thread and a number of </a:t>
            </a:r>
            <a:r>
              <a:rPr lang="en-US" baseline="0" dirty="0" err="1" smtClean="0"/>
              <a:t>vcpu</a:t>
            </a:r>
            <a:r>
              <a:rPr lang="en-US" baseline="0" dirty="0" smtClean="0"/>
              <a:t> threads. </a:t>
            </a:r>
          </a:p>
          <a:p>
            <a:endParaRPr lang="en-US" dirty="0" smtClean="0"/>
          </a:p>
          <a:p>
            <a:r>
              <a:rPr lang="en-US" dirty="0" smtClean="0"/>
              <a:t>The TLM design consists</a:t>
            </a:r>
            <a:r>
              <a:rPr lang="en-US" baseline="0" dirty="0" smtClean="0"/>
              <a:t> of two part. The first part is the </a:t>
            </a:r>
            <a:r>
              <a:rPr lang="en-US" baseline="0" dirty="0" err="1" smtClean="0"/>
              <a:t>vm</a:t>
            </a:r>
            <a:r>
              <a:rPr lang="en-US" baseline="0" dirty="0" smtClean="0"/>
              <a:t> state transfer mechanism that add two new threads, the </a:t>
            </a:r>
            <a:r>
              <a:rPr lang="en-US" baseline="0" dirty="0" err="1" smtClean="0"/>
              <a:t>mtx</a:t>
            </a:r>
            <a:r>
              <a:rPr lang="en-US" baseline="0" dirty="0" smtClean="0"/>
              <a:t> and </a:t>
            </a:r>
            <a:r>
              <a:rPr lang="en-US" baseline="0" dirty="0" err="1" smtClean="0"/>
              <a:t>dtx</a:t>
            </a:r>
            <a:r>
              <a:rPr lang="en-US" baseline="0" dirty="0" smtClean="0"/>
              <a:t> threads in the picture, to the hypervisor architecture to handle data transfer between the source and destination </a:t>
            </a:r>
            <a:r>
              <a:rPr lang="en-US" baseline="0" dirty="0" smtClean="0"/>
              <a:t>of </a:t>
            </a:r>
            <a:r>
              <a:rPr lang="en-US" baseline="0" dirty="0" smtClean="0"/>
              <a:t>migration. </a:t>
            </a:r>
            <a:endParaRPr lang="en-US" baseline="0" dirty="0" smtClean="0"/>
          </a:p>
          <a:p>
            <a:r>
              <a:rPr lang="en-US" baseline="0" dirty="0" smtClean="0"/>
              <a:t>The first thread scan the VM memory and send the unmodified memory pages to the destination. </a:t>
            </a:r>
          </a:p>
          <a:p>
            <a:r>
              <a:rPr lang="en-US" baseline="0" dirty="0" smtClean="0"/>
              <a:t>The second thread sends dirty pages or memory pages that have been modified to the destination.</a:t>
            </a:r>
          </a:p>
          <a:p>
            <a:r>
              <a:rPr lang="en-US" baseline="0" dirty="0" smtClean="0"/>
              <a:t>After the </a:t>
            </a:r>
            <a:r>
              <a:rPr lang="en-US" baseline="0" dirty="0" err="1" smtClean="0"/>
              <a:t>the</a:t>
            </a:r>
            <a:r>
              <a:rPr lang="en-US" baseline="0" dirty="0" smtClean="0"/>
              <a:t> first thread finish </a:t>
            </a:r>
            <a:r>
              <a:rPr lang="en-US" baseline="0" dirty="0" err="1" smtClean="0"/>
              <a:t>sacnning</a:t>
            </a:r>
            <a:r>
              <a:rPr lang="en-US" baseline="0" dirty="0" smtClean="0"/>
              <a:t> the VM memory, the hypervisor will stop the VM and transfer the ret of dirty pages at once. </a:t>
            </a:r>
          </a:p>
          <a:p>
            <a:endParaRPr lang="en-US" baseline="0" dirty="0" smtClean="0"/>
          </a:p>
          <a:p>
            <a:r>
              <a:rPr lang="en-US" baseline="0" dirty="0" smtClean="0"/>
              <a:t>The second part is the resource management component that manage resource allocation and handle downtime minimization.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12</a:t>
            </a:fld>
            <a:endParaRPr lang="th-TH"/>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a:t>
            </a:r>
            <a:r>
              <a:rPr lang="en-US" baseline="0" dirty="0" smtClean="0"/>
              <a:t>the experiment, we migrate a VM running MG class D using different tolerable downtime parameter. So,  we found that if the tolerable downtime is too high, the migration will finish </a:t>
            </a:r>
            <a:r>
              <a:rPr lang="en-US" baseline="0" dirty="0" err="1" smtClean="0"/>
              <a:t>quiickly</a:t>
            </a:r>
            <a:r>
              <a:rPr lang="en-US" baseline="0" dirty="0" smtClean="0"/>
              <a:t> and have high downtime. But if we set it too low, the migration can take a long time. So, it is hard to find the right tolerable downtime value.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13</a:t>
            </a:fld>
            <a:endParaRPr lang="th-TH"/>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slide, the right graph show dirty page </a:t>
            </a:r>
            <a:r>
              <a:rPr lang="en-US" baseline="0" dirty="0" err="1" smtClean="0"/>
              <a:t>genaration</a:t>
            </a:r>
            <a:r>
              <a:rPr lang="en-US" baseline="0" dirty="0" smtClean="0"/>
              <a:t> and transfer activities of the kernel MG </a:t>
            </a:r>
            <a:r>
              <a:rPr lang="en-US" baseline="0" dirty="0" err="1" smtClean="0"/>
              <a:t>benchamrk</a:t>
            </a:r>
            <a:r>
              <a:rPr lang="en-US" baseline="0" dirty="0" smtClean="0"/>
              <a:t>. Basically, the dirty page generation rate is much higher than the data transfer rate. You can see more detail in the paper. And, therefore, the downtime is high. But when we perform downtime minimization the downtime reduce significantly.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14</a:t>
            </a:fld>
            <a:endParaRPr lang="th-TH"/>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our experimental setup, we use 3 </a:t>
            </a:r>
            <a:r>
              <a:rPr lang="en-US" dirty="0" err="1" smtClean="0"/>
              <a:t>opteron</a:t>
            </a:r>
            <a:r>
              <a:rPr lang="en-US" dirty="0" smtClean="0"/>
              <a:t> servers.</a:t>
            </a:r>
            <a:r>
              <a:rPr lang="en-US" baseline="0" dirty="0" smtClean="0"/>
              <a:t> They are the source computer, the destination computer, and the supporting computer in the picture. Then , we create a VM with 8 </a:t>
            </a:r>
            <a:r>
              <a:rPr lang="en-US" baseline="0" dirty="0" err="1" smtClean="0"/>
              <a:t>vcpus</a:t>
            </a:r>
            <a:r>
              <a:rPr lang="en-US" baseline="0" dirty="0" smtClean="0"/>
              <a:t> core. It runs a workload taken from the NAS Parallel benchmark on it. We tested both </a:t>
            </a:r>
            <a:r>
              <a:rPr lang="en-US" baseline="0" dirty="0" err="1" smtClean="0"/>
              <a:t>OpenMp</a:t>
            </a:r>
            <a:r>
              <a:rPr lang="en-US" baseline="0" dirty="0" smtClean="0"/>
              <a:t> and MPI versions but we </a:t>
            </a:r>
            <a:r>
              <a:rPr lang="en-US" baseline="0" dirty="0" err="1" smtClean="0"/>
              <a:t>wil</a:t>
            </a:r>
            <a:r>
              <a:rPr lang="en-US" baseline="0" dirty="0" smtClean="0"/>
              <a:t> present only the </a:t>
            </a:r>
            <a:r>
              <a:rPr lang="en-US" baseline="0" dirty="0" err="1" smtClean="0"/>
              <a:t>OPenMP</a:t>
            </a:r>
            <a:r>
              <a:rPr lang="en-US" baseline="0" dirty="0" smtClean="0"/>
              <a:t> version here. The VM migrate from the source </a:t>
            </a:r>
            <a:r>
              <a:rPr lang="en-US" baseline="0" dirty="0" err="1" smtClean="0"/>
              <a:t>computre</a:t>
            </a:r>
            <a:r>
              <a:rPr lang="en-US" baseline="0" dirty="0" smtClean="0"/>
              <a:t> in the picture to the destination computer. There are two separate </a:t>
            </a:r>
            <a:r>
              <a:rPr lang="en-US" baseline="0" dirty="0" err="1" smtClean="0"/>
              <a:t>netpwrk</a:t>
            </a:r>
            <a:r>
              <a:rPr lang="en-US" baseline="0" dirty="0" smtClean="0"/>
              <a:t> in our test bed. The migration is perform over a 10 </a:t>
            </a:r>
            <a:r>
              <a:rPr lang="en-US" baseline="0" dirty="0" err="1" smtClean="0"/>
              <a:t>gbps</a:t>
            </a:r>
            <a:r>
              <a:rPr lang="en-US" baseline="0" dirty="0" smtClean="0"/>
              <a:t> </a:t>
            </a:r>
            <a:r>
              <a:rPr lang="en-US" baseline="0" dirty="0" err="1" smtClean="0"/>
              <a:t>netwprk</a:t>
            </a:r>
            <a:r>
              <a:rPr lang="en-US" baseline="0" dirty="0" smtClean="0"/>
              <a:t>. And, the </a:t>
            </a:r>
            <a:r>
              <a:rPr lang="en-US" baseline="0" dirty="0" err="1" smtClean="0"/>
              <a:t>vm</a:t>
            </a:r>
            <a:r>
              <a:rPr lang="en-US" baseline="0" dirty="0" smtClean="0"/>
              <a:t> </a:t>
            </a:r>
            <a:r>
              <a:rPr lang="en-US" baseline="0" dirty="0" err="1" smtClean="0"/>
              <a:t>communcation</a:t>
            </a:r>
            <a:r>
              <a:rPr lang="en-US" baseline="0" dirty="0" smtClean="0"/>
              <a:t> use the 1 </a:t>
            </a:r>
            <a:r>
              <a:rPr lang="en-US" baseline="0" dirty="0" err="1" smtClean="0"/>
              <a:t>gps</a:t>
            </a:r>
            <a:r>
              <a:rPr lang="en-US" baseline="0" dirty="0" smtClean="0"/>
              <a:t> network. We assume that source and destination </a:t>
            </a:r>
            <a:r>
              <a:rPr lang="en-US" baseline="0" dirty="0" err="1" smtClean="0"/>
              <a:t>vm</a:t>
            </a:r>
            <a:r>
              <a:rPr lang="en-US" baseline="0" dirty="0" smtClean="0"/>
              <a:t> share the same VM </a:t>
            </a:r>
            <a:r>
              <a:rPr lang="en-US" baseline="0" dirty="0" err="1" smtClean="0"/>
              <a:t>imge</a:t>
            </a:r>
            <a:r>
              <a:rPr lang="en-US" baseline="0" dirty="0" smtClean="0"/>
              <a:t> over NFS.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26</a:t>
            </a:fld>
            <a:endParaRPr lang="th-TH"/>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Dtx</a:t>
            </a:r>
            <a:r>
              <a:rPr lang="en-US" dirty="0" smtClean="0"/>
              <a:t> can help reduce downtime around 32%.</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27</a:t>
            </a:fld>
            <a:endParaRPr lang="th-T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a:t>
            </a:r>
            <a:r>
              <a:rPr lang="en-US" baseline="0" dirty="0" smtClean="0"/>
              <a:t> I will give an introduction. Then, tell you about exiting VM live </a:t>
            </a:r>
            <a:r>
              <a:rPr lang="en-US" baseline="0" dirty="0" err="1" smtClean="0"/>
              <a:t>checkpointing</a:t>
            </a:r>
            <a:r>
              <a:rPr lang="en-US" baseline="0" dirty="0" smtClean="0"/>
              <a:t> mechanism. And, I will present our proposal and conclude the </a:t>
            </a:r>
            <a:r>
              <a:rPr lang="en-US" baseline="0" dirty="0" err="1" smtClean="0"/>
              <a:t>presenattion</a:t>
            </a:r>
            <a:r>
              <a:rPr lang="en-US" baseline="0" dirty="0" smtClean="0"/>
              <a:t>.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2</a:t>
            </a:fld>
            <a:endParaRPr lang="th-T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3</a:t>
            </a:fld>
            <a:endParaRPr lang="th-T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how do we handle server </a:t>
            </a:r>
            <a:r>
              <a:rPr lang="en-US" dirty="0" err="1" smtClean="0"/>
              <a:t>crashs</a:t>
            </a:r>
            <a:r>
              <a:rPr lang="en-US" dirty="0" smtClean="0"/>
              <a:t>?</a:t>
            </a:r>
            <a:r>
              <a:rPr lang="en-US" baseline="0" dirty="0" smtClean="0"/>
              <a:t> One of the most common techniques to provide fault tolerance is </a:t>
            </a:r>
            <a:r>
              <a:rPr lang="en-US" baseline="0" dirty="0" err="1" smtClean="0"/>
              <a:t>checkpointing</a:t>
            </a:r>
            <a:r>
              <a:rPr lang="en-US" baseline="0" dirty="0" smtClean="0"/>
              <a:t>. </a:t>
            </a:r>
            <a:r>
              <a:rPr lang="en-US" baseline="0" dirty="0" err="1" smtClean="0"/>
              <a:t>Checkpointing</a:t>
            </a:r>
            <a:r>
              <a:rPr lang="en-US" baseline="0" dirty="0" smtClean="0"/>
              <a:t> is a mechanism that save state of a running process regularly. If the server crashes, we can restart the process from the last checkpoint instead of from the beginning. </a:t>
            </a:r>
          </a:p>
          <a:p>
            <a:r>
              <a:rPr lang="en-US" baseline="0" dirty="0" smtClean="0"/>
              <a:t>For a large application, the checkpoint and downtime time can be long due to large state info. Moreover, in a cluster, it is hard to checkpoint every node at the same time because the PFS can become a bottleneck.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4</a:t>
            </a:fld>
            <a:endParaRPr lang="th-T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Checkpointing</a:t>
            </a:r>
            <a:r>
              <a:rPr lang="en-US" baseline="0" dirty="0" smtClean="0"/>
              <a:t> can be implemented in many levels. At the application-level, the </a:t>
            </a:r>
            <a:r>
              <a:rPr lang="en-US" baseline="0" dirty="0" err="1" smtClean="0"/>
              <a:t>programers</a:t>
            </a:r>
            <a:r>
              <a:rPr lang="en-US" baseline="0" dirty="0" smtClean="0"/>
              <a:t> have to incorporate the </a:t>
            </a:r>
            <a:r>
              <a:rPr lang="en-US" baseline="0" dirty="0" err="1" smtClean="0"/>
              <a:t>checkpointing</a:t>
            </a:r>
            <a:r>
              <a:rPr lang="en-US" baseline="0" dirty="0" smtClean="0"/>
              <a:t> mechanism into their codes. At user-level, app must be linked with a </a:t>
            </a:r>
            <a:r>
              <a:rPr lang="en-US" baseline="0" dirty="0" err="1" smtClean="0"/>
              <a:t>chekpointng</a:t>
            </a:r>
            <a:r>
              <a:rPr lang="en-US" baseline="0" dirty="0" smtClean="0"/>
              <a:t> library. This approach depend on a particular programming environment. The </a:t>
            </a:r>
            <a:r>
              <a:rPr lang="en-US" baseline="0" dirty="0" err="1" smtClean="0"/>
              <a:t>checkpointing</a:t>
            </a:r>
            <a:r>
              <a:rPr lang="en-US" baseline="0" dirty="0" smtClean="0"/>
              <a:t> mechanism can also be </a:t>
            </a:r>
            <a:r>
              <a:rPr lang="en-US" baseline="0" dirty="0" err="1" smtClean="0"/>
              <a:t>implentd</a:t>
            </a:r>
            <a:r>
              <a:rPr lang="en-US" baseline="0" dirty="0" smtClean="0"/>
              <a:t> in the OS kernel. However, the apps must rely on a particular kernel version to run. Finally, </a:t>
            </a:r>
            <a:r>
              <a:rPr lang="en-US" baseline="0" dirty="0" err="1" smtClean="0"/>
              <a:t>checkpointing</a:t>
            </a:r>
            <a:r>
              <a:rPr lang="en-US" baseline="0" dirty="0" smtClean="0"/>
              <a:t> mechanism can be implemented at the hypervisor level or </a:t>
            </a:r>
            <a:r>
              <a:rPr lang="en-US" baseline="0" dirty="0" err="1" smtClean="0"/>
              <a:t>vm</a:t>
            </a:r>
            <a:r>
              <a:rPr lang="en-US" baseline="0" dirty="0" smtClean="0"/>
              <a:t>-level. This level of implementation is highly transparent; however, it must deal with large amount of state information of the VM.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5</a:t>
            </a:fld>
            <a:endParaRPr lang="th-T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VM </a:t>
            </a:r>
            <a:r>
              <a:rPr lang="en-US" dirty="0" err="1" smtClean="0"/>
              <a:t>checkpointing</a:t>
            </a:r>
            <a:r>
              <a:rPr lang="en-US" dirty="0" smtClean="0"/>
              <a:t> has</a:t>
            </a:r>
            <a:r>
              <a:rPr lang="en-US" baseline="0" dirty="0" smtClean="0"/>
              <a:t> two major advantages. First, it is highly transparent. You can checkpoint app running on MS windows or on Linux platforms. Second, when you check point a </a:t>
            </a:r>
            <a:r>
              <a:rPr lang="en-US" baseline="0" dirty="0" err="1" smtClean="0"/>
              <a:t>vm</a:t>
            </a:r>
            <a:r>
              <a:rPr lang="en-US" baseline="0" dirty="0" smtClean="0"/>
              <a:t>, you checkpoint every app that run on that machine at the same time.  There are several </a:t>
            </a:r>
            <a:r>
              <a:rPr lang="en-US" baseline="0" dirty="0" err="1" smtClean="0"/>
              <a:t>technieqs</a:t>
            </a:r>
            <a:r>
              <a:rPr lang="en-US" baseline="0" dirty="0" smtClean="0"/>
              <a:t> for VM </a:t>
            </a:r>
            <a:r>
              <a:rPr lang="en-US" baseline="0" dirty="0" err="1" smtClean="0"/>
              <a:t>checkpoinitng</a:t>
            </a:r>
            <a:r>
              <a:rPr lang="en-US" baseline="0" dirty="0" smtClean="0"/>
              <a:t>. </a:t>
            </a:r>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6</a:t>
            </a:fld>
            <a:endParaRPr lang="th-TH"/>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7</a:t>
            </a:fld>
            <a:endParaRPr lang="th-T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8</a:t>
            </a:fld>
            <a:endParaRPr lang="th-T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F17A7AB4-CD3F-45B7-9E2B-374A5DE89C72}" type="slidenum">
              <a:rPr lang="th-TH" smtClean="0"/>
              <a:pPr/>
              <a:t>9</a:t>
            </a:fld>
            <a:endParaRPr lang="th-T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lvl1pPr>
          </a:lstStyle>
          <a:p>
            <a:r>
              <a:rPr lang="en-US" dirty="0" smtClean="0"/>
              <a:t>CS348</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8C5913EB-B56E-4A0A-B89E-8532DFF7B178}"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5913EB-B56E-4A0A-B89E-8532DFF7B178}"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5913EB-B56E-4A0A-B89E-8532DFF7B178}"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CE8AA1-F439-4ADE-8419-013B4A3FA54C}"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CE8AA1-F439-4ADE-8419-013B4A3FA54C}" type="datetimeFigureOut">
              <a:rPr lang="en-US" smtClean="0"/>
              <a:pPr/>
              <a:t>6/17/2014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CE8AA1-F439-4ADE-8419-013B4A3FA54C}" type="datetimeFigureOut">
              <a:rPr lang="en-US" smtClean="0"/>
              <a:pPr/>
              <a:t>6/17/2014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CE8AA1-F439-4ADE-8419-013B4A3FA54C}" type="datetimeFigureOut">
              <a:rPr lang="en-US" smtClean="0"/>
              <a:pPr/>
              <a:t>6/17/2014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E8AA1-F439-4ADE-8419-013B4A3FA54C}"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5913EB-B56E-4A0A-B89E-8532DFF7B178}"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E8AA1-F439-4ADE-8419-013B4A3FA54C}"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h-T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h-T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ACE8AA1-F439-4ADE-8419-013B4A3FA54C}"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h-T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ACE8AA1-F439-4ADE-8419-013B4A3FA54C}" type="datetimeFigureOut">
              <a:rPr lang="en-US" smtClean="0"/>
              <a:pPr/>
              <a:t>6/17/2014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ACE8AA1-F439-4ADE-8419-013B4A3FA54C}" type="datetimeFigureOut">
              <a:rPr lang="en-US" smtClean="0"/>
              <a:pPr/>
              <a:t>6/17/2014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CE8AA1-F439-4ADE-8419-013B4A3FA54C}" type="datetimeFigureOut">
              <a:rPr lang="en-US" smtClean="0"/>
              <a:pPr/>
              <a:t>6/17/2014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5913EB-B56E-4A0A-B89E-8532DFF7B178}"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h-T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E8AA1-F439-4ADE-8419-013B4A3FA54C}"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h-T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E8AA1-F439-4ADE-8419-013B4A3FA54C}"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ACE8AA1-F439-4ADE-8419-013B4A3FA54C}" type="datetimeFigureOut">
              <a:rPr lang="en-US" smtClean="0"/>
              <a:pPr/>
              <a:t>6/17/2014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741FB-385A-4D05-9855-3837C79C3D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5913EB-B56E-4A0A-B89E-8532DFF7B178}"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5913EB-B56E-4A0A-B89E-8532DFF7B178}" type="datetimeFigureOut">
              <a:rPr lang="en-US" smtClean="0"/>
              <a:pPr/>
              <a:t>6/17/2014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5913EB-B56E-4A0A-B89E-8532DFF7B178}" type="datetimeFigureOut">
              <a:rPr lang="en-US" smtClean="0"/>
              <a:pPr/>
              <a:t>6/17/2014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5913EB-B56E-4A0A-B89E-8532DFF7B178}" type="datetimeFigureOut">
              <a:rPr lang="en-US" smtClean="0"/>
              <a:pPr/>
              <a:t>6/17/2014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5913EB-B56E-4A0A-B89E-8532DFF7B178}"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5913EB-B56E-4A0A-B89E-8532DFF7B178}" type="datetimeFigureOut">
              <a:rPr lang="en-US" smtClean="0"/>
              <a:pPr/>
              <a:t>6/17/2014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4644E-FB97-42E4-9EAE-54F8F46A20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5913EB-B56E-4A0A-B89E-8532DFF7B178}" type="datetimeFigureOut">
              <a:rPr lang="en-US" smtClean="0"/>
              <a:pPr/>
              <a:t>6/17/2014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4644E-FB97-42E4-9EAE-54F8F46A20C5}" type="slidenum">
              <a:rPr lang="en-US" smtClean="0"/>
              <a:pPr/>
              <a:t>‹#›</a:t>
            </a:fld>
            <a:endParaRPr lang="en-US"/>
          </a:p>
        </p:txBody>
      </p:sp>
      <p:pic>
        <p:nvPicPr>
          <p:cNvPr id="7" name="Picture 6" descr="D:\website\website_data\vasabi_img\vasabi_header2.png"/>
          <p:cNvPicPr>
            <a:picLocks noChangeAspect="1" noChangeArrowheads="1"/>
          </p:cNvPicPr>
          <p:nvPr/>
        </p:nvPicPr>
        <p:blipFill>
          <a:blip r:embed="rId13" cstate="print"/>
          <a:srcRect/>
          <a:stretch>
            <a:fillRect/>
          </a:stretch>
        </p:blipFill>
        <p:spPr bwMode="auto">
          <a:xfrm>
            <a:off x="6400800" y="228601"/>
            <a:ext cx="2514599" cy="734276"/>
          </a:xfrm>
          <a:prstGeom prst="rect">
            <a:avLst/>
          </a:prstGeom>
          <a:noFill/>
        </p:spPr>
      </p:pic>
      <p:pic>
        <p:nvPicPr>
          <p:cNvPr id="8" name="Picture 7" descr="cstulogo.jpg"/>
          <p:cNvPicPr>
            <a:picLocks noChangeAspect="1"/>
          </p:cNvPicPr>
          <p:nvPr/>
        </p:nvPicPr>
        <p:blipFill>
          <a:blip r:embed="rId14" cstate="print"/>
          <a:stretch>
            <a:fillRect/>
          </a:stretch>
        </p:blipFill>
        <p:spPr>
          <a:xfrm>
            <a:off x="228599" y="228600"/>
            <a:ext cx="2028093" cy="762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CE8AA1-F439-4ADE-8419-013B4A3FA54C}" type="datetimeFigureOut">
              <a:rPr lang="en-US" smtClean="0"/>
              <a:pPr/>
              <a:t>6/17/2014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8741FB-385A-4D05-9855-3837C79C3DB6}" type="slidenum">
              <a:rPr lang="en-US" smtClean="0"/>
              <a:pPr/>
              <a:t>‹#›</a:t>
            </a:fld>
            <a:endParaRPr lang="en-US"/>
          </a:p>
        </p:txBody>
      </p:sp>
      <p:pic>
        <p:nvPicPr>
          <p:cNvPr id="2050" name="Picture 2"/>
          <p:cNvPicPr>
            <a:picLocks noChangeAspect="1" noChangeArrowheads="1"/>
          </p:cNvPicPr>
          <p:nvPr/>
        </p:nvPicPr>
        <p:blipFill>
          <a:blip r:embed="rId13" cstate="print"/>
          <a:srcRect/>
          <a:stretch>
            <a:fillRect/>
          </a:stretch>
        </p:blipFill>
        <p:spPr bwMode="auto">
          <a:xfrm>
            <a:off x="7086600" y="228600"/>
            <a:ext cx="1905000" cy="557929"/>
          </a:xfrm>
          <a:prstGeom prst="rect">
            <a:avLst/>
          </a:prstGeom>
          <a:noFill/>
          <a:ln w="9525">
            <a:noFill/>
            <a:miter lim="800000"/>
            <a:headEnd/>
            <a:tailEnd/>
          </a:ln>
          <a:effectLst/>
        </p:spPr>
      </p:pic>
      <p:pic>
        <p:nvPicPr>
          <p:cNvPr id="8" name="Picture 7" descr="cstulogo.jpg"/>
          <p:cNvPicPr>
            <a:picLocks noChangeAspect="1"/>
          </p:cNvPicPr>
          <p:nvPr/>
        </p:nvPicPr>
        <p:blipFill>
          <a:blip r:embed="rId14" cstate="print"/>
          <a:stretch>
            <a:fillRect/>
          </a:stretch>
        </p:blipFill>
        <p:spPr>
          <a:xfrm>
            <a:off x="228600" y="228600"/>
            <a:ext cx="1676400" cy="629861"/>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5913EB-B56E-4A0A-B89E-8532DFF7B178}" type="datetimeFigureOut">
              <a:rPr lang="en-US" smtClean="0"/>
              <a:pPr/>
              <a:t>6/17/2014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4644E-FB97-42E4-9EAE-54F8F46A20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12.xml"/><Relationship Id="rId1" Type="http://schemas.openxmlformats.org/officeDocument/2006/relationships/slideLayout" Target="../slideLayouts/slideLayout2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4.xml"/><Relationship Id="rId5" Type="http://schemas.openxmlformats.org/officeDocument/2006/relationships/image" Target="../media/image6.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838200"/>
            <a:ext cx="8458200" cy="1676400"/>
          </a:xfrm>
        </p:spPr>
        <p:txBody>
          <a:bodyPr>
            <a:normAutofit fontScale="90000"/>
          </a:bodyPr>
          <a:lstStyle/>
          <a:p>
            <a:r>
              <a:rPr lang="en-US" dirty="0" smtClean="0"/>
              <a:t>Efficient Live </a:t>
            </a:r>
            <a:r>
              <a:rPr lang="en-US" dirty="0" err="1" smtClean="0"/>
              <a:t>Checkpointing</a:t>
            </a:r>
            <a:r>
              <a:rPr lang="en-US" dirty="0" smtClean="0"/>
              <a:t> Mechanisms for computation and memory-intensive VMs in a data center </a:t>
            </a:r>
            <a:endParaRPr lang="en-US" dirty="0"/>
          </a:p>
        </p:txBody>
      </p:sp>
      <p:sp>
        <p:nvSpPr>
          <p:cNvPr id="3" name="Subtitle 2"/>
          <p:cNvSpPr>
            <a:spLocks noGrp="1"/>
          </p:cNvSpPr>
          <p:nvPr>
            <p:ph type="subTitle" idx="1"/>
          </p:nvPr>
        </p:nvSpPr>
        <p:spPr>
          <a:xfrm>
            <a:off x="1371600" y="2971800"/>
            <a:ext cx="6019800" cy="2362200"/>
          </a:xfrm>
        </p:spPr>
        <p:txBody>
          <a:bodyPr>
            <a:normAutofit fontScale="77500" lnSpcReduction="20000"/>
          </a:bodyPr>
          <a:lstStyle/>
          <a:p>
            <a:r>
              <a:rPr lang="en-US" b="1" dirty="0" err="1" smtClean="0">
                <a:solidFill>
                  <a:schemeClr val="tx1"/>
                </a:solidFill>
              </a:rPr>
              <a:t>Kasidit</a:t>
            </a:r>
            <a:r>
              <a:rPr lang="en-US" b="1" dirty="0" smtClean="0">
                <a:solidFill>
                  <a:schemeClr val="tx1"/>
                </a:solidFill>
              </a:rPr>
              <a:t> </a:t>
            </a:r>
            <a:r>
              <a:rPr lang="en-US" b="1" dirty="0" err="1" smtClean="0">
                <a:solidFill>
                  <a:schemeClr val="tx1"/>
                </a:solidFill>
              </a:rPr>
              <a:t>Chanchio</a:t>
            </a:r>
            <a:endParaRPr lang="en-US" dirty="0" smtClean="0">
              <a:solidFill>
                <a:schemeClr val="tx1"/>
              </a:solidFill>
            </a:endParaRPr>
          </a:p>
          <a:p>
            <a:r>
              <a:rPr lang="en-US" dirty="0" err="1">
                <a:solidFill>
                  <a:schemeClr val="tx1"/>
                </a:solidFill>
              </a:rPr>
              <a:t>V</a:t>
            </a:r>
            <a:r>
              <a:rPr lang="en-US" dirty="0" err="1" smtClean="0">
                <a:solidFill>
                  <a:schemeClr val="tx1"/>
                </a:solidFill>
              </a:rPr>
              <a:t>asabilab</a:t>
            </a:r>
            <a:endParaRPr lang="en-US" dirty="0" smtClean="0">
              <a:solidFill>
                <a:schemeClr val="tx1"/>
              </a:solidFill>
            </a:endParaRPr>
          </a:p>
          <a:p>
            <a:r>
              <a:rPr lang="en-US" dirty="0" smtClean="0">
                <a:solidFill>
                  <a:schemeClr val="tx1"/>
                </a:solidFill>
              </a:rPr>
              <a:t>Dept of Computer Science,</a:t>
            </a:r>
          </a:p>
          <a:p>
            <a:r>
              <a:rPr lang="en-US" dirty="0" smtClean="0">
                <a:solidFill>
                  <a:schemeClr val="tx1"/>
                </a:solidFill>
              </a:rPr>
              <a:t>Faculty of Science and Technology,</a:t>
            </a:r>
          </a:p>
          <a:p>
            <a:r>
              <a:rPr lang="en-US" b="1" dirty="0" err="1" smtClean="0">
                <a:solidFill>
                  <a:schemeClr val="tx1"/>
                </a:solidFill>
              </a:rPr>
              <a:t>Thammasat</a:t>
            </a:r>
            <a:r>
              <a:rPr lang="en-US" b="1" dirty="0" smtClean="0">
                <a:solidFill>
                  <a:schemeClr val="tx1"/>
                </a:solidFill>
              </a:rPr>
              <a:t> University</a:t>
            </a:r>
          </a:p>
          <a:p>
            <a:r>
              <a:rPr lang="en-US" u="sng" dirty="0" smtClean="0">
                <a:solidFill>
                  <a:schemeClr val="tx1"/>
                </a:solidFill>
              </a:rPr>
              <a:t>http://vasabilab.cs.tu.ac.th</a:t>
            </a:r>
          </a:p>
          <a:p>
            <a:endParaRPr lang="en-US" dirty="0" smtClean="0">
              <a:solidFill>
                <a:schemeClr val="tx1"/>
              </a:solidFill>
            </a:endParaRPr>
          </a:p>
        </p:txBody>
      </p:sp>
      <p:pic>
        <p:nvPicPr>
          <p:cNvPr id="5" name="Picture 4" descr="cstulogo.jpg"/>
          <p:cNvPicPr>
            <a:picLocks noChangeAspect="1"/>
          </p:cNvPicPr>
          <p:nvPr/>
        </p:nvPicPr>
        <p:blipFill>
          <a:blip r:embed="rId3" cstate="print"/>
          <a:stretch>
            <a:fillRect/>
          </a:stretch>
        </p:blipFill>
        <p:spPr>
          <a:xfrm>
            <a:off x="0" y="5715000"/>
            <a:ext cx="3042137" cy="1143000"/>
          </a:xfrm>
          <a:prstGeom prst="rect">
            <a:avLst/>
          </a:prstGeom>
        </p:spPr>
      </p:pic>
      <p:pic>
        <p:nvPicPr>
          <p:cNvPr id="8" name="Picture 7" descr="Thammasat_University.jpg"/>
          <p:cNvPicPr>
            <a:picLocks noChangeAspect="1"/>
          </p:cNvPicPr>
          <p:nvPr/>
        </p:nvPicPr>
        <p:blipFill>
          <a:blip r:embed="rId4" cstate="print"/>
          <a:stretch>
            <a:fillRect/>
          </a:stretch>
        </p:blipFill>
        <p:spPr>
          <a:xfrm>
            <a:off x="7924800" y="5562600"/>
            <a:ext cx="1066800" cy="1066800"/>
          </a:xfrm>
          <a:prstGeom prst="rect">
            <a:avLst/>
          </a:prstGeom>
        </p:spPr>
      </p:pic>
      <p:pic>
        <p:nvPicPr>
          <p:cNvPr id="10" name="Picture 9" descr="bar_sc.jpg"/>
          <p:cNvPicPr>
            <a:picLocks noChangeAspect="1"/>
          </p:cNvPicPr>
          <p:nvPr/>
        </p:nvPicPr>
        <p:blipFill>
          <a:blip r:embed="rId5" cstate="print"/>
          <a:stretch>
            <a:fillRect/>
          </a:stretch>
        </p:blipFill>
        <p:spPr>
          <a:xfrm>
            <a:off x="6629400" y="5750992"/>
            <a:ext cx="1143000" cy="1107008"/>
          </a:xfrm>
          <a:prstGeom prst="rect">
            <a:avLst/>
          </a:prstGeom>
        </p:spPr>
      </p:pic>
      <p:sp>
        <p:nvSpPr>
          <p:cNvPr id="9" name="Rectangle 8"/>
          <p:cNvSpPr/>
          <p:nvPr/>
        </p:nvSpPr>
        <p:spPr>
          <a:xfrm>
            <a:off x="3581400" y="5715000"/>
            <a:ext cx="2362200" cy="9906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11" name="Picture 6" descr="D:\website\website_data\vasabi_img\vasabi_header2.png"/>
          <p:cNvPicPr>
            <a:picLocks noChangeAspect="1" noChangeArrowheads="1"/>
          </p:cNvPicPr>
          <p:nvPr/>
        </p:nvPicPr>
        <p:blipFill>
          <a:blip r:embed="rId6" cstate="print"/>
          <a:srcRect/>
          <a:stretch>
            <a:fillRect/>
          </a:stretch>
        </p:blipFill>
        <p:spPr bwMode="auto">
          <a:xfrm>
            <a:off x="3200400" y="5943600"/>
            <a:ext cx="2558445" cy="747079"/>
          </a:xfrm>
          <a:prstGeom prst="rect">
            <a:avLst/>
          </a:prstGeom>
          <a:noFill/>
        </p:spPr>
      </p:pic>
      <p:sp>
        <p:nvSpPr>
          <p:cNvPr id="12" name="TextBox 11"/>
          <p:cNvSpPr txBox="1"/>
          <p:nvPr/>
        </p:nvSpPr>
        <p:spPr>
          <a:xfrm>
            <a:off x="1828800" y="152400"/>
            <a:ext cx="5257800" cy="584775"/>
          </a:xfrm>
          <a:prstGeom prst="rect">
            <a:avLst/>
          </a:prstGeom>
          <a:noFill/>
        </p:spPr>
        <p:txBody>
          <a:bodyPr wrap="square" rtlCol="0">
            <a:spAutoFit/>
          </a:bodyPr>
          <a:lstStyle/>
          <a:p>
            <a:pPr algn="ctr"/>
            <a:r>
              <a:rPr lang="en-US" sz="3200" dirty="0" smtClean="0">
                <a:solidFill>
                  <a:schemeClr val="accent6"/>
                </a:solidFill>
              </a:rPr>
              <a:t>ALICE O2 Presentation</a:t>
            </a:r>
            <a:endParaRPr lang="th-TH" sz="3200"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ounded Rectangle 172"/>
          <p:cNvSpPr/>
          <p:nvPr/>
        </p:nvSpPr>
        <p:spPr>
          <a:xfrm>
            <a:off x="2895600" y="2057400"/>
            <a:ext cx="2438400" cy="4572000"/>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72" name="Rounded Rectangle 171"/>
          <p:cNvSpPr/>
          <p:nvPr/>
        </p:nvSpPr>
        <p:spPr>
          <a:xfrm>
            <a:off x="304800" y="2057400"/>
            <a:ext cx="2438400" cy="4572000"/>
          </a:xfrm>
          <a:prstGeom prst="roundRect">
            <a:avLst/>
          </a:prstGeo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 name="Title 1"/>
          <p:cNvSpPr>
            <a:spLocks noGrp="1"/>
          </p:cNvSpPr>
          <p:nvPr>
            <p:ph type="title"/>
          </p:nvPr>
        </p:nvSpPr>
        <p:spPr/>
        <p:txBody>
          <a:bodyPr/>
          <a:lstStyle/>
          <a:p>
            <a:pPr algn="l"/>
            <a:r>
              <a:rPr lang="en-US" dirty="0" smtClean="0"/>
              <a:t>4. Replication</a:t>
            </a:r>
            <a:endParaRPr lang="th-TH" dirty="0"/>
          </a:p>
        </p:txBody>
      </p:sp>
      <p:sp>
        <p:nvSpPr>
          <p:cNvPr id="133" name="Down Arrow 132"/>
          <p:cNvSpPr/>
          <p:nvPr/>
        </p:nvSpPr>
        <p:spPr>
          <a:xfrm>
            <a:off x="838200" y="2667000"/>
            <a:ext cx="304800" cy="8382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36" name="Down Arrow 135"/>
          <p:cNvSpPr/>
          <p:nvPr/>
        </p:nvSpPr>
        <p:spPr>
          <a:xfrm>
            <a:off x="838200" y="3505200"/>
            <a:ext cx="304800" cy="30480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37" name="Rectangle 136"/>
          <p:cNvSpPr/>
          <p:nvPr/>
        </p:nvSpPr>
        <p:spPr>
          <a:xfrm flipH="1">
            <a:off x="914400" y="38100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40" name="Rectangle 139"/>
          <p:cNvSpPr/>
          <p:nvPr/>
        </p:nvSpPr>
        <p:spPr>
          <a:xfrm>
            <a:off x="1371600" y="38100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41" name="Straight Arrow Connector 140"/>
          <p:cNvCxnSpPr>
            <a:stCxn id="137" idx="0"/>
            <a:endCxn id="140" idx="0"/>
          </p:cNvCxnSpPr>
          <p:nvPr/>
        </p:nvCxnSpPr>
        <p:spPr>
          <a:xfrm>
            <a:off x="990600" y="38100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a:stCxn id="140" idx="2"/>
            <a:endCxn id="137" idx="2"/>
          </p:cNvCxnSpPr>
          <p:nvPr/>
        </p:nvCxnSpPr>
        <p:spPr>
          <a:xfrm flipH="1">
            <a:off x="990600" y="40386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1295400" y="2895600"/>
            <a:ext cx="1201483" cy="369332"/>
          </a:xfrm>
          <a:prstGeom prst="rect">
            <a:avLst/>
          </a:prstGeom>
          <a:noFill/>
        </p:spPr>
        <p:txBody>
          <a:bodyPr wrap="none" rtlCol="0">
            <a:spAutoFit/>
          </a:bodyPr>
          <a:lstStyle/>
          <a:p>
            <a:r>
              <a:rPr lang="en-US" dirty="0" smtClean="0"/>
              <a:t>Hypervisor</a:t>
            </a:r>
            <a:endParaRPr lang="th-TH" dirty="0"/>
          </a:p>
        </p:txBody>
      </p:sp>
      <p:sp>
        <p:nvSpPr>
          <p:cNvPr id="144" name="TextBox 143"/>
          <p:cNvSpPr txBox="1"/>
          <p:nvPr/>
        </p:nvSpPr>
        <p:spPr>
          <a:xfrm>
            <a:off x="762000" y="2209800"/>
            <a:ext cx="513282" cy="369332"/>
          </a:xfrm>
          <a:prstGeom prst="rect">
            <a:avLst/>
          </a:prstGeom>
          <a:noFill/>
        </p:spPr>
        <p:txBody>
          <a:bodyPr wrap="none" rtlCol="0">
            <a:spAutoFit/>
          </a:bodyPr>
          <a:lstStyle/>
          <a:p>
            <a:r>
              <a:rPr lang="en-US" dirty="0" smtClean="0"/>
              <a:t>VM</a:t>
            </a:r>
            <a:endParaRPr lang="th-TH" dirty="0"/>
          </a:p>
        </p:txBody>
      </p:sp>
      <p:sp>
        <p:nvSpPr>
          <p:cNvPr id="145" name="Rectangle 144"/>
          <p:cNvSpPr/>
          <p:nvPr/>
        </p:nvSpPr>
        <p:spPr>
          <a:xfrm>
            <a:off x="1371600" y="42672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46" name="Rectangle 145"/>
          <p:cNvSpPr/>
          <p:nvPr/>
        </p:nvSpPr>
        <p:spPr>
          <a:xfrm>
            <a:off x="1371600" y="47244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47" name="Rectangle 146"/>
          <p:cNvSpPr/>
          <p:nvPr/>
        </p:nvSpPr>
        <p:spPr>
          <a:xfrm>
            <a:off x="1371600" y="51816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48" name="Rectangle 147"/>
          <p:cNvSpPr/>
          <p:nvPr/>
        </p:nvSpPr>
        <p:spPr>
          <a:xfrm flipH="1">
            <a:off x="914400" y="47244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49" name="Straight Arrow Connector 148"/>
          <p:cNvCxnSpPr>
            <a:stCxn id="148" idx="0"/>
          </p:cNvCxnSpPr>
          <p:nvPr/>
        </p:nvCxnSpPr>
        <p:spPr>
          <a:xfrm>
            <a:off x="990600" y="47244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48" idx="2"/>
          </p:cNvCxnSpPr>
          <p:nvPr/>
        </p:nvCxnSpPr>
        <p:spPr>
          <a:xfrm flipH="1">
            <a:off x="990600" y="49530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1" name="Rectangle 150"/>
          <p:cNvSpPr/>
          <p:nvPr/>
        </p:nvSpPr>
        <p:spPr>
          <a:xfrm flipH="1">
            <a:off x="914400" y="51816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52" name="Straight Arrow Connector 151"/>
          <p:cNvCxnSpPr>
            <a:stCxn id="151" idx="0"/>
          </p:cNvCxnSpPr>
          <p:nvPr/>
        </p:nvCxnSpPr>
        <p:spPr>
          <a:xfrm>
            <a:off x="990600" y="51816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a:endCxn id="151" idx="2"/>
          </p:cNvCxnSpPr>
          <p:nvPr/>
        </p:nvCxnSpPr>
        <p:spPr>
          <a:xfrm flipH="1">
            <a:off x="990600" y="54102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4" name="Rectangle 153"/>
          <p:cNvSpPr/>
          <p:nvPr/>
        </p:nvSpPr>
        <p:spPr>
          <a:xfrm flipH="1">
            <a:off x="914400" y="42672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55" name="Straight Arrow Connector 154"/>
          <p:cNvCxnSpPr>
            <a:stCxn id="154" idx="0"/>
          </p:cNvCxnSpPr>
          <p:nvPr/>
        </p:nvCxnSpPr>
        <p:spPr>
          <a:xfrm>
            <a:off x="990600" y="42672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a:endCxn id="154" idx="2"/>
          </p:cNvCxnSpPr>
          <p:nvPr/>
        </p:nvCxnSpPr>
        <p:spPr>
          <a:xfrm flipH="1">
            <a:off x="990600" y="44958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a:stCxn id="140" idx="3"/>
          </p:cNvCxnSpPr>
          <p:nvPr/>
        </p:nvCxnSpPr>
        <p:spPr>
          <a:xfrm>
            <a:off x="1676400" y="3924300"/>
            <a:ext cx="2286000" cy="1143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145" idx="3"/>
            <a:endCxn id="163" idx="1"/>
          </p:cNvCxnSpPr>
          <p:nvPr/>
        </p:nvCxnSpPr>
        <p:spPr>
          <a:xfrm flipV="1">
            <a:off x="1676400" y="4191000"/>
            <a:ext cx="2286000" cy="1905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a:stCxn id="146" idx="3"/>
          </p:cNvCxnSpPr>
          <p:nvPr/>
        </p:nvCxnSpPr>
        <p:spPr>
          <a:xfrm flipV="1">
            <a:off x="1676400" y="4343400"/>
            <a:ext cx="2286000" cy="4953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a:stCxn id="147" idx="3"/>
          </p:cNvCxnSpPr>
          <p:nvPr/>
        </p:nvCxnSpPr>
        <p:spPr>
          <a:xfrm flipV="1">
            <a:off x="1676400" y="4495800"/>
            <a:ext cx="2286000" cy="8001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3" name="Rectangle 162"/>
          <p:cNvSpPr/>
          <p:nvPr/>
        </p:nvSpPr>
        <p:spPr>
          <a:xfrm>
            <a:off x="3962400" y="3810000"/>
            <a:ext cx="685800" cy="762000"/>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70" name="Can 169"/>
          <p:cNvSpPr/>
          <p:nvPr/>
        </p:nvSpPr>
        <p:spPr>
          <a:xfrm>
            <a:off x="4038600" y="5029200"/>
            <a:ext cx="533400" cy="762000"/>
          </a:xfrm>
          <a:prstGeom prst="can">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71" name="Straight Arrow Connector 170"/>
          <p:cNvCxnSpPr/>
          <p:nvPr/>
        </p:nvCxnSpPr>
        <p:spPr>
          <a:xfrm>
            <a:off x="4267200" y="4572000"/>
            <a:ext cx="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 name="TextBox 173"/>
          <p:cNvSpPr txBox="1"/>
          <p:nvPr/>
        </p:nvSpPr>
        <p:spPr>
          <a:xfrm>
            <a:off x="1600200" y="2133600"/>
            <a:ext cx="824072" cy="646331"/>
          </a:xfrm>
          <a:prstGeom prst="rect">
            <a:avLst/>
          </a:prstGeom>
          <a:noFill/>
        </p:spPr>
        <p:txBody>
          <a:bodyPr wrap="none" rtlCol="0">
            <a:spAutoFit/>
          </a:bodyPr>
          <a:lstStyle/>
          <a:p>
            <a:r>
              <a:rPr lang="en-US" i="1" u="sng" dirty="0" smtClean="0"/>
              <a:t>Source</a:t>
            </a:r>
          </a:p>
          <a:p>
            <a:r>
              <a:rPr lang="en-US" i="1" u="sng" dirty="0" smtClean="0"/>
              <a:t>Host</a:t>
            </a:r>
            <a:endParaRPr lang="th-TH" i="1" u="sng" dirty="0"/>
          </a:p>
        </p:txBody>
      </p:sp>
      <p:sp>
        <p:nvSpPr>
          <p:cNvPr id="175" name="TextBox 174"/>
          <p:cNvSpPr txBox="1"/>
          <p:nvPr/>
        </p:nvSpPr>
        <p:spPr>
          <a:xfrm>
            <a:off x="3124200" y="2133600"/>
            <a:ext cx="879151" cy="646331"/>
          </a:xfrm>
          <a:prstGeom prst="rect">
            <a:avLst/>
          </a:prstGeom>
          <a:noFill/>
        </p:spPr>
        <p:txBody>
          <a:bodyPr wrap="none" rtlCol="0">
            <a:spAutoFit/>
          </a:bodyPr>
          <a:lstStyle/>
          <a:p>
            <a:r>
              <a:rPr lang="en-US" i="1" u="sng" dirty="0" smtClean="0"/>
              <a:t>Backup</a:t>
            </a:r>
          </a:p>
          <a:p>
            <a:r>
              <a:rPr lang="en-US" i="1" u="sng" dirty="0" smtClean="0"/>
              <a:t>Host</a:t>
            </a:r>
            <a:endParaRPr lang="th-TH" i="1" u="sng" dirty="0"/>
          </a:p>
        </p:txBody>
      </p:sp>
      <p:sp>
        <p:nvSpPr>
          <p:cNvPr id="177" name="TextBox 176"/>
          <p:cNvSpPr txBox="1"/>
          <p:nvPr/>
        </p:nvSpPr>
        <p:spPr>
          <a:xfrm>
            <a:off x="3810000" y="3276600"/>
            <a:ext cx="988925" cy="369332"/>
          </a:xfrm>
          <a:prstGeom prst="rect">
            <a:avLst/>
          </a:prstGeom>
          <a:noFill/>
        </p:spPr>
        <p:txBody>
          <a:bodyPr wrap="none" rtlCol="0">
            <a:spAutoFit/>
          </a:bodyPr>
          <a:lstStyle/>
          <a:p>
            <a:r>
              <a:rPr lang="en-US" dirty="0" smtClean="0"/>
              <a:t>Memory</a:t>
            </a:r>
            <a:endParaRPr lang="th-TH" dirty="0"/>
          </a:p>
        </p:txBody>
      </p:sp>
      <p:sp>
        <p:nvSpPr>
          <p:cNvPr id="73" name="TextBox 72"/>
          <p:cNvSpPr txBox="1"/>
          <p:nvPr/>
        </p:nvSpPr>
        <p:spPr>
          <a:xfrm>
            <a:off x="3048000" y="5486400"/>
            <a:ext cx="895502" cy="923330"/>
          </a:xfrm>
          <a:prstGeom prst="rect">
            <a:avLst/>
          </a:prstGeom>
          <a:noFill/>
        </p:spPr>
        <p:txBody>
          <a:bodyPr wrap="none" rtlCol="0">
            <a:spAutoFit/>
          </a:bodyPr>
          <a:lstStyle/>
          <a:p>
            <a:r>
              <a:rPr lang="en-US" dirty="0" smtClean="0"/>
              <a:t>Local/</a:t>
            </a:r>
          </a:p>
          <a:p>
            <a:r>
              <a:rPr lang="en-US" dirty="0" smtClean="0"/>
              <a:t>Shared</a:t>
            </a:r>
          </a:p>
          <a:p>
            <a:r>
              <a:rPr lang="en-US" dirty="0" smtClean="0"/>
              <a:t>Storage</a:t>
            </a:r>
            <a:endParaRPr lang="th-TH" dirty="0"/>
          </a:p>
        </p:txBody>
      </p:sp>
      <p:sp>
        <p:nvSpPr>
          <p:cNvPr id="38" name="Content Placeholder 5"/>
          <p:cNvSpPr>
            <a:spLocks noGrp="1"/>
          </p:cNvSpPr>
          <p:nvPr>
            <p:ph sz="half" idx="4294967295"/>
          </p:nvPr>
        </p:nvSpPr>
        <p:spPr>
          <a:xfrm>
            <a:off x="5486400" y="1676400"/>
            <a:ext cx="3657600" cy="4754563"/>
          </a:xfrm>
          <a:prstGeom prst="rect">
            <a:avLst/>
          </a:prstGeom>
        </p:spPr>
        <p:txBody>
          <a:bodyPr>
            <a:normAutofit fontScale="92500"/>
          </a:bodyPr>
          <a:lstStyle/>
          <a:p>
            <a:r>
              <a:rPr lang="en-US" sz="2800" dirty="0" smtClean="0"/>
              <a:t>Hypervisor stop VM periodically to copy and sync state information with a backup host</a:t>
            </a:r>
          </a:p>
          <a:p>
            <a:r>
              <a:rPr lang="en-US" sz="2800" dirty="0" smtClean="0"/>
              <a:t>Great for High Availability</a:t>
            </a:r>
          </a:p>
          <a:p>
            <a:r>
              <a:rPr lang="en-US" sz="2800" dirty="0" smtClean="0"/>
              <a:t>Need to reserve resource on a backup host  for the VM throughout its lifetime</a:t>
            </a:r>
            <a:endParaRPr lang="th-TH" sz="2800" dirty="0"/>
          </a:p>
        </p:txBody>
      </p:sp>
      <p:sp>
        <p:nvSpPr>
          <p:cNvPr id="39" name="Rectangle 38"/>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40"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Time-bound Live Migration</a:t>
            </a:r>
            <a:endParaRPr lang="th-TH" dirty="0"/>
          </a:p>
        </p:txBody>
      </p:sp>
      <p:sp>
        <p:nvSpPr>
          <p:cNvPr id="3" name="Content Placeholder 2"/>
          <p:cNvSpPr>
            <a:spLocks noGrp="1"/>
          </p:cNvSpPr>
          <p:nvPr>
            <p:ph idx="1"/>
          </p:nvPr>
        </p:nvSpPr>
        <p:spPr>
          <a:xfrm>
            <a:off x="304800" y="1600200"/>
            <a:ext cx="8534400" cy="5029200"/>
          </a:xfrm>
        </p:spPr>
        <p:txBody>
          <a:bodyPr>
            <a:normAutofit/>
          </a:bodyPr>
          <a:lstStyle/>
          <a:p>
            <a:r>
              <a:rPr lang="en-US" dirty="0" smtClean="0"/>
              <a:t>TLC is based </a:t>
            </a:r>
            <a:r>
              <a:rPr lang="en-US" dirty="0" smtClean="0"/>
              <a:t>on the Time-bound, Thread-based Live Migration (TLM) [</a:t>
            </a:r>
            <a:r>
              <a:rPr lang="en-US" dirty="0" err="1" smtClean="0"/>
              <a:t>CCgrid</a:t>
            </a:r>
            <a:r>
              <a:rPr lang="en-US" dirty="0" smtClean="0"/>
              <a:t> 2014]</a:t>
            </a:r>
          </a:p>
          <a:p>
            <a:r>
              <a:rPr lang="en-US" dirty="0" smtClean="0"/>
              <a:t>Basic Principles of TLM: </a:t>
            </a:r>
          </a:p>
          <a:p>
            <a:pPr lvl="1"/>
            <a:r>
              <a:rPr lang="en-US" dirty="0" smtClean="0"/>
              <a:t>TLM finishes within a </a:t>
            </a:r>
            <a:r>
              <a:rPr lang="en-US" b="1" dirty="0" smtClean="0"/>
              <a:t>bounded period of </a:t>
            </a:r>
            <a:r>
              <a:rPr lang="en-US" b="1" dirty="0" err="1" smtClean="0"/>
              <a:t>time</a:t>
            </a:r>
            <a:r>
              <a:rPr lang="en-US" dirty="0" err="1" smtClean="0"/>
              <a:t>,i.e</a:t>
            </a:r>
            <a:r>
              <a:rPr lang="en-US" dirty="0" smtClean="0"/>
              <a:t>.,</a:t>
            </a:r>
            <a:r>
              <a:rPr lang="en-US" b="1" dirty="0" smtClean="0"/>
              <a:t> </a:t>
            </a:r>
            <a:r>
              <a:rPr lang="en-US" dirty="0" smtClean="0"/>
              <a:t>one round of memory scan</a:t>
            </a:r>
          </a:p>
          <a:p>
            <a:pPr lvl="1"/>
            <a:r>
              <a:rPr lang="en-US" dirty="0" smtClean="0"/>
              <a:t>Performs with </a:t>
            </a:r>
            <a:r>
              <a:rPr lang="en-US" b="1" dirty="0" smtClean="0"/>
              <a:t>best efforts</a:t>
            </a:r>
            <a:r>
              <a:rPr lang="en-US" dirty="0" smtClean="0"/>
              <a:t> to minimize downtime </a:t>
            </a:r>
          </a:p>
          <a:p>
            <a:pPr lvl="1"/>
            <a:r>
              <a:rPr lang="en-US" dirty="0" smtClean="0"/>
              <a:t>Dynamically adjust VM computation speed to  </a:t>
            </a:r>
            <a:r>
              <a:rPr lang="en-US" b="1" dirty="0" smtClean="0"/>
              <a:t>reduce downtime </a:t>
            </a:r>
            <a:r>
              <a:rPr lang="en-US" dirty="0" smtClean="0"/>
              <a:t> by balancing </a:t>
            </a:r>
            <a:r>
              <a:rPr lang="en-US" b="1" dirty="0" smtClean="0"/>
              <a:t>dirty page generation rate </a:t>
            </a:r>
            <a:r>
              <a:rPr lang="en-US" dirty="0" smtClean="0"/>
              <a:t>and </a:t>
            </a:r>
            <a:r>
              <a:rPr lang="en-US" b="1" dirty="0" smtClean="0"/>
              <a:t>available data transfer bandwidth</a:t>
            </a:r>
          </a:p>
          <a:p>
            <a:endParaRPr lang="en-US" dirty="0" smtClean="0"/>
          </a:p>
          <a:p>
            <a:endParaRPr lang="en-US" dirty="0" smtClean="0"/>
          </a:p>
          <a:p>
            <a:endParaRPr lang="th-TH" dirty="0"/>
          </a:p>
        </p:txBody>
      </p:sp>
      <p:sp>
        <p:nvSpPr>
          <p:cNvPr id="8" name="Rectangle 7"/>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9"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TLM Design</a:t>
            </a:r>
            <a:endParaRPr lang="th-TH" dirty="0"/>
          </a:p>
        </p:txBody>
      </p:sp>
      <p:sp>
        <p:nvSpPr>
          <p:cNvPr id="3" name="Content Placeholder 2"/>
          <p:cNvSpPr>
            <a:spLocks noGrp="1"/>
          </p:cNvSpPr>
          <p:nvPr>
            <p:ph idx="1"/>
          </p:nvPr>
        </p:nvSpPr>
        <p:spPr>
          <a:xfrm>
            <a:off x="0" y="1600200"/>
            <a:ext cx="3200400" cy="5029200"/>
          </a:xfrm>
          <a:noFill/>
          <a:ln>
            <a:solidFill>
              <a:schemeClr val="tx1"/>
            </a:solidFill>
          </a:ln>
        </p:spPr>
        <p:txBody>
          <a:bodyPr>
            <a:normAutofit/>
          </a:bodyPr>
          <a:lstStyle/>
          <a:p>
            <a:pPr>
              <a:buNone/>
            </a:pPr>
            <a:r>
              <a:rPr lang="en-US" sz="2400" dirty="0" smtClean="0">
                <a:solidFill>
                  <a:schemeClr val="bg1"/>
                </a:solidFill>
              </a:rPr>
              <a:t>VM State Transfer</a:t>
            </a:r>
          </a:p>
          <a:p>
            <a:r>
              <a:rPr lang="en-US" sz="2400" dirty="0" smtClean="0"/>
              <a:t>Add two threads to source hypervisor</a:t>
            </a:r>
          </a:p>
          <a:p>
            <a:pPr lvl="1"/>
            <a:r>
              <a:rPr lang="en-US" sz="2000" dirty="0" err="1" smtClean="0"/>
              <a:t>Mtx</a:t>
            </a:r>
            <a:r>
              <a:rPr lang="en-US" sz="2000" dirty="0" smtClean="0"/>
              <a:t>: scan entire ram</a:t>
            </a:r>
          </a:p>
          <a:p>
            <a:pPr lvl="1"/>
            <a:r>
              <a:rPr lang="en-US" sz="2000" dirty="0" err="1" smtClean="0"/>
              <a:t>Dtx</a:t>
            </a:r>
            <a:r>
              <a:rPr lang="en-US" sz="2000" dirty="0" smtClean="0"/>
              <a:t>: new dirty pages</a:t>
            </a:r>
          </a:p>
          <a:p>
            <a:r>
              <a:rPr lang="en-US" sz="2400" dirty="0" smtClean="0"/>
              <a:t>Use two receiver threads  to </a:t>
            </a:r>
            <a:r>
              <a:rPr lang="en-US" sz="2400" dirty="0" err="1" smtClean="0"/>
              <a:t>dest</a:t>
            </a:r>
            <a:endParaRPr lang="en-US" sz="2400" dirty="0" smtClean="0"/>
          </a:p>
          <a:p>
            <a:pPr>
              <a:buNone/>
            </a:pPr>
            <a:r>
              <a:rPr lang="en-US" sz="2400" dirty="0" smtClean="0">
                <a:solidFill>
                  <a:schemeClr val="bg1"/>
                </a:solidFill>
              </a:rPr>
              <a:t>Optimization</a:t>
            </a:r>
          </a:p>
          <a:p>
            <a:r>
              <a:rPr lang="en-US" sz="2400" dirty="0" smtClean="0"/>
              <a:t>Manage Resource Allocation and handle downtime minimization</a:t>
            </a:r>
          </a:p>
          <a:p>
            <a:endParaRPr lang="en-US" sz="2400" dirty="0" smtClean="0"/>
          </a:p>
          <a:p>
            <a:endParaRPr lang="en-US" sz="2400" dirty="0" smtClean="0"/>
          </a:p>
          <a:p>
            <a:endParaRPr lang="th-TH" sz="2400" dirty="0"/>
          </a:p>
        </p:txBody>
      </p:sp>
      <p:pic>
        <p:nvPicPr>
          <p:cNvPr id="4" name="Picture 3" descr="tlm-design.tif"/>
          <p:cNvPicPr/>
          <p:nvPr/>
        </p:nvPicPr>
        <p:blipFill>
          <a:blip r:embed="rId3" cstate="print"/>
          <a:stretch>
            <a:fillRect/>
          </a:stretch>
        </p:blipFill>
        <p:spPr>
          <a:xfrm>
            <a:off x="3429000" y="1371600"/>
            <a:ext cx="5410200" cy="4800600"/>
          </a:xfrm>
          <a:prstGeom prst="rect">
            <a:avLst/>
          </a:prstGeom>
        </p:spPr>
      </p:pic>
      <p:sp>
        <p:nvSpPr>
          <p:cNvPr id="9" name="Rectangle 8"/>
          <p:cNvSpPr/>
          <p:nvPr/>
        </p:nvSpPr>
        <p:spPr>
          <a:xfrm>
            <a:off x="0" y="1600200"/>
            <a:ext cx="32004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VM State Transfer</a:t>
            </a:r>
            <a:endParaRPr lang="th-TH" sz="2400" b="1" dirty="0"/>
          </a:p>
        </p:txBody>
      </p:sp>
      <p:sp>
        <p:nvSpPr>
          <p:cNvPr id="10" name="Rectangle 9"/>
          <p:cNvSpPr/>
          <p:nvPr/>
        </p:nvSpPr>
        <p:spPr>
          <a:xfrm>
            <a:off x="0" y="4419600"/>
            <a:ext cx="32004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Downtime reduction</a:t>
            </a:r>
            <a:endParaRPr lang="th-TH" sz="2400" b="1" dirty="0"/>
          </a:p>
        </p:txBody>
      </p:sp>
      <p:sp>
        <p:nvSpPr>
          <p:cNvPr id="11" name="Rectangle 10"/>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12" name="Picture 6" descr="D:\website\website_data\vasabi_img\vasabi_header2.png"/>
          <p:cNvPicPr>
            <a:picLocks noChangeAspect="1" noChangeArrowheads="1"/>
          </p:cNvPicPr>
          <p:nvPr/>
        </p:nvPicPr>
        <p:blipFill>
          <a:blip r:embed="rId4" cstate="print"/>
          <a:srcRect/>
          <a:stretch>
            <a:fillRect/>
          </a:stretch>
        </p:blipFill>
        <p:spPr bwMode="auto">
          <a:xfrm>
            <a:off x="6585555" y="228600"/>
            <a:ext cx="2558445" cy="747079"/>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0" y="1524000"/>
            <a:ext cx="9130712" cy="502920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pPr algn="l"/>
            <a:r>
              <a:rPr lang="en-US" dirty="0" err="1" smtClean="0"/>
              <a:t>Kvm</a:t>
            </a:r>
            <a:r>
              <a:rPr lang="en-US" dirty="0" smtClean="0"/>
              <a:t> Migration and Downtime </a:t>
            </a:r>
            <a:br>
              <a:rPr lang="en-US" dirty="0" smtClean="0"/>
            </a:br>
            <a:r>
              <a:rPr lang="en-US" dirty="0" smtClean="0"/>
              <a:t>(over a 10 </a:t>
            </a:r>
            <a:r>
              <a:rPr lang="en-US" dirty="0" err="1" smtClean="0"/>
              <a:t>Gbps</a:t>
            </a:r>
            <a:r>
              <a:rPr lang="en-US" dirty="0" smtClean="0"/>
              <a:t> network) </a:t>
            </a:r>
            <a:endParaRPr lang="th-TH" dirty="0"/>
          </a:p>
        </p:txBody>
      </p:sp>
      <p:sp>
        <p:nvSpPr>
          <p:cNvPr id="3" name="Content Placeholder 2"/>
          <p:cNvSpPr>
            <a:spLocks noGrp="1"/>
          </p:cNvSpPr>
          <p:nvPr>
            <p:ph idx="1"/>
          </p:nvPr>
        </p:nvSpPr>
        <p:spPr>
          <a:xfrm>
            <a:off x="3429000" y="1905000"/>
            <a:ext cx="5486400" cy="487363"/>
          </a:xfrm>
        </p:spPr>
        <p:txBody>
          <a:bodyPr>
            <a:normAutofit fontScale="92500" lnSpcReduction="20000"/>
          </a:bodyPr>
          <a:lstStyle/>
          <a:p>
            <a:pPr>
              <a:buNone/>
            </a:pPr>
            <a:r>
              <a:rPr lang="en-US" dirty="0" smtClean="0">
                <a:solidFill>
                  <a:srgbClr val="C00000"/>
                </a:solidFill>
              </a:rPr>
              <a:t>kvm-1.x-&lt;</a:t>
            </a:r>
            <a:r>
              <a:rPr lang="en-US" b="1" dirty="0" smtClean="0">
                <a:solidFill>
                  <a:srgbClr val="C00000"/>
                </a:solidFill>
              </a:rPr>
              <a:t>tolerable downtime</a:t>
            </a:r>
            <a:r>
              <a:rPr lang="en-US" dirty="0" smtClean="0">
                <a:solidFill>
                  <a:srgbClr val="C00000"/>
                </a:solidFill>
              </a:rPr>
              <a:t>&gt;</a:t>
            </a:r>
            <a:endParaRPr lang="th-TH" dirty="0">
              <a:solidFill>
                <a:srgbClr val="C00000"/>
              </a:solidFill>
            </a:endParaRPr>
          </a:p>
        </p:txBody>
      </p:sp>
      <p:sp>
        <p:nvSpPr>
          <p:cNvPr id="7" name="TextBox 6"/>
          <p:cNvSpPr txBox="1"/>
          <p:nvPr/>
        </p:nvSpPr>
        <p:spPr>
          <a:xfrm>
            <a:off x="5638800" y="2362200"/>
            <a:ext cx="2923621" cy="830997"/>
          </a:xfrm>
          <a:prstGeom prst="rect">
            <a:avLst/>
          </a:prstGeom>
          <a:noFill/>
        </p:spPr>
        <p:txBody>
          <a:bodyPr wrap="none" rtlCol="0">
            <a:spAutoFit/>
          </a:bodyPr>
          <a:lstStyle/>
          <a:p>
            <a:pPr marL="457200" indent="-457200"/>
            <a:r>
              <a:rPr lang="en-US" sz="2400" dirty="0" smtClean="0"/>
              <a:t>1. Hard to find right </a:t>
            </a:r>
          </a:p>
          <a:p>
            <a:pPr marL="457200" indent="-457200"/>
            <a:r>
              <a:rPr lang="en-US" sz="2400" dirty="0" smtClean="0"/>
              <a:t>    tolerable downtime</a:t>
            </a:r>
            <a:endParaRPr lang="th-TH" sz="2400" dirty="0"/>
          </a:p>
        </p:txBody>
      </p:sp>
      <p:sp>
        <p:nvSpPr>
          <p:cNvPr id="8" name="Rectangle 7"/>
          <p:cNvSpPr/>
          <p:nvPr/>
        </p:nvSpPr>
        <p:spPr>
          <a:xfrm>
            <a:off x="152400" y="4114800"/>
            <a:ext cx="7086600" cy="533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9" name="TextBox 8"/>
          <p:cNvSpPr txBox="1"/>
          <p:nvPr/>
        </p:nvSpPr>
        <p:spPr>
          <a:xfrm>
            <a:off x="3276600" y="3276600"/>
            <a:ext cx="5253152" cy="830997"/>
          </a:xfrm>
          <a:prstGeom prst="rect">
            <a:avLst/>
          </a:prstGeom>
          <a:noFill/>
        </p:spPr>
        <p:txBody>
          <a:bodyPr wrap="square" rtlCol="0">
            <a:spAutoFit/>
          </a:bodyPr>
          <a:lstStyle/>
          <a:p>
            <a:pPr marL="457200" indent="-457200"/>
            <a:r>
              <a:rPr lang="en-US" sz="2400" dirty="0" smtClean="0"/>
              <a:t>2. Same </a:t>
            </a:r>
            <a:r>
              <a:rPr lang="en-US" sz="2400" dirty="0" err="1" smtClean="0"/>
              <a:t>param</a:t>
            </a:r>
            <a:r>
              <a:rPr lang="en-US" sz="2400" dirty="0" smtClean="0"/>
              <a:t> may cause very different migration behaviors</a:t>
            </a:r>
          </a:p>
        </p:txBody>
      </p:sp>
      <p:sp>
        <p:nvSpPr>
          <p:cNvPr id="10" name="Content Placeholder 2"/>
          <p:cNvSpPr txBox="1">
            <a:spLocks/>
          </p:cNvSpPr>
          <p:nvPr/>
        </p:nvSpPr>
        <p:spPr>
          <a:xfrm>
            <a:off x="2667000" y="1447800"/>
            <a:ext cx="1295400" cy="487363"/>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smtClean="0">
                <a:solidFill>
                  <a:srgbClr val="C00000"/>
                </a:solidFill>
              </a:rPr>
              <a:t>TLM</a:t>
            </a:r>
            <a:endParaRPr kumimoji="0" lang="th-TH" sz="3200" b="0" i="0" u="none" strike="noStrike" kern="1200" cap="none" spc="0" normalizeH="0" baseline="0" noProof="0" dirty="0">
              <a:ln>
                <a:noFill/>
              </a:ln>
              <a:solidFill>
                <a:srgbClr val="C00000"/>
              </a:solidFill>
              <a:effectLst/>
              <a:uLnTx/>
              <a:uFillTx/>
              <a:latin typeface="+mn-lt"/>
              <a:ea typeface="+mn-ea"/>
              <a:cs typeface="+mn-cs"/>
            </a:endParaRPr>
          </a:p>
        </p:txBody>
      </p:sp>
      <p:cxnSp>
        <p:nvCxnSpPr>
          <p:cNvPr id="12" name="Straight Arrow Connector 11"/>
          <p:cNvCxnSpPr>
            <a:stCxn id="10" idx="1"/>
          </p:cNvCxnSpPr>
          <p:nvPr/>
        </p:nvCxnSpPr>
        <p:spPr>
          <a:xfrm flipH="1">
            <a:off x="1752600" y="1691482"/>
            <a:ext cx="914400" cy="61118"/>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16" name="Picture 6" descr="D:\website\website_data\vasabi_img\vasabi_header2.png"/>
          <p:cNvPicPr>
            <a:picLocks noChangeAspect="1" noChangeArrowheads="1"/>
          </p:cNvPicPr>
          <p:nvPr/>
        </p:nvPicPr>
        <p:blipFill>
          <a:blip r:embed="rId4" cstate="print"/>
          <a:srcRect/>
          <a:stretch>
            <a:fillRect/>
          </a:stretch>
        </p:blipFill>
        <p:spPr bwMode="auto">
          <a:xfrm>
            <a:off x="6585555" y="228600"/>
            <a:ext cx="2558445" cy="747079"/>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1026" name="Picture 2"/>
          <p:cNvPicPr>
            <a:picLocks noChangeAspect="1" noChangeArrowheads="1"/>
          </p:cNvPicPr>
          <p:nvPr/>
        </p:nvPicPr>
        <p:blipFill>
          <a:blip r:embed="rId3" cstate="print"/>
          <a:srcRect/>
          <a:stretch>
            <a:fillRect/>
          </a:stretch>
        </p:blipFill>
        <p:spPr bwMode="auto">
          <a:xfrm>
            <a:off x="4343400" y="914400"/>
            <a:ext cx="4800600" cy="2819400"/>
          </a:xfrm>
          <a:prstGeom prst="rect">
            <a:avLst/>
          </a:prstGeom>
          <a:noFill/>
          <a:ln w="9525">
            <a:noFill/>
            <a:miter lim="800000"/>
            <a:headEnd/>
            <a:tailEnd/>
          </a:ln>
        </p:spPr>
      </p:pic>
      <p:sp>
        <p:nvSpPr>
          <p:cNvPr id="2" name="Title 1"/>
          <p:cNvSpPr>
            <a:spLocks noGrp="1"/>
          </p:cNvSpPr>
          <p:nvPr>
            <p:ph type="title"/>
          </p:nvPr>
        </p:nvSpPr>
        <p:spPr>
          <a:xfrm>
            <a:off x="304800" y="0"/>
            <a:ext cx="8229600" cy="1143000"/>
          </a:xfrm>
        </p:spPr>
        <p:txBody>
          <a:bodyPr>
            <a:normAutofit/>
          </a:bodyPr>
          <a:lstStyle/>
          <a:p>
            <a:pPr algn="l"/>
            <a:r>
              <a:rPr lang="en-US" dirty="0" err="1" smtClean="0"/>
              <a:t>TLM:Kernel</a:t>
            </a:r>
            <a:r>
              <a:rPr lang="en-US" dirty="0" smtClean="0"/>
              <a:t> MG Class D</a:t>
            </a:r>
            <a:endParaRPr lang="th-TH" dirty="0"/>
          </a:p>
        </p:txBody>
      </p:sp>
      <p:sp>
        <p:nvSpPr>
          <p:cNvPr id="5" name="Content Placeholder 2"/>
          <p:cNvSpPr>
            <a:spLocks noGrp="1"/>
          </p:cNvSpPr>
          <p:nvPr>
            <p:ph idx="1"/>
          </p:nvPr>
        </p:nvSpPr>
        <p:spPr>
          <a:xfrm>
            <a:off x="304800" y="4191000"/>
            <a:ext cx="4267200" cy="2514600"/>
          </a:xfrm>
        </p:spPr>
        <p:txBody>
          <a:bodyPr>
            <a:normAutofit/>
          </a:bodyPr>
          <a:lstStyle/>
          <a:p>
            <a:pPr marL="342900" lvl="1" indent="-342900">
              <a:buFont typeface="Arial" pitchFamily="34" charset="0"/>
              <a:buChar char="•"/>
            </a:pPr>
            <a:r>
              <a:rPr lang="en-US" sz="2400" dirty="0" smtClean="0"/>
              <a:t>36GB VM Ram, 27.3GB WSS</a:t>
            </a:r>
          </a:p>
          <a:p>
            <a:pPr marL="342900" lvl="1" indent="-342900">
              <a:buFont typeface="Arial" pitchFamily="34" charset="0"/>
              <a:buChar char="•"/>
            </a:pPr>
            <a:r>
              <a:rPr lang="en-US" sz="2400" dirty="0" smtClean="0"/>
              <a:t>Low locality, 600,000 pages can be updated in one second but pages are transfer no more than 100,000 page/sec</a:t>
            </a:r>
          </a:p>
          <a:p>
            <a:pPr marL="342900" lvl="1" indent="-342900">
              <a:buFont typeface="Arial" pitchFamily="34" charset="0"/>
              <a:buChar char="•"/>
            </a:pPr>
            <a:r>
              <a:rPr lang="en-US" sz="2400" dirty="0" smtClean="0"/>
              <a:t>Reasonable Bandwidth</a:t>
            </a:r>
          </a:p>
          <a:p>
            <a:pPr marL="342900" lvl="1" indent="-342900"/>
            <a:endParaRPr lang="en-US" dirty="0" smtClean="0"/>
          </a:p>
          <a:p>
            <a:pPr marL="342900" lvl="1" indent="-342900">
              <a:buFont typeface="Arial" pitchFamily="34" charset="0"/>
              <a:buChar char="•"/>
            </a:pPr>
            <a:endParaRPr lang="en-US" sz="2400" dirty="0" smtClean="0"/>
          </a:p>
          <a:p>
            <a:pPr marL="342900" lvl="1" indent="-342900">
              <a:buFont typeface="Arial" pitchFamily="34" charset="0"/>
              <a:buChar char="•"/>
            </a:pPr>
            <a:endParaRPr lang="en-US" sz="2000" dirty="0" smtClean="0"/>
          </a:p>
          <a:p>
            <a:endParaRPr lang="th-TH" dirty="0"/>
          </a:p>
        </p:txBody>
      </p:sp>
      <p:pic>
        <p:nvPicPr>
          <p:cNvPr id="1027" name="Picture 3"/>
          <p:cNvPicPr>
            <a:picLocks noChangeAspect="1" noChangeArrowheads="1"/>
          </p:cNvPicPr>
          <p:nvPr/>
        </p:nvPicPr>
        <p:blipFill>
          <a:blip r:embed="rId4" cstate="print"/>
          <a:srcRect/>
          <a:stretch>
            <a:fillRect/>
          </a:stretch>
        </p:blipFill>
        <p:spPr bwMode="auto">
          <a:xfrm>
            <a:off x="4343400" y="3733800"/>
            <a:ext cx="3837158" cy="31242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1" y="990600"/>
            <a:ext cx="4281055" cy="2895600"/>
          </a:xfrm>
          <a:prstGeom prst="rect">
            <a:avLst/>
          </a:prstGeom>
          <a:noFill/>
          <a:ln w="9525">
            <a:noFill/>
            <a:miter lim="800000"/>
            <a:headEnd/>
            <a:tailEnd/>
          </a:ln>
        </p:spPr>
      </p:pic>
      <p:sp>
        <p:nvSpPr>
          <p:cNvPr id="12" name="TextBox 11"/>
          <p:cNvSpPr txBox="1"/>
          <p:nvPr/>
        </p:nvSpPr>
        <p:spPr>
          <a:xfrm>
            <a:off x="990600" y="1371600"/>
            <a:ext cx="442750" cy="369332"/>
          </a:xfrm>
          <a:prstGeom prst="rect">
            <a:avLst/>
          </a:prstGeom>
          <a:noFill/>
        </p:spPr>
        <p:txBody>
          <a:bodyPr wrap="none" rtlCol="0">
            <a:spAutoFit/>
          </a:bodyPr>
          <a:lstStyle/>
          <a:p>
            <a:r>
              <a:rPr lang="en-US" b="1" dirty="0" smtClean="0">
                <a:solidFill>
                  <a:srgbClr val="FF0000"/>
                </a:solidFill>
              </a:rPr>
              <a:t>(1)</a:t>
            </a:r>
            <a:endParaRPr lang="th-TH" b="1" dirty="0">
              <a:solidFill>
                <a:srgbClr val="FF0000"/>
              </a:solidFill>
            </a:endParaRPr>
          </a:p>
        </p:txBody>
      </p:sp>
      <p:sp>
        <p:nvSpPr>
          <p:cNvPr id="13" name="TextBox 12"/>
          <p:cNvSpPr txBox="1"/>
          <p:nvPr/>
        </p:nvSpPr>
        <p:spPr>
          <a:xfrm>
            <a:off x="8458200" y="1447800"/>
            <a:ext cx="442750" cy="369332"/>
          </a:xfrm>
          <a:prstGeom prst="rect">
            <a:avLst/>
          </a:prstGeom>
          <a:noFill/>
        </p:spPr>
        <p:txBody>
          <a:bodyPr wrap="none" rtlCol="0">
            <a:spAutoFit/>
          </a:bodyPr>
          <a:lstStyle/>
          <a:p>
            <a:r>
              <a:rPr lang="en-US" b="1" dirty="0" smtClean="0">
                <a:solidFill>
                  <a:srgbClr val="FF0000"/>
                </a:solidFill>
              </a:rPr>
              <a:t>(2)</a:t>
            </a:r>
            <a:endParaRPr lang="th-TH" b="1" dirty="0">
              <a:solidFill>
                <a:srgbClr val="FF0000"/>
              </a:solidFill>
            </a:endParaRPr>
          </a:p>
        </p:txBody>
      </p:sp>
      <p:sp>
        <p:nvSpPr>
          <p:cNvPr id="14" name="TextBox 13"/>
          <p:cNvSpPr txBox="1"/>
          <p:nvPr/>
        </p:nvSpPr>
        <p:spPr>
          <a:xfrm>
            <a:off x="6019800" y="5791200"/>
            <a:ext cx="442750" cy="369332"/>
          </a:xfrm>
          <a:prstGeom prst="rect">
            <a:avLst/>
          </a:prstGeom>
          <a:noFill/>
        </p:spPr>
        <p:txBody>
          <a:bodyPr wrap="none" rtlCol="0">
            <a:spAutoFit/>
          </a:bodyPr>
          <a:lstStyle/>
          <a:p>
            <a:r>
              <a:rPr lang="en-US" b="1" dirty="0" smtClean="0">
                <a:solidFill>
                  <a:srgbClr val="FF0000"/>
                </a:solidFill>
              </a:rPr>
              <a:t>(3)</a:t>
            </a:r>
            <a:endParaRPr lang="th-TH" b="1" dirty="0">
              <a:solidFill>
                <a:srgbClr val="FF0000"/>
              </a:solidFill>
            </a:endParaRPr>
          </a:p>
        </p:txBody>
      </p:sp>
      <p:pic>
        <p:nvPicPr>
          <p:cNvPr id="16" name="Picture 6" descr="D:\website\website_data\vasabi_img\vasabi_header2.png"/>
          <p:cNvPicPr>
            <a:picLocks noChangeAspect="1" noChangeArrowheads="1"/>
          </p:cNvPicPr>
          <p:nvPr/>
        </p:nvPicPr>
        <p:blipFill>
          <a:blip r:embed="rId6" cstate="print"/>
          <a:srcRect/>
          <a:stretch>
            <a:fillRect/>
          </a:stretch>
        </p:blipFill>
        <p:spPr bwMode="auto">
          <a:xfrm>
            <a:off x="6585555" y="228600"/>
            <a:ext cx="2558445" cy="747079"/>
          </a:xfrm>
          <a:prstGeom prst="rect">
            <a:avLst/>
          </a:prstGeom>
          <a:noFill/>
        </p:spPr>
      </p:pic>
      <p:sp>
        <p:nvSpPr>
          <p:cNvPr id="17" name="TextBox 16"/>
          <p:cNvSpPr txBox="1"/>
          <p:nvPr/>
        </p:nvSpPr>
        <p:spPr>
          <a:xfrm>
            <a:off x="8177197" y="3886200"/>
            <a:ext cx="987450" cy="646331"/>
          </a:xfrm>
          <a:prstGeom prst="rect">
            <a:avLst/>
          </a:prstGeom>
          <a:noFill/>
        </p:spPr>
        <p:txBody>
          <a:bodyPr wrap="none" rtlCol="0">
            <a:spAutoFit/>
          </a:bodyPr>
          <a:lstStyle/>
          <a:p>
            <a:r>
              <a:rPr lang="en-US" b="1" dirty="0" smtClean="0"/>
              <a:t>1 </a:t>
            </a:r>
            <a:r>
              <a:rPr lang="en-US" b="1" dirty="0" err="1" smtClean="0"/>
              <a:t>Gbps</a:t>
            </a:r>
            <a:endParaRPr lang="en-US" b="1" dirty="0" smtClean="0"/>
          </a:p>
          <a:p>
            <a:r>
              <a:rPr lang="en-US" b="1" dirty="0" smtClean="0"/>
              <a:t>network</a:t>
            </a:r>
            <a:endParaRPr lang="th-TH" b="1" dirty="0"/>
          </a:p>
        </p:txBody>
      </p:sp>
      <p:cxnSp>
        <p:nvCxnSpPr>
          <p:cNvPr id="19" name="Straight Arrow Connector 18"/>
          <p:cNvCxnSpPr>
            <a:stCxn id="17" idx="1"/>
          </p:cNvCxnSpPr>
          <p:nvPr/>
        </p:nvCxnSpPr>
        <p:spPr>
          <a:xfrm flipH="1">
            <a:off x="7924800" y="4209366"/>
            <a:ext cx="252397" cy="2102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pPr algn="l"/>
            <a:r>
              <a:rPr lang="en-US" dirty="0" smtClean="0"/>
              <a:t>Time-bound Live </a:t>
            </a:r>
            <a:br>
              <a:rPr lang="en-US" dirty="0" smtClean="0"/>
            </a:br>
            <a:r>
              <a:rPr lang="en-US" dirty="0" err="1" smtClean="0"/>
              <a:t>Checkpointing</a:t>
            </a:r>
            <a:r>
              <a:rPr lang="en-US" dirty="0" smtClean="0"/>
              <a:t> (TLC)</a:t>
            </a:r>
            <a:endParaRPr lang="th-TH" dirty="0"/>
          </a:p>
        </p:txBody>
      </p:sp>
      <p:sp>
        <p:nvSpPr>
          <p:cNvPr id="3" name="Content Placeholder 2"/>
          <p:cNvSpPr>
            <a:spLocks noGrp="1"/>
          </p:cNvSpPr>
          <p:nvPr>
            <p:ph idx="1"/>
          </p:nvPr>
        </p:nvSpPr>
        <p:spPr>
          <a:xfrm>
            <a:off x="0" y="1600200"/>
            <a:ext cx="3352800" cy="5029200"/>
          </a:xfrm>
        </p:spPr>
        <p:txBody>
          <a:bodyPr>
            <a:normAutofit fontScale="85000" lnSpcReduction="20000"/>
          </a:bodyPr>
          <a:lstStyle/>
          <a:p>
            <a:r>
              <a:rPr lang="en-US" dirty="0" smtClean="0"/>
              <a:t>Based on TLM</a:t>
            </a:r>
          </a:p>
          <a:p>
            <a:r>
              <a:rPr lang="en-US" dirty="0" smtClean="0"/>
              <a:t>Send state evenly to set of Distributed Memory Servers</a:t>
            </a:r>
          </a:p>
          <a:p>
            <a:r>
              <a:rPr lang="en-US" dirty="0" smtClean="0"/>
              <a:t>Let each DMS saves the state to local disk when finish Stage 3</a:t>
            </a:r>
          </a:p>
          <a:p>
            <a:r>
              <a:rPr lang="en-US" dirty="0" smtClean="0"/>
              <a:t>Each DMS can write state to PFS later</a:t>
            </a:r>
          </a:p>
          <a:p>
            <a:r>
              <a:rPr lang="en-US" dirty="0" err="1" smtClean="0"/>
              <a:t>Perf</a:t>
            </a:r>
            <a:r>
              <a:rPr lang="en-US" dirty="0" smtClean="0"/>
              <a:t>: </a:t>
            </a:r>
            <a:r>
              <a:rPr lang="en-US" dirty="0" err="1" smtClean="0"/>
              <a:t>migtime</a:t>
            </a:r>
            <a:r>
              <a:rPr lang="en-US" dirty="0" smtClean="0"/>
              <a:t> + 1/3 </a:t>
            </a:r>
            <a:r>
              <a:rPr lang="en-US" dirty="0" smtClean="0"/>
              <a:t>of saving the entire VM state to local disk  </a:t>
            </a:r>
            <a:endParaRPr lang="th-TH"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2050" name="Picture 2"/>
          <p:cNvPicPr>
            <a:picLocks noChangeAspect="1" noChangeArrowheads="1"/>
          </p:cNvPicPr>
          <p:nvPr/>
        </p:nvPicPr>
        <p:blipFill>
          <a:blip r:embed="rId3" cstate="print"/>
          <a:srcRect/>
          <a:stretch>
            <a:fillRect/>
          </a:stretch>
        </p:blipFill>
        <p:spPr bwMode="auto">
          <a:xfrm>
            <a:off x="3280441" y="1524000"/>
            <a:ext cx="5863559" cy="51054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pPr algn="l"/>
            <a:r>
              <a:rPr lang="en-US" dirty="0" smtClean="0"/>
              <a:t>Time-bound Live </a:t>
            </a:r>
            <a:br>
              <a:rPr lang="en-US" dirty="0" smtClean="0"/>
            </a:br>
            <a:r>
              <a:rPr lang="en-US" dirty="0" err="1" smtClean="0"/>
              <a:t>Checkpointing</a:t>
            </a:r>
            <a:r>
              <a:rPr lang="en-US" dirty="0" smtClean="0"/>
              <a:t> (TLC)</a:t>
            </a:r>
            <a:endParaRPr lang="th-TH" dirty="0"/>
          </a:p>
        </p:txBody>
      </p:sp>
      <p:sp>
        <p:nvSpPr>
          <p:cNvPr id="3" name="Content Placeholder 2"/>
          <p:cNvSpPr>
            <a:spLocks noGrp="1"/>
          </p:cNvSpPr>
          <p:nvPr>
            <p:ph idx="1"/>
          </p:nvPr>
        </p:nvSpPr>
        <p:spPr>
          <a:xfrm>
            <a:off x="0" y="1600200"/>
            <a:ext cx="3962400" cy="5257800"/>
          </a:xfrm>
        </p:spPr>
        <p:txBody>
          <a:bodyPr>
            <a:normAutofit fontScale="85000" lnSpcReduction="10000"/>
          </a:bodyPr>
          <a:lstStyle/>
          <a:p>
            <a:r>
              <a:rPr lang="en-US" dirty="0" smtClean="0"/>
              <a:t>Based on TLM</a:t>
            </a:r>
          </a:p>
          <a:p>
            <a:r>
              <a:rPr lang="en-US" dirty="0" smtClean="0"/>
              <a:t>Each DMS load state info from local disk</a:t>
            </a:r>
          </a:p>
          <a:p>
            <a:r>
              <a:rPr lang="en-US" dirty="0" smtClean="0"/>
              <a:t>When the loading is done, send data simultaneously to the restored VM</a:t>
            </a:r>
          </a:p>
          <a:p>
            <a:r>
              <a:rPr lang="en-US" dirty="0" smtClean="0"/>
              <a:t>The restored VM put the transmitted state info at the right place and resume computation </a:t>
            </a:r>
          </a:p>
          <a:p>
            <a:r>
              <a:rPr lang="en-US" dirty="0" err="1" smtClean="0"/>
              <a:t>Perf</a:t>
            </a:r>
            <a:r>
              <a:rPr lang="en-US" dirty="0" smtClean="0"/>
              <a:t>: 1/3 of traditional VM restoration time</a:t>
            </a:r>
            <a:endParaRPr lang="th-TH"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3074" name="Picture 2"/>
          <p:cNvPicPr>
            <a:picLocks noChangeAspect="1" noChangeArrowheads="1"/>
          </p:cNvPicPr>
          <p:nvPr/>
        </p:nvPicPr>
        <p:blipFill>
          <a:blip r:embed="rId3" cstate="print"/>
          <a:srcRect/>
          <a:stretch>
            <a:fillRect/>
          </a:stretch>
        </p:blipFill>
        <p:spPr bwMode="auto">
          <a:xfrm>
            <a:off x="3886200" y="1447800"/>
            <a:ext cx="4953000" cy="483991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How do we make </a:t>
            </a:r>
            <a:br>
              <a:rPr lang="en-US" dirty="0" smtClean="0"/>
            </a:br>
            <a:r>
              <a:rPr lang="en-US" dirty="0" smtClean="0"/>
              <a:t>TLC </a:t>
            </a:r>
            <a:r>
              <a:rPr lang="en-US" dirty="0" err="1" smtClean="0"/>
              <a:t>checkpointing</a:t>
            </a:r>
            <a:r>
              <a:rPr lang="en-US" dirty="0" smtClean="0"/>
              <a:t> scale? </a:t>
            </a:r>
            <a:endParaRPr lang="th-TH" dirty="0"/>
          </a:p>
        </p:txBody>
      </p:sp>
      <p:sp>
        <p:nvSpPr>
          <p:cNvPr id="3" name="Content Placeholder 2"/>
          <p:cNvSpPr>
            <a:spLocks noGrp="1"/>
          </p:cNvSpPr>
          <p:nvPr>
            <p:ph idx="1"/>
          </p:nvPr>
        </p:nvSpPr>
        <p:spPr/>
        <p:txBody>
          <a:bodyPr/>
          <a:lstStyle/>
          <a:p>
            <a:r>
              <a:rPr lang="en-US" dirty="0" smtClean="0"/>
              <a:t>Define a set of host, namely a </a:t>
            </a:r>
            <a:r>
              <a:rPr lang="en-US" b="1" i="1" dirty="0" smtClean="0"/>
              <a:t>circle</a:t>
            </a:r>
            <a:r>
              <a:rPr lang="en-US" dirty="0" smtClean="0"/>
              <a:t> </a:t>
            </a:r>
          </a:p>
          <a:p>
            <a:r>
              <a:rPr lang="en-US" dirty="0" smtClean="0"/>
              <a:t>Let each host in the same circle takes turn to checkpoint while the rests help saving its state</a:t>
            </a:r>
            <a:endParaRPr lang="th-TH"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sp>
        <p:nvSpPr>
          <p:cNvPr id="6" name="Oval 5"/>
          <p:cNvSpPr/>
          <p:nvPr/>
        </p:nvSpPr>
        <p:spPr>
          <a:xfrm>
            <a:off x="1447800" y="3886200"/>
            <a:ext cx="533400" cy="533400"/>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 name="Oval 6"/>
          <p:cNvSpPr/>
          <p:nvPr/>
        </p:nvSpPr>
        <p:spPr>
          <a:xfrm>
            <a:off x="3124200" y="38862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 name="Oval 7"/>
          <p:cNvSpPr/>
          <p:nvPr/>
        </p:nvSpPr>
        <p:spPr>
          <a:xfrm>
            <a:off x="3124200" y="54102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9" name="Oval 8"/>
          <p:cNvSpPr/>
          <p:nvPr/>
        </p:nvSpPr>
        <p:spPr>
          <a:xfrm>
            <a:off x="1447800" y="54102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2" name="Oval 11"/>
          <p:cNvSpPr/>
          <p:nvPr/>
        </p:nvSpPr>
        <p:spPr>
          <a:xfrm>
            <a:off x="5105400" y="4191000"/>
            <a:ext cx="533400" cy="533400"/>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3" name="Oval 12"/>
          <p:cNvSpPr/>
          <p:nvPr/>
        </p:nvSpPr>
        <p:spPr>
          <a:xfrm>
            <a:off x="6172200" y="35814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4" name="Oval 13"/>
          <p:cNvSpPr/>
          <p:nvPr/>
        </p:nvSpPr>
        <p:spPr>
          <a:xfrm>
            <a:off x="7239000" y="42672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5" name="Oval 14"/>
          <p:cNvSpPr/>
          <p:nvPr/>
        </p:nvSpPr>
        <p:spPr>
          <a:xfrm>
            <a:off x="7239000" y="51816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6" name="Oval 15"/>
          <p:cNvSpPr/>
          <p:nvPr/>
        </p:nvSpPr>
        <p:spPr>
          <a:xfrm>
            <a:off x="6248400" y="58674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7" name="Oval 16"/>
          <p:cNvSpPr/>
          <p:nvPr/>
        </p:nvSpPr>
        <p:spPr>
          <a:xfrm>
            <a:off x="5105400" y="5181600"/>
            <a:ext cx="533400" cy="533400"/>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9" name="Straight Arrow Connector 18"/>
          <p:cNvCxnSpPr>
            <a:stCxn id="6" idx="6"/>
            <a:endCxn id="7" idx="2"/>
          </p:cNvCxnSpPr>
          <p:nvPr/>
        </p:nvCxnSpPr>
        <p:spPr>
          <a:xfrm>
            <a:off x="1981200" y="4152900"/>
            <a:ext cx="1143000" cy="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5"/>
            <a:endCxn id="8" idx="1"/>
          </p:cNvCxnSpPr>
          <p:nvPr/>
        </p:nvCxnSpPr>
        <p:spPr>
          <a:xfrm>
            <a:off x="1903085" y="4341485"/>
            <a:ext cx="1299230" cy="114683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6" idx="4"/>
            <a:endCxn id="9" idx="0"/>
          </p:cNvCxnSpPr>
          <p:nvPr/>
        </p:nvCxnSpPr>
        <p:spPr>
          <a:xfrm>
            <a:off x="1714500" y="4419600"/>
            <a:ext cx="0" cy="99060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3" idx="2"/>
          </p:cNvCxnSpPr>
          <p:nvPr/>
        </p:nvCxnSpPr>
        <p:spPr>
          <a:xfrm flipV="1">
            <a:off x="5334000" y="3848100"/>
            <a:ext cx="838200" cy="57150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14" idx="2"/>
          </p:cNvCxnSpPr>
          <p:nvPr/>
        </p:nvCxnSpPr>
        <p:spPr>
          <a:xfrm>
            <a:off x="5410200" y="4419600"/>
            <a:ext cx="1828800" cy="11430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410200" y="4495800"/>
            <a:ext cx="1828800" cy="83820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6" idx="1"/>
          </p:cNvCxnSpPr>
          <p:nvPr/>
        </p:nvCxnSpPr>
        <p:spPr>
          <a:xfrm>
            <a:off x="5334000" y="4495800"/>
            <a:ext cx="992515" cy="1449715"/>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17" idx="0"/>
          </p:cNvCxnSpPr>
          <p:nvPr/>
        </p:nvCxnSpPr>
        <p:spPr>
          <a:xfrm>
            <a:off x="5334000" y="4495800"/>
            <a:ext cx="38100" cy="685800"/>
          </a:xfrm>
          <a:prstGeom prst="straightConnector1">
            <a:avLst/>
          </a:prstGeom>
          <a:ln w="47625">
            <a:tailEnd type="arrow"/>
          </a:ln>
        </p:spPr>
        <p:style>
          <a:lnRef idx="1">
            <a:schemeClr val="accent1"/>
          </a:lnRef>
          <a:fillRef idx="0">
            <a:schemeClr val="accent1"/>
          </a:fillRef>
          <a:effectRef idx="0">
            <a:schemeClr val="accent1"/>
          </a:effectRef>
          <a:fontRef idx="minor">
            <a:schemeClr val="tx1"/>
          </a:fontRef>
        </p:style>
      </p:cxnSp>
      <p:sp>
        <p:nvSpPr>
          <p:cNvPr id="40" name="Curved Down Arrow 39"/>
          <p:cNvSpPr/>
          <p:nvPr/>
        </p:nvSpPr>
        <p:spPr>
          <a:xfrm>
            <a:off x="2057400" y="3352800"/>
            <a:ext cx="1066800" cy="4572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solidFill>
                <a:schemeClr val="tx1"/>
              </a:solidFill>
            </a:endParaRPr>
          </a:p>
        </p:txBody>
      </p:sp>
      <p:sp>
        <p:nvSpPr>
          <p:cNvPr id="42" name="Curved Down Arrow 41"/>
          <p:cNvSpPr/>
          <p:nvPr/>
        </p:nvSpPr>
        <p:spPr>
          <a:xfrm rot="20120725">
            <a:off x="5075675" y="3375989"/>
            <a:ext cx="1066800" cy="4572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Scalable </a:t>
            </a:r>
            <a:r>
              <a:rPr lang="en-US" dirty="0" err="1" smtClean="0"/>
              <a:t>Checkpointing</a:t>
            </a:r>
            <a:endParaRPr lang="th-TH" dirty="0"/>
          </a:p>
        </p:txBody>
      </p:sp>
      <p:sp>
        <p:nvSpPr>
          <p:cNvPr id="3" name="Content Placeholder 2"/>
          <p:cNvSpPr>
            <a:spLocks noGrp="1"/>
          </p:cNvSpPr>
          <p:nvPr>
            <p:ph idx="1"/>
          </p:nvPr>
        </p:nvSpPr>
        <p:spPr>
          <a:xfrm>
            <a:off x="457200" y="1447800"/>
            <a:ext cx="8229600" cy="4525963"/>
          </a:xfrm>
        </p:spPr>
        <p:txBody>
          <a:bodyPr/>
          <a:lstStyle/>
          <a:p>
            <a:r>
              <a:rPr lang="en-US" dirty="0" smtClean="0"/>
              <a:t>Put each host in a circle into a separate </a:t>
            </a:r>
            <a:r>
              <a:rPr lang="en-US" b="1" i="1" dirty="0" smtClean="0"/>
              <a:t>group</a:t>
            </a:r>
            <a:endParaRPr lang="th-TH" b="1" i="1"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4098" name="Picture 2"/>
          <p:cNvPicPr>
            <a:picLocks noChangeAspect="1" noChangeArrowheads="1"/>
          </p:cNvPicPr>
          <p:nvPr/>
        </p:nvPicPr>
        <p:blipFill>
          <a:blip r:embed="rId3" cstate="print"/>
          <a:srcRect/>
          <a:stretch>
            <a:fillRect/>
          </a:stretch>
        </p:blipFill>
        <p:spPr bwMode="auto">
          <a:xfrm>
            <a:off x="914400" y="2057399"/>
            <a:ext cx="7543800" cy="411036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Scalable </a:t>
            </a:r>
            <a:r>
              <a:rPr lang="en-US" dirty="0" err="1" smtClean="0"/>
              <a:t>Checkpointing</a:t>
            </a:r>
            <a:endParaRPr lang="th-TH" dirty="0"/>
          </a:p>
        </p:txBody>
      </p:sp>
      <p:sp>
        <p:nvSpPr>
          <p:cNvPr id="3" name="Content Placeholder 2"/>
          <p:cNvSpPr>
            <a:spLocks noGrp="1"/>
          </p:cNvSpPr>
          <p:nvPr>
            <p:ph idx="1"/>
          </p:nvPr>
        </p:nvSpPr>
        <p:spPr>
          <a:xfrm>
            <a:off x="457200" y="1447800"/>
            <a:ext cx="8686800" cy="4525963"/>
          </a:xfrm>
        </p:spPr>
        <p:txBody>
          <a:bodyPr>
            <a:normAutofit/>
          </a:bodyPr>
          <a:lstStyle/>
          <a:p>
            <a:r>
              <a:rPr lang="en-US" sz="2800" dirty="0" smtClean="0"/>
              <a:t>VM on host in the same </a:t>
            </a:r>
            <a:r>
              <a:rPr lang="en-US" sz="2800" b="1" i="1" dirty="0" smtClean="0"/>
              <a:t>group </a:t>
            </a:r>
            <a:r>
              <a:rPr lang="en-US" sz="2800" dirty="0" err="1" smtClean="0"/>
              <a:t>chkpt</a:t>
            </a:r>
            <a:r>
              <a:rPr lang="en-US" sz="2800" dirty="0" smtClean="0"/>
              <a:t> at the same time </a:t>
            </a:r>
            <a:endParaRPr lang="th-TH" sz="2800" b="1" i="1"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5123" name="Picture 3"/>
          <p:cNvPicPr>
            <a:picLocks noChangeAspect="1" noChangeArrowheads="1"/>
          </p:cNvPicPr>
          <p:nvPr/>
        </p:nvPicPr>
        <p:blipFill>
          <a:blip r:embed="rId3" cstate="print"/>
          <a:srcRect/>
          <a:stretch>
            <a:fillRect/>
          </a:stretch>
        </p:blipFill>
        <p:spPr bwMode="auto">
          <a:xfrm>
            <a:off x="838200" y="1981200"/>
            <a:ext cx="7689850" cy="4165600"/>
          </a:xfrm>
          <a:prstGeom prst="rect">
            <a:avLst/>
          </a:prstGeom>
          <a:noFill/>
          <a:ln w="9525">
            <a:noFill/>
            <a:miter lim="800000"/>
            <a:headEnd/>
            <a:tailEnd/>
          </a:ln>
        </p:spPr>
      </p:pic>
      <p:sp>
        <p:nvSpPr>
          <p:cNvPr id="9" name="Up-Down Arrow 8"/>
          <p:cNvSpPr/>
          <p:nvPr/>
        </p:nvSpPr>
        <p:spPr>
          <a:xfrm>
            <a:off x="381000" y="3505200"/>
            <a:ext cx="304800" cy="1676400"/>
          </a:xfrm>
          <a:prstGeom prst="up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1" name="Straight Arrow Connector 10"/>
          <p:cNvCxnSpPr/>
          <p:nvPr/>
        </p:nvCxnSpPr>
        <p:spPr>
          <a:xfrm flipV="1">
            <a:off x="533400" y="5257800"/>
            <a:ext cx="0" cy="990600"/>
          </a:xfrm>
          <a:prstGeom prst="straightConnector1">
            <a:avLst/>
          </a:prstGeom>
          <a:ln w="476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04800" y="6324600"/>
            <a:ext cx="8435835" cy="461665"/>
          </a:xfrm>
          <a:prstGeom prst="rect">
            <a:avLst/>
          </a:prstGeom>
          <a:noFill/>
        </p:spPr>
        <p:txBody>
          <a:bodyPr wrap="none" rtlCol="0">
            <a:spAutoFit/>
          </a:bodyPr>
          <a:lstStyle/>
          <a:p>
            <a:r>
              <a:rPr lang="en-US" sz="2400" dirty="0" smtClean="0"/>
              <a:t>VMs in the same group could be communicating with one another</a:t>
            </a:r>
            <a:endParaRPr lang="th-TH"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Outline</a:t>
            </a:r>
            <a:endParaRPr lang="th-TH" dirty="0"/>
          </a:p>
        </p:txBody>
      </p:sp>
      <p:sp>
        <p:nvSpPr>
          <p:cNvPr id="3" name="Content Placeholder 2"/>
          <p:cNvSpPr>
            <a:spLocks noGrp="1"/>
          </p:cNvSpPr>
          <p:nvPr>
            <p:ph idx="1"/>
          </p:nvPr>
        </p:nvSpPr>
        <p:spPr/>
        <p:txBody>
          <a:bodyPr/>
          <a:lstStyle/>
          <a:p>
            <a:r>
              <a:rPr lang="en-US" dirty="0" smtClean="0"/>
              <a:t>Introduction and problems</a:t>
            </a:r>
          </a:p>
          <a:p>
            <a:r>
              <a:rPr lang="en-US" dirty="0" err="1" smtClean="0"/>
              <a:t>Checkpointing</a:t>
            </a:r>
            <a:r>
              <a:rPr lang="en-US" dirty="0" smtClean="0"/>
              <a:t> mechanisms</a:t>
            </a:r>
          </a:p>
          <a:p>
            <a:r>
              <a:rPr lang="en-US" dirty="0" smtClean="0"/>
              <a:t>Our Proposal</a:t>
            </a:r>
          </a:p>
          <a:p>
            <a:pPr lvl="1"/>
            <a:r>
              <a:rPr lang="en-US" dirty="0" smtClean="0"/>
              <a:t>Time-bound Live </a:t>
            </a:r>
            <a:r>
              <a:rPr lang="en-US" dirty="0" err="1" smtClean="0"/>
              <a:t>Checkpointing</a:t>
            </a:r>
            <a:r>
              <a:rPr lang="en-US" dirty="0" smtClean="0"/>
              <a:t> (TLC)</a:t>
            </a:r>
          </a:p>
          <a:p>
            <a:pPr lvl="1"/>
            <a:r>
              <a:rPr lang="en-US" dirty="0" smtClean="0"/>
              <a:t>A Scalable </a:t>
            </a:r>
            <a:r>
              <a:rPr lang="en-US" dirty="0" err="1" smtClean="0"/>
              <a:t>Checkpointing</a:t>
            </a:r>
            <a:r>
              <a:rPr lang="en-US" dirty="0" smtClean="0"/>
              <a:t> Technique</a:t>
            </a:r>
          </a:p>
          <a:p>
            <a:r>
              <a:rPr lang="en-US" dirty="0" smtClean="0"/>
              <a:t>Conclusion and Future Works</a:t>
            </a:r>
          </a:p>
          <a:p>
            <a:endParaRPr lang="en-US" dirty="0" smtClean="0"/>
          </a:p>
          <a:p>
            <a:endParaRPr lang="th-TH" dirty="0"/>
          </a:p>
        </p:txBody>
      </p:sp>
      <p:sp>
        <p:nvSpPr>
          <p:cNvPr id="7" name="Rectangle 6"/>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8"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Scalable </a:t>
            </a:r>
            <a:r>
              <a:rPr lang="en-US" dirty="0" err="1" smtClean="0"/>
              <a:t>Checkpointing</a:t>
            </a:r>
            <a:endParaRPr lang="th-TH" dirty="0"/>
          </a:p>
        </p:txBody>
      </p:sp>
      <p:sp>
        <p:nvSpPr>
          <p:cNvPr id="3" name="Content Placeholder 2"/>
          <p:cNvSpPr>
            <a:spLocks noGrp="1"/>
          </p:cNvSpPr>
          <p:nvPr>
            <p:ph idx="1"/>
          </p:nvPr>
        </p:nvSpPr>
        <p:spPr>
          <a:xfrm>
            <a:off x="457200" y="1447800"/>
            <a:ext cx="8686800" cy="4525963"/>
          </a:xfrm>
        </p:spPr>
        <p:txBody>
          <a:bodyPr>
            <a:normAutofit/>
          </a:bodyPr>
          <a:lstStyle/>
          <a:p>
            <a:r>
              <a:rPr lang="en-US" sz="2800" dirty="0" smtClean="0"/>
              <a:t>VM on host in the same </a:t>
            </a:r>
            <a:r>
              <a:rPr lang="en-US" sz="2800" b="1" i="1" dirty="0" smtClean="0"/>
              <a:t>group </a:t>
            </a:r>
            <a:r>
              <a:rPr lang="en-US" sz="2800" dirty="0" err="1" smtClean="0"/>
              <a:t>chkpt</a:t>
            </a:r>
            <a:r>
              <a:rPr lang="en-US" sz="2800" dirty="0" smtClean="0"/>
              <a:t> at the same time </a:t>
            </a:r>
            <a:endParaRPr lang="th-TH" sz="2800" b="1" i="1"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5123" name="Picture 3"/>
          <p:cNvPicPr>
            <a:picLocks noChangeAspect="1" noChangeArrowheads="1"/>
          </p:cNvPicPr>
          <p:nvPr/>
        </p:nvPicPr>
        <p:blipFill>
          <a:blip r:embed="rId3" cstate="print"/>
          <a:srcRect/>
          <a:stretch>
            <a:fillRect/>
          </a:stretch>
        </p:blipFill>
        <p:spPr bwMode="auto">
          <a:xfrm>
            <a:off x="838200" y="1981200"/>
            <a:ext cx="7689850" cy="41656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Scalable </a:t>
            </a:r>
            <a:r>
              <a:rPr lang="en-US" dirty="0" err="1" smtClean="0"/>
              <a:t>Checkpointing</a:t>
            </a:r>
            <a:endParaRPr lang="th-TH" dirty="0"/>
          </a:p>
        </p:txBody>
      </p:sp>
      <p:sp>
        <p:nvSpPr>
          <p:cNvPr id="3" name="Content Placeholder 2"/>
          <p:cNvSpPr>
            <a:spLocks noGrp="1"/>
          </p:cNvSpPr>
          <p:nvPr>
            <p:ph idx="1"/>
          </p:nvPr>
        </p:nvSpPr>
        <p:spPr>
          <a:xfrm>
            <a:off x="457200" y="1447800"/>
            <a:ext cx="8686800" cy="4525963"/>
          </a:xfrm>
        </p:spPr>
        <p:txBody>
          <a:bodyPr>
            <a:normAutofit/>
          </a:bodyPr>
          <a:lstStyle/>
          <a:p>
            <a:r>
              <a:rPr lang="en-US" sz="2800" dirty="0" smtClean="0"/>
              <a:t>Every DMS on a helping host save state to local disk  </a:t>
            </a:r>
            <a:endParaRPr lang="th-TH" sz="2800" b="1" i="1"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6146" name="Picture 2"/>
          <p:cNvPicPr>
            <a:picLocks noChangeAspect="1" noChangeArrowheads="1"/>
          </p:cNvPicPr>
          <p:nvPr/>
        </p:nvPicPr>
        <p:blipFill>
          <a:blip r:embed="rId3" cstate="print"/>
          <a:srcRect/>
          <a:stretch>
            <a:fillRect/>
          </a:stretch>
        </p:blipFill>
        <p:spPr bwMode="auto">
          <a:xfrm>
            <a:off x="685800" y="2057400"/>
            <a:ext cx="7721600" cy="413385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Scalable </a:t>
            </a:r>
            <a:r>
              <a:rPr lang="en-US" dirty="0" err="1" smtClean="0"/>
              <a:t>Checkpointing</a:t>
            </a:r>
            <a:endParaRPr lang="th-TH" dirty="0"/>
          </a:p>
        </p:txBody>
      </p:sp>
      <p:sp>
        <p:nvSpPr>
          <p:cNvPr id="3" name="Content Placeholder 2"/>
          <p:cNvSpPr>
            <a:spLocks noGrp="1"/>
          </p:cNvSpPr>
          <p:nvPr>
            <p:ph idx="1"/>
          </p:nvPr>
        </p:nvSpPr>
        <p:spPr>
          <a:xfrm>
            <a:off x="457200" y="1219200"/>
            <a:ext cx="8686800" cy="4525963"/>
          </a:xfrm>
        </p:spPr>
        <p:txBody>
          <a:bodyPr>
            <a:normAutofit/>
          </a:bodyPr>
          <a:lstStyle/>
          <a:p>
            <a:r>
              <a:rPr lang="en-US" sz="2800" dirty="0" smtClean="0"/>
              <a:t>DMS can later saves state to PFS  </a:t>
            </a:r>
            <a:endParaRPr lang="th-TH" sz="2800" b="1" i="1"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7170" name="Picture 2"/>
          <p:cNvPicPr>
            <a:picLocks noChangeAspect="1" noChangeArrowheads="1"/>
          </p:cNvPicPr>
          <p:nvPr/>
        </p:nvPicPr>
        <p:blipFill>
          <a:blip r:embed="rId3" cstate="print"/>
          <a:srcRect/>
          <a:stretch>
            <a:fillRect/>
          </a:stretch>
        </p:blipFill>
        <p:spPr bwMode="auto">
          <a:xfrm>
            <a:off x="1447800" y="1752600"/>
            <a:ext cx="6248400" cy="490091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Scalable </a:t>
            </a:r>
            <a:r>
              <a:rPr lang="en-US" dirty="0" err="1" smtClean="0"/>
              <a:t>Checkpointing</a:t>
            </a:r>
            <a:endParaRPr lang="th-TH" dirty="0"/>
          </a:p>
        </p:txBody>
      </p:sp>
      <p:sp>
        <p:nvSpPr>
          <p:cNvPr id="3" name="Content Placeholder 2"/>
          <p:cNvSpPr>
            <a:spLocks noGrp="1"/>
          </p:cNvSpPr>
          <p:nvPr>
            <p:ph idx="1"/>
          </p:nvPr>
        </p:nvSpPr>
        <p:spPr>
          <a:xfrm>
            <a:off x="228600" y="1219200"/>
            <a:ext cx="8686800" cy="4525963"/>
          </a:xfrm>
        </p:spPr>
        <p:txBody>
          <a:bodyPr>
            <a:normAutofit/>
          </a:bodyPr>
          <a:lstStyle/>
          <a:p>
            <a:r>
              <a:rPr lang="en-US" sz="2800" dirty="0" smtClean="0"/>
              <a:t>Or, DMS can collaborate to replicate state information  </a:t>
            </a:r>
            <a:endParaRPr lang="th-TH" sz="2800" b="1" i="1" dirty="0"/>
          </a:p>
        </p:txBody>
      </p:sp>
      <p:sp>
        <p:nvSpPr>
          <p:cNvPr id="4" name="Rectangle 3"/>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5"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pic>
        <p:nvPicPr>
          <p:cNvPr id="8194" name="Picture 2"/>
          <p:cNvPicPr>
            <a:picLocks noChangeAspect="1" noChangeArrowheads="1"/>
          </p:cNvPicPr>
          <p:nvPr/>
        </p:nvPicPr>
        <p:blipFill>
          <a:blip r:embed="rId3" cstate="print"/>
          <a:srcRect/>
          <a:stretch>
            <a:fillRect/>
          </a:stretch>
        </p:blipFill>
        <p:spPr bwMode="auto">
          <a:xfrm>
            <a:off x="609600" y="1828800"/>
            <a:ext cx="7696200" cy="41338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 </a:t>
            </a:r>
            <a:br>
              <a:rPr lang="en-US" dirty="0" smtClean="0"/>
            </a:br>
            <a:r>
              <a:rPr lang="en-US" dirty="0" smtClean="0"/>
              <a:t>and Future Works</a:t>
            </a:r>
            <a:endParaRPr lang="th-TH" dirty="0"/>
          </a:p>
        </p:txBody>
      </p:sp>
      <p:sp>
        <p:nvSpPr>
          <p:cNvPr id="3" name="Content Placeholder 2"/>
          <p:cNvSpPr>
            <a:spLocks noGrp="1"/>
          </p:cNvSpPr>
          <p:nvPr>
            <p:ph idx="1"/>
          </p:nvPr>
        </p:nvSpPr>
        <p:spPr>
          <a:xfrm>
            <a:off x="609600" y="1600200"/>
            <a:ext cx="8153400" cy="5257800"/>
          </a:xfrm>
        </p:spPr>
        <p:txBody>
          <a:bodyPr>
            <a:normAutofit fontScale="85000" lnSpcReduction="20000"/>
          </a:bodyPr>
          <a:lstStyle/>
          <a:p>
            <a:r>
              <a:rPr lang="en-US" dirty="0" smtClean="0"/>
              <a:t>We propose a Time-bound Live </a:t>
            </a:r>
            <a:r>
              <a:rPr lang="en-US" dirty="0" err="1" smtClean="0"/>
              <a:t>Checkpointing</a:t>
            </a:r>
            <a:r>
              <a:rPr lang="en-US" dirty="0" smtClean="0"/>
              <a:t> (TLC) mechanism</a:t>
            </a:r>
          </a:p>
          <a:p>
            <a:pPr lvl="1"/>
            <a:r>
              <a:rPr lang="en-US" dirty="0" smtClean="0"/>
              <a:t>Finish in a bound time period (proportional to Ram size)</a:t>
            </a:r>
          </a:p>
          <a:p>
            <a:pPr lvl="1"/>
            <a:r>
              <a:rPr lang="en-US" dirty="0" smtClean="0"/>
              <a:t>Provide best effort downtime minimization</a:t>
            </a:r>
          </a:p>
          <a:p>
            <a:pPr lvl="1"/>
            <a:r>
              <a:rPr lang="en-US" dirty="0" smtClean="0"/>
              <a:t>Reduce dirty page generation rate to minimize downtime</a:t>
            </a:r>
          </a:p>
          <a:p>
            <a:r>
              <a:rPr lang="en-US" dirty="0" smtClean="0"/>
              <a:t>We propose using a set of the Distributed Memory Server to speed up </a:t>
            </a:r>
            <a:r>
              <a:rPr lang="en-US" dirty="0" err="1" smtClean="0"/>
              <a:t>checkpointing</a:t>
            </a:r>
            <a:r>
              <a:rPr lang="en-US" dirty="0" smtClean="0"/>
              <a:t> time</a:t>
            </a:r>
          </a:p>
          <a:p>
            <a:r>
              <a:rPr lang="en-US" dirty="0" smtClean="0"/>
              <a:t>We propose a method to perform </a:t>
            </a:r>
            <a:r>
              <a:rPr lang="en-US" dirty="0" err="1" smtClean="0"/>
              <a:t>checkpointing</a:t>
            </a:r>
            <a:r>
              <a:rPr lang="en-US" dirty="0" smtClean="0"/>
              <a:t> at a large scale </a:t>
            </a:r>
          </a:p>
          <a:p>
            <a:r>
              <a:rPr lang="en-US" dirty="0" smtClean="0"/>
              <a:t>We have implemented TLC and DMS and conducted preliminary experiments </a:t>
            </a:r>
          </a:p>
          <a:p>
            <a:r>
              <a:rPr lang="en-US" dirty="0" smtClean="0"/>
              <a:t>Next, we will evaluate the scalable </a:t>
            </a:r>
            <a:r>
              <a:rPr lang="en-US" dirty="0" err="1" smtClean="0"/>
              <a:t>checkpointing</a:t>
            </a:r>
            <a:r>
              <a:rPr lang="en-US" dirty="0" smtClean="0"/>
              <a:t> ideas</a:t>
            </a:r>
          </a:p>
          <a:p>
            <a:r>
              <a:rPr lang="en-US" dirty="0" smtClean="0"/>
              <a:t>Thank you. Questions?</a:t>
            </a:r>
            <a:endParaRPr lang="th-TH" dirty="0" smtClean="0"/>
          </a:p>
          <a:p>
            <a:endParaRPr lang="en-US" dirty="0" smtClean="0"/>
          </a:p>
          <a:p>
            <a:endParaRPr lang="th-TH" dirty="0"/>
          </a:p>
        </p:txBody>
      </p:sp>
      <p:sp>
        <p:nvSpPr>
          <p:cNvPr id="6" name="Rectangle 5"/>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7" name="Picture 6" descr="D:\website\website_data\vasabi_img\vasabi_header2.png"/>
          <p:cNvPicPr>
            <a:picLocks noChangeAspect="1" noChangeArrowheads="1"/>
          </p:cNvPicPr>
          <p:nvPr/>
        </p:nvPicPr>
        <p:blipFill>
          <a:blip r:embed="rId2" cstate="print"/>
          <a:srcRect/>
          <a:stretch>
            <a:fillRect/>
          </a:stretch>
        </p:blipFill>
        <p:spPr bwMode="auto">
          <a:xfrm>
            <a:off x="6585555" y="228600"/>
            <a:ext cx="2558445" cy="747079"/>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1143000"/>
          </a:xfrm>
        </p:spPr>
        <p:txBody>
          <a:bodyPr/>
          <a:lstStyle/>
          <a:p>
            <a:r>
              <a:rPr lang="en-US" dirty="0" smtClean="0"/>
              <a:t>BACKUP</a:t>
            </a:r>
            <a:endParaRPr lang="th-TH"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Experimental Setup</a:t>
            </a:r>
            <a:endParaRPr lang="th-TH" dirty="0"/>
          </a:p>
        </p:txBody>
      </p:sp>
      <p:sp>
        <p:nvSpPr>
          <p:cNvPr id="3" name="Content Placeholder 2"/>
          <p:cNvSpPr>
            <a:spLocks noGrp="1"/>
          </p:cNvSpPr>
          <p:nvPr>
            <p:ph idx="1"/>
          </p:nvPr>
        </p:nvSpPr>
        <p:spPr>
          <a:xfrm>
            <a:off x="4876800" y="1600200"/>
            <a:ext cx="4114800" cy="4876800"/>
          </a:xfrm>
        </p:spPr>
        <p:txBody>
          <a:bodyPr>
            <a:normAutofit lnSpcReduction="10000"/>
          </a:bodyPr>
          <a:lstStyle/>
          <a:p>
            <a:r>
              <a:rPr lang="en-US" sz="2400" dirty="0" smtClean="0"/>
              <a:t>Each VM uses 8 </a:t>
            </a:r>
            <a:r>
              <a:rPr lang="en-US" sz="2400" dirty="0" err="1" smtClean="0"/>
              <a:t>vcpu</a:t>
            </a:r>
            <a:r>
              <a:rPr lang="en-US" sz="2400" dirty="0" smtClean="0"/>
              <a:t> </a:t>
            </a:r>
          </a:p>
          <a:p>
            <a:r>
              <a:rPr lang="en-US" sz="2400" dirty="0" smtClean="0"/>
              <a:t>NAS Parallel Benchmark v3.3</a:t>
            </a:r>
          </a:p>
          <a:p>
            <a:pPr lvl="1"/>
            <a:r>
              <a:rPr lang="en-US" sz="2000" dirty="0" err="1" smtClean="0"/>
              <a:t>OpenMP</a:t>
            </a:r>
            <a:r>
              <a:rPr lang="en-US" sz="2000" dirty="0" smtClean="0"/>
              <a:t>  Class D (and MPI Class D in paper)</a:t>
            </a:r>
          </a:p>
          <a:p>
            <a:r>
              <a:rPr lang="en-US" sz="2400" dirty="0" smtClean="0"/>
              <a:t>VM migrate from source to </a:t>
            </a:r>
            <a:r>
              <a:rPr lang="en-US" sz="2400" dirty="0" err="1" smtClean="0"/>
              <a:t>dest</a:t>
            </a:r>
            <a:r>
              <a:rPr lang="en-US" sz="2400" dirty="0" smtClean="0"/>
              <a:t>  computer</a:t>
            </a:r>
          </a:p>
          <a:p>
            <a:r>
              <a:rPr lang="en-US" sz="2400" dirty="0" smtClean="0"/>
              <a:t>Two separate networks: </a:t>
            </a:r>
          </a:p>
          <a:p>
            <a:pPr lvl="1"/>
            <a:r>
              <a:rPr lang="en-US" sz="2000" dirty="0" smtClean="0"/>
              <a:t>10 </a:t>
            </a:r>
            <a:r>
              <a:rPr lang="en-US" sz="2000" dirty="0" err="1" smtClean="0"/>
              <a:t>Gbps</a:t>
            </a:r>
            <a:r>
              <a:rPr lang="en-US" sz="2000" dirty="0" smtClean="0"/>
              <a:t> for migration</a:t>
            </a:r>
          </a:p>
          <a:p>
            <a:pPr lvl="1"/>
            <a:r>
              <a:rPr lang="en-US" sz="2000" dirty="0" smtClean="0"/>
              <a:t>1 </a:t>
            </a:r>
            <a:r>
              <a:rPr lang="en-US" sz="2000" dirty="0" err="1" smtClean="0"/>
              <a:t>Gbps</a:t>
            </a:r>
            <a:r>
              <a:rPr lang="en-US" sz="2000" dirty="0" smtClean="0"/>
              <a:t> for </a:t>
            </a:r>
            <a:r>
              <a:rPr lang="en-US" sz="2000" dirty="0" err="1" smtClean="0"/>
              <a:t>iperf</a:t>
            </a:r>
            <a:endParaRPr lang="en-US" sz="1600" dirty="0" smtClean="0"/>
          </a:p>
          <a:p>
            <a:r>
              <a:rPr lang="en-US" sz="2400" dirty="0" err="1" smtClean="0"/>
              <a:t>Iperf</a:t>
            </a:r>
            <a:r>
              <a:rPr lang="en-US" sz="2400" dirty="0" smtClean="0"/>
              <a:t>  fires from supporting computer</a:t>
            </a:r>
          </a:p>
          <a:p>
            <a:r>
              <a:rPr lang="en-US" sz="2400" dirty="0" smtClean="0"/>
              <a:t>VM disk image of migrating VM is on NFS</a:t>
            </a:r>
          </a:p>
          <a:p>
            <a:endParaRPr lang="en-US" sz="2400" dirty="0" smtClean="0"/>
          </a:p>
          <a:p>
            <a:endParaRPr lang="en-US" sz="2400" dirty="0" smtClean="0"/>
          </a:p>
          <a:p>
            <a:endParaRPr lang="en-US" sz="2400" dirty="0" smtClean="0"/>
          </a:p>
          <a:p>
            <a:endParaRPr lang="en-US" sz="2400" dirty="0" smtClean="0"/>
          </a:p>
          <a:p>
            <a:pPr lvl="1">
              <a:buNone/>
            </a:pPr>
            <a:endParaRPr lang="en-US" sz="2000" dirty="0" smtClean="0"/>
          </a:p>
          <a:p>
            <a:pPr lvl="1"/>
            <a:endParaRPr lang="en-US" sz="2000" dirty="0" smtClean="0"/>
          </a:p>
          <a:p>
            <a:endParaRPr lang="en-US" sz="2400" dirty="0" smtClean="0"/>
          </a:p>
          <a:p>
            <a:endParaRPr lang="th-TH" sz="2400" dirty="0"/>
          </a:p>
        </p:txBody>
      </p:sp>
      <p:pic>
        <p:nvPicPr>
          <p:cNvPr id="6" name="Picture 5" descr="tlm-exper.tif"/>
          <p:cNvPicPr/>
          <p:nvPr/>
        </p:nvPicPr>
        <p:blipFill>
          <a:blip r:embed="rId3" cstate="print"/>
          <a:stretch>
            <a:fillRect/>
          </a:stretch>
        </p:blipFill>
        <p:spPr>
          <a:xfrm>
            <a:off x="228600" y="1447800"/>
            <a:ext cx="4572000" cy="4953000"/>
          </a:xfrm>
          <a:prstGeom prst="rect">
            <a:avLst/>
          </a:prstGeom>
        </p:spPr>
      </p:pic>
      <p:sp>
        <p:nvSpPr>
          <p:cNvPr id="5" name="Rectangle 4"/>
          <p:cNvSpPr/>
          <p:nvPr/>
        </p:nvSpPr>
        <p:spPr>
          <a:xfrm>
            <a:off x="6934200" y="457200"/>
            <a:ext cx="22098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7" name="Picture 6" descr="D:\website\website_data\vasabi_img\vasabi_header2.png"/>
          <p:cNvPicPr>
            <a:picLocks noChangeAspect="1" noChangeArrowheads="1"/>
          </p:cNvPicPr>
          <p:nvPr/>
        </p:nvPicPr>
        <p:blipFill>
          <a:blip r:embed="rId4" cstate="print"/>
          <a:srcRect/>
          <a:stretch>
            <a:fillRect/>
          </a:stretch>
        </p:blipFill>
        <p:spPr bwMode="auto">
          <a:xfrm>
            <a:off x="6585555" y="533400"/>
            <a:ext cx="2558445" cy="747079"/>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TLM Performance: </a:t>
            </a:r>
            <a:br>
              <a:rPr lang="en-US" dirty="0" smtClean="0"/>
            </a:br>
            <a:r>
              <a:rPr lang="en-US" dirty="0" smtClean="0"/>
              <a:t>Kernel IS Class D</a:t>
            </a:r>
            <a:endParaRPr lang="th-TH" dirty="0"/>
          </a:p>
        </p:txBody>
      </p:sp>
      <p:pic>
        <p:nvPicPr>
          <p:cNvPr id="5" name="Picture 4"/>
          <p:cNvPicPr/>
          <p:nvPr/>
        </p:nvPicPr>
        <p:blipFill>
          <a:blip r:embed="rId3" cstate="print"/>
          <a:srcRect/>
          <a:stretch>
            <a:fillRect/>
          </a:stretch>
        </p:blipFill>
        <p:spPr bwMode="auto">
          <a:xfrm>
            <a:off x="0" y="1447800"/>
            <a:ext cx="4572000" cy="2590800"/>
          </a:xfrm>
          <a:prstGeom prst="rect">
            <a:avLst/>
          </a:prstGeom>
          <a:noFill/>
          <a:ln w="3175">
            <a:solidFill>
              <a:schemeClr val="accent5">
                <a:lumMod val="60000"/>
                <a:lumOff val="40000"/>
              </a:schemeClr>
            </a:solid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572000" y="1524000"/>
            <a:ext cx="4419600" cy="2590800"/>
          </a:xfrm>
          <a:prstGeom prst="rect">
            <a:avLst/>
          </a:prstGeom>
          <a:noFill/>
          <a:ln w="9525">
            <a:solidFill>
              <a:schemeClr val="accent3">
                <a:lumMod val="75000"/>
              </a:schemeClr>
            </a:solidFill>
            <a:miter lim="800000"/>
            <a:headEnd/>
            <a:tailEnd/>
          </a:ln>
        </p:spPr>
      </p:pic>
      <p:sp>
        <p:nvSpPr>
          <p:cNvPr id="6" name="Rectangle 5"/>
          <p:cNvSpPr/>
          <p:nvPr/>
        </p:nvSpPr>
        <p:spPr>
          <a:xfrm>
            <a:off x="6934200" y="457200"/>
            <a:ext cx="22098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7" name="Picture 6" descr="D:\website\website_data\vasabi_img\vasabi_header2.png"/>
          <p:cNvPicPr>
            <a:picLocks noChangeAspect="1" noChangeArrowheads="1"/>
          </p:cNvPicPr>
          <p:nvPr/>
        </p:nvPicPr>
        <p:blipFill>
          <a:blip r:embed="rId5" cstate="print"/>
          <a:srcRect/>
          <a:stretch>
            <a:fillRect/>
          </a:stretch>
        </p:blipFill>
        <p:spPr bwMode="auto">
          <a:xfrm>
            <a:off x="6585555" y="533400"/>
            <a:ext cx="2558445" cy="747079"/>
          </a:xfrm>
          <a:prstGeom prst="rect">
            <a:avLst/>
          </a:prstGeom>
          <a:noFill/>
        </p:spPr>
      </p:pic>
      <p:sp>
        <p:nvSpPr>
          <p:cNvPr id="8" name="Content Placeholder 2"/>
          <p:cNvSpPr>
            <a:spLocks noGrp="1"/>
          </p:cNvSpPr>
          <p:nvPr>
            <p:ph idx="1"/>
          </p:nvPr>
        </p:nvSpPr>
        <p:spPr>
          <a:xfrm>
            <a:off x="381000" y="4114800"/>
            <a:ext cx="8534400" cy="2087563"/>
          </a:xfrm>
        </p:spPr>
        <p:txBody>
          <a:bodyPr>
            <a:normAutofit lnSpcReduction="10000"/>
          </a:bodyPr>
          <a:lstStyle/>
          <a:p>
            <a:r>
              <a:rPr lang="en-US" sz="2400" dirty="0" smtClean="0"/>
              <a:t>36GB VM Ram, 34.1GB WSS</a:t>
            </a:r>
          </a:p>
          <a:p>
            <a:r>
              <a:rPr lang="en-US" sz="2400" dirty="0" smtClean="0"/>
              <a:t>Update large amount of pages continuously</a:t>
            </a:r>
          </a:p>
          <a:p>
            <a:r>
              <a:rPr lang="en-US" sz="2400" dirty="0" smtClean="0"/>
              <a:t>VM page transfer rate is about half of dirty page generation</a:t>
            </a:r>
          </a:p>
          <a:p>
            <a:r>
              <a:rPr lang="en-US" sz="2400" dirty="0" smtClean="0"/>
              <a:t>The migration tome of TLM and TLM.1S are close</a:t>
            </a:r>
          </a:p>
          <a:p>
            <a:r>
              <a:rPr lang="en-US" sz="2400" dirty="0" smtClean="0"/>
              <a:t>TLM downtime is about 0.68 of that of TLM.1S</a:t>
            </a:r>
          </a:p>
          <a:p>
            <a:endParaRPr lang="en-US" sz="2400" dirty="0" smtClean="0"/>
          </a:p>
          <a:p>
            <a:pPr>
              <a:buFontTx/>
              <a:buChar char="-"/>
            </a:pPr>
            <a:endParaRPr lang="en-US" sz="2400" dirty="0" smtClean="0"/>
          </a:p>
          <a:p>
            <a:pPr marL="342900" lvl="1" indent="-342900">
              <a:buFont typeface="Arial" pitchFamily="34" charset="0"/>
              <a:buChar char="•"/>
            </a:pPr>
            <a:endParaRPr lang="en-US" sz="2000" dirty="0" smtClean="0"/>
          </a:p>
          <a:p>
            <a:endParaRPr lang="th-TH"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Introduction</a:t>
            </a:r>
            <a:endParaRPr lang="th-TH" dirty="0"/>
          </a:p>
        </p:txBody>
      </p:sp>
      <p:sp>
        <p:nvSpPr>
          <p:cNvPr id="3" name="Content Placeholder 2"/>
          <p:cNvSpPr>
            <a:spLocks noGrp="1"/>
          </p:cNvSpPr>
          <p:nvPr>
            <p:ph idx="1"/>
          </p:nvPr>
        </p:nvSpPr>
        <p:spPr>
          <a:xfrm>
            <a:off x="914400" y="1600200"/>
            <a:ext cx="8229600" cy="5029200"/>
          </a:xfrm>
          <a:solidFill>
            <a:schemeClr val="bg1"/>
          </a:solidFill>
        </p:spPr>
        <p:txBody>
          <a:bodyPr>
            <a:normAutofit fontScale="92500" lnSpcReduction="20000"/>
          </a:bodyPr>
          <a:lstStyle/>
          <a:p>
            <a:r>
              <a:rPr lang="en-US" dirty="0" smtClean="0"/>
              <a:t>Today, applications require more CPUs and RAM</a:t>
            </a:r>
          </a:p>
          <a:p>
            <a:pPr lvl="1"/>
            <a:r>
              <a:rPr lang="en-US" dirty="0" smtClean="0"/>
              <a:t>Big Data Analysis</a:t>
            </a:r>
          </a:p>
          <a:p>
            <a:pPr lvl="1"/>
            <a:r>
              <a:rPr lang="en-US" dirty="0" smtClean="0"/>
              <a:t>Large Scale simulation </a:t>
            </a:r>
          </a:p>
          <a:p>
            <a:pPr lvl="1"/>
            <a:r>
              <a:rPr lang="en-US" dirty="0" smtClean="0"/>
              <a:t>Scientific Computation</a:t>
            </a:r>
          </a:p>
          <a:p>
            <a:pPr lvl="1"/>
            <a:r>
              <a:rPr lang="en-US" dirty="0" smtClean="0"/>
              <a:t>Legacy Applications, etc.</a:t>
            </a:r>
          </a:p>
          <a:p>
            <a:r>
              <a:rPr lang="en-US" dirty="0" smtClean="0"/>
              <a:t>Cloud computing has become a common platform for large-scale computations</a:t>
            </a:r>
          </a:p>
          <a:p>
            <a:pPr lvl="1"/>
            <a:r>
              <a:rPr lang="en-US" dirty="0" smtClean="0"/>
              <a:t>Amazon offers VM with 8 </a:t>
            </a:r>
            <a:r>
              <a:rPr lang="en-US" dirty="0" err="1" smtClean="0"/>
              <a:t>vcpus</a:t>
            </a:r>
            <a:r>
              <a:rPr lang="en-US" dirty="0" smtClean="0"/>
              <a:t> and 68.4GiB Ram</a:t>
            </a:r>
          </a:p>
          <a:p>
            <a:pPr lvl="1"/>
            <a:r>
              <a:rPr lang="en-US" dirty="0" smtClean="0"/>
              <a:t>Google offers VM with 8 </a:t>
            </a:r>
            <a:r>
              <a:rPr lang="en-US" dirty="0" err="1" smtClean="0"/>
              <a:t>vcpus</a:t>
            </a:r>
            <a:r>
              <a:rPr lang="en-US" dirty="0" smtClean="0"/>
              <a:t> and 52GB Ram</a:t>
            </a:r>
          </a:p>
          <a:p>
            <a:r>
              <a:rPr lang="en-US" dirty="0" smtClean="0"/>
              <a:t>Large-scale applications can have long exe time</a:t>
            </a:r>
          </a:p>
          <a:p>
            <a:pPr lvl="1"/>
            <a:r>
              <a:rPr lang="en-US" dirty="0" smtClean="0"/>
              <a:t>In case of failures, users must restart apps from beginning</a:t>
            </a:r>
          </a:p>
          <a:p>
            <a:endParaRPr lang="en-US" dirty="0" smtClean="0"/>
          </a:p>
        </p:txBody>
      </p:sp>
      <p:sp>
        <p:nvSpPr>
          <p:cNvPr id="6" name="Rectangle 5"/>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9"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How do we handle </a:t>
            </a:r>
            <a:br>
              <a:rPr lang="en-US" dirty="0" smtClean="0"/>
            </a:br>
            <a:r>
              <a:rPr lang="en-US" dirty="0" smtClean="0"/>
              <a:t>server crashes?</a:t>
            </a:r>
            <a:endParaRPr lang="th-TH" dirty="0"/>
          </a:p>
        </p:txBody>
      </p:sp>
      <p:sp>
        <p:nvSpPr>
          <p:cNvPr id="3" name="Content Placeholder 2"/>
          <p:cNvSpPr>
            <a:spLocks noGrp="1"/>
          </p:cNvSpPr>
          <p:nvPr>
            <p:ph idx="1"/>
          </p:nvPr>
        </p:nvSpPr>
        <p:spPr>
          <a:xfrm>
            <a:off x="914400" y="1600201"/>
            <a:ext cx="8229600" cy="2590799"/>
          </a:xfrm>
          <a:solidFill>
            <a:schemeClr val="bg1"/>
          </a:solidFill>
        </p:spPr>
        <p:txBody>
          <a:bodyPr>
            <a:normAutofit fontScale="85000" lnSpcReduction="10000"/>
          </a:bodyPr>
          <a:lstStyle/>
          <a:p>
            <a:r>
              <a:rPr lang="en-US" b="1" dirty="0" err="1" smtClean="0"/>
              <a:t>Checkpointing</a:t>
            </a:r>
            <a:r>
              <a:rPr lang="en-US" b="1" dirty="0" smtClean="0"/>
              <a:t>:</a:t>
            </a:r>
            <a:r>
              <a:rPr lang="en-US" dirty="0" smtClean="0"/>
              <a:t> The state of long running apps should be saved regularly so that the computation can be recovered from the last saved state if failures occur</a:t>
            </a:r>
          </a:p>
          <a:p>
            <a:r>
              <a:rPr lang="en-US" dirty="0" smtClean="0"/>
              <a:t>It usually take a </a:t>
            </a:r>
            <a:r>
              <a:rPr lang="en-US" b="1" dirty="0" smtClean="0"/>
              <a:t>long time to save state </a:t>
            </a:r>
            <a:r>
              <a:rPr lang="en-US" dirty="0" smtClean="0"/>
              <a:t>of CPU and memory-intensive apps</a:t>
            </a:r>
          </a:p>
          <a:p>
            <a:pPr lvl="1"/>
            <a:r>
              <a:rPr lang="en-US" b="1" dirty="0" smtClean="0"/>
              <a:t>Downtime</a:t>
            </a:r>
            <a:r>
              <a:rPr lang="en-US" dirty="0" smtClean="0"/>
              <a:t> could also be high </a:t>
            </a:r>
          </a:p>
          <a:p>
            <a:endParaRPr lang="en-US" dirty="0" smtClean="0"/>
          </a:p>
          <a:p>
            <a:endParaRPr lang="en-US" dirty="0" smtClean="0"/>
          </a:p>
        </p:txBody>
      </p:sp>
      <p:sp>
        <p:nvSpPr>
          <p:cNvPr id="6" name="Rectangle 5"/>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9"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pic>
        <p:nvPicPr>
          <p:cNvPr id="7" name="Picture 6" descr="latham-fig1.jpg"/>
          <p:cNvPicPr>
            <a:picLocks noChangeAspect="1"/>
          </p:cNvPicPr>
          <p:nvPr/>
        </p:nvPicPr>
        <p:blipFill>
          <a:blip r:embed="rId4" cstate="print"/>
          <a:stretch>
            <a:fillRect/>
          </a:stretch>
        </p:blipFill>
        <p:spPr>
          <a:xfrm>
            <a:off x="228600" y="4114800"/>
            <a:ext cx="3651250" cy="2209800"/>
          </a:xfrm>
          <a:prstGeom prst="rect">
            <a:avLst/>
          </a:prstGeom>
        </p:spPr>
      </p:pic>
      <p:sp>
        <p:nvSpPr>
          <p:cNvPr id="8" name="TextBox 7"/>
          <p:cNvSpPr txBox="1"/>
          <p:nvPr/>
        </p:nvSpPr>
        <p:spPr>
          <a:xfrm>
            <a:off x="3962400" y="4114800"/>
            <a:ext cx="4876800" cy="2523768"/>
          </a:xfrm>
          <a:prstGeom prst="rect">
            <a:avLst/>
          </a:prstGeom>
          <a:solidFill>
            <a:schemeClr val="bg1"/>
          </a:solidFill>
        </p:spPr>
        <p:txBody>
          <a:bodyPr wrap="square" rtlCol="0">
            <a:spAutoFit/>
          </a:bodyPr>
          <a:lstStyle/>
          <a:p>
            <a:pPr>
              <a:buFont typeface="Arial" pitchFamily="34" charset="0"/>
              <a:buChar char="•"/>
            </a:pPr>
            <a:r>
              <a:rPr lang="en-US" sz="2400" dirty="0" smtClean="0"/>
              <a:t>  </a:t>
            </a:r>
            <a:r>
              <a:rPr lang="en-US" sz="2800" dirty="0" smtClean="0"/>
              <a:t>Parallel File System (PFS) can be a </a:t>
            </a:r>
            <a:r>
              <a:rPr lang="en-US" sz="2800" b="1" dirty="0" smtClean="0"/>
              <a:t>bottleneck</a:t>
            </a:r>
            <a:r>
              <a:rPr lang="en-US" sz="2800" dirty="0" smtClean="0"/>
              <a:t> and slowdown the entire system when saving state of multiple nodes simultaneously</a:t>
            </a:r>
          </a:p>
          <a:p>
            <a:endParaRPr lang="th-TH" dirty="0"/>
          </a:p>
        </p:txBody>
      </p:sp>
      <p:pic>
        <p:nvPicPr>
          <p:cNvPr id="1026" name="Picture 2"/>
          <p:cNvPicPr>
            <a:picLocks noChangeAspect="1" noChangeArrowheads="1"/>
          </p:cNvPicPr>
          <p:nvPr/>
        </p:nvPicPr>
        <p:blipFill>
          <a:blip r:embed="rId5" cstate="print"/>
          <a:srcRect/>
          <a:stretch>
            <a:fillRect/>
          </a:stretch>
        </p:blipFill>
        <p:spPr bwMode="auto">
          <a:xfrm>
            <a:off x="685800" y="6477000"/>
            <a:ext cx="4364182" cy="381000"/>
          </a:xfrm>
          <a:prstGeom prst="rect">
            <a:avLst/>
          </a:prstGeom>
          <a:noFill/>
          <a:ln w="9525">
            <a:noFill/>
            <a:miter lim="800000"/>
            <a:headEnd/>
            <a:tailEnd/>
          </a:ln>
        </p:spPr>
      </p:pic>
      <p:sp>
        <p:nvSpPr>
          <p:cNvPr id="10" name="TextBox 9"/>
          <p:cNvSpPr txBox="1"/>
          <p:nvPr/>
        </p:nvSpPr>
        <p:spPr>
          <a:xfrm>
            <a:off x="0" y="6488668"/>
            <a:ext cx="673069" cy="369332"/>
          </a:xfrm>
          <a:prstGeom prst="rect">
            <a:avLst/>
          </a:prstGeom>
          <a:noFill/>
        </p:spPr>
        <p:txBody>
          <a:bodyPr wrap="none" rtlCol="0">
            <a:spAutoFit/>
          </a:bodyPr>
          <a:lstStyle/>
          <a:p>
            <a:r>
              <a:rPr lang="en-US" dirty="0" smtClean="0"/>
              <a:t>From</a:t>
            </a:r>
            <a:endParaRPr lang="th-TH"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What is </a:t>
            </a:r>
            <a:r>
              <a:rPr lang="en-US" dirty="0" err="1" smtClean="0"/>
              <a:t>Checkpointing</a:t>
            </a:r>
            <a:r>
              <a:rPr lang="en-US" dirty="0" smtClean="0"/>
              <a:t>?</a:t>
            </a:r>
            <a:endParaRPr lang="th-TH" dirty="0"/>
          </a:p>
        </p:txBody>
      </p:sp>
      <p:sp>
        <p:nvSpPr>
          <p:cNvPr id="3" name="Content Placeholder 2"/>
          <p:cNvSpPr>
            <a:spLocks noGrp="1"/>
          </p:cNvSpPr>
          <p:nvPr>
            <p:ph idx="1"/>
          </p:nvPr>
        </p:nvSpPr>
        <p:spPr>
          <a:xfrm>
            <a:off x="914400" y="1600201"/>
            <a:ext cx="8229600" cy="1142999"/>
          </a:xfrm>
          <a:solidFill>
            <a:schemeClr val="accent3">
              <a:lumMod val="20000"/>
              <a:lumOff val="80000"/>
            </a:schemeClr>
          </a:solidFill>
        </p:spPr>
        <p:txBody>
          <a:bodyPr>
            <a:normAutofit/>
          </a:bodyPr>
          <a:lstStyle/>
          <a:p>
            <a:r>
              <a:rPr lang="en-US" dirty="0" smtClean="0"/>
              <a:t>Periodically Save Computation State to Persistent Storage for recovery if failures occur</a:t>
            </a:r>
          </a:p>
        </p:txBody>
      </p:sp>
      <p:sp>
        <p:nvSpPr>
          <p:cNvPr id="8" name="Rectangle 7"/>
          <p:cNvSpPr/>
          <p:nvPr/>
        </p:nvSpPr>
        <p:spPr>
          <a:xfrm>
            <a:off x="990600" y="5867400"/>
            <a:ext cx="2514600" cy="60960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Linux/Hardware</a:t>
            </a:r>
            <a:endParaRPr lang="th-TH" dirty="0"/>
          </a:p>
        </p:txBody>
      </p:sp>
      <p:sp>
        <p:nvSpPr>
          <p:cNvPr id="9" name="Rectangle 8"/>
          <p:cNvSpPr/>
          <p:nvPr/>
        </p:nvSpPr>
        <p:spPr>
          <a:xfrm>
            <a:off x="990600" y="5105400"/>
            <a:ext cx="2514600" cy="762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VM-Level</a:t>
            </a:r>
            <a:endParaRPr lang="th-TH" dirty="0">
              <a:solidFill>
                <a:schemeClr val="tx1"/>
              </a:solidFill>
            </a:endParaRPr>
          </a:p>
        </p:txBody>
      </p:sp>
      <p:sp>
        <p:nvSpPr>
          <p:cNvPr id="10" name="Rectangle 9"/>
          <p:cNvSpPr/>
          <p:nvPr/>
        </p:nvSpPr>
        <p:spPr>
          <a:xfrm>
            <a:off x="990600" y="4343400"/>
            <a:ext cx="2514600" cy="7620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OS-Level</a:t>
            </a:r>
            <a:endParaRPr lang="th-TH" dirty="0">
              <a:solidFill>
                <a:schemeClr val="tx1"/>
              </a:solidFill>
            </a:endParaRPr>
          </a:p>
        </p:txBody>
      </p:sp>
      <p:sp>
        <p:nvSpPr>
          <p:cNvPr id="11" name="Rectangle 10"/>
          <p:cNvSpPr/>
          <p:nvPr/>
        </p:nvSpPr>
        <p:spPr>
          <a:xfrm>
            <a:off x="990600" y="3581400"/>
            <a:ext cx="2514600" cy="762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User Level</a:t>
            </a:r>
            <a:endParaRPr lang="th-TH" dirty="0">
              <a:solidFill>
                <a:schemeClr val="tx1"/>
              </a:solidFill>
            </a:endParaRPr>
          </a:p>
        </p:txBody>
      </p:sp>
      <p:sp>
        <p:nvSpPr>
          <p:cNvPr id="12" name="Rectangle 11"/>
          <p:cNvSpPr/>
          <p:nvPr/>
        </p:nvSpPr>
        <p:spPr>
          <a:xfrm>
            <a:off x="990600" y="2819400"/>
            <a:ext cx="2514600" cy="762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Application-Level</a:t>
            </a:r>
            <a:endParaRPr lang="th-TH" dirty="0">
              <a:solidFill>
                <a:schemeClr val="tx1"/>
              </a:solidFill>
            </a:endParaRPr>
          </a:p>
        </p:txBody>
      </p:sp>
      <p:sp>
        <p:nvSpPr>
          <p:cNvPr id="13" name="Rectangle 12"/>
          <p:cNvSpPr/>
          <p:nvPr/>
        </p:nvSpPr>
        <p:spPr>
          <a:xfrm>
            <a:off x="3962400" y="2819400"/>
            <a:ext cx="1600200" cy="762000"/>
          </a:xfrm>
          <a:prstGeom prst="rect">
            <a:avLst/>
          </a:prstGeo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Modify App</a:t>
            </a:r>
            <a:endParaRPr lang="th-TH" dirty="0">
              <a:solidFill>
                <a:schemeClr val="tx1"/>
              </a:solidFill>
            </a:endParaRPr>
          </a:p>
        </p:txBody>
      </p:sp>
      <p:sp>
        <p:nvSpPr>
          <p:cNvPr id="14" name="Rectangle 13"/>
          <p:cNvSpPr/>
          <p:nvPr/>
        </p:nvSpPr>
        <p:spPr>
          <a:xfrm>
            <a:off x="3962400" y="3657600"/>
            <a:ext cx="1600200" cy="685800"/>
          </a:xfrm>
          <a:prstGeom prst="rect">
            <a:avLst/>
          </a:prstGeo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Link with </a:t>
            </a:r>
            <a:r>
              <a:rPr lang="en-US" dirty="0" err="1" smtClean="0">
                <a:solidFill>
                  <a:schemeClr val="tx1"/>
                </a:solidFill>
              </a:rPr>
              <a:t>Chkpt</a:t>
            </a:r>
            <a:r>
              <a:rPr lang="en-US" dirty="0" smtClean="0">
                <a:solidFill>
                  <a:schemeClr val="tx1"/>
                </a:solidFill>
              </a:rPr>
              <a:t> library</a:t>
            </a:r>
            <a:endParaRPr lang="th-TH" dirty="0">
              <a:solidFill>
                <a:schemeClr val="tx1"/>
              </a:solidFill>
            </a:endParaRPr>
          </a:p>
        </p:txBody>
      </p:sp>
      <p:sp>
        <p:nvSpPr>
          <p:cNvPr id="15" name="Rectangle 14"/>
          <p:cNvSpPr/>
          <p:nvPr/>
        </p:nvSpPr>
        <p:spPr>
          <a:xfrm>
            <a:off x="3962400" y="4419600"/>
            <a:ext cx="1600200" cy="685800"/>
          </a:xfrm>
          <a:prstGeom prst="rect">
            <a:avLst/>
          </a:prstGeo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Modify Kernel</a:t>
            </a:r>
            <a:endParaRPr lang="th-TH" dirty="0">
              <a:solidFill>
                <a:schemeClr val="tx1"/>
              </a:solidFill>
            </a:endParaRPr>
          </a:p>
        </p:txBody>
      </p:sp>
      <p:sp>
        <p:nvSpPr>
          <p:cNvPr id="16" name="Rectangle 15"/>
          <p:cNvSpPr/>
          <p:nvPr/>
        </p:nvSpPr>
        <p:spPr>
          <a:xfrm>
            <a:off x="3962400" y="5181600"/>
            <a:ext cx="1600200" cy="685800"/>
          </a:xfrm>
          <a:prstGeom prst="rect">
            <a:avLst/>
          </a:prstGeom>
          <a:gradFill flip="none" rotWithShape="1">
            <a:gsLst>
              <a:gs pos="0">
                <a:schemeClr val="accent5">
                  <a:lumMod val="20000"/>
                  <a:lumOff val="80000"/>
                  <a:shade val="30000"/>
                  <a:satMod val="115000"/>
                </a:schemeClr>
              </a:gs>
              <a:gs pos="50000">
                <a:schemeClr val="accent5">
                  <a:lumMod val="20000"/>
                  <a:lumOff val="80000"/>
                  <a:shade val="67500"/>
                  <a:satMod val="115000"/>
                </a:schemeClr>
              </a:gs>
              <a:gs pos="100000">
                <a:schemeClr val="accent5">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Modify Hypervisor</a:t>
            </a:r>
            <a:endParaRPr lang="th-TH" dirty="0">
              <a:solidFill>
                <a:schemeClr val="tx1"/>
              </a:solidFill>
            </a:endParaRPr>
          </a:p>
        </p:txBody>
      </p:sp>
      <p:sp>
        <p:nvSpPr>
          <p:cNvPr id="17" name="Rectangle 16"/>
          <p:cNvSpPr/>
          <p:nvPr/>
        </p:nvSpPr>
        <p:spPr>
          <a:xfrm>
            <a:off x="5638800" y="2819400"/>
            <a:ext cx="1600200" cy="762000"/>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More works on  development</a:t>
            </a:r>
            <a:endParaRPr lang="th-TH" dirty="0">
              <a:solidFill>
                <a:schemeClr val="tx1"/>
              </a:solidFill>
            </a:endParaRPr>
          </a:p>
        </p:txBody>
      </p:sp>
      <p:sp>
        <p:nvSpPr>
          <p:cNvPr id="18" name="Rectangle 17"/>
          <p:cNvSpPr/>
          <p:nvPr/>
        </p:nvSpPr>
        <p:spPr>
          <a:xfrm>
            <a:off x="7315200" y="2819400"/>
            <a:ext cx="1600200" cy="76200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Know exactly what to save</a:t>
            </a:r>
            <a:endParaRPr lang="th-TH" dirty="0">
              <a:solidFill>
                <a:schemeClr val="tx1"/>
              </a:solidFill>
            </a:endParaRPr>
          </a:p>
        </p:txBody>
      </p:sp>
      <p:sp>
        <p:nvSpPr>
          <p:cNvPr id="20" name="Rectangle 19"/>
          <p:cNvSpPr/>
          <p:nvPr/>
        </p:nvSpPr>
        <p:spPr>
          <a:xfrm>
            <a:off x="5638800" y="3657600"/>
            <a:ext cx="1600200" cy="685800"/>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Depend on exe environments</a:t>
            </a:r>
            <a:endParaRPr lang="th-TH" dirty="0">
              <a:solidFill>
                <a:schemeClr val="tx1"/>
              </a:solidFill>
            </a:endParaRPr>
          </a:p>
        </p:txBody>
      </p:sp>
      <p:sp>
        <p:nvSpPr>
          <p:cNvPr id="21" name="Rectangle 20"/>
          <p:cNvSpPr/>
          <p:nvPr/>
        </p:nvSpPr>
        <p:spPr>
          <a:xfrm>
            <a:off x="7315200" y="3657600"/>
            <a:ext cx="1600200" cy="68580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Don’t have to recompile app</a:t>
            </a:r>
            <a:endParaRPr lang="th-TH" dirty="0">
              <a:solidFill>
                <a:schemeClr val="tx1"/>
              </a:solidFill>
            </a:endParaRPr>
          </a:p>
        </p:txBody>
      </p:sp>
      <p:sp>
        <p:nvSpPr>
          <p:cNvPr id="22" name="Rectangle 21"/>
          <p:cNvSpPr/>
          <p:nvPr/>
        </p:nvSpPr>
        <p:spPr>
          <a:xfrm>
            <a:off x="5638800" y="4419600"/>
            <a:ext cx="1600200" cy="685800"/>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Depend on  Kernel version</a:t>
            </a:r>
            <a:endParaRPr lang="th-TH" dirty="0">
              <a:solidFill>
                <a:schemeClr val="tx1"/>
              </a:solidFill>
            </a:endParaRPr>
          </a:p>
        </p:txBody>
      </p:sp>
      <p:sp>
        <p:nvSpPr>
          <p:cNvPr id="23" name="Rectangle 22"/>
          <p:cNvSpPr/>
          <p:nvPr/>
        </p:nvSpPr>
        <p:spPr>
          <a:xfrm>
            <a:off x="7315200" y="4419600"/>
            <a:ext cx="1600200" cy="68580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Can reuse executable </a:t>
            </a:r>
            <a:endParaRPr lang="th-TH" dirty="0">
              <a:solidFill>
                <a:schemeClr val="tx1"/>
              </a:solidFill>
            </a:endParaRPr>
          </a:p>
        </p:txBody>
      </p:sp>
      <p:sp>
        <p:nvSpPr>
          <p:cNvPr id="24" name="Rectangle 23"/>
          <p:cNvSpPr/>
          <p:nvPr/>
        </p:nvSpPr>
        <p:spPr>
          <a:xfrm>
            <a:off x="5638800" y="5181600"/>
            <a:ext cx="1600200" cy="685800"/>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Must handle all VM state</a:t>
            </a:r>
            <a:endParaRPr lang="th-TH" dirty="0">
              <a:solidFill>
                <a:schemeClr val="tx1"/>
              </a:solidFill>
            </a:endParaRPr>
          </a:p>
        </p:txBody>
      </p:sp>
      <p:sp>
        <p:nvSpPr>
          <p:cNvPr id="25" name="Rectangle 24"/>
          <p:cNvSpPr/>
          <p:nvPr/>
        </p:nvSpPr>
        <p:spPr>
          <a:xfrm>
            <a:off x="7315200" y="5181600"/>
            <a:ext cx="1600200" cy="68580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Transparent to Guest OS/App</a:t>
            </a:r>
            <a:endParaRPr lang="th-TH" dirty="0">
              <a:solidFill>
                <a:schemeClr val="tx1"/>
              </a:solidFill>
            </a:endParaRPr>
          </a:p>
        </p:txBody>
      </p:sp>
      <p:sp>
        <p:nvSpPr>
          <p:cNvPr id="26" name="Rectangle 25"/>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27"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VM </a:t>
            </a:r>
            <a:r>
              <a:rPr lang="en-US" dirty="0" err="1" smtClean="0"/>
              <a:t>Checkpointing</a:t>
            </a:r>
            <a:endParaRPr lang="th-TH" dirty="0"/>
          </a:p>
        </p:txBody>
      </p:sp>
      <p:sp>
        <p:nvSpPr>
          <p:cNvPr id="3" name="Content Placeholder 2"/>
          <p:cNvSpPr>
            <a:spLocks noGrp="1"/>
          </p:cNvSpPr>
          <p:nvPr>
            <p:ph idx="1"/>
          </p:nvPr>
        </p:nvSpPr>
        <p:spPr>
          <a:xfrm>
            <a:off x="914400" y="1600200"/>
            <a:ext cx="8229600" cy="4648199"/>
          </a:xfrm>
        </p:spPr>
        <p:txBody>
          <a:bodyPr>
            <a:normAutofit/>
          </a:bodyPr>
          <a:lstStyle/>
          <a:p>
            <a:r>
              <a:rPr lang="en-US" dirty="0" smtClean="0"/>
              <a:t>Highly Transparent to Guest OS &amp; Applications</a:t>
            </a:r>
          </a:p>
          <a:p>
            <a:r>
              <a:rPr lang="en-US" dirty="0" smtClean="0"/>
              <a:t>Save all apps and execution environments</a:t>
            </a:r>
          </a:p>
          <a:p>
            <a:r>
              <a:rPr lang="en-US" dirty="0" smtClean="0"/>
              <a:t>Techniques: </a:t>
            </a:r>
          </a:p>
          <a:p>
            <a:pPr lvl="1"/>
            <a:r>
              <a:rPr lang="en-US" dirty="0" smtClean="0"/>
              <a:t>Stop &amp; Save [</a:t>
            </a:r>
            <a:r>
              <a:rPr lang="en-US" dirty="0" err="1" smtClean="0"/>
              <a:t>kvm</a:t>
            </a:r>
            <a:r>
              <a:rPr lang="en-US" dirty="0" smtClean="0"/>
              <a:t>]</a:t>
            </a:r>
          </a:p>
          <a:p>
            <a:pPr lvl="1"/>
            <a:r>
              <a:rPr lang="en-US" dirty="0" smtClean="0"/>
              <a:t>Copy on Write &amp; </a:t>
            </a:r>
            <a:r>
              <a:rPr lang="en-US" dirty="0" err="1" smtClean="0"/>
              <a:t>Chkpt</a:t>
            </a:r>
            <a:r>
              <a:rPr lang="en-US" dirty="0" smtClean="0"/>
              <a:t> Thread [</a:t>
            </a:r>
            <a:r>
              <a:rPr lang="en-US" dirty="0" err="1" smtClean="0"/>
              <a:t>vmware</a:t>
            </a:r>
            <a:r>
              <a:rPr lang="en-US" dirty="0" smtClean="0"/>
              <a:t> </a:t>
            </a:r>
            <a:r>
              <a:rPr lang="en-US" dirty="0" err="1" smtClean="0"/>
              <a:t>ESXi</a:t>
            </a:r>
            <a:r>
              <a:rPr lang="en-US" dirty="0" smtClean="0"/>
              <a:t>]</a:t>
            </a:r>
          </a:p>
          <a:p>
            <a:pPr lvl="1"/>
            <a:r>
              <a:rPr lang="en-US" dirty="0" smtClean="0"/>
              <a:t>Copy to Memory Buffer [TLC 2009]</a:t>
            </a:r>
          </a:p>
          <a:p>
            <a:pPr lvl="1"/>
            <a:r>
              <a:rPr lang="en-US" dirty="0" smtClean="0"/>
              <a:t>Live replication to a backup host [</a:t>
            </a:r>
            <a:r>
              <a:rPr lang="en-US" dirty="0" err="1" smtClean="0"/>
              <a:t>Remus</a:t>
            </a:r>
            <a:r>
              <a:rPr lang="en-US" dirty="0" smtClean="0"/>
              <a:t>]</a:t>
            </a:r>
          </a:p>
          <a:p>
            <a:pPr lvl="1"/>
            <a:r>
              <a:rPr lang="en-US" b="1" dirty="0" smtClean="0"/>
              <a:t>Time-bound Live </a:t>
            </a:r>
            <a:r>
              <a:rPr lang="en-US" b="1" dirty="0" err="1" smtClean="0"/>
              <a:t>Checkpointing</a:t>
            </a:r>
            <a:r>
              <a:rPr lang="en-US" dirty="0" smtClean="0"/>
              <a:t> [TLC]</a:t>
            </a:r>
          </a:p>
          <a:p>
            <a:pPr lvl="1"/>
            <a:endParaRPr lang="en-US" dirty="0" smtClean="0"/>
          </a:p>
          <a:p>
            <a:pPr lvl="1"/>
            <a:endParaRPr lang="en-US" dirty="0" smtClean="0"/>
          </a:p>
        </p:txBody>
      </p:sp>
      <p:sp>
        <p:nvSpPr>
          <p:cNvPr id="8" name="Rectangle 7"/>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9"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1. Stop and Save</a:t>
            </a:r>
            <a:endParaRPr lang="th-TH" dirty="0"/>
          </a:p>
        </p:txBody>
      </p:sp>
      <p:sp>
        <p:nvSpPr>
          <p:cNvPr id="27" name="Down Arrow 26"/>
          <p:cNvSpPr/>
          <p:nvPr/>
        </p:nvSpPr>
        <p:spPr>
          <a:xfrm>
            <a:off x="1524000" y="2438400"/>
            <a:ext cx="304800" cy="12954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28" name="TextBox 27"/>
          <p:cNvSpPr txBox="1"/>
          <p:nvPr/>
        </p:nvSpPr>
        <p:spPr>
          <a:xfrm>
            <a:off x="1447800" y="2057400"/>
            <a:ext cx="513282" cy="369332"/>
          </a:xfrm>
          <a:prstGeom prst="rect">
            <a:avLst/>
          </a:prstGeom>
          <a:noFill/>
        </p:spPr>
        <p:txBody>
          <a:bodyPr wrap="none" rtlCol="0">
            <a:spAutoFit/>
          </a:bodyPr>
          <a:lstStyle/>
          <a:p>
            <a:r>
              <a:rPr lang="en-US" dirty="0" smtClean="0"/>
              <a:t>VM</a:t>
            </a:r>
            <a:endParaRPr lang="th-TH" dirty="0"/>
          </a:p>
        </p:txBody>
      </p:sp>
      <p:sp>
        <p:nvSpPr>
          <p:cNvPr id="29" name="TextBox 28"/>
          <p:cNvSpPr txBox="1"/>
          <p:nvPr/>
        </p:nvSpPr>
        <p:spPr>
          <a:xfrm>
            <a:off x="1981200" y="3048000"/>
            <a:ext cx="1201483" cy="369332"/>
          </a:xfrm>
          <a:prstGeom prst="rect">
            <a:avLst/>
          </a:prstGeom>
          <a:noFill/>
        </p:spPr>
        <p:txBody>
          <a:bodyPr wrap="none" rtlCol="0">
            <a:spAutoFit/>
          </a:bodyPr>
          <a:lstStyle/>
          <a:p>
            <a:r>
              <a:rPr lang="en-US" dirty="0" smtClean="0"/>
              <a:t>Hypervisor</a:t>
            </a:r>
            <a:endParaRPr lang="th-TH" dirty="0"/>
          </a:p>
        </p:txBody>
      </p:sp>
      <p:sp>
        <p:nvSpPr>
          <p:cNvPr id="30" name="Down Arrow 29"/>
          <p:cNvSpPr/>
          <p:nvPr/>
        </p:nvSpPr>
        <p:spPr>
          <a:xfrm>
            <a:off x="2286000" y="3733800"/>
            <a:ext cx="304800" cy="1295400"/>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32" name="Straight Arrow Connector 31"/>
          <p:cNvCxnSpPr>
            <a:stCxn id="27" idx="2"/>
            <a:endCxn id="30" idx="0"/>
          </p:cNvCxnSpPr>
          <p:nvPr/>
        </p:nvCxnSpPr>
        <p:spPr>
          <a:xfrm>
            <a:off x="1676400" y="3733800"/>
            <a:ext cx="762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Down Arrow 35"/>
          <p:cNvSpPr/>
          <p:nvPr/>
        </p:nvSpPr>
        <p:spPr>
          <a:xfrm>
            <a:off x="1524000" y="5029200"/>
            <a:ext cx="304800" cy="12954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38" name="Straight Arrow Connector 37"/>
          <p:cNvCxnSpPr>
            <a:stCxn id="30" idx="2"/>
            <a:endCxn id="36" idx="0"/>
          </p:cNvCxnSpPr>
          <p:nvPr/>
        </p:nvCxnSpPr>
        <p:spPr>
          <a:xfrm flipH="1">
            <a:off x="1676400" y="5029200"/>
            <a:ext cx="762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Can 53"/>
          <p:cNvSpPr/>
          <p:nvPr/>
        </p:nvSpPr>
        <p:spPr>
          <a:xfrm>
            <a:off x="3505200" y="4038600"/>
            <a:ext cx="533400" cy="762000"/>
          </a:xfrm>
          <a:prstGeom prst="can">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56" name="Straight Arrow Connector 55"/>
          <p:cNvCxnSpPr/>
          <p:nvPr/>
        </p:nvCxnSpPr>
        <p:spPr>
          <a:xfrm>
            <a:off x="2514600" y="4343400"/>
            <a:ext cx="914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276600" y="5029200"/>
            <a:ext cx="971420" cy="923330"/>
          </a:xfrm>
          <a:prstGeom prst="rect">
            <a:avLst/>
          </a:prstGeom>
          <a:noFill/>
        </p:spPr>
        <p:txBody>
          <a:bodyPr wrap="none" rtlCol="0">
            <a:spAutoFit/>
          </a:bodyPr>
          <a:lstStyle/>
          <a:p>
            <a:r>
              <a:rPr lang="en-US" dirty="0" smtClean="0"/>
              <a:t>Local or </a:t>
            </a:r>
          </a:p>
          <a:p>
            <a:r>
              <a:rPr lang="en-US" dirty="0" smtClean="0"/>
              <a:t>Shared </a:t>
            </a:r>
          </a:p>
          <a:p>
            <a:r>
              <a:rPr lang="en-US" dirty="0" smtClean="0"/>
              <a:t>Storage</a:t>
            </a:r>
            <a:endParaRPr lang="th-TH" dirty="0"/>
          </a:p>
        </p:txBody>
      </p:sp>
      <p:sp>
        <p:nvSpPr>
          <p:cNvPr id="17" name="Content Placeholder 5"/>
          <p:cNvSpPr>
            <a:spLocks noGrp="1"/>
          </p:cNvSpPr>
          <p:nvPr>
            <p:ph sz="half" idx="4294967295"/>
          </p:nvPr>
        </p:nvSpPr>
        <p:spPr>
          <a:xfrm>
            <a:off x="4648200" y="1371600"/>
            <a:ext cx="4267200" cy="4754563"/>
          </a:xfrm>
          <a:prstGeom prst="rect">
            <a:avLst/>
          </a:prstGeom>
        </p:spPr>
        <p:txBody>
          <a:bodyPr/>
          <a:lstStyle/>
          <a:p>
            <a:r>
              <a:rPr lang="en-US" sz="2800" dirty="0" smtClean="0"/>
              <a:t>Stop the VM to save state to disk</a:t>
            </a:r>
          </a:p>
          <a:p>
            <a:r>
              <a:rPr lang="en-US" sz="2800" dirty="0" smtClean="0"/>
              <a:t>Long Downtime and Checkpoint time</a:t>
            </a:r>
          </a:p>
          <a:p>
            <a:r>
              <a:rPr lang="en-US" sz="2800" dirty="0" smtClean="0"/>
              <a:t>Saving to shared storage is necessary if want to restore on a new host</a:t>
            </a:r>
          </a:p>
          <a:p>
            <a:r>
              <a:rPr lang="en-US" sz="2800" dirty="0" smtClean="0"/>
              <a:t>Saving to shared storage cause higher checkpoint time </a:t>
            </a:r>
            <a:endParaRPr lang="th-TH" sz="2800" dirty="0"/>
          </a:p>
        </p:txBody>
      </p:sp>
      <p:sp>
        <p:nvSpPr>
          <p:cNvPr id="18" name="Rectangle 17"/>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19"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2. Copy on Write</a:t>
            </a:r>
            <a:endParaRPr lang="th-TH" dirty="0"/>
          </a:p>
        </p:txBody>
      </p:sp>
      <p:sp>
        <p:nvSpPr>
          <p:cNvPr id="39" name="Down Arrow 38"/>
          <p:cNvSpPr/>
          <p:nvPr/>
        </p:nvSpPr>
        <p:spPr>
          <a:xfrm>
            <a:off x="1447800" y="2438400"/>
            <a:ext cx="304800" cy="8382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0" name="Down Arrow 39"/>
          <p:cNvSpPr/>
          <p:nvPr/>
        </p:nvSpPr>
        <p:spPr>
          <a:xfrm>
            <a:off x="2514600" y="3276600"/>
            <a:ext cx="304800" cy="228600"/>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1" name="Down Arrow 40"/>
          <p:cNvSpPr/>
          <p:nvPr/>
        </p:nvSpPr>
        <p:spPr>
          <a:xfrm>
            <a:off x="2514600" y="3505200"/>
            <a:ext cx="304800" cy="1371600"/>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43" name="Straight Arrow Connector 42"/>
          <p:cNvCxnSpPr>
            <a:stCxn id="39" idx="2"/>
            <a:endCxn id="40" idx="0"/>
          </p:cNvCxnSpPr>
          <p:nvPr/>
        </p:nvCxnSpPr>
        <p:spPr>
          <a:xfrm>
            <a:off x="1600200" y="3276600"/>
            <a:ext cx="1066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0" idx="2"/>
          </p:cNvCxnSpPr>
          <p:nvPr/>
        </p:nvCxnSpPr>
        <p:spPr>
          <a:xfrm flipH="1">
            <a:off x="1600200" y="3505200"/>
            <a:ext cx="1066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Down Arrow 46"/>
          <p:cNvSpPr/>
          <p:nvPr/>
        </p:nvSpPr>
        <p:spPr>
          <a:xfrm>
            <a:off x="1447800" y="3505200"/>
            <a:ext cx="304800" cy="28194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8" name="Rectangle 47"/>
          <p:cNvSpPr/>
          <p:nvPr/>
        </p:nvSpPr>
        <p:spPr>
          <a:xfrm>
            <a:off x="1524000" y="3733800"/>
            <a:ext cx="152400"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49" name="Rectangle 48"/>
          <p:cNvSpPr/>
          <p:nvPr/>
        </p:nvSpPr>
        <p:spPr>
          <a:xfrm flipH="1">
            <a:off x="1524000" y="38862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3" name="Rectangle 52"/>
          <p:cNvSpPr/>
          <p:nvPr/>
        </p:nvSpPr>
        <p:spPr>
          <a:xfrm flipH="1">
            <a:off x="1524000" y="4343400"/>
            <a:ext cx="152400" cy="152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57" name="Can 56"/>
          <p:cNvSpPr/>
          <p:nvPr/>
        </p:nvSpPr>
        <p:spPr>
          <a:xfrm>
            <a:off x="3581400" y="3810000"/>
            <a:ext cx="533400" cy="762000"/>
          </a:xfrm>
          <a:prstGeom prst="can">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59" name="Straight Arrow Connector 58"/>
          <p:cNvCxnSpPr/>
          <p:nvPr/>
        </p:nvCxnSpPr>
        <p:spPr>
          <a:xfrm>
            <a:off x="2743200" y="4343400"/>
            <a:ext cx="8382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1981200" y="38862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71" name="Straight Arrow Connector 70"/>
          <p:cNvCxnSpPr/>
          <p:nvPr/>
        </p:nvCxnSpPr>
        <p:spPr>
          <a:xfrm>
            <a:off x="2133600" y="4038600"/>
            <a:ext cx="1447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49" idx="0"/>
            <a:endCxn id="69" idx="0"/>
          </p:cNvCxnSpPr>
          <p:nvPr/>
        </p:nvCxnSpPr>
        <p:spPr>
          <a:xfrm>
            <a:off x="1600200" y="38862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stCxn id="69" idx="2"/>
            <a:endCxn id="49" idx="2"/>
          </p:cNvCxnSpPr>
          <p:nvPr/>
        </p:nvCxnSpPr>
        <p:spPr>
          <a:xfrm flipH="1">
            <a:off x="1600200" y="41148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133600" y="2819400"/>
            <a:ext cx="1201483" cy="369332"/>
          </a:xfrm>
          <a:prstGeom prst="rect">
            <a:avLst/>
          </a:prstGeom>
          <a:noFill/>
        </p:spPr>
        <p:txBody>
          <a:bodyPr wrap="none" rtlCol="0">
            <a:spAutoFit/>
          </a:bodyPr>
          <a:lstStyle/>
          <a:p>
            <a:r>
              <a:rPr lang="en-US" dirty="0" smtClean="0"/>
              <a:t>Hypervisor</a:t>
            </a:r>
            <a:endParaRPr lang="th-TH" dirty="0"/>
          </a:p>
        </p:txBody>
      </p:sp>
      <p:sp>
        <p:nvSpPr>
          <p:cNvPr id="81" name="TextBox 80"/>
          <p:cNvSpPr txBox="1"/>
          <p:nvPr/>
        </p:nvSpPr>
        <p:spPr>
          <a:xfrm>
            <a:off x="1371600" y="2133600"/>
            <a:ext cx="513282" cy="369332"/>
          </a:xfrm>
          <a:prstGeom prst="rect">
            <a:avLst/>
          </a:prstGeom>
          <a:noFill/>
        </p:spPr>
        <p:txBody>
          <a:bodyPr wrap="none" rtlCol="0">
            <a:spAutoFit/>
          </a:bodyPr>
          <a:lstStyle/>
          <a:p>
            <a:r>
              <a:rPr lang="en-US" dirty="0" smtClean="0"/>
              <a:t>VM</a:t>
            </a:r>
            <a:endParaRPr lang="th-TH" dirty="0"/>
          </a:p>
        </p:txBody>
      </p:sp>
      <p:sp>
        <p:nvSpPr>
          <p:cNvPr id="35" name="TextBox 34"/>
          <p:cNvSpPr txBox="1"/>
          <p:nvPr/>
        </p:nvSpPr>
        <p:spPr>
          <a:xfrm>
            <a:off x="3505200" y="4876800"/>
            <a:ext cx="971420" cy="923330"/>
          </a:xfrm>
          <a:prstGeom prst="rect">
            <a:avLst/>
          </a:prstGeom>
          <a:noFill/>
        </p:spPr>
        <p:txBody>
          <a:bodyPr wrap="none" rtlCol="0">
            <a:spAutoFit/>
          </a:bodyPr>
          <a:lstStyle/>
          <a:p>
            <a:r>
              <a:rPr lang="en-US" dirty="0" smtClean="0"/>
              <a:t>Local or </a:t>
            </a:r>
          </a:p>
          <a:p>
            <a:r>
              <a:rPr lang="en-US" dirty="0" smtClean="0"/>
              <a:t>Shared </a:t>
            </a:r>
          </a:p>
          <a:p>
            <a:r>
              <a:rPr lang="en-US" dirty="0" smtClean="0"/>
              <a:t>Storage</a:t>
            </a:r>
            <a:endParaRPr lang="th-TH" dirty="0"/>
          </a:p>
        </p:txBody>
      </p:sp>
      <p:sp>
        <p:nvSpPr>
          <p:cNvPr id="25" name="Content Placeholder 5"/>
          <p:cNvSpPr>
            <a:spLocks noGrp="1"/>
          </p:cNvSpPr>
          <p:nvPr>
            <p:ph sz="half" idx="4294967295"/>
          </p:nvPr>
        </p:nvSpPr>
        <p:spPr>
          <a:xfrm>
            <a:off x="4419600" y="1676400"/>
            <a:ext cx="4267200" cy="4754563"/>
          </a:xfrm>
          <a:prstGeom prst="rect">
            <a:avLst/>
          </a:prstGeom>
        </p:spPr>
        <p:txBody>
          <a:bodyPr>
            <a:normAutofit fontScale="92500"/>
          </a:bodyPr>
          <a:lstStyle/>
          <a:p>
            <a:r>
              <a:rPr lang="en-US" sz="2800" dirty="0" smtClean="0"/>
              <a:t>Hypervisor create a thread to scan memory and save unmodified pages</a:t>
            </a:r>
          </a:p>
          <a:p>
            <a:r>
              <a:rPr lang="en-US" sz="2800" dirty="0" smtClean="0"/>
              <a:t>If VM modifies a page, hypervisor copy the original contents of that page to directly to disk </a:t>
            </a:r>
          </a:p>
          <a:p>
            <a:r>
              <a:rPr lang="en-US" sz="2800" dirty="0" smtClean="0"/>
              <a:t>Can cause high downtime if large number of pages are modified in a short period of time</a:t>
            </a:r>
            <a:endParaRPr lang="th-TH" sz="2800" dirty="0"/>
          </a:p>
        </p:txBody>
      </p:sp>
      <p:sp>
        <p:nvSpPr>
          <p:cNvPr id="26" name="Rectangle 25"/>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27"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
        <p:nvSpPr>
          <p:cNvPr id="24" name="TextBox 23"/>
          <p:cNvSpPr txBox="1"/>
          <p:nvPr/>
        </p:nvSpPr>
        <p:spPr>
          <a:xfrm>
            <a:off x="1905000" y="5029200"/>
            <a:ext cx="1418530" cy="646331"/>
          </a:xfrm>
          <a:prstGeom prst="rect">
            <a:avLst/>
          </a:prstGeom>
          <a:noFill/>
        </p:spPr>
        <p:txBody>
          <a:bodyPr wrap="none" rtlCol="0">
            <a:spAutoFit/>
          </a:bodyPr>
          <a:lstStyle/>
          <a:p>
            <a:r>
              <a:rPr lang="en-US" dirty="0" smtClean="0"/>
              <a:t>One memory</a:t>
            </a:r>
          </a:p>
          <a:p>
            <a:r>
              <a:rPr lang="en-US" dirty="0" smtClean="0"/>
              <a:t>scan</a:t>
            </a:r>
            <a:endParaRPr lang="th-TH"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3. Memory Buffer</a:t>
            </a:r>
            <a:endParaRPr lang="th-TH" dirty="0"/>
          </a:p>
        </p:txBody>
      </p:sp>
      <p:sp>
        <p:nvSpPr>
          <p:cNvPr id="82" name="Down Arrow 81"/>
          <p:cNvSpPr/>
          <p:nvPr/>
        </p:nvSpPr>
        <p:spPr>
          <a:xfrm>
            <a:off x="685800" y="2514600"/>
            <a:ext cx="304800" cy="8382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4" name="Down Arrow 83"/>
          <p:cNvSpPr/>
          <p:nvPr/>
        </p:nvSpPr>
        <p:spPr>
          <a:xfrm>
            <a:off x="1752600" y="3352800"/>
            <a:ext cx="381000" cy="2286000"/>
          </a:xfrm>
          <a:prstGeom prst="down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85" name="Straight Arrow Connector 84"/>
          <p:cNvCxnSpPr>
            <a:stCxn id="82" idx="2"/>
          </p:cNvCxnSpPr>
          <p:nvPr/>
        </p:nvCxnSpPr>
        <p:spPr>
          <a:xfrm>
            <a:off x="838200" y="3352800"/>
            <a:ext cx="1066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7" name="Down Arrow 86"/>
          <p:cNvSpPr/>
          <p:nvPr/>
        </p:nvSpPr>
        <p:spPr>
          <a:xfrm>
            <a:off x="685800" y="3352800"/>
            <a:ext cx="304800" cy="3048000"/>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89" name="Rectangle 88"/>
          <p:cNvSpPr/>
          <p:nvPr/>
        </p:nvSpPr>
        <p:spPr>
          <a:xfrm flipH="1">
            <a:off x="762000" y="36576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91" name="Can 90"/>
          <p:cNvSpPr/>
          <p:nvPr/>
        </p:nvSpPr>
        <p:spPr>
          <a:xfrm>
            <a:off x="2819400" y="4876800"/>
            <a:ext cx="533400" cy="762000"/>
          </a:xfrm>
          <a:prstGeom prst="can">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92" name="Straight Arrow Connector 91"/>
          <p:cNvCxnSpPr/>
          <p:nvPr/>
        </p:nvCxnSpPr>
        <p:spPr>
          <a:xfrm>
            <a:off x="1981200" y="5257800"/>
            <a:ext cx="8382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1219200" y="36576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95" name="Straight Arrow Connector 94"/>
          <p:cNvCxnSpPr>
            <a:stCxn id="89" idx="0"/>
            <a:endCxn id="93" idx="0"/>
          </p:cNvCxnSpPr>
          <p:nvPr/>
        </p:nvCxnSpPr>
        <p:spPr>
          <a:xfrm>
            <a:off x="838200" y="36576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93" idx="2"/>
            <a:endCxn id="89" idx="2"/>
          </p:cNvCxnSpPr>
          <p:nvPr/>
        </p:nvCxnSpPr>
        <p:spPr>
          <a:xfrm flipH="1">
            <a:off x="838200" y="38862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295400" y="2743200"/>
            <a:ext cx="1201483" cy="369332"/>
          </a:xfrm>
          <a:prstGeom prst="rect">
            <a:avLst/>
          </a:prstGeom>
          <a:noFill/>
        </p:spPr>
        <p:txBody>
          <a:bodyPr wrap="none" rtlCol="0">
            <a:spAutoFit/>
          </a:bodyPr>
          <a:lstStyle/>
          <a:p>
            <a:r>
              <a:rPr lang="en-US" dirty="0" smtClean="0"/>
              <a:t>Hypervisor</a:t>
            </a:r>
            <a:endParaRPr lang="th-TH" dirty="0"/>
          </a:p>
        </p:txBody>
      </p:sp>
      <p:sp>
        <p:nvSpPr>
          <p:cNvPr id="98" name="TextBox 97"/>
          <p:cNvSpPr txBox="1"/>
          <p:nvPr/>
        </p:nvSpPr>
        <p:spPr>
          <a:xfrm>
            <a:off x="609600" y="2057400"/>
            <a:ext cx="513282" cy="369332"/>
          </a:xfrm>
          <a:prstGeom prst="rect">
            <a:avLst/>
          </a:prstGeom>
          <a:noFill/>
        </p:spPr>
        <p:txBody>
          <a:bodyPr wrap="none" rtlCol="0">
            <a:spAutoFit/>
          </a:bodyPr>
          <a:lstStyle/>
          <a:p>
            <a:r>
              <a:rPr lang="en-US" dirty="0" smtClean="0"/>
              <a:t>VM</a:t>
            </a:r>
            <a:endParaRPr lang="th-TH" dirty="0"/>
          </a:p>
        </p:txBody>
      </p:sp>
      <p:sp>
        <p:nvSpPr>
          <p:cNvPr id="100" name="Rectangle 99"/>
          <p:cNvSpPr/>
          <p:nvPr/>
        </p:nvSpPr>
        <p:spPr>
          <a:xfrm>
            <a:off x="1219200" y="41148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1" name="Rectangle 100"/>
          <p:cNvSpPr/>
          <p:nvPr/>
        </p:nvSpPr>
        <p:spPr>
          <a:xfrm>
            <a:off x="1219200" y="45720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2" name="Rectangle 101"/>
          <p:cNvSpPr/>
          <p:nvPr/>
        </p:nvSpPr>
        <p:spPr>
          <a:xfrm>
            <a:off x="1219200" y="5029200"/>
            <a:ext cx="304800" cy="2286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3" name="Rectangle 102"/>
          <p:cNvSpPr/>
          <p:nvPr/>
        </p:nvSpPr>
        <p:spPr>
          <a:xfrm flipH="1">
            <a:off x="762000" y="45720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04" name="Straight Arrow Connector 103"/>
          <p:cNvCxnSpPr>
            <a:stCxn id="103" idx="0"/>
          </p:cNvCxnSpPr>
          <p:nvPr/>
        </p:nvCxnSpPr>
        <p:spPr>
          <a:xfrm>
            <a:off x="838200" y="45720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103" idx="2"/>
          </p:cNvCxnSpPr>
          <p:nvPr/>
        </p:nvCxnSpPr>
        <p:spPr>
          <a:xfrm flipH="1">
            <a:off x="838200" y="48006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6" name="Rectangle 105"/>
          <p:cNvSpPr/>
          <p:nvPr/>
        </p:nvSpPr>
        <p:spPr>
          <a:xfrm flipH="1">
            <a:off x="762000" y="50292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07" name="Straight Arrow Connector 106"/>
          <p:cNvCxnSpPr>
            <a:stCxn id="106" idx="0"/>
          </p:cNvCxnSpPr>
          <p:nvPr/>
        </p:nvCxnSpPr>
        <p:spPr>
          <a:xfrm>
            <a:off x="838200" y="50292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a:endCxn id="106" idx="2"/>
          </p:cNvCxnSpPr>
          <p:nvPr/>
        </p:nvCxnSpPr>
        <p:spPr>
          <a:xfrm flipH="1">
            <a:off x="838200" y="52578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9" name="Rectangle 108"/>
          <p:cNvSpPr/>
          <p:nvPr/>
        </p:nvSpPr>
        <p:spPr>
          <a:xfrm flipH="1">
            <a:off x="762000" y="4114800"/>
            <a:ext cx="152400" cy="2286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10" name="Straight Arrow Connector 109"/>
          <p:cNvCxnSpPr>
            <a:stCxn id="109" idx="0"/>
          </p:cNvCxnSpPr>
          <p:nvPr/>
        </p:nvCxnSpPr>
        <p:spPr>
          <a:xfrm>
            <a:off x="838200" y="41148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endCxn id="109" idx="2"/>
          </p:cNvCxnSpPr>
          <p:nvPr/>
        </p:nvCxnSpPr>
        <p:spPr>
          <a:xfrm flipH="1">
            <a:off x="838200" y="4343400"/>
            <a:ext cx="5334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2743200" y="3657600"/>
            <a:ext cx="685800" cy="762000"/>
          </a:xfrm>
          <a:prstGeom prst="rect">
            <a:avLst/>
          </a:prstGeom>
          <a:gradFill flip="none" rotWithShape="1">
            <a:gsLst>
              <a:gs pos="0">
                <a:schemeClr val="accent5">
                  <a:lumMod val="60000"/>
                  <a:lumOff val="40000"/>
                  <a:shade val="30000"/>
                  <a:satMod val="115000"/>
                </a:schemeClr>
              </a:gs>
              <a:gs pos="50000">
                <a:schemeClr val="accent5">
                  <a:lumMod val="60000"/>
                  <a:lumOff val="40000"/>
                  <a:shade val="67500"/>
                  <a:satMod val="115000"/>
                </a:schemeClr>
              </a:gs>
              <a:gs pos="100000">
                <a:schemeClr val="accent5">
                  <a:lumMod val="60000"/>
                  <a:lumOff val="40000"/>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cxnSp>
        <p:nvCxnSpPr>
          <p:cNvPr id="114" name="Straight Arrow Connector 113"/>
          <p:cNvCxnSpPr>
            <a:stCxn id="93" idx="3"/>
            <a:endCxn id="112" idx="1"/>
          </p:cNvCxnSpPr>
          <p:nvPr/>
        </p:nvCxnSpPr>
        <p:spPr>
          <a:xfrm>
            <a:off x="1524000" y="3771900"/>
            <a:ext cx="1219200" cy="2667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100" idx="3"/>
            <a:endCxn id="112" idx="1"/>
          </p:cNvCxnSpPr>
          <p:nvPr/>
        </p:nvCxnSpPr>
        <p:spPr>
          <a:xfrm flipV="1">
            <a:off x="1524000" y="4038600"/>
            <a:ext cx="1219200" cy="1905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stCxn id="101" idx="3"/>
            <a:endCxn id="112" idx="1"/>
          </p:cNvCxnSpPr>
          <p:nvPr/>
        </p:nvCxnSpPr>
        <p:spPr>
          <a:xfrm flipV="1">
            <a:off x="1524000" y="4038600"/>
            <a:ext cx="1219200" cy="6477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stCxn id="102" idx="3"/>
            <a:endCxn id="112" idx="1"/>
          </p:cNvCxnSpPr>
          <p:nvPr/>
        </p:nvCxnSpPr>
        <p:spPr>
          <a:xfrm flipV="1">
            <a:off x="1524000" y="4038600"/>
            <a:ext cx="1219200" cy="11049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a:stCxn id="112" idx="2"/>
            <a:endCxn id="91" idx="1"/>
          </p:cNvCxnSpPr>
          <p:nvPr/>
        </p:nvCxnSpPr>
        <p:spPr>
          <a:xfrm>
            <a:off x="3086100" y="4419600"/>
            <a:ext cx="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2590800" y="3200400"/>
            <a:ext cx="988925" cy="369332"/>
          </a:xfrm>
          <a:prstGeom prst="rect">
            <a:avLst/>
          </a:prstGeom>
          <a:noFill/>
        </p:spPr>
        <p:txBody>
          <a:bodyPr wrap="none" rtlCol="0">
            <a:spAutoFit/>
          </a:bodyPr>
          <a:lstStyle/>
          <a:p>
            <a:r>
              <a:rPr lang="en-US" dirty="0" smtClean="0"/>
              <a:t>Memory</a:t>
            </a:r>
            <a:endParaRPr lang="th-TH" dirty="0"/>
          </a:p>
        </p:txBody>
      </p:sp>
      <p:sp>
        <p:nvSpPr>
          <p:cNvPr id="178" name="TextBox 177"/>
          <p:cNvSpPr txBox="1"/>
          <p:nvPr/>
        </p:nvSpPr>
        <p:spPr>
          <a:xfrm>
            <a:off x="2667000" y="5715000"/>
            <a:ext cx="895502" cy="923330"/>
          </a:xfrm>
          <a:prstGeom prst="rect">
            <a:avLst/>
          </a:prstGeom>
          <a:noFill/>
        </p:spPr>
        <p:txBody>
          <a:bodyPr wrap="none" rtlCol="0">
            <a:spAutoFit/>
          </a:bodyPr>
          <a:lstStyle/>
          <a:p>
            <a:r>
              <a:rPr lang="en-US" dirty="0" smtClean="0"/>
              <a:t>Local/</a:t>
            </a:r>
          </a:p>
          <a:p>
            <a:r>
              <a:rPr lang="en-US" dirty="0" smtClean="0"/>
              <a:t>Shared</a:t>
            </a:r>
          </a:p>
          <a:p>
            <a:r>
              <a:rPr lang="en-US" dirty="0" smtClean="0"/>
              <a:t>Storage</a:t>
            </a:r>
            <a:endParaRPr lang="th-TH" dirty="0"/>
          </a:p>
        </p:txBody>
      </p:sp>
      <p:sp>
        <p:nvSpPr>
          <p:cNvPr id="38" name="Content Placeholder 5"/>
          <p:cNvSpPr>
            <a:spLocks noGrp="1"/>
          </p:cNvSpPr>
          <p:nvPr>
            <p:ph sz="half" idx="4294967295"/>
          </p:nvPr>
        </p:nvSpPr>
        <p:spPr>
          <a:xfrm>
            <a:off x="4419600" y="1676400"/>
            <a:ext cx="4267200" cy="4754563"/>
          </a:xfrm>
          <a:prstGeom prst="rect">
            <a:avLst/>
          </a:prstGeom>
        </p:spPr>
        <p:txBody>
          <a:bodyPr>
            <a:normAutofit lnSpcReduction="10000"/>
          </a:bodyPr>
          <a:lstStyle/>
          <a:p>
            <a:r>
              <a:rPr lang="en-US" sz="2800" dirty="0" smtClean="0"/>
              <a:t>Hypervisor create a thread to scan memory and save unmodified pages</a:t>
            </a:r>
          </a:p>
          <a:p>
            <a:r>
              <a:rPr lang="en-US" sz="2800" dirty="0" smtClean="0"/>
              <a:t>Hypervisor stop VM to copy dirty pages to a memory buffer and write the buffer to disk later when </a:t>
            </a:r>
            <a:r>
              <a:rPr lang="en-US" sz="2800" dirty="0" err="1" smtClean="0"/>
              <a:t>checkpointing</a:t>
            </a:r>
            <a:r>
              <a:rPr lang="en-US" sz="2800" dirty="0" smtClean="0"/>
              <a:t> done</a:t>
            </a:r>
          </a:p>
          <a:p>
            <a:r>
              <a:rPr lang="en-US" sz="2800" dirty="0" smtClean="0"/>
              <a:t>Need large amount of memory</a:t>
            </a:r>
            <a:endParaRPr lang="th-TH" sz="2800" dirty="0"/>
          </a:p>
        </p:txBody>
      </p:sp>
      <p:sp>
        <p:nvSpPr>
          <p:cNvPr id="39" name="Rectangle 38"/>
          <p:cNvSpPr/>
          <p:nvPr/>
        </p:nvSpPr>
        <p:spPr>
          <a:xfrm>
            <a:off x="6934200" y="152400"/>
            <a:ext cx="2209800" cy="914400"/>
          </a:xfrm>
          <a:prstGeom prst="rect">
            <a:avLst/>
          </a:prstGeom>
          <a:gradFill flip="none" rotWithShape="1">
            <a:gsLst>
              <a:gs pos="0">
                <a:schemeClr val="accent3">
                  <a:lumMod val="50000"/>
                  <a:tint val="66000"/>
                  <a:satMod val="160000"/>
                </a:schemeClr>
              </a:gs>
              <a:gs pos="50000">
                <a:schemeClr val="accent3">
                  <a:lumMod val="50000"/>
                  <a:tint val="44500"/>
                  <a:satMod val="160000"/>
                </a:schemeClr>
              </a:gs>
              <a:gs pos="100000">
                <a:schemeClr val="accent3">
                  <a:lumMod val="5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pic>
        <p:nvPicPr>
          <p:cNvPr id="40" name="Picture 6" descr="D:\website\website_data\vasabi_img\vasabi_header2.png"/>
          <p:cNvPicPr>
            <a:picLocks noChangeAspect="1" noChangeArrowheads="1"/>
          </p:cNvPicPr>
          <p:nvPr/>
        </p:nvPicPr>
        <p:blipFill>
          <a:blip r:embed="rId3" cstate="print"/>
          <a:srcRect/>
          <a:stretch>
            <a:fillRect/>
          </a:stretch>
        </p:blipFill>
        <p:spPr bwMode="auto">
          <a:xfrm>
            <a:off x="6585555" y="228600"/>
            <a:ext cx="2558445" cy="747079"/>
          </a:xfrm>
          <a:prstGeom prst="rect">
            <a:avLst/>
          </a:prstGeom>
          <a:noFill/>
        </p:spPr>
      </p:pic>
      <p:sp>
        <p:nvSpPr>
          <p:cNvPr id="41" name="TextBox 40"/>
          <p:cNvSpPr txBox="1"/>
          <p:nvPr/>
        </p:nvSpPr>
        <p:spPr>
          <a:xfrm>
            <a:off x="1143000" y="5715000"/>
            <a:ext cx="1418530" cy="646331"/>
          </a:xfrm>
          <a:prstGeom prst="rect">
            <a:avLst/>
          </a:prstGeom>
          <a:noFill/>
        </p:spPr>
        <p:txBody>
          <a:bodyPr wrap="none" rtlCol="0">
            <a:spAutoFit/>
          </a:bodyPr>
          <a:lstStyle/>
          <a:p>
            <a:r>
              <a:rPr lang="en-US" dirty="0" smtClean="0"/>
              <a:t>One memory</a:t>
            </a:r>
          </a:p>
          <a:p>
            <a:r>
              <a:rPr lang="en-US" dirty="0" smtClean="0"/>
              <a:t>scan</a:t>
            </a:r>
            <a:endParaRPr lang="th-TH" dirty="0"/>
          </a:p>
        </p:txBody>
      </p:sp>
    </p:spTree>
  </p:cSld>
  <p:clrMapOvr>
    <a:masterClrMapping/>
  </p:clrMapOvr>
</p:sld>
</file>

<file path=ppt/theme/theme1.xml><?xml version="1.0" encoding="utf-8"?>
<a:theme xmlns:a="http://schemas.openxmlformats.org/drawingml/2006/main" name="vasabi-template-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vasabi-template-01</Template>
  <TotalTime>5131</TotalTime>
  <Words>1968</Words>
  <Application>Microsoft Office PowerPoint</Application>
  <PresentationFormat>On-screen Show (4:3)</PresentationFormat>
  <Paragraphs>241</Paragraphs>
  <Slides>27</Slides>
  <Notes>16</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vasabi-template-01</vt:lpstr>
      <vt:lpstr>Custom Design</vt:lpstr>
      <vt:lpstr>Office Theme</vt:lpstr>
      <vt:lpstr>Efficient Live Checkpointing Mechanisms for computation and memory-intensive VMs in a data center </vt:lpstr>
      <vt:lpstr>Outline</vt:lpstr>
      <vt:lpstr>Introduction</vt:lpstr>
      <vt:lpstr>How do we handle  server crashes?</vt:lpstr>
      <vt:lpstr>What is Checkpointing?</vt:lpstr>
      <vt:lpstr>VM Checkpointing</vt:lpstr>
      <vt:lpstr>1. Stop and Save</vt:lpstr>
      <vt:lpstr>2. Copy on Write</vt:lpstr>
      <vt:lpstr>3. Memory Buffer</vt:lpstr>
      <vt:lpstr>4. Replication</vt:lpstr>
      <vt:lpstr>Time-bound Live Migration</vt:lpstr>
      <vt:lpstr>TLM Design</vt:lpstr>
      <vt:lpstr>Kvm Migration and Downtime  (over a 10 Gbps network) </vt:lpstr>
      <vt:lpstr>TLM:Kernel MG Class D</vt:lpstr>
      <vt:lpstr>Time-bound Live  Checkpointing (TLC)</vt:lpstr>
      <vt:lpstr>Time-bound Live  Checkpointing (TLC)</vt:lpstr>
      <vt:lpstr>How do we make  TLC checkpointing scale? </vt:lpstr>
      <vt:lpstr>Scalable Checkpointing</vt:lpstr>
      <vt:lpstr>Scalable Checkpointing</vt:lpstr>
      <vt:lpstr>Scalable Checkpointing</vt:lpstr>
      <vt:lpstr>Scalable Checkpointing</vt:lpstr>
      <vt:lpstr>Scalable Checkpointing</vt:lpstr>
      <vt:lpstr>Scalable Checkpointing</vt:lpstr>
      <vt:lpstr>Conclusion  and Future Works</vt:lpstr>
      <vt:lpstr>BACKUP</vt:lpstr>
      <vt:lpstr>Experimental Setup</vt:lpstr>
      <vt:lpstr>TLM Performance:  Kernel IS Class 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kani</dc:creator>
  <cp:lastModifiedBy>CSTU1</cp:lastModifiedBy>
  <cp:revision>367</cp:revision>
  <dcterms:created xsi:type="dcterms:W3CDTF">2012-11-08T02:38:04Z</dcterms:created>
  <dcterms:modified xsi:type="dcterms:W3CDTF">2014-06-17T05:27:37Z</dcterms:modified>
</cp:coreProperties>
</file>