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6"/>
  </p:notesMasterIdLst>
  <p:sldIdLst>
    <p:sldId id="256" r:id="rId2"/>
    <p:sldId id="260" r:id="rId3"/>
    <p:sldId id="261" r:id="rId4"/>
    <p:sldId id="257" r:id="rId5"/>
    <p:sldId id="258" r:id="rId6"/>
    <p:sldId id="321" r:id="rId7"/>
    <p:sldId id="262" r:id="rId8"/>
    <p:sldId id="264" r:id="rId9"/>
    <p:sldId id="266" r:id="rId10"/>
    <p:sldId id="267" r:id="rId11"/>
    <p:sldId id="268" r:id="rId12"/>
    <p:sldId id="269" r:id="rId13"/>
    <p:sldId id="270" r:id="rId14"/>
    <p:sldId id="271" r:id="rId15"/>
    <p:sldId id="272" r:id="rId16"/>
    <p:sldId id="284" r:id="rId17"/>
    <p:sldId id="307" r:id="rId18"/>
    <p:sldId id="301" r:id="rId19"/>
    <p:sldId id="300" r:id="rId20"/>
    <p:sldId id="278" r:id="rId21"/>
    <p:sldId id="291" r:id="rId22"/>
    <p:sldId id="292" r:id="rId23"/>
    <p:sldId id="293" r:id="rId24"/>
    <p:sldId id="294" r:id="rId25"/>
    <p:sldId id="295" r:id="rId26"/>
    <p:sldId id="302" r:id="rId27"/>
    <p:sldId id="303" r:id="rId28"/>
    <p:sldId id="304" r:id="rId29"/>
    <p:sldId id="296" r:id="rId30"/>
    <p:sldId id="299" r:id="rId31"/>
    <p:sldId id="298" r:id="rId32"/>
    <p:sldId id="297" r:id="rId33"/>
    <p:sldId id="306" r:id="rId34"/>
    <p:sldId id="308" r:id="rId35"/>
    <p:sldId id="309" r:id="rId36"/>
    <p:sldId id="310" r:id="rId37"/>
    <p:sldId id="313" r:id="rId38"/>
    <p:sldId id="314" r:id="rId39"/>
    <p:sldId id="315" r:id="rId40"/>
    <p:sldId id="316" r:id="rId41"/>
    <p:sldId id="317" r:id="rId42"/>
    <p:sldId id="318" r:id="rId43"/>
    <p:sldId id="320" r:id="rId44"/>
    <p:sldId id="319"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3909DD-C204-4370-A548-CF50EFC0C7E7}" type="datetimeFigureOut">
              <a:rPr lang="en-US" smtClean="0"/>
              <a:t>6/16/2014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60D5E7-4501-46E9-B072-8626882DA0F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EC837-28C2-457E-85F2-8C1CBA40EF96}" type="slidenum">
              <a:rPr lang="en-US" smtClean="0"/>
              <a:pPr/>
              <a:t>7</a:t>
            </a:fld>
            <a:endParaRPr lang="en-US"/>
          </a:p>
        </p:txBody>
      </p:sp>
    </p:spTree>
    <p:extLst>
      <p:ext uri="{BB962C8B-B14F-4D97-AF65-F5344CB8AC3E}">
        <p14:creationId xmlns:p14="http://schemas.microsoft.com/office/powerpoint/2010/main" xmlns="" val="358084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95C7DEB-603D-4548-ABC6-D505D3FF3B01}"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376D45-ED0F-4EFB-AEB4-F047175CB6BE}"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7F01975-9BE8-4AE1-8752-B6B722CF61B1}" type="datetime3">
              <a:rPr lang="en-US" smtClean="0"/>
              <a:t>16 June 2014</a:t>
            </a:fld>
            <a:endParaRPr lang="en-US"/>
          </a:p>
        </p:txBody>
      </p:sp>
      <p:sp>
        <p:nvSpPr>
          <p:cNvPr id="19" name="Footer Placeholder 18"/>
          <p:cNvSpPr>
            <a:spLocks noGrp="1"/>
          </p:cNvSpPr>
          <p:nvPr>
            <p:ph type="ftr" sz="quarter" idx="11"/>
          </p:nvPr>
        </p:nvSpPr>
        <p:spPr/>
        <p:txBody>
          <a:bodyPr/>
          <a:lstStyle/>
          <a:p>
            <a:r>
              <a:rPr lang="en-US" smtClean="0"/>
              <a:t>ALICE ITS – upgrade and O2 Asian Workshop 2014 @ Thailand</a:t>
            </a:r>
          </a:p>
          <a:p>
            <a:r>
              <a:rPr lang="en-US" smtClean="0"/>
              <a:t>Krabi, June 16 – 18, 2014.</a:t>
            </a:r>
            <a:endParaRPr lang="en-US" dirty="0" smtClean="0"/>
          </a:p>
        </p:txBody>
      </p:sp>
      <p:sp>
        <p:nvSpPr>
          <p:cNvPr id="27" name="Slide Number Placeholder 26"/>
          <p:cNvSpPr>
            <a:spLocks noGrp="1"/>
          </p:cNvSpPr>
          <p:nvPr>
            <p:ph type="sldNum" sz="quarter" idx="12"/>
          </p:nvPr>
        </p:nvSpPr>
        <p:spPr/>
        <p:txBody>
          <a:bodyPr/>
          <a:lstStyle/>
          <a:p>
            <a:fld id="{498DA673-C790-450E-8EE7-45E09DA537D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C6E5EA-A1F8-4222-B435-4138742EF33E}" type="datetime3">
              <a:rPr lang="en-US" smtClean="0"/>
              <a:t>16 June 2014</a:t>
            </a:fld>
            <a:endParaRPr lang="en-US"/>
          </a:p>
        </p:txBody>
      </p:sp>
      <p:sp>
        <p:nvSpPr>
          <p:cNvPr id="5" name="Footer Placeholder 4"/>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6" name="Slide Number Placeholder 5"/>
          <p:cNvSpPr>
            <a:spLocks noGrp="1"/>
          </p:cNvSpPr>
          <p:nvPr>
            <p:ph type="sldNum" sz="quarter" idx="12"/>
          </p:nvPr>
        </p:nvSpPr>
        <p:spPr/>
        <p:txBody>
          <a:bodyPr/>
          <a:lstStyle/>
          <a:p>
            <a:fld id="{498DA673-C790-450E-8EE7-45E09DA537D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24EC4C-F95F-4C81-9106-775D6FE0A452}" type="datetime3">
              <a:rPr lang="en-US" smtClean="0"/>
              <a:t>16 June 2014</a:t>
            </a:fld>
            <a:endParaRPr lang="en-US"/>
          </a:p>
        </p:txBody>
      </p:sp>
      <p:sp>
        <p:nvSpPr>
          <p:cNvPr id="5" name="Footer Placeholder 4"/>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6" name="Slide Number Placeholder 5"/>
          <p:cNvSpPr>
            <a:spLocks noGrp="1"/>
          </p:cNvSpPr>
          <p:nvPr>
            <p:ph type="sldNum" sz="quarter" idx="12"/>
          </p:nvPr>
        </p:nvSpPr>
        <p:spPr/>
        <p:txBody>
          <a:bodyPr/>
          <a:lstStyle/>
          <a:p>
            <a:fld id="{498DA673-C790-450E-8EE7-45E09DA537D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620000" cy="667512"/>
          </a:xfrm>
        </p:spPr>
        <p:txBody>
          <a:bodyPr>
            <a:normAutofit/>
          </a:bodyPr>
          <a:lstStyle>
            <a:lvl1pPr>
              <a:defRPr sz="3200" b="1">
                <a:effectLst>
                  <a:outerShdw blurRad="38100" dist="38100" dir="2700000" algn="tl">
                    <a:srgbClr val="000000">
                      <a:alpha val="43137"/>
                    </a:srgbClr>
                  </a:outerShdw>
                </a:effectLst>
                <a:latin typeface="Times New Roman" pitchFamily="18" charset="0"/>
                <a:cs typeface="Times New Roman" pitchFamily="18" charset="0"/>
              </a:defRPr>
            </a:lvl1pPr>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1143000" y="1066800"/>
            <a:ext cx="7620000" cy="5105400"/>
          </a:xfrm>
        </p:spPr>
        <p:txBody>
          <a:bodyPr>
            <a:normAutofit/>
          </a:bodyPr>
          <a:lstStyle>
            <a:lvl1pPr>
              <a:defRPr sz="2000">
                <a:latin typeface="Times New Roman" pitchFamily="18" charset="0"/>
                <a:cs typeface="Times New Roman" pitchFamily="18" charset="0"/>
              </a:defRPr>
            </a:lvl1pPr>
            <a:lvl2pPr>
              <a:defRPr sz="2000">
                <a:latin typeface="Times New Roman" pitchFamily="18" charset="0"/>
                <a:cs typeface="Times New Roman" pitchFamily="18" charset="0"/>
              </a:defRPr>
            </a:lvl2pPr>
            <a:lvl3pPr>
              <a:defRPr sz="2000">
                <a:latin typeface="Times New Roman" pitchFamily="18" charset="0"/>
                <a:cs typeface="Times New Roman" pitchFamily="18" charset="0"/>
              </a:defRPr>
            </a:lvl3pPr>
            <a:lvl4pPr>
              <a:defRPr sz="2000">
                <a:latin typeface="Times New Roman" pitchFamily="18" charset="0"/>
                <a:cs typeface="Times New Roman" pitchFamily="18" charset="0"/>
              </a:defRPr>
            </a:lvl4pPr>
            <a:lvl5pPr>
              <a:defRPr sz="2000">
                <a:latin typeface="Times New Roman" pitchFamily="18" charset="0"/>
                <a:cs typeface="Times New Roman" pitchFamily="18"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a:xfrm>
            <a:off x="7010400" y="6349652"/>
            <a:ext cx="2133600" cy="365125"/>
          </a:xfrm>
        </p:spPr>
        <p:txBody>
          <a:bodyPr/>
          <a:lstStyle/>
          <a:p>
            <a:fld id="{37FE9A6B-9801-4F81-94C0-4B8AE7A1467D}" type="datetime3">
              <a:rPr lang="en-US" smtClean="0"/>
              <a:t>16 June 2014</a:t>
            </a:fld>
            <a:endParaRPr lang="en-US"/>
          </a:p>
        </p:txBody>
      </p:sp>
      <p:sp>
        <p:nvSpPr>
          <p:cNvPr id="5" name="Footer Placeholder 4"/>
          <p:cNvSpPr>
            <a:spLocks noGrp="1"/>
          </p:cNvSpPr>
          <p:nvPr>
            <p:ph type="ftr" sz="quarter" idx="11"/>
          </p:nvPr>
        </p:nvSpPr>
        <p:spPr>
          <a:xfrm>
            <a:off x="2057400" y="6356350"/>
            <a:ext cx="4495800" cy="365125"/>
          </a:xfrm>
        </p:spPr>
        <p:txBody>
          <a:bodyPr/>
          <a:lstStyle/>
          <a:p>
            <a:pPr algn="ctr"/>
            <a:r>
              <a:rPr lang="en-US" smtClean="0"/>
              <a:t>ALICE ITS – upgrade and O2 Asian Workshop 2014 @ Thailand Krabi, June 16 – 18, 2014.</a:t>
            </a:r>
            <a:endParaRPr lang="en-US" dirty="0"/>
          </a:p>
        </p:txBody>
      </p:sp>
      <p:sp>
        <p:nvSpPr>
          <p:cNvPr id="6" name="Slide Number Placeholder 5"/>
          <p:cNvSpPr>
            <a:spLocks noGrp="1"/>
          </p:cNvSpPr>
          <p:nvPr>
            <p:ph type="sldNum" sz="quarter" idx="12"/>
          </p:nvPr>
        </p:nvSpPr>
        <p:spPr/>
        <p:txBody>
          <a:bodyPr/>
          <a:lstStyle/>
          <a:p>
            <a:fld id="{498DA673-C790-450E-8EE7-45E09DA537D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24FE1A2-E8FE-4742-93E4-6D529BAC4FA8}" type="datetime3">
              <a:rPr lang="en-US" smtClean="0"/>
              <a:t>16 June 2014</a:t>
            </a:fld>
            <a:endParaRPr lang="en-US"/>
          </a:p>
        </p:txBody>
      </p:sp>
      <p:sp>
        <p:nvSpPr>
          <p:cNvPr id="5" name="Footer Placeholder 4"/>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6" name="Slide Number Placeholder 5"/>
          <p:cNvSpPr>
            <a:spLocks noGrp="1"/>
          </p:cNvSpPr>
          <p:nvPr>
            <p:ph type="sldNum" sz="quarter" idx="12"/>
          </p:nvPr>
        </p:nvSpPr>
        <p:spPr/>
        <p:txBody>
          <a:bodyPr/>
          <a:lstStyle/>
          <a:p>
            <a:fld id="{498DA673-C790-450E-8EE7-45E09DA537D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9D4C76-9B99-4446-8B1D-E9F43AB4451A}" type="datetime3">
              <a:rPr lang="en-US" smtClean="0"/>
              <a:t>16 June 2014</a:t>
            </a:fld>
            <a:endParaRPr lang="en-US"/>
          </a:p>
        </p:txBody>
      </p:sp>
      <p:sp>
        <p:nvSpPr>
          <p:cNvPr id="6" name="Footer Placeholder 5"/>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857025D-BA8D-4B93-B3C4-2D625F9FE9F2}" type="datetime3">
              <a:rPr lang="en-US" smtClean="0"/>
              <a:t>16 June 2014</a:t>
            </a:fld>
            <a:endParaRPr lang="en-US"/>
          </a:p>
        </p:txBody>
      </p:sp>
      <p:sp>
        <p:nvSpPr>
          <p:cNvPr id="8" name="Footer Placeholder 7"/>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9" name="Slide Number Placeholder 8"/>
          <p:cNvSpPr>
            <a:spLocks noGrp="1"/>
          </p:cNvSpPr>
          <p:nvPr>
            <p:ph type="sldNum" sz="quarter" idx="12"/>
          </p:nvPr>
        </p:nvSpPr>
        <p:spPr/>
        <p:txBody>
          <a:bodyPr/>
          <a:lstStyle/>
          <a:p>
            <a:fld id="{498DA673-C790-450E-8EE7-45E09DA537D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CE741B4-44F6-44EA-B546-AAD50E890884}" type="datetime3">
              <a:rPr lang="en-US" smtClean="0"/>
              <a:t>16 June 2014</a:t>
            </a:fld>
            <a:endParaRPr lang="en-US"/>
          </a:p>
        </p:txBody>
      </p:sp>
      <p:sp>
        <p:nvSpPr>
          <p:cNvPr id="4" name="Footer Placeholder 3"/>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2DC0D6-72EB-4206-884F-390C710F0054}" type="datetime3">
              <a:rPr lang="en-US" smtClean="0"/>
              <a:t>16 June 2014</a:t>
            </a:fld>
            <a:endParaRPr lang="en-US"/>
          </a:p>
        </p:txBody>
      </p:sp>
      <p:sp>
        <p:nvSpPr>
          <p:cNvPr id="3" name="Footer Placeholder 2"/>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4" name="Slide Number Placeholder 3"/>
          <p:cNvSpPr>
            <a:spLocks noGrp="1"/>
          </p:cNvSpPr>
          <p:nvPr>
            <p:ph type="sldNum" sz="quarter" idx="12"/>
          </p:nvPr>
        </p:nvSpPr>
        <p:spPr/>
        <p:txBody>
          <a:bodyPr/>
          <a:lstStyle/>
          <a:p>
            <a:fld id="{498DA673-C790-450E-8EE7-45E09DA537D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6332403-4620-44E0-9586-275F91D0852C}" type="datetime3">
              <a:rPr lang="en-US" smtClean="0"/>
              <a:t>16 June 2014</a:t>
            </a:fld>
            <a:endParaRPr lang="en-US"/>
          </a:p>
        </p:txBody>
      </p:sp>
      <p:sp>
        <p:nvSpPr>
          <p:cNvPr id="6" name="Footer Placeholder 5"/>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FC0F8E9-F68B-4DCD-A0E1-61AB32E22FB4}" type="datetime3">
              <a:rPr lang="en-US" smtClean="0"/>
              <a:t>16 June 2014</a:t>
            </a:fld>
            <a:endParaRPr lang="en-US"/>
          </a:p>
        </p:txBody>
      </p:sp>
      <p:sp>
        <p:nvSpPr>
          <p:cNvPr id="6" name="Footer Placeholder 5"/>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98DA673-C790-450E-8EE7-45E09DA537D6}"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95E2019-7EC6-46AC-9DFF-D72B3141CAFA}" type="datetime3">
              <a:rPr lang="en-US" smtClean="0"/>
              <a:t>16 June 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ALICE ITS – upgrade and O2 Asian Workshop 2014 @ Thailand Krabi, June 16 – 18, 2014.</a:t>
            </a: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98DA673-C790-450E-8EE7-45E09DA537D6}"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14" name="Picture 10"/>
          <p:cNvPicPr>
            <a:picLocks noChangeAspect="1" noChangeArrowheads="1"/>
          </p:cNvPicPr>
          <p:nvPr userDrawn="1"/>
        </p:nvPicPr>
        <p:blipFill>
          <a:blip r:embed="rId13">
            <a:extLst>
              <a:ext uri="{28A0092B-C50C-407E-A947-70E740481C1C}">
                <a14:useLocalDpi xmlns:a14="http://schemas.microsoft.com/office/drawing/2010/main" xmlns="" val="0"/>
              </a:ext>
            </a:extLst>
          </a:blip>
          <a:srcRect/>
          <a:stretch>
            <a:fillRect/>
          </a:stretch>
        </p:blipFill>
        <p:spPr bwMode="auto">
          <a:xfrm>
            <a:off x="0" y="5988050"/>
            <a:ext cx="860425" cy="869950"/>
          </a:xfrm>
          <a:prstGeom prst="rect">
            <a:avLst/>
          </a:prstGeom>
          <a:noFill/>
          <a:extLst>
            <a:ext uri="{909E8E84-426E-40DD-AFC4-6F175D3DCCD1}">
              <a14:hiddenFill xmlns:a14="http://schemas.microsoft.com/office/drawing/2010/main" xmlns="">
                <a:solidFill>
                  <a:srgbClr val="FFFFFF"/>
                </a:solidFill>
              </a14:hiddenFill>
            </a:ext>
          </a:extLst>
        </p:spPr>
      </p:pic>
      <p:pic>
        <p:nvPicPr>
          <p:cNvPr id="15" name="Picture 2"/>
          <p:cNvPicPr>
            <a:picLocks noChangeAspect="1" noChangeArrowheads="1"/>
          </p:cNvPicPr>
          <p:nvPr userDrawn="1"/>
        </p:nvPicPr>
        <p:blipFill rotWithShape="1">
          <a:blip r:embed="rId14">
            <a:extLst>
              <a:ext uri="{28A0092B-C50C-407E-A947-70E740481C1C}">
                <a14:useLocalDpi xmlns:a14="http://schemas.microsoft.com/office/drawing/2010/main" xmlns="" val="0"/>
              </a:ext>
            </a:extLst>
          </a:blip>
          <a:srcRect l="50000"/>
          <a:stretch/>
        </p:blipFill>
        <p:spPr bwMode="auto">
          <a:xfrm>
            <a:off x="0" y="2743200"/>
            <a:ext cx="874307" cy="103327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6" name="Picture 3"/>
          <p:cNvPicPr>
            <a:picLocks noChangeAspect="1" noChangeArrowheads="1"/>
          </p:cNvPicPr>
          <p:nvPr userDrawn="1"/>
        </p:nvPicPr>
        <p:blipFill>
          <a:blip r:embed="rId15">
            <a:extLst>
              <a:ext uri="{28A0092B-C50C-407E-A947-70E740481C1C}">
                <a14:useLocalDpi xmlns:a14="http://schemas.microsoft.com/office/drawing/2010/main" xmlns="" val="0"/>
              </a:ext>
            </a:extLst>
          </a:blip>
          <a:srcRect/>
          <a:stretch>
            <a:fillRect/>
          </a:stretch>
        </p:blipFill>
        <p:spPr bwMode="auto">
          <a:xfrm>
            <a:off x="0" y="0"/>
            <a:ext cx="1081520" cy="111429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 Id="rId5" Type="http://schemas.openxmlformats.org/officeDocument/2006/relationships/image" Target="../media/image43.emf"/><Relationship Id="rId4" Type="http://schemas.openxmlformats.org/officeDocument/2006/relationships/image" Target="../media/image42.emf"/></Relationships>
</file>

<file path=ppt/slides/_rels/slide41.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42.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ebmail.comsats.edu.pk/imp/compose.php?to=Antoine+Junique+%3CAntoine.Junique%40cern.ch%3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514600"/>
            <a:ext cx="7851648" cy="1828800"/>
          </a:xfrm>
        </p:spPr>
        <p:txBody>
          <a:bodyPr>
            <a:normAutofit fontScale="90000"/>
          </a:bodyPr>
          <a:lstStyle/>
          <a:p>
            <a:r>
              <a:rPr lang="en-US" dirty="0">
                <a:solidFill>
                  <a:schemeClr val="tx1"/>
                </a:solidFill>
                <a:latin typeface="Times New Roman" pitchFamily="18" charset="0"/>
                <a:cs typeface="Times New Roman" pitchFamily="18" charset="0"/>
              </a:rPr>
              <a:t>ITS - activities </a:t>
            </a:r>
            <a:r>
              <a:rPr lang="en-US" dirty="0" smtClean="0">
                <a:solidFill>
                  <a:schemeClr val="tx1"/>
                </a:solidFill>
                <a:latin typeface="Times New Roman" pitchFamily="18" charset="0"/>
                <a:cs typeface="Times New Roman" pitchFamily="18" charset="0"/>
              </a:rPr>
              <a:t>@ </a:t>
            </a:r>
            <a:r>
              <a:rPr lang="en-US" sz="4900" dirty="0">
                <a:solidFill>
                  <a:schemeClr val="tx1"/>
                </a:solidFill>
                <a:latin typeface="Times New Roman" pitchFamily="18" charset="0"/>
                <a:cs typeface="Times New Roman" pitchFamily="18" charset="0"/>
              </a:rPr>
              <a:t>COMSATS Institute of Information Technology</a:t>
            </a:r>
          </a:p>
        </p:txBody>
      </p:sp>
      <p:sp>
        <p:nvSpPr>
          <p:cNvPr id="3" name="Subtitle 2"/>
          <p:cNvSpPr>
            <a:spLocks noGrp="1"/>
          </p:cNvSpPr>
          <p:nvPr>
            <p:ph type="subTitle" idx="1"/>
          </p:nvPr>
        </p:nvSpPr>
        <p:spPr>
          <a:xfrm>
            <a:off x="838200" y="4419600"/>
            <a:ext cx="8153400" cy="1752600"/>
          </a:xfrm>
        </p:spPr>
        <p:txBody>
          <a:bodyPr>
            <a:normAutofit fontScale="85000" lnSpcReduction="10000"/>
          </a:bodyPr>
          <a:lstStyle/>
          <a:p>
            <a:r>
              <a:rPr lang="en-US" dirty="0" err="1" smtClean="0">
                <a:solidFill>
                  <a:schemeClr val="tx1"/>
                </a:solidFill>
                <a:latin typeface="Times New Roman" pitchFamily="18" charset="0"/>
                <a:cs typeface="Times New Roman" pitchFamily="18" charset="0"/>
              </a:rPr>
              <a:t>Arshad</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Saleem</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Bhatti</a:t>
            </a:r>
            <a:endParaRPr lang="en-US" dirty="0" smtClean="0">
              <a:solidFill>
                <a:schemeClr val="tx1"/>
              </a:solidFill>
              <a:latin typeface="Times New Roman" pitchFamily="18" charset="0"/>
              <a:cs typeface="Times New Roman" pitchFamily="18" charset="0"/>
            </a:endParaRPr>
          </a:p>
          <a:p>
            <a:r>
              <a:rPr lang="en-US" dirty="0" smtClean="0">
                <a:solidFill>
                  <a:schemeClr val="tx1"/>
                </a:solidFill>
                <a:latin typeface="Times New Roman" pitchFamily="18" charset="0"/>
                <a:cs typeface="Times New Roman" pitchFamily="18" charset="0"/>
              </a:rPr>
              <a:t>Department of Physics</a:t>
            </a:r>
          </a:p>
          <a:p>
            <a:r>
              <a:rPr lang="en-US" dirty="0" smtClean="0">
                <a:solidFill>
                  <a:schemeClr val="tx1"/>
                </a:solidFill>
                <a:latin typeface="Times New Roman" pitchFamily="18" charset="0"/>
                <a:cs typeface="Times New Roman" pitchFamily="18" charset="0"/>
              </a:rPr>
              <a:t>COMSATS Institute of Information Technology, Islamabad. PKISTAN</a:t>
            </a:r>
          </a:p>
          <a:p>
            <a:r>
              <a:rPr lang="en-US" dirty="0" smtClean="0">
                <a:latin typeface="Times New Roman" pitchFamily="18" charset="0"/>
                <a:cs typeface="Times New Roman" pitchFamily="18" charset="0"/>
              </a:rPr>
              <a:t>asbhatti@comsats.edu.pk</a:t>
            </a:r>
            <a:endParaRPr lang="en-US" dirty="0">
              <a:solidFill>
                <a:schemeClr val="tx1"/>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1905000" y="0"/>
            <a:ext cx="5562600" cy="1949637"/>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Electric field region</a:t>
            </a:r>
            <a:endParaRPr lang="en-US" dirty="0"/>
          </a:p>
        </p:txBody>
      </p:sp>
      <p:sp>
        <p:nvSpPr>
          <p:cNvPr id="3" name="Content Placeholder 2"/>
          <p:cNvSpPr>
            <a:spLocks noGrp="1"/>
          </p:cNvSpPr>
          <p:nvPr>
            <p:ph idx="1"/>
          </p:nvPr>
        </p:nvSpPr>
        <p:spPr>
          <a:xfrm>
            <a:off x="457200" y="1600201"/>
            <a:ext cx="4114800" cy="2819399"/>
          </a:xfrm>
        </p:spPr>
        <p:txBody>
          <a:bodyPr>
            <a:normAutofit/>
          </a:bodyPr>
          <a:lstStyle/>
          <a:p>
            <a:r>
              <a:rPr lang="en-US" dirty="0" smtClean="0"/>
              <a:t>In diodes, the electric field resides only in the depleted region.</a:t>
            </a:r>
            <a:endParaRPr lang="en-US"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72000" y="1752600"/>
            <a:ext cx="3962400" cy="46420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Footer Placeholder 4"/>
          <p:cNvSpPr>
            <a:spLocks noGrp="1"/>
          </p:cNvSpPr>
          <p:nvPr>
            <p:ph type="ftr" sz="quarter" idx="11"/>
          </p:nvPr>
        </p:nvSpPr>
        <p:spPr>
          <a:xfrm>
            <a:off x="3124200" y="6356350"/>
            <a:ext cx="2895600" cy="365125"/>
          </a:xfrm>
        </p:spPr>
        <p:txBody>
          <a:bodyPr/>
          <a:lstStyle/>
          <a:p>
            <a:r>
              <a:rPr lang="en-US" smtClean="0"/>
              <a:t>ALICE ITS – upgrade and O2 Asian Workshop 2014 @ Thailand Krabi, June 16 – 18, 2014.</a:t>
            </a:r>
            <a:endParaRPr lang="en-US"/>
          </a:p>
        </p:txBody>
      </p:sp>
      <p:sp>
        <p:nvSpPr>
          <p:cNvPr id="6" name="Date Placeholder 5"/>
          <p:cNvSpPr>
            <a:spLocks noGrp="1"/>
          </p:cNvSpPr>
          <p:nvPr>
            <p:ph type="dt" sz="half" idx="10"/>
          </p:nvPr>
        </p:nvSpPr>
        <p:spPr/>
        <p:txBody>
          <a:bodyPr/>
          <a:lstStyle/>
          <a:p>
            <a:fld id="{7B0CC995-8578-48E7-B962-36D49BA1B947}" type="datetime3">
              <a:rPr lang="en-US" smtClean="0"/>
              <a:t>16 June 2014</a:t>
            </a:fld>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10</a:t>
            </a:fld>
            <a:endParaRPr lang="en-US"/>
          </a:p>
        </p:txBody>
      </p:sp>
    </p:spTree>
    <p:extLst>
      <p:ext uri="{BB962C8B-B14F-4D97-AF65-F5344CB8AC3E}">
        <p14:creationId xmlns:p14="http://schemas.microsoft.com/office/powerpoint/2010/main" xmlns="" val="108918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Process used to Calculate Depletion Region</a:t>
            </a:r>
            <a:endParaRPr lang="en-US" dirty="0"/>
          </a:p>
        </p:txBody>
      </p:sp>
      <p:sp>
        <p:nvSpPr>
          <p:cNvPr id="4" name="Content Placeholder 2"/>
          <p:cNvSpPr>
            <a:spLocks noGrp="1"/>
          </p:cNvSpPr>
          <p:nvPr>
            <p:ph idx="1"/>
          </p:nvPr>
        </p:nvSpPr>
        <p:spPr>
          <a:xfrm>
            <a:off x="457200" y="1737518"/>
            <a:ext cx="3962400" cy="4739482"/>
          </a:xfrm>
        </p:spPr>
        <p:txBody>
          <a:bodyPr>
            <a:normAutofit/>
          </a:bodyPr>
          <a:lstStyle/>
          <a:p>
            <a:pPr lvl="0"/>
            <a:r>
              <a:rPr lang="en-US" dirty="0" smtClean="0"/>
              <a:t>The structure is symmetric, so the Electric field will be maximum at its center. </a:t>
            </a:r>
          </a:p>
          <a:p>
            <a:pPr lvl="0"/>
            <a:r>
              <a:rPr lang="en-US" dirty="0"/>
              <a:t>A</a:t>
            </a:r>
            <a:r>
              <a:rPr lang="en-US" dirty="0" smtClean="0"/>
              <a:t> 2D plane from the center of the 3D structure was extracted.</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267200" y="1676400"/>
            <a:ext cx="4800600" cy="464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Footer Placeholder 4"/>
          <p:cNvSpPr>
            <a:spLocks noGrp="1"/>
          </p:cNvSpPr>
          <p:nvPr>
            <p:ph type="ftr" sz="quarter" idx="11"/>
          </p:nvPr>
        </p:nvSpPr>
        <p:spPr>
          <a:xfrm>
            <a:off x="3124200" y="6356350"/>
            <a:ext cx="2895600" cy="365125"/>
          </a:xfrm>
        </p:spPr>
        <p:txBody>
          <a:bodyPr/>
          <a:lstStyle/>
          <a:p>
            <a:r>
              <a:rPr lang="en-US" smtClean="0"/>
              <a:t>ALICE ITS – upgrade and O2 Asian Workshop 2014 @ Thailand Krabi, June 16 – 18, 2014.</a:t>
            </a:r>
            <a:endParaRPr lang="en-US"/>
          </a:p>
        </p:txBody>
      </p:sp>
      <p:sp>
        <p:nvSpPr>
          <p:cNvPr id="7" name="Date Placeholder 6"/>
          <p:cNvSpPr>
            <a:spLocks noGrp="1"/>
          </p:cNvSpPr>
          <p:nvPr>
            <p:ph type="dt" sz="half" idx="10"/>
          </p:nvPr>
        </p:nvSpPr>
        <p:spPr/>
        <p:txBody>
          <a:bodyPr/>
          <a:lstStyle/>
          <a:p>
            <a:fld id="{D8E7E419-B0D7-4C05-B075-E7E138122622}" type="datetime3">
              <a:rPr lang="en-US" smtClean="0"/>
              <a:t>16 June 2014</a:t>
            </a:fld>
            <a:endParaRPr lang="en-US"/>
          </a:p>
        </p:txBody>
      </p:sp>
      <p:sp>
        <p:nvSpPr>
          <p:cNvPr id="8" name="Slide Number Placeholder 7"/>
          <p:cNvSpPr>
            <a:spLocks noGrp="1"/>
          </p:cNvSpPr>
          <p:nvPr>
            <p:ph type="sldNum" sz="quarter" idx="12"/>
          </p:nvPr>
        </p:nvSpPr>
        <p:spPr/>
        <p:txBody>
          <a:bodyPr/>
          <a:lstStyle/>
          <a:p>
            <a:fld id="{498DA673-C790-450E-8EE7-45E09DA537D6}" type="slidenum">
              <a:rPr lang="en-US" smtClean="0"/>
              <a:t>11</a:t>
            </a:fld>
            <a:endParaRPr lang="en-US"/>
          </a:p>
        </p:txBody>
      </p:sp>
    </p:spTree>
    <p:extLst>
      <p:ext uri="{BB962C8B-B14F-4D97-AF65-F5344CB8AC3E}">
        <p14:creationId xmlns:p14="http://schemas.microsoft.com/office/powerpoint/2010/main" xmlns="" val="7436303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Extraction</a:t>
            </a:r>
            <a:endParaRPr lang="en-US" dirty="0"/>
          </a:p>
        </p:txBody>
      </p:sp>
      <p:sp>
        <p:nvSpPr>
          <p:cNvPr id="10" name="Footer Placeholder 4"/>
          <p:cNvSpPr>
            <a:spLocks noGrp="1"/>
          </p:cNvSpPr>
          <p:nvPr>
            <p:ph type="ftr" sz="quarter" idx="11"/>
          </p:nvPr>
        </p:nvSpPr>
        <p:spPr>
          <a:xfrm>
            <a:off x="3124200" y="6356350"/>
            <a:ext cx="2895600" cy="365125"/>
          </a:xfrm>
        </p:spPr>
        <p:txBody>
          <a:bodyPr/>
          <a:lstStyle/>
          <a:p>
            <a:r>
              <a:rPr lang="en-US" smtClean="0"/>
              <a:t>ALICE ITS – upgrade and O2 Asian Workshop 2014 @ Thailand Krabi, June 16 – 18, 2014.</a:t>
            </a:r>
            <a:endParaRPr lang="en-US"/>
          </a:p>
        </p:txBody>
      </p:sp>
      <p:pic>
        <p:nvPicPr>
          <p:cNvPr id="12"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14400" y="838200"/>
            <a:ext cx="8229600" cy="52501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5" name="Straight Arrow Connector 14"/>
          <p:cNvCxnSpPr/>
          <p:nvPr/>
        </p:nvCxnSpPr>
        <p:spPr>
          <a:xfrm>
            <a:off x="1895173" y="2971800"/>
            <a:ext cx="472440"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115643" y="1743501"/>
            <a:ext cx="681356"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xmlns="" Requires="a14">
          <p:sp>
            <p:nvSpPr>
              <p:cNvPr id="19" name="TextBox 18"/>
              <p:cNvSpPr txBox="1"/>
              <p:nvPr/>
            </p:nvSpPr>
            <p:spPr>
              <a:xfrm>
                <a:off x="1884679" y="2895600"/>
                <a:ext cx="24671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C000"/>
                              </a:solidFill>
                              <a:latin typeface="Cambria Math"/>
                            </a:rPr>
                          </m:ctrlPr>
                        </m:sSubPr>
                        <m:e>
                          <m:r>
                            <a:rPr lang="en-US" b="0" i="1" smtClean="0">
                              <a:solidFill>
                                <a:srgbClr val="FFC000"/>
                              </a:solidFill>
                              <a:latin typeface="Cambria Math"/>
                            </a:rPr>
                            <m:t>𝑟</m:t>
                          </m:r>
                        </m:e>
                        <m:sub>
                          <m:r>
                            <a:rPr lang="en-US" b="0" i="1" smtClean="0">
                              <a:solidFill>
                                <a:srgbClr val="FFC000"/>
                              </a:solidFill>
                              <a:latin typeface="Cambria Math"/>
                            </a:rPr>
                            <m:t>𝑧</m:t>
                          </m:r>
                        </m:sub>
                      </m:sSub>
                    </m:oMath>
                  </m:oMathPara>
                </a14:m>
                <a:endParaRPr lang="en-US" dirty="0"/>
              </a:p>
            </p:txBody>
          </p:sp>
        </mc:Choice>
        <mc:Fallback>
          <p:sp>
            <p:nvSpPr>
              <p:cNvPr id="19" name="TextBox 18"/>
              <p:cNvSpPr txBox="1">
                <a:spLocks noRot="1" noChangeAspect="1" noMove="1" noResize="1" noEditPoints="1" noAdjustHandles="1" noChangeArrowheads="1" noChangeShapeType="1" noTextEdit="1"/>
              </p:cNvSpPr>
              <p:nvPr/>
            </p:nvSpPr>
            <p:spPr>
              <a:xfrm>
                <a:off x="1884679" y="2895600"/>
                <a:ext cx="246714" cy="369332"/>
              </a:xfrm>
              <a:prstGeom prst="rect">
                <a:avLst/>
              </a:prstGeom>
              <a:blipFill rotWithShape="1">
                <a:blip r:embed="rId3"/>
                <a:stretch>
                  <a:fillRect r="-2195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20" name="TextBox 19"/>
              <p:cNvSpPr txBox="1"/>
              <p:nvPr/>
            </p:nvSpPr>
            <p:spPr>
              <a:xfrm>
                <a:off x="6934200" y="1676400"/>
                <a:ext cx="24671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C000"/>
                              </a:solidFill>
                              <a:latin typeface="Cambria Math"/>
                            </a:rPr>
                          </m:ctrlPr>
                        </m:sSubPr>
                        <m:e>
                          <m:r>
                            <a:rPr lang="en-US" b="0" i="1" smtClean="0">
                              <a:solidFill>
                                <a:srgbClr val="FFC000"/>
                              </a:solidFill>
                              <a:latin typeface="Cambria Math"/>
                            </a:rPr>
                            <m:t>𝑟</m:t>
                          </m:r>
                        </m:e>
                        <m:sub>
                          <m:r>
                            <a:rPr lang="en-US" b="0" i="1" smtClean="0">
                              <a:solidFill>
                                <a:srgbClr val="FFC000"/>
                              </a:solidFill>
                              <a:latin typeface="Cambria Math"/>
                            </a:rPr>
                            <m:t>𝑥</m:t>
                          </m:r>
                        </m:sub>
                      </m:sSub>
                    </m:oMath>
                  </m:oMathPara>
                </a14:m>
                <a:endParaRPr lang="en-US" dirty="0"/>
              </a:p>
            </p:txBody>
          </p:sp>
        </mc:Choice>
        <mc:Fallback>
          <p:sp>
            <p:nvSpPr>
              <p:cNvPr id="20" name="TextBox 19"/>
              <p:cNvSpPr txBox="1">
                <a:spLocks noRot="1" noChangeAspect="1" noMove="1" noResize="1" noEditPoints="1" noAdjustHandles="1" noChangeArrowheads="1" noChangeShapeType="1" noTextEdit="1"/>
              </p:cNvSpPr>
              <p:nvPr/>
            </p:nvSpPr>
            <p:spPr>
              <a:xfrm>
                <a:off x="6934200" y="1676400"/>
                <a:ext cx="246714" cy="369332"/>
              </a:xfrm>
              <a:prstGeom prst="rect">
                <a:avLst/>
              </a:prstGeom>
              <a:blipFill rotWithShape="1">
                <a:blip r:embed="rId4"/>
                <a:stretch>
                  <a:fillRect r="-275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21" name="TextBox 20"/>
              <p:cNvSpPr txBox="1"/>
              <p:nvPr/>
            </p:nvSpPr>
            <p:spPr>
              <a:xfrm>
                <a:off x="7393591" y="1676400"/>
                <a:ext cx="473123" cy="3912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C000"/>
                              </a:solidFill>
                              <a:latin typeface="Cambria Math"/>
                            </a:rPr>
                          </m:ctrlPr>
                        </m:sSubPr>
                        <m:e>
                          <m:r>
                            <a:rPr lang="en-US" b="0" i="1" smtClean="0">
                              <a:solidFill>
                                <a:srgbClr val="FFC000"/>
                              </a:solidFill>
                              <a:latin typeface="Cambria Math"/>
                            </a:rPr>
                            <m:t>𝑟</m:t>
                          </m:r>
                        </m:e>
                        <m:sub>
                          <m:r>
                            <a:rPr lang="en-US" b="0" i="1" smtClean="0">
                              <a:solidFill>
                                <a:srgbClr val="FFC000"/>
                              </a:solidFill>
                              <a:latin typeface="Cambria Math"/>
                            </a:rPr>
                            <m:t>𝑦</m:t>
                          </m:r>
                          <m:r>
                            <a:rPr lang="en-US" b="0" i="1" smtClean="0">
                              <a:solidFill>
                                <a:srgbClr val="FFC000"/>
                              </a:solidFill>
                              <a:latin typeface="Cambria Math"/>
                            </a:rPr>
                            <m:t>  </m:t>
                          </m:r>
                        </m:sub>
                      </m:sSub>
                    </m:oMath>
                  </m:oMathPara>
                </a14:m>
                <a:endParaRPr lang="en-US" dirty="0">
                  <a:solidFill>
                    <a:srgbClr val="FFC000"/>
                  </a:solidFill>
                </a:endParaRPr>
              </a:p>
            </p:txBody>
          </p:sp>
        </mc:Choice>
        <mc:Fallback>
          <p:sp>
            <p:nvSpPr>
              <p:cNvPr id="21" name="TextBox 20"/>
              <p:cNvSpPr txBox="1">
                <a:spLocks noRot="1" noChangeAspect="1" noMove="1" noResize="1" noEditPoints="1" noAdjustHandles="1" noChangeArrowheads="1" noChangeShapeType="1" noTextEdit="1"/>
              </p:cNvSpPr>
              <p:nvPr/>
            </p:nvSpPr>
            <p:spPr>
              <a:xfrm>
                <a:off x="7393591" y="1676400"/>
                <a:ext cx="473123" cy="391261"/>
              </a:xfrm>
              <a:prstGeom prst="rect">
                <a:avLst/>
              </a:prstGeom>
              <a:blipFill rotWithShape="1">
                <a:blip r:embed="rId5"/>
                <a:stretch>
                  <a:fillRect b="-312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22" name="TextBox 21"/>
              <p:cNvSpPr txBox="1"/>
              <p:nvPr/>
            </p:nvSpPr>
            <p:spPr>
              <a:xfrm>
                <a:off x="7122181" y="1764268"/>
                <a:ext cx="28733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FFC000"/>
                          </a:solidFill>
                          <a:latin typeface="Cambria Math"/>
                        </a:rPr>
                        <m:t>=</m:t>
                      </m:r>
                    </m:oMath>
                  </m:oMathPara>
                </a14:m>
                <a:endParaRPr lang="en-US" dirty="0">
                  <a:solidFill>
                    <a:srgbClr val="FFC000"/>
                  </a:solidFill>
                </a:endParaRPr>
              </a:p>
            </p:txBody>
          </p:sp>
        </mc:Choice>
        <mc:Fallback>
          <p:sp>
            <p:nvSpPr>
              <p:cNvPr id="22" name="TextBox 21"/>
              <p:cNvSpPr txBox="1">
                <a:spLocks noRot="1" noChangeAspect="1" noMove="1" noResize="1" noEditPoints="1" noAdjustHandles="1" noChangeArrowheads="1" noChangeShapeType="1" noTextEdit="1"/>
              </p:cNvSpPr>
              <p:nvPr/>
            </p:nvSpPr>
            <p:spPr>
              <a:xfrm>
                <a:off x="7122181" y="1764268"/>
                <a:ext cx="287333" cy="369332"/>
              </a:xfrm>
              <a:prstGeom prst="rect">
                <a:avLst/>
              </a:prstGeom>
              <a:blipFill rotWithShape="1">
                <a:blip r:embed="rId6"/>
                <a:stretch>
                  <a:fillRect r="-10638"/>
                </a:stretch>
              </a:blipFill>
            </p:spPr>
            <p:txBody>
              <a:bodyPr/>
              <a:lstStyle/>
              <a:p>
                <a:r>
                  <a:rPr lang="en-US">
                    <a:noFill/>
                  </a:rPr>
                  <a:t> </a:t>
                </a:r>
              </a:p>
            </p:txBody>
          </p:sp>
        </mc:Fallback>
      </mc:AlternateContent>
      <p:sp>
        <p:nvSpPr>
          <p:cNvPr id="11" name="Date Placeholder 10"/>
          <p:cNvSpPr>
            <a:spLocks noGrp="1"/>
          </p:cNvSpPr>
          <p:nvPr>
            <p:ph type="dt" sz="half" idx="10"/>
          </p:nvPr>
        </p:nvSpPr>
        <p:spPr/>
        <p:txBody>
          <a:bodyPr/>
          <a:lstStyle/>
          <a:p>
            <a:fld id="{299BF937-E31C-413C-B02E-C34E17DEE972}" type="datetime3">
              <a:rPr lang="en-US" smtClean="0"/>
              <a:t>16 June 2014</a:t>
            </a:fld>
            <a:endParaRPr lang="en-US"/>
          </a:p>
        </p:txBody>
      </p:sp>
      <p:sp>
        <p:nvSpPr>
          <p:cNvPr id="13" name="Slide Number Placeholder 12"/>
          <p:cNvSpPr>
            <a:spLocks noGrp="1"/>
          </p:cNvSpPr>
          <p:nvPr>
            <p:ph type="sldNum" sz="quarter" idx="12"/>
          </p:nvPr>
        </p:nvSpPr>
        <p:spPr/>
        <p:txBody>
          <a:bodyPr/>
          <a:lstStyle/>
          <a:p>
            <a:fld id="{498DA673-C790-450E-8EE7-45E09DA537D6}" type="slidenum">
              <a:rPr lang="en-US" smtClean="0"/>
              <a:t>12</a:t>
            </a:fld>
            <a:endParaRPr lang="en-US"/>
          </a:p>
        </p:txBody>
      </p:sp>
    </p:spTree>
    <p:extLst>
      <p:ext uri="{BB962C8B-B14F-4D97-AF65-F5344CB8AC3E}">
        <p14:creationId xmlns:p14="http://schemas.microsoft.com/office/powerpoint/2010/main" xmlns="" val="1012950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Extraction</a:t>
            </a:r>
            <a:endParaRPr lang="en-US"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457200" y="1371600"/>
                <a:ext cx="8229600" cy="4906963"/>
              </a:xfrm>
            </p:spPr>
            <p:txBody>
              <a:bodyPr>
                <a:normAutofit fontScale="92500" lnSpcReduction="20000"/>
              </a:bodyPr>
              <a:lstStyle/>
              <a:p>
                <a:r>
                  <a:rPr lang="en-US" dirty="0" smtClean="0"/>
                  <a:t>From the graphs it is clear that the electric field exist only in the depletion region.</a:t>
                </a:r>
              </a:p>
              <a:p>
                <a:r>
                  <a:rPr lang="en-US" dirty="0" smtClean="0"/>
                  <a:t>Outside depletion region, the electric field becomes constant.</a:t>
                </a:r>
              </a:p>
              <a:p>
                <a:r>
                  <a:rPr lang="en-US" dirty="0" smtClean="0"/>
                  <a:t>This electric field data </a:t>
                </a:r>
                <a:r>
                  <a:rPr lang="en-US" dirty="0" smtClean="0"/>
                  <a:t>was</a:t>
                </a:r>
                <a:r>
                  <a:rPr lang="en-US" dirty="0" smtClean="0"/>
                  <a:t/>
                </a:r>
                <a:r>
                  <a:rPr lang="en-US" dirty="0" smtClean="0"/>
                  <a:t>extracted in the form of Comma-separated values ( .</a:t>
                </a:r>
                <a:r>
                  <a:rPr lang="en-US" dirty="0" err="1" smtClean="0"/>
                  <a:t>csv</a:t>
                </a:r>
                <a:r>
                  <a:rPr lang="en-US" dirty="0" smtClean="0"/>
                  <a:t>) file using </a:t>
                </a:r>
                <a:r>
                  <a:rPr lang="en-US" dirty="0" err="1" smtClean="0"/>
                  <a:t>tcl</a:t>
                </a:r>
                <a:r>
                  <a:rPr lang="en-US" dirty="0" smtClean="0"/>
                  <a:t> script.</a:t>
                </a:r>
              </a:p>
              <a:p>
                <a:r>
                  <a:rPr lang="en-US" dirty="0" smtClean="0"/>
                  <a:t>From the extracted data,        and    were calculated using </a:t>
                </a:r>
                <a:r>
                  <a:rPr lang="en-US" dirty="0" err="1" smtClean="0"/>
                  <a:t>Matlab</a:t>
                </a:r>
                <a:r>
                  <a:rPr lang="en-US" dirty="0" smtClean="0"/>
                  <a:t>.</a:t>
                </a:r>
              </a:p>
              <a:p>
                <a:r>
                  <a:rPr lang="en-US" dirty="0" smtClean="0"/>
                  <a:t>Volume of depletion region:</a:t>
                </a:r>
              </a:p>
              <a:p>
                <a:pPr marL="0" indent="0" algn="ctr">
                  <a:buNone/>
                </a:pPr>
                <a:r>
                  <a:rPr lang="en-US" dirty="0" smtClean="0"/>
                  <a:t/>
                </a:r>
                <a14:m>
                  <m:oMath xmlns:m="http://schemas.openxmlformats.org/officeDocument/2006/math">
                    <m:f>
                      <m:fPr>
                        <m:ctrlPr>
                          <a:rPr lang="en-US" i="1" smtClean="0">
                            <a:latin typeface="Cambria Math"/>
                          </a:rPr>
                        </m:ctrlPr>
                      </m:fPr>
                      <m:num>
                        <m:r>
                          <a:rPr lang="en-US" b="0" i="1" smtClean="0">
                            <a:latin typeface="Cambria Math"/>
                          </a:rPr>
                          <m:t>4</m:t>
                        </m:r>
                      </m:num>
                      <m:den>
                        <m:r>
                          <a:rPr lang="en-US" b="0" i="1" smtClean="0">
                            <a:latin typeface="Cambria Math"/>
                          </a:rPr>
                          <m:t>3</m:t>
                        </m:r>
                      </m:den>
                    </m:f>
                    <m:r>
                      <a:rPr lang="en-US" i="1" smtClean="0">
                        <a:latin typeface="Cambria Math"/>
                        <a:ea typeface="Cambria Math"/>
                      </a:rPr>
                      <m:t>𝜋</m:t>
                    </m:r>
                    <m:sSub>
                      <m:sSubPr>
                        <m:ctrlPr>
                          <a:rPr lang="en-US" i="1" smtClean="0">
                            <a:latin typeface="Cambria Math"/>
                            <a:ea typeface="Cambria Math"/>
                          </a:rPr>
                        </m:ctrlPr>
                      </m:sSubPr>
                      <m:e>
                        <m:r>
                          <a:rPr lang="en-US" b="0" i="1" smtClean="0">
                            <a:latin typeface="Cambria Math"/>
                            <a:ea typeface="Cambria Math"/>
                          </a:rPr>
                          <m:t>(</m:t>
                        </m:r>
                        <m:r>
                          <a:rPr lang="en-US" b="0" i="1" smtClean="0">
                            <a:latin typeface="Cambria Math"/>
                            <a:ea typeface="Cambria Math"/>
                          </a:rPr>
                          <m:t>𝑟</m:t>
                        </m:r>
                      </m:e>
                      <m:sub>
                        <m:r>
                          <a:rPr lang="en-US" b="0" i="1" smtClean="0">
                            <a:latin typeface="Cambria Math"/>
                            <a:ea typeface="Cambria Math"/>
                          </a:rPr>
                          <m:t>𝑥</m:t>
                        </m:r>
                      </m:sub>
                    </m:sSub>
                    <m:sSub>
                      <m:sSubPr>
                        <m:ctrlPr>
                          <a:rPr lang="en-US" i="1" smtClean="0">
                            <a:latin typeface="Cambria Math"/>
                            <a:ea typeface="Cambria Math"/>
                          </a:rPr>
                        </m:ctrlPr>
                      </m:sSubPr>
                      <m:e>
                        <m:r>
                          <a:rPr lang="en-US" b="0" i="1" smtClean="0">
                            <a:latin typeface="Cambria Math"/>
                            <a:ea typeface="Cambria Math"/>
                          </a:rPr>
                          <m:t>𝑟</m:t>
                        </m:r>
                      </m:e>
                      <m:sub>
                        <m:r>
                          <a:rPr lang="en-US" b="0" i="1" smtClean="0">
                            <a:latin typeface="Cambria Math"/>
                            <a:ea typeface="Cambria Math"/>
                          </a:rPr>
                          <m:t>𝑦</m:t>
                        </m:r>
                      </m:sub>
                    </m:sSub>
                    <m:sSub>
                      <m:sSubPr>
                        <m:ctrlPr>
                          <a:rPr lang="en-US" i="1" smtClean="0">
                            <a:latin typeface="Cambria Math"/>
                            <a:ea typeface="Cambria Math"/>
                          </a:rPr>
                        </m:ctrlPr>
                      </m:sSubPr>
                      <m:e>
                        <m:r>
                          <a:rPr lang="en-US" b="0" i="1" smtClean="0">
                            <a:latin typeface="Cambria Math"/>
                            <a:ea typeface="Cambria Math"/>
                          </a:rPr>
                          <m:t>𝑟</m:t>
                        </m:r>
                      </m:e>
                      <m:sub>
                        <m:r>
                          <a:rPr lang="en-US" b="0" i="1" smtClean="0">
                            <a:latin typeface="Cambria Math"/>
                            <a:ea typeface="Cambria Math"/>
                          </a:rPr>
                          <m:t>𝑧</m:t>
                        </m:r>
                      </m:sub>
                    </m:sSub>
                    <m:r>
                      <a:rPr lang="en-US" b="0" i="1" smtClean="0">
                        <a:latin typeface="Cambria Math"/>
                        <a:ea typeface="Cambria Math"/>
                      </a:rPr>
                      <m:t>)</m:t>
                    </m:r>
                  </m:oMath>
                </a14:m>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371600"/>
                <a:ext cx="8229600" cy="4906963"/>
              </a:xfrm>
              <a:blipFill rotWithShape="1">
                <a:blip r:embed="rId2"/>
                <a:stretch>
                  <a:fillRect l="-1481" t="-3230"/>
                </a:stretch>
              </a:blipFill>
            </p:spPr>
            <p:txBody>
              <a:bodyPr/>
              <a:lstStyle/>
              <a:p>
                <a:r>
                  <a:rPr lang="en-US" dirty="0">
                    <a:noFill/>
                  </a:rPr>
                  <a:t> </a:t>
                </a:r>
              </a:p>
            </p:txBody>
          </p:sp>
        </mc:Fallback>
      </mc:AlternateContent>
      <p:grpSp>
        <p:nvGrpSpPr>
          <p:cNvPr id="5" name="Group 8"/>
          <p:cNvGrpSpPr/>
          <p:nvPr/>
        </p:nvGrpSpPr>
        <p:grpSpPr>
          <a:xfrm>
            <a:off x="4706286" y="4157360"/>
            <a:ext cx="1712629" cy="490840"/>
            <a:chOff x="5011086" y="4876800"/>
            <a:chExt cx="1712629" cy="490840"/>
          </a:xfrm>
        </p:grpSpPr>
        <mc:AlternateContent xmlns:mc="http://schemas.openxmlformats.org/markup-compatibility/2006">
          <mc:Choice xmlns:a14="http://schemas.microsoft.com/office/drawing/2010/main" xmlns="" Requires="a14">
            <p:sp>
              <p:nvSpPr>
                <p:cNvPr id="4" name="TextBox 3"/>
                <p:cNvSpPr txBox="1"/>
                <p:nvPr/>
              </p:nvSpPr>
              <p:spPr>
                <a:xfrm>
                  <a:off x="5011086" y="4876800"/>
                  <a:ext cx="3991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a:rPr>
                            </m:ctrlPr>
                          </m:sSubPr>
                          <m:e>
                            <m:r>
                              <a:rPr lang="en-US" sz="2400" b="0" i="1" smtClean="0">
                                <a:solidFill>
                                  <a:schemeClr val="tx1"/>
                                </a:solidFill>
                                <a:latin typeface="Cambria Math"/>
                              </a:rPr>
                              <m:t>𝑟</m:t>
                            </m:r>
                          </m:e>
                          <m:sub>
                            <m:r>
                              <a:rPr lang="en-US" sz="2400" b="0" i="1" smtClean="0">
                                <a:solidFill>
                                  <a:schemeClr val="tx1"/>
                                </a:solidFill>
                                <a:latin typeface="Cambria Math"/>
                              </a:rPr>
                              <m:t>𝑥</m:t>
                            </m:r>
                          </m:sub>
                        </m:sSub>
                      </m:oMath>
                    </m:oMathPara>
                  </a14:m>
                  <a:endParaRPr lang="en-US" sz="2400" dirty="0"/>
                </a:p>
              </p:txBody>
            </p:sp>
          </mc:Choice>
          <mc:Fallback>
            <p:sp>
              <p:nvSpPr>
                <p:cNvPr id="4" name="TextBox 3"/>
                <p:cNvSpPr txBox="1">
                  <a:spLocks noRot="1" noChangeAspect="1" noMove="1" noResize="1" noEditPoints="1" noAdjustHandles="1" noChangeArrowheads="1" noChangeShapeType="1" noTextEdit="1"/>
                </p:cNvSpPr>
                <p:nvPr/>
              </p:nvSpPr>
              <p:spPr>
                <a:xfrm>
                  <a:off x="5011086" y="4876800"/>
                  <a:ext cx="399114" cy="461665"/>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7" name="TextBox 6"/>
                <p:cNvSpPr txBox="1"/>
                <p:nvPr/>
              </p:nvSpPr>
              <p:spPr>
                <a:xfrm>
                  <a:off x="6248400" y="4876800"/>
                  <a:ext cx="475315" cy="461665"/>
                </a:xfrm>
                <a:prstGeom prst="rect">
                  <a:avLst/>
                </a:prstGeom>
                <a:noFill/>
              </p:spPr>
              <p:txBody>
                <a:bodyPr wrap="square" rtlCol="0">
                  <a:spAutoFit/>
                </a:bodyPr>
                <a:lstStyle/>
                <a:p>
                  <a14:m>
                    <m:oMath xmlns:m="http://schemas.openxmlformats.org/officeDocument/2006/math">
                      <m:sSub>
                        <m:sSubPr>
                          <m:ctrlPr>
                            <a:rPr lang="en-US" sz="2400" i="1" smtClean="0">
                              <a:solidFill>
                                <a:schemeClr val="tx1"/>
                              </a:solidFill>
                              <a:latin typeface="Cambria Math"/>
                            </a:rPr>
                          </m:ctrlPr>
                        </m:sSubPr>
                        <m:e>
                          <m:r>
                            <a:rPr lang="en-US" sz="2400" b="0" i="1" smtClean="0">
                              <a:solidFill>
                                <a:schemeClr val="tx1"/>
                              </a:solidFill>
                              <a:latin typeface="Cambria Math"/>
                            </a:rPr>
                            <m:t>𝑟</m:t>
                          </m:r>
                        </m:e>
                        <m:sub>
                          <m:r>
                            <a:rPr lang="en-US" sz="2400" b="0" i="1" smtClean="0">
                              <a:solidFill>
                                <a:schemeClr val="tx1"/>
                              </a:solidFill>
                              <a:latin typeface="Cambria Math"/>
                            </a:rPr>
                            <m:t>𝑧</m:t>
                          </m:r>
                        </m:sub>
                      </m:sSub>
                    </m:oMath>
                  </a14:m>
                  <a:r>
                    <a:rPr lang="en-US" sz="2400" dirty="0" smtClean="0">
                      <a:solidFill>
                        <a:schemeClr val="tx1"/>
                      </a:solidFill>
                    </a:rPr>
                    <a:t/>
                  </a:r>
                  <a:endParaRPr lang="en-US" sz="2400" dirty="0">
                    <a:solidFill>
                      <a:schemeClr val="tx1"/>
                    </a:solidFill>
                  </a:endParaRPr>
                </a:p>
              </p:txBody>
            </p:sp>
          </mc:Choice>
          <mc:Fallback>
            <p:sp>
              <p:nvSpPr>
                <p:cNvPr id="7" name="TextBox 6"/>
                <p:cNvSpPr txBox="1">
                  <a:spLocks noRot="1" noChangeAspect="1" noMove="1" noResize="1" noEditPoints="1" noAdjustHandles="1" noChangeArrowheads="1" noChangeShapeType="1" noTextEdit="1"/>
                </p:cNvSpPr>
                <p:nvPr/>
              </p:nvSpPr>
              <p:spPr>
                <a:xfrm>
                  <a:off x="6248400" y="4876800"/>
                  <a:ext cx="475315" cy="461665"/>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8" name="TextBox 7"/>
                <p:cNvSpPr txBox="1"/>
                <p:nvPr/>
              </p:nvSpPr>
              <p:spPr>
                <a:xfrm>
                  <a:off x="5318077" y="4876800"/>
                  <a:ext cx="473123" cy="4908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a:rPr>
                            </m:ctrlPr>
                          </m:sSubPr>
                          <m:e>
                            <m:r>
                              <a:rPr lang="en-US" sz="2400" b="0" i="1" smtClean="0">
                                <a:solidFill>
                                  <a:schemeClr val="tx1"/>
                                </a:solidFill>
                                <a:latin typeface="Cambria Math"/>
                              </a:rPr>
                              <m:t>𝑟</m:t>
                            </m:r>
                          </m:e>
                          <m:sub>
                            <m:r>
                              <a:rPr lang="en-US" sz="2400" b="0" i="1" smtClean="0">
                                <a:solidFill>
                                  <a:schemeClr val="tx1"/>
                                </a:solidFill>
                                <a:latin typeface="Cambria Math"/>
                              </a:rPr>
                              <m:t>𝑦</m:t>
                            </m:r>
                            <m:r>
                              <a:rPr lang="en-US" sz="2400" b="0" i="1" smtClean="0">
                                <a:solidFill>
                                  <a:schemeClr val="tx1"/>
                                </a:solidFill>
                                <a:latin typeface="Cambria Math"/>
                              </a:rPr>
                              <m:t>  </m:t>
                            </m:r>
                          </m:sub>
                        </m:sSub>
                      </m:oMath>
                    </m:oMathPara>
                  </a14:m>
                  <a:endParaRPr lang="en-US" sz="2400" dirty="0">
                    <a:solidFill>
                      <a:schemeClr val="tx1"/>
                    </a:solidFill>
                  </a:endParaRPr>
                </a:p>
              </p:txBody>
            </p:sp>
          </mc:Choice>
          <mc:Fallback>
            <p:sp>
              <p:nvSpPr>
                <p:cNvPr id="8" name="TextBox 7"/>
                <p:cNvSpPr txBox="1">
                  <a:spLocks noRot="1" noChangeAspect="1" noMove="1" noResize="1" noEditPoints="1" noAdjustHandles="1" noChangeArrowheads="1" noChangeShapeType="1" noTextEdit="1"/>
                </p:cNvSpPr>
                <p:nvPr/>
              </p:nvSpPr>
              <p:spPr>
                <a:xfrm>
                  <a:off x="5318077" y="4876800"/>
                  <a:ext cx="473123" cy="490840"/>
                </a:xfrm>
                <a:prstGeom prst="rect">
                  <a:avLst/>
                </a:prstGeom>
                <a:blipFill rotWithShape="1">
                  <a:blip r:embed="rId5"/>
                  <a:stretch>
                    <a:fillRect b="-4938"/>
                  </a:stretch>
                </a:blipFill>
              </p:spPr>
              <p:txBody>
                <a:bodyPr/>
                <a:lstStyle/>
                <a:p>
                  <a:r>
                    <a:rPr lang="en-US">
                      <a:noFill/>
                    </a:rPr>
                    <a:t> </a:t>
                  </a:r>
                </a:p>
              </p:txBody>
            </p:sp>
          </mc:Fallback>
        </mc:AlternateContent>
      </p:grpSp>
      <p:sp>
        <p:nvSpPr>
          <p:cNvPr id="10" name="Footer Placeholder 4"/>
          <p:cNvSpPr>
            <a:spLocks noGrp="1"/>
          </p:cNvSpPr>
          <p:nvPr>
            <p:ph type="ftr" sz="quarter" idx="11"/>
          </p:nvPr>
        </p:nvSpPr>
        <p:spPr>
          <a:xfrm>
            <a:off x="3124200" y="6356350"/>
            <a:ext cx="2895600" cy="365125"/>
          </a:xfrm>
        </p:spPr>
        <p:txBody>
          <a:bodyPr/>
          <a:lstStyle/>
          <a:p>
            <a:r>
              <a:rPr lang="en-US" dirty="0" smtClean="0"/>
              <a:t>ALICE ITS – upgrade and O2 Asian Workshop 2014 @ Thailand </a:t>
            </a:r>
            <a:r>
              <a:rPr lang="en-US" dirty="0" err="1" smtClean="0"/>
              <a:t>Krabi</a:t>
            </a:r>
            <a:r>
              <a:rPr lang="en-US" dirty="0" smtClean="0"/>
              <a:t>, June 16 – 18, 2014.</a:t>
            </a:r>
            <a:endParaRPr lang="en-US" dirty="0"/>
          </a:p>
        </p:txBody>
      </p:sp>
      <p:sp>
        <p:nvSpPr>
          <p:cNvPr id="9" name="Date Placeholder 8"/>
          <p:cNvSpPr>
            <a:spLocks noGrp="1"/>
          </p:cNvSpPr>
          <p:nvPr>
            <p:ph type="dt" sz="half" idx="10"/>
          </p:nvPr>
        </p:nvSpPr>
        <p:spPr/>
        <p:txBody>
          <a:bodyPr/>
          <a:lstStyle/>
          <a:p>
            <a:fld id="{2148B061-1DC8-44C6-9B7A-4F66C7816765}" type="datetime3">
              <a:rPr lang="en-US" smtClean="0"/>
              <a:t>16 June 2014</a:t>
            </a:fld>
            <a:endParaRPr lang="en-US"/>
          </a:p>
        </p:txBody>
      </p:sp>
      <p:sp>
        <p:nvSpPr>
          <p:cNvPr id="11" name="Slide Number Placeholder 10"/>
          <p:cNvSpPr>
            <a:spLocks noGrp="1"/>
          </p:cNvSpPr>
          <p:nvPr>
            <p:ph type="sldNum" sz="quarter" idx="12"/>
          </p:nvPr>
        </p:nvSpPr>
        <p:spPr/>
        <p:txBody>
          <a:bodyPr/>
          <a:lstStyle/>
          <a:p>
            <a:fld id="{498DA673-C790-450E-8EE7-45E09DA537D6}" type="slidenum">
              <a:rPr lang="en-US" smtClean="0"/>
              <a:t>13</a:t>
            </a:fld>
            <a:endParaRPr lang="en-US"/>
          </a:p>
        </p:txBody>
      </p:sp>
    </p:spTree>
    <p:extLst>
      <p:ext uri="{BB962C8B-B14F-4D97-AF65-F5344CB8AC3E}">
        <p14:creationId xmlns:p14="http://schemas.microsoft.com/office/powerpoint/2010/main" xmlns="" val="42792118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
            <a:ext cx="7620000" cy="667512"/>
          </a:xfrm>
        </p:spPr>
        <p:txBody>
          <a:bodyPr>
            <a:normAutofit fontScale="90000"/>
          </a:bodyPr>
          <a:lstStyle/>
          <a:p>
            <a:r>
              <a:rPr lang="en-US" sz="3200" dirty="0" smtClean="0"/>
              <a:t>Volume comparison of different sectors of Explorer-1 chip using Electric field data</a:t>
            </a:r>
            <a:endParaRPr lang="en-US" sz="3200" dirty="0"/>
          </a:p>
        </p:txBody>
      </p:sp>
      <p:sp>
        <p:nvSpPr>
          <p:cNvPr id="6" name="Footer Placeholder 4"/>
          <p:cNvSpPr>
            <a:spLocks noGrp="1"/>
          </p:cNvSpPr>
          <p:nvPr>
            <p:ph type="ftr" sz="quarter" idx="11"/>
          </p:nvPr>
        </p:nvSpPr>
        <p:spPr>
          <a:xfrm>
            <a:off x="3124200" y="6356350"/>
            <a:ext cx="2895600" cy="365125"/>
          </a:xfrm>
        </p:spPr>
        <p:txBody>
          <a:bodyPr/>
          <a:lstStyle/>
          <a:p>
            <a:r>
              <a:rPr lang="en-US" smtClean="0"/>
              <a:t>ALICE ITS – upgrade and O2 Asian Workshop 2014 @ Thailand Krabi, June 16 – 18, 2014.</a:t>
            </a:r>
            <a:endParaRPr lang="en-US"/>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19200" y="1035216"/>
            <a:ext cx="7467600" cy="52893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fld id="{9AF4FBD0-FCAE-4888-97F2-35DDAC09468F}" type="datetime3">
              <a:rPr lang="en-US" smtClean="0"/>
              <a:t>16 June 2014</a:t>
            </a:fld>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14</a:t>
            </a:fld>
            <a:endParaRPr lang="en-US"/>
          </a:p>
        </p:txBody>
      </p:sp>
    </p:spTree>
    <p:extLst>
      <p:ext uri="{BB962C8B-B14F-4D97-AF65-F5344CB8AC3E}">
        <p14:creationId xmlns:p14="http://schemas.microsoft.com/office/powerpoint/2010/main" xmlns="" val="376240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133600" y="685800"/>
            <a:ext cx="5791200" cy="52965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Footer Placeholder 4"/>
          <p:cNvSpPr>
            <a:spLocks noGrp="1"/>
          </p:cNvSpPr>
          <p:nvPr>
            <p:ph type="ftr" sz="quarter" idx="11"/>
          </p:nvPr>
        </p:nvSpPr>
        <p:spPr>
          <a:xfrm>
            <a:off x="3124200" y="6356350"/>
            <a:ext cx="2895600" cy="365125"/>
          </a:xfrm>
        </p:spPr>
        <p:txBody>
          <a:bodyPr/>
          <a:lstStyle/>
          <a:p>
            <a:r>
              <a:rPr lang="en-US" smtClean="0"/>
              <a:t>ALICE ITS – upgrade and O2 Asian Workshop 2014 @ Thailand Krabi, June 16 – 18, 2014.</a:t>
            </a:r>
            <a:endParaRPr lang="en-US"/>
          </a:p>
        </p:txBody>
      </p:sp>
      <p:sp>
        <p:nvSpPr>
          <p:cNvPr id="6" name="Date Placeholder 5"/>
          <p:cNvSpPr>
            <a:spLocks noGrp="1"/>
          </p:cNvSpPr>
          <p:nvPr>
            <p:ph type="dt" sz="half" idx="10"/>
          </p:nvPr>
        </p:nvSpPr>
        <p:spPr/>
        <p:txBody>
          <a:bodyPr/>
          <a:lstStyle/>
          <a:p>
            <a:fld id="{637FD973-E47B-429F-97A6-E37FE597A145}" type="datetime3">
              <a:rPr lang="en-US" smtClean="0"/>
              <a:t>16 June 2014</a:t>
            </a:fld>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15</a:t>
            </a:fld>
            <a:endParaRPr lang="en-US"/>
          </a:p>
        </p:txBody>
      </p:sp>
    </p:spTree>
    <p:extLst>
      <p:ext uri="{BB962C8B-B14F-4D97-AF65-F5344CB8AC3E}">
        <p14:creationId xmlns:p14="http://schemas.microsoft.com/office/powerpoint/2010/main" xmlns="" val="34875375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524000"/>
            <a:ext cx="7242048" cy="1828800"/>
          </a:xfrm>
        </p:spPr>
        <p:txBody>
          <a:bodyPr>
            <a:normAutofit fontScale="90000"/>
          </a:bodyPr>
          <a:lstStyle/>
          <a:p>
            <a:pPr algn="ctr"/>
            <a:r>
              <a:rPr lang="en-US" sz="3200" dirty="0" smtClean="0">
                <a:solidFill>
                  <a:schemeClr val="tx1"/>
                </a:solidFill>
                <a:latin typeface="Times New Roman" pitchFamily="18" charset="0"/>
                <a:cs typeface="Times New Roman" pitchFamily="18" charset="0"/>
              </a:rPr>
              <a:t>Activity II</a:t>
            </a:r>
            <a:br>
              <a:rPr lang="en-US" sz="3200" dirty="0" smtClean="0">
                <a:solidFill>
                  <a:schemeClr val="tx1"/>
                </a:solidFill>
                <a:latin typeface="Times New Roman" pitchFamily="18" charset="0"/>
                <a:cs typeface="Times New Roman" pitchFamily="18" charset="0"/>
              </a:rPr>
            </a:br>
            <a:r>
              <a:rPr lang="en-US" sz="3200" dirty="0" smtClean="0">
                <a:solidFill>
                  <a:schemeClr val="tx1"/>
                </a:solidFill>
                <a:latin typeface="Times New Roman" pitchFamily="18" charset="0"/>
                <a:cs typeface="Times New Roman" pitchFamily="18" charset="0"/>
              </a:rPr>
              <a:t/>
            </a:r>
            <a:br>
              <a:rPr lang="en-US" sz="3200" dirty="0" smtClean="0">
                <a:solidFill>
                  <a:schemeClr val="tx1"/>
                </a:solidFill>
                <a:latin typeface="Times New Roman" pitchFamily="18" charset="0"/>
                <a:cs typeface="Times New Roman" pitchFamily="18" charset="0"/>
              </a:rPr>
            </a:br>
            <a:r>
              <a:rPr lang="en-US" sz="3200" dirty="0" smtClean="0">
                <a:solidFill>
                  <a:schemeClr val="tx1"/>
                </a:solidFill>
                <a:latin typeface="Times New Roman" pitchFamily="18" charset="0"/>
                <a:cs typeface="Times New Roman" pitchFamily="18" charset="0"/>
              </a:rPr>
              <a:t>Test </a:t>
            </a:r>
            <a:r>
              <a:rPr lang="en-US" sz="3200" dirty="0" smtClean="0">
                <a:solidFill>
                  <a:schemeClr val="tx1"/>
                </a:solidFill>
                <a:latin typeface="Times New Roman" pitchFamily="18" charset="0"/>
                <a:cs typeface="Times New Roman" pitchFamily="18" charset="0"/>
              </a:rPr>
              <a:t>setup of serial Link Characterization using </a:t>
            </a:r>
            <a:r>
              <a:rPr lang="en-US" sz="3200" dirty="0" smtClean="0">
                <a:solidFill>
                  <a:schemeClr val="tx1"/>
                </a:solidFill>
                <a:latin typeface="Times New Roman" pitchFamily="18" charset="0"/>
                <a:cs typeface="Times New Roman" pitchFamily="18" charset="0"/>
              </a:rPr>
              <a:t>Virtex-6</a:t>
            </a:r>
            <a:endParaRPr lang="en-US" sz="3200" dirty="0">
              <a:solidFill>
                <a:schemeClr val="tx1"/>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Work</a:t>
            </a:r>
            <a:endParaRPr lang="en-US" dirty="0"/>
          </a:p>
        </p:txBody>
      </p:sp>
      <p:sp>
        <p:nvSpPr>
          <p:cNvPr id="3" name="Content Placeholder 2"/>
          <p:cNvSpPr>
            <a:spLocks noGrp="1"/>
          </p:cNvSpPr>
          <p:nvPr>
            <p:ph idx="1"/>
          </p:nvPr>
        </p:nvSpPr>
        <p:spPr>
          <a:xfrm>
            <a:off x="1143000" y="1066800"/>
            <a:ext cx="7620000" cy="1905000"/>
          </a:xfrm>
        </p:spPr>
        <p:txBody>
          <a:bodyPr>
            <a:normAutofit fontScale="92500" lnSpcReduction="10000"/>
          </a:bodyPr>
          <a:lstStyle/>
          <a:p>
            <a:pPr marL="514350" indent="-514350">
              <a:buFont typeface="+mj-lt"/>
              <a:buAutoNum type="arabicPeriod"/>
            </a:pPr>
            <a:r>
              <a:rPr lang="en-US" dirty="0" smtClean="0"/>
              <a:t>Multiple clocks and phase shifts generation.</a:t>
            </a:r>
          </a:p>
          <a:p>
            <a:pPr marL="514350" indent="-514350">
              <a:buFont typeface="+mj-lt"/>
              <a:buAutoNum type="arabicPeriod"/>
            </a:pPr>
            <a:r>
              <a:rPr lang="en-US" dirty="0" smtClean="0"/>
              <a:t>BER, </a:t>
            </a:r>
            <a:r>
              <a:rPr lang="en-US" dirty="0" smtClean="0"/>
              <a:t>j</a:t>
            </a:r>
            <a:r>
              <a:rPr lang="en-US" dirty="0" smtClean="0"/>
              <a:t>itter analysis </a:t>
            </a:r>
            <a:r>
              <a:rPr lang="en-US" dirty="0" smtClean="0"/>
              <a:t>and </a:t>
            </a:r>
            <a:r>
              <a:rPr lang="en-US" dirty="0" smtClean="0"/>
              <a:t>crosstalk </a:t>
            </a:r>
            <a:r>
              <a:rPr lang="en-US" dirty="0" smtClean="0"/>
              <a:t>characterization based on multiple clocks and </a:t>
            </a:r>
            <a:r>
              <a:rPr lang="en-US" dirty="0" smtClean="0"/>
              <a:t>variable phase </a:t>
            </a:r>
            <a:r>
              <a:rPr lang="en-US" dirty="0" smtClean="0"/>
              <a:t>shift.</a:t>
            </a:r>
          </a:p>
          <a:p>
            <a:pPr marL="514350" indent="-514350">
              <a:buFont typeface="+mj-lt"/>
              <a:buAutoNum type="arabicPeriod"/>
            </a:pPr>
            <a:r>
              <a:rPr lang="en-US" dirty="0" smtClean="0"/>
              <a:t>GUI based </a:t>
            </a:r>
            <a:r>
              <a:rPr lang="en-US" dirty="0" smtClean="0"/>
              <a:t>computer </a:t>
            </a:r>
            <a:r>
              <a:rPr lang="en-US" dirty="0" smtClean="0"/>
              <a:t>i</a:t>
            </a:r>
            <a:r>
              <a:rPr lang="en-US" dirty="0" smtClean="0"/>
              <a:t>nterface </a:t>
            </a:r>
            <a:r>
              <a:rPr lang="en-US" dirty="0" smtClean="0"/>
              <a:t>and integration of </a:t>
            </a:r>
            <a:r>
              <a:rPr lang="en-US" dirty="0" smtClean="0"/>
              <a:t>the whole </a:t>
            </a:r>
            <a:r>
              <a:rPr lang="en-US" dirty="0" smtClean="0"/>
              <a:t>system. </a:t>
            </a:r>
            <a:endParaRPr lang="en-US" dirty="0" smtClean="0"/>
          </a:p>
          <a:p>
            <a:pPr marL="514350" indent="-514350">
              <a:buFont typeface="+mj-lt"/>
              <a:buAutoNum type="arabicPeriod"/>
            </a:pPr>
            <a:r>
              <a:rPr lang="en-US" dirty="0" smtClean="0"/>
              <a:t>Serial link characterization with different standards (LVDS, MVDS, CMOS, etc.)</a:t>
            </a:r>
            <a:endParaRPr lang="en-US" dirty="0"/>
          </a:p>
        </p:txBody>
      </p:sp>
      <p:sp>
        <p:nvSpPr>
          <p:cNvPr id="4" name="Date Placeholder 3"/>
          <p:cNvSpPr>
            <a:spLocks noGrp="1"/>
          </p:cNvSpPr>
          <p:nvPr>
            <p:ph type="dt" sz="half" idx="10"/>
          </p:nvPr>
        </p:nvSpPr>
        <p:spPr/>
        <p:txBody>
          <a:bodyPr/>
          <a:lstStyle/>
          <a:p>
            <a:fld id="{D46C8B9B-D62D-44E4-BC89-7CC7F3A7DF76}" type="datetime3">
              <a:rPr lang="en-US" smtClean="0"/>
              <a:t>16 June 2014</a:t>
            </a:fld>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17</a:t>
            </a:fld>
            <a:endParaRPr lang="en-US"/>
          </a:p>
        </p:txBody>
      </p:sp>
      <p:sp>
        <p:nvSpPr>
          <p:cNvPr id="6" name="Footer Placeholder 5"/>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Univgersal</a:t>
            </a:r>
            <a:r>
              <a:rPr lang="en-US" dirty="0" smtClean="0"/>
              <a:t> picture</a:t>
            </a:r>
            <a:endParaRPr lang="en-US" dirty="0"/>
          </a:p>
        </p:txBody>
      </p:sp>
      <p:sp>
        <p:nvSpPr>
          <p:cNvPr id="4" name="Footer Placeholder 3"/>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pic>
        <p:nvPicPr>
          <p:cNvPr id="6" name="Picture 5" descr="C:\Documents and Settings\raise.ALTIUM\Local Settings\Temporary Internet Files\Content.Word\New Picture.png"/>
          <p:cNvPicPr/>
          <p:nvPr/>
        </p:nvPicPr>
        <p:blipFill>
          <a:blip r:embed="rId2"/>
          <a:srcRect/>
          <a:stretch>
            <a:fillRect/>
          </a:stretch>
        </p:blipFill>
        <p:spPr bwMode="auto">
          <a:xfrm>
            <a:off x="914400" y="1219200"/>
            <a:ext cx="7924800" cy="4876800"/>
          </a:xfrm>
          <a:prstGeom prst="rect">
            <a:avLst/>
          </a:prstGeom>
          <a:noFill/>
          <a:ln w="9525">
            <a:noFill/>
            <a:miter lim="800000"/>
            <a:headEnd/>
            <a:tailEnd/>
          </a:ln>
        </p:spPr>
      </p:pic>
      <p:sp>
        <p:nvSpPr>
          <p:cNvPr id="7" name="Date Placeholder 6"/>
          <p:cNvSpPr>
            <a:spLocks noGrp="1"/>
          </p:cNvSpPr>
          <p:nvPr>
            <p:ph type="dt" sz="half" idx="10"/>
          </p:nvPr>
        </p:nvSpPr>
        <p:spPr/>
        <p:txBody>
          <a:bodyPr/>
          <a:lstStyle/>
          <a:p>
            <a:fld id="{BE6BCF34-B20F-4E33-8442-3857FD507681}" type="datetime3">
              <a:rPr lang="en-US" smtClean="0"/>
              <a:t>16 June 2014</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620000" cy="990600"/>
          </a:xfrm>
        </p:spPr>
        <p:txBody>
          <a:bodyPr>
            <a:noAutofit/>
          </a:bodyPr>
          <a:lstStyle/>
          <a:p>
            <a:r>
              <a:rPr lang="en-US" sz="3200" dirty="0" smtClean="0">
                <a:latin typeface="Times New Roman" pitchFamily="18" charset="0"/>
                <a:cs typeface="Times New Roman" pitchFamily="18" charset="0"/>
              </a:rPr>
              <a:t>Characterization of </a:t>
            </a:r>
            <a:r>
              <a:rPr lang="en-US" sz="3200" dirty="0" smtClean="0">
                <a:latin typeface="Times New Roman" pitchFamily="18" charset="0"/>
                <a:cs typeface="Times New Roman" pitchFamily="18" charset="0"/>
              </a:rPr>
              <a:t>high </a:t>
            </a:r>
            <a:r>
              <a:rPr lang="en-US" sz="3200" dirty="0" smtClean="0">
                <a:latin typeface="Times New Roman" pitchFamily="18" charset="0"/>
                <a:cs typeface="Times New Roman" pitchFamily="18" charset="0"/>
              </a:rPr>
              <a:t>speed serial data links at </a:t>
            </a:r>
            <a:r>
              <a:rPr lang="en-US" sz="3200" dirty="0" err="1" smtClean="0">
                <a:latin typeface="Times New Roman" pitchFamily="18" charset="0"/>
                <a:cs typeface="Times New Roman" pitchFamily="18" charset="0"/>
              </a:rPr>
              <a:t>Gbps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pPr lvl="0"/>
            <a:r>
              <a:rPr lang="en-US" b="1" dirty="0" smtClean="0"/>
              <a:t>Understanding the different High speed data transmission standards</a:t>
            </a:r>
          </a:p>
          <a:p>
            <a:pPr lvl="1"/>
            <a:r>
              <a:rPr lang="en-US" dirty="0" smtClean="0"/>
              <a:t>Study of Xilinx VERTEX 6 &amp; KINTEX 7 working. </a:t>
            </a:r>
          </a:p>
          <a:p>
            <a:pPr lvl="1"/>
            <a:r>
              <a:rPr lang="en-US" dirty="0" smtClean="0"/>
              <a:t>Study of Giga bit transceivers of VERTEX 6 &amp; KINTEX 7.</a:t>
            </a:r>
          </a:p>
          <a:p>
            <a:pPr lvl="1"/>
            <a:r>
              <a:rPr lang="en-US" dirty="0" smtClean="0"/>
              <a:t>Study of LVDS and MLVDS standards and their configuration.</a:t>
            </a:r>
          </a:p>
          <a:p>
            <a:pPr lvl="1"/>
            <a:r>
              <a:rPr lang="en-US" dirty="0" smtClean="0"/>
              <a:t>Study of LVCMOS and HSCL standards and their configuration.</a:t>
            </a:r>
            <a:endParaRPr lang="en-US" b="1" dirty="0" smtClean="0"/>
          </a:p>
          <a:p>
            <a:pPr lvl="0"/>
            <a:r>
              <a:rPr lang="en-US" b="1" dirty="0" smtClean="0"/>
              <a:t>Implementation status</a:t>
            </a:r>
            <a:endParaRPr lang="en-US" b="1" dirty="0" smtClean="0"/>
          </a:p>
          <a:p>
            <a:pPr lvl="1"/>
            <a:r>
              <a:rPr lang="en-US" dirty="0" smtClean="0"/>
              <a:t>Design for the Development board using VERTEX 6 &amp; KINTEX 7.</a:t>
            </a:r>
          </a:p>
          <a:p>
            <a:pPr lvl="1"/>
            <a:r>
              <a:rPr lang="en-US" dirty="0" smtClean="0"/>
              <a:t>Schematic capturing for the development board.</a:t>
            </a:r>
          </a:p>
          <a:p>
            <a:pPr lvl="1"/>
            <a:r>
              <a:rPr lang="en-US" dirty="0" smtClean="0"/>
              <a:t>Component creation for the development board.</a:t>
            </a:r>
          </a:p>
          <a:p>
            <a:pPr lvl="1"/>
            <a:r>
              <a:rPr lang="en-US" dirty="0" smtClean="0"/>
              <a:t>Interfacing LVDS and MLVDS data buses with development board.</a:t>
            </a:r>
          </a:p>
          <a:p>
            <a:pPr lvl="1"/>
            <a:r>
              <a:rPr lang="en-US" dirty="0" smtClean="0"/>
              <a:t>Interfacing LVCMOS and HSCL data buses with development board.</a:t>
            </a:r>
          </a:p>
          <a:p>
            <a:pPr lvl="0"/>
            <a:r>
              <a:rPr lang="en-US" b="1" dirty="0" smtClean="0"/>
              <a:t>Performance analysis and comparison</a:t>
            </a:r>
          </a:p>
          <a:p>
            <a:pPr lvl="0"/>
            <a:r>
              <a:rPr lang="en-US" b="1" dirty="0" smtClean="0"/>
              <a:t>Each high speed standard and it configuration.</a:t>
            </a:r>
          </a:p>
          <a:p>
            <a:pPr lvl="0"/>
            <a:r>
              <a:rPr lang="en-US" b="1" dirty="0" smtClean="0"/>
              <a:t>Implement the best and desired high speed </a:t>
            </a:r>
            <a:r>
              <a:rPr lang="en-US" b="1" dirty="0" smtClean="0"/>
              <a:t>standard for </a:t>
            </a:r>
            <a:r>
              <a:rPr lang="en-US" b="1" dirty="0" smtClean="0"/>
              <a:t>ALICE ITS bus serial </a:t>
            </a:r>
            <a:r>
              <a:rPr lang="en-US" b="1" dirty="0" smtClean="0"/>
              <a:t>link (hopefully in time).</a:t>
            </a:r>
            <a:endParaRPr lang="en-US" b="1" dirty="0" smtClean="0"/>
          </a:p>
          <a:p>
            <a:endParaRPr lang="en-US" dirty="0"/>
          </a:p>
        </p:txBody>
      </p:sp>
      <p:sp>
        <p:nvSpPr>
          <p:cNvPr id="4" name="Footer Placeholder 3"/>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6" name="Date Placeholder 5"/>
          <p:cNvSpPr>
            <a:spLocks noGrp="1"/>
          </p:cNvSpPr>
          <p:nvPr>
            <p:ph type="dt" sz="half" idx="10"/>
          </p:nvPr>
        </p:nvSpPr>
        <p:spPr/>
        <p:txBody>
          <a:bodyPr/>
          <a:lstStyle/>
          <a:p>
            <a:fld id="{AB082371-75C5-45FD-8DE3-91A88991E175}" type="datetime3">
              <a:rPr lang="en-US" smtClean="0"/>
              <a:t>16 June 2014</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History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2010: Associate member of ALICE</a:t>
            </a:r>
          </a:p>
          <a:p>
            <a:pPr marL="341313" indent="-341313"/>
            <a:r>
              <a:rPr lang="en-US" dirty="0" smtClean="0">
                <a:latin typeface="Times New Roman" pitchFamily="18" charset="0"/>
                <a:cs typeface="Times New Roman" pitchFamily="18" charset="0"/>
              </a:rPr>
              <a:t>2012: Collaboration board approved member status</a:t>
            </a:r>
            <a:endParaRPr lang="en-US"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1106CB27-F369-4A0B-ABAA-CC3CE291437C}" type="datetime3">
              <a:rPr lang="en-US" smtClean="0"/>
              <a:t>16 June 2014</a:t>
            </a:fld>
            <a:endParaRPr lang="en-US"/>
          </a:p>
        </p:txBody>
      </p:sp>
      <p:sp>
        <p:nvSpPr>
          <p:cNvPr id="6" name="Footer Placeholder 5"/>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IBERT</a:t>
            </a:r>
            <a:endParaRPr lang="en-US" dirty="0"/>
          </a:p>
        </p:txBody>
      </p:sp>
      <p:sp>
        <p:nvSpPr>
          <p:cNvPr id="3" name="Subtitle 2"/>
          <p:cNvSpPr>
            <a:spLocks noGrp="1"/>
          </p:cNvSpPr>
          <p:nvPr>
            <p:ph idx="1"/>
          </p:nvPr>
        </p:nvSpPr>
        <p:spPr/>
        <p:txBody>
          <a:bodyPr>
            <a:normAutofit fontScale="92500" lnSpcReduction="10000"/>
          </a:bodyPr>
          <a:lstStyle/>
          <a:p>
            <a:pPr>
              <a:buNone/>
            </a:pPr>
            <a:endParaRPr lang="en-US" dirty="0" smtClean="0"/>
          </a:p>
          <a:p>
            <a:pPr algn="just"/>
            <a:r>
              <a:rPr lang="en-US" dirty="0" smtClean="0"/>
              <a:t>The </a:t>
            </a:r>
            <a:r>
              <a:rPr lang="en-US" dirty="0" err="1" smtClean="0"/>
              <a:t>ChipScope</a:t>
            </a:r>
            <a:r>
              <a:rPr lang="en-US" dirty="0" smtClean="0"/>
              <a:t>™ Pro Integrated Bit Error Ratio Tester (IBERT) core for Virtex-6 GTX transceivers is a customizable core that can be used to evaluate and monitor the health of Virtex-6 GTX Transceivers. The design includes pattern generators and checkers implemented in FPGA logic, as well as access to the ports and dynamic reconfiguration port (DRP) attributes of the GTX transceivers. Communication logic is also included, to allow the design to be runtime accessible through JTAG. The IBERT core is a self-contained design, and when it is generated, will run through the entire implementation flow, including bit-stream generation.</a:t>
            </a:r>
          </a:p>
          <a:p>
            <a:r>
              <a:rPr lang="en-US" dirty="0" smtClean="0"/>
              <a:t> </a:t>
            </a:r>
          </a:p>
          <a:p>
            <a:r>
              <a:rPr lang="en-US" b="1" dirty="0" smtClean="0"/>
              <a:t>Software Requirements</a:t>
            </a:r>
            <a:r>
              <a:rPr lang="en-US" dirty="0" smtClean="0"/>
              <a:t/>
            </a:r>
            <a:br>
              <a:rPr lang="en-US" dirty="0" smtClean="0"/>
            </a:br>
            <a:r>
              <a:rPr lang="en-US" dirty="0" smtClean="0"/>
              <a:t>Core Generator</a:t>
            </a:r>
            <a:br>
              <a:rPr lang="en-US" dirty="0" smtClean="0"/>
            </a:br>
            <a:r>
              <a:rPr lang="en-US" dirty="0" smtClean="0"/>
              <a:t>Chip-scope Pro Analyzer</a:t>
            </a:r>
          </a:p>
          <a:p>
            <a:r>
              <a:rPr lang="en-US" dirty="0" smtClean="0"/>
              <a:t/>
            </a:r>
            <a:br>
              <a:rPr lang="en-US" dirty="0" smtClean="0"/>
            </a:br>
            <a:r>
              <a:rPr lang="en-US" b="1" dirty="0" smtClean="0"/>
              <a:t>Hardware Requirements</a:t>
            </a:r>
            <a:br>
              <a:rPr lang="en-US" b="1" dirty="0" smtClean="0"/>
            </a:br>
            <a:r>
              <a:rPr lang="en-US" dirty="0" smtClean="0"/>
              <a:t>Virtex-6, ML605</a:t>
            </a:r>
            <a:br>
              <a:rPr lang="en-US" dirty="0" smtClean="0"/>
            </a:br>
            <a:r>
              <a:rPr lang="en-US" dirty="0" smtClean="0"/>
              <a:t>SMA Cables </a:t>
            </a:r>
          </a:p>
          <a:p>
            <a:endParaRPr lang="en-US" dirty="0"/>
          </a:p>
        </p:txBody>
      </p:sp>
      <p:sp>
        <p:nvSpPr>
          <p:cNvPr id="5" name="Date Placeholder 4"/>
          <p:cNvSpPr>
            <a:spLocks noGrp="1"/>
          </p:cNvSpPr>
          <p:nvPr>
            <p:ph type="dt" sz="half" idx="10"/>
          </p:nvPr>
        </p:nvSpPr>
        <p:spPr/>
        <p:txBody>
          <a:bodyPr/>
          <a:lstStyle/>
          <a:p>
            <a:fld id="{6CA88F09-8269-4779-884C-3D74EB73A5F3}" type="datetime3">
              <a:rPr lang="en-US" smtClean="0"/>
              <a:t>16 June 2014</a:t>
            </a:fld>
            <a:endParaRPr lang="en-US"/>
          </a:p>
        </p:txBody>
      </p:sp>
      <p:sp>
        <p:nvSpPr>
          <p:cNvPr id="6" name="Slide Number Placeholder 5"/>
          <p:cNvSpPr>
            <a:spLocks noGrp="1"/>
          </p:cNvSpPr>
          <p:nvPr>
            <p:ph type="sldNum" sz="quarter" idx="12"/>
          </p:nvPr>
        </p:nvSpPr>
        <p:spPr/>
        <p:txBody>
          <a:bodyPr/>
          <a:lstStyle/>
          <a:p>
            <a:fld id="{498DA673-C790-450E-8EE7-45E09DA537D6}" type="slidenum">
              <a:rPr lang="en-US" smtClean="0"/>
              <a:t>20</a:t>
            </a:fld>
            <a:endParaRPr lang="en-US"/>
          </a:p>
        </p:txBody>
      </p:sp>
      <p:sp>
        <p:nvSpPr>
          <p:cNvPr id="7" name="Footer Placeholder 6"/>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7772400" cy="1470025"/>
          </a:xfrm>
        </p:spPr>
        <p:txBody>
          <a:bodyPr>
            <a:normAutofit/>
          </a:bodyPr>
          <a:lstStyle/>
          <a:p>
            <a:r>
              <a:rPr lang="en-US" sz="3200" b="1" dirty="0" err="1" smtClean="0">
                <a:solidFill>
                  <a:schemeClr val="tx1"/>
                </a:solidFill>
                <a:latin typeface="Times New Roman" pitchFamily="18" charset="0"/>
                <a:cs typeface="Times New Roman" pitchFamily="18" charset="0"/>
              </a:rPr>
              <a:t>Madiha’s</a:t>
            </a:r>
            <a:r>
              <a:rPr lang="en-US" sz="3200" b="1" dirty="0" smtClean="0">
                <a:solidFill>
                  <a:schemeClr val="tx1"/>
                </a:solidFill>
                <a:latin typeface="Times New Roman" pitchFamily="18" charset="0"/>
                <a:cs typeface="Times New Roman" pitchFamily="18" charset="0"/>
              </a:rPr>
              <a:t> </a:t>
            </a:r>
            <a:r>
              <a:rPr lang="en-US" sz="3200" dirty="0" smtClean="0">
                <a:solidFill>
                  <a:schemeClr val="tx1"/>
                </a:solidFill>
                <a:latin typeface="Times New Roman" pitchFamily="18" charset="0"/>
                <a:cs typeface="Times New Roman" pitchFamily="18" charset="0"/>
              </a:rPr>
              <a:t>task</a:t>
            </a:r>
            <a:r>
              <a:rPr lang="en-US" sz="3200" b="1" dirty="0" smtClean="0">
                <a:solidFill>
                  <a:schemeClr val="tx1"/>
                </a:solidFill>
                <a:latin typeface="Times New Roman" pitchFamily="18" charset="0"/>
                <a:cs typeface="Times New Roman" pitchFamily="18" charset="0"/>
              </a:rPr>
              <a:t>s</a:t>
            </a:r>
            <a:br>
              <a:rPr lang="en-US" sz="3200" b="1" dirty="0" smtClean="0">
                <a:solidFill>
                  <a:schemeClr val="tx1"/>
                </a:solidFill>
                <a:latin typeface="Times New Roman" pitchFamily="18" charset="0"/>
                <a:cs typeface="Times New Roman" pitchFamily="18" charset="0"/>
              </a:rPr>
            </a:br>
            <a:r>
              <a:rPr lang="en-US" sz="3200" dirty="0" smtClean="0">
                <a:solidFill>
                  <a:schemeClr val="tx1"/>
                </a:solidFill>
                <a:latin typeface="Times New Roman" pitchFamily="18" charset="0"/>
                <a:cs typeface="Times New Roman" pitchFamily="18" charset="0"/>
              </a:rPr>
              <a:t>Characterization of bit error rate (BER)</a:t>
            </a:r>
            <a:endParaRPr lang="en-US" sz="3200" b="1" dirty="0">
              <a:solidFill>
                <a:schemeClr val="tx1"/>
              </a:solidFill>
              <a:latin typeface="Times New Roman" pitchFamily="18" charset="0"/>
              <a:cs typeface="Times New Roman" pitchFamily="18" charset="0"/>
            </a:endParaRPr>
          </a:p>
        </p:txBody>
      </p:sp>
      <p:sp>
        <p:nvSpPr>
          <p:cNvPr id="3" name="Subtitle 2"/>
          <p:cNvSpPr>
            <a:spLocks noGrp="1"/>
          </p:cNvSpPr>
          <p:nvPr>
            <p:ph type="subTitle" idx="1"/>
          </p:nvPr>
        </p:nvSpPr>
        <p:spPr>
          <a:xfrm>
            <a:off x="1066800" y="2438400"/>
            <a:ext cx="7162800" cy="1752600"/>
          </a:xfrm>
        </p:spPr>
        <p:txBody>
          <a:bodyPr/>
          <a:lstStyle/>
          <a:p>
            <a:pPr marL="287338" indent="-287338" algn="just">
              <a:buFont typeface="Arial" pitchFamily="34" charset="0"/>
              <a:buChar char="•"/>
            </a:pPr>
            <a:r>
              <a:rPr lang="en-US" dirty="0" smtClean="0">
                <a:solidFill>
                  <a:schemeClr val="tx1"/>
                </a:solidFill>
              </a:rPr>
              <a:t>Generate </a:t>
            </a:r>
            <a:r>
              <a:rPr lang="en-US" dirty="0" smtClean="0">
                <a:solidFill>
                  <a:schemeClr val="tx1"/>
                </a:solidFill>
              </a:rPr>
              <a:t>clocks with different phase </a:t>
            </a:r>
            <a:r>
              <a:rPr lang="en-US" dirty="0" smtClean="0">
                <a:solidFill>
                  <a:schemeClr val="tx1"/>
                </a:solidFill>
              </a:rPr>
              <a:t>shifts, and</a:t>
            </a:r>
          </a:p>
          <a:p>
            <a:pPr marL="287338" indent="-287338" algn="just">
              <a:buFont typeface="Arial" pitchFamily="34" charset="0"/>
              <a:buChar char="•"/>
            </a:pPr>
            <a:r>
              <a:rPr lang="en-US" dirty="0" smtClean="0"/>
              <a:t>D</a:t>
            </a:r>
            <a:r>
              <a:rPr lang="en-US" dirty="0" smtClean="0">
                <a:solidFill>
                  <a:schemeClr val="tx1"/>
                </a:solidFill>
              </a:rPr>
              <a:t>ifferent </a:t>
            </a:r>
            <a:r>
              <a:rPr lang="en-US" dirty="0" smtClean="0">
                <a:solidFill>
                  <a:schemeClr val="tx1"/>
                </a:solidFill>
              </a:rPr>
              <a:t>frequencies using clocking wizard to </a:t>
            </a:r>
            <a:r>
              <a:rPr lang="en-US" dirty="0" smtClean="0">
                <a:solidFill>
                  <a:schemeClr val="tx1"/>
                </a:solidFill>
              </a:rPr>
              <a:t>        characterize </a:t>
            </a:r>
            <a:r>
              <a:rPr lang="en-US" dirty="0" smtClean="0">
                <a:solidFill>
                  <a:schemeClr val="tx1"/>
                </a:solidFill>
              </a:rPr>
              <a:t>BER. </a:t>
            </a:r>
          </a:p>
          <a:p>
            <a:pPr algn="l">
              <a:buFont typeface="Arial" pitchFamily="34" charset="0"/>
              <a:buChar char="•"/>
            </a:pPr>
            <a:endParaRPr lang="en-US"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Straight Connector 103"/>
          <p:cNvCxnSpPr/>
          <p:nvPr/>
        </p:nvCxnSpPr>
        <p:spPr>
          <a:xfrm flipV="1">
            <a:off x="-1219200" y="3124200"/>
            <a:ext cx="0" cy="76200"/>
          </a:xfrm>
          <a:prstGeom prst="line">
            <a:avLst/>
          </a:prstGeom>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76200" y="87868"/>
            <a:ext cx="8458200" cy="6617732"/>
            <a:chOff x="76200" y="87868"/>
            <a:chExt cx="8458200" cy="6617732"/>
          </a:xfrm>
        </p:grpSpPr>
        <p:sp>
          <p:nvSpPr>
            <p:cNvPr id="61" name="TextBox 60"/>
            <p:cNvSpPr txBox="1"/>
            <p:nvPr/>
          </p:nvSpPr>
          <p:spPr>
            <a:xfrm>
              <a:off x="2057400" y="990601"/>
              <a:ext cx="1981285" cy="1200329"/>
            </a:xfrm>
            <a:prstGeom prst="rect">
              <a:avLst/>
            </a:prstGeom>
            <a:noFill/>
            <a:ln>
              <a:solidFill>
                <a:schemeClr val="tx1"/>
              </a:solidFill>
            </a:ln>
          </p:spPr>
          <p:txBody>
            <a:bodyPr wrap="square" rtlCol="0">
              <a:spAutoFit/>
            </a:bodyPr>
            <a:lstStyle/>
            <a:p>
              <a:r>
                <a:rPr lang="en-US" dirty="0" smtClean="0"/>
                <a:t>Clocking Wizard</a:t>
              </a:r>
            </a:p>
            <a:p>
              <a:r>
                <a:rPr lang="en-US" dirty="0" smtClean="0"/>
                <a:t>(Phase shifted clocks, and </a:t>
              </a:r>
              <a:r>
                <a:rPr lang="en-US" sz="1600" b="1" dirty="0" smtClean="0"/>
                <a:t>reference clock</a:t>
              </a:r>
              <a:r>
                <a:rPr lang="en-US" dirty="0" smtClean="0"/>
                <a:t>)</a:t>
              </a:r>
            </a:p>
          </p:txBody>
        </p:sp>
        <p:sp>
          <p:nvSpPr>
            <p:cNvPr id="62" name="Rectangle 61"/>
            <p:cNvSpPr/>
            <p:nvPr/>
          </p:nvSpPr>
          <p:spPr>
            <a:xfrm>
              <a:off x="1219200" y="609600"/>
              <a:ext cx="7315200" cy="6096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2362200" y="4724400"/>
              <a:ext cx="2057400" cy="1569660"/>
            </a:xfrm>
            <a:prstGeom prst="rect">
              <a:avLst/>
            </a:prstGeom>
            <a:noFill/>
            <a:ln>
              <a:solidFill>
                <a:schemeClr val="tx1"/>
              </a:solidFill>
            </a:ln>
          </p:spPr>
          <p:txBody>
            <a:bodyPr wrap="square" rtlCol="0">
              <a:spAutoFit/>
            </a:bodyPr>
            <a:lstStyle/>
            <a:p>
              <a:endParaRPr lang="en-US" sz="1600" b="1" dirty="0" smtClean="0"/>
            </a:p>
            <a:p>
              <a:r>
                <a:rPr lang="en-US" sz="1600" b="1" dirty="0" smtClean="0"/>
                <a:t>Clocking Wizard</a:t>
              </a:r>
            </a:p>
            <a:p>
              <a:r>
                <a:rPr lang="en-US" sz="1600" b="1" dirty="0" smtClean="0"/>
                <a:t>( x2 , x4… frequency generator)</a:t>
              </a:r>
            </a:p>
            <a:p>
              <a:endParaRPr lang="en-US" sz="1600" b="1" dirty="0" smtClean="0"/>
            </a:p>
            <a:p>
              <a:endParaRPr lang="en-US" sz="1600" b="1" dirty="0"/>
            </a:p>
          </p:txBody>
        </p:sp>
        <p:sp>
          <p:nvSpPr>
            <p:cNvPr id="65" name="Rectangle 64"/>
            <p:cNvSpPr/>
            <p:nvPr/>
          </p:nvSpPr>
          <p:spPr>
            <a:xfrm>
              <a:off x="5791200" y="1752600"/>
              <a:ext cx="2057400" cy="411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5867400" y="2895600"/>
              <a:ext cx="1828800" cy="1569660"/>
            </a:xfrm>
            <a:prstGeom prst="rect">
              <a:avLst/>
            </a:prstGeom>
            <a:noFill/>
          </p:spPr>
          <p:txBody>
            <a:bodyPr wrap="square" rtlCol="0">
              <a:spAutoFit/>
            </a:bodyPr>
            <a:lstStyle/>
            <a:p>
              <a:r>
                <a:rPr lang="en-US" sz="1600" dirty="0" smtClean="0"/>
                <a:t>Counter Generator</a:t>
              </a:r>
            </a:p>
            <a:p>
              <a:r>
                <a:rPr lang="en-US" sz="1600" dirty="0" smtClean="0"/>
                <a:t> (Every time Push Button is pressed, </a:t>
              </a:r>
            </a:p>
            <a:p>
              <a:r>
                <a:rPr lang="en-US" sz="1600" dirty="0" smtClean="0"/>
                <a:t>phase is shifted, </a:t>
              </a:r>
            </a:p>
            <a:p>
              <a:r>
                <a:rPr lang="en-US" sz="1600" i="1" dirty="0" smtClean="0"/>
                <a:t>phase resolution is variant</a:t>
              </a:r>
              <a:r>
                <a:rPr lang="en-US" sz="1600" dirty="0" smtClean="0"/>
                <a:t>)</a:t>
              </a:r>
              <a:endParaRPr lang="en-US" sz="1600" dirty="0"/>
            </a:p>
          </p:txBody>
        </p:sp>
        <p:cxnSp>
          <p:nvCxnSpPr>
            <p:cNvPr id="68" name="Straight Connector 67"/>
            <p:cNvCxnSpPr/>
            <p:nvPr/>
          </p:nvCxnSpPr>
          <p:spPr>
            <a:xfrm>
              <a:off x="609600" y="1447800"/>
              <a:ext cx="1752600" cy="0"/>
            </a:xfrm>
            <a:prstGeom prst="line">
              <a:avLst/>
            </a:prstGeom>
            <a:ln>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flipH="1">
              <a:off x="228600" y="3090446"/>
              <a:ext cx="838200" cy="338554"/>
            </a:xfrm>
            <a:prstGeom prst="rect">
              <a:avLst/>
            </a:prstGeom>
            <a:noFill/>
          </p:spPr>
          <p:txBody>
            <a:bodyPr wrap="square" rtlCol="0">
              <a:spAutoFit/>
            </a:bodyPr>
            <a:lstStyle/>
            <a:p>
              <a:r>
                <a:rPr lang="en-US" sz="1600" dirty="0" smtClean="0"/>
                <a:t>PB_x2</a:t>
              </a:r>
              <a:endParaRPr lang="en-US" sz="1600" dirty="0"/>
            </a:p>
          </p:txBody>
        </p:sp>
        <p:sp>
          <p:nvSpPr>
            <p:cNvPr id="71" name="TextBox 70"/>
            <p:cNvSpPr txBox="1"/>
            <p:nvPr/>
          </p:nvSpPr>
          <p:spPr>
            <a:xfrm flipH="1">
              <a:off x="228600" y="3319046"/>
              <a:ext cx="838200" cy="338554"/>
            </a:xfrm>
            <a:prstGeom prst="rect">
              <a:avLst/>
            </a:prstGeom>
            <a:noFill/>
          </p:spPr>
          <p:txBody>
            <a:bodyPr wrap="square" rtlCol="0">
              <a:spAutoFit/>
            </a:bodyPr>
            <a:lstStyle/>
            <a:p>
              <a:r>
                <a:rPr lang="en-US" sz="1600" dirty="0" smtClean="0"/>
                <a:t>PB_x4</a:t>
              </a:r>
              <a:endParaRPr lang="en-US" sz="1600" dirty="0"/>
            </a:p>
          </p:txBody>
        </p:sp>
        <p:cxnSp>
          <p:nvCxnSpPr>
            <p:cNvPr id="72" name="Straight Connector 71"/>
            <p:cNvCxnSpPr/>
            <p:nvPr/>
          </p:nvCxnSpPr>
          <p:spPr>
            <a:xfrm>
              <a:off x="838200" y="3276600"/>
              <a:ext cx="4953000" cy="0"/>
            </a:xfrm>
            <a:prstGeom prst="line">
              <a:avLst/>
            </a:prstGeom>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228600" y="1295400"/>
              <a:ext cx="413639" cy="307777"/>
            </a:xfrm>
            <a:prstGeom prst="rect">
              <a:avLst/>
            </a:prstGeom>
            <a:noFill/>
          </p:spPr>
          <p:txBody>
            <a:bodyPr wrap="none" rtlCol="0">
              <a:spAutoFit/>
            </a:bodyPr>
            <a:lstStyle/>
            <a:p>
              <a:r>
                <a:rPr lang="en-US" sz="1400" dirty="0" smtClean="0"/>
                <a:t> </a:t>
              </a:r>
              <a:r>
                <a:rPr lang="en-US" sz="1400" dirty="0" err="1" smtClean="0"/>
                <a:t>rst</a:t>
              </a:r>
              <a:endParaRPr lang="en-US" sz="1400" dirty="0"/>
            </a:p>
          </p:txBody>
        </p:sp>
        <p:cxnSp>
          <p:nvCxnSpPr>
            <p:cNvPr id="74" name="Straight Connector 73"/>
            <p:cNvCxnSpPr/>
            <p:nvPr/>
          </p:nvCxnSpPr>
          <p:spPr>
            <a:xfrm>
              <a:off x="609600" y="1828800"/>
              <a:ext cx="1752600" cy="0"/>
            </a:xfrm>
            <a:prstGeom prst="line">
              <a:avLst/>
            </a:prstGeom>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228600" y="1676400"/>
              <a:ext cx="439544" cy="369332"/>
            </a:xfrm>
            <a:prstGeom prst="rect">
              <a:avLst/>
            </a:prstGeom>
            <a:noFill/>
          </p:spPr>
          <p:txBody>
            <a:bodyPr wrap="none" rtlCol="0">
              <a:spAutoFit/>
            </a:bodyPr>
            <a:lstStyle/>
            <a:p>
              <a:r>
                <a:rPr lang="en-US" dirty="0" err="1" smtClean="0"/>
                <a:t>clk</a:t>
              </a:r>
              <a:endParaRPr lang="en-US" dirty="0"/>
            </a:p>
          </p:txBody>
        </p:sp>
        <p:sp>
          <p:nvSpPr>
            <p:cNvPr id="76" name="Rectangle 75"/>
            <p:cNvSpPr/>
            <p:nvPr/>
          </p:nvSpPr>
          <p:spPr>
            <a:xfrm>
              <a:off x="2209800" y="2514600"/>
              <a:ext cx="19050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362200" y="3810000"/>
              <a:ext cx="17526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1" name="Shape 80"/>
            <p:cNvCxnSpPr/>
            <p:nvPr/>
          </p:nvCxnSpPr>
          <p:spPr>
            <a:xfrm>
              <a:off x="5334000" y="1676400"/>
              <a:ext cx="304715" cy="695234"/>
            </a:xfrm>
            <a:prstGeom prst="bentConnector2">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2" name="Elbow Connector 81"/>
            <p:cNvCxnSpPr/>
            <p:nvPr/>
          </p:nvCxnSpPr>
          <p:spPr>
            <a:xfrm rot="10800000">
              <a:off x="1752600" y="2362200"/>
              <a:ext cx="4038600" cy="12700"/>
            </a:xfrm>
            <a:prstGeom prst="bentConnector3">
              <a:avLst>
                <a:gd name="adj1" fmla="val 50000"/>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3" name="Elbow Connector 82"/>
            <p:cNvCxnSpPr>
              <a:endCxn id="76" idx="1"/>
            </p:cNvCxnSpPr>
            <p:nvPr/>
          </p:nvCxnSpPr>
          <p:spPr>
            <a:xfrm>
              <a:off x="1752600" y="2362200"/>
              <a:ext cx="457200" cy="419100"/>
            </a:xfrm>
            <a:prstGeom prst="bentConnector3">
              <a:avLst>
                <a:gd name="adj1" fmla="val 50000"/>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200400" y="3048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Elbow Connector 85"/>
            <p:cNvCxnSpPr/>
            <p:nvPr/>
          </p:nvCxnSpPr>
          <p:spPr>
            <a:xfrm rot="5400000">
              <a:off x="1111250" y="3390900"/>
              <a:ext cx="1289050" cy="6350"/>
            </a:xfrm>
            <a:prstGeom prst="bentConnector3">
              <a:avLst>
                <a:gd name="adj1" fmla="val 50000"/>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Elbow Connector 91"/>
            <p:cNvCxnSpPr>
              <a:stCxn id="79" idx="1"/>
            </p:cNvCxnSpPr>
            <p:nvPr/>
          </p:nvCxnSpPr>
          <p:spPr>
            <a:xfrm rot="10800000">
              <a:off x="1752600" y="4038600"/>
              <a:ext cx="609600" cy="12700"/>
            </a:xfrm>
            <a:prstGeom prst="bentConnector3">
              <a:avLst>
                <a:gd name="adj1" fmla="val 50000"/>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3" name="Flowchart: Extract 92"/>
            <p:cNvSpPr/>
            <p:nvPr/>
          </p:nvSpPr>
          <p:spPr>
            <a:xfrm rot="5400000">
              <a:off x="4762500" y="1409700"/>
              <a:ext cx="685800" cy="457200"/>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p:cNvCxnSpPr>
              <a:endCxn id="93" idx="2"/>
            </p:cNvCxnSpPr>
            <p:nvPr/>
          </p:nvCxnSpPr>
          <p:spPr>
            <a:xfrm>
              <a:off x="4038600" y="1628866"/>
              <a:ext cx="838200" cy="9434"/>
            </a:xfrm>
            <a:prstGeom prst="line">
              <a:avLst/>
            </a:prstGeom>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4038600" y="1295400"/>
              <a:ext cx="859851" cy="369332"/>
            </a:xfrm>
            <a:prstGeom prst="rect">
              <a:avLst/>
            </a:prstGeom>
            <a:noFill/>
          </p:spPr>
          <p:txBody>
            <a:bodyPr wrap="none" rtlCol="0">
              <a:spAutoFit/>
            </a:bodyPr>
            <a:lstStyle/>
            <a:p>
              <a:r>
                <a:rPr lang="en-US" dirty="0" err="1" smtClean="0"/>
                <a:t>Ref_clk</a:t>
              </a:r>
              <a:endParaRPr lang="en-US" dirty="0"/>
            </a:p>
          </p:txBody>
        </p:sp>
        <p:sp>
          <p:nvSpPr>
            <p:cNvPr id="101" name="TextBox 100"/>
            <p:cNvSpPr txBox="1"/>
            <p:nvPr/>
          </p:nvSpPr>
          <p:spPr>
            <a:xfrm>
              <a:off x="2133600" y="2514600"/>
              <a:ext cx="1956509" cy="523220"/>
            </a:xfrm>
            <a:prstGeom prst="rect">
              <a:avLst/>
            </a:prstGeom>
            <a:noFill/>
          </p:spPr>
          <p:txBody>
            <a:bodyPr wrap="square" rtlCol="0">
              <a:spAutoFit/>
            </a:bodyPr>
            <a:lstStyle/>
            <a:p>
              <a:r>
                <a:rPr lang="en-US" sz="1400" b="1" dirty="0" smtClean="0"/>
                <a:t>Clocking Wizard</a:t>
              </a:r>
            </a:p>
            <a:p>
              <a:r>
                <a:rPr lang="en-US" sz="1400" b="1" dirty="0" smtClean="0"/>
                <a:t>(Phase shifted clocks</a:t>
              </a:r>
              <a:endParaRPr lang="en-US" sz="1400" b="1" dirty="0"/>
            </a:p>
          </p:txBody>
        </p:sp>
        <p:sp>
          <p:nvSpPr>
            <p:cNvPr id="102" name="TextBox 101"/>
            <p:cNvSpPr txBox="1"/>
            <p:nvPr/>
          </p:nvSpPr>
          <p:spPr>
            <a:xfrm>
              <a:off x="2209800" y="3810000"/>
              <a:ext cx="2057400" cy="738664"/>
            </a:xfrm>
            <a:prstGeom prst="rect">
              <a:avLst/>
            </a:prstGeom>
            <a:noFill/>
          </p:spPr>
          <p:txBody>
            <a:bodyPr wrap="square" rtlCol="0">
              <a:spAutoFit/>
            </a:bodyPr>
            <a:lstStyle/>
            <a:p>
              <a:r>
                <a:rPr lang="en-US" sz="1400" b="1" dirty="0" smtClean="0"/>
                <a:t>Clocking Wizard</a:t>
              </a:r>
            </a:p>
            <a:p>
              <a:r>
                <a:rPr lang="en-US" sz="1400" b="1" dirty="0" smtClean="0"/>
                <a:t>(Phase shifted clocks</a:t>
              </a:r>
            </a:p>
            <a:p>
              <a:endParaRPr lang="en-US" sz="1400" dirty="0"/>
            </a:p>
          </p:txBody>
        </p:sp>
        <p:cxnSp>
          <p:nvCxnSpPr>
            <p:cNvPr id="103" name="Elbow Connector 102"/>
            <p:cNvCxnSpPr/>
            <p:nvPr/>
          </p:nvCxnSpPr>
          <p:spPr>
            <a:xfrm rot="16200000" flipH="1">
              <a:off x="1562100" y="4229100"/>
              <a:ext cx="990600" cy="609600"/>
            </a:xfrm>
            <a:prstGeom prst="bentConnector3">
              <a:avLst>
                <a:gd name="adj1" fmla="val 101748"/>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838200" y="3505200"/>
              <a:ext cx="4953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3200400" y="33528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3200400" y="35814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838200" y="3733800"/>
              <a:ext cx="4953000" cy="0"/>
            </a:xfrm>
            <a:prstGeom prst="line">
              <a:avLst/>
            </a:prstGeom>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flipH="1">
              <a:off x="76200" y="3547646"/>
              <a:ext cx="1066800" cy="338554"/>
            </a:xfrm>
            <a:prstGeom prst="rect">
              <a:avLst/>
            </a:prstGeom>
            <a:noFill/>
          </p:spPr>
          <p:txBody>
            <a:bodyPr wrap="square" rtlCol="0">
              <a:spAutoFit/>
            </a:bodyPr>
            <a:lstStyle/>
            <a:p>
              <a:r>
                <a:rPr lang="en-US" sz="1600" dirty="0" err="1" smtClean="0"/>
                <a:t>PB_shift</a:t>
              </a:r>
              <a:endParaRPr lang="en-US" sz="1600" dirty="0"/>
            </a:p>
          </p:txBody>
        </p:sp>
        <p:sp>
          <p:nvSpPr>
            <p:cNvPr id="110" name="Trapezoid 109"/>
            <p:cNvSpPr/>
            <p:nvPr/>
          </p:nvSpPr>
          <p:spPr>
            <a:xfrm rot="5400000">
              <a:off x="4764024" y="2400300"/>
              <a:ext cx="531876" cy="608076"/>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1" name="Straight Connector 110"/>
            <p:cNvCxnSpPr/>
            <p:nvPr/>
          </p:nvCxnSpPr>
          <p:spPr>
            <a:xfrm>
              <a:off x="4090109" y="2813548"/>
              <a:ext cx="635815" cy="58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4114800" y="2667000"/>
              <a:ext cx="635815" cy="58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4114800" y="4114800"/>
              <a:ext cx="635815" cy="58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4114800" y="3962400"/>
              <a:ext cx="635815" cy="5852"/>
            </a:xfrm>
            <a:prstGeom prst="line">
              <a:avLst/>
            </a:prstGeom>
          </p:spPr>
          <p:style>
            <a:lnRef idx="1">
              <a:schemeClr val="accent1"/>
            </a:lnRef>
            <a:fillRef idx="0">
              <a:schemeClr val="accent1"/>
            </a:fillRef>
            <a:effectRef idx="0">
              <a:schemeClr val="accent1"/>
            </a:effectRef>
            <a:fontRef idx="minor">
              <a:schemeClr val="tx1"/>
            </a:fontRef>
          </p:style>
        </p:cxnSp>
        <p:sp>
          <p:nvSpPr>
            <p:cNvPr id="116" name="Trapezoid 115"/>
            <p:cNvSpPr/>
            <p:nvPr/>
          </p:nvSpPr>
          <p:spPr>
            <a:xfrm rot="5400000">
              <a:off x="4762500" y="3771900"/>
              <a:ext cx="531876" cy="608076"/>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7" name="Straight Connector 116"/>
            <p:cNvCxnSpPr>
              <a:stCxn id="116" idx="0"/>
            </p:cNvCxnSpPr>
            <p:nvPr/>
          </p:nvCxnSpPr>
          <p:spPr>
            <a:xfrm flipV="1">
              <a:off x="5332476" y="4038600"/>
              <a:ext cx="458724" cy="373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5332476" y="2667000"/>
              <a:ext cx="458724" cy="373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4419600" y="53340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4419600" y="55626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65" idx="3"/>
              <a:endCxn id="143" idx="1"/>
            </p:cNvCxnSpPr>
            <p:nvPr/>
          </p:nvCxnSpPr>
          <p:spPr>
            <a:xfrm flipV="1">
              <a:off x="7848600" y="3752166"/>
              <a:ext cx="304800" cy="578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1447800" y="762000"/>
              <a:ext cx="4038600" cy="0"/>
            </a:xfrm>
            <a:prstGeom prst="line">
              <a:avLst/>
            </a:prstGeom>
            <a:ln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5486400" y="762000"/>
              <a:ext cx="0" cy="1143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5486400" y="19050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1447800" y="762000"/>
              <a:ext cx="76200" cy="533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524000" y="4191000"/>
              <a:ext cx="914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1447800" y="2895600"/>
              <a:ext cx="914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1524000" y="6096000"/>
              <a:ext cx="914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Oval 138"/>
            <p:cNvSpPr/>
            <p:nvPr/>
          </p:nvSpPr>
          <p:spPr>
            <a:xfrm flipH="1" flipV="1">
              <a:off x="1447800" y="2819400"/>
              <a:ext cx="762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flipH="1" flipV="1">
              <a:off x="1447800" y="1371600"/>
              <a:ext cx="762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p:cNvSpPr txBox="1"/>
            <p:nvPr/>
          </p:nvSpPr>
          <p:spPr>
            <a:xfrm>
              <a:off x="3124200" y="87868"/>
              <a:ext cx="3016082" cy="461665"/>
            </a:xfrm>
            <a:prstGeom prst="rect">
              <a:avLst/>
            </a:prstGeom>
            <a:noFill/>
          </p:spPr>
          <p:txBody>
            <a:bodyPr wrap="none" rtlCol="0">
              <a:spAutoFit/>
            </a:bodyPr>
            <a:lstStyle/>
            <a:p>
              <a:r>
                <a:rPr lang="en-US" sz="2400" b="1" dirty="0" smtClean="0"/>
                <a:t>DATA FLOW DIAGRAM</a:t>
              </a:r>
              <a:endParaRPr lang="en-US" sz="2400" b="1" dirty="0"/>
            </a:p>
          </p:txBody>
        </p:sp>
        <p:sp>
          <p:nvSpPr>
            <p:cNvPr id="142" name="Oval 141"/>
            <p:cNvSpPr/>
            <p:nvPr/>
          </p:nvSpPr>
          <p:spPr>
            <a:xfrm flipH="1" flipV="1">
              <a:off x="1447800" y="4114800"/>
              <a:ext cx="762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3" name="TextBox 142"/>
          <p:cNvSpPr txBox="1"/>
          <p:nvPr/>
        </p:nvSpPr>
        <p:spPr>
          <a:xfrm>
            <a:off x="8153400" y="3429000"/>
            <a:ext cx="990600" cy="646331"/>
          </a:xfrm>
          <a:prstGeom prst="rect">
            <a:avLst/>
          </a:prstGeom>
          <a:noFill/>
          <a:ln>
            <a:solidFill>
              <a:schemeClr val="tx1"/>
            </a:solidFill>
          </a:ln>
        </p:spPr>
        <p:txBody>
          <a:bodyPr wrap="square" rtlCol="0">
            <a:spAutoFit/>
          </a:bodyPr>
          <a:lstStyle/>
          <a:p>
            <a:r>
              <a:rPr lang="en-US" dirty="0" smtClean="0"/>
              <a:t>IBERT Core</a:t>
            </a:r>
            <a:endParaRPr lang="en-US" dirty="0"/>
          </a:p>
        </p:txBody>
      </p:sp>
      <p:sp>
        <p:nvSpPr>
          <p:cNvPr id="149" name="Date Placeholder 148"/>
          <p:cNvSpPr>
            <a:spLocks noGrp="1"/>
          </p:cNvSpPr>
          <p:nvPr>
            <p:ph type="dt" sz="half" idx="10"/>
          </p:nvPr>
        </p:nvSpPr>
        <p:spPr/>
        <p:txBody>
          <a:bodyPr/>
          <a:lstStyle/>
          <a:p>
            <a:fld id="{7200FA52-9A3E-4949-85E5-167120784EAE}" type="datetime3">
              <a:rPr lang="en-US" smtClean="0"/>
              <a:t>16 June 2014</a:t>
            </a:fld>
            <a:endParaRPr lang="en-US"/>
          </a:p>
        </p:txBody>
      </p:sp>
      <p:sp>
        <p:nvSpPr>
          <p:cNvPr id="151" name="Slide Number Placeholder 150"/>
          <p:cNvSpPr>
            <a:spLocks noGrp="1"/>
          </p:cNvSpPr>
          <p:nvPr>
            <p:ph type="sldNum" sz="quarter" idx="12"/>
          </p:nvPr>
        </p:nvSpPr>
        <p:spPr/>
        <p:txBody>
          <a:bodyPr/>
          <a:lstStyle/>
          <a:p>
            <a:fld id="{498DA673-C790-450E-8EE7-45E09DA537D6}" type="slidenum">
              <a:rPr lang="en-US" smtClean="0"/>
              <a:t>22</a:t>
            </a:fld>
            <a:endParaRPr lang="en-US"/>
          </a:p>
        </p:txBody>
      </p:sp>
      <p:sp>
        <p:nvSpPr>
          <p:cNvPr id="152" name="Footer Placeholder 151"/>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620000" cy="762000"/>
          </a:xfrm>
        </p:spPr>
        <p:txBody>
          <a:bodyPr/>
          <a:lstStyle/>
          <a:p>
            <a:pPr algn="ctr"/>
            <a:r>
              <a:rPr lang="en-US" dirty="0" smtClean="0"/>
              <a:t>Current Status</a:t>
            </a:r>
            <a:endParaRPr lang="en-US" dirty="0"/>
          </a:p>
        </p:txBody>
      </p:sp>
      <p:sp>
        <p:nvSpPr>
          <p:cNvPr id="3" name="Content Placeholder 2"/>
          <p:cNvSpPr>
            <a:spLocks noGrp="1"/>
          </p:cNvSpPr>
          <p:nvPr>
            <p:ph idx="1"/>
          </p:nvPr>
        </p:nvSpPr>
        <p:spPr>
          <a:xfrm>
            <a:off x="914400" y="1333619"/>
            <a:ext cx="8001000" cy="2514600"/>
          </a:xfrm>
        </p:spPr>
        <p:txBody>
          <a:bodyPr>
            <a:normAutofit/>
          </a:bodyPr>
          <a:lstStyle/>
          <a:p>
            <a:pPr algn="just"/>
            <a:r>
              <a:rPr lang="en-US" dirty="0" smtClean="0"/>
              <a:t>Shifted </a:t>
            </a:r>
            <a:r>
              <a:rPr lang="en-US" dirty="0" smtClean="0"/>
              <a:t>clocks generated dynamically with resolution </a:t>
            </a:r>
            <a:r>
              <a:rPr lang="en-US" dirty="0" err="1" smtClean="0"/>
              <a:t>upto</a:t>
            </a:r>
            <a:r>
              <a:rPr lang="en-US" dirty="0" smtClean="0"/>
              <a:t> 50 degree for 50MHz clock, frequency multiplied with 2 and 4 (achieved)</a:t>
            </a:r>
          </a:p>
          <a:p>
            <a:pPr algn="just"/>
            <a:r>
              <a:rPr lang="en-US" dirty="0" smtClean="0"/>
              <a:t>Generating shifted clocks dynamically with </a:t>
            </a:r>
            <a:r>
              <a:rPr lang="en-US" dirty="0" smtClean="0"/>
              <a:t>enhanced </a:t>
            </a:r>
            <a:r>
              <a:rPr lang="en-US" dirty="0" smtClean="0"/>
              <a:t>resolution </a:t>
            </a:r>
            <a:r>
              <a:rPr lang="en-US" dirty="0" smtClean="0"/>
              <a:t>to 15 </a:t>
            </a:r>
            <a:r>
              <a:rPr lang="en-US" dirty="0" smtClean="0"/>
              <a:t>degree </a:t>
            </a:r>
            <a:r>
              <a:rPr lang="en-US" dirty="0" smtClean="0"/>
              <a:t>(accomplished).</a:t>
            </a:r>
            <a:endParaRPr lang="en-US" dirty="0" smtClean="0"/>
          </a:p>
        </p:txBody>
      </p:sp>
      <p:sp>
        <p:nvSpPr>
          <p:cNvPr id="4" name="TextBox 3"/>
          <p:cNvSpPr txBox="1"/>
          <p:nvPr/>
        </p:nvSpPr>
        <p:spPr>
          <a:xfrm>
            <a:off x="1143000" y="4775537"/>
            <a:ext cx="7772400" cy="1015663"/>
          </a:xfrm>
          <a:prstGeom prst="rect">
            <a:avLst/>
          </a:prstGeom>
          <a:noFill/>
        </p:spPr>
        <p:txBody>
          <a:bodyPr wrap="square" rtlCol="0">
            <a:spAutoFit/>
          </a:bodyPr>
          <a:lstStyle/>
          <a:p>
            <a:pPr marL="463550" indent="-463550" algn="just">
              <a:buFont typeface="Arial" pitchFamily="34" charset="0"/>
              <a:buChar char="•"/>
            </a:pPr>
            <a:r>
              <a:rPr lang="en-US" sz="2000" dirty="0" smtClean="0"/>
              <a:t>To </a:t>
            </a:r>
            <a:r>
              <a:rPr lang="en-US" sz="2000" dirty="0" smtClean="0"/>
              <a:t>increase resolution as much as possible </a:t>
            </a:r>
            <a:r>
              <a:rPr lang="en-US" sz="2000" dirty="0" smtClean="0"/>
              <a:t>and generate </a:t>
            </a:r>
            <a:r>
              <a:rPr lang="en-US" sz="2000" dirty="0" smtClean="0"/>
              <a:t>maximum shifted clocks to characterize </a:t>
            </a:r>
            <a:r>
              <a:rPr lang="en-US" sz="2000" dirty="0" smtClean="0"/>
              <a:t>BER.</a:t>
            </a:r>
          </a:p>
          <a:p>
            <a:pPr marL="463550" indent="-463550" algn="just">
              <a:buFont typeface="Arial" pitchFamily="34" charset="0"/>
              <a:buChar char="•"/>
            </a:pPr>
            <a:r>
              <a:rPr lang="en-US" sz="2000" dirty="0" smtClean="0"/>
              <a:t>To </a:t>
            </a:r>
            <a:r>
              <a:rPr lang="en-US" sz="2000" dirty="0" smtClean="0"/>
              <a:t>increase </a:t>
            </a:r>
            <a:r>
              <a:rPr lang="en-US" sz="2000" dirty="0" smtClean="0"/>
              <a:t>clock frequency </a:t>
            </a:r>
            <a:r>
              <a:rPr lang="en-US" sz="2000" dirty="0" err="1" smtClean="0"/>
              <a:t>upto</a:t>
            </a:r>
            <a:r>
              <a:rPr lang="en-US" sz="2000" dirty="0" smtClean="0"/>
              <a:t> 1 GH. </a:t>
            </a:r>
            <a:endParaRPr lang="en-US" sz="2000" dirty="0"/>
          </a:p>
        </p:txBody>
      </p:sp>
      <p:sp>
        <p:nvSpPr>
          <p:cNvPr id="5" name="Title 1"/>
          <p:cNvSpPr txBox="1">
            <a:spLocks/>
          </p:cNvSpPr>
          <p:nvPr/>
        </p:nvSpPr>
        <p:spPr>
          <a:xfrm>
            <a:off x="1143000" y="3505200"/>
            <a:ext cx="8001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Work in progress</a:t>
            </a:r>
            <a:endPar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6" name="Date Placeholder 5"/>
          <p:cNvSpPr>
            <a:spLocks noGrp="1"/>
          </p:cNvSpPr>
          <p:nvPr>
            <p:ph type="dt" sz="half" idx="10"/>
          </p:nvPr>
        </p:nvSpPr>
        <p:spPr/>
        <p:txBody>
          <a:bodyPr/>
          <a:lstStyle/>
          <a:p>
            <a:fld id="{7176358C-E40A-46FC-8D3D-19A47EFB1766}" type="datetime3">
              <a:rPr lang="en-US" smtClean="0"/>
              <a:t>16 June 2014</a:t>
            </a:fld>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23</a:t>
            </a:fld>
            <a:endParaRPr lang="en-US"/>
          </a:p>
        </p:txBody>
      </p:sp>
      <p:sp>
        <p:nvSpPr>
          <p:cNvPr id="8" name="Footer Placeholder 7"/>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1371600"/>
            <a:ext cx="77724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Hira</a:t>
            </a:r>
            <a:r>
              <a:rPr kumimoji="0" lang="en-US" sz="5400" b="1"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5400" b="1" i="0" u="none" strike="noStrike" kern="1200" cap="none" spc="0" normalizeH="0" noProof="0" dirty="0" err="1" smtClean="0">
                <a:ln>
                  <a:noFill/>
                </a:ln>
                <a:solidFill>
                  <a:schemeClr val="tx1"/>
                </a:solidFill>
                <a:effectLst/>
                <a:uLnTx/>
                <a:uFillTx/>
                <a:latin typeface="Times New Roman" pitchFamily="18" charset="0"/>
                <a:ea typeface="+mj-ea"/>
                <a:cs typeface="Times New Roman" pitchFamily="18" charset="0"/>
              </a:rPr>
              <a:t>Ilyas’</a:t>
            </a:r>
            <a:r>
              <a:rPr kumimoji="0" lang="en-US" sz="5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s</a:t>
            </a:r>
            <a:r>
              <a:rPr kumimoji="0" lang="en-US" sz="5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tasks </a:t>
            </a:r>
            <a:endParaRPr kumimoji="0" lang="en-US" sz="5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Rectangle 4"/>
          <p:cNvSpPr/>
          <p:nvPr/>
        </p:nvSpPr>
        <p:spPr>
          <a:xfrm>
            <a:off x="1066800" y="2819400"/>
            <a:ext cx="7467600" cy="830997"/>
          </a:xfrm>
          <a:prstGeom prst="rect">
            <a:avLst/>
          </a:prstGeom>
        </p:spPr>
        <p:txBody>
          <a:bodyPr wrap="square">
            <a:spAutoFit/>
          </a:bodyPr>
          <a:lstStyle/>
          <a:p>
            <a:pPr marL="231775" indent="-231775">
              <a:buFont typeface="Arial" pitchFamily="34" charset="0"/>
              <a:buChar char="•"/>
            </a:pPr>
            <a:r>
              <a:rPr lang="en-US" sz="2400" dirty="0">
                <a:latin typeface="Times New Roman" pitchFamily="18" charset="0"/>
                <a:cs typeface="Times New Roman" pitchFamily="18" charset="0"/>
              </a:rPr>
              <a:t>Logical characterization using detection </a:t>
            </a:r>
            <a:r>
              <a:rPr lang="en-US" sz="2400" dirty="0" smtClean="0">
                <a:latin typeface="Times New Roman" pitchFamily="18" charset="0"/>
                <a:cs typeface="Times New Roman" pitchFamily="18" charset="0"/>
              </a:rPr>
              <a:t>of </a:t>
            </a:r>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it </a:t>
            </a:r>
            <a:r>
              <a:rPr lang="en-US" sz="2400" dirty="0">
                <a:latin typeface="Times New Roman" pitchFamily="18" charset="0"/>
                <a:cs typeface="Times New Roman" pitchFamily="18" charset="0"/>
              </a:rPr>
              <a:t>e</a:t>
            </a:r>
            <a:r>
              <a:rPr lang="en-US" sz="2400" dirty="0" smtClean="0">
                <a:latin typeface="Times New Roman" pitchFamily="18" charset="0"/>
                <a:cs typeface="Times New Roman" pitchFamily="18" charset="0"/>
              </a:rPr>
              <a:t>rror </a:t>
            </a:r>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ate </a:t>
            </a:r>
            <a:r>
              <a:rPr lang="en-US" sz="2400" dirty="0">
                <a:latin typeface="Times New Roman" pitchFamily="18" charset="0"/>
                <a:cs typeface="Times New Roman" pitchFamily="18" charset="0"/>
              </a:rPr>
              <a:t>t</a:t>
            </a:r>
            <a:r>
              <a:rPr lang="en-US" sz="2400" dirty="0" smtClean="0">
                <a:latin typeface="Times New Roman" pitchFamily="18" charset="0"/>
                <a:cs typeface="Times New Roman" pitchFamily="18" charset="0"/>
              </a:rPr>
              <a:t>hrough </a:t>
            </a:r>
            <a:r>
              <a:rPr lang="en-US" sz="2400" dirty="0">
                <a:latin typeface="Times New Roman" pitchFamily="18" charset="0"/>
                <a:cs typeface="Times New Roman" pitchFamily="18" charset="0"/>
              </a:rPr>
              <a:t>IBERT</a:t>
            </a:r>
          </a:p>
        </p:txBody>
      </p:sp>
      <p:sp>
        <p:nvSpPr>
          <p:cNvPr id="6" name="Date Placeholder 5"/>
          <p:cNvSpPr>
            <a:spLocks noGrp="1"/>
          </p:cNvSpPr>
          <p:nvPr>
            <p:ph type="dt" sz="half" idx="10"/>
          </p:nvPr>
        </p:nvSpPr>
        <p:spPr/>
        <p:txBody>
          <a:bodyPr/>
          <a:lstStyle/>
          <a:p>
            <a:fld id="{3FF1A931-827A-4F58-82FD-57BB1DCE81B4}" type="datetime3">
              <a:rPr lang="en-US" smtClean="0"/>
              <a:t>16 June 2014</a:t>
            </a:fld>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24</a:t>
            </a:fld>
            <a:endParaRPr lang="en-US"/>
          </a:p>
        </p:txBody>
      </p:sp>
      <p:sp>
        <p:nvSpPr>
          <p:cNvPr id="8" name="Footer Placeholder 7"/>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19200" y="762000"/>
            <a:ext cx="7772400" cy="1295400"/>
          </a:xfrm>
        </p:spPr>
        <p:txBody>
          <a:bodyPr>
            <a:normAutofit/>
          </a:bodyPr>
          <a:lstStyle/>
          <a:p>
            <a:pPr lvl="0"/>
            <a:r>
              <a:rPr lang="en-US" sz="2400" b="1" dirty="0"/>
              <a:t>Implementation </a:t>
            </a:r>
            <a:r>
              <a:rPr lang="en-US" sz="2400" b="1" dirty="0" smtClean="0"/>
              <a:t>of bit </a:t>
            </a:r>
            <a:r>
              <a:rPr lang="en-US" sz="2400" b="1" dirty="0"/>
              <a:t>e</a:t>
            </a:r>
            <a:r>
              <a:rPr lang="en-US" sz="2400" b="1" dirty="0" smtClean="0"/>
              <a:t>rror </a:t>
            </a:r>
            <a:r>
              <a:rPr lang="en-US" sz="2400" b="1" dirty="0"/>
              <a:t>r</a:t>
            </a:r>
            <a:r>
              <a:rPr lang="en-US" sz="2400" b="1" dirty="0" smtClean="0"/>
              <a:t>ate </a:t>
            </a:r>
            <a:r>
              <a:rPr lang="en-US" sz="2400" b="1" dirty="0"/>
              <a:t>t</a:t>
            </a:r>
            <a:r>
              <a:rPr lang="en-US" sz="2400" b="1" dirty="0" smtClean="0"/>
              <a:t>ester </a:t>
            </a:r>
            <a:r>
              <a:rPr lang="en-US" sz="2400" b="1" dirty="0"/>
              <a:t>on Xilinx </a:t>
            </a:r>
            <a:r>
              <a:rPr lang="en-US" sz="2400" b="1" dirty="0" smtClean="0"/>
              <a:t>– ISE </a:t>
            </a:r>
            <a:r>
              <a:rPr lang="en-US" sz="2400" b="1" dirty="0"/>
              <a:t>version 14.2.</a:t>
            </a:r>
          </a:p>
          <a:p>
            <a:pPr lvl="0"/>
            <a:r>
              <a:rPr lang="en-US" sz="2400" b="1" dirty="0"/>
              <a:t>Bit Error Rate testing with IBERT.</a:t>
            </a:r>
          </a:p>
          <a:p>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228600" y="2133600"/>
            <a:ext cx="2514600" cy="2724150"/>
          </a:xfrm>
          <a:prstGeom prst="rect">
            <a:avLst/>
          </a:prstGeom>
          <a:noFill/>
          <a:ln w="9525">
            <a:noFill/>
            <a:miter lim="800000"/>
            <a:headEnd/>
            <a:tailEnd/>
          </a:ln>
        </p:spPr>
      </p:pic>
      <p:pic>
        <p:nvPicPr>
          <p:cNvPr id="37" name="Picture 36" descr="C:\Users\HOME\Downloads\20131213_102822 (1).jpg"/>
          <p:cNvPicPr/>
          <p:nvPr/>
        </p:nvPicPr>
        <p:blipFill>
          <a:blip r:embed="rId3" cstate="print"/>
          <a:srcRect/>
          <a:stretch>
            <a:fillRect/>
          </a:stretch>
        </p:blipFill>
        <p:spPr bwMode="auto">
          <a:xfrm>
            <a:off x="3048000" y="2057400"/>
            <a:ext cx="2743200" cy="2852738"/>
          </a:xfrm>
          <a:prstGeom prst="rect">
            <a:avLst/>
          </a:prstGeom>
          <a:noFill/>
          <a:ln w="9525">
            <a:noFill/>
            <a:miter lim="800000"/>
            <a:headEnd/>
            <a:tailEnd/>
          </a:ln>
        </p:spPr>
      </p:pic>
      <p:pic>
        <p:nvPicPr>
          <p:cNvPr id="38" name="Picture 37" descr="C:\Users\Madiha\Desktop\5.png"/>
          <p:cNvPicPr/>
          <p:nvPr/>
        </p:nvPicPr>
        <p:blipFill>
          <a:blip r:embed="rId4" cstate="print"/>
          <a:srcRect/>
          <a:stretch>
            <a:fillRect/>
          </a:stretch>
        </p:blipFill>
        <p:spPr bwMode="auto">
          <a:xfrm>
            <a:off x="5943600" y="1981200"/>
            <a:ext cx="3124200" cy="2819400"/>
          </a:xfrm>
          <a:prstGeom prst="rect">
            <a:avLst/>
          </a:prstGeom>
          <a:noFill/>
        </p:spPr>
      </p:pic>
      <p:sp>
        <p:nvSpPr>
          <p:cNvPr id="8" name="Rectangle 7"/>
          <p:cNvSpPr/>
          <p:nvPr/>
        </p:nvSpPr>
        <p:spPr>
          <a:xfrm>
            <a:off x="990600" y="5029200"/>
            <a:ext cx="773930" cy="369332"/>
          </a:xfrm>
          <a:prstGeom prst="rect">
            <a:avLst/>
          </a:prstGeom>
        </p:spPr>
        <p:txBody>
          <a:bodyPr wrap="none">
            <a:spAutoFit/>
          </a:bodyPr>
          <a:lstStyle/>
          <a:p>
            <a:r>
              <a:rPr lang="en-US" dirty="0" smtClean="0"/>
              <a:t> </a:t>
            </a:r>
            <a:r>
              <a:rPr lang="en-US" b="1" dirty="0" smtClean="0"/>
              <a:t>BERT </a:t>
            </a:r>
            <a:endParaRPr lang="en-US" dirty="0"/>
          </a:p>
        </p:txBody>
      </p:sp>
      <p:sp>
        <p:nvSpPr>
          <p:cNvPr id="9" name="Rectangle 8"/>
          <p:cNvSpPr/>
          <p:nvPr/>
        </p:nvSpPr>
        <p:spPr>
          <a:xfrm>
            <a:off x="3352800" y="4953000"/>
            <a:ext cx="2312877" cy="646331"/>
          </a:xfrm>
          <a:prstGeom prst="rect">
            <a:avLst/>
          </a:prstGeom>
        </p:spPr>
        <p:txBody>
          <a:bodyPr wrap="none">
            <a:spAutoFit/>
          </a:bodyPr>
          <a:lstStyle/>
          <a:p>
            <a:r>
              <a:rPr lang="en-US" dirty="0" smtClean="0"/>
              <a:t> </a:t>
            </a:r>
            <a:r>
              <a:rPr lang="en-US" b="1" dirty="0" smtClean="0"/>
              <a:t>Hardware Setting For </a:t>
            </a:r>
          </a:p>
          <a:p>
            <a:r>
              <a:rPr lang="en-US" b="1" dirty="0" smtClean="0"/>
              <a:t>IBERT </a:t>
            </a:r>
            <a:endParaRPr lang="en-US" dirty="0"/>
          </a:p>
        </p:txBody>
      </p:sp>
      <p:sp>
        <p:nvSpPr>
          <p:cNvPr id="10" name="Rectangle 9"/>
          <p:cNvSpPr/>
          <p:nvPr/>
        </p:nvSpPr>
        <p:spPr>
          <a:xfrm>
            <a:off x="6477000" y="5029200"/>
            <a:ext cx="2108013" cy="369332"/>
          </a:xfrm>
          <a:prstGeom prst="rect">
            <a:avLst/>
          </a:prstGeom>
        </p:spPr>
        <p:txBody>
          <a:bodyPr wrap="none">
            <a:spAutoFit/>
          </a:bodyPr>
          <a:lstStyle/>
          <a:p>
            <a:r>
              <a:rPr lang="en-US" dirty="0" smtClean="0"/>
              <a:t> </a:t>
            </a:r>
            <a:r>
              <a:rPr lang="en-US" b="1" dirty="0" smtClean="0"/>
              <a:t>BER Through IBERT </a:t>
            </a:r>
            <a:endParaRPr lang="en-US" dirty="0"/>
          </a:p>
        </p:txBody>
      </p:sp>
      <p:sp>
        <p:nvSpPr>
          <p:cNvPr id="11" name="Rectangle 10"/>
          <p:cNvSpPr/>
          <p:nvPr/>
        </p:nvSpPr>
        <p:spPr>
          <a:xfrm>
            <a:off x="914400" y="5562600"/>
            <a:ext cx="8229600" cy="1077218"/>
          </a:xfrm>
          <a:prstGeom prst="rect">
            <a:avLst/>
          </a:prstGeom>
        </p:spPr>
        <p:txBody>
          <a:bodyPr wrap="square">
            <a:spAutoFit/>
          </a:bodyPr>
          <a:lstStyle/>
          <a:p>
            <a:r>
              <a:rPr lang="en-US" sz="2400" b="1" u="sng" dirty="0" smtClean="0"/>
              <a:t>NEST </a:t>
            </a:r>
            <a:r>
              <a:rPr lang="en-US" sz="2400" b="1" u="sng" dirty="0" smtClean="0"/>
              <a:t>STEP (in progress):</a:t>
            </a:r>
            <a:endParaRPr lang="en-US" sz="2400" b="1" u="sng" dirty="0" smtClean="0"/>
          </a:p>
          <a:p>
            <a:r>
              <a:rPr lang="en-US" sz="2000" b="1" dirty="0" smtClean="0"/>
              <a:t>Detection of BER using clock of different frequencies and phase shifts.</a:t>
            </a:r>
            <a:endParaRPr lang="en-US" sz="2000" b="1" dirty="0"/>
          </a:p>
        </p:txBody>
      </p:sp>
      <p:sp>
        <p:nvSpPr>
          <p:cNvPr id="12" name="Rectangle 11"/>
          <p:cNvSpPr/>
          <p:nvPr/>
        </p:nvSpPr>
        <p:spPr>
          <a:xfrm>
            <a:off x="2693411" y="76200"/>
            <a:ext cx="4012189" cy="584775"/>
          </a:xfrm>
          <a:prstGeom prst="rect">
            <a:avLst/>
          </a:prstGeom>
        </p:spPr>
        <p:txBody>
          <a:bodyPr wrap="none">
            <a:spAutoFit/>
          </a:bodyPr>
          <a:lstStyle/>
          <a:p>
            <a:r>
              <a:rPr lang="en-US" sz="3200" b="1" u="sng" dirty="0" smtClean="0"/>
              <a:t>Accomplished tasks</a:t>
            </a:r>
            <a:endParaRPr lang="en-US" sz="3200" b="1" u="sng" dirty="0" smtClean="0"/>
          </a:p>
        </p:txBody>
      </p:sp>
      <p:sp>
        <p:nvSpPr>
          <p:cNvPr id="13" name="Date Placeholder 12"/>
          <p:cNvSpPr>
            <a:spLocks noGrp="1"/>
          </p:cNvSpPr>
          <p:nvPr>
            <p:ph type="dt" sz="half" idx="10"/>
          </p:nvPr>
        </p:nvSpPr>
        <p:spPr/>
        <p:txBody>
          <a:bodyPr/>
          <a:lstStyle/>
          <a:p>
            <a:fld id="{A558D3CA-1B93-4021-BB1B-F872A464AB1A}" type="datetime3">
              <a:rPr lang="en-US" smtClean="0"/>
              <a:t>16 June 2014</a:t>
            </a:fld>
            <a:endParaRPr lang="en-US"/>
          </a:p>
        </p:txBody>
      </p:sp>
      <p:sp>
        <p:nvSpPr>
          <p:cNvPr id="14" name="Slide Number Placeholder 13"/>
          <p:cNvSpPr>
            <a:spLocks noGrp="1"/>
          </p:cNvSpPr>
          <p:nvPr>
            <p:ph type="sldNum" sz="quarter" idx="12"/>
          </p:nvPr>
        </p:nvSpPr>
        <p:spPr/>
        <p:txBody>
          <a:bodyPr/>
          <a:lstStyle/>
          <a:p>
            <a:fld id="{498DA673-C790-450E-8EE7-45E09DA537D6}" type="slidenum">
              <a:rPr lang="en-US" smtClean="0"/>
              <a:t>25</a:t>
            </a:fld>
            <a:endParaRPr lang="en-US"/>
          </a:p>
        </p:txBody>
      </p:sp>
      <p:sp>
        <p:nvSpPr>
          <p:cNvPr id="15" name="Footer Placeholder 14"/>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Hardware Setup and Initial Settings</a:t>
            </a:r>
            <a:endParaRPr lang="en-US" sz="3200" dirty="0"/>
          </a:p>
        </p:txBody>
      </p:sp>
      <p:pic>
        <p:nvPicPr>
          <p:cNvPr id="4" name="Content Placeholder 3" descr="C:\Users\HOME\Downloads\20131213_102822 (1).jpg"/>
          <p:cNvPicPr>
            <a:picLocks noGrp="1"/>
          </p:cNvPicPr>
          <p:nvPr>
            <p:ph idx="1"/>
          </p:nvPr>
        </p:nvPicPr>
        <p:blipFill>
          <a:blip r:embed="rId2" cstate="print"/>
          <a:srcRect/>
          <a:stretch>
            <a:fillRect/>
          </a:stretch>
        </p:blipFill>
        <p:spPr bwMode="auto">
          <a:xfrm>
            <a:off x="1447800" y="1600201"/>
            <a:ext cx="2819400" cy="3886200"/>
          </a:xfrm>
          <a:prstGeom prst="rect">
            <a:avLst/>
          </a:prstGeom>
          <a:noFill/>
          <a:ln w="9525">
            <a:noFill/>
            <a:miter lim="800000"/>
            <a:headEnd/>
            <a:tailEnd/>
          </a:ln>
        </p:spPr>
      </p:pic>
      <p:sp>
        <p:nvSpPr>
          <p:cNvPr id="5" name="TextBox 4"/>
          <p:cNvSpPr txBox="1"/>
          <p:nvPr/>
        </p:nvSpPr>
        <p:spPr>
          <a:xfrm>
            <a:off x="1676400" y="5638800"/>
            <a:ext cx="2133600" cy="369332"/>
          </a:xfrm>
          <a:prstGeom prst="rect">
            <a:avLst/>
          </a:prstGeom>
          <a:noFill/>
        </p:spPr>
        <p:txBody>
          <a:bodyPr wrap="square" rtlCol="0">
            <a:spAutoFit/>
          </a:bodyPr>
          <a:lstStyle/>
          <a:p>
            <a:r>
              <a:rPr lang="en-US" dirty="0" smtClean="0"/>
              <a:t>     </a:t>
            </a:r>
            <a:r>
              <a:rPr lang="en-US" u="sng" dirty="0" smtClean="0"/>
              <a:t>Hardware setup</a:t>
            </a:r>
            <a:endParaRPr lang="en-US" u="sng" dirty="0"/>
          </a:p>
        </p:txBody>
      </p:sp>
      <p:pic>
        <p:nvPicPr>
          <p:cNvPr id="6" name="Picture 5"/>
          <p:cNvPicPr/>
          <p:nvPr/>
        </p:nvPicPr>
        <p:blipFill>
          <a:blip r:embed="rId3" cstate="print"/>
          <a:srcRect/>
          <a:stretch>
            <a:fillRect/>
          </a:stretch>
        </p:blipFill>
        <p:spPr bwMode="auto">
          <a:xfrm>
            <a:off x="4648200" y="1600200"/>
            <a:ext cx="4343400" cy="3886200"/>
          </a:xfrm>
          <a:prstGeom prst="rect">
            <a:avLst/>
          </a:prstGeom>
          <a:noFill/>
          <a:ln w="9525">
            <a:noFill/>
            <a:miter lim="800000"/>
            <a:headEnd/>
            <a:tailEnd/>
          </a:ln>
        </p:spPr>
      </p:pic>
      <p:sp>
        <p:nvSpPr>
          <p:cNvPr id="7" name="TextBox 6"/>
          <p:cNvSpPr txBox="1"/>
          <p:nvPr/>
        </p:nvSpPr>
        <p:spPr>
          <a:xfrm>
            <a:off x="5029200" y="5638800"/>
            <a:ext cx="2895600" cy="369332"/>
          </a:xfrm>
          <a:prstGeom prst="rect">
            <a:avLst/>
          </a:prstGeom>
          <a:noFill/>
        </p:spPr>
        <p:txBody>
          <a:bodyPr wrap="square" rtlCol="0">
            <a:spAutoFit/>
          </a:bodyPr>
          <a:lstStyle/>
          <a:p>
            <a:r>
              <a:rPr lang="en-US" dirty="0" smtClean="0"/>
              <a:t>     </a:t>
            </a:r>
            <a:r>
              <a:rPr lang="en-US" u="sng" dirty="0" smtClean="0"/>
              <a:t>IBERT Initial Settings</a:t>
            </a:r>
            <a:endParaRPr lang="en-US" u="sng" dirty="0"/>
          </a:p>
        </p:txBody>
      </p:sp>
      <p:sp>
        <p:nvSpPr>
          <p:cNvPr id="8" name="Date Placeholder 7"/>
          <p:cNvSpPr>
            <a:spLocks noGrp="1"/>
          </p:cNvSpPr>
          <p:nvPr>
            <p:ph type="dt" sz="half" idx="10"/>
          </p:nvPr>
        </p:nvSpPr>
        <p:spPr/>
        <p:txBody>
          <a:bodyPr/>
          <a:lstStyle/>
          <a:p>
            <a:fld id="{43265C58-017C-4EA8-AC12-072E79C69B36}" type="datetime3">
              <a:rPr lang="en-US" smtClean="0"/>
              <a:t>16 June 2014</a:t>
            </a:fld>
            <a:endParaRPr lang="en-US"/>
          </a:p>
        </p:txBody>
      </p:sp>
      <p:sp>
        <p:nvSpPr>
          <p:cNvPr id="9" name="Slide Number Placeholder 8"/>
          <p:cNvSpPr>
            <a:spLocks noGrp="1"/>
          </p:cNvSpPr>
          <p:nvPr>
            <p:ph type="sldNum" sz="quarter" idx="12"/>
          </p:nvPr>
        </p:nvSpPr>
        <p:spPr/>
        <p:txBody>
          <a:bodyPr/>
          <a:lstStyle/>
          <a:p>
            <a:fld id="{498DA673-C790-450E-8EE7-45E09DA537D6}" type="slidenum">
              <a:rPr lang="en-US" smtClean="0"/>
              <a:t>26</a:t>
            </a:fld>
            <a:endParaRPr lang="en-US"/>
          </a:p>
        </p:txBody>
      </p:sp>
      <p:sp>
        <p:nvSpPr>
          <p:cNvPr id="10" name="Footer Placeholder 9"/>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620000" cy="609600"/>
          </a:xfrm>
        </p:spPr>
        <p:txBody>
          <a:bodyPr>
            <a:normAutofit/>
          </a:bodyPr>
          <a:lstStyle/>
          <a:p>
            <a:r>
              <a:rPr lang="en-US" sz="3200" dirty="0" smtClean="0"/>
              <a:t>Bathtub </a:t>
            </a:r>
            <a:r>
              <a:rPr lang="en-US" dirty="0" smtClean="0"/>
              <a:t>c</a:t>
            </a:r>
            <a:r>
              <a:rPr lang="en-US" sz="3200" dirty="0" smtClean="0"/>
              <a:t>urves </a:t>
            </a:r>
            <a:r>
              <a:rPr lang="en-US" sz="3200" dirty="0" smtClean="0"/>
              <a:t>to </a:t>
            </a:r>
            <a:r>
              <a:rPr lang="en-US" sz="3200" dirty="0" smtClean="0"/>
              <a:t>calculate </a:t>
            </a:r>
            <a:r>
              <a:rPr lang="en-US" dirty="0" smtClean="0"/>
              <a:t>b</a:t>
            </a:r>
            <a:r>
              <a:rPr lang="en-US" sz="3200" dirty="0" smtClean="0"/>
              <a:t>it </a:t>
            </a:r>
            <a:r>
              <a:rPr lang="en-US" dirty="0" smtClean="0"/>
              <a:t>e</a:t>
            </a:r>
            <a:r>
              <a:rPr lang="en-US" sz="3200" dirty="0" smtClean="0"/>
              <a:t>rror </a:t>
            </a:r>
            <a:r>
              <a:rPr lang="en-US" dirty="0" smtClean="0"/>
              <a:t>r</a:t>
            </a:r>
            <a:r>
              <a:rPr lang="en-US" sz="3200" dirty="0" smtClean="0"/>
              <a:t>ate</a:t>
            </a:r>
            <a:endParaRPr lang="en-US" sz="3200" dirty="0"/>
          </a:p>
        </p:txBody>
      </p:sp>
      <p:pic>
        <p:nvPicPr>
          <p:cNvPr id="6" name="Picture 5" descr="C:\Users\Madiha\Desktop\5.png"/>
          <p:cNvPicPr/>
          <p:nvPr/>
        </p:nvPicPr>
        <p:blipFill>
          <a:blip r:embed="rId2" cstate="print"/>
          <a:srcRect/>
          <a:stretch>
            <a:fillRect/>
          </a:stretch>
        </p:blipFill>
        <p:spPr bwMode="auto">
          <a:xfrm>
            <a:off x="2743200" y="3429000"/>
            <a:ext cx="3429000" cy="2209799"/>
          </a:xfrm>
          <a:prstGeom prst="rect">
            <a:avLst/>
          </a:prstGeom>
          <a:noFill/>
        </p:spPr>
      </p:pic>
      <p:sp>
        <p:nvSpPr>
          <p:cNvPr id="8" name="Rectangle 7"/>
          <p:cNvSpPr/>
          <p:nvPr/>
        </p:nvSpPr>
        <p:spPr>
          <a:xfrm>
            <a:off x="762000" y="4191000"/>
            <a:ext cx="1928348" cy="369332"/>
          </a:xfrm>
          <a:prstGeom prst="rect">
            <a:avLst/>
          </a:prstGeom>
        </p:spPr>
        <p:txBody>
          <a:bodyPr wrap="none">
            <a:spAutoFit/>
          </a:bodyPr>
          <a:lstStyle/>
          <a:p>
            <a:r>
              <a:rPr lang="en-US" b="1" u="sng" dirty="0" smtClean="0"/>
              <a:t>Line rate: 5Gbps</a:t>
            </a:r>
            <a:endParaRPr lang="en-US" b="1" u="sng" dirty="0" smtClean="0"/>
          </a:p>
        </p:txBody>
      </p:sp>
      <p:pic>
        <p:nvPicPr>
          <p:cNvPr id="9" name="Picture 8" descr="I:\3.125 (2).png"/>
          <p:cNvPicPr/>
          <p:nvPr/>
        </p:nvPicPr>
        <p:blipFill>
          <a:blip r:embed="rId3" cstate="print"/>
          <a:srcRect/>
          <a:stretch>
            <a:fillRect/>
          </a:stretch>
        </p:blipFill>
        <p:spPr bwMode="auto">
          <a:xfrm>
            <a:off x="5029200" y="1143000"/>
            <a:ext cx="3581400" cy="2285999"/>
          </a:xfrm>
          <a:prstGeom prst="rect">
            <a:avLst/>
          </a:prstGeom>
          <a:noFill/>
          <a:ln w="9525">
            <a:noFill/>
            <a:miter lim="800000"/>
            <a:headEnd/>
            <a:tailEnd/>
          </a:ln>
        </p:spPr>
      </p:pic>
      <p:sp>
        <p:nvSpPr>
          <p:cNvPr id="10" name="Rectangle 9"/>
          <p:cNvSpPr/>
          <p:nvPr/>
        </p:nvSpPr>
        <p:spPr>
          <a:xfrm>
            <a:off x="5638800" y="685801"/>
            <a:ext cx="2348079" cy="369332"/>
          </a:xfrm>
          <a:prstGeom prst="rect">
            <a:avLst/>
          </a:prstGeom>
        </p:spPr>
        <p:txBody>
          <a:bodyPr wrap="none">
            <a:spAutoFit/>
          </a:bodyPr>
          <a:lstStyle/>
          <a:p>
            <a:r>
              <a:rPr lang="en-US" b="1" u="sng" dirty="0"/>
              <a:t>Line rate: 3.125 </a:t>
            </a:r>
            <a:r>
              <a:rPr lang="en-US" b="1" u="sng" dirty="0" err="1"/>
              <a:t>Gbps</a:t>
            </a:r>
            <a:endParaRPr lang="en-US" dirty="0"/>
          </a:p>
        </p:txBody>
      </p:sp>
      <p:pic>
        <p:nvPicPr>
          <p:cNvPr id="11" name="Picture 10" descr="C:\Users\Madiha\Desktop\2.5.png"/>
          <p:cNvPicPr/>
          <p:nvPr/>
        </p:nvPicPr>
        <p:blipFill>
          <a:blip r:embed="rId4" cstate="print"/>
          <a:srcRect/>
          <a:stretch>
            <a:fillRect/>
          </a:stretch>
        </p:blipFill>
        <p:spPr bwMode="auto">
          <a:xfrm>
            <a:off x="762000" y="1219201"/>
            <a:ext cx="3733800" cy="2209800"/>
          </a:xfrm>
          <a:prstGeom prst="rect">
            <a:avLst/>
          </a:prstGeom>
          <a:noFill/>
        </p:spPr>
      </p:pic>
      <p:sp>
        <p:nvSpPr>
          <p:cNvPr id="12" name="TextBox 11"/>
          <p:cNvSpPr txBox="1"/>
          <p:nvPr/>
        </p:nvSpPr>
        <p:spPr>
          <a:xfrm>
            <a:off x="1066800" y="5867400"/>
            <a:ext cx="7772400" cy="923330"/>
          </a:xfrm>
          <a:prstGeom prst="rect">
            <a:avLst/>
          </a:prstGeom>
          <a:noFill/>
        </p:spPr>
        <p:txBody>
          <a:bodyPr wrap="square" rtlCol="0">
            <a:spAutoFit/>
          </a:bodyPr>
          <a:lstStyle/>
          <a:p>
            <a:pPr marL="341313" indent="-341313">
              <a:buFont typeface="Arial" pitchFamily="34" charset="0"/>
              <a:buChar char="•"/>
            </a:pPr>
            <a:r>
              <a:rPr lang="en-US" dirty="0" smtClean="0"/>
              <a:t>It can be observed from the above figures that if the line rate is </a:t>
            </a:r>
            <a:r>
              <a:rPr lang="en-US" dirty="0" smtClean="0"/>
              <a:t>increased </a:t>
            </a:r>
            <a:r>
              <a:rPr lang="en-US" dirty="0" smtClean="0"/>
              <a:t>from 2.5 </a:t>
            </a:r>
            <a:r>
              <a:rPr lang="en-US" dirty="0" err="1" smtClean="0"/>
              <a:t>gbps</a:t>
            </a:r>
            <a:r>
              <a:rPr lang="en-US" dirty="0" smtClean="0"/>
              <a:t> to 5 </a:t>
            </a:r>
            <a:r>
              <a:rPr lang="en-US" dirty="0" err="1" smtClean="0"/>
              <a:t>gbps</a:t>
            </a:r>
            <a:r>
              <a:rPr lang="en-US" dirty="0" smtClean="0"/>
              <a:t> the bit error rate </a:t>
            </a:r>
            <a:r>
              <a:rPr lang="en-US" dirty="0" smtClean="0"/>
              <a:t>also </a:t>
            </a:r>
            <a:r>
              <a:rPr lang="en-US" dirty="0" err="1" smtClean="0"/>
              <a:t>increasesd</a:t>
            </a:r>
            <a:r>
              <a:rPr lang="en-US" dirty="0" smtClean="0"/>
              <a:t>. </a:t>
            </a:r>
            <a:endParaRPr lang="en-US" dirty="0" smtClean="0"/>
          </a:p>
          <a:p>
            <a:endParaRPr lang="en-US" dirty="0"/>
          </a:p>
        </p:txBody>
      </p:sp>
      <p:sp>
        <p:nvSpPr>
          <p:cNvPr id="13" name="Rectangle 12"/>
          <p:cNvSpPr/>
          <p:nvPr/>
        </p:nvSpPr>
        <p:spPr>
          <a:xfrm>
            <a:off x="1219200" y="685801"/>
            <a:ext cx="2160784" cy="369332"/>
          </a:xfrm>
          <a:prstGeom prst="rect">
            <a:avLst/>
          </a:prstGeom>
        </p:spPr>
        <p:txBody>
          <a:bodyPr wrap="none">
            <a:spAutoFit/>
          </a:bodyPr>
          <a:lstStyle/>
          <a:p>
            <a:r>
              <a:rPr lang="en-US" b="1" u="sng" dirty="0"/>
              <a:t>Line rate: 2.5 </a:t>
            </a:r>
            <a:r>
              <a:rPr lang="en-US" b="1" u="sng" dirty="0" err="1"/>
              <a:t>Gbps</a:t>
            </a:r>
            <a:endParaRPr lang="en-US" b="1" u="sng" dirty="0"/>
          </a:p>
        </p:txBody>
      </p:sp>
      <p:sp>
        <p:nvSpPr>
          <p:cNvPr id="14" name="Date Placeholder 13"/>
          <p:cNvSpPr>
            <a:spLocks noGrp="1"/>
          </p:cNvSpPr>
          <p:nvPr>
            <p:ph type="dt" sz="half" idx="10"/>
          </p:nvPr>
        </p:nvSpPr>
        <p:spPr/>
        <p:txBody>
          <a:bodyPr/>
          <a:lstStyle/>
          <a:p>
            <a:fld id="{968D373D-B5FC-46FB-ACC7-F80859FACABC}" type="datetime3">
              <a:rPr lang="en-US" smtClean="0"/>
              <a:t>16 June 2014</a:t>
            </a:fld>
            <a:endParaRPr lang="en-US"/>
          </a:p>
        </p:txBody>
      </p:sp>
      <p:sp>
        <p:nvSpPr>
          <p:cNvPr id="15" name="Slide Number Placeholder 14"/>
          <p:cNvSpPr>
            <a:spLocks noGrp="1"/>
          </p:cNvSpPr>
          <p:nvPr>
            <p:ph type="sldNum" sz="quarter" idx="12"/>
          </p:nvPr>
        </p:nvSpPr>
        <p:spPr/>
        <p:txBody>
          <a:bodyPr/>
          <a:lstStyle/>
          <a:p>
            <a:fld id="{498DA673-C790-450E-8EE7-45E09DA537D6}" type="slidenum">
              <a:rPr lang="en-US" smtClean="0"/>
              <a:t>27</a:t>
            </a:fld>
            <a:endParaRPr lang="en-US"/>
          </a:p>
        </p:txBody>
      </p:sp>
      <p:sp>
        <p:nvSpPr>
          <p:cNvPr id="16" name="Footer Placeholder 15"/>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Future Work</a:t>
            </a:r>
            <a:endParaRPr lang="en-US" sz="4000" dirty="0"/>
          </a:p>
        </p:txBody>
      </p:sp>
      <p:sp>
        <p:nvSpPr>
          <p:cNvPr id="3" name="Content Placeholder 2"/>
          <p:cNvSpPr>
            <a:spLocks noGrp="1"/>
          </p:cNvSpPr>
          <p:nvPr>
            <p:ph idx="1"/>
          </p:nvPr>
        </p:nvSpPr>
        <p:spPr/>
        <p:txBody>
          <a:bodyPr>
            <a:normAutofit/>
          </a:bodyPr>
          <a:lstStyle/>
          <a:p>
            <a:r>
              <a:rPr lang="en-US" sz="2400" dirty="0" smtClean="0"/>
              <a:t>Next Step is to calculate Bit Error rate by giving different phase shifts to clock </a:t>
            </a:r>
            <a:endParaRPr lang="en-US" sz="2400" dirty="0"/>
          </a:p>
        </p:txBody>
      </p:sp>
      <p:sp>
        <p:nvSpPr>
          <p:cNvPr id="4" name="Date Placeholder 3"/>
          <p:cNvSpPr>
            <a:spLocks noGrp="1"/>
          </p:cNvSpPr>
          <p:nvPr>
            <p:ph type="dt" sz="half" idx="10"/>
          </p:nvPr>
        </p:nvSpPr>
        <p:spPr/>
        <p:txBody>
          <a:bodyPr/>
          <a:lstStyle/>
          <a:p>
            <a:fld id="{F1E791D4-F3F1-4F23-AF82-8A9F16E52390}" type="datetime3">
              <a:rPr lang="en-US" smtClean="0"/>
              <a:t>16 June 2014</a:t>
            </a:fld>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28</a:t>
            </a:fld>
            <a:endParaRPr lang="en-US"/>
          </a:p>
        </p:txBody>
      </p:sp>
      <p:sp>
        <p:nvSpPr>
          <p:cNvPr id="6" name="Footer Placeholder 5"/>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1371600"/>
            <a:ext cx="77724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err="1" smtClean="0">
                <a:ln>
                  <a:noFill/>
                </a:ln>
                <a:solidFill>
                  <a:schemeClr val="tx1"/>
                </a:solidFill>
                <a:effectLst/>
                <a:uLnTx/>
                <a:uFillTx/>
                <a:latin typeface="+mj-lt"/>
                <a:ea typeface="+mj-ea"/>
                <a:cs typeface="+mj-cs"/>
              </a:rPr>
              <a:t>Jibran’s</a:t>
            </a:r>
            <a:r>
              <a:rPr kumimoji="0" lang="en-US" sz="5400" b="1" i="0" u="none" strike="noStrike" kern="1200" cap="none" spc="0" normalizeH="0" baseline="0" noProof="0" dirty="0" smtClean="0">
                <a:ln>
                  <a:noFill/>
                </a:ln>
                <a:solidFill>
                  <a:schemeClr val="tx1"/>
                </a:solidFill>
                <a:effectLst/>
                <a:uLnTx/>
                <a:uFillTx/>
                <a:latin typeface="+mj-lt"/>
                <a:ea typeface="+mj-ea"/>
                <a:cs typeface="+mj-cs"/>
              </a:rPr>
              <a:t> </a:t>
            </a:r>
            <a:r>
              <a:rPr lang="en-US" sz="5400" b="1" dirty="0" smtClean="0">
                <a:latin typeface="+mj-lt"/>
                <a:ea typeface="+mj-ea"/>
                <a:cs typeface="+mj-cs"/>
              </a:rPr>
              <a:t>tasks</a:t>
            </a:r>
            <a:endParaRPr kumimoji="0" lang="en-US" sz="5400" b="1" i="0" u="none" strike="noStrike" kern="1200" cap="none" spc="0" normalizeH="0" baseline="0" noProof="0" dirty="0">
              <a:ln>
                <a:noFill/>
              </a:ln>
              <a:solidFill>
                <a:schemeClr val="tx1"/>
              </a:solidFill>
              <a:effectLst/>
              <a:uLnTx/>
              <a:uFillTx/>
              <a:latin typeface="+mj-lt"/>
              <a:ea typeface="+mj-ea"/>
              <a:cs typeface="+mj-cs"/>
            </a:endParaRPr>
          </a:p>
        </p:txBody>
      </p:sp>
      <p:sp>
        <p:nvSpPr>
          <p:cNvPr id="5" name="Rectangle 4"/>
          <p:cNvSpPr/>
          <p:nvPr/>
        </p:nvSpPr>
        <p:spPr>
          <a:xfrm>
            <a:off x="1143000" y="2819400"/>
            <a:ext cx="7391400" cy="1569660"/>
          </a:xfrm>
          <a:prstGeom prst="rect">
            <a:avLst/>
          </a:prstGeom>
        </p:spPr>
        <p:txBody>
          <a:bodyPr wrap="square">
            <a:spAutoFit/>
          </a:bodyPr>
          <a:lstStyle/>
          <a:p>
            <a:pPr marL="341313" indent="-341313">
              <a:buFont typeface="Arial" pitchFamily="34" charset="0"/>
              <a:buChar char="•"/>
            </a:pPr>
            <a:r>
              <a:rPr lang="en-US" sz="2400" dirty="0" smtClean="0">
                <a:latin typeface="Times New Roman" pitchFamily="18" charset="0"/>
                <a:cs typeface="Times New Roman" pitchFamily="18" charset="0"/>
              </a:rPr>
              <a:t>Integration of </a:t>
            </a:r>
            <a:r>
              <a:rPr lang="en-US" sz="2400" dirty="0" smtClean="0">
                <a:latin typeface="Times New Roman" pitchFamily="18" charset="0"/>
                <a:cs typeface="Times New Roman" pitchFamily="18" charset="0"/>
              </a:rPr>
              <a:t>the system, </a:t>
            </a:r>
          </a:p>
          <a:p>
            <a:pPr marL="341313" indent="-341313">
              <a:buFont typeface="Arial" pitchFamily="34" charset="0"/>
              <a:buChar char="•"/>
            </a:pPr>
            <a:r>
              <a:rPr lang="en-US" sz="2400" dirty="0" smtClean="0">
                <a:latin typeface="Times New Roman" pitchFamily="18" charset="0"/>
                <a:cs typeface="Times New Roman" pitchFamily="18" charset="0"/>
              </a:rPr>
              <a:t>Development of GUI and FPGA </a:t>
            </a:r>
            <a:r>
              <a:rPr lang="en-US" sz="2400" dirty="0" err="1" smtClean="0">
                <a:latin typeface="Times New Roman" pitchFamily="18" charset="0"/>
                <a:cs typeface="Times New Roman" pitchFamily="18" charset="0"/>
              </a:rPr>
              <a:t>bpard</a:t>
            </a:r>
            <a:r>
              <a:rPr lang="en-US" sz="2400" dirty="0" smtClean="0">
                <a:latin typeface="Times New Roman" pitchFamily="18" charset="0"/>
                <a:cs typeface="Times New Roman" pitchFamily="18" charset="0"/>
              </a:rPr>
              <a:t> – PC communication using USB, and</a:t>
            </a:r>
          </a:p>
          <a:p>
            <a:pPr marL="341313" indent="-341313">
              <a:buFont typeface="Arial" pitchFamily="34" charset="0"/>
              <a:buChar char="•"/>
            </a:pPr>
            <a:r>
              <a:rPr lang="en-US" sz="2400" dirty="0" smtClean="0">
                <a:latin typeface="Times New Roman" pitchFamily="18" charset="0"/>
                <a:cs typeface="Times New Roman" pitchFamily="18" charset="0"/>
              </a:rPr>
              <a:t>The </a:t>
            </a:r>
            <a:r>
              <a:rPr lang="en-US" sz="2400" dirty="0" smtClean="0">
                <a:latin typeface="Times New Roman" pitchFamily="18" charset="0"/>
                <a:cs typeface="Times New Roman" pitchFamily="18" charset="0"/>
              </a:rPr>
              <a:t>serial </a:t>
            </a:r>
            <a:r>
              <a:rPr lang="en-US" sz="2400" dirty="0" smtClean="0">
                <a:latin typeface="Times New Roman" pitchFamily="18" charset="0"/>
                <a:cs typeface="Times New Roman" pitchFamily="18" charset="0"/>
              </a:rPr>
              <a:t>link </a:t>
            </a:r>
            <a:r>
              <a:rPr lang="en-US" sz="2400" dirty="0" smtClean="0">
                <a:latin typeface="Times New Roman" pitchFamily="18" charset="0"/>
                <a:cs typeface="Times New Roman" pitchFamily="18" charset="0"/>
              </a:rPr>
              <a:t>characterization</a:t>
            </a:r>
            <a:endParaRPr lang="en-US" sz="2400" dirty="0">
              <a:latin typeface="Times New Roman" pitchFamily="18" charset="0"/>
              <a:cs typeface="Times New Roman" pitchFamily="18" charset="0"/>
            </a:endParaRPr>
          </a:p>
        </p:txBody>
      </p:sp>
      <p:sp>
        <p:nvSpPr>
          <p:cNvPr id="6" name="Date Placeholder 5"/>
          <p:cNvSpPr>
            <a:spLocks noGrp="1"/>
          </p:cNvSpPr>
          <p:nvPr>
            <p:ph type="dt" sz="half" idx="10"/>
          </p:nvPr>
        </p:nvSpPr>
        <p:spPr/>
        <p:txBody>
          <a:bodyPr/>
          <a:lstStyle/>
          <a:p>
            <a:fld id="{8F0D8C8D-BB76-4D63-B822-DCC2D6201450}" type="datetime3">
              <a:rPr lang="en-US" smtClean="0"/>
              <a:t>16 June 2014</a:t>
            </a:fld>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29</a:t>
            </a:fld>
            <a:endParaRPr lang="en-US"/>
          </a:p>
        </p:txBody>
      </p:sp>
      <p:sp>
        <p:nvSpPr>
          <p:cNvPr id="8" name="Footer Placeholder 7"/>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Activities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Established a grid node for ALICE computing resources</a:t>
            </a:r>
          </a:p>
          <a:p>
            <a:r>
              <a:rPr lang="en-US" dirty="0" smtClean="0">
                <a:latin typeface="Times New Roman" pitchFamily="18" charset="0"/>
                <a:cs typeface="Times New Roman" pitchFamily="18" charset="0"/>
              </a:rPr>
              <a:t>Physics analysis group</a:t>
            </a:r>
          </a:p>
          <a:p>
            <a:r>
              <a:rPr lang="en-US" dirty="0" smtClean="0">
                <a:latin typeface="Times New Roman" pitchFamily="18" charset="0"/>
                <a:cs typeface="Times New Roman" pitchFamily="18" charset="0"/>
              </a:rPr>
              <a:t>Participation in the ITS – upgrade activities</a:t>
            </a:r>
            <a:endParaRPr lang="en-US"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EB709195-420B-4036-B2C1-FE3FFBADE0E1}" type="datetime3">
              <a:rPr lang="en-US" smtClean="0"/>
              <a:t>16 June 2014</a:t>
            </a:fld>
            <a:endParaRPr lang="en-US"/>
          </a:p>
        </p:txBody>
      </p:sp>
      <p:sp>
        <p:nvSpPr>
          <p:cNvPr id="6" name="Footer Placeholder 5"/>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33400" y="381000"/>
            <a:ext cx="7772400" cy="147002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Integration of the system</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 name="Title 1"/>
          <p:cNvSpPr txBox="1">
            <a:spLocks/>
          </p:cNvSpPr>
          <p:nvPr/>
        </p:nvSpPr>
        <p:spPr>
          <a:xfrm>
            <a:off x="838200" y="1752600"/>
            <a:ext cx="7772400" cy="3736975"/>
          </a:xfrm>
          <a:prstGeom prst="rect">
            <a:avLst/>
          </a:prstGeom>
        </p:spPr>
        <p:txBody>
          <a:bodyPr>
            <a:normAutofit lnSpcReduction="10000"/>
          </a:bodyPr>
          <a:lstStyle/>
          <a:p>
            <a:pPr marL="341313" marR="0" lvl="0" indent="-341313" defTabSz="914400" rtl="0" eaLnBrk="1" fontAlgn="auto" latinLnBrk="0" hangingPunct="1">
              <a:lnSpc>
                <a:spcPct val="100000"/>
              </a:lnSpc>
              <a:spcBef>
                <a:spcPct val="0"/>
              </a:spcBef>
              <a:spcAft>
                <a:spcPts val="0"/>
              </a:spcAft>
              <a:buClrTx/>
              <a:buSzTx/>
              <a:buFont typeface="Wingdings" pitchFamily="2" charset="2"/>
              <a:buChar char="§"/>
              <a:tabLst/>
              <a:defRPr/>
            </a:pPr>
            <a:r>
              <a:rPr lang="en-US" sz="2400" dirty="0" smtClean="0">
                <a:latin typeface="Times New Roman" pitchFamily="18" charset="0"/>
                <a:ea typeface="+mj-ea"/>
                <a:cs typeface="Times New Roman" pitchFamily="18" charset="0"/>
              </a:rPr>
              <a:t>FPGA-Computer interface using </a:t>
            </a:r>
            <a:r>
              <a:rPr lang="en-US" sz="2400" dirty="0" smtClean="0">
                <a:latin typeface="Times New Roman" pitchFamily="18" charset="0"/>
                <a:ea typeface="+mj-ea"/>
                <a:cs typeface="Times New Roman" pitchFamily="18" charset="0"/>
              </a:rPr>
              <a:t>USB</a:t>
            </a:r>
          </a:p>
          <a:p>
            <a:pPr marL="341313" marR="0" lvl="0" indent="-341313" defTabSz="914400" rtl="0" eaLnBrk="1" fontAlgn="auto" latinLnBrk="0" hangingPunct="1">
              <a:lnSpc>
                <a:spcPct val="100000"/>
              </a:lnSpc>
              <a:spcBef>
                <a:spcPct val="0"/>
              </a:spcBef>
              <a:spcAft>
                <a:spcPts val="0"/>
              </a:spcAft>
              <a:buClrTx/>
              <a:buSzTx/>
              <a:buFont typeface="Wingdings" pitchFamily="2" charset="2"/>
              <a:buChar char="§"/>
              <a:tabLst/>
              <a:defRPr/>
            </a:pPr>
            <a:r>
              <a:rPr lang="en-US" sz="2400" dirty="0" smtClean="0">
                <a:latin typeface="Times New Roman" pitchFamily="18" charset="0"/>
                <a:ea typeface="+mj-ea"/>
                <a:cs typeface="Times New Roman" pitchFamily="18" charset="0"/>
              </a:rPr>
              <a:t>Clock </a:t>
            </a:r>
            <a:r>
              <a:rPr lang="en-US" sz="2400" dirty="0" smtClean="0">
                <a:latin typeface="Times New Roman" pitchFamily="18" charset="0"/>
                <a:ea typeface="+mj-ea"/>
                <a:cs typeface="Times New Roman" pitchFamily="18" charset="0"/>
              </a:rPr>
              <a:t>speed and phase shift </a:t>
            </a:r>
            <a:r>
              <a:rPr lang="en-US" sz="2400" dirty="0" smtClean="0">
                <a:latin typeface="Times New Roman" pitchFamily="18" charset="0"/>
                <a:ea typeface="+mj-ea"/>
                <a:cs typeface="Times New Roman" pitchFamily="18" charset="0"/>
              </a:rPr>
              <a:t>selection</a:t>
            </a:r>
          </a:p>
          <a:p>
            <a:pPr marL="341313" marR="0" lvl="0" indent="-341313" defTabSz="914400" rtl="0" eaLnBrk="1" fontAlgn="auto" latinLnBrk="0" hangingPunct="1">
              <a:lnSpc>
                <a:spcPct val="100000"/>
              </a:lnSpc>
              <a:spcBef>
                <a:spcPct val="0"/>
              </a:spcBef>
              <a:spcAft>
                <a:spcPts val="0"/>
              </a:spcAft>
              <a:buClrTx/>
              <a:buSzTx/>
              <a:buFont typeface="Wingdings" pitchFamily="2" charset="2"/>
              <a:buChar char="§"/>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BER</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and Jitter Testing for every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clock</a:t>
            </a:r>
          </a:p>
          <a:p>
            <a:pPr marL="341313" marR="0" lvl="0" indent="-341313" defTabSz="914400" rtl="0" eaLnBrk="1" fontAlgn="auto" latinLnBrk="0" hangingPunct="1">
              <a:lnSpc>
                <a:spcPct val="100000"/>
              </a:lnSpc>
              <a:spcBef>
                <a:spcPct val="0"/>
              </a:spcBef>
              <a:spcAft>
                <a:spcPts val="0"/>
              </a:spcAft>
              <a:buClrTx/>
              <a:buSzTx/>
              <a:buFont typeface="Wingdings" pitchFamily="2" charset="2"/>
              <a:buChar char="§"/>
              <a:tabLst/>
              <a:defRPr/>
            </a:pPr>
            <a:r>
              <a:rPr lang="en-US" sz="2400" dirty="0" smtClean="0">
                <a:latin typeface="Times New Roman" pitchFamily="18" charset="0"/>
                <a:ea typeface="+mj-ea"/>
                <a:cs typeface="Times New Roman" pitchFamily="18" charset="0"/>
              </a:rPr>
              <a:t>Store </a:t>
            </a:r>
            <a:r>
              <a:rPr lang="en-US" sz="2400" dirty="0" smtClean="0">
                <a:latin typeface="Times New Roman" pitchFamily="18" charset="0"/>
                <a:ea typeface="+mj-ea"/>
                <a:cs typeface="Times New Roman" pitchFamily="18" charset="0"/>
              </a:rPr>
              <a:t>and compare results in </a:t>
            </a:r>
            <a:r>
              <a:rPr lang="en-US" sz="2400" dirty="0" smtClean="0">
                <a:latin typeface="Times New Roman" pitchFamily="18" charset="0"/>
                <a:ea typeface="+mj-ea"/>
                <a:cs typeface="Times New Roman" pitchFamily="18" charset="0"/>
              </a:rPr>
              <a:t>computer</a:t>
            </a:r>
          </a:p>
          <a:p>
            <a:pPr marL="341313" marR="0" lvl="0" indent="-341313" defTabSz="914400" rtl="0" eaLnBrk="1" fontAlgn="auto" latinLnBrk="0" hangingPunct="1">
              <a:lnSpc>
                <a:spcPct val="100000"/>
              </a:lnSpc>
              <a:spcBef>
                <a:spcPct val="0"/>
              </a:spcBef>
              <a:spcAft>
                <a:spcPts val="0"/>
              </a:spcAft>
              <a:buClrTx/>
              <a:buSzTx/>
              <a:buFont typeface="Wingdings" pitchFamily="2" charset="2"/>
              <a:buChar char="§"/>
              <a:tabLst/>
              <a:defRPr/>
            </a:pP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Bath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tub curve and Eye diagram analysis for every clock frequency .</a:t>
            </a:r>
          </a:p>
          <a:p>
            <a:pPr marL="0" marR="0" lvl="0" indent="0" defTabSz="914400" rtl="0" eaLnBrk="1" fontAlgn="auto" latinLnBrk="0" hangingPunct="1">
              <a:lnSpc>
                <a:spcPct val="100000"/>
              </a:lnSpc>
              <a:spcBef>
                <a:spcPct val="0"/>
              </a:spcBef>
              <a:spcAft>
                <a:spcPts val="0"/>
              </a:spcAft>
              <a:buClrTx/>
              <a:buSzTx/>
              <a:tabLst/>
              <a:defRPr/>
            </a:pPr>
            <a:endParaRPr lang="en-US" sz="2400" dirty="0" smtClean="0">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tabLst/>
              <a:defRPr/>
            </a:pPr>
            <a:r>
              <a:rPr lang="en-US" sz="2400" dirty="0">
                <a:latin typeface="Times New Roman" pitchFamily="18" charset="0"/>
                <a:ea typeface="+mj-ea"/>
                <a:cs typeface="Times New Roman" pitchFamily="18" charset="0"/>
              </a:rPr>
              <a:t>	</a:t>
            </a:r>
            <a:r>
              <a:rPr lang="en-US" sz="2400" dirty="0" smtClean="0">
                <a:latin typeface="Times New Roman" pitchFamily="18" charset="0"/>
                <a:ea typeface="+mj-ea"/>
                <a:cs typeface="Times New Roman" pitchFamily="18" charset="0"/>
              </a:rPr>
              <a:t>Future work</a:t>
            </a:r>
            <a:r>
              <a:rPr lang="en-US" sz="2400" dirty="0" smtClean="0">
                <a:latin typeface="Times New Roman" pitchFamily="18" charset="0"/>
                <a:ea typeface="+mj-ea"/>
                <a:cs typeface="Times New Roman" pitchFamily="18" charset="0"/>
              </a:rPr>
              <a:t>:</a:t>
            </a:r>
          </a:p>
          <a:p>
            <a:pPr marL="0" marR="0" lvl="0" indent="0" defTabSz="914400" rtl="0" eaLnBrk="1" fontAlgn="auto" latinLnBrk="0" hangingPunct="1">
              <a:lnSpc>
                <a:spcPct val="100000"/>
              </a:lnSpc>
              <a:spcBef>
                <a:spcPct val="0"/>
              </a:spcBef>
              <a:spcAft>
                <a:spcPts val="0"/>
              </a:spcAft>
              <a:buClrTx/>
              <a:buSzTx/>
              <a:tabLst/>
              <a:defRPr/>
            </a:pPr>
            <a:endPar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tabLst/>
              <a:defRPr/>
            </a:pPr>
            <a:r>
              <a:rPr lang="en-US" sz="2400" noProof="0" dirty="0" smtClean="0">
                <a:latin typeface="Times New Roman" pitchFamily="18" charset="0"/>
                <a:ea typeface="+mj-ea"/>
                <a:cs typeface="Times New Roman" pitchFamily="18" charset="0"/>
                <a:sym typeface="Wingdings" pitchFamily="2" charset="2"/>
              </a:rPr>
              <a:t></a:t>
            </a:r>
            <a:r>
              <a:rPr lang="en-US" sz="2400" noProof="0" dirty="0" err="1" smtClean="0">
                <a:latin typeface="Times New Roman" pitchFamily="18" charset="0"/>
                <a:ea typeface="+mj-ea"/>
                <a:cs typeface="Times New Roman" pitchFamily="18" charset="0"/>
              </a:rPr>
              <a:t>Bitrate</a:t>
            </a:r>
            <a:r>
              <a:rPr lang="en-US" sz="2400" noProof="0" dirty="0" smtClean="0">
                <a:latin typeface="Times New Roman" pitchFamily="18" charset="0"/>
                <a:ea typeface="+mj-ea"/>
                <a:cs typeface="Times New Roman" pitchFamily="18" charset="0"/>
              </a:rPr>
              <a:t> up to multi </a:t>
            </a:r>
            <a:r>
              <a:rPr lang="en-US" sz="2400" noProof="0" dirty="0" err="1" smtClean="0">
                <a:latin typeface="Times New Roman" pitchFamily="18" charset="0"/>
                <a:ea typeface="+mj-ea"/>
                <a:cs typeface="Times New Roman" pitchFamily="18" charset="0"/>
              </a:rPr>
              <a:t>Gbps</a:t>
            </a:r>
            <a:endParaRPr lang="en-US" sz="2400" noProof="0" dirty="0" smtClean="0">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tabLst/>
              <a:defRPr/>
            </a:pPr>
            <a:endPar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4" name="Date Placeholder 3"/>
          <p:cNvSpPr>
            <a:spLocks noGrp="1"/>
          </p:cNvSpPr>
          <p:nvPr>
            <p:ph type="dt" sz="half" idx="10"/>
          </p:nvPr>
        </p:nvSpPr>
        <p:spPr/>
        <p:txBody>
          <a:bodyPr/>
          <a:lstStyle/>
          <a:p>
            <a:fld id="{653ACA92-2B1E-47F7-9531-108EDECBB438}" type="datetime3">
              <a:rPr lang="en-US" smtClean="0"/>
              <a:t>16 June 2014</a:t>
            </a:fld>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30</a:t>
            </a:fld>
            <a:endParaRPr lang="en-US"/>
          </a:p>
        </p:txBody>
      </p:sp>
      <p:sp>
        <p:nvSpPr>
          <p:cNvPr id="6" name="Footer Placeholder 5"/>
          <p:cNvSpPr>
            <a:spLocks noGrp="1"/>
          </p:cNvSpPr>
          <p:nvPr>
            <p:ph type="ftr" sz="quarter" idx="11"/>
          </p:nvPr>
        </p:nvSpPr>
        <p:spPr/>
        <p:txBody>
          <a:bodyPr/>
          <a:lstStyle/>
          <a:p>
            <a:r>
              <a:rPr lang="en-US" smtClean="0"/>
              <a:t>ALICE ITS – upgrade and O2 Asian Workshop 2014 @ Thailand Krabi, June 16 – 18, 2014.</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idx="4294967295"/>
          </p:nvPr>
        </p:nvSpPr>
        <p:spPr>
          <a:xfrm>
            <a:off x="2209800" y="914400"/>
            <a:ext cx="3810000" cy="5257800"/>
          </a:xfrm>
          <a:prstGeom prst="rect">
            <a:avLst/>
          </a:prstGeom>
          <a:solidFill>
            <a:schemeClr val="accent3"/>
          </a:solidFill>
        </p:spPr>
        <p:style>
          <a:lnRef idx="0">
            <a:schemeClr val="accent5"/>
          </a:lnRef>
          <a:fillRef idx="3">
            <a:schemeClr val="accent5"/>
          </a:fillRef>
          <a:effectRef idx="3">
            <a:schemeClr val="accent5"/>
          </a:effectRef>
          <a:fontRef idx="minor">
            <a:schemeClr val="lt1"/>
          </a:fontRef>
        </p:style>
        <p:txBody>
          <a:bodyPr rtlCol="0" anchor="ctr">
            <a:normAutofit/>
          </a:bodyPr>
          <a:lstStyle/>
          <a:p>
            <a:endParaRPr lang="en-US" sz="1600" dirty="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838200" y="4800600"/>
            <a:ext cx="781050" cy="1200150"/>
          </a:xfrm>
          <a:prstGeom prst="rect">
            <a:avLst/>
          </a:prstGeom>
          <a:noFill/>
          <a:ln w="9525">
            <a:noFill/>
            <a:miter lim="800000"/>
            <a:headEnd/>
            <a:tailEnd/>
          </a:ln>
        </p:spPr>
      </p:pic>
      <p:sp>
        <p:nvSpPr>
          <p:cNvPr id="6" name="Rectangle 5"/>
          <p:cNvSpPr/>
          <p:nvPr/>
        </p:nvSpPr>
        <p:spPr>
          <a:xfrm>
            <a:off x="7162800" y="1752600"/>
            <a:ext cx="1600200" cy="1524000"/>
          </a:xfrm>
          <a:prstGeom prst="rect">
            <a:avLst/>
          </a:prstGeom>
          <a:solidFill>
            <a:schemeClr val="accent2">
              <a:lumMod val="5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GB" b="1" dirty="0" smtClean="0">
                <a:latin typeface="Arial" pitchFamily="34" charset="0"/>
                <a:cs typeface="Arial" pitchFamily="34" charset="0"/>
              </a:rPr>
              <a:t>Carrier card</a:t>
            </a:r>
            <a:endParaRPr lang="fr-FR" b="1" dirty="0">
              <a:latin typeface="Arial" pitchFamily="34" charset="0"/>
              <a:cs typeface="Arial" pitchFamily="34" charset="0"/>
            </a:endParaRPr>
          </a:p>
        </p:txBody>
      </p:sp>
      <p:sp>
        <p:nvSpPr>
          <p:cNvPr id="11" name="Rectangle 10"/>
          <p:cNvSpPr/>
          <p:nvPr/>
        </p:nvSpPr>
        <p:spPr>
          <a:xfrm>
            <a:off x="2514600" y="4953000"/>
            <a:ext cx="762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USB interface using</a:t>
            </a:r>
          </a:p>
          <a:p>
            <a:pPr algn="ctr"/>
            <a:r>
              <a:rPr lang="en-US" sz="900" dirty="0" smtClean="0"/>
              <a:t>Core</a:t>
            </a:r>
          </a:p>
          <a:p>
            <a:pPr algn="ctr"/>
            <a:r>
              <a:rPr lang="en-US" sz="900" dirty="0" smtClean="0"/>
              <a:t>Generator</a:t>
            </a:r>
            <a:endParaRPr lang="en-US" sz="900" dirty="0"/>
          </a:p>
        </p:txBody>
      </p:sp>
      <p:sp>
        <p:nvSpPr>
          <p:cNvPr id="14" name="Rectangle 13"/>
          <p:cNvSpPr/>
          <p:nvPr/>
        </p:nvSpPr>
        <p:spPr>
          <a:xfrm>
            <a:off x="2895600" y="1143000"/>
            <a:ext cx="1371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RESULT UNIT</a:t>
            </a:r>
          </a:p>
          <a:p>
            <a:pPr algn="ctr"/>
            <a:endParaRPr lang="en-US" sz="900" dirty="0"/>
          </a:p>
        </p:txBody>
      </p:sp>
      <p:sp>
        <p:nvSpPr>
          <p:cNvPr id="15" name="Rectangle 14"/>
          <p:cNvSpPr/>
          <p:nvPr/>
        </p:nvSpPr>
        <p:spPr>
          <a:xfrm>
            <a:off x="3657600" y="2286000"/>
            <a:ext cx="1219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Logical and physical characterization block</a:t>
            </a:r>
            <a:endParaRPr lang="en-US" sz="1100" dirty="0"/>
          </a:p>
        </p:txBody>
      </p:sp>
      <p:sp>
        <p:nvSpPr>
          <p:cNvPr id="16" name="Rectangle 15"/>
          <p:cNvSpPr/>
          <p:nvPr/>
        </p:nvSpPr>
        <p:spPr>
          <a:xfrm>
            <a:off x="3352800" y="3505200"/>
            <a:ext cx="13716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Address/</a:t>
            </a:r>
          </a:p>
          <a:p>
            <a:pPr algn="ctr"/>
            <a:r>
              <a:rPr lang="en-US" sz="1200" dirty="0" smtClean="0"/>
              <a:t>Command decoder</a:t>
            </a:r>
          </a:p>
        </p:txBody>
      </p:sp>
      <p:cxnSp>
        <p:nvCxnSpPr>
          <p:cNvPr id="19" name="Straight Connector 18"/>
          <p:cNvCxnSpPr/>
          <p:nvPr/>
        </p:nvCxnSpPr>
        <p:spPr>
          <a:xfrm>
            <a:off x="2895600" y="1447800"/>
            <a:ext cx="1371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895600" y="1371600"/>
            <a:ext cx="1600200" cy="369332"/>
          </a:xfrm>
          <a:prstGeom prst="rect">
            <a:avLst/>
          </a:prstGeom>
          <a:noFill/>
        </p:spPr>
        <p:txBody>
          <a:bodyPr wrap="square" rtlCol="0">
            <a:spAutoFit/>
          </a:bodyPr>
          <a:lstStyle/>
          <a:p>
            <a:r>
              <a:rPr lang="en-US" sz="900" dirty="0" smtClean="0">
                <a:solidFill>
                  <a:schemeClr val="bg1"/>
                </a:solidFill>
              </a:rPr>
              <a:t>       Error/status register/</a:t>
            </a:r>
          </a:p>
          <a:p>
            <a:r>
              <a:rPr lang="en-US" sz="900" dirty="0" smtClean="0">
                <a:solidFill>
                  <a:schemeClr val="bg1"/>
                </a:solidFill>
              </a:rPr>
              <a:t>                   memory</a:t>
            </a:r>
            <a:endParaRPr lang="en-US" sz="900" dirty="0">
              <a:solidFill>
                <a:schemeClr val="bg1"/>
              </a:solidFill>
            </a:endParaRPr>
          </a:p>
        </p:txBody>
      </p:sp>
      <p:sp>
        <p:nvSpPr>
          <p:cNvPr id="75" name="Rectangle 74"/>
          <p:cNvSpPr/>
          <p:nvPr/>
        </p:nvSpPr>
        <p:spPr>
          <a:xfrm>
            <a:off x="2590800" y="2286000"/>
            <a:ext cx="76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Clock </a:t>
            </a:r>
          </a:p>
          <a:p>
            <a:pPr algn="ctr"/>
            <a:r>
              <a:rPr lang="en-US" sz="900" dirty="0" smtClean="0"/>
              <a:t>Manager</a:t>
            </a:r>
          </a:p>
        </p:txBody>
      </p:sp>
      <p:sp>
        <p:nvSpPr>
          <p:cNvPr id="77" name="Rectangle 76"/>
          <p:cNvSpPr/>
          <p:nvPr/>
        </p:nvSpPr>
        <p:spPr>
          <a:xfrm>
            <a:off x="4800600" y="4953000"/>
            <a:ext cx="914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Configuration test block register </a:t>
            </a:r>
          </a:p>
        </p:txBody>
      </p:sp>
      <p:sp>
        <p:nvSpPr>
          <p:cNvPr id="78" name="Rectangle 77"/>
          <p:cNvSpPr/>
          <p:nvPr/>
        </p:nvSpPr>
        <p:spPr>
          <a:xfrm>
            <a:off x="5334000" y="1524000"/>
            <a:ext cx="5334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LINK</a:t>
            </a:r>
          </a:p>
          <a:p>
            <a:pPr algn="ctr"/>
            <a:r>
              <a:rPr lang="en-US" sz="900" dirty="0" smtClean="0"/>
              <a:t>Configuration</a:t>
            </a:r>
          </a:p>
        </p:txBody>
      </p:sp>
      <p:sp>
        <p:nvSpPr>
          <p:cNvPr id="80" name="Rectangle 79"/>
          <p:cNvSpPr/>
          <p:nvPr/>
        </p:nvSpPr>
        <p:spPr>
          <a:xfrm rot="16200000">
            <a:off x="5370836" y="2477764"/>
            <a:ext cx="1397556" cy="252028"/>
          </a:xfrm>
          <a:prstGeom prst="rect">
            <a:avLst/>
          </a:prstGeom>
          <a:gradFill>
            <a:gsLst>
              <a:gs pos="0">
                <a:schemeClr val="bg1">
                  <a:lumMod val="85000"/>
                </a:schemeClr>
              </a:gs>
              <a:gs pos="81000">
                <a:schemeClr val="bg1">
                  <a:lumMod val="65000"/>
                </a:schemeClr>
              </a:gs>
              <a:gs pos="100000">
                <a:schemeClr val="bg1">
                  <a:lumMod val="50000"/>
                </a:schemeClr>
              </a:gs>
            </a:gsLst>
          </a:gradFill>
        </p:spPr>
        <p:style>
          <a:lnRef idx="0">
            <a:schemeClr val="dk1"/>
          </a:lnRef>
          <a:fillRef idx="3">
            <a:schemeClr val="dk1"/>
          </a:fillRef>
          <a:effectRef idx="3">
            <a:schemeClr val="dk1"/>
          </a:effectRef>
          <a:fontRef idx="minor">
            <a:schemeClr val="lt1"/>
          </a:fontRef>
        </p:style>
        <p:txBody>
          <a:bodyPr rtlCol="0" anchor="ctr"/>
          <a:lstStyle/>
          <a:p>
            <a:pPr algn="ctr"/>
            <a:r>
              <a:rPr lang="en-GB" sz="1200" b="1" dirty="0" smtClean="0">
                <a:solidFill>
                  <a:schemeClr val="tx1"/>
                </a:solidFill>
                <a:latin typeface="Arial" pitchFamily="34" charset="0"/>
                <a:cs typeface="Arial" pitchFamily="34" charset="0"/>
              </a:rPr>
              <a:t>High speed CON</a:t>
            </a:r>
            <a:endParaRPr lang="fr-FR" sz="1200" b="1" dirty="0">
              <a:solidFill>
                <a:schemeClr val="tx1"/>
              </a:solidFill>
              <a:latin typeface="Arial" pitchFamily="34" charset="0"/>
              <a:cs typeface="Arial" pitchFamily="34" charset="0"/>
            </a:endParaRPr>
          </a:p>
        </p:txBody>
      </p:sp>
      <p:sp>
        <p:nvSpPr>
          <p:cNvPr id="82" name="Rectangle 81"/>
          <p:cNvSpPr/>
          <p:nvPr/>
        </p:nvSpPr>
        <p:spPr>
          <a:xfrm rot="16200000">
            <a:off x="6437636" y="2477764"/>
            <a:ext cx="1397556" cy="252028"/>
          </a:xfrm>
          <a:prstGeom prst="rect">
            <a:avLst/>
          </a:prstGeom>
          <a:gradFill>
            <a:gsLst>
              <a:gs pos="0">
                <a:schemeClr val="bg1">
                  <a:lumMod val="85000"/>
                </a:schemeClr>
              </a:gs>
              <a:gs pos="81000">
                <a:schemeClr val="bg1">
                  <a:lumMod val="65000"/>
                </a:schemeClr>
              </a:gs>
              <a:gs pos="100000">
                <a:schemeClr val="bg1">
                  <a:lumMod val="50000"/>
                </a:schemeClr>
              </a:gs>
            </a:gsLst>
          </a:gradFill>
        </p:spPr>
        <p:style>
          <a:lnRef idx="0">
            <a:schemeClr val="dk1"/>
          </a:lnRef>
          <a:fillRef idx="3">
            <a:schemeClr val="dk1"/>
          </a:fillRef>
          <a:effectRef idx="3">
            <a:schemeClr val="dk1"/>
          </a:effectRef>
          <a:fontRef idx="minor">
            <a:schemeClr val="lt1"/>
          </a:fontRef>
        </p:style>
        <p:txBody>
          <a:bodyPr rtlCol="0" anchor="ctr"/>
          <a:lstStyle/>
          <a:p>
            <a:pPr algn="ctr"/>
            <a:r>
              <a:rPr lang="en-GB" sz="1200" b="1" dirty="0" smtClean="0">
                <a:solidFill>
                  <a:schemeClr val="tx1"/>
                </a:solidFill>
                <a:latin typeface="Arial" pitchFamily="34" charset="0"/>
                <a:cs typeface="Arial" pitchFamily="34" charset="0"/>
              </a:rPr>
              <a:t>High speed CON</a:t>
            </a:r>
            <a:endParaRPr lang="fr-FR" sz="1200" b="1" dirty="0">
              <a:solidFill>
                <a:schemeClr val="tx1"/>
              </a:solidFill>
              <a:latin typeface="Arial" pitchFamily="34" charset="0"/>
              <a:cs typeface="Arial" pitchFamily="34" charset="0"/>
            </a:endParaRPr>
          </a:p>
        </p:txBody>
      </p:sp>
      <p:cxnSp>
        <p:nvCxnSpPr>
          <p:cNvPr id="84" name="Straight Arrow Connector 83"/>
          <p:cNvCxnSpPr>
            <a:endCxn id="15" idx="2"/>
          </p:cNvCxnSpPr>
          <p:nvPr/>
        </p:nvCxnSpPr>
        <p:spPr>
          <a:xfrm flipV="1">
            <a:off x="4267200" y="3200400"/>
            <a:ext cx="0" cy="304800"/>
          </a:xfrm>
          <a:prstGeom prst="straightConnector1">
            <a:avLst/>
          </a:prstGeom>
          <a:ln w="19050">
            <a:solidFill>
              <a:srgbClr val="FF0000"/>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101" name="Elbow Connector 122"/>
          <p:cNvCxnSpPr/>
          <p:nvPr/>
        </p:nvCxnSpPr>
        <p:spPr>
          <a:xfrm rot="16200000" flipH="1">
            <a:off x="3695700" y="1790700"/>
            <a:ext cx="609600" cy="381000"/>
          </a:xfrm>
          <a:prstGeom prst="bentConnector3">
            <a:avLst>
              <a:gd name="adj1" fmla="val 50000"/>
            </a:avLst>
          </a:prstGeom>
          <a:ln w="19050">
            <a:solidFill>
              <a:schemeClr val="tx1"/>
            </a:solidFill>
            <a:headEnd type="triangle" w="sm" len="lg"/>
            <a:tailEnd type="triangle" w="sm" len="med"/>
          </a:ln>
        </p:spPr>
        <p:style>
          <a:lnRef idx="1">
            <a:schemeClr val="accent1"/>
          </a:lnRef>
          <a:fillRef idx="0">
            <a:schemeClr val="accent1"/>
          </a:fillRef>
          <a:effectRef idx="0">
            <a:schemeClr val="accent1"/>
          </a:effectRef>
          <a:fontRef idx="minor">
            <a:schemeClr val="tx1"/>
          </a:fontRef>
        </p:style>
      </p:cxnSp>
      <p:cxnSp>
        <p:nvCxnSpPr>
          <p:cNvPr id="125" name="Elbow Connector 124"/>
          <p:cNvCxnSpPr/>
          <p:nvPr/>
        </p:nvCxnSpPr>
        <p:spPr>
          <a:xfrm rot="16200000" flipV="1">
            <a:off x="3048000" y="2971800"/>
            <a:ext cx="2057400" cy="1905000"/>
          </a:xfrm>
          <a:prstGeom prst="bentConnector3">
            <a:avLst>
              <a:gd name="adj1" fmla="val 27510"/>
            </a:avLst>
          </a:prstGeom>
          <a:ln w="19050">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flipV="1">
            <a:off x="5562600" y="2971800"/>
            <a:ext cx="0" cy="1981200"/>
          </a:xfrm>
          <a:prstGeom prst="straightConnector1">
            <a:avLst/>
          </a:prstGeom>
          <a:ln w="19050">
            <a:solidFill>
              <a:srgbClr val="FF0000"/>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a:off x="3505200" y="1676400"/>
            <a:ext cx="1" cy="1826759"/>
          </a:xfrm>
          <a:prstGeom prst="straightConnector1">
            <a:avLst/>
          </a:prstGeom>
          <a:ln w="25400">
            <a:solidFill>
              <a:schemeClr val="tx1"/>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cxnSp>
        <p:nvCxnSpPr>
          <p:cNvPr id="163" name="Elbow Connector 122"/>
          <p:cNvCxnSpPr/>
          <p:nvPr/>
        </p:nvCxnSpPr>
        <p:spPr>
          <a:xfrm rot="5400000">
            <a:off x="3127375" y="4340225"/>
            <a:ext cx="679450" cy="533400"/>
          </a:xfrm>
          <a:prstGeom prst="bentConnector3">
            <a:avLst>
              <a:gd name="adj1" fmla="val 50000"/>
            </a:avLst>
          </a:prstGeom>
          <a:ln w="19050">
            <a:solidFill>
              <a:schemeClr val="tx1"/>
            </a:solidFill>
            <a:headEnd type="triangle" w="sm" len="lg"/>
            <a:tailEnd type="triangle" w="sm" len="med"/>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p:nvPr/>
        </p:nvCxnSpPr>
        <p:spPr>
          <a:xfrm flipV="1">
            <a:off x="3962400" y="4267200"/>
            <a:ext cx="0" cy="762000"/>
          </a:xfrm>
          <a:prstGeom prst="straightConnector1">
            <a:avLst/>
          </a:prstGeom>
          <a:ln w="19050">
            <a:solidFill>
              <a:srgbClr val="FF0000"/>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p:nvPr/>
        </p:nvCxnSpPr>
        <p:spPr>
          <a:xfrm flipV="1">
            <a:off x="4191000" y="4267200"/>
            <a:ext cx="0" cy="990600"/>
          </a:xfrm>
          <a:prstGeom prst="straightConnector1">
            <a:avLst/>
          </a:prstGeom>
          <a:ln w="19050">
            <a:solidFill>
              <a:srgbClr val="FF0000"/>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a:off x="3276600" y="5029200"/>
            <a:ext cx="6858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a:off x="3276600" y="5257800"/>
            <a:ext cx="9144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a:off x="4876800" y="3124200"/>
            <a:ext cx="1066800" cy="0"/>
          </a:xfrm>
          <a:prstGeom prst="straightConnector1">
            <a:avLst/>
          </a:prstGeom>
          <a:ln w="19050">
            <a:solidFill>
              <a:srgbClr val="FF0000"/>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a:off x="1600200" y="5638800"/>
            <a:ext cx="9144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a:off x="1600200" y="5715000"/>
            <a:ext cx="9144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34" name="TextBox 233"/>
          <p:cNvSpPr txBox="1"/>
          <p:nvPr/>
        </p:nvSpPr>
        <p:spPr>
          <a:xfrm>
            <a:off x="1676400" y="5257799"/>
            <a:ext cx="685800" cy="338554"/>
          </a:xfrm>
          <a:prstGeom prst="rect">
            <a:avLst/>
          </a:prstGeom>
          <a:noFill/>
        </p:spPr>
        <p:txBody>
          <a:bodyPr wrap="square" rtlCol="0">
            <a:spAutoFit/>
          </a:bodyPr>
          <a:lstStyle/>
          <a:p>
            <a:r>
              <a:rPr lang="en-US" sz="800" dirty="0" smtClean="0"/>
              <a:t>USB INTERFACE</a:t>
            </a:r>
            <a:endParaRPr lang="en-US" sz="800" dirty="0"/>
          </a:p>
        </p:txBody>
      </p:sp>
      <p:cxnSp>
        <p:nvCxnSpPr>
          <p:cNvPr id="235" name="Straight Arrow Connector 234"/>
          <p:cNvCxnSpPr/>
          <p:nvPr/>
        </p:nvCxnSpPr>
        <p:spPr>
          <a:xfrm>
            <a:off x="5410200" y="3886200"/>
            <a:ext cx="0" cy="1066800"/>
          </a:xfrm>
          <a:prstGeom prst="straightConnector1">
            <a:avLst/>
          </a:prstGeom>
          <a:ln w="19050">
            <a:solidFill>
              <a:srgbClr val="FF0000"/>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44" name="Straight Arrow Connector 243"/>
          <p:cNvCxnSpPr/>
          <p:nvPr/>
        </p:nvCxnSpPr>
        <p:spPr>
          <a:xfrm>
            <a:off x="5334000" y="4114800"/>
            <a:ext cx="0" cy="838200"/>
          </a:xfrm>
          <a:prstGeom prst="straightConnector1">
            <a:avLst/>
          </a:prstGeom>
          <a:ln w="19050">
            <a:solidFill>
              <a:srgbClr val="FF0000"/>
            </a:solidFill>
            <a:headEnd type="non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a:stCxn id="16" idx="3"/>
          </p:cNvCxnSpPr>
          <p:nvPr/>
        </p:nvCxnSpPr>
        <p:spPr>
          <a:xfrm>
            <a:off x="4724400" y="3886200"/>
            <a:ext cx="6858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a:off x="4724400" y="4114800"/>
            <a:ext cx="6096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Title 1"/>
          <p:cNvSpPr txBox="1">
            <a:spLocks/>
          </p:cNvSpPr>
          <p:nvPr/>
        </p:nvSpPr>
        <p:spPr>
          <a:xfrm>
            <a:off x="1066800" y="0"/>
            <a:ext cx="7162800" cy="765175"/>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Test setup Overview</a:t>
            </a:r>
          </a:p>
        </p:txBody>
      </p:sp>
      <p:sp>
        <p:nvSpPr>
          <p:cNvPr id="35" name="Title 1"/>
          <p:cNvSpPr txBox="1">
            <a:spLocks/>
          </p:cNvSpPr>
          <p:nvPr/>
        </p:nvSpPr>
        <p:spPr>
          <a:xfrm>
            <a:off x="3581400" y="5562600"/>
            <a:ext cx="1066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mj-lt"/>
                <a:ea typeface="+mj-ea"/>
                <a:cs typeface="+mj-cs"/>
              </a:rPr>
              <a:t>FPGA</a:t>
            </a:r>
          </a:p>
        </p:txBody>
      </p:sp>
      <p:sp>
        <p:nvSpPr>
          <p:cNvPr id="36" name="Date Placeholder 35"/>
          <p:cNvSpPr>
            <a:spLocks noGrp="1"/>
          </p:cNvSpPr>
          <p:nvPr>
            <p:ph type="dt" sz="half" idx="10"/>
          </p:nvPr>
        </p:nvSpPr>
        <p:spPr/>
        <p:txBody>
          <a:bodyPr/>
          <a:lstStyle/>
          <a:p>
            <a:fld id="{195E2670-8608-4A1D-A4C4-8465587A48A2}" type="datetime3">
              <a:rPr lang="en-US" smtClean="0"/>
              <a:t>16 June 2014</a:t>
            </a:fld>
            <a:endParaRPr lang="en-US"/>
          </a:p>
        </p:txBody>
      </p:sp>
      <p:sp>
        <p:nvSpPr>
          <p:cNvPr id="37" name="Slide Number Placeholder 36"/>
          <p:cNvSpPr>
            <a:spLocks noGrp="1"/>
          </p:cNvSpPr>
          <p:nvPr>
            <p:ph type="sldNum" sz="quarter" idx="12"/>
          </p:nvPr>
        </p:nvSpPr>
        <p:spPr/>
        <p:txBody>
          <a:bodyPr/>
          <a:lstStyle/>
          <a:p>
            <a:fld id="{498DA673-C790-450E-8EE7-45E09DA537D6}" type="slidenum">
              <a:rPr lang="en-US" smtClean="0"/>
              <a:t>31</a:t>
            </a:fld>
            <a:endParaRPr lang="en-US"/>
          </a:p>
        </p:txBody>
      </p:sp>
      <p:sp>
        <p:nvSpPr>
          <p:cNvPr id="38" name="Footer Placeholder 37"/>
          <p:cNvSpPr>
            <a:spLocks noGrp="1"/>
          </p:cNvSpPr>
          <p:nvPr>
            <p:ph type="ftr" sz="quarter" idx="11"/>
          </p:nvPr>
        </p:nvSpPr>
        <p:spPr/>
        <p:txBody>
          <a:bodyPr/>
          <a:lstStyle/>
          <a:p>
            <a:r>
              <a:rPr lang="en-US" smtClean="0"/>
              <a:t>ALICE ITS – upgrade and O2 Asian Workshop 2014 @ Thailand Krabi, June 16 – 18, 2014.</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98"/>
          <p:cNvGrpSpPr/>
          <p:nvPr/>
        </p:nvGrpSpPr>
        <p:grpSpPr>
          <a:xfrm>
            <a:off x="1219200" y="914400"/>
            <a:ext cx="8001000" cy="5257800"/>
            <a:chOff x="609600" y="304800"/>
            <a:chExt cx="8991600" cy="6324600"/>
          </a:xfrm>
        </p:grpSpPr>
        <p:sp>
          <p:nvSpPr>
            <p:cNvPr id="72" name="Rectangle 71"/>
            <p:cNvSpPr/>
            <p:nvPr/>
          </p:nvSpPr>
          <p:spPr>
            <a:xfrm>
              <a:off x="609600" y="4114800"/>
              <a:ext cx="3429000" cy="8382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96" name="Rectangle 95"/>
            <p:cNvSpPr/>
            <p:nvPr/>
          </p:nvSpPr>
          <p:spPr>
            <a:xfrm>
              <a:off x="5334000" y="381000"/>
              <a:ext cx="1600200" cy="6858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92" name="Rectangle 91"/>
            <p:cNvSpPr/>
            <p:nvPr/>
          </p:nvSpPr>
          <p:spPr>
            <a:xfrm>
              <a:off x="914400" y="381000"/>
              <a:ext cx="1600200" cy="6858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600" dirty="0" smtClean="0">
                  <a:solidFill>
                    <a:schemeClr val="tx1"/>
                  </a:solidFill>
                </a:rPr>
                <a:t>BER</a:t>
              </a:r>
              <a:endParaRPr lang="en-US" sz="3600" dirty="0">
                <a:solidFill>
                  <a:schemeClr val="tx1"/>
                </a:solidFill>
              </a:endParaRPr>
            </a:p>
          </p:txBody>
        </p:sp>
        <p:sp>
          <p:nvSpPr>
            <p:cNvPr id="82" name="Rectangle 81"/>
            <p:cNvSpPr/>
            <p:nvPr/>
          </p:nvSpPr>
          <p:spPr>
            <a:xfrm>
              <a:off x="609600" y="5029200"/>
              <a:ext cx="8382000" cy="16002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1" name="Rectangle 50"/>
            <p:cNvSpPr/>
            <p:nvPr/>
          </p:nvSpPr>
          <p:spPr>
            <a:xfrm>
              <a:off x="5257800" y="304800"/>
              <a:ext cx="3505200" cy="2819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0" name="Rectangle 49"/>
            <p:cNvSpPr/>
            <p:nvPr/>
          </p:nvSpPr>
          <p:spPr>
            <a:xfrm>
              <a:off x="609600" y="304800"/>
              <a:ext cx="4114800" cy="3581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7" name="Rectangle 46"/>
            <p:cNvSpPr/>
            <p:nvPr/>
          </p:nvSpPr>
          <p:spPr>
            <a:xfrm>
              <a:off x="5334000" y="2057400"/>
              <a:ext cx="1600200" cy="6858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31" name="Rectangle 30"/>
            <p:cNvSpPr/>
            <p:nvPr/>
          </p:nvSpPr>
          <p:spPr>
            <a:xfrm>
              <a:off x="609600" y="4114800"/>
              <a:ext cx="3429000" cy="8382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 name="Rectangle 1"/>
            <p:cNvSpPr/>
            <p:nvPr/>
          </p:nvSpPr>
          <p:spPr>
            <a:xfrm>
              <a:off x="914400" y="381000"/>
              <a:ext cx="1600200" cy="6858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solidFill>
                    <a:schemeClr val="tx1"/>
                  </a:solidFill>
                </a:rPr>
                <a:t>BER</a:t>
              </a:r>
              <a:endParaRPr lang="en-US" sz="3600" dirty="0">
                <a:solidFill>
                  <a:schemeClr val="tx1"/>
                </a:solidFill>
              </a:endParaRPr>
            </a:p>
          </p:txBody>
        </p:sp>
        <p:sp>
          <p:nvSpPr>
            <p:cNvPr id="3" name="Rectangle 2"/>
            <p:cNvSpPr/>
            <p:nvPr/>
          </p:nvSpPr>
          <p:spPr>
            <a:xfrm>
              <a:off x="762000" y="1295400"/>
              <a:ext cx="3276600" cy="8382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4" name="Oval 3"/>
            <p:cNvSpPr/>
            <p:nvPr/>
          </p:nvSpPr>
          <p:spPr>
            <a:xfrm>
              <a:off x="1143000" y="1828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 name="Oval 4"/>
            <p:cNvSpPr/>
            <p:nvPr/>
          </p:nvSpPr>
          <p:spPr>
            <a:xfrm>
              <a:off x="1447800" y="1828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 name="Oval 5"/>
            <p:cNvSpPr/>
            <p:nvPr/>
          </p:nvSpPr>
          <p:spPr>
            <a:xfrm>
              <a:off x="1752600" y="1828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 name="Oval 6"/>
            <p:cNvSpPr/>
            <p:nvPr/>
          </p:nvSpPr>
          <p:spPr>
            <a:xfrm>
              <a:off x="2057400" y="1828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pSp>
          <p:nvGrpSpPr>
            <p:cNvPr id="14" name="Group 55"/>
            <p:cNvGrpSpPr/>
            <p:nvPr/>
          </p:nvGrpSpPr>
          <p:grpSpPr>
            <a:xfrm>
              <a:off x="762000" y="2209800"/>
              <a:ext cx="1066800" cy="1447800"/>
              <a:chOff x="381000" y="2819400"/>
              <a:chExt cx="1447800" cy="2057400"/>
            </a:xfrm>
          </p:grpSpPr>
          <p:sp>
            <p:nvSpPr>
              <p:cNvPr id="12" name="Rectangle 11"/>
              <p:cNvSpPr/>
              <p:nvPr/>
            </p:nvSpPr>
            <p:spPr>
              <a:xfrm rot="5400000">
                <a:off x="76200" y="3124200"/>
                <a:ext cx="2057400" cy="14478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8" name="Oval 7"/>
              <p:cNvSpPr/>
              <p:nvPr/>
            </p:nvSpPr>
            <p:spPr>
              <a:xfrm rot="10800000">
                <a:off x="1524000" y="3352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Oval 8"/>
              <p:cNvSpPr/>
              <p:nvPr/>
            </p:nvSpPr>
            <p:spPr>
              <a:xfrm rot="10800000">
                <a:off x="1524000" y="4114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Oval 9"/>
              <p:cNvSpPr/>
              <p:nvPr/>
            </p:nvSpPr>
            <p:spPr>
              <a:xfrm rot="10800000">
                <a:off x="1524000" y="4495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Oval 10"/>
              <p:cNvSpPr/>
              <p:nvPr/>
            </p:nvSpPr>
            <p:spPr>
              <a:xfrm rot="10800000">
                <a:off x="1524000" y="3733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pSp>
        <p:sp>
          <p:nvSpPr>
            <p:cNvPr id="15" name="Rectangle 14"/>
            <p:cNvSpPr/>
            <p:nvPr/>
          </p:nvSpPr>
          <p:spPr>
            <a:xfrm>
              <a:off x="5105400" y="3200400"/>
              <a:ext cx="3733800" cy="16002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Rectangle 15"/>
            <p:cNvSpPr/>
            <p:nvPr/>
          </p:nvSpPr>
          <p:spPr>
            <a:xfrm>
              <a:off x="6629400" y="3429000"/>
              <a:ext cx="5334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7" name="Rectangle 16"/>
            <p:cNvSpPr/>
            <p:nvPr/>
          </p:nvSpPr>
          <p:spPr>
            <a:xfrm>
              <a:off x="7315200" y="3429000"/>
              <a:ext cx="5334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8" name="Rectangle 17"/>
            <p:cNvSpPr/>
            <p:nvPr/>
          </p:nvSpPr>
          <p:spPr>
            <a:xfrm>
              <a:off x="8001000" y="3429000"/>
              <a:ext cx="5334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9" name="Rectangle 18"/>
            <p:cNvSpPr/>
            <p:nvPr/>
          </p:nvSpPr>
          <p:spPr>
            <a:xfrm>
              <a:off x="6629400" y="3886200"/>
              <a:ext cx="5334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0" name="Rectangle 19"/>
            <p:cNvSpPr/>
            <p:nvPr/>
          </p:nvSpPr>
          <p:spPr>
            <a:xfrm>
              <a:off x="7315200" y="3886200"/>
              <a:ext cx="5334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1" name="Rectangle 20"/>
            <p:cNvSpPr/>
            <p:nvPr/>
          </p:nvSpPr>
          <p:spPr>
            <a:xfrm>
              <a:off x="8001000" y="3886200"/>
              <a:ext cx="5334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2" name="Rectangle 21"/>
            <p:cNvSpPr/>
            <p:nvPr/>
          </p:nvSpPr>
          <p:spPr>
            <a:xfrm>
              <a:off x="6629400" y="4343400"/>
              <a:ext cx="5334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3" name="Rectangle 22"/>
            <p:cNvSpPr/>
            <p:nvPr/>
          </p:nvSpPr>
          <p:spPr>
            <a:xfrm>
              <a:off x="7315200" y="4343400"/>
              <a:ext cx="5334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4" name="Rectangle 23"/>
            <p:cNvSpPr/>
            <p:nvPr/>
          </p:nvSpPr>
          <p:spPr>
            <a:xfrm>
              <a:off x="8001000" y="4343400"/>
              <a:ext cx="5334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6" name="Rectangle 25"/>
            <p:cNvSpPr/>
            <p:nvPr/>
          </p:nvSpPr>
          <p:spPr>
            <a:xfrm>
              <a:off x="5334000" y="381000"/>
              <a:ext cx="1600200" cy="6858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7" name="Rectangle 26"/>
            <p:cNvSpPr/>
            <p:nvPr/>
          </p:nvSpPr>
          <p:spPr>
            <a:xfrm>
              <a:off x="7086600" y="381000"/>
              <a:ext cx="1600200" cy="20574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8" name="Rectangle 27"/>
            <p:cNvSpPr/>
            <p:nvPr/>
          </p:nvSpPr>
          <p:spPr>
            <a:xfrm>
              <a:off x="5334000" y="1295400"/>
              <a:ext cx="1600200" cy="6858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9" name="Text Placeholder 2"/>
            <p:cNvSpPr txBox="1">
              <a:spLocks/>
            </p:cNvSpPr>
            <p:nvPr/>
          </p:nvSpPr>
          <p:spPr>
            <a:xfrm>
              <a:off x="838200" y="2362200"/>
              <a:ext cx="1828800" cy="1524000"/>
            </a:xfrm>
            <a:prstGeom prst="rect">
              <a:avLst/>
            </a:prstGeom>
          </p:spPr>
          <p:txBody>
            <a:bodyPr>
              <a:normAutofit fontScale="25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100 MHZ</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200 MHz</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300 MHz</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400MHz</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30" name="Text Placeholder 2"/>
            <p:cNvSpPr txBox="1">
              <a:spLocks/>
            </p:cNvSpPr>
            <p:nvPr/>
          </p:nvSpPr>
          <p:spPr>
            <a:xfrm>
              <a:off x="762000" y="2209801"/>
              <a:ext cx="1143000" cy="457199"/>
            </a:xfrm>
            <a:prstGeom prst="rect">
              <a:avLst/>
            </a:prstGeom>
          </p:spPr>
          <p:txBody>
            <a:bodyPr>
              <a:normAutofit fontScale="55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Frequency</a:t>
              </a:r>
            </a:p>
          </p:txBody>
        </p:sp>
        <p:sp>
          <p:nvSpPr>
            <p:cNvPr id="33" name="Text Placeholder 2"/>
            <p:cNvSpPr txBox="1">
              <a:spLocks/>
            </p:cNvSpPr>
            <p:nvPr/>
          </p:nvSpPr>
          <p:spPr>
            <a:xfrm>
              <a:off x="5486400" y="457200"/>
              <a:ext cx="1905000" cy="762001"/>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JITTER</a:t>
              </a:r>
            </a:p>
          </p:txBody>
        </p:sp>
        <p:sp>
          <p:nvSpPr>
            <p:cNvPr id="34" name="Text Placeholder 2"/>
            <p:cNvSpPr txBox="1">
              <a:spLocks/>
            </p:cNvSpPr>
            <p:nvPr/>
          </p:nvSpPr>
          <p:spPr>
            <a:xfrm>
              <a:off x="5105400" y="3276600"/>
              <a:ext cx="1600200" cy="762001"/>
            </a:xfrm>
            <a:prstGeom prst="rect">
              <a:avLst/>
            </a:prstGeom>
          </p:spPr>
          <p:txBody>
            <a:bodyPr>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2400" dirty="0" smtClean="0"/>
                <a:t>CHIP </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dirty="0" smtClean="0"/>
                <a:t>SELECT</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5" name="Text Placeholder 2"/>
            <p:cNvSpPr txBox="1">
              <a:spLocks/>
            </p:cNvSpPr>
            <p:nvPr/>
          </p:nvSpPr>
          <p:spPr>
            <a:xfrm>
              <a:off x="6629400" y="3352800"/>
              <a:ext cx="2133600" cy="685800"/>
            </a:xfrm>
            <a:prstGeom prst="rect">
              <a:avLst/>
            </a:prstGeom>
          </p:spPr>
          <p:txBody>
            <a:bodyPr>
              <a:normAutofit fontScale="92500"/>
            </a:bodyPr>
            <a:lstStyle/>
            <a:p>
              <a:pPr marL="457200" marR="0" lvl="0" indent="-457200" algn="l" defTabSz="914400" rtl="0" eaLnBrk="1" fontAlgn="auto" latinLnBrk="0" hangingPunct="1">
                <a:lnSpc>
                  <a:spcPct val="100000"/>
                </a:lnSpc>
                <a:spcBef>
                  <a:spcPct val="20000"/>
                </a:spcBef>
                <a:spcAft>
                  <a:spcPts val="0"/>
                </a:spcAft>
                <a:buClrTx/>
                <a:buSzTx/>
                <a:buAutoNum type="arabicPlain"/>
                <a:tabLst/>
                <a:defRPr/>
              </a:pPr>
              <a:r>
                <a:rPr lang="en-US" sz="2400" dirty="0" smtClean="0"/>
                <a:t>    2         3</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6" name="Text Placeholder 2"/>
            <p:cNvSpPr txBox="1">
              <a:spLocks/>
            </p:cNvSpPr>
            <p:nvPr/>
          </p:nvSpPr>
          <p:spPr>
            <a:xfrm>
              <a:off x="6629400" y="3810000"/>
              <a:ext cx="2133600" cy="685800"/>
            </a:xfrm>
            <a:prstGeom prst="rect">
              <a:avLst/>
            </a:prstGeom>
          </p:spPr>
          <p:txBody>
            <a:bodyPr>
              <a:normAutofit fontScale="92500"/>
            </a:bodyPr>
            <a:lstStyle/>
            <a:p>
              <a:pPr marL="457200" marR="0" lvl="0" indent="-4572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4         5        6</a:t>
              </a:r>
            </a:p>
          </p:txBody>
        </p:sp>
        <p:sp>
          <p:nvSpPr>
            <p:cNvPr id="37" name="Text Placeholder 2"/>
            <p:cNvSpPr txBox="1">
              <a:spLocks/>
            </p:cNvSpPr>
            <p:nvPr/>
          </p:nvSpPr>
          <p:spPr>
            <a:xfrm>
              <a:off x="6629400" y="4267200"/>
              <a:ext cx="2133600" cy="685800"/>
            </a:xfrm>
            <a:prstGeom prst="rect">
              <a:avLst/>
            </a:prstGeom>
          </p:spPr>
          <p:txBody>
            <a:bodyPr>
              <a:normAutofit fontScale="92500"/>
            </a:bodyPr>
            <a:lstStyle/>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7         8        9</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8" name="Text Placeholder 2"/>
            <p:cNvSpPr txBox="1">
              <a:spLocks/>
            </p:cNvSpPr>
            <p:nvPr/>
          </p:nvSpPr>
          <p:spPr>
            <a:xfrm>
              <a:off x="7010400" y="381000"/>
              <a:ext cx="2133600" cy="685800"/>
            </a:xfrm>
            <a:prstGeom prst="rect">
              <a:avLst/>
            </a:prstGeom>
          </p:spPr>
          <p:txBody>
            <a:bodyPr>
              <a:normAutofit/>
            </a:bodyPr>
            <a:lstStyle/>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Phase</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9" name="Rectangle 38"/>
            <p:cNvSpPr/>
            <p:nvPr/>
          </p:nvSpPr>
          <p:spPr>
            <a:xfrm>
              <a:off x="2362200" y="2286000"/>
              <a:ext cx="1676400" cy="12954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40" name="Oval 39"/>
            <p:cNvSpPr/>
            <p:nvPr/>
          </p:nvSpPr>
          <p:spPr>
            <a:xfrm>
              <a:off x="2590800" y="3124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1" name="Oval 40"/>
            <p:cNvSpPr/>
            <p:nvPr/>
          </p:nvSpPr>
          <p:spPr>
            <a:xfrm>
              <a:off x="3505200" y="3124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3" name="Text Placeholder 2"/>
            <p:cNvSpPr txBox="1">
              <a:spLocks/>
            </p:cNvSpPr>
            <p:nvPr/>
          </p:nvSpPr>
          <p:spPr>
            <a:xfrm>
              <a:off x="2362200" y="2743200"/>
              <a:ext cx="2133600" cy="685800"/>
            </a:xfrm>
            <a:prstGeom prst="rect">
              <a:avLst/>
            </a:prstGeom>
          </p:spPr>
          <p:txBody>
            <a:bodyPr>
              <a:normAutofit fontScale="92500"/>
            </a:bodyPr>
            <a:lstStyle/>
            <a:p>
              <a:pPr marL="457200" marR="0" lvl="0" indent="-457200" algn="l" defTabSz="914400" rtl="0" eaLnBrk="1" fontAlgn="auto" latinLnBrk="0" hangingPunct="1">
                <a:lnSpc>
                  <a:spcPct val="100000"/>
                </a:lnSpc>
                <a:spcBef>
                  <a:spcPct val="20000"/>
                </a:spcBef>
                <a:spcAft>
                  <a:spcPts val="0"/>
                </a:spcAft>
                <a:buClrTx/>
                <a:buSzTx/>
                <a:tabLst/>
                <a:defRPr/>
              </a:pPr>
              <a:r>
                <a:rPr lang="en-US" sz="2000" dirty="0" smtClean="0"/>
                <a:t>Fixed    Random</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4" name="Text Placeholder 2"/>
            <p:cNvSpPr txBox="1">
              <a:spLocks/>
            </p:cNvSpPr>
            <p:nvPr/>
          </p:nvSpPr>
          <p:spPr>
            <a:xfrm>
              <a:off x="2362200" y="2209800"/>
              <a:ext cx="2133600" cy="685800"/>
            </a:xfrm>
            <a:prstGeom prst="rect">
              <a:avLst/>
            </a:prstGeom>
          </p:spPr>
          <p:txBody>
            <a:bodyPr>
              <a:normAutofit/>
            </a:bodyPr>
            <a:lstStyle/>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Pattern</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5" name="Text Placeholder 2"/>
            <p:cNvSpPr txBox="1">
              <a:spLocks/>
            </p:cNvSpPr>
            <p:nvPr/>
          </p:nvSpPr>
          <p:spPr>
            <a:xfrm>
              <a:off x="5334000" y="1295400"/>
              <a:ext cx="2133600" cy="685800"/>
            </a:xfrm>
            <a:prstGeom prst="rect">
              <a:avLst/>
            </a:prstGeom>
          </p:spPr>
          <p:txBody>
            <a:bodyPr>
              <a:normAutofit/>
            </a:bodyPr>
            <a:lstStyle/>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Periodic</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6" name="Text Placeholder 2"/>
            <p:cNvSpPr txBox="1">
              <a:spLocks/>
            </p:cNvSpPr>
            <p:nvPr/>
          </p:nvSpPr>
          <p:spPr>
            <a:xfrm>
              <a:off x="5334000" y="2057400"/>
              <a:ext cx="2133600" cy="685800"/>
            </a:xfrm>
            <a:prstGeom prst="rect">
              <a:avLst/>
            </a:prstGeom>
          </p:spPr>
          <p:txBody>
            <a:bodyPr>
              <a:normAutofit/>
            </a:bodyPr>
            <a:lstStyle/>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Duty Cycle</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2" name="Oval 51"/>
            <p:cNvSpPr/>
            <p:nvPr/>
          </p:nvSpPr>
          <p:spPr>
            <a:xfrm rot="10800000">
              <a:off x="8229600" y="7620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3" name="Oval 52"/>
            <p:cNvSpPr/>
            <p:nvPr/>
          </p:nvSpPr>
          <p:spPr>
            <a:xfrm rot="10800000">
              <a:off x="8229600" y="1600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4" name="Oval 53"/>
            <p:cNvSpPr/>
            <p:nvPr/>
          </p:nvSpPr>
          <p:spPr>
            <a:xfrm rot="10800000">
              <a:off x="8229600" y="1219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5" name="Oval 54"/>
            <p:cNvSpPr/>
            <p:nvPr/>
          </p:nvSpPr>
          <p:spPr>
            <a:xfrm rot="10800000">
              <a:off x="8229600" y="1981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7" name="Text Placeholder 2"/>
            <p:cNvSpPr txBox="1">
              <a:spLocks/>
            </p:cNvSpPr>
            <p:nvPr/>
          </p:nvSpPr>
          <p:spPr>
            <a:xfrm>
              <a:off x="7467600" y="685800"/>
              <a:ext cx="2133600" cy="1676400"/>
            </a:xfrm>
            <a:prstGeom prst="rect">
              <a:avLst/>
            </a:prstGeom>
          </p:spPr>
          <p:txBody>
            <a:bodyPr>
              <a:normAutofit fontScale="92500" lnSpcReduction="20000"/>
            </a:bodyPr>
            <a:lstStyle/>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10</a:t>
              </a:r>
              <a:r>
                <a:rPr lang="en-US" sz="2400" baseline="30000" dirty="0" smtClean="0"/>
                <a:t>0</a:t>
              </a:r>
            </a:p>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20</a:t>
              </a:r>
              <a:r>
                <a:rPr lang="en-US" sz="2400" baseline="30000" dirty="0" smtClean="0"/>
                <a:t>0</a:t>
              </a:r>
            </a:p>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30</a:t>
              </a:r>
              <a:r>
                <a:rPr lang="en-US" sz="2400" baseline="30000" dirty="0" smtClean="0"/>
                <a:t>0</a:t>
              </a:r>
            </a:p>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45</a:t>
              </a:r>
              <a:r>
                <a:rPr lang="en-US" sz="2400" baseline="30000" dirty="0" smtClean="0"/>
                <a:t>0</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8" name="Oval 57"/>
            <p:cNvSpPr/>
            <p:nvPr/>
          </p:nvSpPr>
          <p:spPr>
            <a:xfrm>
              <a:off x="1159825" y="1840675"/>
              <a:ext cx="228600" cy="228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0" name="Rectangle 59"/>
            <p:cNvSpPr/>
            <p:nvPr/>
          </p:nvSpPr>
          <p:spPr>
            <a:xfrm>
              <a:off x="7315200" y="3886200"/>
              <a:ext cx="533400" cy="3048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400" dirty="0" smtClean="0">
                  <a:solidFill>
                    <a:schemeClr val="tx1"/>
                  </a:solidFill>
                </a:rPr>
                <a:t>5</a:t>
              </a:r>
              <a:endParaRPr lang="en-US" sz="2400" dirty="0">
                <a:solidFill>
                  <a:schemeClr val="tx1"/>
                </a:solidFill>
              </a:endParaRPr>
            </a:p>
          </p:txBody>
        </p:sp>
        <p:sp>
          <p:nvSpPr>
            <p:cNvPr id="62" name="Oval 61"/>
            <p:cNvSpPr/>
            <p:nvPr/>
          </p:nvSpPr>
          <p:spPr>
            <a:xfrm>
              <a:off x="6629400" y="2438400"/>
              <a:ext cx="228600" cy="228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3" name="Oval 62"/>
            <p:cNvSpPr/>
            <p:nvPr/>
          </p:nvSpPr>
          <p:spPr>
            <a:xfrm>
              <a:off x="1600200" y="3381500"/>
              <a:ext cx="190598" cy="195052"/>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64" name="Oval 63"/>
            <p:cNvSpPr/>
            <p:nvPr/>
          </p:nvSpPr>
          <p:spPr>
            <a:xfrm>
              <a:off x="3517075" y="3136075"/>
              <a:ext cx="228600" cy="228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5" name="Oval 64"/>
            <p:cNvSpPr/>
            <p:nvPr/>
          </p:nvSpPr>
          <p:spPr>
            <a:xfrm>
              <a:off x="8241475" y="1226884"/>
              <a:ext cx="228600" cy="228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6" name="Oval 65"/>
            <p:cNvSpPr/>
            <p:nvPr/>
          </p:nvSpPr>
          <p:spPr>
            <a:xfrm>
              <a:off x="6553200" y="1447800"/>
              <a:ext cx="228600" cy="228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1" name="Oval 60"/>
            <p:cNvSpPr/>
            <p:nvPr/>
          </p:nvSpPr>
          <p:spPr>
            <a:xfrm>
              <a:off x="2362200" y="1828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7" name="Oval 66"/>
            <p:cNvSpPr/>
            <p:nvPr/>
          </p:nvSpPr>
          <p:spPr>
            <a:xfrm>
              <a:off x="2667000" y="1828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8" name="Oval 67"/>
            <p:cNvSpPr/>
            <p:nvPr/>
          </p:nvSpPr>
          <p:spPr>
            <a:xfrm>
              <a:off x="2971800" y="1828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9" name="Oval 68"/>
            <p:cNvSpPr/>
            <p:nvPr/>
          </p:nvSpPr>
          <p:spPr>
            <a:xfrm>
              <a:off x="3276600" y="1828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0" name="Oval 69"/>
            <p:cNvSpPr/>
            <p:nvPr/>
          </p:nvSpPr>
          <p:spPr>
            <a:xfrm>
              <a:off x="3581400" y="18288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3" name="Oval 72"/>
            <p:cNvSpPr/>
            <p:nvPr/>
          </p:nvSpPr>
          <p:spPr>
            <a:xfrm>
              <a:off x="1447800" y="4648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4" name="Oval 73"/>
            <p:cNvSpPr/>
            <p:nvPr/>
          </p:nvSpPr>
          <p:spPr>
            <a:xfrm>
              <a:off x="1752600" y="4648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5" name="Oval 74"/>
            <p:cNvSpPr/>
            <p:nvPr/>
          </p:nvSpPr>
          <p:spPr>
            <a:xfrm>
              <a:off x="2057400" y="4648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6" name="Oval 75"/>
            <p:cNvSpPr/>
            <p:nvPr/>
          </p:nvSpPr>
          <p:spPr>
            <a:xfrm>
              <a:off x="1459675" y="4655884"/>
              <a:ext cx="228600" cy="228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77" name="Oval 76"/>
            <p:cNvSpPr/>
            <p:nvPr/>
          </p:nvSpPr>
          <p:spPr>
            <a:xfrm>
              <a:off x="2362200" y="4648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8" name="Oval 77"/>
            <p:cNvSpPr/>
            <p:nvPr/>
          </p:nvSpPr>
          <p:spPr>
            <a:xfrm>
              <a:off x="2667000" y="4648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9" name="Oval 78"/>
            <p:cNvSpPr/>
            <p:nvPr/>
          </p:nvSpPr>
          <p:spPr>
            <a:xfrm>
              <a:off x="2971800" y="4648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80" name="Oval 79"/>
            <p:cNvSpPr/>
            <p:nvPr/>
          </p:nvSpPr>
          <p:spPr>
            <a:xfrm>
              <a:off x="3276600" y="4648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81" name="Oval 80"/>
            <p:cNvSpPr/>
            <p:nvPr/>
          </p:nvSpPr>
          <p:spPr>
            <a:xfrm>
              <a:off x="3581400" y="4648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Text Placeholder 2"/>
            <p:cNvSpPr txBox="1">
              <a:spLocks/>
            </p:cNvSpPr>
            <p:nvPr/>
          </p:nvSpPr>
          <p:spPr>
            <a:xfrm>
              <a:off x="838200" y="4114800"/>
              <a:ext cx="3505200" cy="609601"/>
            </a:xfrm>
            <a:prstGeom prst="rect">
              <a:avLst/>
            </a:prstGeom>
          </p:spPr>
          <p:txBody>
            <a:bodyPr>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Cross</a:t>
              </a:r>
              <a:r>
                <a:rPr kumimoji="0" lang="en-US" sz="2400" b="0" i="0" u="none" strike="noStrike" kern="1200" cap="none" spc="0" normalizeH="0" noProof="0" dirty="0" smtClean="0">
                  <a:ln>
                    <a:noFill/>
                  </a:ln>
                  <a:solidFill>
                    <a:schemeClr val="tx1"/>
                  </a:solidFill>
                  <a:effectLst/>
                  <a:uLnTx/>
                  <a:uFillTx/>
                  <a:latin typeface="+mn-lt"/>
                  <a:ea typeface="+mn-ea"/>
                  <a:cs typeface="+mn-cs"/>
                </a:rPr>
                <a:t> Talk on channel</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lang="en-US" sz="2400" dirty="0" smtClean="0"/>
                <a:t>      1    2    3    4    5    6    7    8    9</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3" name="Oval 82"/>
            <p:cNvSpPr/>
            <p:nvPr/>
          </p:nvSpPr>
          <p:spPr>
            <a:xfrm>
              <a:off x="7010400" y="51054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85" name="Text Placeholder 2"/>
            <p:cNvSpPr txBox="1">
              <a:spLocks/>
            </p:cNvSpPr>
            <p:nvPr/>
          </p:nvSpPr>
          <p:spPr>
            <a:xfrm>
              <a:off x="838200" y="1295400"/>
              <a:ext cx="3505200" cy="609601"/>
            </a:xfrm>
            <a:prstGeom prst="rect">
              <a:avLst/>
            </a:prstGeom>
          </p:spPr>
          <p:txBody>
            <a:bodyPr>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Channel</a:t>
              </a:r>
              <a:r>
                <a:rPr kumimoji="0" lang="en-US" sz="2400" b="0" i="0" u="none" strike="noStrike" kern="1200" cap="none" spc="0" normalizeH="0" noProof="0" dirty="0" smtClean="0">
                  <a:ln>
                    <a:noFill/>
                  </a:ln>
                  <a:solidFill>
                    <a:schemeClr val="tx1"/>
                  </a:solidFill>
                  <a:effectLst/>
                  <a:uLnTx/>
                  <a:uFillTx/>
                  <a:latin typeface="+mn-lt"/>
                  <a:ea typeface="+mn-ea"/>
                  <a:cs typeface="+mn-cs"/>
                </a:rPr>
                <a:t> Select</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lang="en-US" sz="2400" dirty="0" smtClean="0"/>
                <a:t>      1    2    3    4    5    6    7    8    9</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6" name="Text Placeholder 2"/>
            <p:cNvSpPr txBox="1">
              <a:spLocks/>
            </p:cNvSpPr>
            <p:nvPr/>
          </p:nvSpPr>
          <p:spPr>
            <a:xfrm>
              <a:off x="685800" y="4953000"/>
              <a:ext cx="2438400" cy="685800"/>
            </a:xfrm>
            <a:prstGeom prst="rect">
              <a:avLst/>
            </a:prstGeom>
          </p:spPr>
          <p:txBody>
            <a:bodyPr>
              <a:normAutofit fontScale="85000" lnSpcReduction="10000"/>
            </a:bodyPr>
            <a:lstStyle/>
            <a:p>
              <a:pPr marL="457200" marR="0" lvl="0" indent="-457200" algn="l" defTabSz="914400" rtl="0" eaLnBrk="1" fontAlgn="auto" latinLnBrk="0" hangingPunct="1">
                <a:lnSpc>
                  <a:spcPct val="100000"/>
                </a:lnSpc>
                <a:spcBef>
                  <a:spcPct val="20000"/>
                </a:spcBef>
                <a:spcAft>
                  <a:spcPts val="0"/>
                </a:spcAft>
                <a:buClrTx/>
                <a:buSzTx/>
                <a:tabLst/>
                <a:defRPr/>
              </a:pPr>
              <a:r>
                <a:rPr lang="en-US" sz="2400" dirty="0" smtClean="0"/>
                <a:t>Cross talk Pattern</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7" name="Text Placeholder 2"/>
            <p:cNvSpPr txBox="1">
              <a:spLocks/>
            </p:cNvSpPr>
            <p:nvPr/>
          </p:nvSpPr>
          <p:spPr>
            <a:xfrm>
              <a:off x="3657600" y="5029200"/>
              <a:ext cx="3886200" cy="838200"/>
            </a:xfrm>
            <a:prstGeom prst="rect">
              <a:avLst/>
            </a:prstGeom>
          </p:spPr>
          <p:txBody>
            <a:bodyPr>
              <a:normAutofit lnSpcReduction="10000"/>
            </a:bodyPr>
            <a:lstStyle/>
            <a:p>
              <a:pPr marL="457200" marR="0" lvl="0" indent="-457200" algn="l" defTabSz="914400" rtl="0" eaLnBrk="1" fontAlgn="auto" latinLnBrk="0" hangingPunct="1">
                <a:lnSpc>
                  <a:spcPct val="100000"/>
                </a:lnSpc>
                <a:spcBef>
                  <a:spcPct val="20000"/>
                </a:spcBef>
                <a:spcAft>
                  <a:spcPts val="0"/>
                </a:spcAft>
                <a:buClrTx/>
                <a:buSzTx/>
                <a:tabLst/>
                <a:defRPr/>
              </a:pPr>
              <a:r>
                <a:rPr lang="en-US" sz="2000" dirty="0" smtClean="0"/>
                <a:t>    Random                 Worst case</a:t>
              </a:r>
            </a:p>
            <a:p>
              <a:pPr marL="457200" marR="0" lvl="0" indent="-457200" algn="l" defTabSz="914400" rtl="0" eaLnBrk="1" fontAlgn="auto" latinLnBrk="0" hangingPunct="1">
                <a:lnSpc>
                  <a:spcPct val="100000"/>
                </a:lnSpc>
                <a:spcBef>
                  <a:spcPct val="20000"/>
                </a:spcBef>
                <a:spcAft>
                  <a:spcPts val="0"/>
                </a:spcAft>
                <a:buClrTx/>
                <a:buSzTx/>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027" name="Picture 3"/>
            <p:cNvPicPr>
              <a:picLocks noChangeAspect="1" noChangeArrowheads="1"/>
            </p:cNvPicPr>
            <p:nvPr/>
          </p:nvPicPr>
          <p:blipFill>
            <a:blip r:embed="rId3" cstate="print"/>
            <a:srcRect/>
            <a:stretch>
              <a:fillRect/>
            </a:stretch>
          </p:blipFill>
          <p:spPr bwMode="auto">
            <a:xfrm>
              <a:off x="2667000" y="5638800"/>
              <a:ext cx="828989" cy="685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8" name="Oval 87"/>
            <p:cNvSpPr/>
            <p:nvPr/>
          </p:nvSpPr>
          <p:spPr>
            <a:xfrm>
              <a:off x="2074225" y="4660075"/>
              <a:ext cx="228600" cy="228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89" name="Oval 88"/>
            <p:cNvSpPr/>
            <p:nvPr/>
          </p:nvSpPr>
          <p:spPr>
            <a:xfrm>
              <a:off x="1760982" y="4660075"/>
              <a:ext cx="228600" cy="2286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pic>
          <p:nvPicPr>
            <p:cNvPr id="1028" name="Picture 4"/>
            <p:cNvPicPr>
              <a:picLocks noChangeAspect="1" noChangeArrowheads="1"/>
            </p:cNvPicPr>
            <p:nvPr/>
          </p:nvPicPr>
          <p:blipFill>
            <a:blip r:embed="rId4" cstate="print"/>
            <a:srcRect/>
            <a:stretch>
              <a:fillRect/>
            </a:stretch>
          </p:blipFill>
          <p:spPr bwMode="auto">
            <a:xfrm>
              <a:off x="1676400" y="5638800"/>
              <a:ext cx="832104" cy="65537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29" name="Picture 5"/>
            <p:cNvPicPr>
              <a:picLocks noChangeAspect="1" noChangeArrowheads="1"/>
            </p:cNvPicPr>
            <p:nvPr/>
          </p:nvPicPr>
          <p:blipFill>
            <a:blip r:embed="rId5" cstate="print"/>
            <a:srcRect/>
            <a:stretch>
              <a:fillRect/>
            </a:stretch>
          </p:blipFill>
          <p:spPr bwMode="auto">
            <a:xfrm>
              <a:off x="609600" y="5627783"/>
              <a:ext cx="893853" cy="685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30" name="Picture 6"/>
            <p:cNvPicPr>
              <a:picLocks noChangeAspect="1" noChangeArrowheads="1"/>
            </p:cNvPicPr>
            <p:nvPr/>
          </p:nvPicPr>
          <p:blipFill>
            <a:blip r:embed="rId6" cstate="print"/>
            <a:srcRect/>
            <a:stretch>
              <a:fillRect/>
            </a:stretch>
          </p:blipFill>
          <p:spPr bwMode="auto">
            <a:xfrm>
              <a:off x="3733800" y="5638800"/>
              <a:ext cx="881743" cy="685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31" name="Picture 7"/>
            <p:cNvPicPr>
              <a:picLocks noChangeAspect="1" noChangeArrowheads="1"/>
            </p:cNvPicPr>
            <p:nvPr/>
          </p:nvPicPr>
          <p:blipFill>
            <a:blip r:embed="rId7" cstate="print"/>
            <a:srcRect/>
            <a:stretch>
              <a:fillRect/>
            </a:stretch>
          </p:blipFill>
          <p:spPr bwMode="auto">
            <a:xfrm>
              <a:off x="4876800" y="5638800"/>
              <a:ext cx="904352" cy="685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32" name="Picture 8"/>
            <p:cNvPicPr>
              <a:picLocks noChangeAspect="1" noChangeArrowheads="1"/>
            </p:cNvPicPr>
            <p:nvPr/>
          </p:nvPicPr>
          <p:blipFill>
            <a:blip r:embed="rId8" cstate="print"/>
            <a:srcRect/>
            <a:stretch>
              <a:fillRect/>
            </a:stretch>
          </p:blipFill>
          <p:spPr bwMode="auto">
            <a:xfrm>
              <a:off x="5943600" y="5638800"/>
              <a:ext cx="878440" cy="685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33" name="Picture 9"/>
            <p:cNvPicPr>
              <a:picLocks noChangeAspect="1" noChangeArrowheads="1"/>
            </p:cNvPicPr>
            <p:nvPr/>
          </p:nvPicPr>
          <p:blipFill>
            <a:blip r:embed="rId9" cstate="print"/>
            <a:srcRect/>
            <a:stretch>
              <a:fillRect/>
            </a:stretch>
          </p:blipFill>
          <p:spPr bwMode="auto">
            <a:xfrm>
              <a:off x="7086600" y="5638799"/>
              <a:ext cx="968188" cy="685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93" name="Rectangle 92"/>
            <p:cNvSpPr/>
            <p:nvPr/>
          </p:nvSpPr>
          <p:spPr>
            <a:xfrm>
              <a:off x="914400" y="381000"/>
              <a:ext cx="1600200" cy="6858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600" dirty="0" smtClean="0">
                  <a:solidFill>
                    <a:schemeClr val="tx1"/>
                  </a:solidFill>
                </a:rPr>
                <a:t>BER</a:t>
              </a:r>
              <a:endParaRPr lang="en-US" sz="3600" dirty="0">
                <a:solidFill>
                  <a:schemeClr val="tx1"/>
                </a:solidFill>
              </a:endParaRPr>
            </a:p>
          </p:txBody>
        </p:sp>
        <p:sp>
          <p:nvSpPr>
            <p:cNvPr id="94" name="Oval 93"/>
            <p:cNvSpPr/>
            <p:nvPr/>
          </p:nvSpPr>
          <p:spPr>
            <a:xfrm>
              <a:off x="4876800" y="51054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84" name="Oval 83"/>
            <p:cNvSpPr/>
            <p:nvPr/>
          </p:nvSpPr>
          <p:spPr>
            <a:xfrm>
              <a:off x="4885182" y="5117275"/>
              <a:ext cx="228600" cy="228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95" name="Frame 94"/>
            <p:cNvSpPr/>
            <p:nvPr/>
          </p:nvSpPr>
          <p:spPr>
            <a:xfrm flipH="1">
              <a:off x="3581400" y="5486400"/>
              <a:ext cx="2362200" cy="990600"/>
            </a:xfrm>
            <a:prstGeom prst="fram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97" name="Rectangle 96"/>
            <p:cNvSpPr/>
            <p:nvPr/>
          </p:nvSpPr>
          <p:spPr>
            <a:xfrm>
              <a:off x="5334000" y="381000"/>
              <a:ext cx="1600200" cy="6858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800" dirty="0" smtClean="0">
                  <a:solidFill>
                    <a:schemeClr val="tx1"/>
                  </a:solidFill>
                </a:rPr>
                <a:t>JITTER</a:t>
              </a:r>
              <a:endParaRPr lang="en-US" sz="2800" dirty="0">
                <a:solidFill>
                  <a:schemeClr val="tx1"/>
                </a:solidFill>
              </a:endParaRPr>
            </a:p>
          </p:txBody>
        </p:sp>
        <p:sp>
          <p:nvSpPr>
            <p:cNvPr id="59" name="Left Arrow 58"/>
            <p:cNvSpPr/>
            <p:nvPr/>
          </p:nvSpPr>
          <p:spPr>
            <a:xfrm rot="1948463">
              <a:off x="3276359" y="706620"/>
              <a:ext cx="795068" cy="514491"/>
            </a:xfrm>
            <a:prstGeom prst="leftArrow">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98" name="Oval 97"/>
            <p:cNvSpPr/>
            <p:nvPr/>
          </p:nvSpPr>
          <p:spPr>
            <a:xfrm>
              <a:off x="1143000" y="4648200"/>
              <a:ext cx="228600" cy="228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pSp>
      <p:sp>
        <p:nvSpPr>
          <p:cNvPr id="100" name="Title 1"/>
          <p:cNvSpPr txBox="1">
            <a:spLocks/>
          </p:cNvSpPr>
          <p:nvPr/>
        </p:nvSpPr>
        <p:spPr>
          <a:xfrm>
            <a:off x="1066800" y="0"/>
            <a:ext cx="8229600" cy="6858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Complete System overlook</a:t>
            </a:r>
            <a:r>
              <a:rPr kumimoji="0" lang="en-US" sz="3200" b="1" i="0" u="none" strike="noStrike" kern="1200" cap="none" spc="0" normalizeH="0" noProof="0" dirty="0" smtClean="0">
                <a:ln>
                  <a:noFill/>
                </a:ln>
                <a:solidFill>
                  <a:schemeClr val="tx2"/>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a:t>
            </a:r>
            <a:r>
              <a:rPr kumimoji="0" lang="en-US" sz="32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(GUI) </a:t>
            </a:r>
            <a:endParaRPr kumimoji="0" lang="en-US" sz="3200" b="1" i="0" u="none"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99" name="Date Placeholder 98"/>
          <p:cNvSpPr>
            <a:spLocks noGrp="1"/>
          </p:cNvSpPr>
          <p:nvPr>
            <p:ph type="dt" sz="half" idx="10"/>
          </p:nvPr>
        </p:nvSpPr>
        <p:spPr/>
        <p:txBody>
          <a:bodyPr/>
          <a:lstStyle/>
          <a:p>
            <a:fld id="{84C4BA10-C44C-4793-9248-6B1D02548294}" type="datetime3">
              <a:rPr lang="en-US" smtClean="0"/>
              <a:t>16 June 2014</a:t>
            </a:fld>
            <a:endParaRPr lang="en-US"/>
          </a:p>
        </p:txBody>
      </p:sp>
      <p:sp>
        <p:nvSpPr>
          <p:cNvPr id="101" name="Slide Number Placeholder 100"/>
          <p:cNvSpPr>
            <a:spLocks noGrp="1"/>
          </p:cNvSpPr>
          <p:nvPr>
            <p:ph type="sldNum" sz="quarter" idx="12"/>
          </p:nvPr>
        </p:nvSpPr>
        <p:spPr/>
        <p:txBody>
          <a:bodyPr/>
          <a:lstStyle/>
          <a:p>
            <a:fld id="{498DA673-C790-450E-8EE7-45E09DA537D6}" type="slidenum">
              <a:rPr lang="en-US" smtClean="0"/>
              <a:t>32</a:t>
            </a:fld>
            <a:endParaRPr lang="en-US"/>
          </a:p>
        </p:txBody>
      </p:sp>
      <p:sp>
        <p:nvSpPr>
          <p:cNvPr id="102" name="Footer Placeholder 101"/>
          <p:cNvSpPr>
            <a:spLocks noGrp="1"/>
          </p:cNvSpPr>
          <p:nvPr>
            <p:ph type="ftr" sz="quarter" idx="11"/>
          </p:nvPr>
        </p:nvSpPr>
        <p:spPr/>
        <p:txBody>
          <a:bodyPr/>
          <a:lstStyle/>
          <a:p>
            <a:r>
              <a:rPr lang="en-US" smtClean="0"/>
              <a:t>ALICE ITS – upgrade and O2 Asian Workshop 2014 @ Thailand Krabi, June 16 – 18, 2014.</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Work in progress and future Work</a:t>
            </a:r>
            <a:endParaRPr lang="en-US" sz="4400" dirty="0" smtClean="0">
              <a:latin typeface="+mj-lt"/>
              <a:ea typeface="+mj-ea"/>
              <a:cs typeface="+mj-cs"/>
            </a:endParaRPr>
          </a:p>
        </p:txBody>
      </p:sp>
      <p:sp>
        <p:nvSpPr>
          <p:cNvPr id="5" name="Subtitle 2"/>
          <p:cNvSpPr txBox="1">
            <a:spLocks noGrp="1"/>
          </p:cNvSpPr>
          <p:nvPr>
            <p:ph idx="1"/>
          </p:nvPr>
        </p:nvSpPr>
        <p:spPr>
          <a:prstGeom prst="rect">
            <a:avLst/>
          </a:prstGeom>
        </p:spPr>
        <p:txBody>
          <a:bodyPr vert="horz" lIns="91440" tIns="45720" rIns="91440" bIns="45720" rtlCol="0">
            <a:normAutofit/>
          </a:bodyPr>
          <a:lstStyle/>
          <a:p>
            <a:pPr marL="341313" marR="0" lvl="0" indent="-341313"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To </a:t>
            </a:r>
            <a:r>
              <a:rPr lang="en-US" sz="2400" dirty="0" smtClean="0"/>
              <a:t>give shifted clock as input to the IBERT core for fatigue </a:t>
            </a:r>
            <a:r>
              <a:rPr lang="en-US" sz="2400" dirty="0" smtClean="0"/>
              <a:t>test.</a:t>
            </a:r>
          </a:p>
          <a:p>
            <a:pPr marL="341313" marR="0" lvl="0" indent="-341313"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Check </a:t>
            </a:r>
            <a:r>
              <a:rPr lang="en-US" sz="2400" dirty="0" smtClean="0"/>
              <a:t>BER through Chip scope Pro Analyzer. </a:t>
            </a:r>
            <a:endParaRPr lang="en-US" sz="2400" dirty="0" smtClean="0"/>
          </a:p>
          <a:p>
            <a:pPr marL="341313" marR="0" lvl="0" indent="-341313"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To determine the upper </a:t>
            </a:r>
            <a:r>
              <a:rPr lang="en-US" sz="2400" dirty="0" smtClean="0"/>
              <a:t>frequency </a:t>
            </a:r>
            <a:r>
              <a:rPr lang="en-US" sz="2400" dirty="0" smtClean="0"/>
              <a:t>limit using </a:t>
            </a:r>
            <a:r>
              <a:rPr lang="en-US" sz="2400" dirty="0" smtClean="0"/>
              <a:t>clocking wizard. </a:t>
            </a:r>
            <a:endParaRPr lang="en-US" sz="2400" dirty="0" smtClean="0"/>
          </a:p>
          <a:p>
            <a:pPr marL="0" marR="0" lvl="0" indent="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effectLst/>
              <a:uLnTx/>
              <a:uFillTx/>
              <a:latin typeface="+mn-lt"/>
              <a:ea typeface="+mn-ea"/>
              <a:cs typeface="+mn-cs"/>
            </a:endParaRPr>
          </a:p>
        </p:txBody>
      </p:sp>
      <p:sp>
        <p:nvSpPr>
          <p:cNvPr id="6" name="Date Placeholder 5"/>
          <p:cNvSpPr>
            <a:spLocks noGrp="1"/>
          </p:cNvSpPr>
          <p:nvPr>
            <p:ph type="dt" sz="half" idx="10"/>
          </p:nvPr>
        </p:nvSpPr>
        <p:spPr/>
        <p:txBody>
          <a:bodyPr/>
          <a:lstStyle/>
          <a:p>
            <a:fld id="{4EBA76C2-1EC3-4FE2-AA8E-411040D58A20}" type="datetime3">
              <a:rPr lang="en-US" smtClean="0"/>
              <a:t>16 June 2014</a:t>
            </a:fld>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33</a:t>
            </a:fld>
            <a:endParaRPr lang="en-US"/>
          </a:p>
        </p:txBody>
      </p:sp>
      <p:sp>
        <p:nvSpPr>
          <p:cNvPr id="8" name="Footer Placeholder 7"/>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Syed Raise </a:t>
            </a:r>
            <a:r>
              <a:rPr lang="en-US" dirty="0" err="1" smtClean="0"/>
              <a:t>Akram</a:t>
            </a:r>
            <a:endParaRPr lang="en-US" dirty="0" smtClean="0"/>
          </a:p>
          <a:p>
            <a:r>
              <a:rPr lang="en-US" dirty="0" smtClean="0"/>
              <a:t>COMSATS ISLAMABAD</a:t>
            </a:r>
            <a:endParaRPr lang="en-US" dirty="0"/>
          </a:p>
        </p:txBody>
      </p:sp>
      <p:sp>
        <p:nvSpPr>
          <p:cNvPr id="2" name="Title 1"/>
          <p:cNvSpPr>
            <a:spLocks noGrp="1"/>
          </p:cNvSpPr>
          <p:nvPr>
            <p:ph type="ctrTitle"/>
          </p:nvPr>
        </p:nvSpPr>
        <p:spPr>
          <a:xfrm>
            <a:off x="685800" y="990600"/>
            <a:ext cx="8153400" cy="1828800"/>
          </a:xfrm>
        </p:spPr>
        <p:txBody>
          <a:bodyPr>
            <a:normAutofit fontScale="90000"/>
          </a:bodyPr>
          <a:lstStyle/>
          <a:p>
            <a:r>
              <a:rPr lang="en-US" dirty="0" smtClean="0"/>
              <a:t>Activity III</a:t>
            </a:r>
            <a:br>
              <a:rPr lang="en-US" dirty="0" smtClean="0"/>
            </a:br>
            <a:r>
              <a:rPr lang="en-US" dirty="0" smtClean="0"/>
              <a:t>Evaluation </a:t>
            </a:r>
            <a:r>
              <a:rPr lang="en-US" dirty="0" smtClean="0"/>
              <a:t>Board For ALICE ITS SYSTEM USING VERTEX 6</a:t>
            </a:r>
            <a:endParaRPr lang="en-US" dirty="0"/>
          </a:p>
        </p:txBody>
      </p:sp>
    </p:spTree>
    <p:extLst>
      <p:ext uri="{BB962C8B-B14F-4D97-AF65-F5344CB8AC3E}">
        <p14:creationId xmlns:p14="http://schemas.microsoft.com/office/powerpoint/2010/main" xmlns="" val="2691240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Design Details of Evaluation Board</a:t>
            </a:r>
            <a:endParaRPr lang="en-US" b="1" dirty="0"/>
          </a:p>
        </p:txBody>
      </p:sp>
      <p:sp>
        <p:nvSpPr>
          <p:cNvPr id="3" name="Content Placeholder 2"/>
          <p:cNvSpPr>
            <a:spLocks noGrp="1"/>
          </p:cNvSpPr>
          <p:nvPr>
            <p:ph sz="quarter" idx="1"/>
          </p:nvPr>
        </p:nvSpPr>
        <p:spPr/>
        <p:txBody>
          <a:bodyPr anchor="ctr">
            <a:normAutofit/>
          </a:bodyPr>
          <a:lstStyle/>
          <a:p>
            <a:pPr lvl="1"/>
            <a:r>
              <a:rPr lang="en-US" sz="3200" dirty="0" smtClean="0"/>
              <a:t>Virtex-6 </a:t>
            </a:r>
            <a:r>
              <a:rPr lang="en-US" sz="3200" dirty="0"/>
              <a:t>XC6VLX240T-1FFG1156 </a:t>
            </a:r>
            <a:r>
              <a:rPr lang="en-US" sz="3200" dirty="0" smtClean="0"/>
              <a:t>FPGA</a:t>
            </a:r>
          </a:p>
          <a:p>
            <a:pPr lvl="1"/>
            <a:r>
              <a:rPr lang="en-US" sz="3200" dirty="0"/>
              <a:t>128 Mb Platform Flash </a:t>
            </a:r>
            <a:r>
              <a:rPr lang="en-US" sz="3200" dirty="0" smtClean="0"/>
              <a:t>XL</a:t>
            </a:r>
          </a:p>
          <a:p>
            <a:pPr lvl="1"/>
            <a:r>
              <a:rPr lang="en-US" sz="3200" dirty="0"/>
              <a:t>32 MB Linear BPI </a:t>
            </a:r>
            <a:r>
              <a:rPr lang="en-US" sz="3200" dirty="0" smtClean="0"/>
              <a:t>Flash</a:t>
            </a:r>
          </a:p>
          <a:p>
            <a:pPr lvl="1"/>
            <a:r>
              <a:rPr lang="en-US" sz="3200" dirty="0"/>
              <a:t>USB </a:t>
            </a:r>
            <a:r>
              <a:rPr lang="en-US" sz="3200" dirty="0" smtClean="0"/>
              <a:t>JTAG</a:t>
            </a:r>
          </a:p>
          <a:p>
            <a:pPr lvl="1"/>
            <a:r>
              <a:rPr lang="en-US" sz="3200" dirty="0"/>
              <a:t>Clock </a:t>
            </a:r>
            <a:r>
              <a:rPr lang="en-US" sz="3200" dirty="0" smtClean="0"/>
              <a:t>Generation</a:t>
            </a:r>
          </a:p>
          <a:p>
            <a:pPr lvl="1"/>
            <a:r>
              <a:rPr lang="en-US" sz="3200" dirty="0"/>
              <a:t>Multi-Gigabit Transceivers (GTX MGTs</a:t>
            </a:r>
            <a:r>
              <a:rPr lang="en-US" sz="3200" dirty="0" smtClean="0"/>
              <a:t>)</a:t>
            </a:r>
          </a:p>
        </p:txBody>
      </p:sp>
      <p:sp>
        <p:nvSpPr>
          <p:cNvPr id="4" name="Date Placeholder 3"/>
          <p:cNvSpPr>
            <a:spLocks noGrp="1"/>
          </p:cNvSpPr>
          <p:nvPr>
            <p:ph type="dt" sz="half" idx="10"/>
          </p:nvPr>
        </p:nvSpPr>
        <p:spPr/>
        <p:txBody>
          <a:bodyPr/>
          <a:lstStyle/>
          <a:p>
            <a:fld id="{91B8E7B9-98F9-4FD3-808D-BBC9ED456DC0}" type="datetime3">
              <a:rPr lang="en-US" smtClean="0"/>
              <a:t>16 June 2014</a:t>
            </a:fld>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35</a:t>
            </a:fld>
            <a:endParaRPr lang="en-US"/>
          </a:p>
        </p:txBody>
      </p:sp>
      <p:sp>
        <p:nvSpPr>
          <p:cNvPr id="6" name="Footer Placeholder 5"/>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extLst>
      <p:ext uri="{BB962C8B-B14F-4D97-AF65-F5344CB8AC3E}">
        <p14:creationId xmlns:p14="http://schemas.microsoft.com/office/powerpoint/2010/main" xmlns="" val="38464925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Design Details of Evaluation Board</a:t>
            </a:r>
          </a:p>
        </p:txBody>
      </p:sp>
      <p:sp>
        <p:nvSpPr>
          <p:cNvPr id="3" name="Content Placeholder 2"/>
          <p:cNvSpPr>
            <a:spLocks noGrp="1"/>
          </p:cNvSpPr>
          <p:nvPr>
            <p:ph sz="quarter" idx="1"/>
          </p:nvPr>
        </p:nvSpPr>
        <p:spPr/>
        <p:txBody>
          <a:bodyPr anchor="ctr">
            <a:normAutofit/>
          </a:bodyPr>
          <a:lstStyle/>
          <a:p>
            <a:pPr lvl="1"/>
            <a:r>
              <a:rPr lang="en-US" sz="3200" dirty="0"/>
              <a:t>10/100/1000 Tri-Speed Ethernet PHY</a:t>
            </a:r>
          </a:p>
          <a:p>
            <a:pPr lvl="1"/>
            <a:r>
              <a:rPr lang="en-US" sz="3200" dirty="0" smtClean="0"/>
              <a:t>USB-to-UART </a:t>
            </a:r>
            <a:r>
              <a:rPr lang="en-US" sz="3200" dirty="0"/>
              <a:t>Bridge</a:t>
            </a:r>
          </a:p>
          <a:p>
            <a:pPr lvl="1"/>
            <a:r>
              <a:rPr lang="en-US" sz="3200" dirty="0"/>
              <a:t>USB Controller</a:t>
            </a:r>
          </a:p>
          <a:p>
            <a:pPr lvl="1"/>
            <a:r>
              <a:rPr lang="en-US" sz="3200" dirty="0"/>
              <a:t>Status LEDs</a:t>
            </a:r>
          </a:p>
          <a:p>
            <a:pPr lvl="1"/>
            <a:r>
              <a:rPr lang="en-US" sz="3200" dirty="0" smtClean="0"/>
              <a:t>Switches</a:t>
            </a:r>
            <a:endParaRPr lang="en-US" sz="3200" dirty="0"/>
          </a:p>
          <a:p>
            <a:pPr lvl="1"/>
            <a:r>
              <a:rPr lang="en-US" sz="3200" dirty="0"/>
              <a:t>Power Management</a:t>
            </a:r>
          </a:p>
          <a:p>
            <a:pPr lvl="1"/>
            <a:r>
              <a:rPr lang="en-US" sz="3200" dirty="0"/>
              <a:t>Configuration </a:t>
            </a:r>
            <a:r>
              <a:rPr lang="en-US" sz="3200" dirty="0" smtClean="0"/>
              <a:t>Options</a:t>
            </a:r>
            <a:endParaRPr lang="en-US" sz="3200" dirty="0"/>
          </a:p>
        </p:txBody>
      </p:sp>
      <p:sp>
        <p:nvSpPr>
          <p:cNvPr id="4" name="Date Placeholder 3"/>
          <p:cNvSpPr>
            <a:spLocks noGrp="1"/>
          </p:cNvSpPr>
          <p:nvPr>
            <p:ph type="dt" sz="half" idx="10"/>
          </p:nvPr>
        </p:nvSpPr>
        <p:spPr/>
        <p:txBody>
          <a:bodyPr/>
          <a:lstStyle/>
          <a:p>
            <a:fld id="{0BE10CDD-39EC-4EAE-A179-B4E91E892EE8}" type="datetime3">
              <a:rPr lang="en-US" smtClean="0"/>
              <a:t>16 June 2014</a:t>
            </a:fld>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36</a:t>
            </a:fld>
            <a:endParaRPr lang="en-US"/>
          </a:p>
        </p:txBody>
      </p:sp>
      <p:sp>
        <p:nvSpPr>
          <p:cNvPr id="6" name="Footer Placeholder 5"/>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extLst>
      <p:ext uri="{BB962C8B-B14F-4D97-AF65-F5344CB8AC3E}">
        <p14:creationId xmlns:p14="http://schemas.microsoft.com/office/powerpoint/2010/main" xmlns="" val="11160191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685800"/>
            <a:ext cx="7315200" cy="5486400"/>
          </a:xfrm>
        </p:spPr>
        <p:txBody>
          <a:bodyPr>
            <a:normAutofit lnSpcReduction="10000"/>
          </a:bodyPr>
          <a:lstStyle/>
          <a:p>
            <a:pPr lvl="1"/>
            <a:r>
              <a:rPr lang="en-US" sz="3000" dirty="0" smtClean="0"/>
              <a:t>Clock </a:t>
            </a:r>
            <a:r>
              <a:rPr lang="en-US" sz="3000" dirty="0"/>
              <a:t>Generation</a:t>
            </a:r>
          </a:p>
          <a:p>
            <a:pPr lvl="2"/>
            <a:r>
              <a:rPr lang="en-US" sz="2400" dirty="0"/>
              <a:t>Oscillator (Differential</a:t>
            </a:r>
            <a:r>
              <a:rPr lang="en-US" sz="2400" dirty="0" smtClean="0"/>
              <a:t>).</a:t>
            </a:r>
            <a:endParaRPr lang="en-US" sz="2400" dirty="0"/>
          </a:p>
          <a:p>
            <a:pPr lvl="2"/>
            <a:r>
              <a:rPr lang="en-US" sz="2400" dirty="0"/>
              <a:t>Oscillator Socket (Single-Ended, 2.5V</a:t>
            </a:r>
            <a:r>
              <a:rPr lang="en-US" sz="2400" dirty="0" smtClean="0"/>
              <a:t>).</a:t>
            </a:r>
            <a:endParaRPr lang="en-US" sz="2400" dirty="0"/>
          </a:p>
          <a:p>
            <a:pPr lvl="1"/>
            <a:r>
              <a:rPr lang="en-US" sz="3000" dirty="0"/>
              <a:t>Multi-Gigabit Transceivers (GTX MGTs)</a:t>
            </a:r>
          </a:p>
          <a:p>
            <a:pPr lvl="2"/>
            <a:r>
              <a:rPr lang="en-US" sz="2400" dirty="0"/>
              <a:t>The Evaluation board provides access to 20 </a:t>
            </a:r>
            <a:r>
              <a:rPr lang="en-US" sz="2400" dirty="0" smtClean="0"/>
              <a:t>MGTs.</a:t>
            </a:r>
            <a:endParaRPr lang="en-US" sz="2400" dirty="0"/>
          </a:p>
          <a:p>
            <a:pPr lvl="2"/>
            <a:r>
              <a:rPr lang="en-US" sz="2400" dirty="0"/>
              <a:t>All of MGTs are wired to high speed connectors.</a:t>
            </a:r>
          </a:p>
          <a:p>
            <a:pPr lvl="1"/>
            <a:r>
              <a:rPr lang="en-US" sz="3000" dirty="0"/>
              <a:t>10/100/1000 Tri-Speed Ethernet PHY</a:t>
            </a:r>
          </a:p>
          <a:p>
            <a:pPr lvl="2"/>
            <a:r>
              <a:rPr lang="en-US" sz="2400" dirty="0"/>
              <a:t>The Evaluation board utilizes the </a:t>
            </a:r>
            <a:r>
              <a:rPr lang="en-US" sz="2400" dirty="0" smtClean="0"/>
              <a:t>onboard  PHY device </a:t>
            </a:r>
            <a:r>
              <a:rPr lang="en-US" sz="2400" dirty="0"/>
              <a:t>for Ethernet </a:t>
            </a:r>
            <a:r>
              <a:rPr lang="en-US" sz="2400" dirty="0" smtClean="0"/>
              <a:t>communications </a:t>
            </a:r>
            <a:r>
              <a:rPr lang="en-US" sz="2400" dirty="0"/>
              <a:t>at 10, 100, or 1000 Mb/s.</a:t>
            </a:r>
          </a:p>
          <a:p>
            <a:pPr lvl="2"/>
            <a:r>
              <a:rPr lang="en-US" sz="2400" dirty="0"/>
              <a:t>The board supports MII, GMII, RGMII, and SGMII interfaces from the FPGA to the PHY.</a:t>
            </a:r>
          </a:p>
          <a:p>
            <a:pPr marL="0" indent="0">
              <a:buNone/>
            </a:pPr>
            <a:endParaRPr lang="en-US" dirty="0"/>
          </a:p>
        </p:txBody>
      </p:sp>
      <p:sp>
        <p:nvSpPr>
          <p:cNvPr id="4" name="Date Placeholder 3"/>
          <p:cNvSpPr>
            <a:spLocks noGrp="1"/>
          </p:cNvSpPr>
          <p:nvPr>
            <p:ph type="dt" sz="half" idx="10"/>
          </p:nvPr>
        </p:nvSpPr>
        <p:spPr/>
        <p:txBody>
          <a:bodyPr/>
          <a:lstStyle/>
          <a:p>
            <a:fld id="{6E3EFCA8-B57F-4EDB-A5DC-15875C341191}" type="datetime3">
              <a:rPr lang="en-US" smtClean="0"/>
              <a:t>16 June 2014</a:t>
            </a:fld>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37</a:t>
            </a:fld>
            <a:endParaRPr lang="en-US"/>
          </a:p>
        </p:txBody>
      </p:sp>
      <p:sp>
        <p:nvSpPr>
          <p:cNvPr id="6" name="Footer Placeholder 5"/>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extLst>
      <p:ext uri="{BB962C8B-B14F-4D97-AF65-F5344CB8AC3E}">
        <p14:creationId xmlns:p14="http://schemas.microsoft.com/office/powerpoint/2010/main" xmlns="" val="32064624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685800"/>
            <a:ext cx="7315200" cy="5486400"/>
          </a:xfrm>
        </p:spPr>
        <p:txBody>
          <a:bodyPr anchor="ctr">
            <a:normAutofit/>
          </a:bodyPr>
          <a:lstStyle/>
          <a:p>
            <a:pPr lvl="1"/>
            <a:r>
              <a:rPr lang="en-US" sz="3000" dirty="0"/>
              <a:t>USB-to-UART Bridge</a:t>
            </a:r>
          </a:p>
          <a:p>
            <a:pPr lvl="2"/>
            <a:r>
              <a:rPr lang="en-US" sz="2400" dirty="0"/>
              <a:t>The Evaluation board contains a Silicon Labs CP2103GM USB-to-UART bridge device.</a:t>
            </a:r>
          </a:p>
          <a:p>
            <a:pPr lvl="2"/>
            <a:r>
              <a:rPr lang="en-US" sz="2400" dirty="0"/>
              <a:t>Allows connection to a host computer with a USB cable.</a:t>
            </a:r>
          </a:p>
          <a:p>
            <a:pPr lvl="1"/>
            <a:r>
              <a:rPr lang="en-US" sz="3000" dirty="0"/>
              <a:t>USB Controller</a:t>
            </a:r>
          </a:p>
          <a:p>
            <a:pPr lvl="2"/>
            <a:r>
              <a:rPr lang="en-US" sz="2400" dirty="0"/>
              <a:t>The Evaluation Board provides USB support via a Cypress CY7C67300 Programmable Embedded USB Host and Peripheral Controller.</a:t>
            </a:r>
          </a:p>
          <a:p>
            <a:pPr lvl="1"/>
            <a:r>
              <a:rPr lang="en-US" sz="3000" dirty="0"/>
              <a:t>Status LEDs</a:t>
            </a:r>
          </a:p>
          <a:p>
            <a:pPr lvl="2"/>
            <a:r>
              <a:rPr lang="en-US" sz="2400" dirty="0"/>
              <a:t>Ethernet PHY Status LEDs</a:t>
            </a:r>
          </a:p>
          <a:p>
            <a:pPr lvl="2"/>
            <a:r>
              <a:rPr lang="en-US" sz="2400" dirty="0"/>
              <a:t>FPGA INIT and DONE LEDs</a:t>
            </a:r>
          </a:p>
          <a:p>
            <a:pPr marL="0" indent="0">
              <a:buNone/>
            </a:pPr>
            <a:endParaRPr lang="en-US" dirty="0"/>
          </a:p>
        </p:txBody>
      </p:sp>
      <p:sp>
        <p:nvSpPr>
          <p:cNvPr id="4" name="Date Placeholder 3"/>
          <p:cNvSpPr>
            <a:spLocks noGrp="1"/>
          </p:cNvSpPr>
          <p:nvPr>
            <p:ph type="dt" sz="half" idx="10"/>
          </p:nvPr>
        </p:nvSpPr>
        <p:spPr/>
        <p:txBody>
          <a:bodyPr/>
          <a:lstStyle/>
          <a:p>
            <a:fld id="{336FC3F7-90F8-4544-947E-DDD3E2868C5E}" type="datetime3">
              <a:rPr lang="en-US" smtClean="0"/>
              <a:t>16 June 2014</a:t>
            </a:fld>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38</a:t>
            </a:fld>
            <a:endParaRPr lang="en-US"/>
          </a:p>
        </p:txBody>
      </p:sp>
      <p:sp>
        <p:nvSpPr>
          <p:cNvPr id="6" name="Footer Placeholder 5"/>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extLst>
      <p:ext uri="{BB962C8B-B14F-4D97-AF65-F5344CB8AC3E}">
        <p14:creationId xmlns:p14="http://schemas.microsoft.com/office/powerpoint/2010/main" xmlns="" val="2359253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685800"/>
            <a:ext cx="7315200" cy="5486400"/>
          </a:xfrm>
        </p:spPr>
        <p:txBody>
          <a:bodyPr anchor="ctr">
            <a:normAutofit/>
          </a:bodyPr>
          <a:lstStyle/>
          <a:p>
            <a:pPr lvl="1"/>
            <a:r>
              <a:rPr lang="en-US" sz="3000" dirty="0"/>
              <a:t>Switches</a:t>
            </a:r>
          </a:p>
          <a:p>
            <a:pPr lvl="2"/>
            <a:r>
              <a:rPr lang="en-US" sz="2400" dirty="0"/>
              <a:t>Power On/Off Slide Switch</a:t>
            </a:r>
          </a:p>
          <a:p>
            <a:pPr lvl="2"/>
            <a:r>
              <a:rPr lang="en-US" sz="2400" dirty="0"/>
              <a:t> </a:t>
            </a:r>
            <a:r>
              <a:rPr lang="en-US" sz="2400" dirty="0" smtClean="0"/>
              <a:t>PROG </a:t>
            </a:r>
            <a:r>
              <a:rPr lang="en-US" sz="2400" dirty="0"/>
              <a:t>Switch</a:t>
            </a:r>
          </a:p>
          <a:p>
            <a:pPr lvl="2"/>
            <a:r>
              <a:rPr lang="en-US" sz="2400" dirty="0"/>
              <a:t> </a:t>
            </a:r>
            <a:r>
              <a:rPr lang="en-US" sz="2400" dirty="0" smtClean="0"/>
              <a:t>RESET </a:t>
            </a:r>
            <a:r>
              <a:rPr lang="en-US" sz="2400" dirty="0"/>
              <a:t>Switch</a:t>
            </a:r>
          </a:p>
          <a:p>
            <a:pPr lvl="1"/>
            <a:r>
              <a:rPr lang="en-US" sz="3000" dirty="0"/>
              <a:t>Power Management</a:t>
            </a:r>
          </a:p>
          <a:p>
            <a:pPr lvl="2"/>
            <a:r>
              <a:rPr lang="en-US" sz="2400" dirty="0"/>
              <a:t>AC Adapter and Input Power Jack/Switch.</a:t>
            </a:r>
          </a:p>
          <a:p>
            <a:pPr lvl="2"/>
            <a:r>
              <a:rPr lang="en-US" sz="2400" dirty="0"/>
              <a:t>Onboard Power Regulation.</a:t>
            </a:r>
          </a:p>
          <a:p>
            <a:pPr lvl="1"/>
            <a:r>
              <a:rPr lang="en-US" sz="3000" dirty="0"/>
              <a:t>Configuration Options</a:t>
            </a:r>
          </a:p>
          <a:p>
            <a:pPr lvl="2"/>
            <a:r>
              <a:rPr lang="en-US" sz="2400" dirty="0" smtClean="0"/>
              <a:t>128 </a:t>
            </a:r>
            <a:r>
              <a:rPr lang="en-US" sz="2400" dirty="0"/>
              <a:t>Mb Platform Flash XL</a:t>
            </a:r>
          </a:p>
          <a:p>
            <a:pPr lvl="2"/>
            <a:r>
              <a:rPr lang="en-US" sz="2400" dirty="0" smtClean="0"/>
              <a:t>32 </a:t>
            </a:r>
            <a:r>
              <a:rPr lang="en-US" sz="2400" dirty="0"/>
              <a:t>MB Linear BPI Flash</a:t>
            </a:r>
          </a:p>
          <a:p>
            <a:pPr lvl="2"/>
            <a:r>
              <a:rPr lang="en-US" sz="2800" dirty="0"/>
              <a:t>USB </a:t>
            </a:r>
            <a:r>
              <a:rPr lang="en-US" sz="2800" dirty="0" smtClean="0"/>
              <a:t>JTAG</a:t>
            </a:r>
            <a:endParaRPr lang="en-US" sz="2800" dirty="0"/>
          </a:p>
        </p:txBody>
      </p:sp>
      <p:sp>
        <p:nvSpPr>
          <p:cNvPr id="4" name="Date Placeholder 3"/>
          <p:cNvSpPr>
            <a:spLocks noGrp="1"/>
          </p:cNvSpPr>
          <p:nvPr>
            <p:ph type="dt" sz="half" idx="10"/>
          </p:nvPr>
        </p:nvSpPr>
        <p:spPr/>
        <p:txBody>
          <a:bodyPr/>
          <a:lstStyle/>
          <a:p>
            <a:fld id="{AB3F7D94-69DD-4109-9B37-0D299B101774}" type="datetime3">
              <a:rPr lang="en-US" smtClean="0"/>
              <a:t>16 June 2014</a:t>
            </a:fld>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39</a:t>
            </a:fld>
            <a:endParaRPr lang="en-US"/>
          </a:p>
        </p:txBody>
      </p:sp>
      <p:sp>
        <p:nvSpPr>
          <p:cNvPr id="6" name="Footer Placeholder 5"/>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extLst>
      <p:ext uri="{BB962C8B-B14F-4D97-AF65-F5344CB8AC3E}">
        <p14:creationId xmlns:p14="http://schemas.microsoft.com/office/powerpoint/2010/main" xmlns="" val="43373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Facilities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dirty="0" smtClean="0">
                <a:latin typeface="Times New Roman" pitchFamily="18" charset="0"/>
                <a:cs typeface="Times New Roman" pitchFamily="18" charset="0"/>
              </a:rPr>
              <a:t>Device design (TCAD) and testing (electrical)</a:t>
            </a:r>
          </a:p>
          <a:p>
            <a:r>
              <a:rPr lang="en-US" dirty="0" smtClean="0">
                <a:latin typeface="Times New Roman" pitchFamily="18" charset="0"/>
                <a:cs typeface="Times New Roman" pitchFamily="18" charset="0"/>
              </a:rPr>
              <a:t>Device fabrication facilities for 4” wafer (mask aligner, RIE, Sputtering, E-beam evaporation, PECVD)</a:t>
            </a:r>
          </a:p>
          <a:p>
            <a:r>
              <a:rPr lang="en-US" dirty="0" smtClean="0">
                <a:latin typeface="Times New Roman" pitchFamily="18" charset="0"/>
                <a:cs typeface="Times New Roman" pitchFamily="18" charset="0"/>
              </a:rPr>
              <a:t>Characterization facilities: structural, electrical and optical</a:t>
            </a:r>
          </a:p>
          <a:p>
            <a:r>
              <a:rPr lang="en-US" dirty="0" smtClean="0"/>
              <a:t>Radiation physics laboratory: </a:t>
            </a:r>
            <a:r>
              <a:rPr lang="en-US" dirty="0" err="1" smtClean="0"/>
              <a:t>HPGe</a:t>
            </a:r>
            <a:r>
              <a:rPr lang="en-US" dirty="0" smtClean="0"/>
              <a:t> detector, </a:t>
            </a:r>
            <a:r>
              <a:rPr lang="en-US" dirty="0" err="1" smtClean="0"/>
              <a:t>Autoscanner</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RF laboratory for communication </a:t>
            </a:r>
          </a:p>
          <a:p>
            <a:r>
              <a:rPr lang="en-US" dirty="0" smtClean="0">
                <a:latin typeface="Times New Roman" pitchFamily="18" charset="0"/>
                <a:cs typeface="Times New Roman" pitchFamily="18" charset="0"/>
              </a:rPr>
              <a:t>PCB design and access to PCB fabrication (outside)</a:t>
            </a:r>
            <a:endParaRPr lang="en-US"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E519D727-A1DB-429F-9222-DD170C3E8320}" type="datetime3">
              <a:rPr lang="en-US" smtClean="0"/>
              <a:t>16 June 2014</a:t>
            </a:fld>
            <a:endParaRPr lang="en-US"/>
          </a:p>
        </p:txBody>
      </p:sp>
      <p:sp>
        <p:nvSpPr>
          <p:cNvPr id="6" name="Footer Placeholder 5"/>
          <p:cNvSpPr>
            <a:spLocks noGrp="1"/>
          </p:cNvSpPr>
          <p:nvPr>
            <p:ph type="ftr" sz="quarter" idx="11"/>
          </p:nvPr>
        </p:nvSpPr>
        <p:spPr/>
        <p:txBody>
          <a:bodyPr/>
          <a:lstStyle/>
          <a:p>
            <a:pPr algn="ctr"/>
            <a:r>
              <a:rPr lang="en-US" dirty="0" smtClean="0"/>
              <a:t>ALICE ITS – upgrade and O2 Asian Workshop 2014 @ Thailand </a:t>
            </a:r>
            <a:r>
              <a:rPr lang="en-US" dirty="0" err="1" smtClean="0"/>
              <a:t>Krabi</a:t>
            </a:r>
            <a:r>
              <a:rPr lang="en-US" dirty="0" smtClean="0"/>
              <a:t>, June 16 – 18, 2014.</a:t>
            </a:r>
            <a:endParaRPr lang="en-US" dirty="0"/>
          </a:p>
        </p:txBody>
      </p:sp>
      <p:sp>
        <p:nvSpPr>
          <p:cNvPr id="5" name="Slide Number Placeholder 4"/>
          <p:cNvSpPr>
            <a:spLocks noGrp="1"/>
          </p:cNvSpPr>
          <p:nvPr>
            <p:ph type="sldNum" sz="quarter" idx="12"/>
          </p:nvPr>
        </p:nvSpPr>
        <p:spPr/>
        <p:txBody>
          <a:bodyPr/>
          <a:lstStyle/>
          <a:p>
            <a:fld id="{498DA673-C790-450E-8EE7-45E09DA537D6}" type="slidenum">
              <a:rPr lang="en-US" smtClean="0"/>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153400" cy="563562"/>
          </a:xfrm>
        </p:spPr>
        <p:txBody>
          <a:bodyPr>
            <a:normAutofit/>
          </a:bodyPr>
          <a:lstStyle/>
          <a:p>
            <a:pPr algn="ctr"/>
            <a:r>
              <a:rPr lang="en-US" b="1" dirty="0" smtClean="0"/>
              <a:t>Design Work</a:t>
            </a:r>
            <a:endParaRPr lang="en-US" b="1" dirty="0"/>
          </a:p>
        </p:txBody>
      </p:sp>
      <p:sp>
        <p:nvSpPr>
          <p:cNvPr id="3" name="Content Placeholder 2"/>
          <p:cNvSpPr>
            <a:spLocks noGrp="1"/>
          </p:cNvSpPr>
          <p:nvPr>
            <p:ph sz="quarter" idx="1"/>
          </p:nvPr>
        </p:nvSpPr>
        <p:spPr/>
        <p:txBody>
          <a:bodyPr/>
          <a:lstStyle/>
          <a:p>
            <a:r>
              <a:rPr lang="en-US" sz="2800" dirty="0" smtClean="0"/>
              <a:t>Symbol Creation</a:t>
            </a:r>
          </a:p>
          <a:p>
            <a:pPr lvl="1"/>
            <a:r>
              <a:rPr lang="en-US" dirty="0" smtClean="0"/>
              <a:t>Examples</a:t>
            </a:r>
          </a:p>
          <a:p>
            <a:pPr lvl="1"/>
            <a:endParaRPr lang="en-US" dirty="0" smtClean="0"/>
          </a:p>
          <a:p>
            <a:endParaRPr lang="en-US" dirty="0" smtClean="0"/>
          </a:p>
          <a:p>
            <a:pPr marL="0" indent="0">
              <a:buNone/>
            </a:pPr>
            <a:endParaRPr lang="en-US" dirty="0" smtClean="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13511" y="2438400"/>
            <a:ext cx="2696489" cy="3957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482027" y="2181927"/>
            <a:ext cx="1954742" cy="14636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475191" y="4765963"/>
            <a:ext cx="1968414" cy="1881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62600" y="3736428"/>
            <a:ext cx="1793597" cy="13852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Date Placeholder 7"/>
          <p:cNvSpPr>
            <a:spLocks noGrp="1"/>
          </p:cNvSpPr>
          <p:nvPr>
            <p:ph type="dt" sz="half" idx="10"/>
          </p:nvPr>
        </p:nvSpPr>
        <p:spPr/>
        <p:txBody>
          <a:bodyPr/>
          <a:lstStyle/>
          <a:p>
            <a:fld id="{AD8F2709-E673-4E1E-86B3-D5958E1597A8}" type="datetime3">
              <a:rPr lang="en-US" smtClean="0"/>
              <a:t>16 June 2014</a:t>
            </a:fld>
            <a:endParaRPr lang="en-US"/>
          </a:p>
        </p:txBody>
      </p:sp>
      <p:sp>
        <p:nvSpPr>
          <p:cNvPr id="9" name="Slide Number Placeholder 8"/>
          <p:cNvSpPr>
            <a:spLocks noGrp="1"/>
          </p:cNvSpPr>
          <p:nvPr>
            <p:ph type="sldNum" sz="quarter" idx="12"/>
          </p:nvPr>
        </p:nvSpPr>
        <p:spPr/>
        <p:txBody>
          <a:bodyPr/>
          <a:lstStyle/>
          <a:p>
            <a:fld id="{498DA673-C790-450E-8EE7-45E09DA537D6}" type="slidenum">
              <a:rPr lang="en-US" smtClean="0"/>
              <a:t>40</a:t>
            </a:fld>
            <a:endParaRPr lang="en-US"/>
          </a:p>
        </p:txBody>
      </p:sp>
      <p:sp>
        <p:nvSpPr>
          <p:cNvPr id="10" name="Footer Placeholder 9"/>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extLst>
      <p:ext uri="{BB962C8B-B14F-4D97-AF65-F5344CB8AC3E}">
        <p14:creationId xmlns:p14="http://schemas.microsoft.com/office/powerpoint/2010/main" xmlns="" val="41136888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487362"/>
          </a:xfrm>
        </p:spPr>
        <p:txBody>
          <a:bodyPr>
            <a:normAutofit fontScale="90000"/>
          </a:bodyPr>
          <a:lstStyle/>
          <a:p>
            <a:pPr algn="ctr"/>
            <a:r>
              <a:rPr lang="en-US" b="1" dirty="0"/>
              <a:t>Design Work</a:t>
            </a:r>
          </a:p>
        </p:txBody>
      </p:sp>
      <p:sp>
        <p:nvSpPr>
          <p:cNvPr id="3" name="Content Placeholder 2"/>
          <p:cNvSpPr>
            <a:spLocks noGrp="1"/>
          </p:cNvSpPr>
          <p:nvPr>
            <p:ph sz="quarter" idx="1"/>
          </p:nvPr>
        </p:nvSpPr>
        <p:spPr/>
        <p:txBody>
          <a:bodyPr/>
          <a:lstStyle/>
          <a:p>
            <a:r>
              <a:rPr lang="en-US" sz="2800" dirty="0" smtClean="0"/>
              <a:t>Foot Print Creation</a:t>
            </a:r>
          </a:p>
          <a:p>
            <a:pPr lvl="1"/>
            <a:r>
              <a:rPr lang="en-US" dirty="0" smtClean="0"/>
              <a:t>Examples</a:t>
            </a:r>
          </a:p>
          <a:p>
            <a:pPr lvl="1"/>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66800" y="2613706"/>
            <a:ext cx="1879841" cy="20877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05200" y="2613706"/>
            <a:ext cx="2057400" cy="15010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728855" y="2362200"/>
            <a:ext cx="2590800" cy="23392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Date Placeholder 6"/>
          <p:cNvSpPr>
            <a:spLocks noGrp="1"/>
          </p:cNvSpPr>
          <p:nvPr>
            <p:ph type="dt" sz="half" idx="10"/>
          </p:nvPr>
        </p:nvSpPr>
        <p:spPr/>
        <p:txBody>
          <a:bodyPr/>
          <a:lstStyle/>
          <a:p>
            <a:fld id="{E192675E-CD06-417D-9656-A4C9670E6B85}" type="datetime3">
              <a:rPr lang="en-US" smtClean="0"/>
              <a:t>16 June 2014</a:t>
            </a:fld>
            <a:endParaRPr lang="en-US"/>
          </a:p>
        </p:txBody>
      </p:sp>
      <p:sp>
        <p:nvSpPr>
          <p:cNvPr id="8" name="Slide Number Placeholder 7"/>
          <p:cNvSpPr>
            <a:spLocks noGrp="1"/>
          </p:cNvSpPr>
          <p:nvPr>
            <p:ph type="sldNum" sz="quarter" idx="12"/>
          </p:nvPr>
        </p:nvSpPr>
        <p:spPr/>
        <p:txBody>
          <a:bodyPr/>
          <a:lstStyle/>
          <a:p>
            <a:fld id="{498DA673-C790-450E-8EE7-45E09DA537D6}" type="slidenum">
              <a:rPr lang="en-US" smtClean="0"/>
              <a:t>41</a:t>
            </a:fld>
            <a:endParaRPr lang="en-US"/>
          </a:p>
        </p:txBody>
      </p:sp>
      <p:sp>
        <p:nvSpPr>
          <p:cNvPr id="9" name="Footer Placeholder 8"/>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extLst>
      <p:ext uri="{BB962C8B-B14F-4D97-AF65-F5344CB8AC3E}">
        <p14:creationId xmlns:p14="http://schemas.microsoft.com/office/powerpoint/2010/main" xmlns="" val="1906373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153400" cy="563562"/>
          </a:xfrm>
        </p:spPr>
        <p:txBody>
          <a:bodyPr/>
          <a:lstStyle/>
          <a:p>
            <a:pPr algn="ctr"/>
            <a:r>
              <a:rPr lang="en-US" b="1" dirty="0" smtClean="0"/>
              <a:t>Design Work</a:t>
            </a:r>
            <a:endParaRPr lang="en-US" b="1" dirty="0"/>
          </a:p>
        </p:txBody>
      </p:sp>
      <p:sp>
        <p:nvSpPr>
          <p:cNvPr id="3" name="Content Placeholder 2"/>
          <p:cNvSpPr>
            <a:spLocks noGrp="1"/>
          </p:cNvSpPr>
          <p:nvPr>
            <p:ph sz="quarter" idx="1"/>
          </p:nvPr>
        </p:nvSpPr>
        <p:spPr/>
        <p:txBody>
          <a:bodyPr/>
          <a:lstStyle/>
          <a:p>
            <a:r>
              <a:rPr lang="en-US" sz="2800" dirty="0" smtClean="0"/>
              <a:t>Schematic Design</a:t>
            </a:r>
          </a:p>
          <a:p>
            <a:pPr lvl="1"/>
            <a:r>
              <a:rPr lang="en-US" dirty="0" smtClean="0"/>
              <a:t>Example</a:t>
            </a:r>
          </a:p>
          <a:p>
            <a:pPr lvl="1"/>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09600" y="2172186"/>
            <a:ext cx="7696200" cy="4384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fld id="{4A94C171-67F6-45FB-A6DD-C12BED8F18E0}" type="datetime3">
              <a:rPr lang="en-US" smtClean="0"/>
              <a:t>16 June 2014</a:t>
            </a:fld>
            <a:endParaRPr lang="en-US"/>
          </a:p>
        </p:txBody>
      </p:sp>
      <p:sp>
        <p:nvSpPr>
          <p:cNvPr id="6" name="Slide Number Placeholder 5"/>
          <p:cNvSpPr>
            <a:spLocks noGrp="1"/>
          </p:cNvSpPr>
          <p:nvPr>
            <p:ph type="sldNum" sz="quarter" idx="12"/>
          </p:nvPr>
        </p:nvSpPr>
        <p:spPr/>
        <p:txBody>
          <a:bodyPr/>
          <a:lstStyle/>
          <a:p>
            <a:fld id="{498DA673-C790-450E-8EE7-45E09DA537D6}" type="slidenum">
              <a:rPr lang="en-US" smtClean="0"/>
              <a:t>42</a:t>
            </a:fld>
            <a:endParaRPr lang="en-US"/>
          </a:p>
        </p:txBody>
      </p:sp>
      <p:sp>
        <p:nvSpPr>
          <p:cNvPr id="7" name="Footer Placeholder 6"/>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extLst>
      <p:ext uri="{BB962C8B-B14F-4D97-AF65-F5344CB8AC3E}">
        <p14:creationId xmlns:p14="http://schemas.microsoft.com/office/powerpoint/2010/main" xmlns="" val="42583099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task commitments</a:t>
            </a:r>
            <a:endParaRPr lang="en-US" dirty="0"/>
          </a:p>
        </p:txBody>
      </p:sp>
      <p:sp>
        <p:nvSpPr>
          <p:cNvPr id="3" name="Content Placeholder 2"/>
          <p:cNvSpPr>
            <a:spLocks noGrp="1"/>
          </p:cNvSpPr>
          <p:nvPr>
            <p:ph idx="1"/>
          </p:nvPr>
        </p:nvSpPr>
        <p:spPr/>
        <p:txBody>
          <a:bodyPr/>
          <a:lstStyle/>
          <a:p>
            <a:r>
              <a:rPr lang="en-US" dirty="0" smtClean="0"/>
              <a:t>TCAD simulations: </a:t>
            </a:r>
          </a:p>
          <a:p>
            <a:pPr lvl="1"/>
            <a:r>
              <a:rPr lang="en-US" dirty="0" smtClean="0"/>
              <a:t>Charge collection efficiency</a:t>
            </a:r>
          </a:p>
          <a:p>
            <a:pPr lvl="1"/>
            <a:r>
              <a:rPr lang="en-US" dirty="0" smtClean="0"/>
              <a:t>Capacitance measurements</a:t>
            </a:r>
          </a:p>
          <a:p>
            <a:pPr lvl="1"/>
            <a:r>
              <a:rPr lang="en-US" dirty="0" smtClean="0"/>
              <a:t>Radiation damage by introducing static charges in the oxide layers</a:t>
            </a:r>
          </a:p>
          <a:p>
            <a:r>
              <a:rPr lang="en-US" dirty="0" smtClean="0"/>
              <a:t>Read out electronics: </a:t>
            </a:r>
          </a:p>
          <a:p>
            <a:pPr lvl="1"/>
            <a:r>
              <a:rPr lang="en-US" dirty="0" smtClean="0"/>
              <a:t>Serial link characterization: simulation and testing</a:t>
            </a:r>
          </a:p>
          <a:p>
            <a:pPr lvl="1"/>
            <a:r>
              <a:rPr lang="en-US" dirty="0" smtClean="0"/>
              <a:t>Board characterization </a:t>
            </a:r>
          </a:p>
          <a:p>
            <a:pPr lvl="2"/>
            <a:r>
              <a:rPr lang="en-US" b="1" dirty="0" smtClean="0"/>
              <a:t>(waiting </a:t>
            </a:r>
            <a:r>
              <a:rPr lang="en-US" b="1" dirty="0" smtClean="0"/>
              <a:t>for the </a:t>
            </a:r>
            <a:r>
              <a:rPr lang="en-US" b="1" dirty="0" smtClean="0"/>
              <a:t>ordered equipment </a:t>
            </a:r>
            <a:r>
              <a:rPr lang="en-US" b="1" dirty="0" smtClean="0"/>
              <a:t>to </a:t>
            </a:r>
            <a:r>
              <a:rPr lang="en-US" b="1" dirty="0" smtClean="0"/>
              <a:t>arrive to set up testing platform)</a:t>
            </a:r>
            <a:endParaRPr lang="en-US" b="1" dirty="0" smtClean="0"/>
          </a:p>
          <a:p>
            <a:pPr lvl="1"/>
            <a:endParaRPr lang="en-US" dirty="0" smtClean="0"/>
          </a:p>
          <a:p>
            <a:endParaRPr lang="en-US" dirty="0" smtClean="0"/>
          </a:p>
          <a:p>
            <a:r>
              <a:rPr lang="en-US" dirty="0" smtClean="0"/>
              <a:t>Would like to develop collaborative links with Asian colleagues for sensor chip characterization </a:t>
            </a:r>
          </a:p>
          <a:p>
            <a:endParaRPr lang="en-US" dirty="0"/>
          </a:p>
        </p:txBody>
      </p:sp>
      <p:sp>
        <p:nvSpPr>
          <p:cNvPr id="4" name="Date Placeholder 3"/>
          <p:cNvSpPr>
            <a:spLocks noGrp="1"/>
          </p:cNvSpPr>
          <p:nvPr>
            <p:ph type="dt" sz="half" idx="10"/>
          </p:nvPr>
        </p:nvSpPr>
        <p:spPr/>
        <p:txBody>
          <a:bodyPr/>
          <a:lstStyle/>
          <a:p>
            <a:fld id="{DAFD4673-546A-4CD4-945B-4F343A3A8A5F}" type="datetime3">
              <a:rPr lang="en-US" smtClean="0"/>
              <a:t>17 June 2014</a:t>
            </a:fld>
            <a:endParaRPr lang="en-US"/>
          </a:p>
        </p:txBody>
      </p:sp>
      <p:sp>
        <p:nvSpPr>
          <p:cNvPr id="5" name="Footer Placeholder 4"/>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
        <p:nvSpPr>
          <p:cNvPr id="6" name="Slide Number Placeholder 5"/>
          <p:cNvSpPr>
            <a:spLocks noGrp="1"/>
          </p:cNvSpPr>
          <p:nvPr>
            <p:ph type="sldNum" sz="quarter" idx="12"/>
          </p:nvPr>
        </p:nvSpPr>
        <p:spPr/>
        <p:txBody>
          <a:bodyPr/>
          <a:lstStyle/>
          <a:p>
            <a:fld id="{498DA673-C790-450E-8EE7-45E09DA537D6}" type="slidenum">
              <a:rPr lang="en-US" smtClean="0"/>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chor="ctr">
            <a:normAutofit/>
          </a:bodyPr>
          <a:lstStyle/>
          <a:p>
            <a:pPr marL="0" indent="0" algn="ctr">
              <a:buNone/>
            </a:pPr>
            <a:r>
              <a:rPr lang="en-US" sz="7200" dirty="0" smtClean="0"/>
              <a:t>THANKS</a:t>
            </a:r>
            <a:endParaRPr lang="en-US" sz="7200" dirty="0"/>
          </a:p>
        </p:txBody>
      </p:sp>
      <p:sp>
        <p:nvSpPr>
          <p:cNvPr id="4" name="Date Placeholder 3"/>
          <p:cNvSpPr>
            <a:spLocks noGrp="1"/>
          </p:cNvSpPr>
          <p:nvPr>
            <p:ph type="dt" sz="half" idx="10"/>
          </p:nvPr>
        </p:nvSpPr>
        <p:spPr/>
        <p:txBody>
          <a:bodyPr/>
          <a:lstStyle/>
          <a:p>
            <a:fld id="{AA08406D-8F64-4448-8095-3BD2F3F77BD2}" type="datetime3">
              <a:rPr lang="en-US" smtClean="0"/>
              <a:t>16 June 2014</a:t>
            </a:fld>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44</a:t>
            </a:fld>
            <a:endParaRPr lang="en-US"/>
          </a:p>
        </p:txBody>
      </p:sp>
      <p:sp>
        <p:nvSpPr>
          <p:cNvPr id="6" name="Footer Placeholder 5"/>
          <p:cNvSpPr>
            <a:spLocks noGrp="1"/>
          </p:cNvSpPr>
          <p:nvPr>
            <p:ph type="ftr" sz="quarter" idx="11"/>
          </p:nvPr>
        </p:nvSpPr>
        <p:spPr/>
        <p:txBody>
          <a:bodyPr/>
          <a:lstStyle/>
          <a:p>
            <a:pPr algn="ctr"/>
            <a:r>
              <a:rPr lang="en-US" smtClean="0"/>
              <a:t>ALICE ITS – upgrade and O2 Asian Workshop 2014 @ Thailand Krabi, June 16 – 18, 2014.</a:t>
            </a:r>
            <a:endParaRPr lang="en-US" dirty="0"/>
          </a:p>
        </p:txBody>
      </p:sp>
    </p:spTree>
    <p:extLst>
      <p:ext uri="{BB962C8B-B14F-4D97-AF65-F5344CB8AC3E}">
        <p14:creationId xmlns:p14="http://schemas.microsoft.com/office/powerpoint/2010/main" xmlns="" val="22412365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Activities for ITS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en-US" sz="2400" dirty="0" smtClean="0">
                <a:latin typeface="Times New Roman" pitchFamily="18" charset="0"/>
                <a:cs typeface="Times New Roman" pitchFamily="18" charset="0"/>
              </a:rPr>
              <a:t>TCAD simulation studies of diodes used in MAPS (one such result shown by Magnus yesterday)</a:t>
            </a:r>
          </a:p>
          <a:p>
            <a:pPr lvl="1"/>
            <a:r>
              <a:rPr lang="en-US" sz="1400" dirty="0" smtClean="0"/>
              <a:t>Muhammad </a:t>
            </a:r>
            <a:r>
              <a:rPr lang="en-US" sz="1400" dirty="0" err="1" smtClean="0"/>
              <a:t>Fahad</a:t>
            </a:r>
            <a:r>
              <a:rPr lang="en-US" sz="1400" dirty="0" smtClean="0"/>
              <a:t> Bhopal			Magnus </a:t>
            </a:r>
            <a:r>
              <a:rPr lang="en-US" sz="1400" dirty="0" err="1" smtClean="0"/>
              <a:t>Megar</a:t>
            </a:r>
            <a:r>
              <a:rPr lang="en-US" sz="1400" dirty="0" smtClean="0"/>
              <a:t>  (CERN)</a:t>
            </a:r>
          </a:p>
          <a:p>
            <a:pPr lvl="1"/>
            <a:r>
              <a:rPr lang="en-US" sz="1400" dirty="0" err="1" smtClean="0">
                <a:latin typeface="Times New Roman" pitchFamily="18" charset="0"/>
                <a:cs typeface="Times New Roman" pitchFamily="18" charset="0"/>
              </a:rPr>
              <a:t>Hira</a:t>
            </a:r>
            <a:r>
              <a:rPr lang="en-US" sz="1400" dirty="0" smtClean="0">
                <a:latin typeface="Times New Roman" pitchFamily="18" charset="0"/>
                <a:cs typeface="Times New Roman" pitchFamily="18" charset="0"/>
              </a:rPr>
              <a:t> Khan				</a:t>
            </a:r>
            <a:r>
              <a:rPr lang="en-US" sz="1400" dirty="0" err="1" smtClean="0">
                <a:latin typeface="Times New Roman" pitchFamily="18" charset="0"/>
                <a:cs typeface="Times New Roman" pitchFamily="18" charset="0"/>
              </a:rPr>
              <a:t>Luciano</a:t>
            </a:r>
            <a:r>
              <a:rPr lang="en-US" sz="1400" dirty="0" smtClean="0">
                <a:latin typeface="Times New Roman" pitchFamily="18" charset="0"/>
                <a:cs typeface="Times New Roman" pitchFamily="18" charset="0"/>
              </a:rPr>
              <a:t> Musa (CERN)</a:t>
            </a:r>
          </a:p>
          <a:p>
            <a:pPr lvl="1"/>
            <a:r>
              <a:rPr lang="en-US" sz="1400" dirty="0" err="1" smtClean="0"/>
              <a:t>Sujjiya</a:t>
            </a:r>
            <a:r>
              <a:rPr lang="en-US" sz="1400" dirty="0" smtClean="0"/>
              <a:t> </a:t>
            </a:r>
            <a:r>
              <a:rPr lang="en-US" sz="1400" dirty="0" err="1" smtClean="0"/>
              <a:t>Shaukat</a:t>
            </a:r>
            <a:endParaRPr lang="en-US" sz="1400" dirty="0" smtClean="0"/>
          </a:p>
          <a:p>
            <a:pPr lvl="1"/>
            <a:r>
              <a:rPr lang="en-US" sz="1400" dirty="0" err="1" smtClean="0">
                <a:latin typeface="Times New Roman" pitchFamily="18" charset="0"/>
                <a:cs typeface="Times New Roman" pitchFamily="18" charset="0"/>
              </a:rPr>
              <a:t>Arshad</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Bhatti</a:t>
            </a:r>
            <a:endParaRPr lang="en-US" sz="1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Test setup of serial Link Characterization using Virtex-6 (presently simulations)</a:t>
            </a:r>
          </a:p>
          <a:p>
            <a:pPr lvl="1"/>
            <a:r>
              <a:rPr lang="en-US" sz="1500" dirty="0" err="1" smtClean="0"/>
              <a:t>Jibran</a:t>
            </a:r>
            <a:r>
              <a:rPr lang="en-US" sz="1500" dirty="0" smtClean="0"/>
              <a:t> Ahmed </a:t>
            </a:r>
            <a:r>
              <a:rPr lang="en-US" sz="1500" dirty="0" err="1" smtClean="0"/>
              <a:t>Abbasi</a:t>
            </a:r>
            <a:r>
              <a:rPr lang="en-US" sz="1500" dirty="0" smtClean="0"/>
              <a:t>			</a:t>
            </a:r>
            <a:r>
              <a:rPr lang="en-US" sz="1600" dirty="0" smtClean="0">
                <a:hlinkClick r:id="rId2"/>
              </a:rPr>
              <a:t> </a:t>
            </a:r>
            <a:r>
              <a:rPr lang="en-US" sz="1600" dirty="0" smtClean="0"/>
              <a:t>Antoine </a:t>
            </a:r>
            <a:r>
              <a:rPr lang="en-US" sz="1600" dirty="0" err="1" smtClean="0"/>
              <a:t>Junique</a:t>
            </a:r>
            <a:r>
              <a:rPr lang="en-US" sz="1600" dirty="0" smtClean="0"/>
              <a:t> (CERN)</a:t>
            </a:r>
            <a:endParaRPr lang="en-US" sz="1500" dirty="0" smtClean="0"/>
          </a:p>
          <a:p>
            <a:pPr lvl="1"/>
            <a:r>
              <a:rPr lang="en-US" sz="1500" dirty="0" err="1" smtClean="0">
                <a:latin typeface="Times New Roman" pitchFamily="18" charset="0"/>
                <a:cs typeface="Times New Roman" pitchFamily="18" charset="0"/>
              </a:rPr>
              <a:t>Hira</a:t>
            </a:r>
            <a:r>
              <a:rPr lang="en-US" sz="1500" dirty="0" smtClean="0">
                <a:latin typeface="Times New Roman" pitchFamily="18" charset="0"/>
                <a:cs typeface="Times New Roman" pitchFamily="18" charset="0"/>
              </a:rPr>
              <a:t> </a:t>
            </a:r>
            <a:r>
              <a:rPr lang="en-US" sz="1500" dirty="0" err="1" smtClean="0">
                <a:latin typeface="Times New Roman" pitchFamily="18" charset="0"/>
                <a:cs typeface="Times New Roman" pitchFamily="18" charset="0"/>
              </a:rPr>
              <a:t>Ilyas</a:t>
            </a:r>
            <a:r>
              <a:rPr lang="en-US" sz="1500" dirty="0" smtClean="0">
                <a:latin typeface="Times New Roman" pitchFamily="18" charset="0"/>
                <a:cs typeface="Times New Roman" pitchFamily="18" charset="0"/>
              </a:rPr>
              <a:t>				</a:t>
            </a:r>
            <a:r>
              <a:rPr lang="en-US" sz="1500" dirty="0" err="1" smtClean="0">
                <a:latin typeface="Times New Roman" pitchFamily="18" charset="0"/>
                <a:cs typeface="Times New Roman" pitchFamily="18" charset="0"/>
              </a:rPr>
              <a:t>Luciano</a:t>
            </a:r>
            <a:r>
              <a:rPr lang="en-US" sz="1500" dirty="0" smtClean="0">
                <a:latin typeface="Times New Roman" pitchFamily="18" charset="0"/>
                <a:cs typeface="Times New Roman" pitchFamily="18" charset="0"/>
              </a:rPr>
              <a:t> Musa (CERN)</a:t>
            </a:r>
          </a:p>
          <a:p>
            <a:pPr lvl="1"/>
            <a:r>
              <a:rPr lang="en-US" sz="1500" dirty="0" err="1" smtClean="0"/>
              <a:t>Madeeha</a:t>
            </a:r>
            <a:r>
              <a:rPr lang="en-US" sz="1500" dirty="0" smtClean="0"/>
              <a:t> </a:t>
            </a:r>
            <a:r>
              <a:rPr lang="en-US" sz="1500" dirty="0" err="1" smtClean="0"/>
              <a:t>Tajwar</a:t>
            </a:r>
            <a:endParaRPr lang="en-US" sz="1500" dirty="0" smtClean="0"/>
          </a:p>
          <a:p>
            <a:pPr lvl="1"/>
            <a:r>
              <a:rPr lang="en-US" sz="2400" dirty="0" err="1" smtClean="0">
                <a:latin typeface="Times New Roman" pitchFamily="18" charset="0"/>
                <a:cs typeface="Times New Roman" pitchFamily="18" charset="0"/>
              </a:rPr>
              <a:t>Attiq</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ur</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Rehman</a:t>
            </a:r>
            <a:r>
              <a:rPr lang="en-US" sz="2400" dirty="0" smtClean="0">
                <a:latin typeface="Times New Roman" pitchFamily="18" charset="0"/>
                <a:cs typeface="Times New Roman" pitchFamily="18" charset="0"/>
              </a:rPr>
              <a:t> (left but still in touch)</a:t>
            </a:r>
          </a:p>
          <a:p>
            <a:r>
              <a:rPr lang="en-US" sz="2400" dirty="0" smtClean="0">
                <a:latin typeface="Times New Roman" pitchFamily="18" charset="0"/>
                <a:cs typeface="Times New Roman" pitchFamily="18" charset="0"/>
              </a:rPr>
              <a:t>Evaluation </a:t>
            </a:r>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oard for characterizing communication links using </a:t>
            </a:r>
            <a:r>
              <a:rPr lang="en-US" sz="2400" dirty="0" err="1" smtClean="0">
                <a:latin typeface="Times New Roman" pitchFamily="18" charset="0"/>
                <a:cs typeface="Times New Roman" pitchFamily="18" charset="0"/>
              </a:rPr>
              <a:t>Virtex</a:t>
            </a:r>
            <a:r>
              <a:rPr lang="en-US" sz="2400" dirty="0" smtClean="0">
                <a:latin typeface="Times New Roman" pitchFamily="18" charset="0"/>
                <a:cs typeface="Times New Roman" pitchFamily="18" charset="0"/>
              </a:rPr>
              <a:t> 6</a:t>
            </a:r>
          </a:p>
          <a:p>
            <a:pPr lvl="1"/>
            <a:r>
              <a:rPr lang="en-US" sz="1500" dirty="0" smtClean="0"/>
              <a:t>Raise </a:t>
            </a:r>
            <a:r>
              <a:rPr lang="en-US" sz="1500" dirty="0" err="1" smtClean="0"/>
              <a:t>Akram</a:t>
            </a:r>
            <a:r>
              <a:rPr lang="en-US" sz="1500" dirty="0" smtClean="0"/>
              <a:t>				</a:t>
            </a:r>
            <a:r>
              <a:rPr lang="en-US" sz="1400" dirty="0" smtClean="0"/>
              <a:t> Antoine </a:t>
            </a:r>
            <a:r>
              <a:rPr lang="en-US" sz="1400" dirty="0" err="1" smtClean="0"/>
              <a:t>Junique</a:t>
            </a:r>
            <a:r>
              <a:rPr lang="en-US" sz="1400" dirty="0" smtClean="0"/>
              <a:t> (CERN)</a:t>
            </a:r>
            <a:endParaRPr lang="en-US" sz="1500" dirty="0" smtClean="0"/>
          </a:p>
          <a:p>
            <a:pPr lvl="1"/>
            <a:r>
              <a:rPr lang="en-US" sz="1500" dirty="0" err="1" smtClean="0">
                <a:latin typeface="Times New Roman" pitchFamily="18" charset="0"/>
                <a:cs typeface="Times New Roman" pitchFamily="18" charset="0"/>
              </a:rPr>
              <a:t>Fasih</a:t>
            </a:r>
            <a:r>
              <a:rPr lang="en-US" sz="1500" dirty="0" smtClean="0">
                <a:latin typeface="Times New Roman" pitchFamily="18" charset="0"/>
                <a:cs typeface="Times New Roman" pitchFamily="18" charset="0"/>
              </a:rPr>
              <a:t> Butt</a:t>
            </a:r>
            <a:endParaRPr lang="en-US" sz="1500"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7C4B8BD2-522C-4285-BFAF-3BF0917871A8}" type="datetime3">
              <a:rPr lang="en-US" smtClean="0"/>
              <a:t>16 June 2014</a:t>
            </a:fld>
            <a:endParaRPr lang="en-US"/>
          </a:p>
        </p:txBody>
      </p:sp>
      <p:sp>
        <p:nvSpPr>
          <p:cNvPr id="6" name="Footer Placeholder 5"/>
          <p:cNvSpPr>
            <a:spLocks noGrp="1"/>
          </p:cNvSpPr>
          <p:nvPr>
            <p:ph type="ftr" sz="quarter" idx="11"/>
          </p:nvPr>
        </p:nvSpPr>
        <p:spPr/>
        <p:txBody>
          <a:bodyPr/>
          <a:lstStyle/>
          <a:p>
            <a:r>
              <a:rPr lang="en-US" smtClean="0"/>
              <a:t>ALICE ITS – upgrade and O2 Asian Workshop 2014 @ Thailand Krabi, June 16 – 18, 2014.</a:t>
            </a:r>
            <a:endParaRPr lang="en-US"/>
          </a:p>
        </p:txBody>
      </p:sp>
      <p:sp>
        <p:nvSpPr>
          <p:cNvPr id="5" name="Slide Number Placeholder 4"/>
          <p:cNvSpPr>
            <a:spLocks noGrp="1"/>
          </p:cNvSpPr>
          <p:nvPr>
            <p:ph type="sldNum" sz="quarter" idx="12"/>
          </p:nvPr>
        </p:nvSpPr>
        <p:spPr/>
        <p:txBody>
          <a:bodyPr/>
          <a:lstStyle/>
          <a:p>
            <a:fld id="{498DA673-C790-450E-8EE7-45E09DA537D6}"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524000"/>
            <a:ext cx="7242048" cy="1828800"/>
          </a:xfrm>
        </p:spPr>
        <p:txBody>
          <a:bodyPr>
            <a:normAutofit/>
          </a:bodyPr>
          <a:lstStyle/>
          <a:p>
            <a:pPr algn="ctr"/>
            <a:r>
              <a:rPr lang="en-US" sz="3200" dirty="0" smtClean="0">
                <a:solidFill>
                  <a:schemeClr val="tx1"/>
                </a:solidFill>
                <a:latin typeface="Times New Roman" pitchFamily="18" charset="0"/>
                <a:cs typeface="Times New Roman" pitchFamily="18" charset="0"/>
              </a:rPr>
              <a:t>Activity I</a:t>
            </a:r>
            <a:br>
              <a:rPr lang="en-US" sz="3200" dirty="0" smtClean="0">
                <a:solidFill>
                  <a:schemeClr val="tx1"/>
                </a:solidFill>
                <a:latin typeface="Times New Roman" pitchFamily="18" charset="0"/>
                <a:cs typeface="Times New Roman" pitchFamily="18" charset="0"/>
              </a:rPr>
            </a:br>
            <a:r>
              <a:rPr lang="en-US" sz="3200" dirty="0" smtClean="0">
                <a:solidFill>
                  <a:schemeClr val="tx1"/>
                </a:solidFill>
                <a:latin typeface="Times New Roman" pitchFamily="18" charset="0"/>
                <a:cs typeface="Times New Roman" pitchFamily="18" charset="0"/>
              </a:rPr>
              <a:t/>
            </a:r>
            <a:br>
              <a:rPr lang="en-US" sz="3200" dirty="0" smtClean="0">
                <a:solidFill>
                  <a:schemeClr val="tx1"/>
                </a:solidFill>
                <a:latin typeface="Times New Roman" pitchFamily="18" charset="0"/>
                <a:cs typeface="Times New Roman" pitchFamily="18" charset="0"/>
              </a:rPr>
            </a:br>
            <a:r>
              <a:rPr lang="en-US" sz="2800" dirty="0" smtClean="0"/>
              <a:t> </a:t>
            </a:r>
            <a:r>
              <a:rPr lang="en-US" sz="2800" dirty="0" smtClean="0">
                <a:solidFill>
                  <a:schemeClr val="tx1"/>
                </a:solidFill>
                <a:latin typeface="Times New Roman" pitchFamily="18" charset="0"/>
                <a:cs typeface="Times New Roman" pitchFamily="18" charset="0"/>
              </a:rPr>
              <a:t>TCAD simulation studies of diodes used in MAPS: </a:t>
            </a:r>
            <a:endParaRPr lang="en-US" sz="3200" dirty="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46888"/>
            <a:ext cx="7620000" cy="667512"/>
          </a:xfrm>
        </p:spPr>
        <p:txBody>
          <a:bodyPr>
            <a:normAutofit/>
          </a:bodyPr>
          <a:lstStyle/>
          <a:p>
            <a:r>
              <a:rPr lang="en-US" dirty="0" smtClean="0"/>
              <a:t>Explorer </a:t>
            </a:r>
            <a:r>
              <a:rPr lang="en-US" dirty="0" smtClean="0"/>
              <a:t>chips</a:t>
            </a:r>
            <a:endParaRPr lang="en-US" dirty="0"/>
          </a:p>
        </p:txBody>
      </p:sp>
      <p:sp>
        <p:nvSpPr>
          <p:cNvPr id="3" name="Content Placeholder 2"/>
          <p:cNvSpPr>
            <a:spLocks noGrp="1"/>
          </p:cNvSpPr>
          <p:nvPr>
            <p:ph idx="1"/>
          </p:nvPr>
        </p:nvSpPr>
        <p:spPr>
          <a:xfrm>
            <a:off x="828675" y="1066800"/>
            <a:ext cx="8315325" cy="2285999"/>
          </a:xfrm>
        </p:spPr>
        <p:txBody>
          <a:bodyPr>
            <a:noAutofit/>
          </a:bodyPr>
          <a:lstStyle/>
          <a:p>
            <a:r>
              <a:rPr lang="en-US" dirty="0" smtClean="0"/>
              <a:t>To optimize the sensors</a:t>
            </a:r>
          </a:p>
          <a:p>
            <a:r>
              <a:rPr lang="en-US" b="1" dirty="0"/>
              <a:t>Monolithic </a:t>
            </a:r>
            <a:r>
              <a:rPr lang="en-US" b="1" dirty="0" smtClean="0"/>
              <a:t>Active </a:t>
            </a:r>
            <a:r>
              <a:rPr lang="en-US" b="1" dirty="0"/>
              <a:t>P</a:t>
            </a:r>
            <a:r>
              <a:rPr lang="en-US" b="1" dirty="0" smtClean="0"/>
              <a:t>ixel Sensors </a:t>
            </a:r>
            <a:r>
              <a:rPr lang="en-US" dirty="0"/>
              <a:t>using </a:t>
            </a:r>
            <a:r>
              <a:rPr lang="en-US" dirty="0" err="1"/>
              <a:t>TowerJazz</a:t>
            </a:r>
            <a:r>
              <a:rPr lang="en-US" dirty="0"/>
              <a:t> 0.18 </a:t>
            </a:r>
            <a:r>
              <a:rPr lang="el-GR" dirty="0"/>
              <a:t>μ</a:t>
            </a:r>
            <a:r>
              <a:rPr lang="en-US" dirty="0"/>
              <a:t>m </a:t>
            </a:r>
            <a:r>
              <a:rPr lang="en-US" dirty="0" smtClean="0"/>
              <a:t>CMOS Imaging </a:t>
            </a:r>
            <a:r>
              <a:rPr lang="en-US" dirty="0"/>
              <a:t>Process</a:t>
            </a:r>
          </a:p>
          <a:p>
            <a:pPr lvl="1"/>
            <a:r>
              <a:rPr lang="en-US" b="1" dirty="0" smtClean="0"/>
              <a:t>High-resistivity </a:t>
            </a:r>
            <a:r>
              <a:rPr lang="en-US" b="1" dirty="0"/>
              <a:t>epitaxial </a:t>
            </a:r>
            <a:r>
              <a:rPr lang="en-US" dirty="0"/>
              <a:t>layer on p-type </a:t>
            </a:r>
            <a:r>
              <a:rPr lang="en-US" dirty="0" smtClean="0"/>
              <a:t>substrate</a:t>
            </a:r>
          </a:p>
          <a:p>
            <a:pPr lvl="1"/>
            <a:r>
              <a:rPr lang="en-US" dirty="0" smtClean="0"/>
              <a:t>Special </a:t>
            </a:r>
            <a:r>
              <a:rPr lang="en-US" b="1" dirty="0" smtClean="0"/>
              <a:t>deep p-well</a:t>
            </a:r>
            <a:r>
              <a:rPr lang="en-US" dirty="0" smtClean="0"/>
              <a:t> </a:t>
            </a:r>
            <a:r>
              <a:rPr lang="en-US" dirty="0"/>
              <a:t>prevents the </a:t>
            </a:r>
            <a:r>
              <a:rPr lang="en-US" dirty="0" smtClean="0"/>
              <a:t>n-well </a:t>
            </a:r>
            <a:r>
              <a:rPr lang="en-US" dirty="0"/>
              <a:t>containing PMOS transistors from collecting signal </a:t>
            </a:r>
            <a:r>
              <a:rPr lang="en-US" dirty="0" smtClean="0"/>
              <a:t>charge from </a:t>
            </a:r>
            <a:r>
              <a:rPr lang="en-US" dirty="0"/>
              <a:t>the epitaxial layer and therefore allows full CMOS within the pixel.</a:t>
            </a: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14350" y="3429000"/>
            <a:ext cx="8324850" cy="2514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Content Placeholder 2"/>
          <p:cNvSpPr txBox="1">
            <a:spLocks/>
          </p:cNvSpPr>
          <p:nvPr/>
        </p:nvSpPr>
        <p:spPr>
          <a:xfrm>
            <a:off x="600075" y="5791200"/>
            <a:ext cx="8315325" cy="4381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200" dirty="0"/>
              <a:t>MAPS standard CMOS (left) and MAPS with deep p-well(right).</a:t>
            </a:r>
          </a:p>
        </p:txBody>
      </p:sp>
      <p:sp>
        <p:nvSpPr>
          <p:cNvPr id="11" name="Footer Placeholder 4"/>
          <p:cNvSpPr>
            <a:spLocks noGrp="1"/>
          </p:cNvSpPr>
          <p:nvPr>
            <p:ph type="ftr" sz="quarter" idx="11"/>
          </p:nvPr>
        </p:nvSpPr>
        <p:spPr>
          <a:xfrm>
            <a:off x="1524000" y="6356350"/>
            <a:ext cx="4495800" cy="365125"/>
          </a:xfrm>
        </p:spPr>
        <p:txBody>
          <a:bodyPr/>
          <a:lstStyle/>
          <a:p>
            <a:pPr algn="ctr"/>
            <a:r>
              <a:rPr lang="en-US" dirty="0" smtClean="0"/>
              <a:t>ALICE ITS – upgrade and O2 Asian Workshop 2014 @ Thailand </a:t>
            </a:r>
            <a:r>
              <a:rPr lang="en-US" dirty="0" err="1" smtClean="0"/>
              <a:t>Krabi</a:t>
            </a:r>
            <a:r>
              <a:rPr lang="en-US" dirty="0" smtClean="0"/>
              <a:t>, June 16 – 18, 2014.</a:t>
            </a:r>
            <a:endParaRPr lang="en-US" dirty="0"/>
          </a:p>
        </p:txBody>
      </p:sp>
      <p:sp>
        <p:nvSpPr>
          <p:cNvPr id="7" name="Date Placeholder 6"/>
          <p:cNvSpPr>
            <a:spLocks noGrp="1"/>
          </p:cNvSpPr>
          <p:nvPr>
            <p:ph type="dt" sz="half" idx="10"/>
          </p:nvPr>
        </p:nvSpPr>
        <p:spPr/>
        <p:txBody>
          <a:bodyPr/>
          <a:lstStyle/>
          <a:p>
            <a:fld id="{B24DBC89-507E-467C-AFDB-CB3DDF86CAF8}" type="datetime3">
              <a:rPr lang="en-US" smtClean="0"/>
              <a:t>17 June 2014</a:t>
            </a:fld>
            <a:endParaRPr lang="en-US"/>
          </a:p>
        </p:txBody>
      </p:sp>
      <p:sp>
        <p:nvSpPr>
          <p:cNvPr id="8" name="Slide Number Placeholder 7"/>
          <p:cNvSpPr>
            <a:spLocks noGrp="1"/>
          </p:cNvSpPr>
          <p:nvPr>
            <p:ph type="sldNum" sz="quarter" idx="12"/>
          </p:nvPr>
        </p:nvSpPr>
        <p:spPr/>
        <p:txBody>
          <a:bodyPr/>
          <a:lstStyle/>
          <a:p>
            <a:fld id="{498DA673-C790-450E-8EE7-45E09DA537D6}" type="slidenum">
              <a:rPr lang="en-US" smtClean="0"/>
              <a:t>7</a:t>
            </a:fld>
            <a:endParaRPr lang="en-US"/>
          </a:p>
        </p:txBody>
      </p:sp>
    </p:spTree>
    <p:extLst>
      <p:ext uri="{BB962C8B-B14F-4D97-AF65-F5344CB8AC3E}">
        <p14:creationId xmlns:p14="http://schemas.microsoft.com/office/powerpoint/2010/main" xmlns="" val="2584252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Diode geometries for Explorer chips</a:t>
            </a:r>
            <a:endParaRPr lang="en-US" dirty="0"/>
          </a:p>
        </p:txBody>
      </p:sp>
      <p:sp>
        <p:nvSpPr>
          <p:cNvPr id="6" name="Footer Placeholder 4"/>
          <p:cNvSpPr>
            <a:spLocks noGrp="1"/>
          </p:cNvSpPr>
          <p:nvPr>
            <p:ph type="ftr" sz="quarter" idx="11"/>
          </p:nvPr>
        </p:nvSpPr>
        <p:spPr>
          <a:xfrm>
            <a:off x="3124200" y="6356350"/>
            <a:ext cx="2895600" cy="365125"/>
          </a:xfrm>
        </p:spPr>
        <p:txBody>
          <a:bodyPr/>
          <a:lstStyle/>
          <a:p>
            <a:r>
              <a:rPr lang="en-US" smtClean="0"/>
              <a:t>ALICE ITS – upgrade and O2 Asian Workshop 2014 @ Thailand Krabi, June 16 – 18, 2014.</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38200" y="1187983"/>
            <a:ext cx="7543800" cy="56700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fld id="{EB07ECA1-CED8-412E-98A1-7E7135C64CD1}" type="datetime3">
              <a:rPr lang="en-US" smtClean="0"/>
              <a:t>16 June 2014</a:t>
            </a:fld>
            <a:endParaRPr lang="en-US"/>
          </a:p>
        </p:txBody>
      </p:sp>
      <p:sp>
        <p:nvSpPr>
          <p:cNvPr id="7" name="Slide Number Placeholder 6"/>
          <p:cNvSpPr>
            <a:spLocks noGrp="1"/>
          </p:cNvSpPr>
          <p:nvPr>
            <p:ph type="sldNum" sz="quarter" idx="12"/>
          </p:nvPr>
        </p:nvSpPr>
        <p:spPr/>
        <p:txBody>
          <a:bodyPr/>
          <a:lstStyle/>
          <a:p>
            <a:fld id="{498DA673-C790-450E-8EE7-45E09DA537D6}" type="slidenum">
              <a:rPr lang="en-US" smtClean="0"/>
              <a:t>8</a:t>
            </a:fld>
            <a:endParaRPr lang="en-US"/>
          </a:p>
        </p:txBody>
      </p:sp>
    </p:spTree>
    <p:extLst>
      <p:ext uri="{BB962C8B-B14F-4D97-AF65-F5344CB8AC3E}">
        <p14:creationId xmlns:p14="http://schemas.microsoft.com/office/powerpoint/2010/main" xmlns="" val="13456798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Explorer 1(Sector 1) and its parameters</a:t>
            </a:r>
            <a:endParaRPr lang="en-US" dirty="0"/>
          </a:p>
        </p:txBody>
      </p:sp>
      <p:grpSp>
        <p:nvGrpSpPr>
          <p:cNvPr id="3" name="Group 3"/>
          <p:cNvGrpSpPr/>
          <p:nvPr/>
        </p:nvGrpSpPr>
        <p:grpSpPr>
          <a:xfrm>
            <a:off x="152400" y="1752600"/>
            <a:ext cx="3962400" cy="4724937"/>
            <a:chOff x="304800" y="1752600"/>
            <a:chExt cx="3962400" cy="4724937"/>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42467" y="1752600"/>
              <a:ext cx="3924733" cy="4433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6" name="Straight Arrow Connector 5"/>
            <p:cNvCxnSpPr/>
            <p:nvPr/>
          </p:nvCxnSpPr>
          <p:spPr>
            <a:xfrm>
              <a:off x="304800" y="4710112"/>
              <a:ext cx="610466" cy="15382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915266" y="6019800"/>
              <a:ext cx="3047134" cy="22860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066800" y="3124200"/>
              <a:ext cx="152400" cy="300990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126249" y="4629150"/>
              <a:ext cx="550151" cy="276999"/>
            </a:xfrm>
            <a:prstGeom prst="rect">
              <a:avLst/>
            </a:prstGeom>
            <a:noFill/>
          </p:spPr>
          <p:txBody>
            <a:bodyPr wrap="none" rtlCol="0">
              <a:spAutoFit/>
            </a:bodyPr>
            <a:lstStyle/>
            <a:p>
              <a:r>
                <a:rPr lang="en-US" sz="1200" dirty="0" smtClean="0"/>
                <a:t>21</a:t>
              </a:r>
              <a:r>
                <a:rPr lang="el-GR" sz="1200" dirty="0" smtClean="0"/>
                <a:t>μ</a:t>
              </a:r>
              <a:r>
                <a:rPr lang="en-US" sz="1200" dirty="0" smtClean="0"/>
                <a:t>m</a:t>
              </a:r>
              <a:endParaRPr lang="en-US" sz="1200" dirty="0"/>
            </a:p>
          </p:txBody>
        </p:sp>
        <p:sp>
          <p:nvSpPr>
            <p:cNvPr id="10" name="TextBox 9"/>
            <p:cNvSpPr txBox="1"/>
            <p:nvPr/>
          </p:nvSpPr>
          <p:spPr>
            <a:xfrm rot="21235442">
              <a:off x="2103734" y="6200538"/>
              <a:ext cx="550151" cy="276999"/>
            </a:xfrm>
            <a:prstGeom prst="rect">
              <a:avLst/>
            </a:prstGeom>
            <a:noFill/>
          </p:spPr>
          <p:txBody>
            <a:bodyPr wrap="none" rtlCol="0">
              <a:spAutoFit/>
            </a:bodyPr>
            <a:lstStyle/>
            <a:p>
              <a:r>
                <a:rPr lang="en-US" sz="1200" dirty="0" smtClean="0"/>
                <a:t>20</a:t>
              </a:r>
              <a:r>
                <a:rPr lang="el-GR" sz="1200" dirty="0" smtClean="0"/>
                <a:t>μ</a:t>
              </a:r>
              <a:r>
                <a:rPr lang="en-US" sz="1200" dirty="0" smtClean="0"/>
                <a:t>m</a:t>
              </a:r>
              <a:endParaRPr lang="en-US" sz="1200" dirty="0"/>
            </a:p>
          </p:txBody>
        </p:sp>
        <p:sp>
          <p:nvSpPr>
            <p:cNvPr id="11" name="TextBox 10"/>
            <p:cNvSpPr txBox="1"/>
            <p:nvPr/>
          </p:nvSpPr>
          <p:spPr>
            <a:xfrm rot="4087115">
              <a:off x="211849" y="5426176"/>
              <a:ext cx="550151" cy="276999"/>
            </a:xfrm>
            <a:prstGeom prst="rect">
              <a:avLst/>
            </a:prstGeom>
            <a:noFill/>
          </p:spPr>
          <p:txBody>
            <a:bodyPr wrap="none" rtlCol="0">
              <a:spAutoFit/>
            </a:bodyPr>
            <a:lstStyle/>
            <a:p>
              <a:r>
                <a:rPr lang="en-US" sz="1200" dirty="0" smtClean="0"/>
                <a:t>20</a:t>
              </a:r>
              <a:r>
                <a:rPr lang="el-GR" sz="1200" dirty="0" smtClean="0"/>
                <a:t>μ</a:t>
              </a:r>
              <a:r>
                <a:rPr lang="en-US" sz="1200" dirty="0" smtClean="0"/>
                <a:t>m</a:t>
              </a:r>
              <a:endParaRPr lang="en-US" sz="1200" dirty="0"/>
            </a:p>
          </p:txBody>
        </p:sp>
      </p:grpSp>
      <p:grpSp>
        <p:nvGrpSpPr>
          <p:cNvPr id="4" name="Group 11"/>
          <p:cNvGrpSpPr/>
          <p:nvPr/>
        </p:nvGrpSpPr>
        <p:grpSpPr>
          <a:xfrm>
            <a:off x="3962400" y="1524000"/>
            <a:ext cx="5334002" cy="4848999"/>
            <a:chOff x="381000" y="1371600"/>
            <a:chExt cx="5696832" cy="4848999"/>
          </a:xfrm>
        </p:grpSpPr>
        <p:cxnSp>
          <p:nvCxnSpPr>
            <p:cNvPr id="13" name="Straight Arrow Connector 12"/>
            <p:cNvCxnSpPr/>
            <p:nvPr/>
          </p:nvCxnSpPr>
          <p:spPr>
            <a:xfrm>
              <a:off x="871182" y="1831075"/>
              <a:ext cx="0" cy="3502925"/>
            </a:xfrm>
            <a:prstGeom prst="straightConnector1">
              <a:avLst/>
            </a:prstGeom>
            <a:ln w="31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12" name="Group 13"/>
            <p:cNvGrpSpPr/>
            <p:nvPr/>
          </p:nvGrpSpPr>
          <p:grpSpPr>
            <a:xfrm>
              <a:off x="381000" y="1371600"/>
              <a:ext cx="5696832" cy="4848999"/>
              <a:chOff x="381000" y="1371600"/>
              <a:chExt cx="5696832" cy="4848999"/>
            </a:xfrm>
          </p:grpSpPr>
          <p:sp>
            <p:nvSpPr>
              <p:cNvPr id="15" name="TextBox 14"/>
              <p:cNvSpPr txBox="1"/>
              <p:nvPr/>
            </p:nvSpPr>
            <p:spPr>
              <a:xfrm>
                <a:off x="2209800" y="1371600"/>
                <a:ext cx="1186543" cy="276999"/>
              </a:xfrm>
              <a:prstGeom prst="rect">
                <a:avLst/>
              </a:prstGeom>
              <a:noFill/>
            </p:spPr>
            <p:txBody>
              <a:bodyPr wrap="none" rtlCol="0">
                <a:spAutoFit/>
              </a:bodyPr>
              <a:lstStyle/>
              <a:p>
                <a:r>
                  <a:rPr lang="en-US" sz="1200" dirty="0" smtClean="0"/>
                  <a:t>Space, 3.375</a:t>
                </a:r>
                <a:r>
                  <a:rPr lang="el-GR" sz="1200" dirty="0" smtClean="0"/>
                  <a:t>μ</a:t>
                </a:r>
                <a:r>
                  <a:rPr lang="en-US" sz="1200" dirty="0" smtClean="0"/>
                  <a:t>m</a:t>
                </a:r>
                <a:endParaRPr lang="en-US" sz="1200" dirty="0"/>
              </a:p>
            </p:txBody>
          </p:sp>
          <p:grpSp>
            <p:nvGrpSpPr>
              <p:cNvPr id="14" name="Group 15"/>
              <p:cNvGrpSpPr/>
              <p:nvPr/>
            </p:nvGrpSpPr>
            <p:grpSpPr>
              <a:xfrm>
                <a:off x="381000" y="1447800"/>
                <a:ext cx="5696832" cy="4772799"/>
                <a:chOff x="381000" y="1447800"/>
                <a:chExt cx="5696832" cy="4772799"/>
              </a:xfrm>
            </p:grpSpPr>
            <p:pic>
              <p:nvPicPr>
                <p:cNvPr id="17"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914400" y="1831075"/>
                  <a:ext cx="3106003" cy="41082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 name="TextBox 17"/>
                <p:cNvSpPr txBox="1"/>
                <p:nvPr/>
              </p:nvSpPr>
              <p:spPr>
                <a:xfrm>
                  <a:off x="1524000" y="3533001"/>
                  <a:ext cx="2173608" cy="276999"/>
                </a:xfrm>
                <a:prstGeom prst="rect">
                  <a:avLst/>
                </a:prstGeom>
                <a:noFill/>
              </p:spPr>
              <p:txBody>
                <a:bodyPr wrap="none" tIns="45720" rtlCol="0">
                  <a:spAutoFit/>
                </a:bodyPr>
                <a:lstStyle/>
                <a:p>
                  <a:r>
                    <a:rPr lang="en-US" sz="1200" dirty="0" smtClean="0"/>
                    <a:t>P-type Epitaxial layer, 1e13cm</a:t>
                  </a:r>
                  <a:r>
                    <a:rPr lang="en-US" sz="1200" baseline="30000" dirty="0" smtClean="0"/>
                    <a:t>-3</a:t>
                  </a:r>
                  <a:endParaRPr lang="en-US" sz="1200" baseline="30000" dirty="0"/>
                </a:p>
              </p:txBody>
            </p:sp>
            <p:sp>
              <p:nvSpPr>
                <p:cNvPr id="19" name="TextBox 18"/>
                <p:cNvSpPr txBox="1"/>
                <p:nvPr/>
              </p:nvSpPr>
              <p:spPr>
                <a:xfrm>
                  <a:off x="1600988" y="5486400"/>
                  <a:ext cx="2043768" cy="276999"/>
                </a:xfrm>
                <a:prstGeom prst="rect">
                  <a:avLst/>
                </a:prstGeom>
                <a:noFill/>
              </p:spPr>
              <p:txBody>
                <a:bodyPr wrap="none" rtlCol="0">
                  <a:spAutoFit/>
                </a:bodyPr>
                <a:lstStyle/>
                <a:p>
                  <a:r>
                    <a:rPr lang="en-US" sz="1200" dirty="0" smtClean="0"/>
                    <a:t>P-type Substrate, 1e15cm</a:t>
                  </a:r>
                  <a:r>
                    <a:rPr lang="en-US" sz="1200" baseline="30000" dirty="0" smtClean="0"/>
                    <a:t>-3</a:t>
                  </a:r>
                  <a:endParaRPr lang="en-US" sz="1200" baseline="30000" dirty="0"/>
                </a:p>
              </p:txBody>
            </p:sp>
            <p:grpSp>
              <p:nvGrpSpPr>
                <p:cNvPr id="16" name="Group 19"/>
                <p:cNvGrpSpPr/>
                <p:nvPr/>
              </p:nvGrpSpPr>
              <p:grpSpPr>
                <a:xfrm>
                  <a:off x="381000" y="1447800"/>
                  <a:ext cx="5696832" cy="4772799"/>
                  <a:chOff x="381000" y="1447800"/>
                  <a:chExt cx="5696832" cy="4772799"/>
                </a:xfrm>
              </p:grpSpPr>
              <p:cxnSp>
                <p:nvCxnSpPr>
                  <p:cNvPr id="21" name="Straight Arrow Connector 20"/>
                  <p:cNvCxnSpPr/>
                  <p:nvPr/>
                </p:nvCxnSpPr>
                <p:spPr>
                  <a:xfrm>
                    <a:off x="871182" y="5334000"/>
                    <a:ext cx="0" cy="533400"/>
                  </a:xfrm>
                  <a:prstGeom prst="straightConnector1">
                    <a:avLst/>
                  </a:prstGeom>
                  <a:ln w="31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900708" y="5939344"/>
                    <a:ext cx="3106004"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038600" y="1831075"/>
                    <a:ext cx="0" cy="4036325"/>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959346" y="5888966"/>
                    <a:ext cx="3016112" cy="0"/>
                  </a:xfrm>
                  <a:prstGeom prst="line">
                    <a:avLst/>
                  </a:prstGeom>
                  <a:ln w="3175">
                    <a:solidFill>
                      <a:srgbClr val="EF17D0"/>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rot="16200000">
                    <a:off x="481400" y="5462199"/>
                    <a:ext cx="533400" cy="276999"/>
                  </a:xfrm>
                  <a:prstGeom prst="rect">
                    <a:avLst/>
                  </a:prstGeom>
                  <a:noFill/>
                </p:spPr>
                <p:txBody>
                  <a:bodyPr wrap="square" rtlCol="0">
                    <a:spAutoFit/>
                  </a:bodyPr>
                  <a:lstStyle/>
                  <a:p>
                    <a:r>
                      <a:rPr lang="en-US" sz="1200" dirty="0"/>
                      <a:t>3</a:t>
                    </a:r>
                    <a:r>
                      <a:rPr lang="el-GR" sz="1200" dirty="0" smtClean="0"/>
                      <a:t>μ</a:t>
                    </a:r>
                    <a:r>
                      <a:rPr lang="en-US" sz="1200" dirty="0" smtClean="0"/>
                      <a:t>m</a:t>
                    </a:r>
                    <a:endParaRPr lang="en-US" sz="1200" dirty="0"/>
                  </a:p>
                </p:txBody>
              </p:sp>
              <p:sp>
                <p:nvSpPr>
                  <p:cNvPr id="26" name="TextBox 25"/>
                  <p:cNvSpPr txBox="1"/>
                  <p:nvPr/>
                </p:nvSpPr>
                <p:spPr>
                  <a:xfrm>
                    <a:off x="2068890" y="5943600"/>
                    <a:ext cx="664162" cy="276999"/>
                  </a:xfrm>
                  <a:prstGeom prst="rect">
                    <a:avLst/>
                  </a:prstGeom>
                  <a:noFill/>
                </p:spPr>
                <p:txBody>
                  <a:bodyPr wrap="square" rtlCol="0">
                    <a:spAutoFit/>
                  </a:bodyPr>
                  <a:lstStyle/>
                  <a:p>
                    <a:r>
                      <a:rPr lang="en-US" sz="1200" dirty="0" smtClean="0"/>
                      <a:t>20</a:t>
                    </a:r>
                    <a:r>
                      <a:rPr lang="el-GR" sz="1200" dirty="0" smtClean="0"/>
                      <a:t>μ</a:t>
                    </a:r>
                    <a:r>
                      <a:rPr lang="en-US" sz="1200" dirty="0" smtClean="0"/>
                      <a:t>m</a:t>
                    </a:r>
                    <a:endParaRPr lang="en-US" sz="1200" dirty="0"/>
                  </a:p>
                </p:txBody>
              </p:sp>
              <p:sp>
                <p:nvSpPr>
                  <p:cNvPr id="27" name="TextBox 26"/>
                  <p:cNvSpPr txBox="1"/>
                  <p:nvPr/>
                </p:nvSpPr>
                <p:spPr>
                  <a:xfrm rot="5400000">
                    <a:off x="3796619" y="3384561"/>
                    <a:ext cx="664162" cy="295841"/>
                  </a:xfrm>
                  <a:prstGeom prst="rect">
                    <a:avLst/>
                  </a:prstGeom>
                  <a:noFill/>
                </p:spPr>
                <p:txBody>
                  <a:bodyPr wrap="square" rtlCol="0">
                    <a:spAutoFit/>
                  </a:bodyPr>
                  <a:lstStyle/>
                  <a:p>
                    <a:r>
                      <a:rPr lang="en-US" sz="1200" dirty="0" smtClean="0"/>
                      <a:t>21</a:t>
                    </a:r>
                    <a:r>
                      <a:rPr lang="el-GR" sz="1200" dirty="0" smtClean="0"/>
                      <a:t>μ</a:t>
                    </a:r>
                    <a:r>
                      <a:rPr lang="en-US" sz="1200" dirty="0" smtClean="0"/>
                      <a:t>m</a:t>
                    </a:r>
                    <a:endParaRPr lang="en-US" sz="1200" dirty="0"/>
                  </a:p>
                </p:txBody>
              </p:sp>
              <p:sp>
                <p:nvSpPr>
                  <p:cNvPr id="28" name="TextBox 27"/>
                  <p:cNvSpPr txBox="1"/>
                  <p:nvPr/>
                </p:nvSpPr>
                <p:spPr>
                  <a:xfrm>
                    <a:off x="4066074" y="2258199"/>
                    <a:ext cx="2011758" cy="646331"/>
                  </a:xfrm>
                  <a:prstGeom prst="rect">
                    <a:avLst/>
                  </a:prstGeom>
                  <a:noFill/>
                </p:spPr>
                <p:txBody>
                  <a:bodyPr wrap="square" rtlCol="0">
                    <a:spAutoFit/>
                  </a:bodyPr>
                  <a:lstStyle/>
                  <a:p>
                    <a:r>
                      <a:rPr lang="en-US" sz="1200" dirty="0" smtClean="0"/>
                      <a:t>N type doping, 1e18cm</a:t>
                    </a:r>
                    <a:r>
                      <a:rPr lang="en-US" sz="1200" baseline="30000" dirty="0" smtClean="0"/>
                      <a:t>-3</a:t>
                    </a:r>
                    <a:r>
                      <a:rPr lang="en-US" sz="1200" dirty="0" smtClean="0"/>
                      <a:t>,</a:t>
                    </a:r>
                  </a:p>
                  <a:p>
                    <a:r>
                      <a:rPr lang="en-US" sz="1200" dirty="0" smtClean="0"/>
                      <a:t>N doped width: 0.45</a:t>
                    </a:r>
                    <a:r>
                      <a:rPr lang="el-GR" sz="1200" dirty="0" smtClean="0"/>
                      <a:t>μ</a:t>
                    </a:r>
                    <a:r>
                      <a:rPr lang="en-US" sz="1200" dirty="0" smtClean="0"/>
                      <a:t>m,</a:t>
                    </a:r>
                  </a:p>
                  <a:p>
                    <a:r>
                      <a:rPr lang="en-US" sz="1200" dirty="0" smtClean="0"/>
                      <a:t>N contact: 0.45</a:t>
                    </a:r>
                    <a:r>
                      <a:rPr lang="el-GR" sz="1200" dirty="0" smtClean="0"/>
                      <a:t> </a:t>
                    </a:r>
                    <a:r>
                      <a:rPr lang="el-GR" sz="1200" dirty="0"/>
                      <a:t>μ</a:t>
                    </a:r>
                    <a:r>
                      <a:rPr lang="en-US" sz="1200" dirty="0"/>
                      <a:t>m</a:t>
                    </a:r>
                  </a:p>
                </p:txBody>
              </p:sp>
              <p:grpSp>
                <p:nvGrpSpPr>
                  <p:cNvPr id="20" name="Group 28"/>
                  <p:cNvGrpSpPr/>
                  <p:nvPr/>
                </p:nvGrpSpPr>
                <p:grpSpPr>
                  <a:xfrm>
                    <a:off x="381000" y="1447800"/>
                    <a:ext cx="3766457" cy="2514598"/>
                    <a:chOff x="381000" y="1447800"/>
                    <a:chExt cx="3766457" cy="2514598"/>
                  </a:xfrm>
                </p:grpSpPr>
                <p:cxnSp>
                  <p:nvCxnSpPr>
                    <p:cNvPr id="31" name="Straight Arrow Connector 30"/>
                    <p:cNvCxnSpPr/>
                    <p:nvPr/>
                  </p:nvCxnSpPr>
                  <p:spPr>
                    <a:xfrm>
                      <a:off x="814316" y="1828800"/>
                      <a:ext cx="0" cy="381000"/>
                    </a:xfrm>
                    <a:prstGeom prst="straightConnector1">
                      <a:avLst/>
                    </a:prstGeom>
                    <a:ln w="31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2050554" y="1828800"/>
                      <a:ext cx="284504" cy="0"/>
                    </a:xfrm>
                    <a:prstGeom prst="straightConnector1">
                      <a:avLst/>
                    </a:prstGeom>
                    <a:ln w="31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2467402" y="1907276"/>
                      <a:ext cx="351998" cy="540030"/>
                    </a:xfrm>
                    <a:prstGeom prst="straightConnector1">
                      <a:avLst/>
                    </a:prstGeom>
                    <a:ln w="31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2590800" y="1828800"/>
                      <a:ext cx="284504" cy="0"/>
                    </a:xfrm>
                    <a:prstGeom prst="straightConnector1">
                      <a:avLst/>
                    </a:prstGeom>
                    <a:ln w="31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819400" y="2447306"/>
                      <a:ext cx="132805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2177496" y="1600200"/>
                      <a:ext cx="289906"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2467402" y="1600200"/>
                      <a:ext cx="275798"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6200000">
                      <a:off x="434139" y="1803462"/>
                      <a:ext cx="531123" cy="276999"/>
                    </a:xfrm>
                    <a:prstGeom prst="rect">
                      <a:avLst/>
                    </a:prstGeom>
                    <a:noFill/>
                  </p:spPr>
                  <p:txBody>
                    <a:bodyPr wrap="square" rtlCol="0">
                      <a:spAutoFit/>
                    </a:bodyPr>
                    <a:lstStyle/>
                    <a:p>
                      <a:r>
                        <a:rPr lang="en-US" sz="1200" dirty="0" smtClean="0"/>
                        <a:t>2</a:t>
                      </a:r>
                      <a:r>
                        <a:rPr lang="el-GR" sz="1200" dirty="0" smtClean="0"/>
                        <a:t>μ</a:t>
                      </a:r>
                      <a:r>
                        <a:rPr lang="en-US" sz="1200" dirty="0" smtClean="0"/>
                        <a:t>m</a:t>
                      </a:r>
                      <a:endParaRPr lang="en-US" sz="1200" dirty="0"/>
                    </a:p>
                  </p:txBody>
                </p:sp>
                <p:grpSp>
                  <p:nvGrpSpPr>
                    <p:cNvPr id="29" name="Group 38"/>
                    <p:cNvGrpSpPr/>
                    <p:nvPr/>
                  </p:nvGrpSpPr>
                  <p:grpSpPr>
                    <a:xfrm>
                      <a:off x="1295400" y="1676400"/>
                      <a:ext cx="533400" cy="304800"/>
                      <a:chOff x="1219200" y="1676400"/>
                      <a:chExt cx="533400" cy="304800"/>
                    </a:xfrm>
                  </p:grpSpPr>
                  <p:cxnSp>
                    <p:nvCxnSpPr>
                      <p:cNvPr id="42" name="Straight Arrow Connector 41"/>
                      <p:cNvCxnSpPr/>
                      <p:nvPr/>
                    </p:nvCxnSpPr>
                    <p:spPr>
                      <a:xfrm>
                        <a:off x="1600200" y="1676400"/>
                        <a:ext cx="152400"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1219200" y="1676400"/>
                        <a:ext cx="381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rot="16200000">
                      <a:off x="471101" y="3519099"/>
                      <a:ext cx="609599" cy="276999"/>
                    </a:xfrm>
                    <a:prstGeom prst="rect">
                      <a:avLst/>
                    </a:prstGeom>
                    <a:noFill/>
                  </p:spPr>
                  <p:txBody>
                    <a:bodyPr wrap="square" rtlCol="0">
                      <a:spAutoFit/>
                    </a:bodyPr>
                    <a:lstStyle/>
                    <a:p>
                      <a:r>
                        <a:rPr lang="en-US" sz="1200" dirty="0" smtClean="0"/>
                        <a:t>18</a:t>
                      </a:r>
                      <a:r>
                        <a:rPr lang="el-GR" sz="1200" dirty="0" smtClean="0"/>
                        <a:t>μ</a:t>
                      </a:r>
                      <a:r>
                        <a:rPr lang="en-US" sz="1200" dirty="0" smtClean="0"/>
                        <a:t>m</a:t>
                      </a:r>
                      <a:endParaRPr lang="en-US" sz="1200" dirty="0"/>
                    </a:p>
                  </p:txBody>
                </p:sp>
                <p:sp>
                  <p:nvSpPr>
                    <p:cNvPr id="41" name="TextBox 40"/>
                    <p:cNvSpPr txBox="1"/>
                    <p:nvPr/>
                  </p:nvSpPr>
                  <p:spPr>
                    <a:xfrm>
                      <a:off x="381000" y="1447800"/>
                      <a:ext cx="1702838" cy="276999"/>
                    </a:xfrm>
                    <a:prstGeom prst="rect">
                      <a:avLst/>
                    </a:prstGeom>
                    <a:noFill/>
                  </p:spPr>
                  <p:txBody>
                    <a:bodyPr wrap="none" rtlCol="0">
                      <a:spAutoFit/>
                    </a:bodyPr>
                    <a:lstStyle/>
                    <a:p>
                      <a:r>
                        <a:rPr lang="en-US" sz="1200" dirty="0" smtClean="0"/>
                        <a:t>P type doping, 1e18cm</a:t>
                      </a:r>
                      <a:r>
                        <a:rPr lang="en-US" sz="1200" baseline="30000" dirty="0" smtClean="0"/>
                        <a:t>-3</a:t>
                      </a:r>
                      <a:endParaRPr lang="en-US" sz="1200" baseline="30000" dirty="0"/>
                    </a:p>
                  </p:txBody>
                </p:sp>
              </p:grpSp>
              <p:pic>
                <p:nvPicPr>
                  <p:cNvPr id="30" name="Picture 7"/>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125686" y="3767644"/>
                    <a:ext cx="1741714" cy="217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grpSp>
      </p:grpSp>
      <p:sp>
        <p:nvSpPr>
          <p:cNvPr id="44" name="Footer Placeholder 4"/>
          <p:cNvSpPr>
            <a:spLocks noGrp="1"/>
          </p:cNvSpPr>
          <p:nvPr>
            <p:ph type="ftr" sz="quarter" idx="11"/>
          </p:nvPr>
        </p:nvSpPr>
        <p:spPr>
          <a:xfrm>
            <a:off x="1828800" y="6356350"/>
            <a:ext cx="4191000" cy="365125"/>
          </a:xfrm>
        </p:spPr>
        <p:txBody>
          <a:bodyPr/>
          <a:lstStyle/>
          <a:p>
            <a:pPr algn="ctr"/>
            <a:r>
              <a:rPr lang="en-US" dirty="0" smtClean="0"/>
              <a:t>ALICE ITS – upgrade and O2 Asian Workshop 2014 @ Thailand </a:t>
            </a:r>
            <a:r>
              <a:rPr lang="en-US" dirty="0" err="1" smtClean="0"/>
              <a:t>Krabi</a:t>
            </a:r>
            <a:r>
              <a:rPr lang="en-US" dirty="0" smtClean="0"/>
              <a:t>, June 16 – 18, 2014.</a:t>
            </a:r>
            <a:endParaRPr lang="en-US" dirty="0"/>
          </a:p>
        </p:txBody>
      </p:sp>
      <p:sp>
        <p:nvSpPr>
          <p:cNvPr id="45" name="Date Placeholder 44"/>
          <p:cNvSpPr>
            <a:spLocks noGrp="1"/>
          </p:cNvSpPr>
          <p:nvPr>
            <p:ph type="dt" sz="half" idx="10"/>
          </p:nvPr>
        </p:nvSpPr>
        <p:spPr/>
        <p:txBody>
          <a:bodyPr/>
          <a:lstStyle/>
          <a:p>
            <a:fld id="{AAE4CDAF-244A-47D7-A2B3-B3E10D8B4A24}" type="datetime3">
              <a:rPr lang="en-US" smtClean="0"/>
              <a:t>16 June 2014</a:t>
            </a:fld>
            <a:endParaRPr lang="en-US"/>
          </a:p>
        </p:txBody>
      </p:sp>
      <p:sp>
        <p:nvSpPr>
          <p:cNvPr id="46" name="Slide Number Placeholder 45"/>
          <p:cNvSpPr>
            <a:spLocks noGrp="1"/>
          </p:cNvSpPr>
          <p:nvPr>
            <p:ph type="sldNum" sz="quarter" idx="12"/>
          </p:nvPr>
        </p:nvSpPr>
        <p:spPr/>
        <p:txBody>
          <a:bodyPr/>
          <a:lstStyle/>
          <a:p>
            <a:fld id="{498DA673-C790-450E-8EE7-45E09DA537D6}" type="slidenum">
              <a:rPr lang="en-US" smtClean="0"/>
              <a:t>9</a:t>
            </a:fld>
            <a:endParaRPr lang="en-US"/>
          </a:p>
        </p:txBody>
      </p:sp>
    </p:spTree>
    <p:extLst>
      <p:ext uri="{BB962C8B-B14F-4D97-AF65-F5344CB8AC3E}">
        <p14:creationId xmlns:p14="http://schemas.microsoft.com/office/powerpoint/2010/main" xmlns="" val="42075453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656</TotalTime>
  <Words>2336</Words>
  <Application>Microsoft Office PowerPoint</Application>
  <PresentationFormat>On-screen Show (4:3)</PresentationFormat>
  <Paragraphs>417</Paragraphs>
  <Slides>44</Slides>
  <Notes>3</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Flow</vt:lpstr>
      <vt:lpstr>ITS - activities @ COMSATS Institute of Information Technology</vt:lpstr>
      <vt:lpstr>History</vt:lpstr>
      <vt:lpstr>Activities</vt:lpstr>
      <vt:lpstr>Facilities</vt:lpstr>
      <vt:lpstr>Activities for ITS</vt:lpstr>
      <vt:lpstr>Activity I   TCAD simulation studies of diodes used in MAPS: </vt:lpstr>
      <vt:lpstr>Explorer chips</vt:lpstr>
      <vt:lpstr>Diode geometries for Explorer chips</vt:lpstr>
      <vt:lpstr>Explorer 1(Sector 1) and its parameters</vt:lpstr>
      <vt:lpstr> Electric field region</vt:lpstr>
      <vt:lpstr>Process used to Calculate Depletion Region</vt:lpstr>
      <vt:lpstr>Data Extraction</vt:lpstr>
      <vt:lpstr>Data Extraction</vt:lpstr>
      <vt:lpstr>Volume comparison of different sectors of Explorer-1 chip using Electric field data</vt:lpstr>
      <vt:lpstr>Summary</vt:lpstr>
      <vt:lpstr>Activity II  Test setup of serial Link Characterization using Virtex-6</vt:lpstr>
      <vt:lpstr>Nature of Work</vt:lpstr>
      <vt:lpstr>Univgersal picture</vt:lpstr>
      <vt:lpstr>Characterization of high speed serial data links at Gbps</vt:lpstr>
      <vt:lpstr>IBERT</vt:lpstr>
      <vt:lpstr>Madiha’s tasks Characterization of bit error rate (BER)</vt:lpstr>
      <vt:lpstr>Slide 22</vt:lpstr>
      <vt:lpstr>Current Status</vt:lpstr>
      <vt:lpstr>Slide 24</vt:lpstr>
      <vt:lpstr>Slide 25</vt:lpstr>
      <vt:lpstr>Hardware Setup and Initial Settings</vt:lpstr>
      <vt:lpstr>Bathtub curves to calculate bit error rate</vt:lpstr>
      <vt:lpstr>Future Work</vt:lpstr>
      <vt:lpstr>Slide 29</vt:lpstr>
      <vt:lpstr>Slide 30</vt:lpstr>
      <vt:lpstr>Slide 31</vt:lpstr>
      <vt:lpstr>Slide 32</vt:lpstr>
      <vt:lpstr>Work in progress and future Work</vt:lpstr>
      <vt:lpstr>Activity III Evaluation Board For ALICE ITS SYSTEM USING VERTEX 6</vt:lpstr>
      <vt:lpstr>Design Details of Evaluation Board</vt:lpstr>
      <vt:lpstr>Design Details of Evaluation Board</vt:lpstr>
      <vt:lpstr>Slide 37</vt:lpstr>
      <vt:lpstr>Slide 38</vt:lpstr>
      <vt:lpstr>Slide 39</vt:lpstr>
      <vt:lpstr>Design Work</vt:lpstr>
      <vt:lpstr>Design Work</vt:lpstr>
      <vt:lpstr>Design Work</vt:lpstr>
      <vt:lpstr>Future task commitments</vt:lpstr>
      <vt:lpstr>Slide 44</vt:lpstr>
    </vt:vector>
  </TitlesOfParts>
  <Company>comsats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 activities at COMSATS Institute of Information Technology</dc:title>
  <dc:creator>admin</dc:creator>
  <cp:lastModifiedBy>admin</cp:lastModifiedBy>
  <cp:revision>17</cp:revision>
  <dcterms:created xsi:type="dcterms:W3CDTF">2014-06-16T14:29:47Z</dcterms:created>
  <dcterms:modified xsi:type="dcterms:W3CDTF">2014-06-17T01:26:16Z</dcterms:modified>
</cp:coreProperties>
</file>