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Default Extension="pdf" ContentType="application/pdf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diagrams/drawing1.xml" ContentType="application/vnd.ms-office.drawingml.diagramDrawing+xml"/>
  <Override PartName="/ppt/slides/slide17.xml" ContentType="application/vnd.openxmlformats-officedocument.presentationml.slide+xml"/>
  <Default Extension="wdp" ContentType="image/vnd.ms-photo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93479" r:id="rId4"/>
  </p:sldMasterIdLst>
  <p:notesMasterIdLst>
    <p:notesMasterId r:id="rId22"/>
  </p:notesMasterIdLst>
  <p:handoutMasterIdLst>
    <p:handoutMasterId r:id="rId23"/>
  </p:handoutMasterIdLst>
  <p:sldIdLst>
    <p:sldId id="256" r:id="rId5"/>
    <p:sldId id="292" r:id="rId6"/>
    <p:sldId id="301" r:id="rId7"/>
    <p:sldId id="302" r:id="rId8"/>
    <p:sldId id="294" r:id="rId9"/>
    <p:sldId id="295" r:id="rId10"/>
    <p:sldId id="297" r:id="rId11"/>
    <p:sldId id="300" r:id="rId12"/>
    <p:sldId id="298" r:id="rId13"/>
    <p:sldId id="299" r:id="rId14"/>
    <p:sldId id="293" r:id="rId15"/>
    <p:sldId id="303" r:id="rId16"/>
    <p:sldId id="304" r:id="rId17"/>
    <p:sldId id="305" r:id="rId18"/>
    <p:sldId id="308" r:id="rId19"/>
    <p:sldId id="306" r:id="rId20"/>
    <p:sldId id="30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2597" autoAdjust="0"/>
    <p:restoredTop sz="94673" autoAdjust="0"/>
  </p:normalViewPr>
  <p:slideViewPr>
    <p:cSldViewPr snapToGrid="0" snapToObjects="1">
      <p:cViewPr varScale="1">
        <p:scale>
          <a:sx n="115" d="100"/>
          <a:sy n="115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C515D-FFAD-DA42-BB11-92D3525431EB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C242F431-D44C-3C4C-A931-6CAEF506F2D1}">
      <dgm:prSet phldrT="[Text]" custT="1"/>
      <dgm:spPr>
        <a:xfrm>
          <a:off x="21222" y="391834"/>
          <a:ext cx="910330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Detector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B1C147A8-C277-8644-B329-8D37DE1351AB}" type="parTrans" cxnId="{8FFC9996-822A-1348-BFC1-0F270AA0BAAE}">
      <dgm:prSet/>
      <dgm:spPr/>
      <dgm:t>
        <a:bodyPr/>
        <a:lstStyle/>
        <a:p>
          <a:endParaRPr lang="en-US" sz="1200"/>
        </a:p>
      </dgm:t>
    </dgm:pt>
    <dgm:pt modelId="{77CD3452-13BE-0E4A-80B6-513F4A2BAFBA}" type="sibTrans" cxnId="{8FFC9996-822A-1348-BFC1-0F270AA0BAAE}">
      <dgm:prSet/>
      <dgm:spPr/>
      <dgm:t>
        <a:bodyPr/>
        <a:lstStyle/>
        <a:p>
          <a:endParaRPr lang="en-US" sz="1200"/>
        </a:p>
      </dgm:t>
    </dgm:pt>
    <dgm:pt modelId="{6A2891D9-9D2E-8F4C-B702-4B063808EB65}">
      <dgm:prSet phldrT="[Text]" custT="1"/>
      <dgm:spPr>
        <a:xfrm>
          <a:off x="997872" y="411802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Cluster</a:t>
          </a:r>
        </a:p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finder</a:t>
          </a:r>
        </a:p>
      </dgm:t>
    </dgm:pt>
    <dgm:pt modelId="{028E3579-1090-1F41-B956-C81AC30092E8}" type="parTrans" cxnId="{CE40A552-7414-D84A-ABC9-D13ECEC64D88}">
      <dgm:prSet/>
      <dgm:spPr/>
      <dgm:t>
        <a:bodyPr/>
        <a:lstStyle/>
        <a:p>
          <a:endParaRPr lang="en-US" sz="1200"/>
        </a:p>
      </dgm:t>
    </dgm:pt>
    <dgm:pt modelId="{5A7CFD56-C4A3-F648-88A7-77ABDCA5EFFB}" type="sibTrans" cxnId="{CE40A552-7414-D84A-ABC9-D13ECEC64D88}">
      <dgm:prSet/>
      <dgm:spPr/>
      <dgm:t>
        <a:bodyPr/>
        <a:lstStyle/>
        <a:p>
          <a:endParaRPr lang="en-US" sz="1200"/>
        </a:p>
      </dgm:t>
    </dgm:pt>
    <dgm:pt modelId="{B2044868-8F5D-9540-9796-BB99EDEC54CF}">
      <dgm:prSet phldrT="[Text]" custT="1"/>
      <dgm:spPr>
        <a:xfrm>
          <a:off x="2268751" y="401818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</a:t>
          </a:r>
        </a:p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Compression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83B2A646-5DD0-6F40-8C74-82F4C521903D}" type="parTrans" cxnId="{4100978B-6CDB-6444-9B4B-267C724F73EA}">
      <dgm:prSet/>
      <dgm:spPr/>
      <dgm:t>
        <a:bodyPr/>
        <a:lstStyle/>
        <a:p>
          <a:endParaRPr lang="en-US" sz="1200"/>
        </a:p>
      </dgm:t>
    </dgm:pt>
    <dgm:pt modelId="{5DCAD13A-4477-F84F-9E50-601E61DB0BF0}" type="sibTrans" cxnId="{4100978B-6CDB-6444-9B4B-267C724F73EA}">
      <dgm:prSet/>
      <dgm:spPr/>
      <dgm:t>
        <a:bodyPr/>
        <a:lstStyle/>
        <a:p>
          <a:endParaRPr lang="en-US" sz="1200"/>
        </a:p>
      </dgm:t>
    </dgm:pt>
    <dgm:pt modelId="{6AFF390C-0045-4945-960A-0AA47D56807B}" type="pres">
      <dgm:prSet presAssocID="{D28C515D-FFAD-DA42-BB11-92D3525431EB}" presName="CompostProcess" presStyleCnt="0">
        <dgm:presLayoutVars>
          <dgm:dir/>
          <dgm:resizeHandles val="exact"/>
        </dgm:presLayoutVars>
      </dgm:prSet>
      <dgm:spPr/>
    </dgm:pt>
    <dgm:pt modelId="{42ED5B02-5FC3-D348-8EF6-E63D6A579096}" type="pres">
      <dgm:prSet presAssocID="{D28C515D-FFAD-DA42-BB11-92D3525431EB}" presName="arrow" presStyleLbl="bgShp" presStyleIdx="0" presStyleCnt="1" custLinFactNeighborX="11576" custLinFactNeighborY="-16814"/>
      <dgm:spPr>
        <a:xfrm>
          <a:off x="557722" y="0"/>
          <a:ext cx="3160428" cy="1306115"/>
        </a:xfrm>
        <a:prstGeom prst="rightArrow">
          <a:avLst/>
        </a:prstGeom>
        <a:solidFill>
          <a:srgbClr val="797B7E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0FA858A1-285D-4940-ABC1-560061973459}" type="pres">
      <dgm:prSet presAssocID="{D28C515D-FFAD-DA42-BB11-92D3525431EB}" presName="linearProcess" presStyleCnt="0"/>
      <dgm:spPr/>
    </dgm:pt>
    <dgm:pt modelId="{4D5B176E-6401-0E40-A000-102C10A356CE}" type="pres">
      <dgm:prSet presAssocID="{C242F431-D44C-3C4C-A931-6CAEF506F2D1}" presName="textNode" presStyleLbl="node1" presStyleIdx="0" presStyleCnt="3" custScaleX="7606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C0C902-7A3F-A64D-AE6D-D59B326A8902}" type="pres">
      <dgm:prSet presAssocID="{77CD3452-13BE-0E4A-80B6-513F4A2BAFBA}" presName="sibTrans" presStyleCnt="0"/>
      <dgm:spPr/>
    </dgm:pt>
    <dgm:pt modelId="{D0376B48-948F-E447-840A-25390790274D}" type="pres">
      <dgm:prSet presAssocID="{6A2891D9-9D2E-8F4C-B702-4B063808EB65}" presName="textNode" presStyleLbl="node1" presStyleIdx="1" presStyleCnt="3" custLinFactNeighborX="-64327" custLinFactNeighborY="382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D07CFF-4A29-CA42-8EB9-76017AF7BC5A}" type="pres">
      <dgm:prSet presAssocID="{5A7CFD56-C4A3-F648-88A7-77ABDCA5EFFB}" presName="sibTrans" presStyleCnt="0"/>
      <dgm:spPr/>
    </dgm:pt>
    <dgm:pt modelId="{DFE85AA6-FBA0-6C46-9B60-59D7E2853106}" type="pres">
      <dgm:prSet presAssocID="{B2044868-8F5D-9540-9796-BB99EDEC54CF}" presName="textNode" presStyleLbl="node1" presStyleIdx="2" presStyleCnt="3" custLinFactX="-3801" custLinFactNeighborX="-100000" custLinFactNeighborY="191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C25660D1-FC19-1B41-B6E9-F6685522BEBE}" type="presOf" srcId="{C242F431-D44C-3C4C-A931-6CAEF506F2D1}" destId="{4D5B176E-6401-0E40-A000-102C10A356CE}" srcOrd="0" destOrd="0" presId="urn:microsoft.com/office/officeart/2005/8/layout/hProcess9"/>
    <dgm:cxn modelId="{4100978B-6CDB-6444-9B4B-267C724F73EA}" srcId="{D28C515D-FFAD-DA42-BB11-92D3525431EB}" destId="{B2044868-8F5D-9540-9796-BB99EDEC54CF}" srcOrd="2" destOrd="0" parTransId="{83B2A646-5DD0-6F40-8C74-82F4C521903D}" sibTransId="{5DCAD13A-4477-F84F-9E50-601E61DB0BF0}"/>
    <dgm:cxn modelId="{DCD10C7D-BAA8-624B-B7F1-82CCE8D073FF}" type="presOf" srcId="{6A2891D9-9D2E-8F4C-B702-4B063808EB65}" destId="{D0376B48-948F-E447-840A-25390790274D}" srcOrd="0" destOrd="0" presId="urn:microsoft.com/office/officeart/2005/8/layout/hProcess9"/>
    <dgm:cxn modelId="{121584CE-3FDE-5849-96E5-085FC4761316}" type="presOf" srcId="{D28C515D-FFAD-DA42-BB11-92D3525431EB}" destId="{6AFF390C-0045-4945-960A-0AA47D56807B}" srcOrd="0" destOrd="0" presId="urn:microsoft.com/office/officeart/2005/8/layout/hProcess9"/>
    <dgm:cxn modelId="{1BB2B9A8-AB3E-F54B-B7BC-E86D867F98F2}" type="presOf" srcId="{B2044868-8F5D-9540-9796-BB99EDEC54CF}" destId="{DFE85AA6-FBA0-6C46-9B60-59D7E2853106}" srcOrd="0" destOrd="0" presId="urn:microsoft.com/office/officeart/2005/8/layout/hProcess9"/>
    <dgm:cxn modelId="{8FFC9996-822A-1348-BFC1-0F270AA0BAAE}" srcId="{D28C515D-FFAD-DA42-BB11-92D3525431EB}" destId="{C242F431-D44C-3C4C-A931-6CAEF506F2D1}" srcOrd="0" destOrd="0" parTransId="{B1C147A8-C277-8644-B329-8D37DE1351AB}" sibTransId="{77CD3452-13BE-0E4A-80B6-513F4A2BAFBA}"/>
    <dgm:cxn modelId="{CE40A552-7414-D84A-ABC9-D13ECEC64D88}" srcId="{D28C515D-FFAD-DA42-BB11-92D3525431EB}" destId="{6A2891D9-9D2E-8F4C-B702-4B063808EB65}" srcOrd="1" destOrd="0" parTransId="{028E3579-1090-1F41-B956-C81AC30092E8}" sibTransId="{5A7CFD56-C4A3-F648-88A7-77ABDCA5EFFB}"/>
    <dgm:cxn modelId="{CA41FB5E-8A38-234B-A4FC-054E30B3C062}" type="presParOf" srcId="{6AFF390C-0045-4945-960A-0AA47D56807B}" destId="{42ED5B02-5FC3-D348-8EF6-E63D6A579096}" srcOrd="0" destOrd="0" presId="urn:microsoft.com/office/officeart/2005/8/layout/hProcess9"/>
    <dgm:cxn modelId="{10F695CE-9482-734A-A028-59922B00D79B}" type="presParOf" srcId="{6AFF390C-0045-4945-960A-0AA47D56807B}" destId="{0FA858A1-285D-4940-ABC1-560061973459}" srcOrd="1" destOrd="0" presId="urn:microsoft.com/office/officeart/2005/8/layout/hProcess9"/>
    <dgm:cxn modelId="{A957F10B-B9F0-7944-B5FA-401AE71C6B33}" type="presParOf" srcId="{0FA858A1-285D-4940-ABC1-560061973459}" destId="{4D5B176E-6401-0E40-A000-102C10A356CE}" srcOrd="0" destOrd="0" presId="urn:microsoft.com/office/officeart/2005/8/layout/hProcess9"/>
    <dgm:cxn modelId="{C797CEE8-BDB9-2842-95EF-48167886108E}" type="presParOf" srcId="{0FA858A1-285D-4940-ABC1-560061973459}" destId="{36C0C902-7A3F-A64D-AE6D-D59B326A8902}" srcOrd="1" destOrd="0" presId="urn:microsoft.com/office/officeart/2005/8/layout/hProcess9"/>
    <dgm:cxn modelId="{091D2A50-27FE-F947-92F0-4FA9A8311258}" type="presParOf" srcId="{0FA858A1-285D-4940-ABC1-560061973459}" destId="{D0376B48-948F-E447-840A-25390790274D}" srcOrd="2" destOrd="0" presId="urn:microsoft.com/office/officeart/2005/8/layout/hProcess9"/>
    <dgm:cxn modelId="{1048E5D8-A0A1-5447-A02A-45B916F02BA7}" type="presParOf" srcId="{0FA858A1-285D-4940-ABC1-560061973459}" destId="{36D07CFF-4A29-CA42-8EB9-76017AF7BC5A}" srcOrd="3" destOrd="0" presId="urn:microsoft.com/office/officeart/2005/8/layout/hProcess9"/>
    <dgm:cxn modelId="{E30C2827-8854-0847-9CC0-E8AC35F872B2}" type="presParOf" srcId="{0FA858A1-285D-4940-ABC1-560061973459}" destId="{DFE85AA6-FBA0-6C46-9B60-59D7E285310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7280B2-18AE-4E4D-9AC4-784B723C80C8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9F4065-E5DF-4149-896B-262BEF8DDB1C}">
      <dgm:prSet phldrT="[Text]" custT="1"/>
      <dgm:spPr>
        <a:xfrm>
          <a:off x="2752425" y="2431909"/>
          <a:ext cx="1588087" cy="756128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Calibration</a:t>
          </a:r>
        </a:p>
      </dgm:t>
    </dgm:pt>
    <dgm:pt modelId="{23FB1B4D-DFE5-3143-98DB-0AFBCB2D4B66}" type="parTrans" cxnId="{98A77680-F68D-6149-9316-6A8F758E5246}">
      <dgm:prSet/>
      <dgm:spPr/>
      <dgm:t>
        <a:bodyPr/>
        <a:lstStyle/>
        <a:p>
          <a:endParaRPr lang="en-US" sz="2400"/>
        </a:p>
      </dgm:t>
    </dgm:pt>
    <dgm:pt modelId="{11B8047B-85FD-C547-B095-D1C101B00E71}" type="sibTrans" cxnId="{98A77680-F68D-6149-9316-6A8F758E5246}">
      <dgm:prSet/>
      <dgm:spPr/>
      <dgm:t>
        <a:bodyPr/>
        <a:lstStyle/>
        <a:p>
          <a:endParaRPr lang="en-US" sz="2400"/>
        </a:p>
      </dgm:t>
    </dgm:pt>
    <dgm:pt modelId="{53A011DA-28E0-224A-BAAF-EB54B25D445C}">
      <dgm:prSet phldrT="[Text]" custT="1"/>
      <dgm:spPr>
        <a:xfrm>
          <a:off x="619146" y="2401742"/>
          <a:ext cx="1506460" cy="810440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Final Reconstruction</a:t>
          </a:r>
        </a:p>
      </dgm:t>
    </dgm:pt>
    <dgm:pt modelId="{03646D5B-FAAF-DF43-8E0B-E3AE50998F9C}" type="parTrans" cxnId="{AAB89A71-EBAE-BC44-A2C7-1894D3087BDB}">
      <dgm:prSet/>
      <dgm:spPr/>
      <dgm:t>
        <a:bodyPr/>
        <a:lstStyle/>
        <a:p>
          <a:endParaRPr lang="en-US" sz="2400"/>
        </a:p>
      </dgm:t>
    </dgm:pt>
    <dgm:pt modelId="{FA416C13-6663-3F48-B610-7E9205B66D6C}" type="sibTrans" cxnId="{AAB89A71-EBAE-BC44-A2C7-1894D3087BDB}">
      <dgm:prSet/>
      <dgm:spPr/>
      <dgm:t>
        <a:bodyPr/>
        <a:lstStyle/>
        <a:p>
          <a:endParaRPr lang="en-US" sz="2400"/>
        </a:p>
      </dgm:t>
    </dgm:pt>
    <dgm:pt modelId="{EC04E50A-39EB-CB4E-A1EE-80B1B027C110}">
      <dgm:prSet phldrT="[Text]" custT="1"/>
      <dgm:spPr>
        <a:xfrm>
          <a:off x="268963" y="1129283"/>
          <a:ext cx="1564790" cy="855772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gm:t>
    </dgm:pt>
    <dgm:pt modelId="{076D1CFC-DF2D-084B-BD74-46267943430C}" type="parTrans" cxnId="{43943DCC-A893-3040-B47B-5295B665B0D6}">
      <dgm:prSet/>
      <dgm:spPr/>
      <dgm:t>
        <a:bodyPr/>
        <a:lstStyle/>
        <a:p>
          <a:endParaRPr lang="en-US" sz="2400"/>
        </a:p>
      </dgm:t>
    </dgm:pt>
    <dgm:pt modelId="{D788D6BF-6564-EE42-B710-E783537109AE}" type="sibTrans" cxnId="{43943DCC-A893-3040-B47B-5295B665B0D6}">
      <dgm:prSet/>
      <dgm:spPr/>
      <dgm:t>
        <a:bodyPr/>
        <a:lstStyle/>
        <a:p>
          <a:endParaRPr lang="en-US" sz="2400"/>
        </a:p>
      </dgm:t>
    </dgm:pt>
    <dgm:pt modelId="{D105A8E6-B15F-7546-A1D4-169B8F5EDF91}">
      <dgm:prSet phldrT="[Text]" custT="1"/>
      <dgm:spPr>
        <a:xfrm>
          <a:off x="1718581" y="-3008"/>
          <a:ext cx="1412778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Fast Reconstruction</a:t>
          </a:r>
        </a:p>
      </dgm:t>
    </dgm:pt>
    <dgm:pt modelId="{5B399182-64EC-2949-8E65-93D748671AA1}" type="parTrans" cxnId="{C57158E2-AFA8-4E4C-A4CC-CD6412B97265}">
      <dgm:prSet/>
      <dgm:spPr/>
      <dgm:t>
        <a:bodyPr/>
        <a:lstStyle/>
        <a:p>
          <a:endParaRPr lang="en-US" sz="1600"/>
        </a:p>
      </dgm:t>
    </dgm:pt>
    <dgm:pt modelId="{210248F5-9343-AA4D-B35F-1A993AF9FA94}" type="sibTrans" cxnId="{C57158E2-AFA8-4E4C-A4CC-CD6412B97265}">
      <dgm:prSet/>
      <dgm:spPr>
        <a:xfrm>
          <a:off x="664862" y="26159"/>
          <a:ext cx="3520215" cy="3520215"/>
        </a:xfrm>
        <a:prstGeom prst="circularArrow">
          <a:avLst>
            <a:gd name="adj1" fmla="val 5544"/>
            <a:gd name="adj2" fmla="val 330680"/>
            <a:gd name="adj3" fmla="val 14099660"/>
            <a:gd name="adj4" fmla="val 17191931"/>
            <a:gd name="adj5" fmla="val 5757"/>
          </a:avLst>
        </a:prstGeo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en-US" sz="1600"/>
        </a:p>
      </dgm:t>
    </dgm:pt>
    <dgm:pt modelId="{6A48EC51-9EC0-4F4C-8563-64FB26A80613}">
      <dgm:prSet phldrT="[Text]" custT="1"/>
      <dgm:spPr>
        <a:xfrm>
          <a:off x="3058612" y="1034265"/>
          <a:ext cx="1588087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gm:t>
    </dgm:pt>
    <dgm:pt modelId="{99BA8790-18BA-EB4D-B9B4-4F90E798F222}" type="parTrans" cxnId="{5921B0A2-C991-C940-8814-78F943601E6B}">
      <dgm:prSet/>
      <dgm:spPr/>
      <dgm:t>
        <a:bodyPr/>
        <a:lstStyle/>
        <a:p>
          <a:endParaRPr lang="en-US" sz="1600"/>
        </a:p>
      </dgm:t>
    </dgm:pt>
    <dgm:pt modelId="{ACDE6FDD-8C36-5A45-983C-5D30C219647E}" type="sibTrans" cxnId="{5921B0A2-C991-C940-8814-78F943601E6B}">
      <dgm:prSet/>
      <dgm:spPr/>
      <dgm:t>
        <a:bodyPr/>
        <a:lstStyle/>
        <a:p>
          <a:endParaRPr lang="en-US" sz="1600"/>
        </a:p>
      </dgm:t>
    </dgm:pt>
    <dgm:pt modelId="{903C7DBE-2099-B842-BEC4-63433D18A681}" type="pres">
      <dgm:prSet presAssocID="{C17280B2-18AE-4E4D-9AC4-784B723C80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E48CED-824F-8A4F-B47D-460B05217152}" type="pres">
      <dgm:prSet presAssocID="{C17280B2-18AE-4E4D-9AC4-784B723C80C8}" presName="cycle" presStyleCnt="0"/>
      <dgm:spPr/>
    </dgm:pt>
    <dgm:pt modelId="{37AE5030-1B02-5541-A22C-7732B03381FB}" type="pres">
      <dgm:prSet presAssocID="{D105A8E6-B15F-7546-A1D4-169B8F5EDF91}" presName="nodeFirstNode" presStyleLbl="node1" presStyleIdx="0" presStyleCnt="5" custScaleX="889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F3038-F002-9F4B-8B3F-29D312DDCDEB}" type="pres">
      <dgm:prSet presAssocID="{210248F5-9343-AA4D-B35F-1A993AF9FA94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D0F1D75B-9815-E748-B340-90C08A4064F6}" type="pres">
      <dgm:prSet presAssocID="{6A48EC51-9EC0-4F4C-8563-64FB26A8061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7DB973-11D6-9642-8603-E7D91C95248F}" type="pres">
      <dgm:prSet presAssocID="{109F4065-E5DF-4149-896B-262BEF8DDB1C}" presName="nodeFollowingNodes" presStyleLbl="node1" presStyleIdx="2" presStyleCnt="5" custScaleY="95225" custRadScaleRad="96411" custRadScaleInc="-24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05F7A-85E9-3142-A0D9-55BC4E71DB2C}" type="pres">
      <dgm:prSet presAssocID="{53A011DA-28E0-224A-BAAF-EB54B25D445C}" presName="nodeFollowingNodes" presStyleLbl="node1" presStyleIdx="3" presStyleCnt="5" custScaleX="94860" custScaleY="102065" custRadScaleRad="92768" custRadScaleInc="218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DDF81-D993-BE4A-9222-2E103920E8D4}" type="pres">
      <dgm:prSet presAssocID="{EC04E50A-39EB-CB4E-A1EE-80B1B027C110}" presName="nodeFollowingNodes" presStyleLbl="node1" presStyleIdx="4" presStyleCnt="5" custScaleX="98533" custScaleY="107774" custRadScaleRad="94233" custRadScaleInc="-69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6AB835-D19A-C144-8CC7-A8177E4A1624}" type="presOf" srcId="{53A011DA-28E0-224A-BAAF-EB54B25D445C}" destId="{61D05F7A-85E9-3142-A0D9-55BC4E71DB2C}" srcOrd="0" destOrd="0" presId="urn:microsoft.com/office/officeart/2005/8/layout/cycle3"/>
    <dgm:cxn modelId="{4510D6BA-8D0C-CA46-AC88-EDBEFF5E725F}" type="presOf" srcId="{EC04E50A-39EB-CB4E-A1EE-80B1B027C110}" destId="{446DDF81-D993-BE4A-9222-2E103920E8D4}" srcOrd="0" destOrd="0" presId="urn:microsoft.com/office/officeart/2005/8/layout/cycle3"/>
    <dgm:cxn modelId="{5921B0A2-C991-C940-8814-78F943601E6B}" srcId="{C17280B2-18AE-4E4D-9AC4-784B723C80C8}" destId="{6A48EC51-9EC0-4F4C-8563-64FB26A80613}" srcOrd="1" destOrd="0" parTransId="{99BA8790-18BA-EB4D-B9B4-4F90E798F222}" sibTransId="{ACDE6FDD-8C36-5A45-983C-5D30C219647E}"/>
    <dgm:cxn modelId="{43943DCC-A893-3040-B47B-5295B665B0D6}" srcId="{C17280B2-18AE-4E4D-9AC4-784B723C80C8}" destId="{EC04E50A-39EB-CB4E-A1EE-80B1B027C110}" srcOrd="4" destOrd="0" parTransId="{076D1CFC-DF2D-084B-BD74-46267943430C}" sibTransId="{D788D6BF-6564-EE42-B710-E783537109AE}"/>
    <dgm:cxn modelId="{10FEA66B-A935-0B42-8F2D-DFD255B9D347}" type="presOf" srcId="{C17280B2-18AE-4E4D-9AC4-784B723C80C8}" destId="{903C7DBE-2099-B842-BEC4-63433D18A681}" srcOrd="0" destOrd="0" presId="urn:microsoft.com/office/officeart/2005/8/layout/cycle3"/>
    <dgm:cxn modelId="{AAB89A71-EBAE-BC44-A2C7-1894D3087BDB}" srcId="{C17280B2-18AE-4E4D-9AC4-784B723C80C8}" destId="{53A011DA-28E0-224A-BAAF-EB54B25D445C}" srcOrd="3" destOrd="0" parTransId="{03646D5B-FAAF-DF43-8E0B-E3AE50998F9C}" sibTransId="{FA416C13-6663-3F48-B610-7E9205B66D6C}"/>
    <dgm:cxn modelId="{D6DCAB5D-5123-074A-B898-61A29FA82C0E}" type="presOf" srcId="{210248F5-9343-AA4D-B35F-1A993AF9FA94}" destId="{C21F3038-F002-9F4B-8B3F-29D312DDCDEB}" srcOrd="0" destOrd="0" presId="urn:microsoft.com/office/officeart/2005/8/layout/cycle3"/>
    <dgm:cxn modelId="{23B5FCCC-1B3A-BB4D-AB45-369184906713}" type="presOf" srcId="{6A48EC51-9EC0-4F4C-8563-64FB26A80613}" destId="{D0F1D75B-9815-E748-B340-90C08A4064F6}" srcOrd="0" destOrd="0" presId="urn:microsoft.com/office/officeart/2005/8/layout/cycle3"/>
    <dgm:cxn modelId="{98A77680-F68D-6149-9316-6A8F758E5246}" srcId="{C17280B2-18AE-4E4D-9AC4-784B723C80C8}" destId="{109F4065-E5DF-4149-896B-262BEF8DDB1C}" srcOrd="2" destOrd="0" parTransId="{23FB1B4D-DFE5-3143-98DB-0AFBCB2D4B66}" sibTransId="{11B8047B-85FD-C547-B095-D1C101B00E71}"/>
    <dgm:cxn modelId="{C57158E2-AFA8-4E4C-A4CC-CD6412B97265}" srcId="{C17280B2-18AE-4E4D-9AC4-784B723C80C8}" destId="{D105A8E6-B15F-7546-A1D4-169B8F5EDF91}" srcOrd="0" destOrd="0" parTransId="{5B399182-64EC-2949-8E65-93D748671AA1}" sibTransId="{210248F5-9343-AA4D-B35F-1A993AF9FA94}"/>
    <dgm:cxn modelId="{43DB5E79-68F6-C941-B946-84E301FDE9FA}" type="presOf" srcId="{109F4065-E5DF-4149-896B-262BEF8DDB1C}" destId="{E67DB973-11D6-9642-8603-E7D91C95248F}" srcOrd="0" destOrd="0" presId="urn:microsoft.com/office/officeart/2005/8/layout/cycle3"/>
    <dgm:cxn modelId="{EADBE3B7-340D-1A4B-A5F1-7F253441BF05}" type="presOf" srcId="{D105A8E6-B15F-7546-A1D4-169B8F5EDF91}" destId="{37AE5030-1B02-5541-A22C-7732B03381FB}" srcOrd="0" destOrd="0" presId="urn:microsoft.com/office/officeart/2005/8/layout/cycle3"/>
    <dgm:cxn modelId="{3D6B6DEC-F5FA-9346-AAF6-4FEAA3CF2797}" type="presParOf" srcId="{903C7DBE-2099-B842-BEC4-63433D18A681}" destId="{77E48CED-824F-8A4F-B47D-460B05217152}" srcOrd="0" destOrd="0" presId="urn:microsoft.com/office/officeart/2005/8/layout/cycle3"/>
    <dgm:cxn modelId="{5FC301C4-DA15-3A42-902D-ED1E0E9CD906}" type="presParOf" srcId="{77E48CED-824F-8A4F-B47D-460B05217152}" destId="{37AE5030-1B02-5541-A22C-7732B03381FB}" srcOrd="0" destOrd="0" presId="urn:microsoft.com/office/officeart/2005/8/layout/cycle3"/>
    <dgm:cxn modelId="{E6180B29-2D3D-634F-86FB-94F41FC7B824}" type="presParOf" srcId="{77E48CED-824F-8A4F-B47D-460B05217152}" destId="{C21F3038-F002-9F4B-8B3F-29D312DDCDEB}" srcOrd="1" destOrd="0" presId="urn:microsoft.com/office/officeart/2005/8/layout/cycle3"/>
    <dgm:cxn modelId="{027E822A-B455-2B40-BFDA-988380CDE927}" type="presParOf" srcId="{77E48CED-824F-8A4F-B47D-460B05217152}" destId="{D0F1D75B-9815-E748-B340-90C08A4064F6}" srcOrd="2" destOrd="0" presId="urn:microsoft.com/office/officeart/2005/8/layout/cycle3"/>
    <dgm:cxn modelId="{818D2EBD-7B7E-994E-AFB9-1F2B1653967D}" type="presParOf" srcId="{77E48CED-824F-8A4F-B47D-460B05217152}" destId="{E67DB973-11D6-9642-8603-E7D91C95248F}" srcOrd="3" destOrd="0" presId="urn:microsoft.com/office/officeart/2005/8/layout/cycle3"/>
    <dgm:cxn modelId="{BA579C44-78A3-AA4C-9127-CCEF84D58BC8}" type="presParOf" srcId="{77E48CED-824F-8A4F-B47D-460B05217152}" destId="{61D05F7A-85E9-3142-A0D9-55BC4E71DB2C}" srcOrd="4" destOrd="0" presId="urn:microsoft.com/office/officeart/2005/8/layout/cycle3"/>
    <dgm:cxn modelId="{ABAB699F-473C-FA46-B3CD-ED21237E88EF}" type="presParOf" srcId="{77E48CED-824F-8A4F-B47D-460B05217152}" destId="{446DDF81-D993-BE4A-9222-2E103920E8D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7D7E07-B7F7-C84C-9799-3CF951FB673B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</dgm:pt>
    <dgm:pt modelId="{E369D893-D651-EB48-B27A-45A8B3CB7DBC}">
      <dgm:prSet phldrT="[Text]" custT="1"/>
      <dgm:spPr>
        <a:xfrm>
          <a:off x="0" y="330651"/>
          <a:ext cx="1396970" cy="57600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Permanent storage</a:t>
          </a:r>
          <a:endParaRPr lang="en-US" sz="14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gm:t>
    </dgm:pt>
    <dgm:pt modelId="{9DDF93C8-BC3A-6149-9FC2-F2D6475E267D}" type="parTrans" cxnId="{19EBB32D-30CD-964B-97AB-B55E2B9D44A1}">
      <dgm:prSet/>
      <dgm:spPr/>
      <dgm:t>
        <a:bodyPr/>
        <a:lstStyle/>
        <a:p>
          <a:endParaRPr lang="en-US" sz="1800"/>
        </a:p>
      </dgm:t>
    </dgm:pt>
    <dgm:pt modelId="{A2A002FC-F72D-BC4B-A4C4-959D8BB49449}" type="sibTrans" cxnId="{19EBB32D-30CD-964B-97AB-B55E2B9D44A1}">
      <dgm:prSet/>
      <dgm:spPr/>
      <dgm:t>
        <a:bodyPr/>
        <a:lstStyle/>
        <a:p>
          <a:endParaRPr lang="en-US" sz="1800"/>
        </a:p>
      </dgm:t>
    </dgm:pt>
    <dgm:pt modelId="{5676CC5F-1CCF-F642-84BB-C03C99F04E12}" type="pres">
      <dgm:prSet presAssocID="{807D7E07-B7F7-C84C-9799-3CF951FB673B}" presName="Name0" presStyleCnt="0">
        <dgm:presLayoutVars>
          <dgm:dir/>
          <dgm:animLvl val="lvl"/>
          <dgm:resizeHandles val="exact"/>
        </dgm:presLayoutVars>
      </dgm:prSet>
      <dgm:spPr/>
    </dgm:pt>
    <dgm:pt modelId="{047C52D4-0B02-D748-AB9F-90F9A8D542AA}" type="pres">
      <dgm:prSet presAssocID="{807D7E07-B7F7-C84C-9799-3CF951FB673B}" presName="dummy" presStyleCnt="0"/>
      <dgm:spPr/>
    </dgm:pt>
    <dgm:pt modelId="{7C79811E-FC1E-E548-A2F8-77FE19A71994}" type="pres">
      <dgm:prSet presAssocID="{807D7E07-B7F7-C84C-9799-3CF951FB673B}" presName="linH" presStyleCnt="0"/>
      <dgm:spPr/>
    </dgm:pt>
    <dgm:pt modelId="{143E80BF-2EA8-654A-A64B-4487E73943A0}" type="pres">
      <dgm:prSet presAssocID="{807D7E07-B7F7-C84C-9799-3CF951FB673B}" presName="padding1" presStyleCnt="0"/>
      <dgm:spPr/>
    </dgm:pt>
    <dgm:pt modelId="{E9E5253C-8F4D-AB43-BA92-F86EA4BC3C32}" type="pres">
      <dgm:prSet presAssocID="{E369D893-D651-EB48-B27A-45A8B3CB7DBC}" presName="linV" presStyleCnt="0"/>
      <dgm:spPr/>
    </dgm:pt>
    <dgm:pt modelId="{7E078F41-B28B-D042-BCA8-9918B4838B3F}" type="pres">
      <dgm:prSet presAssocID="{E369D893-D651-EB48-B27A-45A8B3CB7DBC}" presName="spVertical1" presStyleCnt="0"/>
      <dgm:spPr/>
    </dgm:pt>
    <dgm:pt modelId="{F0AF5FB7-DF1E-4749-8F1F-0F267959AFF6}" type="pres">
      <dgm:prSet presAssocID="{E369D893-D651-EB48-B27A-45A8B3CB7DBC}" presName="parTx" presStyleLbl="revTx" presStyleIdx="0" presStyleCnt="1" custLinFactNeighborX="-9845" custLinFactNeighborY="11553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80C3457-AD9F-DC47-A39A-C0361D5244B5}" type="pres">
      <dgm:prSet presAssocID="{E369D893-D651-EB48-B27A-45A8B3CB7DBC}" presName="spVertical2" presStyleCnt="0"/>
      <dgm:spPr/>
    </dgm:pt>
    <dgm:pt modelId="{904D9452-31D7-EB4B-A40F-25B2B745E066}" type="pres">
      <dgm:prSet presAssocID="{E369D893-D651-EB48-B27A-45A8B3CB7DBC}" presName="spVertical3" presStyleCnt="0"/>
      <dgm:spPr/>
    </dgm:pt>
    <dgm:pt modelId="{186DBB7B-96BA-1740-84D2-DA5CDD3EE131}" type="pres">
      <dgm:prSet presAssocID="{807D7E07-B7F7-C84C-9799-3CF951FB673B}" presName="padding2" presStyleCnt="0"/>
      <dgm:spPr/>
    </dgm:pt>
    <dgm:pt modelId="{20682025-D3B3-6C4E-9017-950EFE581798}" type="pres">
      <dgm:prSet presAssocID="{807D7E07-B7F7-C84C-9799-3CF951FB673B}" presName="negArrow" presStyleCnt="0"/>
      <dgm:spPr/>
    </dgm:pt>
    <dgm:pt modelId="{DB4776FD-3860-1845-8312-D21531BBF299}" type="pres">
      <dgm:prSet presAssocID="{807D7E07-B7F7-C84C-9799-3CF951FB673B}" presName="backgroundArrow" presStyleLbl="node1" presStyleIdx="0" presStyleCnt="1" custLinFactNeighborX="-759" custLinFactNeighborY="-13316"/>
      <dgm:spPr>
        <a:xfrm>
          <a:off x="0" y="0"/>
          <a:ext cx="1705003" cy="1152000"/>
        </a:xfrm>
        <a:prstGeom prst="rightArrow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</dgm:ptLst>
  <dgm:cxnLst>
    <dgm:cxn modelId="{B9A4AE76-CBEF-0846-AD34-1008377B1A39}" type="presOf" srcId="{807D7E07-B7F7-C84C-9799-3CF951FB673B}" destId="{5676CC5F-1CCF-F642-84BB-C03C99F04E12}" srcOrd="0" destOrd="0" presId="urn:microsoft.com/office/officeart/2005/8/layout/hProcess3"/>
    <dgm:cxn modelId="{19EBB32D-30CD-964B-97AB-B55E2B9D44A1}" srcId="{807D7E07-B7F7-C84C-9799-3CF951FB673B}" destId="{E369D893-D651-EB48-B27A-45A8B3CB7DBC}" srcOrd="0" destOrd="0" parTransId="{9DDF93C8-BC3A-6149-9FC2-F2D6475E267D}" sibTransId="{A2A002FC-F72D-BC4B-A4C4-959D8BB49449}"/>
    <dgm:cxn modelId="{EE35EE83-87DC-B243-B8D6-04D26E6BDE41}" type="presOf" srcId="{E369D893-D651-EB48-B27A-45A8B3CB7DBC}" destId="{F0AF5FB7-DF1E-4749-8F1F-0F267959AFF6}" srcOrd="0" destOrd="0" presId="urn:microsoft.com/office/officeart/2005/8/layout/hProcess3"/>
    <dgm:cxn modelId="{6C2E6E3D-3F27-484E-B96C-2CDE1E69B0EA}" type="presParOf" srcId="{5676CC5F-1CCF-F642-84BB-C03C99F04E12}" destId="{047C52D4-0B02-D748-AB9F-90F9A8D542AA}" srcOrd="0" destOrd="0" presId="urn:microsoft.com/office/officeart/2005/8/layout/hProcess3"/>
    <dgm:cxn modelId="{9572BC16-267C-B740-ACDC-2C559B004461}" type="presParOf" srcId="{5676CC5F-1CCF-F642-84BB-C03C99F04E12}" destId="{7C79811E-FC1E-E548-A2F8-77FE19A71994}" srcOrd="1" destOrd="0" presId="urn:microsoft.com/office/officeart/2005/8/layout/hProcess3"/>
    <dgm:cxn modelId="{505462D5-E52D-F642-B4FF-33271225D269}" type="presParOf" srcId="{7C79811E-FC1E-E548-A2F8-77FE19A71994}" destId="{143E80BF-2EA8-654A-A64B-4487E73943A0}" srcOrd="0" destOrd="0" presId="urn:microsoft.com/office/officeart/2005/8/layout/hProcess3"/>
    <dgm:cxn modelId="{8E21915B-8C04-B043-A594-1F9E6C153980}" type="presParOf" srcId="{7C79811E-FC1E-E548-A2F8-77FE19A71994}" destId="{E9E5253C-8F4D-AB43-BA92-F86EA4BC3C32}" srcOrd="1" destOrd="0" presId="urn:microsoft.com/office/officeart/2005/8/layout/hProcess3"/>
    <dgm:cxn modelId="{0E22F9AA-EA31-4E46-B567-C19498554CED}" type="presParOf" srcId="{E9E5253C-8F4D-AB43-BA92-F86EA4BC3C32}" destId="{7E078F41-B28B-D042-BCA8-9918B4838B3F}" srcOrd="0" destOrd="0" presId="urn:microsoft.com/office/officeart/2005/8/layout/hProcess3"/>
    <dgm:cxn modelId="{7C85F31A-D57F-D44E-95C6-FED6DE0096E7}" type="presParOf" srcId="{E9E5253C-8F4D-AB43-BA92-F86EA4BC3C32}" destId="{F0AF5FB7-DF1E-4749-8F1F-0F267959AFF6}" srcOrd="1" destOrd="0" presId="urn:microsoft.com/office/officeart/2005/8/layout/hProcess3"/>
    <dgm:cxn modelId="{685DEBBF-E52F-1843-BD60-0A47A5D80495}" type="presParOf" srcId="{E9E5253C-8F4D-AB43-BA92-F86EA4BC3C32}" destId="{580C3457-AD9F-DC47-A39A-C0361D5244B5}" srcOrd="2" destOrd="0" presId="urn:microsoft.com/office/officeart/2005/8/layout/hProcess3"/>
    <dgm:cxn modelId="{2CC96354-5974-414D-BF64-D63C061FC579}" type="presParOf" srcId="{E9E5253C-8F4D-AB43-BA92-F86EA4BC3C32}" destId="{904D9452-31D7-EB4B-A40F-25B2B745E066}" srcOrd="3" destOrd="0" presId="urn:microsoft.com/office/officeart/2005/8/layout/hProcess3"/>
    <dgm:cxn modelId="{04A0B18A-3C1D-594F-A8D9-E0DD3E4851E1}" type="presParOf" srcId="{7C79811E-FC1E-E548-A2F8-77FE19A71994}" destId="{186DBB7B-96BA-1740-84D2-DA5CDD3EE131}" srcOrd="2" destOrd="0" presId="urn:microsoft.com/office/officeart/2005/8/layout/hProcess3"/>
    <dgm:cxn modelId="{0CE08FB7-2B8B-C44F-98B8-64D2A6E3734D}" type="presParOf" srcId="{7C79811E-FC1E-E548-A2F8-77FE19A71994}" destId="{20682025-D3B3-6C4E-9017-950EFE581798}" srcOrd="3" destOrd="0" presId="urn:microsoft.com/office/officeart/2005/8/layout/hProcess3"/>
    <dgm:cxn modelId="{D0AC8292-F147-EC48-A87C-8627ABBAB37F}" type="presParOf" srcId="{7C79811E-FC1E-E548-A2F8-77FE19A71994}" destId="{DB4776FD-3860-1845-8312-D21531BBF299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ED5B02-5FC3-D348-8EF6-E63D6A579096}">
      <dsp:nvSpPr>
        <dsp:cNvPr id="0" name=""/>
        <dsp:cNvSpPr/>
      </dsp:nvSpPr>
      <dsp:spPr>
        <a:xfrm>
          <a:off x="557722" y="0"/>
          <a:ext cx="3160428" cy="1306115"/>
        </a:xfrm>
        <a:prstGeom prst="rightArrow">
          <a:avLst/>
        </a:prstGeom>
        <a:solidFill>
          <a:srgbClr val="797B7E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B176E-6401-0E40-A000-102C10A356CE}">
      <dsp:nvSpPr>
        <dsp:cNvPr id="0" name=""/>
        <dsp:cNvSpPr/>
      </dsp:nvSpPr>
      <dsp:spPr>
        <a:xfrm>
          <a:off x="21222" y="391834"/>
          <a:ext cx="910330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Detector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21222" y="391834"/>
        <a:ext cx="910330" cy="522446"/>
      </dsp:txXfrm>
    </dsp:sp>
    <dsp:sp modelId="{D0376B48-948F-E447-840A-25390790274D}">
      <dsp:nvSpPr>
        <dsp:cNvPr id="0" name=""/>
        <dsp:cNvSpPr/>
      </dsp:nvSpPr>
      <dsp:spPr>
        <a:xfrm>
          <a:off x="997872" y="411802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Cluster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finder</a:t>
          </a:r>
        </a:p>
      </dsp:txBody>
      <dsp:txXfrm>
        <a:off x="997872" y="411802"/>
        <a:ext cx="1196779" cy="522446"/>
      </dsp:txXfrm>
    </dsp:sp>
    <dsp:sp modelId="{DFE85AA6-FBA0-6C46-9B60-59D7E2853106}">
      <dsp:nvSpPr>
        <dsp:cNvPr id="0" name=""/>
        <dsp:cNvSpPr/>
      </dsp:nvSpPr>
      <dsp:spPr>
        <a:xfrm>
          <a:off x="2268751" y="401818"/>
          <a:ext cx="1196779" cy="522446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Compression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2268751" y="401818"/>
        <a:ext cx="1196779" cy="5224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1F3038-F002-9F4B-8B3F-29D312DDCDEB}">
      <dsp:nvSpPr>
        <dsp:cNvPr id="0" name=""/>
        <dsp:cNvSpPr/>
      </dsp:nvSpPr>
      <dsp:spPr>
        <a:xfrm>
          <a:off x="664862" y="26159"/>
          <a:ext cx="3520215" cy="3520215"/>
        </a:xfrm>
        <a:prstGeom prst="circularArrow">
          <a:avLst>
            <a:gd name="adj1" fmla="val 5544"/>
            <a:gd name="adj2" fmla="val 330680"/>
            <a:gd name="adj3" fmla="val 14099660"/>
            <a:gd name="adj4" fmla="val 17191931"/>
            <a:gd name="adj5" fmla="val 5757"/>
          </a:avLst>
        </a:prstGeom>
        <a:solidFill>
          <a:srgbClr val="4F81BD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AE5030-1B02-5541-A22C-7732B03381FB}">
      <dsp:nvSpPr>
        <dsp:cNvPr id="0" name=""/>
        <dsp:cNvSpPr/>
      </dsp:nvSpPr>
      <dsp:spPr>
        <a:xfrm>
          <a:off x="1718581" y="-3008"/>
          <a:ext cx="1412778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Fast Reconstruction</a:t>
          </a:r>
        </a:p>
      </dsp:txBody>
      <dsp:txXfrm>
        <a:off x="1718581" y="-3008"/>
        <a:ext cx="1412778" cy="794043"/>
      </dsp:txXfrm>
    </dsp:sp>
    <dsp:sp modelId="{D0F1D75B-9815-E748-B340-90C08A4064F6}">
      <dsp:nvSpPr>
        <dsp:cNvPr id="0" name=""/>
        <dsp:cNvSpPr/>
      </dsp:nvSpPr>
      <dsp:spPr>
        <a:xfrm>
          <a:off x="3058612" y="1034265"/>
          <a:ext cx="1588087" cy="794043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sp:txBody>
      <dsp:txXfrm>
        <a:off x="3058612" y="1034265"/>
        <a:ext cx="1588087" cy="794043"/>
      </dsp:txXfrm>
    </dsp:sp>
    <dsp:sp modelId="{E67DB973-11D6-9642-8603-E7D91C95248F}">
      <dsp:nvSpPr>
        <dsp:cNvPr id="0" name=""/>
        <dsp:cNvSpPr/>
      </dsp:nvSpPr>
      <dsp:spPr>
        <a:xfrm>
          <a:off x="2752425" y="2431909"/>
          <a:ext cx="1588087" cy="756128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Calibration</a:t>
          </a:r>
        </a:p>
      </dsp:txBody>
      <dsp:txXfrm>
        <a:off x="2752425" y="2431909"/>
        <a:ext cx="1588087" cy="756128"/>
      </dsp:txXfrm>
    </dsp:sp>
    <dsp:sp modelId="{61D05F7A-85E9-3142-A0D9-55BC4E71DB2C}">
      <dsp:nvSpPr>
        <dsp:cNvPr id="0" name=""/>
        <dsp:cNvSpPr/>
      </dsp:nvSpPr>
      <dsp:spPr>
        <a:xfrm>
          <a:off x="619146" y="2401742"/>
          <a:ext cx="1506460" cy="810440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Final Reconstruction</a:t>
          </a:r>
        </a:p>
      </dsp:txBody>
      <dsp:txXfrm>
        <a:off x="619146" y="2401742"/>
        <a:ext cx="1506460" cy="810440"/>
      </dsp:txXfrm>
    </dsp:sp>
    <dsp:sp modelId="{446DDF81-D993-BE4A-9222-2E103920E8D4}">
      <dsp:nvSpPr>
        <dsp:cNvPr id="0" name=""/>
        <dsp:cNvSpPr/>
      </dsp:nvSpPr>
      <dsp:spPr>
        <a:xfrm>
          <a:off x="268963" y="1129283"/>
          <a:ext cx="1564790" cy="855772"/>
        </a:xfrm>
        <a:prstGeom prst="roundRect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Data Compression</a:t>
          </a:r>
        </a:p>
      </dsp:txBody>
      <dsp:txXfrm>
        <a:off x="268963" y="1129283"/>
        <a:ext cx="1564790" cy="8557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4776FD-3860-1845-8312-D21531BBF299}">
      <dsp:nvSpPr>
        <dsp:cNvPr id="0" name=""/>
        <dsp:cNvSpPr/>
      </dsp:nvSpPr>
      <dsp:spPr>
        <a:xfrm>
          <a:off x="0" y="0"/>
          <a:ext cx="1705003" cy="1152000"/>
        </a:xfrm>
        <a:prstGeom prst="rightArrow">
          <a:avLst/>
        </a:prstGeom>
        <a:solidFill>
          <a:srgbClr val="4F81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AF5FB7-DF1E-4749-8F1F-0F267959AFF6}">
      <dsp:nvSpPr>
        <dsp:cNvPr id="0" name=""/>
        <dsp:cNvSpPr/>
      </dsp:nvSpPr>
      <dsp:spPr>
        <a:xfrm>
          <a:off x="0" y="330651"/>
          <a:ext cx="1396970" cy="57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  <a:latin typeface="Franklin Gothic Book"/>
              <a:ea typeface="+mn-ea"/>
              <a:cs typeface="+mn-cs"/>
            </a:rPr>
            <a:t>Permanent storage</a:t>
          </a:r>
          <a:endParaRPr lang="en-US" sz="1400" kern="1200" dirty="0">
            <a:solidFill>
              <a:srgbClr val="FFFFFF"/>
            </a:solidFill>
            <a:latin typeface="Franklin Gothic Book"/>
            <a:ea typeface="+mn-ea"/>
            <a:cs typeface="+mn-cs"/>
          </a:endParaRPr>
        </a:p>
      </dsp:txBody>
      <dsp:txXfrm>
        <a:off x="0" y="330651"/>
        <a:ext cx="1396970" cy="57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6/17/14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6/17/14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456323" y="6614556"/>
            <a:ext cx="4687677" cy="24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51072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51072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93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8621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55969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4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63968" y="6650180"/>
            <a:ext cx="805006" cy="272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-14875" y="6614555"/>
            <a:ext cx="5255718" cy="27226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June 16, 2014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490858" y="381648"/>
            <a:ext cx="605642" cy="774749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0"/>
            <a:ext cx="707763" cy="6959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microsoft.com/office/2007/relationships/hdphoto" Target="../media/hdphoto11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GB" sz="3600" dirty="0" smtClean="0"/>
              <a:t>Software Framework Development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P. </a:t>
            </a:r>
            <a:r>
              <a:rPr lang="en-US" sz="2800" b="0" dirty="0" err="1" smtClean="0"/>
              <a:t>Hristov</a:t>
            </a:r>
            <a:r>
              <a:rPr lang="en-US" sz="2800" b="0" dirty="0" smtClean="0"/>
              <a:t> for CWG13</a:t>
            </a:r>
            <a:endParaRPr lang="en-US" sz="3600" b="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9624" y="5769213"/>
            <a:ext cx="2133600" cy="365125"/>
          </a:xfrm>
        </p:spPr>
        <p:txBody>
          <a:bodyPr/>
          <a:lstStyle/>
          <a:p>
            <a:fld id="{E4106FE8-D272-C543-97C0-5E32A384D788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2" name="Group 97"/>
          <p:cNvGrpSpPr/>
          <p:nvPr/>
        </p:nvGrpSpPr>
        <p:grpSpPr>
          <a:xfrm>
            <a:off x="7242441" y="608667"/>
            <a:ext cx="1741982" cy="2183398"/>
            <a:chOff x="7187758" y="17096"/>
            <a:chExt cx="1741982" cy="2183398"/>
          </a:xfrm>
        </p:grpSpPr>
        <p:sp>
          <p:nvSpPr>
            <p:cNvPr id="87" name="Rectangle 86"/>
            <p:cNvSpPr/>
            <p:nvPr/>
          </p:nvSpPr>
          <p:spPr>
            <a:xfrm>
              <a:off x="7187758" y="17096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424333" y="131966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424333" y="625763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424333" y="1119560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424333" y="161335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3" name="Group 96"/>
          <p:cNvGrpSpPr/>
          <p:nvPr/>
        </p:nvGrpSpPr>
        <p:grpSpPr>
          <a:xfrm>
            <a:off x="5331393" y="591571"/>
            <a:ext cx="1741982" cy="2183398"/>
            <a:chOff x="7301501" y="2177573"/>
            <a:chExt cx="1741982" cy="2183398"/>
          </a:xfrm>
        </p:grpSpPr>
        <p:sp>
          <p:nvSpPr>
            <p:cNvPr id="92" name="Rectangle 91"/>
            <p:cNvSpPr/>
            <p:nvPr/>
          </p:nvSpPr>
          <p:spPr>
            <a:xfrm>
              <a:off x="7301501" y="2177573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538076" y="2292443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7538076" y="2786240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7538076" y="328003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7538076" y="377383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8" name="Group 108"/>
          <p:cNvGrpSpPr/>
          <p:nvPr/>
        </p:nvGrpSpPr>
        <p:grpSpPr>
          <a:xfrm>
            <a:off x="7178865" y="3950940"/>
            <a:ext cx="1741982" cy="2183398"/>
            <a:chOff x="7297124" y="4538077"/>
            <a:chExt cx="1741982" cy="2183398"/>
          </a:xfrm>
        </p:grpSpPr>
        <p:sp>
          <p:nvSpPr>
            <p:cNvPr id="99" name="Rectangle 98"/>
            <p:cNvSpPr/>
            <p:nvPr/>
          </p:nvSpPr>
          <p:spPr>
            <a:xfrm>
              <a:off x="7297124" y="4538077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533699" y="465294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533699" y="514674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533699" y="5640541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533699" y="6134338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grpSp>
        <p:nvGrpSpPr>
          <p:cNvPr id="9" name="Group 117"/>
          <p:cNvGrpSpPr/>
          <p:nvPr/>
        </p:nvGrpSpPr>
        <p:grpSpPr>
          <a:xfrm>
            <a:off x="5361643" y="3967132"/>
            <a:ext cx="1741982" cy="2183398"/>
            <a:chOff x="5361643" y="3967132"/>
            <a:chExt cx="1741982" cy="2183398"/>
          </a:xfrm>
        </p:grpSpPr>
        <p:sp>
          <p:nvSpPr>
            <p:cNvPr id="104" name="Rectangle 103"/>
            <p:cNvSpPr/>
            <p:nvPr/>
          </p:nvSpPr>
          <p:spPr>
            <a:xfrm>
              <a:off x="5361643" y="3967132"/>
              <a:ext cx="1741982" cy="218339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598218" y="4089137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598218" y="4582934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598218" y="5076731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598218" y="5570528"/>
              <a:ext cx="1286932" cy="4426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EPN</a:t>
              </a:r>
              <a:endParaRPr lang="en-US" dirty="0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3124200" y="3109976"/>
            <a:ext cx="1741982" cy="21833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124200" y="915572"/>
            <a:ext cx="1741982" cy="21833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0405" y="1724134"/>
            <a:ext cx="1226457" cy="115510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53819" y="186346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819" y="183685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53819" y="186346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3819" y="183685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7771" y="2384299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7771" y="235769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7771" y="2384299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47771" y="235769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105237" y="21446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105237" y="21446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50405" y="3697745"/>
            <a:ext cx="1226457" cy="11551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FLP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53819" y="383707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53819" y="381046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53819" y="383707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53819" y="381046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7771" y="435791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47771" y="433130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47771" y="4357910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47771" y="433130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105237" y="411830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105237" y="411830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360775" y="1174952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3360775" y="1668749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3360775" y="2162546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3360775" y="2656343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360775" y="3150140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3360775" y="3643937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360775" y="4137734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3360775" y="4631534"/>
            <a:ext cx="1286932" cy="442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EPN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1105237" y="21446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105237" y="410580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105237" y="21446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105237" y="411830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1105237" y="2144691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105237" y="4105807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105237" y="215453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099189" y="4105743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105237" y="216254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105237" y="4105743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1099189" y="216254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1105237" y="4112029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105237" y="2154535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105237" y="4118302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1105237" y="216254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105237" y="4105743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105237" y="2162546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105237" y="4105743"/>
            <a:ext cx="158448" cy="239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3914293" y="118184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3908245" y="118475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3920341" y="170821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3914293" y="1711131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3908245" y="221075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3902197" y="2213666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3926389" y="269027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3920341" y="269318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3969325" y="3145685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3963277" y="314859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3975373" y="3672062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3969325" y="3674974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3963277" y="417459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3957229" y="4177509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3981421" y="4654115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975373" y="4657027"/>
            <a:ext cx="158448" cy="4197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1099189" y="176908"/>
            <a:ext cx="6825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/local/home/cwg13/new_test_21.05.2014/</a:t>
            </a:r>
            <a:r>
              <a:rPr lang="en-US" dirty="0" smtClean="0"/>
              <a:t>single/</a:t>
            </a:r>
            <a:r>
              <a:rPr lang="en-US" dirty="0" err="1"/>
              <a:t>startAll.sh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5590687" y="6171684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aidrefma05</a:t>
            </a:r>
            <a:endParaRPr lang="en-US" dirty="0"/>
          </a:p>
        </p:txBody>
      </p:sp>
      <p:sp>
        <p:nvSpPr>
          <p:cNvPr id="130" name="Rectangle 129"/>
          <p:cNvSpPr/>
          <p:nvPr/>
        </p:nvSpPr>
        <p:spPr>
          <a:xfrm>
            <a:off x="250405" y="4868738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aidrefma01</a:t>
            </a:r>
            <a:endParaRPr lang="en-US" dirty="0"/>
          </a:p>
        </p:txBody>
      </p:sp>
      <p:sp>
        <p:nvSpPr>
          <p:cNvPr id="131" name="Rectangle 130"/>
          <p:cNvSpPr/>
          <p:nvPr/>
        </p:nvSpPr>
        <p:spPr>
          <a:xfrm>
            <a:off x="238479" y="2879236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aidrefma02</a:t>
            </a:r>
            <a:endParaRPr lang="en-US" dirty="0"/>
          </a:p>
        </p:txBody>
      </p:sp>
      <p:sp>
        <p:nvSpPr>
          <p:cNvPr id="132" name="Rectangle 131"/>
          <p:cNvSpPr/>
          <p:nvPr/>
        </p:nvSpPr>
        <p:spPr>
          <a:xfrm>
            <a:off x="3383494" y="5293374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aidrefma03</a:t>
            </a:r>
            <a:endParaRPr lang="en-US" dirty="0"/>
          </a:p>
        </p:txBody>
      </p:sp>
      <p:sp>
        <p:nvSpPr>
          <p:cNvPr id="133" name="Rectangle 132"/>
          <p:cNvSpPr/>
          <p:nvPr/>
        </p:nvSpPr>
        <p:spPr>
          <a:xfrm>
            <a:off x="3325122" y="546240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aidrefma04</a:t>
            </a:r>
            <a:endParaRPr lang="en-US" dirty="0"/>
          </a:p>
        </p:txBody>
      </p:sp>
      <p:sp>
        <p:nvSpPr>
          <p:cNvPr id="134" name="Rectangle 133"/>
          <p:cNvSpPr/>
          <p:nvPr/>
        </p:nvSpPr>
        <p:spPr>
          <a:xfrm>
            <a:off x="7359011" y="6139418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aidrefma07</a:t>
            </a:r>
            <a:endParaRPr lang="en-US" dirty="0"/>
          </a:p>
        </p:txBody>
      </p:sp>
      <p:sp>
        <p:nvSpPr>
          <p:cNvPr id="135" name="Rectangle 134"/>
          <p:cNvSpPr/>
          <p:nvPr/>
        </p:nvSpPr>
        <p:spPr>
          <a:xfrm>
            <a:off x="5590687" y="2774969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aidrefma06</a:t>
            </a:r>
            <a:endParaRPr lang="en-US" dirty="0"/>
          </a:p>
        </p:txBody>
      </p:sp>
      <p:sp>
        <p:nvSpPr>
          <p:cNvPr id="136" name="Rectangle 135"/>
          <p:cNvSpPr/>
          <p:nvPr/>
        </p:nvSpPr>
        <p:spPr>
          <a:xfrm>
            <a:off x="7466400" y="2774969"/>
            <a:ext cx="1264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aidrefma08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6930913" y="6465514"/>
            <a:ext cx="143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M.Al-Turany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04732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314E-7 1.49641E-6 L 0.0851 0.04887 " pathEditMode="relative" ptsTypes="AA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7985E-6 4.69307E-6 L 0.08597 -0.0268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0" y="-13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314E-7 1.49641E-6 L 0.0851 0.04887 " pathEditMode="relative" ptsTypes="AA">
                                      <p:cBhvr>
                                        <p:cTn id="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7985E-6 4.69307E-6 L 0.08597 -0.0268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0" y="-1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repeatCount="indefinite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85185E-6 L 0.30886 -0.11667 " pathEditMode="relative" ptsTypes="AA">
                                      <p:cBhvr>
                                        <p:cTn id="15" dur="5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0.30902 -0.40856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1" y="-2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393 L 0.30226 -0.05417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-291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539 -0.33425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22" y="-1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800"/>
                            </p:stCondLst>
                            <p:childTnLst>
                              <p:par>
                                <p:cTn id="2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255 L 0.30539 0.01899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22" y="81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348 0.00579 L 0.30643 -0.25949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9" y="-1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600"/>
                            </p:stCondLst>
                            <p:childTnLst>
                              <p:par>
                                <p:cTn id="2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-4.81481E-6 L 0.29948 0.07848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391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261 -0.1965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-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400"/>
                            </p:stCondLst>
                            <p:childTnLst>
                              <p:par>
                                <p:cTn id="3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348 0.00139 L 0.30365 0.1581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782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486 L 0.30261 -0.1210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200"/>
                            </p:stCondLst>
                            <p:childTnLst>
                              <p:par>
                                <p:cTn id="3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1.38889E-6 0 L 0.29618 0.22616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9" y="1129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-4.81481E-6 L 0.2934 -0.06365 " pathEditMode="relative" rAng="0" ptsTypes="AA">
                                      <p:cBhvr>
                                        <p:cTn id="42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0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0"/>
                            </p:stCondLst>
                            <p:childTnLst>
                              <p:par>
                                <p:cTn id="44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139 L 0.30261 0.3044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1513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296 0.00579 L 0.30261 0.02547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800"/>
                            </p:stCondLst>
                            <p:childTnLst>
                              <p:par>
                                <p:cTn id="49" presetID="0" presetClass="path" presetSubtype="0" repeatCount="indefinite" accel="50000" decel="50000" fill="remove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2.59259E-6 L 0.2967 0.36898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26" y="1844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1.11111E-6 L 0.2967 0.08009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26" y="400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86" dur="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800"/>
                            </p:stCondLst>
                            <p:childTnLst>
                              <p:par>
                                <p:cTn id="90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91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93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4800"/>
                            </p:stCondLst>
                            <p:childTnLst>
                              <p:par>
                                <p:cTn id="95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96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98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1800"/>
                            </p:stCondLst>
                            <p:childTnLst>
                              <p:par>
                                <p:cTn id="100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22899 -0.07338 " pathEditMode="relative" ptsTypes="AA">
                                      <p:cBhvr>
                                        <p:cTn id="101" dur="5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226 0.01018 L 0.40261 -0.06366 " pathEditMode="relative" rAng="0" ptsTypes="AA">
                                      <p:cBhvr>
                                        <p:cTn id="103" dur="5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-3704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00139 L 0.22031 0.12801 " pathEditMode="relative" rAng="0" ptsTypes="AA">
                                      <p:cBhvr>
                                        <p:cTn id="105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28" y="6319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1.48148E-6 L 0.40139 0.12986 " pathEditMode="relative" rAng="0" ptsTypes="AA">
                                      <p:cBhvr>
                                        <p:cTn id="107" dur="5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69" y="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8800"/>
                            </p:stCondLst>
                            <p:childTnLst>
                              <p:par>
                                <p:cTn id="109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71 -0.00834 L 0.21215 0.13518 " pathEditMode="relative" rAng="0" ptsTypes="AA">
                                      <p:cBhvr>
                                        <p:cTn id="110" dur="5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93" y="7176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-3.7037E-7 L 0.40069 0.12477 " pathEditMode="relative" rAng="0" ptsTypes="AA">
                                      <p:cBhvr>
                                        <p:cTn id="112" dur="5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35" y="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800"/>
                            </p:stCondLst>
                            <p:childTnLst>
                              <p:par>
                                <p:cTn id="114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-0.00232 L 0.22135 0.13264 " pathEditMode="relative" rAng="0" ptsTypes="AA">
                                      <p:cBhvr>
                                        <p:cTn id="115" dur="5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6736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1.11022E-16 L 0.40191 0.12292 " pathEditMode="relative" rAng="0" ptsTypes="AA">
                                      <p:cBhvr>
                                        <p:cTn id="117" dur="5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2800"/>
                            </p:stCondLst>
                            <p:childTnLst>
                              <p:par>
                                <p:cTn id="119" presetID="0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-0.00764 L 0.20521 0.12639 " pathEditMode="relative" rAng="0" ptsTypes="AA">
                                      <p:cBhvr>
                                        <p:cTn id="120" dur="5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46" y="669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7.40741E-7 L 0.40209 0.12616 " pathEditMode="relative" rAng="0" ptsTypes="AA">
                                      <p:cBhvr>
                                        <p:cTn id="122" dur="5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4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41" grpId="0" animBg="1"/>
      <p:bldP spid="4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4" grpId="0" animBg="1"/>
      <p:bldP spid="75" grpId="0" animBg="1"/>
      <p:bldP spid="76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7" grpId="1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2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5" grpId="1" animBg="1"/>
      <p:bldP spid="126" grpId="0" animBg="1"/>
      <p:bldP spid="12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478" y="684605"/>
            <a:ext cx="6907129" cy="612409"/>
          </a:xfrm>
        </p:spPr>
        <p:txBody>
          <a:bodyPr/>
          <a:lstStyle/>
          <a:p>
            <a:r>
              <a:rPr lang="en-US" dirty="0" smtClean="0"/>
              <a:t>Simplified Online Processing Scheme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62394" y="1283220"/>
            <a:ext cx="7793068" cy="4767509"/>
            <a:chOff x="123645" y="1335206"/>
            <a:chExt cx="7793068" cy="4767509"/>
          </a:xfrm>
        </p:grpSpPr>
        <p:graphicFrame>
          <p:nvGraphicFramePr>
            <p:cNvPr id="11" name="Diagram 10"/>
            <p:cNvGraphicFramePr/>
            <p:nvPr>
              <p:extLst>
                <p:ext uri="{D42A27DB-BD31-4B8C-83A1-F6EECF244321}">
  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3514188"/>
                </p:ext>
              </p:extLst>
            </p:nvPr>
          </p:nvGraphicFramePr>
          <p:xfrm>
            <a:off x="123645" y="1335206"/>
            <a:ext cx="3718151" cy="1306115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34373272"/>
                </p:ext>
              </p:extLst>
            </p:nvPr>
          </p:nvGraphicFramePr>
          <p:xfrm>
            <a:off x="2894421" y="1677661"/>
            <a:ext cx="4861590" cy="3511845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7173149"/>
                </p:ext>
              </p:extLst>
            </p:nvPr>
          </p:nvGraphicFramePr>
          <p:xfrm>
            <a:off x="6211710" y="4931957"/>
            <a:ext cx="1705003" cy="1170758"/>
          </p:xfrm>
          <a:graphic>
            <a:graphicData uri="http://schemas.openxmlformats.org/drawingml/2006/diagram">
              <a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</p:grpSp>
      <p:sp>
        <p:nvSpPr>
          <p:cNvPr id="14" name="TextBox 13"/>
          <p:cNvSpPr txBox="1"/>
          <p:nvPr/>
        </p:nvSpPr>
        <p:spPr>
          <a:xfrm>
            <a:off x="656818" y="2663941"/>
            <a:ext cx="19807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First Level </a:t>
            </a:r>
          </a:p>
          <a:p>
            <a:r>
              <a:rPr lang="en-US" sz="2800" b="1" dirty="0" smtClean="0"/>
              <a:t>Processor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15478" y="5223820"/>
            <a:ext cx="31980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Event Processing</a:t>
            </a:r>
          </a:p>
          <a:p>
            <a:r>
              <a:rPr lang="en-US" sz="2800" b="1" dirty="0" smtClean="0"/>
              <a:t>Node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Calibration/reconstruction</a:t>
            </a:r>
            <a:endParaRPr lang="en-US" dirty="0"/>
          </a:p>
        </p:txBody>
      </p:sp>
      <p:pic>
        <p:nvPicPr>
          <p:cNvPr id="6" name="Content Placeholder 5" descr="flow_scenarios.pdf"/>
          <p:cNvPicPr>
            <a:picLocks noGrp="1" noChangeAspect="1"/>
          </p:cNvPicPr>
          <p:nvPr>
            <p:ph sz="quarter" idx="11"/>
          </p:nvPr>
        </p:nvPicPr>
        <mc:AlternateContent xmlns:ma="http://schemas.microsoft.com/office/mac/drawingml/2008/main">
          <mc:Choice Requires="ma">
            <p:blipFill>
              <a:blip r:embed="rId2"/>
              <a:srcRect l="-21853" r="-2185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rcRect l="-21853" r="-21853"/>
              <a:stretch>
                <a:fillRect/>
              </a:stretch>
            </p:blipFill>
          </mc:Fallback>
        </mc:AlternateContent>
        <p:spPr>
          <a:xfrm>
            <a:off x="-306763" y="1618999"/>
            <a:ext cx="9980850" cy="50843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Reusing existing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Wrapper for the HLT algorithms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755914"/>
            <a:ext cx="7794315" cy="154608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HLT component implemented in shared libraries, identified by library name, component id, and component parameters</a:t>
            </a:r>
          </a:p>
          <a:p>
            <a:pPr lvl="1"/>
            <a:r>
              <a:rPr lang="en-US" dirty="0" err="1" smtClean="0"/>
              <a:t>SystemInterface</a:t>
            </a:r>
            <a:r>
              <a:rPr lang="en-US" dirty="0" smtClean="0"/>
              <a:t> Interface to </a:t>
            </a:r>
            <a:r>
              <a:rPr lang="en-US" dirty="0" err="1" smtClean="0"/>
              <a:t>libHLTbase</a:t>
            </a:r>
            <a:r>
              <a:rPr lang="en-US" dirty="0" smtClean="0"/>
              <a:t> and the external ALICE HLT interface all ALICE libraries loaded at runtime</a:t>
            </a:r>
          </a:p>
          <a:p>
            <a:pPr lvl="1"/>
            <a:r>
              <a:rPr lang="en-US" dirty="0" err="1" smtClean="0"/>
              <a:t>WrapperDevice</a:t>
            </a:r>
            <a:r>
              <a:rPr lang="en-US" dirty="0" smtClean="0"/>
              <a:t> inherits from </a:t>
            </a:r>
            <a:r>
              <a:rPr lang="en-US" dirty="0" err="1" smtClean="0"/>
              <a:t>FairMQDevice</a:t>
            </a:r>
            <a:r>
              <a:rPr lang="en-US" dirty="0" smtClean="0"/>
              <a:t> and implements the data block handling for ALICE HLT components, uses </a:t>
            </a:r>
            <a:r>
              <a:rPr lang="en-US" dirty="0" err="1" smtClean="0"/>
              <a:t>SystemInterface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00" y="3655391"/>
            <a:ext cx="5562600" cy="299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45412" y="6510725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M.Richter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Wrapper for the HLT algorithms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First version of the Wrapper device released</a:t>
            </a:r>
          </a:p>
          <a:p>
            <a:r>
              <a:rPr lang="en-US" dirty="0" smtClean="0"/>
              <a:t>Successful small-scale test on a single 8-core machine</a:t>
            </a:r>
          </a:p>
          <a:p>
            <a:r>
              <a:rPr lang="en-US" dirty="0" smtClean="0"/>
              <a:t>Ready for extensive testing and usage in the data transport prototype</a:t>
            </a:r>
          </a:p>
          <a:p>
            <a:r>
              <a:rPr lang="en-US" dirty="0" smtClean="0"/>
              <a:t>Ready for profiling and further optimization of both framework and reconstruction code</a:t>
            </a:r>
          </a:p>
          <a:p>
            <a:r>
              <a:rPr lang="en-US" dirty="0" smtClean="0"/>
              <a:t>Possibility to use the Run1 raw data with the current prototype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45412" y="6510725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M.Richter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CDB for Run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CDB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618999"/>
            <a:ext cx="7794315" cy="204780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"First pass" (</a:t>
            </a:r>
            <a:r>
              <a:rPr lang="en-US" dirty="0" err="1" smtClean="0"/>
              <a:t>a)synchronous</a:t>
            </a:r>
            <a:r>
              <a:rPr lang="en-US" dirty="0" smtClean="0"/>
              <a:t> reconstruction will be done at the O</a:t>
            </a:r>
            <a:r>
              <a:rPr lang="en-US" baseline="30000" dirty="0" smtClean="0"/>
              <a:t>2</a:t>
            </a:r>
            <a:r>
              <a:rPr lang="en-US" dirty="0" smtClean="0"/>
              <a:t> farm</a:t>
            </a:r>
          </a:p>
          <a:p>
            <a:pPr lvl="1"/>
            <a:r>
              <a:rPr lang="en-US" dirty="0" smtClean="0"/>
              <a:t>=&gt; moving from offline to online most accesses to CDB objects</a:t>
            </a:r>
          </a:p>
          <a:p>
            <a:r>
              <a:rPr lang="en-US" dirty="0" smtClean="0"/>
              <a:t>Online timeframe-based calibration</a:t>
            </a:r>
          </a:p>
          <a:p>
            <a:pPr lvl="1"/>
            <a:r>
              <a:rPr lang="en-US" dirty="0" smtClean="0"/>
              <a:t>=&gt;  x10</a:t>
            </a:r>
            <a:r>
              <a:rPr lang="en-US" baseline="30000" dirty="0" smtClean="0"/>
              <a:t>3</a:t>
            </a:r>
            <a:r>
              <a:rPr lang="en-US" dirty="0" smtClean="0"/>
              <a:t>  rate of read/write accesses?</a:t>
            </a:r>
          </a:p>
          <a:p>
            <a:r>
              <a:rPr lang="en-US" dirty="0" smtClean="0"/>
              <a:t>Access frequencies and characteristics will strongly differ between online parallel processes and offline distributed processes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3766191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800" b="1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high ~(10</a:t>
                      </a:r>
                      <a:r>
                        <a:rPr lang="en-US" sz="1800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low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800" b="1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high ~(10</a:t>
                      </a:r>
                      <a:r>
                        <a:rPr lang="en-US" sz="1800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)s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low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 latency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short ~(10</a:t>
                      </a:r>
                      <a:r>
                        <a:rPr lang="en-US" sz="1800" kern="1200" baseline="300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)ms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long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predictable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yes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94174" y="6510725"/>
            <a:ext cx="1159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R.Grosso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&amp; Mid term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Prototype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Refine the data transport model</a:t>
            </a:r>
          </a:p>
          <a:p>
            <a:r>
              <a:rPr lang="en-US" dirty="0" smtClean="0"/>
              <a:t>Test existing HLT algorithms with Run1 raw data</a:t>
            </a:r>
          </a:p>
          <a:p>
            <a:pPr lvl="1"/>
            <a:r>
              <a:rPr lang="en-US" dirty="0" smtClean="0"/>
              <a:t>Include the existing demonstrators (CWG5) in the chain</a:t>
            </a:r>
          </a:p>
          <a:p>
            <a:r>
              <a:rPr lang="en-US" dirty="0" smtClean="0"/>
              <a:t>Implement the first version of Run3 raw data  format (continuous readout for TPC &amp; ITS, together with CWG4)</a:t>
            </a:r>
          </a:p>
          <a:p>
            <a:pPr lvl="1"/>
            <a:r>
              <a:rPr lang="en-US" dirty="0" smtClean="0"/>
              <a:t>Convert Run1 raw data to Run3 format</a:t>
            </a:r>
          </a:p>
          <a:p>
            <a:pPr lvl="1"/>
            <a:r>
              <a:rPr lang="en-US" dirty="0" smtClean="0"/>
              <a:t>Run3 format from MC</a:t>
            </a:r>
          </a:p>
          <a:p>
            <a:r>
              <a:rPr lang="en-US" dirty="0" smtClean="0"/>
              <a:t>Adapt the existing algorithms and develop new ones for the Run3 raw data format (together with CWG5, CWG6, CWG7)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&amp; Mid term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Prototype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Simulation (together with CWG8)</a:t>
            </a:r>
          </a:p>
          <a:p>
            <a:pPr lvl="1"/>
            <a:r>
              <a:rPr lang="en-US" dirty="0" smtClean="0"/>
              <a:t>Geant4 validation</a:t>
            </a:r>
          </a:p>
          <a:p>
            <a:pPr lvl="1"/>
            <a:r>
              <a:rPr lang="en-US" dirty="0" smtClean="0"/>
              <a:t>VMC support for multithreaded Geant4 simulation</a:t>
            </a:r>
          </a:p>
          <a:p>
            <a:pPr lvl="1"/>
            <a:r>
              <a:rPr lang="en-US" dirty="0" smtClean="0"/>
              <a:t>Detector description</a:t>
            </a:r>
          </a:p>
          <a:p>
            <a:pPr lvl="1"/>
            <a:r>
              <a:rPr lang="en-US" dirty="0" smtClean="0"/>
              <a:t>Fast simulation</a:t>
            </a:r>
          </a:p>
          <a:p>
            <a:r>
              <a:rPr lang="en-US" dirty="0" smtClean="0"/>
              <a:t>Calibration (together with CWG6)</a:t>
            </a:r>
          </a:p>
          <a:p>
            <a:pPr lvl="1"/>
            <a:r>
              <a:rPr lang="en-US" dirty="0" smtClean="0"/>
              <a:t>Design of the new calibration DB</a:t>
            </a:r>
          </a:p>
          <a:p>
            <a:pPr lvl="1"/>
            <a:r>
              <a:rPr lang="en-US" dirty="0" smtClean="0"/>
              <a:t>Calibration algorithms</a:t>
            </a:r>
          </a:p>
          <a:p>
            <a:r>
              <a:rPr lang="en-US" dirty="0" smtClean="0"/>
              <a:t>Performance studies and optimization</a:t>
            </a:r>
          </a:p>
          <a:p>
            <a:pPr lvl="1"/>
            <a:r>
              <a:rPr lang="en-US" dirty="0" smtClean="0"/>
              <a:t>Provide input for the TDR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761357"/>
            <a:ext cx="6874274" cy="612409"/>
          </a:xfrm>
        </p:spPr>
        <p:txBody>
          <a:bodyPr/>
          <a:lstStyle/>
          <a:p>
            <a:r>
              <a:rPr lang="en-GB" dirty="0"/>
              <a:t>CWG13</a:t>
            </a:r>
            <a:r>
              <a:rPr lang="en-GB" dirty="0" smtClean="0"/>
              <a:t> Objectives (P. </a:t>
            </a:r>
            <a:r>
              <a:rPr lang="en-GB" dirty="0" err="1" smtClean="0"/>
              <a:t>Vande</a:t>
            </a:r>
            <a:r>
              <a:rPr lang="en-GB" dirty="0" smtClean="0"/>
              <a:t> </a:t>
            </a:r>
            <a:r>
              <a:rPr lang="en-GB" dirty="0" err="1" smtClean="0"/>
              <a:t>Vyvre</a:t>
            </a:r>
            <a:r>
              <a:rPr lang="en-GB" dirty="0" smtClean="0"/>
              <a:t>, 24/03/2014)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8" y="1346200"/>
            <a:ext cx="4948940" cy="5164525"/>
          </a:xfrm>
        </p:spPr>
        <p:txBody>
          <a:bodyPr>
            <a:normAutofit fontScale="47500" lnSpcReduction="20000"/>
          </a:bodyPr>
          <a:lstStyle/>
          <a:p>
            <a:r>
              <a:rPr lang="en-US" sz="3368" dirty="0" smtClean="0">
                <a:solidFill>
                  <a:srgbClr val="0000FF"/>
                </a:solidFill>
              </a:rPr>
              <a:t>Design</a:t>
            </a:r>
            <a:r>
              <a:rPr lang="en-US" sz="3368" dirty="0" smtClean="0"/>
              <a:t> </a:t>
            </a:r>
            <a:r>
              <a:rPr lang="en-US" sz="3368" dirty="0"/>
              <a:t>and development of a new modern</a:t>
            </a:r>
            <a:r>
              <a:rPr lang="en-US" sz="3368" dirty="0" smtClean="0"/>
              <a:t> framework </a:t>
            </a:r>
            <a:r>
              <a:rPr lang="en-US" sz="3368" dirty="0"/>
              <a:t>targeting </a:t>
            </a:r>
            <a:r>
              <a:rPr lang="en-US" sz="3368" dirty="0" smtClean="0"/>
              <a:t>Run3 (</a:t>
            </a:r>
            <a:r>
              <a:rPr lang="en-US" sz="3368" dirty="0" smtClean="0">
                <a:solidFill>
                  <a:srgbClr val="0000FF"/>
                </a:solidFill>
              </a:rPr>
              <a:t>CWG1-CWG12</a:t>
            </a:r>
            <a:r>
              <a:rPr lang="en-US" sz="3368" dirty="0" smtClean="0"/>
              <a:t>)</a:t>
            </a:r>
          </a:p>
          <a:p>
            <a:r>
              <a:rPr lang="en-US" sz="3368" dirty="0"/>
              <a:t>Should work in Offline and Online environment</a:t>
            </a:r>
          </a:p>
          <a:p>
            <a:pPr lvl="1"/>
            <a:r>
              <a:rPr lang="en-US" sz="2909" dirty="0"/>
              <a:t>Has to comply with </a:t>
            </a:r>
            <a:r>
              <a:rPr lang="en-GB" sz="2909" dirty="0"/>
              <a:t>O</a:t>
            </a:r>
            <a:r>
              <a:rPr lang="en-GB" sz="2909" baseline="30000" dirty="0"/>
              <a:t>2</a:t>
            </a:r>
            <a:r>
              <a:rPr lang="en-US" sz="2909" dirty="0" smtClean="0"/>
              <a:t> </a:t>
            </a:r>
            <a:r>
              <a:rPr lang="en-US" sz="2909" dirty="0"/>
              <a:t>requirements and architecture</a:t>
            </a:r>
          </a:p>
          <a:p>
            <a:r>
              <a:rPr lang="en-US" sz="3368" dirty="0"/>
              <a:t>Based on new technologies</a:t>
            </a:r>
          </a:p>
          <a:p>
            <a:pPr lvl="1"/>
            <a:r>
              <a:rPr lang="en-US" sz="2909" dirty="0"/>
              <a:t>Root 6.x, C++11</a:t>
            </a:r>
          </a:p>
          <a:p>
            <a:r>
              <a:rPr lang="en-US" sz="3368" dirty="0"/>
              <a:t>Optimized for I/O</a:t>
            </a:r>
          </a:p>
          <a:p>
            <a:pPr lvl="1"/>
            <a:r>
              <a:rPr lang="en-US" sz="2909" dirty="0"/>
              <a:t>New data model</a:t>
            </a:r>
          </a:p>
          <a:p>
            <a:r>
              <a:rPr lang="en-US" sz="3368" dirty="0"/>
              <a:t>Capable of utilizing hardware accelerators</a:t>
            </a:r>
          </a:p>
          <a:p>
            <a:pPr lvl="1"/>
            <a:r>
              <a:rPr lang="en-US" sz="2909" dirty="0"/>
              <a:t>FPGA, GPU, MIC…</a:t>
            </a:r>
          </a:p>
          <a:p>
            <a:r>
              <a:rPr lang="en-US" sz="3368" dirty="0"/>
              <a:t>Support for concurrency </a:t>
            </a:r>
            <a:r>
              <a:rPr lang="en-US" sz="3368" dirty="0" smtClean="0"/>
              <a:t>in an heterogeneous</a:t>
            </a:r>
            <a:br>
              <a:rPr lang="en-US" sz="3368" dirty="0" smtClean="0"/>
            </a:br>
            <a:r>
              <a:rPr lang="en-US" sz="3368" dirty="0" smtClean="0"/>
              <a:t>and distributed environment</a:t>
            </a:r>
          </a:p>
          <a:p>
            <a:r>
              <a:rPr lang="en-US" sz="3368" dirty="0" smtClean="0"/>
              <a:t>Based on  ALFA - common software foundation jointly developed between ALICE &amp; GSI/FAIR</a:t>
            </a:r>
          </a:p>
          <a:p>
            <a:r>
              <a:rPr lang="en-US" sz="3368" dirty="0" smtClean="0">
                <a:solidFill>
                  <a:srgbClr val="0000FF"/>
                </a:solidFill>
              </a:rPr>
              <a:t>Strong collaboration with the other </a:t>
            </a:r>
            <a:r>
              <a:rPr lang="en-US" sz="3368" dirty="0" err="1" smtClean="0">
                <a:solidFill>
                  <a:srgbClr val="0000FF"/>
                </a:solidFill>
              </a:rPr>
              <a:t>CWGs</a:t>
            </a:r>
            <a:endParaRPr lang="en-US" sz="3368" dirty="0" smtClean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396" y="650232"/>
            <a:ext cx="707763" cy="695968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583198" y="1531938"/>
            <a:ext cx="3489968" cy="4464050"/>
            <a:chOff x="5632450" y="2266950"/>
            <a:chExt cx="3489968" cy="4464050"/>
          </a:xfrm>
        </p:grpSpPr>
        <p:sp>
          <p:nvSpPr>
            <p:cNvPr id="8" name="Rounded Rectangle 7"/>
            <p:cNvSpPr/>
            <p:nvPr/>
          </p:nvSpPr>
          <p:spPr>
            <a:xfrm>
              <a:off x="5632450" y="2266950"/>
              <a:ext cx="3339350" cy="527050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ALFA</a:t>
              </a:r>
              <a:br>
                <a:rPr lang="en-GB" sz="1600" dirty="0" smtClean="0"/>
              </a:br>
              <a:r>
                <a:rPr lang="en-GB" sz="1600" dirty="0" smtClean="0"/>
                <a:t>Common Software Foundations</a:t>
              </a:r>
              <a:endParaRPr lang="en-GB" sz="16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632450" y="3606510"/>
              <a:ext cx="1543050" cy="109855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O</a:t>
              </a:r>
              <a:r>
                <a:rPr lang="en-GB" baseline="30000" dirty="0"/>
                <a:t>2</a:t>
              </a:r>
              <a:r>
                <a:rPr lang="en-GB" dirty="0" smtClean="0"/>
                <a:t/>
              </a:r>
              <a:br>
                <a:rPr lang="en-GB" dirty="0" smtClean="0"/>
              </a:br>
              <a:r>
                <a:rPr lang="en-GB" dirty="0" smtClean="0"/>
                <a:t>Software</a:t>
              </a:r>
            </a:p>
            <a:p>
              <a:pPr algn="ctr"/>
              <a:r>
                <a:rPr lang="en-GB" dirty="0" smtClean="0"/>
                <a:t>Framework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428750" y="3614738"/>
              <a:ext cx="1543050" cy="1098550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FairRoot</a:t>
              </a:r>
              <a:endParaRPr lang="en-GB" dirty="0" smtClean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629418" y="5534024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428750" y="5916612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PandaRoot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131050" y="6299200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CbmRoot</a:t>
              </a:r>
              <a:endParaRPr lang="en-GB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6407150" y="2885066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8188325" y="2913352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8220075" y="4832640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883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Running an online system for physics data processing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462666"/>
          <a:ext cx="3162300" cy="2108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Some technical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transport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Cluster infrastructure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 systems and package distribution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of large data sets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 orchestration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266176" y="2105285"/>
          <a:ext cx="3705624" cy="1285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6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Some algorithmic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Fast algorithms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Scalable processing instances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model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439788" y="4737100"/>
          <a:ext cx="3705624" cy="1285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6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Some collaborative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Combination of computer scientists (online) and physicists (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offine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1663700" y="3570865"/>
            <a:ext cx="1803400" cy="11662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105400" y="3390524"/>
            <a:ext cx="1826024" cy="13465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67100" y="2870200"/>
            <a:ext cx="179907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45412" y="6510725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M.Richter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Some questions to be answered at the beginning </a:t>
            </a:r>
            <a:r>
              <a:rPr lang="en-US" dirty="0" smtClean="0">
                <a:solidFill>
                  <a:srgbClr val="0000FF"/>
                </a:solidFill>
              </a:rPr>
              <a:t>=&gt; prototype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618999"/>
            <a:ext cx="7853161" cy="4891726"/>
          </a:xfrm>
        </p:spPr>
        <p:txBody>
          <a:bodyPr>
            <a:normAutofit fontScale="47500" lnSpcReduction="20000"/>
          </a:bodyPr>
          <a:lstStyle/>
          <a:p>
            <a:pPr marL="28575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158" dirty="0" smtClean="0">
                <a:solidFill>
                  <a:srgbClr val="0000FF"/>
                </a:solidFill>
              </a:rPr>
              <a:t>Target data rate</a:t>
            </a:r>
            <a:r>
              <a:rPr lang="en-US" sz="3158" dirty="0" smtClean="0"/>
              <a:t>: </a:t>
            </a:r>
            <a:r>
              <a:rPr lang="en-US" sz="3158" dirty="0" err="1" smtClean="0"/>
              <a:t>Pb-Pb</a:t>
            </a:r>
            <a:r>
              <a:rPr lang="en-US" sz="3158" dirty="0" smtClean="0"/>
              <a:t> recorded luminosity ≥ 10 nb</a:t>
            </a:r>
            <a:r>
              <a:rPr lang="en-US" sz="3158" baseline="30000" dirty="0" smtClean="0"/>
              <a:t>-1</a:t>
            </a:r>
            <a:r>
              <a:rPr lang="en-US" sz="3158" dirty="0" smtClean="0"/>
              <a:t>   =&gt; 8 </a:t>
            </a:r>
            <a:r>
              <a:rPr lang="en-US" sz="3158" dirty="0" err="1" smtClean="0"/>
              <a:t>x</a:t>
            </a:r>
            <a:r>
              <a:rPr lang="en-US" sz="3158" dirty="0" smtClean="0"/>
              <a:t> 10</a:t>
            </a:r>
            <a:r>
              <a:rPr lang="en-US" sz="3158" baseline="30000" dirty="0" smtClean="0"/>
              <a:t>10</a:t>
            </a:r>
            <a:r>
              <a:rPr lang="en-US" sz="3158" dirty="0" smtClean="0"/>
              <a:t> </a:t>
            </a:r>
            <a:r>
              <a:rPr lang="en-US" sz="3158" dirty="0" err="1" smtClean="0"/>
              <a:t>ev</a:t>
            </a:r>
            <a:r>
              <a:rPr lang="en-US" sz="3158" dirty="0" smtClean="0"/>
              <a:t>., pp (@5.5 </a:t>
            </a:r>
            <a:r>
              <a:rPr lang="en-US" sz="3158" dirty="0" err="1" smtClean="0"/>
              <a:t>Tev</a:t>
            </a:r>
            <a:r>
              <a:rPr lang="en-US" sz="3158" dirty="0" smtClean="0"/>
              <a:t>) recorded luminosity ≥ 6 pb</a:t>
            </a:r>
            <a:r>
              <a:rPr lang="en-US" sz="3158" baseline="30000" dirty="0" smtClean="0"/>
              <a:t>-1</a:t>
            </a:r>
            <a:r>
              <a:rPr lang="en-US" sz="3158" dirty="0" smtClean="0"/>
              <a:t>  =&gt;</a:t>
            </a:r>
            <a:r>
              <a:rPr lang="en-US" sz="3158" dirty="0" smtClean="0"/>
              <a:t> </a:t>
            </a:r>
            <a:r>
              <a:rPr lang="en-US" sz="3158" dirty="0" smtClean="0"/>
              <a:t>4.2</a:t>
            </a:r>
            <a:r>
              <a:rPr lang="en-US" sz="3158" dirty="0" smtClean="0"/>
              <a:t> </a:t>
            </a:r>
            <a:r>
              <a:rPr lang="en-US" sz="3158" dirty="0" err="1" smtClean="0"/>
              <a:t>x</a:t>
            </a:r>
            <a:r>
              <a:rPr lang="en-US" sz="3158" dirty="0" smtClean="0"/>
              <a:t> 10</a:t>
            </a:r>
            <a:r>
              <a:rPr lang="en-US" sz="3158" baseline="30000" dirty="0" smtClean="0"/>
              <a:t>11</a:t>
            </a:r>
            <a:r>
              <a:rPr lang="en-US" sz="3158" dirty="0" smtClean="0"/>
              <a:t> </a:t>
            </a:r>
            <a:r>
              <a:rPr lang="en-US" sz="3158" dirty="0" err="1" smtClean="0"/>
              <a:t>ev</a:t>
            </a:r>
            <a:r>
              <a:rPr lang="en-US" sz="3158" dirty="0" smtClean="0"/>
              <a:t>. 50kHz </a:t>
            </a:r>
            <a:r>
              <a:rPr lang="en-US" sz="3158" dirty="0" err="1" smtClean="0"/>
              <a:t>Pb-Pb</a:t>
            </a:r>
            <a:r>
              <a:rPr lang="en-US" sz="3158" dirty="0" smtClean="0"/>
              <a:t> interaction rate, x100 increase </a:t>
            </a:r>
          </a:p>
          <a:p>
            <a:pPr lvl="1"/>
            <a:r>
              <a:rPr lang="en-US" sz="2737" dirty="0" smtClean="0"/>
              <a:t>Data/event dropping policy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Physics objectives </a:t>
            </a:r>
            <a:r>
              <a:rPr lang="en-US" sz="3158" dirty="0" smtClean="0"/>
              <a:t>(ALICE advantages: PID, detection @ low PT)</a:t>
            </a:r>
          </a:p>
          <a:p>
            <a:pPr lvl="1"/>
            <a:r>
              <a:rPr lang="en-US" sz="2737" dirty="0" smtClean="0"/>
              <a:t>Measurement of heavy-flavor transport parameters</a:t>
            </a:r>
          </a:p>
          <a:p>
            <a:pPr lvl="1"/>
            <a:r>
              <a:rPr lang="en-US" sz="2737" dirty="0" smtClean="0"/>
              <a:t>Measurement of low-mass and low-P</a:t>
            </a:r>
            <a:r>
              <a:rPr lang="en-US" sz="2737" baseline="-25000" dirty="0" smtClean="0"/>
              <a:t>T</a:t>
            </a:r>
            <a:r>
              <a:rPr lang="en-US" sz="2737" dirty="0" smtClean="0"/>
              <a:t> </a:t>
            </a:r>
            <a:r>
              <a:rPr lang="en-US" sz="2737" dirty="0" err="1" smtClean="0"/>
              <a:t>di</a:t>
            </a:r>
            <a:r>
              <a:rPr lang="en-US" sz="2737" dirty="0" smtClean="0"/>
              <a:t>-leptons </a:t>
            </a:r>
          </a:p>
          <a:p>
            <a:pPr lvl="1"/>
            <a:r>
              <a:rPr lang="en-US" sz="2737" dirty="0" smtClean="0"/>
              <a:t>J/</a:t>
            </a:r>
            <a:r>
              <a:rPr lang="en-US" sz="2737" dirty="0" err="1" smtClean="0">
                <a:latin typeface="Symbol" pitchFamily="18" charset="2"/>
              </a:rPr>
              <a:t>y</a:t>
            </a:r>
            <a:r>
              <a:rPr lang="en-US" sz="2737" dirty="0" smtClean="0"/>
              <a:t> , </a:t>
            </a:r>
            <a:r>
              <a:rPr lang="en-US" sz="2737" dirty="0" err="1" smtClean="0">
                <a:latin typeface="Symbol" pitchFamily="18" charset="2"/>
              </a:rPr>
              <a:t>y</a:t>
            </a:r>
            <a:r>
              <a:rPr lang="en-US" sz="2737" dirty="0" smtClean="0"/>
              <a:t>’, and </a:t>
            </a:r>
            <a:r>
              <a:rPr lang="en-US" sz="2737" dirty="0" smtClean="0">
                <a:latin typeface="Symbol" pitchFamily="18" charset="2"/>
              </a:rPr>
              <a:t>c</a:t>
            </a:r>
            <a:r>
              <a:rPr lang="en-US" sz="2737" baseline="-25000" dirty="0" smtClean="0"/>
              <a:t>c</a:t>
            </a:r>
            <a:r>
              <a:rPr lang="en-US" sz="2737" dirty="0" smtClean="0"/>
              <a:t> states down to zero transverse momentum</a:t>
            </a:r>
          </a:p>
          <a:p>
            <a:pPr lvl="1"/>
            <a:r>
              <a:rPr lang="en-US" sz="2737" dirty="0" smtClean="0"/>
              <a:t>Jet quenching and fragmentation</a:t>
            </a:r>
          </a:p>
          <a:p>
            <a:pPr lvl="1"/>
            <a:r>
              <a:rPr lang="en-US" sz="2737" dirty="0" smtClean="0"/>
              <a:t>Heavy-nuclear states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Developer community</a:t>
            </a:r>
            <a:r>
              <a:rPr lang="en-US" sz="3158" dirty="0" smtClean="0"/>
              <a:t>: try to extend it!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Hardware platforms</a:t>
            </a:r>
            <a:r>
              <a:rPr lang="en-US" sz="3158" dirty="0" smtClean="0"/>
              <a:t>: where is the project running in development, test, and production mode?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Use cases</a:t>
            </a:r>
            <a:r>
              <a:rPr lang="en-US" sz="3158" dirty="0" smtClean="0"/>
              <a:t>: collect all! use cases together with the detector groups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Functionality</a:t>
            </a:r>
            <a:r>
              <a:rPr lang="en-US" sz="3158" dirty="0" smtClean="0"/>
              <a:t>: What is the system supposed to do? Everything? NO! Focus on concrete use cases within an open architecture</a:t>
            </a:r>
          </a:p>
          <a:p>
            <a:r>
              <a:rPr lang="en-US" sz="3158" dirty="0" smtClean="0">
                <a:solidFill>
                  <a:srgbClr val="0000FF"/>
                </a:solidFill>
              </a:rPr>
              <a:t>Trigger system</a:t>
            </a:r>
            <a:r>
              <a:rPr lang="en-US" sz="3158" dirty="0" smtClean="0"/>
              <a:t>: does it support online data filtering at all?</a:t>
            </a:r>
            <a:endParaRPr lang="en-US" sz="3158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45412" y="6510725"/>
            <a:ext cx="117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M.Richter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6824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ALFA &amp; O</a:t>
            </a:r>
            <a:r>
              <a:rPr lang="en-US" baseline="30000" dirty="0" smtClean="0"/>
              <a:t>2</a:t>
            </a:r>
            <a:r>
              <a:rPr lang="en-US" dirty="0" smtClean="0"/>
              <a:t>: Design constrains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66" y="1501913"/>
            <a:ext cx="8602623" cy="504687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Highly </a:t>
            </a:r>
            <a:r>
              <a:rPr lang="en-US" dirty="0" smtClean="0"/>
              <a:t>flexible:  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/>
              <a:t>data paths </a:t>
            </a:r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modeled. </a:t>
            </a:r>
          </a:p>
          <a:p>
            <a:r>
              <a:rPr lang="en-US" dirty="0" smtClean="0"/>
              <a:t>Adaptive: </a:t>
            </a:r>
          </a:p>
          <a:p>
            <a:pPr lvl="1"/>
            <a:r>
              <a:rPr lang="en-US" dirty="0" smtClean="0"/>
              <a:t>Sub-systems are continuously under </a:t>
            </a:r>
            <a:r>
              <a:rPr lang="en-US" dirty="0"/>
              <a:t>development and </a:t>
            </a:r>
            <a:r>
              <a:rPr lang="en-US" dirty="0" smtClean="0"/>
              <a:t>improvement</a:t>
            </a:r>
          </a:p>
          <a:p>
            <a:r>
              <a:rPr lang="en-US" dirty="0" smtClean="0"/>
              <a:t>Should work for simulated and real data: </a:t>
            </a:r>
          </a:p>
          <a:p>
            <a:pPr lvl="1"/>
            <a:r>
              <a:rPr lang="en-US" dirty="0" smtClean="0"/>
              <a:t>developing and debugging  the algorithms</a:t>
            </a:r>
          </a:p>
          <a:p>
            <a:r>
              <a:rPr lang="en-US" dirty="0" smtClean="0"/>
              <a:t>It should support all possible hardware where the algorithms could run (CPU, GPU, FPGA)</a:t>
            </a:r>
          </a:p>
          <a:p>
            <a:r>
              <a:rPr lang="en-US" dirty="0" smtClean="0"/>
              <a:t>It has to </a:t>
            </a:r>
            <a:r>
              <a:rPr lang="en-US" dirty="0" smtClean="0">
                <a:solidFill>
                  <a:srgbClr val="FF0000"/>
                </a:solidFill>
              </a:rPr>
              <a:t>scale</a:t>
            </a:r>
            <a:r>
              <a:rPr lang="en-US" dirty="0" smtClean="0"/>
              <a:t> </a:t>
            </a:r>
            <a:r>
              <a:rPr lang="en-US" dirty="0"/>
              <a:t>to any size! With minimum or ideally no effort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 separation between Online and Offline</a:t>
            </a:r>
          </a:p>
          <a:p>
            <a:r>
              <a:rPr lang="en-US" dirty="0" smtClean="0"/>
              <a:t>=&gt; A message queue based system would:</a:t>
            </a:r>
          </a:p>
          <a:p>
            <a:pPr lvl="1"/>
            <a:r>
              <a:rPr lang="en-US" dirty="0" smtClean="0"/>
              <a:t>Decouple producers from consumers.</a:t>
            </a:r>
          </a:p>
          <a:p>
            <a:pPr lvl="1"/>
            <a:r>
              <a:rPr lang="en-US" dirty="0" smtClean="0"/>
              <a:t>Spread the work to be done over several processes and machines.</a:t>
            </a:r>
          </a:p>
          <a:p>
            <a:pPr lvl="1"/>
            <a:r>
              <a:rPr lang="en-US" dirty="0" smtClean="0"/>
              <a:t>We can manage/upgrade/move around  programs (processes) independently of each other.</a:t>
            </a:r>
          </a:p>
          <a:p>
            <a:pPr lvl="1"/>
            <a:r>
              <a:rPr lang="en-US" dirty="0" smtClean="0"/>
              <a:t>Use multi-processing and multi-threading</a:t>
            </a:r>
          </a:p>
          <a:p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30913" y="6465514"/>
            <a:ext cx="143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M.Al-Turany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84793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46696"/>
            <a:ext cx="8458200" cy="2308324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 very lightweight messaging system specially designed for high throughput/low latency scenarios 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Zmq</a:t>
            </a:r>
            <a:r>
              <a:rPr lang="en-US" dirty="0" smtClean="0">
                <a:solidFill>
                  <a:schemeClr val="tx1"/>
                </a:solidFill>
              </a:rPr>
              <a:t> supports many advanced messaging scenarios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BSD </a:t>
            </a:r>
            <a:r>
              <a:rPr lang="en-US" dirty="0">
                <a:solidFill>
                  <a:schemeClr val="tx1"/>
                </a:solidFill>
              </a:rPr>
              <a:t>sockets API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Bindings </a:t>
            </a:r>
            <a:r>
              <a:rPr lang="en-US" dirty="0">
                <a:solidFill>
                  <a:schemeClr val="tx1"/>
                </a:solidFill>
              </a:rPr>
              <a:t>for 30+ languages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Lockless and Fast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Automatic re-connection 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Multiplexed I/O</a:t>
            </a:r>
          </a:p>
        </p:txBody>
      </p:sp>
      <p:sp>
        <p:nvSpPr>
          <p:cNvPr id="6" name="Cloud 5"/>
          <p:cNvSpPr/>
          <p:nvPr/>
        </p:nvSpPr>
        <p:spPr>
          <a:xfrm>
            <a:off x="2590800" y="2667000"/>
            <a:ext cx="6400800" cy="39624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319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ALFA will use  </a:t>
            </a:r>
            <a:r>
              <a:rPr lang="en-US" sz="3200" dirty="0" err="1" smtClean="0"/>
              <a:t>ZeroMQ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to connect different </a:t>
            </a:r>
            <a:r>
              <a:rPr lang="en-US" sz="3200" dirty="0"/>
              <a:t>pieces together</a:t>
            </a:r>
          </a:p>
        </p:txBody>
      </p:sp>
      <p:pic>
        <p:nvPicPr>
          <p:cNvPr id="9" name="Content Placeholder 8" descr="Screen Shot 2013-11-19 at 21.31.2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14:imgLayer r:embed="rId3">
                    <a14:imgEffect>
                      <a14:backgroundRemoval t="0" b="100000" l="1914" r="97368">
                        <a14:foregroundMark x1="56699" y1="37857" x2="56699" y2="37857"/>
                        <a14:foregroundMark x1="68900" y1="52857" x2="68900" y2="52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-27955" b="-27955"/>
          <a:stretch>
            <a:fillRect/>
          </a:stretch>
        </p:blipFill>
        <p:spPr>
          <a:xfrm>
            <a:off x="4724400" y="2362200"/>
            <a:ext cx="2590800" cy="1352873"/>
          </a:xfrm>
        </p:spPr>
      </p:pic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90800" y="3429000"/>
            <a:ext cx="2057400" cy="1344529"/>
          </a:xfrm>
          <a:prstGeom prst="rect">
            <a:avLst/>
          </a:prstGeom>
        </p:spPr>
      </p:pic>
      <p:pic>
        <p:nvPicPr>
          <p:cNvPr id="10" name="Picture 9" descr="925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895006" y="4527143"/>
            <a:ext cx="1803994" cy="1179228"/>
          </a:xfrm>
          <a:prstGeom prst="rect">
            <a:avLst/>
          </a:prstGeom>
        </p:spPr>
      </p:pic>
      <p:pic>
        <p:nvPicPr>
          <p:cNvPr id="11" name="Picture 10" descr="fpga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096000" y="4648200"/>
            <a:ext cx="1676400" cy="1200598"/>
          </a:xfrm>
          <a:prstGeom prst="rect">
            <a:avLst/>
          </a:prstGeom>
        </p:spPr>
      </p:pic>
      <p:pic>
        <p:nvPicPr>
          <p:cNvPr id="12" name="Picture 11" descr="45492_intel-xeon-processor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43400" y="4876800"/>
            <a:ext cx="1676400" cy="12972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9200" y="3793918"/>
            <a:ext cx="1295400" cy="7933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/>
          <a:srcRect t="9498" r="4687" b="22971"/>
          <a:stretch/>
        </p:blipFill>
        <p:spPr>
          <a:xfrm>
            <a:off x="7099300" y="3657600"/>
            <a:ext cx="1066800" cy="929661"/>
          </a:xfrm>
          <a:prstGeom prst="rect">
            <a:avLst/>
          </a:prstGeom>
        </p:spPr>
      </p:pic>
      <p:pic>
        <p:nvPicPr>
          <p:cNvPr id="3" name="Picture 2" descr="construct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14:imgLayer r:embed="rId11">
                    <a14:imgEffect>
                      <a14:backgroundRemoval t="9971" b="91908" l="9942" r="93228">
                        <a14:foregroundMark x1="76657" y1="50000" x2="76657" y2="50000"/>
                        <a14:foregroundMark x1="70605" y1="76590" x2="70605" y2="76590"/>
                        <a14:foregroundMark x1="77233" y1="29769" x2="77233" y2="29769"/>
                        <a14:backgroundMark x1="56484" y1="82081" x2="56484" y2="82081"/>
                        <a14:backgroundMark x1="47262" y1="80202" x2="47262" y2="80202"/>
                        <a14:backgroundMark x1="17147" y1="79046" x2="17147" y2="790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8600" y="3527475"/>
            <a:ext cx="2654264" cy="2646614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30913" y="6465514"/>
            <a:ext cx="143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M.Al-Turany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20497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bgerundetes Rechteck 7"/>
          <p:cNvSpPr/>
          <p:nvPr/>
        </p:nvSpPr>
        <p:spPr>
          <a:xfrm>
            <a:off x="762000" y="2100848"/>
            <a:ext cx="4077339" cy="2038764"/>
          </a:xfrm>
          <a:prstGeom prst="roundRect">
            <a:avLst>
              <a:gd name="adj" fmla="val 7459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                   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2" name="Abgerundetes Rechteck 7"/>
          <p:cNvSpPr/>
          <p:nvPr/>
        </p:nvSpPr>
        <p:spPr>
          <a:xfrm>
            <a:off x="1471285" y="2100848"/>
            <a:ext cx="6895330" cy="2038764"/>
          </a:xfrm>
          <a:prstGeom prst="roundRect">
            <a:avLst>
              <a:gd name="adj" fmla="val 9084"/>
            </a:avLst>
          </a:prstGeom>
          <a:noFill/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                    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>
          <a:xfrm>
            <a:off x="253816" y="101831"/>
            <a:ext cx="8366614" cy="6531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ALFA &amp; </a:t>
            </a:r>
            <a:r>
              <a:rPr lang="en-US" dirty="0" err="1" smtClean="0"/>
              <a:t>FairRoot</a:t>
            </a:r>
            <a:endParaRPr lang="en-US" dirty="0"/>
          </a:p>
        </p:txBody>
      </p:sp>
      <p:sp>
        <p:nvSpPr>
          <p:cNvPr id="13" name="Abgerundetes Rechteck 6"/>
          <p:cNvSpPr/>
          <p:nvPr/>
        </p:nvSpPr>
        <p:spPr>
          <a:xfrm>
            <a:off x="1118241" y="4305262"/>
            <a:ext cx="6794293" cy="2060185"/>
          </a:xfrm>
          <a:prstGeom prst="roundRect">
            <a:avLst/>
          </a:prstGeom>
          <a:solidFill>
            <a:srgbClr val="D8B25C"/>
          </a:solidFill>
          <a:ln w="10000" cap="flat" cmpd="sng" algn="ctr">
            <a:solidFill>
              <a:srgbClr val="D8B25C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7" name="Abgerundetes Rechteck 25"/>
          <p:cNvSpPr/>
          <p:nvPr/>
        </p:nvSpPr>
        <p:spPr>
          <a:xfrm>
            <a:off x="363516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6" name="Abgerundetes Rechteck 27"/>
          <p:cNvSpPr/>
          <p:nvPr/>
        </p:nvSpPr>
        <p:spPr>
          <a:xfrm>
            <a:off x="577481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Geant3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7" name="Abgerundetes Rechteck 28"/>
          <p:cNvSpPr/>
          <p:nvPr/>
        </p:nvSpPr>
        <p:spPr>
          <a:xfrm>
            <a:off x="491895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Geant4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8" name="Abgerundetes Rechteck 30"/>
          <p:cNvSpPr/>
          <p:nvPr/>
        </p:nvSpPr>
        <p:spPr>
          <a:xfrm>
            <a:off x="534688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Genat4_VMC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9" name="Abgerundetes Rechteck 33"/>
          <p:cNvSpPr/>
          <p:nvPr/>
        </p:nvSpPr>
        <p:spPr>
          <a:xfrm>
            <a:off x="3154694" y="4305262"/>
            <a:ext cx="2814975" cy="480096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Libraries and Tools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0" name="Rechteck 37"/>
          <p:cNvSpPr/>
          <p:nvPr/>
        </p:nvSpPr>
        <p:spPr>
          <a:xfrm>
            <a:off x="6630668" y="5277695"/>
            <a:ext cx="626573" cy="320374"/>
          </a:xfrm>
          <a:prstGeom prst="rect">
            <a:avLst/>
          </a:prstGeom>
          <a:solidFill>
            <a:srgbClr val="D8B25C"/>
          </a:solidFill>
          <a:ln w="100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1" name="Abgerundetes Rechteck 29"/>
          <p:cNvSpPr/>
          <p:nvPr/>
        </p:nvSpPr>
        <p:spPr>
          <a:xfrm>
            <a:off x="620274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VGM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4" name="Abgerundetes Rechteck 11"/>
          <p:cNvSpPr/>
          <p:nvPr/>
        </p:nvSpPr>
        <p:spPr>
          <a:xfrm>
            <a:off x="7829475" y="2575742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Runtime DB</a:t>
            </a:r>
          </a:p>
        </p:txBody>
      </p:sp>
      <p:sp>
        <p:nvSpPr>
          <p:cNvPr id="36" name="Abgerundetes Rechteck 15"/>
          <p:cNvSpPr/>
          <p:nvPr/>
        </p:nvSpPr>
        <p:spPr>
          <a:xfrm>
            <a:off x="5598743" y="2575741"/>
            <a:ext cx="582854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Module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Detector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38" name="Abgerundetes Rechteck 19"/>
          <p:cNvSpPr/>
          <p:nvPr/>
        </p:nvSpPr>
        <p:spPr>
          <a:xfrm>
            <a:off x="6358146" y="2575742"/>
            <a:ext cx="562546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Magnetic Field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0" name="Abgerundetes Rechteck 13"/>
          <p:cNvSpPr/>
          <p:nvPr/>
        </p:nvSpPr>
        <p:spPr>
          <a:xfrm>
            <a:off x="7097241" y="2575742"/>
            <a:ext cx="55568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Event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Generator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55" name="Abgerundetes Rechteck 15"/>
          <p:cNvSpPr/>
          <p:nvPr/>
        </p:nvSpPr>
        <p:spPr>
          <a:xfrm>
            <a:off x="4839339" y="2575742"/>
            <a:ext cx="58285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MC Application</a:t>
            </a:r>
          </a:p>
        </p:txBody>
      </p:sp>
      <p:sp>
        <p:nvSpPr>
          <p:cNvPr id="59" name="Abgerundetes Rechteck 11"/>
          <p:cNvSpPr/>
          <p:nvPr/>
        </p:nvSpPr>
        <p:spPr>
          <a:xfrm>
            <a:off x="3543171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 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1" name="Abgerundetes Rechteck 11"/>
          <p:cNvSpPr/>
          <p:nvPr/>
        </p:nvSpPr>
        <p:spPr>
          <a:xfrm>
            <a:off x="2247003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Building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configuraion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4" name="Abgerundetes Rechteck 11"/>
          <p:cNvSpPr/>
          <p:nvPr/>
        </p:nvSpPr>
        <p:spPr>
          <a:xfrm>
            <a:off x="2895087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Testing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5" name="Abgerundetes Rechteck 11"/>
          <p:cNvSpPr/>
          <p:nvPr/>
        </p:nvSpPr>
        <p:spPr>
          <a:xfrm>
            <a:off x="4191255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 DB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7" name="Abgerundetes Rechteck 28"/>
          <p:cNvSpPr/>
          <p:nvPr/>
        </p:nvSpPr>
        <p:spPr>
          <a:xfrm>
            <a:off x="449102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CMake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8" name="Abgerundetes Rechteck 28"/>
          <p:cNvSpPr/>
          <p:nvPr/>
        </p:nvSpPr>
        <p:spPr>
          <a:xfrm>
            <a:off x="4063090" y="4862834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ZeroMQ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39" name="Abgerundetes Rechteck 11"/>
          <p:cNvSpPr/>
          <p:nvPr/>
        </p:nvSpPr>
        <p:spPr>
          <a:xfrm>
            <a:off x="1598919" y="2575742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DDS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5" name="Abgerundetes Rechteck 25"/>
          <p:cNvSpPr/>
          <p:nvPr/>
        </p:nvSpPr>
        <p:spPr>
          <a:xfrm>
            <a:off x="3207230" y="4888670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BOOST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6" name="Abgerundetes Rechteck 25"/>
          <p:cNvSpPr/>
          <p:nvPr/>
        </p:nvSpPr>
        <p:spPr>
          <a:xfrm>
            <a:off x="2601658" y="4862834"/>
            <a:ext cx="551675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Protocol Buffers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2" name="Abgerundetes Rechteck 33"/>
          <p:cNvSpPr/>
          <p:nvPr/>
        </p:nvSpPr>
        <p:spPr>
          <a:xfrm>
            <a:off x="6036266" y="2183685"/>
            <a:ext cx="1109900" cy="381011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3" name="Abgerundetes Rechteck 33"/>
          <p:cNvSpPr/>
          <p:nvPr/>
        </p:nvSpPr>
        <p:spPr>
          <a:xfrm>
            <a:off x="1543830" y="2100848"/>
            <a:ext cx="1109900" cy="381011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ALFA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6" name="Abgerundetes Rechteck 48"/>
          <p:cNvSpPr/>
          <p:nvPr/>
        </p:nvSpPr>
        <p:spPr>
          <a:xfrm>
            <a:off x="2463942" y="1092708"/>
            <a:ext cx="1238368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CbmRoot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9" name="Abgerundetes Rechteck 49"/>
          <p:cNvSpPr/>
          <p:nvPr/>
        </p:nvSpPr>
        <p:spPr>
          <a:xfrm>
            <a:off x="2448324" y="1578512"/>
            <a:ext cx="12539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PandaRoot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0" name="Abgerundetes Rechteck 50"/>
          <p:cNvSpPr/>
          <p:nvPr/>
        </p:nvSpPr>
        <p:spPr>
          <a:xfrm>
            <a:off x="3828667" y="1600200"/>
            <a:ext cx="1257487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AsyEosRoot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1" name="Abgerundetes Rechteck 51"/>
          <p:cNvSpPr/>
          <p:nvPr/>
        </p:nvSpPr>
        <p:spPr>
          <a:xfrm>
            <a:off x="3828667" y="1114396"/>
            <a:ext cx="12574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R3BRoot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2" name="Abgerundetes Rechteck 54"/>
          <p:cNvSpPr/>
          <p:nvPr/>
        </p:nvSpPr>
        <p:spPr>
          <a:xfrm>
            <a:off x="5220871" y="1114396"/>
            <a:ext cx="1272789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SofiaRoot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3" name="Abgerundetes Rechteck 55"/>
          <p:cNvSpPr/>
          <p:nvPr/>
        </p:nvSpPr>
        <p:spPr>
          <a:xfrm>
            <a:off x="6705600" y="1114396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MPDRoot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4" name="Abgerundetes Rechteck 56"/>
          <p:cNvSpPr/>
          <p:nvPr/>
        </p:nvSpPr>
        <p:spPr>
          <a:xfrm>
            <a:off x="5220871" y="1611642"/>
            <a:ext cx="1272790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FopiRoot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5" name="Abgerundetes Rechteck 57"/>
          <p:cNvSpPr/>
          <p:nvPr/>
        </p:nvSpPr>
        <p:spPr>
          <a:xfrm>
            <a:off x="6705600" y="1600200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EICRoot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6" name="Abgerundetes Rechteck 57"/>
          <p:cNvSpPr/>
          <p:nvPr/>
        </p:nvSpPr>
        <p:spPr>
          <a:xfrm>
            <a:off x="1097750" y="1081570"/>
            <a:ext cx="1206342" cy="897409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lvl="0" algn="ctr" defTabSz="914400"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AliRoot6 (O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2</a:t>
            </a:r>
            <a:r>
              <a:rPr lang="en-US" kern="0" dirty="0">
                <a:solidFill>
                  <a:srgbClr val="FF0000"/>
                </a:solidFill>
                <a:latin typeface="Tw Cen MT"/>
              </a:rPr>
              <a:t>)</a:t>
            </a:r>
            <a:endParaRPr kumimoji="0" lang="en-US" sz="18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</a:endParaRPr>
          </a:p>
        </p:txBody>
      </p:sp>
      <p:sp>
        <p:nvSpPr>
          <p:cNvPr id="41" name="Abgerundetes Rechteck 11"/>
          <p:cNvSpPr/>
          <p:nvPr/>
        </p:nvSpPr>
        <p:spPr>
          <a:xfrm>
            <a:off x="882473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????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930913" y="6465514"/>
            <a:ext cx="143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M.Al-Turany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581769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Dynamic </a:t>
            </a:r>
            <a:r>
              <a:rPr lang="en-US" sz="3200" dirty="0"/>
              <a:t>Deployment </a:t>
            </a:r>
            <a:r>
              <a:rPr lang="en-US" sz="3200" dirty="0" smtClean="0"/>
              <a:t>System </a:t>
            </a:r>
            <a:br>
              <a:rPr lang="en-US" sz="3200" dirty="0" smtClean="0"/>
            </a:br>
            <a:r>
              <a:rPr lang="en-US" sz="3200" dirty="0" smtClean="0"/>
              <a:t>(DDS) Should:</a:t>
            </a:r>
            <a:endParaRPr lang="en-US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3667539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/>
              <a:t>D</a:t>
            </a:r>
            <a:r>
              <a:rPr lang="en-US" sz="3000" dirty="0" smtClean="0"/>
              <a:t>eploy task or set of tasks</a:t>
            </a:r>
            <a:endParaRPr lang="en-US" sz="3000" dirty="0"/>
          </a:p>
          <a:p>
            <a:r>
              <a:rPr lang="en-US" sz="3000" dirty="0"/>
              <a:t>U</a:t>
            </a:r>
            <a:r>
              <a:rPr lang="en-US" sz="3000" dirty="0" smtClean="0"/>
              <a:t>se </a:t>
            </a:r>
            <a:r>
              <a:rPr lang="en-US" sz="3000" dirty="0"/>
              <a:t>(utilize) any </a:t>
            </a:r>
            <a:r>
              <a:rPr lang="en-US" sz="3000" dirty="0" smtClean="0"/>
              <a:t>RMS (</a:t>
            </a:r>
            <a:r>
              <a:rPr lang="en-US" sz="3000" dirty="0" err="1" smtClean="0"/>
              <a:t>Slurm</a:t>
            </a:r>
            <a:r>
              <a:rPr lang="en-US" sz="3000" dirty="0" smtClean="0"/>
              <a:t>, Grid Engine, … ),</a:t>
            </a:r>
            <a:endParaRPr lang="en-US" sz="3000" dirty="0"/>
          </a:p>
          <a:p>
            <a:r>
              <a:rPr lang="en-US" sz="3000" dirty="0"/>
              <a:t>S</a:t>
            </a:r>
            <a:r>
              <a:rPr lang="en-US" sz="3000" dirty="0" smtClean="0"/>
              <a:t>ecure </a:t>
            </a:r>
            <a:r>
              <a:rPr lang="en-US" sz="3000" dirty="0"/>
              <a:t>execution of nodes (watchdog)</a:t>
            </a:r>
            <a:r>
              <a:rPr lang="en-US" sz="3000" dirty="0" smtClean="0"/>
              <a:t>,</a:t>
            </a:r>
            <a:endParaRPr lang="en-US" sz="3000" dirty="0"/>
          </a:p>
          <a:p>
            <a:r>
              <a:rPr lang="en-US" sz="3000" dirty="0"/>
              <a:t>S</a:t>
            </a:r>
            <a:r>
              <a:rPr lang="en-US" sz="3000" dirty="0" smtClean="0"/>
              <a:t>upport </a:t>
            </a:r>
            <a:r>
              <a:rPr lang="en-US" sz="3000" dirty="0"/>
              <a:t>different topologies </a:t>
            </a:r>
            <a:r>
              <a:rPr lang="en-US" sz="3000" dirty="0" smtClean="0"/>
              <a:t>and task dependencies</a:t>
            </a:r>
            <a:endParaRPr lang="en-US" sz="3000" dirty="0"/>
          </a:p>
          <a:p>
            <a:r>
              <a:rPr lang="en-US" sz="3000" dirty="0"/>
              <a:t>S</a:t>
            </a:r>
            <a:r>
              <a:rPr lang="en-US" sz="3000" dirty="0" smtClean="0"/>
              <a:t>upport </a:t>
            </a:r>
            <a:r>
              <a:rPr lang="en-US" sz="3000" dirty="0"/>
              <a:t>a central log </a:t>
            </a:r>
            <a:r>
              <a:rPr lang="en-US" sz="3000" dirty="0" smtClean="0"/>
              <a:t>engine</a:t>
            </a:r>
            <a:endParaRPr lang="en-US" sz="3000" dirty="0"/>
          </a:p>
          <a:p>
            <a:r>
              <a:rPr lang="en-US" sz="3000" dirty="0" smtClean="0"/>
              <a:t>….</a:t>
            </a:r>
          </a:p>
          <a:p>
            <a:r>
              <a:rPr lang="en-US" sz="3059" dirty="0" smtClean="0"/>
              <a:t>First test release is expected this month</a:t>
            </a:r>
          </a:p>
          <a:p>
            <a:r>
              <a:rPr lang="en-US" sz="3000" dirty="0" smtClean="0"/>
              <a:t>More discussions during the Alice Offline Week in June 2014</a:t>
            </a:r>
            <a:endParaRPr lang="en-US" sz="3000" dirty="0"/>
          </a:p>
        </p:txBody>
      </p:sp>
      <p:sp>
        <p:nvSpPr>
          <p:cNvPr id="2" name="TextBox 1"/>
          <p:cNvSpPr txBox="1"/>
          <p:nvPr/>
        </p:nvSpPr>
        <p:spPr>
          <a:xfrm>
            <a:off x="1590261" y="5479832"/>
            <a:ext cx="679329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See also the talk by </a:t>
            </a:r>
            <a:r>
              <a:rPr lang="en-US" dirty="0" err="1" smtClean="0"/>
              <a:t>Anar</a:t>
            </a:r>
            <a:r>
              <a:rPr lang="en-US" dirty="0" smtClean="0"/>
              <a:t> </a:t>
            </a:r>
            <a:r>
              <a:rPr lang="en-US" dirty="0" err="1" smtClean="0"/>
              <a:t>Manafov</a:t>
            </a:r>
            <a:r>
              <a:rPr lang="en-US" dirty="0" smtClean="0"/>
              <a:t> @ Alice Offline week (March 2014)</a:t>
            </a:r>
          </a:p>
          <a:p>
            <a:pPr algn="ctr"/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/event/305441/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0913" y="6465514"/>
            <a:ext cx="143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M.Al-Turany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4325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2433" y="306204"/>
            <a:ext cx="7211567" cy="612409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Serialization</a:t>
            </a:r>
            <a:endParaRPr 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34257" y="918613"/>
            <a:ext cx="7794315" cy="540598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Support for Protocol buffers is implemented </a:t>
            </a:r>
          </a:p>
          <a:p>
            <a:pPr lvl="1"/>
            <a:r>
              <a:rPr lang="en-US" dirty="0" smtClean="0"/>
              <a:t>Example in Tutorial 3 in </a:t>
            </a:r>
            <a:r>
              <a:rPr lang="en-US" dirty="0" err="1" smtClean="0"/>
              <a:t>FairRoot</a:t>
            </a:r>
            <a:endParaRPr lang="en-US" dirty="0" smtClean="0"/>
          </a:p>
          <a:p>
            <a:r>
              <a:rPr lang="en-US" dirty="0" smtClean="0"/>
              <a:t>Boost</a:t>
            </a:r>
          </a:p>
          <a:p>
            <a:pPr lvl="1"/>
            <a:r>
              <a:rPr lang="en-US" dirty="0" smtClean="0"/>
              <a:t>Code portability - depend only on ANSI C++ facilities.</a:t>
            </a:r>
          </a:p>
          <a:p>
            <a:pPr lvl="1"/>
            <a:r>
              <a:rPr lang="en-US" dirty="0" smtClean="0"/>
              <a:t>Code economy - exploit features of C++ such as RTTI, templates, and multiple inheritance, etc. where appropriate to make code shorter and simpler to use.</a:t>
            </a:r>
          </a:p>
          <a:p>
            <a:pPr lvl="1"/>
            <a:r>
              <a:rPr lang="en-US" dirty="0" smtClean="0"/>
              <a:t>Independent versioning for each class definition. That is, when a class definition changed, older files can still be imported to the new version of the class.</a:t>
            </a:r>
          </a:p>
          <a:p>
            <a:pPr lvl="1"/>
            <a:r>
              <a:rPr lang="en-US" dirty="0" smtClean="0"/>
              <a:t>Deep pointer save and restore. That is, save and restore of pointers saves and restores the data pointed to.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36893" y="6326059"/>
            <a:ext cx="7528325" cy="369332"/>
          </a:xfrm>
          <a:prstGeom prst="rect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http://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www.boost.org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/doc/libs/1_55_0/libs/serialization/doc/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index.html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9566</TotalTime>
  <Words>1330</Words>
  <Application>Microsoft Macintosh PowerPoint</Application>
  <PresentationFormat>On-screen Show (4:3)</PresentationFormat>
  <Paragraphs>265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Thème Office</vt:lpstr>
      <vt:lpstr>Software Framework Development  P. Hristov for CWG13</vt:lpstr>
      <vt:lpstr>CWG13 Objectives (P. Vande Vyvre, 24/03/2014)</vt:lpstr>
      <vt:lpstr>Running an online system for physics data processing</vt:lpstr>
      <vt:lpstr>Design considerations</vt:lpstr>
      <vt:lpstr>ALFA &amp; O2: Design constrains</vt:lpstr>
      <vt:lpstr>ALFA will use  ZeroMQ  to connect different pieces together</vt:lpstr>
      <vt:lpstr>ALFA &amp; FairRoot</vt:lpstr>
      <vt:lpstr>The Dynamic Deployment System  (DDS) Should:</vt:lpstr>
      <vt:lpstr>Serialization</vt:lpstr>
      <vt:lpstr>Slide 10</vt:lpstr>
      <vt:lpstr>Simplified Online Processing Scheme</vt:lpstr>
      <vt:lpstr>Processing Scenarios</vt:lpstr>
      <vt:lpstr>Reusing existing code</vt:lpstr>
      <vt:lpstr>Wrapper for the HLT algorithms </vt:lpstr>
      <vt:lpstr>The CDB for Run 3</vt:lpstr>
      <vt:lpstr>Short &amp; Mid term tasks</vt:lpstr>
      <vt:lpstr>Short &amp; Mid term tasks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subject/>
  <dc:creator>P. Hristov</dc:creator>
  <cp:keywords/>
  <dc:description/>
  <cp:lastModifiedBy>Office 2004 Test Drive User</cp:lastModifiedBy>
  <cp:revision>676</cp:revision>
  <dcterms:created xsi:type="dcterms:W3CDTF">2014-06-17T07:33:26Z</dcterms:created>
  <dcterms:modified xsi:type="dcterms:W3CDTF">2014-06-17T07:35:35Z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