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4" r:id="rId2"/>
    <p:sldMasterId id="2147483696" r:id="rId3"/>
    <p:sldMasterId id="2147483708" r:id="rId4"/>
    <p:sldMasterId id="2147483720" r:id="rId5"/>
    <p:sldMasterId id="2147483660" r:id="rId6"/>
    <p:sldMasterId id="2147483672" r:id="rId7"/>
  </p:sldMasterIdLst>
  <p:notesMasterIdLst>
    <p:notesMasterId r:id="rId89"/>
  </p:notesMasterIdLst>
  <p:handoutMasterIdLst>
    <p:handoutMasterId r:id="rId90"/>
  </p:handoutMasterIdLst>
  <p:sldIdLst>
    <p:sldId id="670" r:id="rId8"/>
    <p:sldId id="909" r:id="rId9"/>
    <p:sldId id="788" r:id="rId10"/>
    <p:sldId id="984" r:id="rId11"/>
    <p:sldId id="947" r:id="rId12"/>
    <p:sldId id="948" r:id="rId13"/>
    <p:sldId id="949" r:id="rId14"/>
    <p:sldId id="953" r:id="rId15"/>
    <p:sldId id="952" r:id="rId16"/>
    <p:sldId id="985" r:id="rId17"/>
    <p:sldId id="986" r:id="rId18"/>
    <p:sldId id="998" r:id="rId19"/>
    <p:sldId id="999" r:id="rId20"/>
    <p:sldId id="1000" r:id="rId21"/>
    <p:sldId id="1001" r:id="rId22"/>
    <p:sldId id="1002" r:id="rId23"/>
    <p:sldId id="1003" r:id="rId24"/>
    <p:sldId id="1004" r:id="rId25"/>
    <p:sldId id="1005" r:id="rId26"/>
    <p:sldId id="1006" r:id="rId27"/>
    <p:sldId id="1007" r:id="rId28"/>
    <p:sldId id="1008" r:id="rId29"/>
    <p:sldId id="1009" r:id="rId30"/>
    <p:sldId id="1010" r:id="rId31"/>
    <p:sldId id="1011" r:id="rId32"/>
    <p:sldId id="1012" r:id="rId33"/>
    <p:sldId id="1013" r:id="rId34"/>
    <p:sldId id="1014" r:id="rId35"/>
    <p:sldId id="1015" r:id="rId36"/>
    <p:sldId id="1016" r:id="rId37"/>
    <p:sldId id="1017" r:id="rId38"/>
    <p:sldId id="1018" r:id="rId39"/>
    <p:sldId id="1019" r:id="rId40"/>
    <p:sldId id="1020" r:id="rId41"/>
    <p:sldId id="1021" r:id="rId42"/>
    <p:sldId id="1022" r:id="rId43"/>
    <p:sldId id="1023" r:id="rId44"/>
    <p:sldId id="1024" r:id="rId45"/>
    <p:sldId id="1025" r:id="rId46"/>
    <p:sldId id="1026" r:id="rId47"/>
    <p:sldId id="1027" r:id="rId48"/>
    <p:sldId id="1028" r:id="rId49"/>
    <p:sldId id="1029" r:id="rId50"/>
    <p:sldId id="1030" r:id="rId51"/>
    <p:sldId id="1031" r:id="rId52"/>
    <p:sldId id="1032" r:id="rId53"/>
    <p:sldId id="1033" r:id="rId54"/>
    <p:sldId id="1034" r:id="rId55"/>
    <p:sldId id="1035" r:id="rId56"/>
    <p:sldId id="1036" r:id="rId57"/>
    <p:sldId id="1037" r:id="rId58"/>
    <p:sldId id="1038" r:id="rId59"/>
    <p:sldId id="1039" r:id="rId60"/>
    <p:sldId id="1040" r:id="rId61"/>
    <p:sldId id="1041" r:id="rId62"/>
    <p:sldId id="1042" r:id="rId63"/>
    <p:sldId id="1043" r:id="rId64"/>
    <p:sldId id="1044" r:id="rId65"/>
    <p:sldId id="1045" r:id="rId66"/>
    <p:sldId id="1046" r:id="rId67"/>
    <p:sldId id="1047" r:id="rId68"/>
    <p:sldId id="1048" r:id="rId69"/>
    <p:sldId id="1049" r:id="rId70"/>
    <p:sldId id="1050" r:id="rId71"/>
    <p:sldId id="1051" r:id="rId72"/>
    <p:sldId id="1052" r:id="rId73"/>
    <p:sldId id="1053" r:id="rId74"/>
    <p:sldId id="1054" r:id="rId75"/>
    <p:sldId id="1055" r:id="rId76"/>
    <p:sldId id="1056" r:id="rId77"/>
    <p:sldId id="993" r:id="rId78"/>
    <p:sldId id="975" r:id="rId79"/>
    <p:sldId id="954" r:id="rId80"/>
    <p:sldId id="956" r:id="rId81"/>
    <p:sldId id="957" r:id="rId82"/>
    <p:sldId id="1057" r:id="rId83"/>
    <p:sldId id="1059" r:id="rId84"/>
    <p:sldId id="819" r:id="rId85"/>
    <p:sldId id="866" r:id="rId86"/>
    <p:sldId id="903" r:id="rId87"/>
    <p:sldId id="1058" r:id="rId8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4F81BD"/>
    <a:srgbClr val="00B050"/>
    <a:srgbClr val="9DFFB1"/>
    <a:srgbClr val="336699"/>
    <a:srgbClr val="AD4046"/>
    <a:srgbClr val="99464D"/>
    <a:srgbClr val="FFFFD2"/>
    <a:srgbClr val="004080"/>
    <a:srgbClr val="FFF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101" autoAdjust="0"/>
  </p:normalViewPr>
  <p:slideViewPr>
    <p:cSldViewPr snapToGrid="0" snapToObjects="1">
      <p:cViewPr varScale="1">
        <p:scale>
          <a:sx n="102" d="100"/>
          <a:sy n="102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Relationship Id="rId77" Type="http://schemas.openxmlformats.org/officeDocument/2006/relationships/slide" Target="slides/slide70.xml"/><Relationship Id="rId78" Type="http://schemas.openxmlformats.org/officeDocument/2006/relationships/slide" Target="slides/slide71.xml"/><Relationship Id="rId79" Type="http://schemas.openxmlformats.org/officeDocument/2006/relationships/slide" Target="slides/slide72.xml"/><Relationship Id="rId90" Type="http://schemas.openxmlformats.org/officeDocument/2006/relationships/handoutMaster" Target="handoutMasters/handoutMaster1.xml"/><Relationship Id="rId91" Type="http://schemas.openxmlformats.org/officeDocument/2006/relationships/printerSettings" Target="printerSettings/printerSettings1.bin"/><Relationship Id="rId92" Type="http://schemas.openxmlformats.org/officeDocument/2006/relationships/presProps" Target="presProps.xml"/><Relationship Id="rId93" Type="http://schemas.openxmlformats.org/officeDocument/2006/relationships/viewProps" Target="viewProps.xml"/><Relationship Id="rId94" Type="http://schemas.openxmlformats.org/officeDocument/2006/relationships/theme" Target="theme/theme1.xml"/><Relationship Id="rId95" Type="http://schemas.openxmlformats.org/officeDocument/2006/relationships/tableStyles" Target="tableStyle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80" Type="http://schemas.openxmlformats.org/officeDocument/2006/relationships/slide" Target="slides/slide73.xml"/><Relationship Id="rId81" Type="http://schemas.openxmlformats.org/officeDocument/2006/relationships/slide" Target="slides/slide74.xml"/><Relationship Id="rId82" Type="http://schemas.openxmlformats.org/officeDocument/2006/relationships/slide" Target="slides/slide75.xml"/><Relationship Id="rId83" Type="http://schemas.openxmlformats.org/officeDocument/2006/relationships/slide" Target="slides/slide76.xml"/><Relationship Id="rId84" Type="http://schemas.openxmlformats.org/officeDocument/2006/relationships/slide" Target="slides/slide77.xml"/><Relationship Id="rId85" Type="http://schemas.openxmlformats.org/officeDocument/2006/relationships/slide" Target="slides/slide78.xml"/><Relationship Id="rId86" Type="http://schemas.openxmlformats.org/officeDocument/2006/relationships/slide" Target="slides/slide79.xml"/><Relationship Id="rId87" Type="http://schemas.openxmlformats.org/officeDocument/2006/relationships/slide" Target="slides/slide80.xml"/><Relationship Id="rId88" Type="http://schemas.openxmlformats.org/officeDocument/2006/relationships/slide" Target="slides/slide81.xml"/><Relationship Id="rId8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EB175-309F-4B40-ADC3-F45F8420A305}" type="datetimeFigureOut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A356F-6B5E-1247-86B3-48330AE07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35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3514C-CEB7-BF4B-96D4-94108B031DE4}" type="datetimeFigureOut">
              <a:rPr lang="en-US" smtClean="0"/>
              <a:t>16/06/2014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4C2AA-5176-E041-A6CE-7F55C3BA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610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7D51-D58B-B64E-BA9E-7A3B09920431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6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817C-7C65-0148-903C-38377F4D51A5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5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4E57-3DAC-AD4B-A71B-D17AD3F3158D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47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6B56-523D-224D-A09C-F563115F83C8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09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3B98F-4577-3444-8B26-9D38A0F494AE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42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DC1-A978-7643-AF1A-01823A39AD81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3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81685-DA31-E741-8EB1-EBFD8E2B921D}" type="datetime1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69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DE15-CF65-6946-AA09-D9A53C3B444B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42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F48C-BC50-B044-B114-169588044965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60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DB77-3C59-884D-B273-FA72AF6E1CE2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52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DD544-4A4D-5249-AEB6-8E5D2B532165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60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D1C75-66BD-494E-86FE-8847FC2EC2AC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71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D99A-1B2D-8A4A-A48E-0840DF2BFB77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2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F412-70C6-134B-9394-7E67732AA21A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7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D8B7-A474-0340-BFDE-E9E7AE9C68D8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83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8982-8EC0-AA4E-ACE2-2E1AA5D45DAD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67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DDE6-4B5A-914A-B4F0-ECCE9F4DDBBD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163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7B73-D935-5A42-AF9E-FE77384C1F32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86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E3E0-9568-7247-A8A5-BAAC974A7D38}" type="datetime1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23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2DCE5-3BF9-FB4F-AE7F-60BF41120041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713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903F-C1E0-434F-B4C7-6F5EE7CAD28D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061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1B2E4-41D4-1E4D-A566-9E0F6CDDDC38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9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9349-BD45-1E4D-BDDB-4DCD96886A07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18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947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7DF9-3A62-BC4F-B3F2-83461E0DC364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89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792B-5ADE-A14D-9898-D5CE9AB536AB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15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802-A1A4-5346-924A-0B17A2D4040E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147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F200-BB2D-A94B-A887-CC55BA0FC81A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251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73D5C-AE00-5049-B311-C77F44404FCE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584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19396-6EFE-6746-B8E5-05B7102DE3CD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6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68A3-C4B5-804B-8511-CAA92656BE06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58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9994-913F-FA4A-ABE6-546EB1C7B57C}" type="datetime1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33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A52A-BB69-AE4B-AFA8-C734C0431718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09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DB1B-5072-2442-BE6F-C42448F40E98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4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EC3-9793-554A-BEF9-7BA73A16CEC7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340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1AD8-CB70-694E-A65F-05D30B79ED96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00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6022-5813-7D45-BFDA-52D4E1B5ED36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888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70A9-3D66-334F-9CBC-BBC88E2BBCD9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026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1C6F-B6A8-9640-B0EE-F6755199F111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055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0A75-C458-5E40-9017-C43DBE3ABF30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671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D9FE-81DB-984E-9339-153B6DC00BC4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660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0A20-6E3D-594D-9678-708B4BEBDEAD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739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D447-C3F8-B149-BAA9-BD2BEFA0E019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709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636F-57CE-144C-ADEE-84279F5FEC9C}" type="datetime1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393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6F93-A1CB-4249-95A4-28D1C56FFE77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5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D4D-094E-9B47-8E89-0ABE4435B693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022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5FEA-C7D4-F44F-8952-715076C06A34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629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A0602-16CC-D742-80A6-10165126263F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338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191F-320E-0043-A5B7-9E0631BE208E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598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2775E-B583-6B4C-BBF7-B225B4654A57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596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1481-B1D0-484A-ABFF-7B9E6BB0A151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793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E7EA-9FBA-584A-B39A-C5C3D0643FA9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494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5974-8DC8-AF4A-BB66-D2C4E4289547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33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A9A9-B46B-2745-9942-3B9F290584E4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83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5A999-A918-494A-B4F7-2B7F0A5B1057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8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F86F-8BC5-5645-9067-B77633F5AC40}" type="datetime1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6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69AD-6A67-9E46-BCFB-16F31D2A87A0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34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74C4-4061-5845-ADDC-6AA74D05E716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959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BB04-30B7-C842-A0E3-7CDFB95B8259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419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B7C1-87CC-4247-9D9C-9B7D5D7796A6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037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DFDCF-A3C3-EF4E-A49A-0E282A891FC1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128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10712-782B-1C43-B2D3-E5572B817FB1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666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7C275-5BEF-984C-90EA-EBF9D62FF91C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93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83A4A-0D03-ED46-925B-D17B6FB017BC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623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74F-43D9-5643-9A0D-300AEE9CA423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1394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EB36-7480-FA4F-9F7D-488B5D57F48F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3810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446A-AB7E-2948-A98D-2E34789E89FD}" type="datetime1">
              <a:rPr lang="en-US" smtClean="0"/>
              <a:t>16/06/2014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3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AE7D-022A-244E-A569-A9ED860719C9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0482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D2FF-A29A-B243-BCC9-E2B1A742CB8B}" type="datetime1">
              <a:rPr lang="en-US" smtClean="0"/>
              <a:t>16/06/2014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637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E8951-C6AF-8D49-80B1-A424325C7EEF}" type="datetime1">
              <a:rPr lang="en-US" smtClean="0"/>
              <a:t>16/06/2014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091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239-297F-7144-9329-F45AB1364CBF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017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EE0-8899-4442-B1DC-A0794A6224CA}" type="datetime1">
              <a:rPr lang="en-US" smtClean="0"/>
              <a:t>16/06/2014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477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ABEB-E257-FF47-849E-67808F52066B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730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5B9-9E8A-464D-AF41-DFE42C2DDE32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204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0133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559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41DC-D352-DC47-9026-43891CD4AD44}" type="datetimeFigureOut">
              <a:rPr lang="en-US" smtClean="0"/>
              <a:t>16/06/2014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A248-2A1E-DC48-809D-C2FAD9FC87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98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1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1.xml"/><Relationship Id="rId8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AC329-634E-F04C-9BD1-A0736F15F4A4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2300" y="65341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72C15F9-2AD0-044F-BB80-F9D71DAC45B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62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735" r:id="rId8"/>
    <p:sldLayoutId id="2147483736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E2041-8462-9F43-9F6D-3A7963D3ECD3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8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D7DC2-8C19-EB4E-B502-82A768838D19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4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37EE-113D-D04D-9EC2-4ECE6A9344A8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0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8961-6E5A-914D-8A7F-CFC4FF1067B3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5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237A4-1541-6C4C-922E-E0288D8C34A4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161D1-2FC9-CE47-A41C-6C49698E9E67}" type="datetime1">
              <a:rPr lang="en-US" smtClean="0"/>
              <a:t>16/06/2014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DACA1-7F93-4A45-94F9-E9D1078ADC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6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73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5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69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3" Type="http://schemas.openxmlformats.org/officeDocument/2006/relationships/image" Target="../media/image7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6" Type="http://schemas.openxmlformats.org/officeDocument/2006/relationships/image" Target="../media/image14.jp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openxmlformats.org/officeDocument/2006/relationships/image" Target="../media/image77.jpeg"/><Relationship Id="rId5" Type="http://schemas.openxmlformats.org/officeDocument/2006/relationships/image" Target="../media/image78.e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5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9.jpeg"/><Relationship Id="rId3" Type="http://schemas.openxmlformats.org/officeDocument/2006/relationships/image" Target="../media/image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jpeg"/><Relationship Id="rId5" Type="http://schemas.openxmlformats.org/officeDocument/2006/relationships/image" Target="../media/image83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80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4" Type="http://schemas.openxmlformats.org/officeDocument/2006/relationships/image" Target="../media/image3.png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4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image" Target="../media/image87.emf"/><Relationship Id="rId5" Type="http://schemas.openxmlformats.org/officeDocument/2006/relationships/image" Target="../media/image3.png"/><Relationship Id="rId6" Type="http://schemas.openxmlformats.org/officeDocument/2006/relationships/image" Target="../media/image88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9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4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7.jpeg"/><Relationship Id="rId3" Type="http://schemas.openxmlformats.org/officeDocument/2006/relationships/image" Target="../media/image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00.jpg"/><Relationship Id="rId3" Type="http://schemas.openxmlformats.org/officeDocument/2006/relationships/image" Target="../media/image3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g\gudda\Desktop\ITS_detector_1405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4559" y="3040224"/>
            <a:ext cx="3794882" cy="275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90617" y="1731500"/>
            <a:ext cx="536276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b="0" dirty="0" smtClean="0">
                <a:solidFill>
                  <a:srgbClr val="CC3300"/>
                </a:solidFill>
              </a:rPr>
              <a:t>Module and Stave Assembly</a:t>
            </a:r>
          </a:p>
          <a:p>
            <a:pPr algn="ctr">
              <a:spcBef>
                <a:spcPts val="1200"/>
              </a:spcBef>
            </a:pPr>
            <a:r>
              <a:rPr lang="en-US" sz="2000" b="0" dirty="0" err="1" smtClean="0">
                <a:solidFill>
                  <a:srgbClr val="336699"/>
                </a:solidFill>
              </a:rPr>
              <a:t>Krabi</a:t>
            </a:r>
            <a:r>
              <a:rPr lang="en-US" sz="2000" b="0" dirty="0" smtClean="0">
                <a:solidFill>
                  <a:srgbClr val="336699"/>
                </a:solidFill>
              </a:rPr>
              <a:t>, 16 June 2014</a:t>
            </a:r>
          </a:p>
          <a:p>
            <a:pPr algn="ctr">
              <a:spcBef>
                <a:spcPts val="1200"/>
              </a:spcBef>
            </a:pPr>
            <a:r>
              <a:rPr 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en-US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Manzari – INFN/Bari &amp; CERN</a:t>
            </a:r>
            <a:endParaRPr lang="en-US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9560" y="5688943"/>
            <a:ext cx="80494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i="1" dirty="0"/>
              <a:t>ALICE ITS upgrade and </a:t>
            </a:r>
            <a:r>
              <a:rPr lang="it-IT" sz="2400" i="1" dirty="0" smtClean="0"/>
              <a:t>O2 Asian </a:t>
            </a:r>
            <a:r>
              <a:rPr lang="it-IT" sz="2400" i="1" dirty="0"/>
              <a:t>Workshop 2014 @ Thailand</a:t>
            </a:r>
          </a:p>
        </p:txBody>
      </p:sp>
    </p:spTree>
    <p:extLst>
      <p:ext uri="{BB962C8B-B14F-4D97-AF65-F5344CB8AC3E}">
        <p14:creationId xmlns:p14="http://schemas.microsoft.com/office/powerpoint/2010/main" val="234991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809095" y="14416"/>
            <a:ext cx="5525822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4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Summary Table of OB Modules and Staves</a:t>
            </a:r>
            <a:endParaRPr lang="en-US" sz="2400" b="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3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606974"/>
              </p:ext>
            </p:extLst>
          </p:nvPr>
        </p:nvGraphicFramePr>
        <p:xfrm>
          <a:off x="1154157" y="687292"/>
          <a:ext cx="6835687" cy="322072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717511"/>
                <a:gridCol w="1279544"/>
                <a:gridCol w="1279544"/>
                <a:gridCol w="1279544"/>
                <a:gridCol w="12795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 smtClean="0">
                          <a:solidFill>
                            <a:srgbClr val="000000"/>
                          </a:solidFill>
                        </a:rPr>
                        <a:t>Layer</a:t>
                      </a:r>
                      <a:endParaRPr lang="it-IT" sz="20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 smtClean="0">
                          <a:solidFill>
                            <a:srgbClr val="000000"/>
                          </a:solidFill>
                        </a:rPr>
                        <a:t>Stave</a:t>
                      </a:r>
                      <a:endParaRPr lang="it-IT" sz="20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 smtClean="0">
                          <a:solidFill>
                            <a:srgbClr val="000000"/>
                          </a:solidFill>
                        </a:rPr>
                        <a:t>Half-stave</a:t>
                      </a:r>
                      <a:endParaRPr lang="it-IT" sz="20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err="1" smtClean="0">
                          <a:solidFill>
                            <a:srgbClr val="000000"/>
                          </a:solidFill>
                        </a:rPr>
                        <a:t>Module</a:t>
                      </a:r>
                      <a:endParaRPr lang="it-IT" sz="20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0000"/>
                          </a:solidFill>
                        </a:rPr>
                        <a:t>Chip</a:t>
                      </a:r>
                      <a:endParaRPr lang="it-IT" sz="20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L3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192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2688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L4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240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3360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L5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42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84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588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8232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L6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48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96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672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9408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>
                          <a:solidFill>
                            <a:schemeClr val="tx1"/>
                          </a:solidFill>
                        </a:rPr>
                        <a:t>Spares</a:t>
                      </a: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 (20%)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11 (ML)</a:t>
                      </a:r>
                    </a:p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18 (OL)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22 (ML)</a:t>
                      </a:r>
                    </a:p>
                    <a:p>
                      <a:pPr algn="ctr"/>
                      <a:r>
                        <a:rPr lang="it-IT" dirty="0" smtClean="0">
                          <a:solidFill>
                            <a:srgbClr val="008000"/>
                          </a:solidFill>
                        </a:rPr>
                        <a:t>36 (OL)</a:t>
                      </a:r>
                      <a:endParaRPr lang="it-IT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340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00FF"/>
                          </a:solidFill>
                        </a:rPr>
                        <a:t>4760</a:t>
                      </a:r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0000"/>
                          </a:solidFill>
                        </a:rPr>
                        <a:t>Total</a:t>
                      </a:r>
                      <a:endParaRPr lang="it-IT" sz="2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 dirty="0" smtClean="0">
                          <a:solidFill>
                            <a:srgbClr val="FF0000"/>
                          </a:solidFill>
                        </a:rPr>
                        <a:t>65 (ML)</a:t>
                      </a:r>
                    </a:p>
                    <a:p>
                      <a:pPr algn="ctr"/>
                      <a:r>
                        <a:rPr lang="it-IT" sz="2000" b="0" dirty="0" smtClean="0">
                          <a:solidFill>
                            <a:srgbClr val="008000"/>
                          </a:solidFill>
                        </a:rPr>
                        <a:t>108 (OL)</a:t>
                      </a:r>
                      <a:endParaRPr lang="it-IT" sz="2000" b="0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 dirty="0" smtClean="0">
                          <a:solidFill>
                            <a:srgbClr val="FF0000"/>
                          </a:solidFill>
                        </a:rPr>
                        <a:t>130 (ML)</a:t>
                      </a:r>
                    </a:p>
                    <a:p>
                      <a:pPr algn="ctr"/>
                      <a:r>
                        <a:rPr lang="it-IT" sz="2000" b="0" dirty="0" smtClean="0">
                          <a:solidFill>
                            <a:srgbClr val="008000"/>
                          </a:solidFill>
                        </a:rPr>
                        <a:t>216 (OL)</a:t>
                      </a:r>
                      <a:endParaRPr lang="it-IT" sz="2000" b="0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 dirty="0" smtClean="0">
                          <a:solidFill>
                            <a:srgbClr val="0000FF"/>
                          </a:solidFill>
                        </a:rPr>
                        <a:t>2032</a:t>
                      </a:r>
                      <a:endParaRPr lang="it-IT" sz="20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 dirty="0" smtClean="0">
                          <a:solidFill>
                            <a:srgbClr val="0000FF"/>
                          </a:solidFill>
                        </a:rPr>
                        <a:t>28448</a:t>
                      </a:r>
                      <a:endParaRPr lang="it-IT" sz="20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507003" y="3943870"/>
            <a:ext cx="4597603" cy="2712802"/>
            <a:chOff x="3358889" y="877918"/>
            <a:chExt cx="5747013" cy="3391003"/>
          </a:xfrm>
        </p:grpSpPr>
        <p:grpSp>
          <p:nvGrpSpPr>
            <p:cNvPr id="26" name="Gruppo 15"/>
            <p:cNvGrpSpPr>
              <a:grpSpLocks noChangeAspect="1"/>
            </p:cNvGrpSpPr>
            <p:nvPr/>
          </p:nvGrpSpPr>
          <p:grpSpPr>
            <a:xfrm>
              <a:off x="3916027" y="877918"/>
              <a:ext cx="5189875" cy="3391003"/>
              <a:chOff x="-909957" y="563492"/>
              <a:chExt cx="8695210" cy="5651865"/>
            </a:xfrm>
          </p:grpSpPr>
          <p:pic>
            <p:nvPicPr>
              <p:cNvPr id="30" name="Picture 2" descr="C:\Users\FIORENZA\Documents\File 3D\Stave con chip ed FPC per Vito\File 3D\Stave no carbon_1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022" y="563492"/>
                <a:ext cx="7382231" cy="4755041"/>
              </a:xfrm>
              <a:prstGeom prst="rect">
                <a:avLst/>
              </a:prstGeom>
              <a:noFill/>
            </p:spPr>
          </p:pic>
          <p:pic>
            <p:nvPicPr>
              <p:cNvPr id="31" name="Picture 30" descr="Frontale_NO_bus_NO_bridge.jp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77436" y="4468277"/>
                <a:ext cx="2315695" cy="174708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-909957" y="920402"/>
                <a:ext cx="1166323" cy="3568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Arial"/>
                    <a:cs typeface="Arial"/>
                  </a:rPr>
                  <a:t>Power Bus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20120072">
                <a:off x="2647652" y="2269815"/>
                <a:ext cx="1125125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Arial"/>
                    <a:cs typeface="Arial"/>
                  </a:rPr>
                  <a:t>Cold Plate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19771709">
                <a:off x="6215669" y="1659376"/>
                <a:ext cx="1072672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Half-Stave</a:t>
                </a:r>
                <a:endParaRPr lang="en-GB" sz="1000" dirty="0">
                  <a:solidFill>
                    <a:schemeClr val="bg1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656705" y="4071370"/>
                <a:ext cx="1763544" cy="430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Arial"/>
                    <a:cs typeface="Arial"/>
                  </a:rPr>
                  <a:t>Half-Stave Left</a:t>
                </a:r>
                <a:endParaRPr lang="en-GB" sz="800" dirty="0">
                  <a:latin typeface="Arial"/>
                  <a:cs typeface="Arial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838875" y="4219179"/>
                <a:ext cx="1892457" cy="430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Arial"/>
                    <a:cs typeface="Arial"/>
                  </a:rPr>
                  <a:t>Half-Stave Right</a:t>
                </a:r>
                <a:endParaRPr lang="en-GB" sz="800" dirty="0"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9382914">
                <a:off x="4501158" y="2732975"/>
                <a:ext cx="2403276" cy="512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latin typeface="Arial"/>
                    <a:cs typeface="Arial"/>
                  </a:rPr>
                  <a:t>Space Frame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47" name="TextBox 10"/>
              <p:cNvSpPr txBox="1"/>
              <p:nvPr/>
            </p:nvSpPr>
            <p:spPr>
              <a:xfrm rot="19858416">
                <a:off x="5754425" y="1513721"/>
                <a:ext cx="1072672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Half-Stave</a:t>
                </a:r>
                <a:endParaRPr lang="en-GB" sz="1000" dirty="0">
                  <a:solidFill>
                    <a:schemeClr val="bg1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358889" y="1610126"/>
              <a:ext cx="206209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/>
                  <a:cs typeface="Arial"/>
                </a:rPr>
                <a:t>Flexible Printed Circuit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93955" y="1372977"/>
              <a:ext cx="1130987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Module: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98544" y="1801825"/>
              <a:ext cx="1068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00" dirty="0" smtClean="0">
                  <a:latin typeface="Arial"/>
                  <a:cs typeface="Arial"/>
                </a:rPr>
                <a:t>2x7 Pixel Chips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815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280013" y="3585496"/>
            <a:ext cx="617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After</a:t>
            </a:r>
            <a:endParaRPr lang="it-IT" sz="16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14550" y="3186389"/>
            <a:ext cx="5118211" cy="2863880"/>
            <a:chOff x="399013" y="3380711"/>
            <a:chExt cx="5686901" cy="3182089"/>
          </a:xfrm>
        </p:grpSpPr>
        <p:pic>
          <p:nvPicPr>
            <p:cNvPr id="40" name="Picture 39" descr="LaserSoldering.pdf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1153"/>
            <a:stretch/>
          </p:blipFill>
          <p:spPr>
            <a:xfrm>
              <a:off x="399013" y="3380711"/>
              <a:ext cx="5012266" cy="3182089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5413944" y="5616949"/>
              <a:ext cx="671970" cy="17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µm</a:t>
              </a:r>
              <a:endParaRPr lang="fr-F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12859" y="5741597"/>
              <a:ext cx="671970" cy="17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 µm</a:t>
              </a:r>
              <a:endParaRPr lang="fr-F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412858" y="5893281"/>
              <a:ext cx="671970" cy="17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µm</a:t>
              </a:r>
              <a:endParaRPr lang="fr-F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12857" y="6056100"/>
              <a:ext cx="671970" cy="17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 µm</a:t>
              </a:r>
              <a:endParaRPr lang="fr-F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12856" y="6170231"/>
              <a:ext cx="671970" cy="17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µm</a:t>
              </a:r>
              <a:endParaRPr lang="fr-F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413944" y="6337111"/>
              <a:ext cx="671970" cy="173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µm</a:t>
              </a:r>
              <a:endParaRPr lang="fr-F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915731" y="5781014"/>
              <a:ext cx="780485" cy="230832"/>
              <a:chOff x="5977468" y="3643784"/>
              <a:chExt cx="780485" cy="230832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6085983" y="3643784"/>
                <a:ext cx="67197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solidFill>
                      <a:srgbClr val="4F81B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200 µm</a:t>
                </a:r>
                <a:endParaRPr lang="fr-FR" sz="900" dirty="0">
                  <a:solidFill>
                    <a:srgbClr val="4F81B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6574368" y="3778250"/>
                <a:ext cx="177800" cy="0"/>
              </a:xfrm>
              <a:prstGeom prst="straightConnector1">
                <a:avLst/>
              </a:prstGeom>
              <a:ln w="3175" cmpd="sng"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H="1">
                <a:off x="5977468" y="3778250"/>
                <a:ext cx="177800" cy="0"/>
              </a:xfrm>
              <a:prstGeom prst="straightConnector1">
                <a:avLst/>
              </a:prstGeom>
              <a:ln w="3175" cmpd="sng"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Picture 23" descr="LaserSoldering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71" r="62351" b="16236"/>
          <a:stretch/>
        </p:blipFill>
        <p:spPr>
          <a:xfrm>
            <a:off x="6951504" y="1181140"/>
            <a:ext cx="2178799" cy="161922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5"/>
            <a:ext cx="8229600" cy="590523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Components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9690" y="2844700"/>
            <a:ext cx="613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x</a:t>
            </a:r>
            <a:r>
              <a:rPr lang="it-IT" sz="2000" dirty="0" smtClean="0">
                <a:solidFill>
                  <a:srgbClr val="FF0000"/>
                </a:solidFill>
              </a:rPr>
              <a:t> 14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70" y="1854989"/>
            <a:ext cx="1705356" cy="86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118" y="1227958"/>
            <a:ext cx="20636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Pixel chip</a:t>
            </a:r>
          </a:p>
          <a:p>
            <a:pPr algn="ctr"/>
            <a:r>
              <a:rPr lang="it-IT" dirty="0" smtClean="0"/>
              <a:t>with </a:t>
            </a:r>
            <a:r>
              <a:rPr lang="it-IT" dirty="0" err="1">
                <a:latin typeface="Times New Roman"/>
                <a:cs typeface="Times New Roman"/>
              </a:rPr>
              <a:t>p</a:t>
            </a:r>
            <a:r>
              <a:rPr lang="it-IT" dirty="0" err="1" smtClean="0">
                <a:latin typeface="Times New Roman"/>
                <a:cs typeface="Times New Roman"/>
              </a:rPr>
              <a:t>ads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>
                <a:latin typeface="Times New Roman"/>
                <a:cs typeface="Times New Roman"/>
              </a:rPr>
              <a:t>over </a:t>
            </a:r>
            <a:r>
              <a:rPr lang="it-IT" dirty="0" err="1" smtClean="0">
                <a:latin typeface="Times New Roman"/>
                <a:cs typeface="Times New Roman"/>
              </a:rPr>
              <a:t>logic</a:t>
            </a:r>
            <a:endParaRPr lang="it-IT" dirty="0">
              <a:latin typeface="Times New Roman"/>
              <a:cs typeface="Times New Roman"/>
            </a:endParaRPr>
          </a:p>
          <a:p>
            <a:pPr algn="ctr"/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1801015" y="2222534"/>
            <a:ext cx="312906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it-IT" sz="2000" dirty="0" smtClean="0"/>
              <a:t>+</a:t>
            </a:r>
            <a:endParaRPr lang="it-IT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7092230" y="836437"/>
            <a:ext cx="1594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Laser </a:t>
            </a:r>
            <a:r>
              <a:rPr lang="it-IT" dirty="0" err="1" smtClean="0"/>
              <a:t>soldering</a:t>
            </a:r>
            <a:endParaRPr lang="it-IT" dirty="0">
              <a:latin typeface="Times New Roman"/>
              <a:cs typeface="Times New Roman"/>
            </a:endParaRPr>
          </a:p>
          <a:p>
            <a:pPr algn="ctr"/>
            <a:endParaRPr lang="it-IT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1550" y="3908498"/>
            <a:ext cx="1141200" cy="108630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002016" y="3579984"/>
            <a:ext cx="742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lang="it-IT" sz="16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efore</a:t>
            </a:r>
            <a:endParaRPr lang="it-IT" sz="16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29952" y="2222534"/>
            <a:ext cx="312906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it-IT" sz="2000" dirty="0" smtClean="0"/>
              <a:t>+</a:t>
            </a:r>
            <a:endParaRPr lang="it-IT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584060" y="1241246"/>
            <a:ext cx="3031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Flexible</a:t>
            </a:r>
            <a:r>
              <a:rPr lang="it-IT" dirty="0" smtClean="0"/>
              <a:t> </a:t>
            </a:r>
            <a:r>
              <a:rPr lang="it-IT" dirty="0" err="1" smtClean="0"/>
              <a:t>Printed</a:t>
            </a:r>
            <a:r>
              <a:rPr lang="it-IT" dirty="0" smtClean="0"/>
              <a:t> Circuit (FPC)</a:t>
            </a:r>
          </a:p>
          <a:p>
            <a:pPr algn="ctr"/>
            <a:r>
              <a:rPr lang="it-IT" dirty="0" smtClean="0">
                <a:latin typeface="Times New Roman"/>
                <a:cs typeface="Times New Roman"/>
              </a:rPr>
              <a:t>(Cu/</a:t>
            </a:r>
            <a:r>
              <a:rPr lang="it-IT" dirty="0" err="1" smtClean="0">
                <a:latin typeface="Times New Roman"/>
                <a:cs typeface="Times New Roman"/>
              </a:rPr>
              <a:t>Polyimide</a:t>
            </a:r>
            <a:r>
              <a:rPr lang="it-IT" dirty="0" smtClean="0">
                <a:latin typeface="Times New Roman"/>
                <a:cs typeface="Times New Roman"/>
              </a:rPr>
              <a:t> double </a:t>
            </a:r>
            <a:r>
              <a:rPr lang="it-IT" dirty="0" err="1" smtClean="0">
                <a:latin typeface="Times New Roman"/>
                <a:cs typeface="Times New Roman"/>
              </a:rPr>
              <a:t>layer</a:t>
            </a:r>
            <a:r>
              <a:rPr lang="it-IT" dirty="0" smtClean="0">
                <a:latin typeface="Times New Roman"/>
                <a:cs typeface="Times New Roman"/>
              </a:rPr>
              <a:t>)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31062" y="2835900"/>
            <a:ext cx="4837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x</a:t>
            </a:r>
            <a:r>
              <a:rPr lang="it-IT" sz="2000" dirty="0" smtClean="0">
                <a:solidFill>
                  <a:srgbClr val="FF0000"/>
                </a:solidFill>
              </a:rPr>
              <a:t> 1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04248" y="2783615"/>
            <a:ext cx="2143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X 1400 (~100/chip)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20" name="Picture 2" descr="C:\Users\FIORENZA\Desktop\IMG_4972 - Copi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247" y="2091939"/>
            <a:ext cx="4465223" cy="64323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135422" y="2099654"/>
            <a:ext cx="628945" cy="30960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ctangle 33"/>
          <p:cNvSpPr/>
          <p:nvPr/>
        </p:nvSpPr>
        <p:spPr>
          <a:xfrm>
            <a:off x="2131201" y="2417141"/>
            <a:ext cx="628945" cy="30960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5" name="Rectangle 34"/>
          <p:cNvSpPr/>
          <p:nvPr/>
        </p:nvSpPr>
        <p:spPr>
          <a:xfrm>
            <a:off x="2766163" y="2417153"/>
            <a:ext cx="628945" cy="30960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6" name="Rectangle 35"/>
          <p:cNvSpPr/>
          <p:nvPr/>
        </p:nvSpPr>
        <p:spPr>
          <a:xfrm>
            <a:off x="3401125" y="2417165"/>
            <a:ext cx="628945" cy="30960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7" name="Rectangle 36"/>
          <p:cNvSpPr/>
          <p:nvPr/>
        </p:nvSpPr>
        <p:spPr>
          <a:xfrm>
            <a:off x="2766175" y="2099690"/>
            <a:ext cx="628945" cy="30960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135618" y="623911"/>
            <a:ext cx="6649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components</a:t>
            </a:r>
            <a:r>
              <a:rPr lang="it-IT" dirty="0" smtClean="0"/>
              <a:t> of the </a:t>
            </a:r>
            <a:r>
              <a:rPr lang="it-IT" dirty="0" err="1" smtClean="0"/>
              <a:t>Module</a:t>
            </a:r>
            <a:r>
              <a:rPr lang="it-IT" dirty="0" smtClean="0"/>
              <a:t> or HIC (</a:t>
            </a:r>
            <a:r>
              <a:rPr lang="it-IT" dirty="0" err="1" smtClean="0"/>
              <a:t>Hybrid</a:t>
            </a:r>
            <a:r>
              <a:rPr lang="it-IT" dirty="0" smtClean="0"/>
              <a:t> </a:t>
            </a:r>
            <a:r>
              <a:rPr lang="it-IT" dirty="0" err="1" smtClean="0"/>
              <a:t>Integrated</a:t>
            </a:r>
            <a:r>
              <a:rPr lang="it-IT" dirty="0" smtClean="0"/>
              <a:t> Circuit) are:</a:t>
            </a:r>
            <a:endParaRPr lang="it-IT" dirty="0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135618" y="3545055"/>
            <a:ext cx="2811837" cy="923330"/>
          </a:xfrm>
          <a:prstGeom prst="rect">
            <a:avLst/>
          </a:prstGeom>
          <a:noFill/>
          <a:ln w="6350" cmpd="sng">
            <a:noFill/>
          </a:ln>
          <a:effectLst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Interconnection of </a:t>
            </a:r>
            <a:r>
              <a:rPr lang="en-US" sz="1800" b="0" dirty="0" smtClean="0">
                <a:solidFill>
                  <a:srgbClr val="0000FF"/>
                </a:solidFill>
                <a:latin typeface="Calibri" charset="0"/>
                <a:cs typeface="Calibri" charset="0"/>
              </a:rPr>
              <a:t>Pixel chip </a:t>
            </a:r>
            <a:r>
              <a:rPr lang="en-US" sz="1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on </a:t>
            </a:r>
            <a:r>
              <a:rPr lang="en-US" sz="1800" b="0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FPC</a:t>
            </a:r>
            <a:r>
              <a:rPr lang="en-US" sz="1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by selective laser soldering</a:t>
            </a: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32721" y="3576737"/>
            <a:ext cx="2653589" cy="198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7887" y="3906129"/>
            <a:ext cx="1141200" cy="10863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09131" y="5810005"/>
            <a:ext cx="326657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4080"/>
                </a:solidFill>
              </a:rPr>
              <a:t>Laser soldering machine </a:t>
            </a:r>
            <a:r>
              <a:rPr lang="en-GB" sz="1600" dirty="0" smtClean="0">
                <a:solidFill>
                  <a:srgbClr val="004080"/>
                </a:solidFill>
              </a:rPr>
              <a:t>operational </a:t>
            </a:r>
            <a:r>
              <a:rPr lang="en-GB" sz="1600" dirty="0">
                <a:solidFill>
                  <a:srgbClr val="004080"/>
                </a:solidFill>
              </a:rPr>
              <a:t>at the CERN ITS Lab (Sep 2013)</a:t>
            </a:r>
          </a:p>
        </p:txBody>
      </p:sp>
      <p:sp>
        <p:nvSpPr>
          <p:cNvPr id="5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4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206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33622"/>
            <a:ext cx="9143998" cy="47907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04581" y="583646"/>
            <a:ext cx="553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Handling of components performed by vacuum based jigs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7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33622"/>
            <a:ext cx="9143996" cy="479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76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33622"/>
            <a:ext cx="9143996" cy="479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7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033622"/>
            <a:ext cx="9143994" cy="479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033622"/>
            <a:ext cx="9143994" cy="479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38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1033622"/>
            <a:ext cx="9143992" cy="479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1033622"/>
            <a:ext cx="9143992" cy="479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90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19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1033622"/>
            <a:ext cx="9143990" cy="479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97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10688" y="34106"/>
            <a:ext cx="5922624" cy="5027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rgbClr val="0000FF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en-US" sz="2400" i="0" dirty="0" smtClean="0">
                <a:latin typeface="Times New Roman"/>
                <a:cs typeface="Times New Roman"/>
              </a:rPr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1194" y="1042404"/>
            <a:ext cx="427552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Detector layout overview</a:t>
            </a:r>
          </a:p>
          <a:p>
            <a:pPr marL="285750" indent="-285750">
              <a:buFont typeface="Wingdings" charset="2"/>
              <a:buChar char="Ø"/>
            </a:pPr>
            <a:endParaRPr lang="en-GB" sz="2000" dirty="0" smtClean="0"/>
          </a:p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Module assembly procedure</a:t>
            </a:r>
          </a:p>
          <a:p>
            <a:pPr marL="285750" indent="-285750">
              <a:buFont typeface="Wingdings" charset="2"/>
              <a:buChar char="Ø"/>
            </a:pPr>
            <a:endParaRPr lang="en-GB" sz="2000" dirty="0"/>
          </a:p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Stave assembly procedure</a:t>
            </a:r>
          </a:p>
          <a:p>
            <a:pPr marL="285750" indent="-285750">
              <a:buFont typeface="Wingdings" charset="2"/>
              <a:buChar char="Ø"/>
            </a:pPr>
            <a:endParaRPr lang="en-GB" sz="2000" dirty="0"/>
          </a:p>
          <a:p>
            <a:pPr marL="285750" indent="-285750">
              <a:buFont typeface="Wingdings" charset="2"/>
              <a:buChar char="Ø"/>
            </a:pPr>
            <a:r>
              <a:rPr lang="en-GB" sz="2000" dirty="0" smtClean="0"/>
              <a:t>Automatic Module Assembly </a:t>
            </a:r>
            <a:r>
              <a:rPr lang="en-GB" sz="2000" dirty="0"/>
              <a:t>S</a:t>
            </a:r>
            <a:r>
              <a:rPr lang="en-GB" sz="2000" dirty="0" smtClean="0"/>
              <a:t>ystem  </a:t>
            </a:r>
            <a:endParaRPr lang="en-GB" sz="2000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195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1033622"/>
            <a:ext cx="9143990" cy="47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65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1033622"/>
            <a:ext cx="9143988" cy="47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4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1033622"/>
            <a:ext cx="9143988" cy="479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3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1033622"/>
            <a:ext cx="9143986" cy="479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3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1033622"/>
            <a:ext cx="9143986" cy="479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50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" y="1033622"/>
            <a:ext cx="9143984" cy="479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9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" y="1033622"/>
            <a:ext cx="9143984" cy="479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6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" y="1033622"/>
            <a:ext cx="9143982" cy="479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6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" y="1033622"/>
            <a:ext cx="9143982" cy="479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10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29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1033622"/>
            <a:ext cx="9143980" cy="479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39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ts_layout_rev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00" y="800100"/>
            <a:ext cx="8946000" cy="57449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8093" y="1584022"/>
            <a:ext cx="1721157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12.5 G-pixel (~10 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6619" y="3351669"/>
            <a:ext cx="12738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AD4046"/>
                </a:solidFill>
              </a:rPr>
              <a:t>r coverage:</a:t>
            </a:r>
          </a:p>
          <a:p>
            <a:r>
              <a:rPr lang="en-US" sz="1600" dirty="0" smtClean="0">
                <a:solidFill>
                  <a:srgbClr val="AD4046"/>
                </a:solidFill>
              </a:rPr>
              <a:t>22 – 400 mm</a:t>
            </a:r>
            <a:endParaRPr lang="en-US" sz="1600" dirty="0">
              <a:solidFill>
                <a:srgbClr val="AD404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435100" y="391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058400" y="31747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73870" y="5484529"/>
            <a:ext cx="2178997" cy="600164"/>
          </a:xfrm>
          <a:prstGeom prst="rect">
            <a:avLst/>
          </a:prstGeom>
          <a:solidFill>
            <a:srgbClr val="D99694">
              <a:alpha val="63137"/>
            </a:srgbClr>
          </a:solidFill>
          <a:ln>
            <a:solidFill>
              <a:srgbClr val="004080"/>
            </a:solidFill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</a:rPr>
              <a:t>700</a:t>
            </a:r>
            <a:r>
              <a:rPr lang="en-US" sz="1400" b="0" dirty="0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1400" b="0" dirty="0" err="1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krad</a:t>
            </a:r>
            <a:r>
              <a:rPr lang="en-US" sz="1400" b="0" dirty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/ </a:t>
            </a:r>
            <a:r>
              <a:rPr lang="en-US" sz="1400" b="0" dirty="0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1x10</a:t>
            </a:r>
            <a:r>
              <a:rPr lang="en-US" sz="1400" b="0" baseline="30000" dirty="0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13</a:t>
            </a:r>
            <a:r>
              <a:rPr lang="en-US" sz="1400" b="0" dirty="0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 1 MeV </a:t>
            </a:r>
            <a:r>
              <a:rPr lang="en-US" sz="1400" b="0" dirty="0" err="1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n</a:t>
            </a:r>
            <a:r>
              <a:rPr lang="en-US" sz="1400" b="0" baseline="-25000" dirty="0" err="1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eq</a:t>
            </a:r>
            <a:endParaRPr lang="en-US" sz="1400" dirty="0">
              <a:solidFill>
                <a:srgbClr val="004080"/>
              </a:solidFill>
              <a:latin typeface="Calibri" pitchFamily="34" charset="0"/>
              <a:cs typeface="Calibri" pitchFamily="34" charset="0"/>
            </a:endParaRPr>
          </a:p>
          <a:p>
            <a:pPr algn="ctr" eaLnBrk="0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400" b="0" kern="0" dirty="0" smtClean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includes </a:t>
            </a:r>
            <a:r>
              <a:rPr lang="en-US" sz="1400" b="0" kern="0" dirty="0">
                <a:solidFill>
                  <a:srgbClr val="004080"/>
                </a:solidFill>
                <a:latin typeface="Calibri" pitchFamily="34" charset="0"/>
                <a:ea typeface="+mn-ea"/>
                <a:cs typeface="Calibri" pitchFamily="34" charset="0"/>
              </a:rPr>
              <a:t>safety factor </a:t>
            </a:r>
            <a:r>
              <a:rPr lang="en-US" sz="1400" kern="0" dirty="0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en-US" sz="1400" b="0" kern="0" dirty="0">
              <a:solidFill>
                <a:srgbClr val="004080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687" y="5168656"/>
            <a:ext cx="2134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AD4046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 smtClean="0">
                <a:solidFill>
                  <a:srgbClr val="AD4046"/>
                </a:solidFill>
                <a:latin typeface="Symbol" charset="2"/>
                <a:cs typeface="Symbol" charset="2"/>
              </a:rPr>
              <a:t> </a:t>
            </a:r>
            <a:r>
              <a:rPr lang="en-US" sz="1600" dirty="0" smtClean="0">
                <a:solidFill>
                  <a:srgbClr val="AD4046"/>
                </a:solidFill>
              </a:rPr>
              <a:t>coverage: |</a:t>
            </a:r>
            <a:r>
              <a:rPr lang="en-US" sz="1600" dirty="0" smtClean="0">
                <a:solidFill>
                  <a:srgbClr val="AD4046"/>
                </a:solidFill>
                <a:latin typeface="Symbol" charset="2"/>
                <a:cs typeface="Symbol" charset="2"/>
              </a:rPr>
              <a:t>h</a:t>
            </a:r>
            <a:r>
              <a:rPr lang="en-US" sz="1600" dirty="0" smtClean="0">
                <a:solidFill>
                  <a:srgbClr val="AD4046"/>
                </a:solidFill>
              </a:rPr>
              <a:t>| ≤ 1.22 </a:t>
            </a:r>
          </a:p>
          <a:p>
            <a:r>
              <a:rPr lang="en-US" sz="1600" dirty="0" smtClean="0">
                <a:solidFill>
                  <a:srgbClr val="336699"/>
                </a:solidFill>
              </a:rPr>
              <a:t>for tracks from 90% most luminous region</a:t>
            </a:r>
            <a:endParaRPr lang="en-US" sz="1600" dirty="0">
              <a:solidFill>
                <a:srgbClr val="3366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46437" y="535494"/>
            <a:ext cx="5251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7 layers of  Monolithic Active Pixel Sensors</a:t>
            </a:r>
            <a:endParaRPr lang="en-GB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6" name="Immagine 7" descr="acquia_marina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610688" y="34106"/>
            <a:ext cx="5922624" cy="5027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rgbClr val="0000FF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en-US" sz="2400" i="0" dirty="0" smtClean="0">
                <a:latin typeface="Times New Roman"/>
                <a:cs typeface="Times New Roman"/>
              </a:rPr>
              <a:t>The New Inner Tracking System 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593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1033622"/>
            <a:ext cx="9143980" cy="47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99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1033622"/>
            <a:ext cx="9143978" cy="47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74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1033622"/>
            <a:ext cx="9143978" cy="479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03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1033622"/>
            <a:ext cx="9143977" cy="479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3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1033622"/>
            <a:ext cx="9143977" cy="479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73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1033622"/>
            <a:ext cx="9143975" cy="479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1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1033622"/>
            <a:ext cx="9143975" cy="479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7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" y="1033622"/>
            <a:ext cx="9143973" cy="479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8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" y="1033622"/>
            <a:ext cx="9143973" cy="479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7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39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" y="1033622"/>
            <a:ext cx="9143971" cy="479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4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1702" y="979388"/>
            <a:ext cx="88061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GB" sz="2000" b="1" dirty="0" smtClean="0"/>
              <a:t>Stave</a:t>
            </a:r>
            <a:r>
              <a:rPr lang="en-GB" sz="2000" b="1" dirty="0"/>
              <a:t>: </a:t>
            </a:r>
            <a:r>
              <a:rPr lang="en-GB" sz="2000" dirty="0"/>
              <a:t>The ITS layers are azimuthally segmented in </a:t>
            </a:r>
            <a:r>
              <a:rPr lang="en-GB" sz="2000" dirty="0" smtClean="0"/>
              <a:t>Staves</a:t>
            </a:r>
            <a:r>
              <a:rPr lang="en-GB" sz="2000" dirty="0"/>
              <a:t>, which are mechanically independent. Staves are </a:t>
            </a:r>
            <a:r>
              <a:rPr lang="en-GB" sz="2000" dirty="0" smtClean="0"/>
              <a:t>fixed </a:t>
            </a:r>
            <a:r>
              <a:rPr lang="en-GB" sz="2000" dirty="0"/>
              <a:t>to a support structure, </a:t>
            </a:r>
            <a:r>
              <a:rPr lang="en-GB" sz="2000" dirty="0" smtClean="0"/>
              <a:t>half-wheel shaped</a:t>
            </a:r>
            <a:r>
              <a:rPr lang="en-GB" sz="2000" dirty="0"/>
              <a:t>, to form the Half-Layers.</a:t>
            </a:r>
            <a:endParaRPr lang="en-GB" sz="2000" dirty="0" smtClean="0"/>
          </a:p>
          <a:p>
            <a:pPr marL="285750" indent="-285750" algn="just">
              <a:buFont typeface="Arial"/>
              <a:buChar char="•"/>
            </a:pPr>
            <a:endParaRPr lang="en-GB" sz="2000" b="1" dirty="0"/>
          </a:p>
          <a:p>
            <a:pPr marL="285750" indent="-285750" algn="just">
              <a:buFont typeface="Arial"/>
              <a:buChar char="•"/>
            </a:pPr>
            <a:r>
              <a:rPr lang="en-GB" sz="2000" b="1" dirty="0" smtClean="0"/>
              <a:t>Space Frame: </a:t>
            </a:r>
            <a:r>
              <a:rPr lang="en-GB" sz="2000" dirty="0" smtClean="0"/>
              <a:t>truss-like lightweight mechanical support structure for the single stave based on composite material (carbon </a:t>
            </a:r>
            <a:r>
              <a:rPr lang="en-GB" sz="2000" dirty="0" err="1" smtClean="0"/>
              <a:t>fiber</a:t>
            </a:r>
            <a:r>
              <a:rPr lang="en-GB" sz="2000" dirty="0" smtClean="0"/>
              <a:t>).</a:t>
            </a:r>
          </a:p>
          <a:p>
            <a:pPr algn="just"/>
            <a:r>
              <a:rPr lang="en-GB" sz="2000" dirty="0" smtClean="0"/>
              <a:t> </a:t>
            </a:r>
          </a:p>
          <a:p>
            <a:pPr marL="285750" indent="-285750" algn="just">
              <a:buFont typeface="Arial"/>
              <a:buChar char="•"/>
            </a:pPr>
            <a:r>
              <a:rPr lang="en-GB" sz="2000" b="1" dirty="0" smtClean="0"/>
              <a:t>Cold Plate: </a:t>
            </a:r>
            <a:r>
              <a:rPr lang="en-GB" sz="2000" dirty="0" smtClean="0"/>
              <a:t>carbon ply that embeds the cooling pipes.</a:t>
            </a:r>
          </a:p>
          <a:p>
            <a:pPr marL="285750" indent="-285750" algn="just">
              <a:buFont typeface="Arial"/>
              <a:buChar char="•"/>
            </a:pPr>
            <a:endParaRPr lang="en-GB" sz="2000" dirty="0" smtClean="0"/>
          </a:p>
          <a:p>
            <a:pPr marL="285750" indent="-285750" algn="just">
              <a:buFont typeface="Arial"/>
              <a:buChar char="•"/>
            </a:pPr>
            <a:r>
              <a:rPr lang="en-GB" sz="2000" b="1" dirty="0" smtClean="0"/>
              <a:t>Module or Hybrid Integrated Circuit (HIC): </a:t>
            </a:r>
            <a:r>
              <a:rPr lang="en-GB" sz="2000" dirty="0" smtClean="0"/>
              <a:t>assembly consisting of the polyimide Flexible </a:t>
            </a:r>
            <a:r>
              <a:rPr lang="en-GB" sz="2000" dirty="0"/>
              <a:t>P</a:t>
            </a:r>
            <a:r>
              <a:rPr lang="en-GB" sz="2000" dirty="0" smtClean="0"/>
              <a:t>rinted </a:t>
            </a:r>
            <a:r>
              <a:rPr lang="en-GB" sz="2000" dirty="0"/>
              <a:t>C</a:t>
            </a:r>
            <a:r>
              <a:rPr lang="en-GB" sz="2000" dirty="0" smtClean="0"/>
              <a:t>ircuit (FPC) on which the Pixel Chips (1 x 9 for IB and 2 x 7 for OB) and some passive components are bonded.</a:t>
            </a:r>
          </a:p>
          <a:p>
            <a:pPr marL="285750" indent="-285750" algn="just">
              <a:buFont typeface="Arial"/>
              <a:buChar char="•"/>
            </a:pPr>
            <a:endParaRPr lang="en-GB" sz="2000" b="1" dirty="0" smtClean="0"/>
          </a:p>
          <a:p>
            <a:pPr marL="285750" indent="-285750" algn="just">
              <a:buFont typeface="Arial"/>
              <a:buChar char="•"/>
            </a:pPr>
            <a:r>
              <a:rPr lang="en-GB" sz="2000" b="1" dirty="0" smtClean="0"/>
              <a:t>Half-Stave: </a:t>
            </a:r>
            <a:r>
              <a:rPr lang="en-GB" sz="2000" dirty="0" smtClean="0"/>
              <a:t>the Stave of the Outer Barrel is segmented in azimuth in two halves, named Half-Stave. Each Half-Stave is further </a:t>
            </a:r>
            <a:r>
              <a:rPr lang="en-GB" sz="2000" dirty="0"/>
              <a:t>segmented longitudinally </a:t>
            </a:r>
            <a:r>
              <a:rPr lang="en-GB" sz="2000" dirty="0" smtClean="0"/>
              <a:t>in a number of modules (4 for ML and 7 for OL) glued on a common cooling unit.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830328" y="14416"/>
            <a:ext cx="3483345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4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Detector Layout Overview</a:t>
            </a:r>
            <a:endParaRPr lang="en-US" sz="2400" b="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5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3298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" y="1033622"/>
            <a:ext cx="9143971" cy="47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8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" y="1033622"/>
            <a:ext cx="9143969" cy="47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71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" y="1033622"/>
            <a:ext cx="9143969" cy="479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4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" y="1033622"/>
            <a:ext cx="9143967" cy="479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9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" y="1033622"/>
            <a:ext cx="9143967" cy="47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12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xmlns:p14="http://schemas.microsoft.com/office/powerpoint/2010/main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" y="1033622"/>
            <a:ext cx="9143965" cy="47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4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" y="1033622"/>
            <a:ext cx="9143965" cy="47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12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" y="1033622"/>
            <a:ext cx="9143963" cy="47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0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" y="1033622"/>
            <a:ext cx="9143963" cy="479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0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49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" y="1033622"/>
            <a:ext cx="9143961" cy="479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9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99" y="441221"/>
            <a:ext cx="369221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BstaveEXPL3a.pdf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13471C"/>
              </a:clrFrom>
              <a:clrTo>
                <a:srgbClr val="13471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00" t="8699" r="2963" b="4322"/>
          <a:stretch/>
        </p:blipFill>
        <p:spPr>
          <a:xfrm>
            <a:off x="5314311" y="739348"/>
            <a:ext cx="3831006" cy="2912533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9572" y="36624"/>
            <a:ext cx="7704856" cy="48341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rgbClr val="0000FF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en-US" sz="2400" i="0" dirty="0" smtClean="0">
                <a:latin typeface="Times New Roman"/>
                <a:cs typeface="Times New Roman"/>
              </a:rPr>
              <a:t>Inner Barrel</a:t>
            </a:r>
            <a:endParaRPr lang="en-US" sz="2400" i="0" dirty="0">
              <a:latin typeface="Times New Roman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47333" y="563089"/>
            <a:ext cx="17064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Inner Barrel Stave</a:t>
            </a:r>
          </a:p>
        </p:txBody>
      </p:sp>
      <p:pic>
        <p:nvPicPr>
          <p:cNvPr id="10" name="Picture 9" descr="IBstave_MatBud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57" t="6051"/>
          <a:stretch/>
        </p:blipFill>
        <p:spPr>
          <a:xfrm>
            <a:off x="4583778" y="4593454"/>
            <a:ext cx="4479936" cy="20471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9024731">
            <a:off x="2083222" y="2027182"/>
            <a:ext cx="286750" cy="105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IBstave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6482">
            <a:off x="2952873" y="2441126"/>
            <a:ext cx="2878897" cy="2176272"/>
          </a:xfrm>
          <a:prstGeom prst="rect">
            <a:avLst/>
          </a:prstGeom>
        </p:spPr>
      </p:pic>
      <p:sp>
        <p:nvSpPr>
          <p:cNvPr id="13" name="Rettangolo 21"/>
          <p:cNvSpPr/>
          <p:nvPr/>
        </p:nvSpPr>
        <p:spPr>
          <a:xfrm>
            <a:off x="52213" y="3755394"/>
            <a:ext cx="3823025" cy="28407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/>
                <a:ea typeface="Calibri" pitchFamily="34" charset="0"/>
                <a:cs typeface="Times New Roman"/>
              </a:rPr>
              <a:t>Inner Barrel (IB): </a:t>
            </a: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3 Inner Layers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Radial position (mm): 23, 31, 39</a:t>
            </a:r>
            <a:r>
              <a:rPr lang="en-US" sz="12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Length in z (mm): 271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</a:t>
            </a:r>
            <a:r>
              <a:rPr lang="en-US" dirty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o</a:t>
            </a: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f staves: 12, 16, 20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of modules/stave: 1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</a:t>
            </a:r>
            <a:r>
              <a:rPr lang="en-US" dirty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o</a:t>
            </a: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f chips/module:  9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</a:t>
            </a: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r. of chips/layer: 108, 144, 180 </a:t>
            </a:r>
            <a:endParaRPr lang="en-US" dirty="0">
              <a:solidFill>
                <a:srgbClr val="00408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Material thickness: ≤ 0.3% X</a:t>
            </a:r>
            <a:r>
              <a:rPr lang="en-US" baseline="-250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0</a:t>
            </a:r>
            <a:r>
              <a:rPr lang="en-US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 per layer</a:t>
            </a:r>
          </a:p>
        </p:txBody>
      </p:sp>
      <p:sp>
        <p:nvSpPr>
          <p:cNvPr id="2" name="Rectangle 1"/>
          <p:cNvSpPr/>
          <p:nvPr/>
        </p:nvSpPr>
        <p:spPr>
          <a:xfrm>
            <a:off x="7505073" y="6304712"/>
            <a:ext cx="1436868" cy="243574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7" descr="acquia_marina_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nip Single Corner Rectangle 8"/>
          <p:cNvSpPr/>
          <p:nvPr/>
        </p:nvSpPr>
        <p:spPr>
          <a:xfrm>
            <a:off x="52213" y="3793444"/>
            <a:ext cx="3830766" cy="2796478"/>
          </a:xfrm>
          <a:prstGeom prst="snip1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24"/>
          <p:cNvSpPr txBox="1"/>
          <p:nvPr/>
        </p:nvSpPr>
        <p:spPr>
          <a:xfrm>
            <a:off x="5259820" y="3825706"/>
            <a:ext cx="14618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/>
              <a:t>Stave</a:t>
            </a:r>
            <a:r>
              <a:rPr lang="it-IT" sz="1600" dirty="0" smtClean="0"/>
              <a:t> </a:t>
            </a:r>
            <a:r>
              <a:rPr lang="it-IT" sz="1600" dirty="0" err="1" smtClean="0"/>
              <a:t>weight</a:t>
            </a:r>
            <a:r>
              <a:rPr lang="it-IT" sz="1600" dirty="0" smtClean="0"/>
              <a:t> </a:t>
            </a:r>
          </a:p>
          <a:p>
            <a:pPr algn="ctr"/>
            <a:r>
              <a:rPr lang="it-IT" sz="1600" dirty="0" smtClean="0"/>
              <a:t>~ 1.4 </a:t>
            </a:r>
            <a:r>
              <a:rPr lang="it-IT" sz="1600" dirty="0" err="1" smtClean="0"/>
              <a:t>grams</a:t>
            </a:r>
            <a:endParaRPr lang="it-IT" sz="1600" dirty="0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7382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" y="1033622"/>
            <a:ext cx="9143961" cy="479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3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" y="1033622"/>
            <a:ext cx="9143959" cy="479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10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" y="1033622"/>
            <a:ext cx="9143959" cy="479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2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" y="1033622"/>
            <a:ext cx="9143957" cy="479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7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" y="1033622"/>
            <a:ext cx="9143957" cy="479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10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" y="1033622"/>
            <a:ext cx="9143956" cy="479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4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" y="1033622"/>
            <a:ext cx="9143956" cy="479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1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1033622"/>
            <a:ext cx="9143954" cy="479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9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1033622"/>
            <a:ext cx="9143954" cy="479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9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59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.09.18-01 Shell Layer1 2 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197000" y="548680"/>
            <a:ext cx="6750000" cy="3263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2011" y="476672"/>
            <a:ext cx="78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Layer 0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620688"/>
            <a:ext cx="78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Layer 1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764704"/>
            <a:ext cx="78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Layer 2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209746" y="764704"/>
            <a:ext cx="185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Structural Sandwich</a:t>
            </a:r>
          </a:p>
        </p:txBody>
      </p:sp>
      <p:pic>
        <p:nvPicPr>
          <p:cNvPr id="16" name="Picture 2" descr="E:\ALICE_MECHANICS\ALICE_DATA_PACKAGE\IN\DETECTORS\ITS_UPGRADE\0-DESCRIPTION\0-PHOTO\12.10.10 Visit\DSCF323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"/>
          <a:stretch/>
        </p:blipFill>
        <p:spPr bwMode="auto">
          <a:xfrm>
            <a:off x="1188005" y="3789040"/>
            <a:ext cx="6767990" cy="276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9"/>
          <p:cNvSpPr txBox="1"/>
          <p:nvPr/>
        </p:nvSpPr>
        <p:spPr>
          <a:xfrm>
            <a:off x="508000" y="-27384"/>
            <a:ext cx="812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Inner Barrel: full-scale prototypes of the mechanical structures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Immagine 7" descr="acquia_marina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412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7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841788" y="517451"/>
            <a:ext cx="1211398" cy="2055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856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841788" y="517451"/>
            <a:ext cx="1211398" cy="20556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rapezio 8"/>
          <p:cNvSpPr/>
          <p:nvPr/>
        </p:nvSpPr>
        <p:spPr>
          <a:xfrm rot="-180000">
            <a:off x="1414601" y="2443415"/>
            <a:ext cx="36000" cy="500080"/>
          </a:xfrm>
          <a:prstGeom prst="trapezoid">
            <a:avLst/>
          </a:prstGeom>
          <a:gradFill flip="none" rotWithShape="1">
            <a:gsLst>
              <a:gs pos="50000">
                <a:srgbClr val="C00000"/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00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841788" y="517451"/>
            <a:ext cx="1211398" cy="2055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307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1095798" y="517451"/>
            <a:ext cx="1211398" cy="2055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51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1095798" y="517451"/>
            <a:ext cx="1211398" cy="20556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rapezio 8"/>
          <p:cNvSpPr/>
          <p:nvPr/>
        </p:nvSpPr>
        <p:spPr>
          <a:xfrm rot="-180000">
            <a:off x="1668611" y="2443415"/>
            <a:ext cx="36000" cy="500080"/>
          </a:xfrm>
          <a:prstGeom prst="trapezoid">
            <a:avLst/>
          </a:prstGeom>
          <a:gradFill flip="none" rotWithShape="1">
            <a:gsLst>
              <a:gs pos="50000">
                <a:srgbClr val="C00000"/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604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1095798" y="517451"/>
            <a:ext cx="1211398" cy="2055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357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1341341" y="500517"/>
            <a:ext cx="1211398" cy="2055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38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1341341" y="500517"/>
            <a:ext cx="1211398" cy="20556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rapezio 8"/>
          <p:cNvSpPr/>
          <p:nvPr/>
        </p:nvSpPr>
        <p:spPr>
          <a:xfrm rot="-180000">
            <a:off x="1914154" y="2426481"/>
            <a:ext cx="36000" cy="500080"/>
          </a:xfrm>
          <a:prstGeom prst="trapezoid">
            <a:avLst/>
          </a:prstGeom>
          <a:gradFill flip="none" rotWithShape="1">
            <a:gsLst>
              <a:gs pos="50000">
                <a:srgbClr val="C00000"/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42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817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Construction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2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69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magine 6" descr="1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1033622"/>
            <a:ext cx="9143952" cy="4790730"/>
          </a:xfrm>
          <a:prstGeom prst="rect">
            <a:avLst/>
          </a:prstGeom>
        </p:spPr>
      </p:pic>
      <p:pic>
        <p:nvPicPr>
          <p:cNvPr id="1027" name="Picture 3" descr="C:\Users\FIORENZA\Desktop\Presentazioni\Vito Thailandia\Sequenza imm Vito Thailandia\Testa laser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79799">
            <a:off x="1341341" y="500517"/>
            <a:ext cx="1211398" cy="2055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236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19572" y="36624"/>
            <a:ext cx="7704856" cy="48341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rgbClr val="0000FF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en-US" sz="2400" i="0" dirty="0" smtClean="0">
                <a:latin typeface="Times New Roman"/>
                <a:cs typeface="Times New Roman"/>
              </a:rPr>
              <a:t>Outer Barrel</a:t>
            </a:r>
            <a:endParaRPr lang="en-US" sz="2400" i="0" dirty="0">
              <a:latin typeface="Times New Roman"/>
              <a:cs typeface="Times New Roman"/>
            </a:endParaRPr>
          </a:p>
        </p:txBody>
      </p:sp>
      <p:sp>
        <p:nvSpPr>
          <p:cNvPr id="32" name="Rettangolo 21"/>
          <p:cNvSpPr/>
          <p:nvPr/>
        </p:nvSpPr>
        <p:spPr>
          <a:xfrm>
            <a:off x="76034" y="3681494"/>
            <a:ext cx="4171710" cy="2847959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/>
                <a:ea typeface="Calibri" pitchFamily="34" charset="0"/>
                <a:cs typeface="Times New Roman"/>
              </a:rPr>
              <a:t>Ou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ea typeface="Calibri" pitchFamily="34" charset="0"/>
                <a:cs typeface="Times New Roman"/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  <a:latin typeface="Times New Roman"/>
                <a:ea typeface="Calibri" pitchFamily="34" charset="0"/>
                <a:cs typeface="Times New Roman"/>
              </a:rPr>
              <a:t>er Barrel (OB): </a:t>
            </a:r>
            <a:r>
              <a:rPr lang="en-US" sz="1600" dirty="0">
                <a:solidFill>
                  <a:srgbClr val="008000"/>
                </a:solidFill>
                <a:latin typeface="Times New Roman"/>
                <a:ea typeface="Calibri" pitchFamily="34" charset="0"/>
                <a:cs typeface="Times New Roman"/>
              </a:rPr>
              <a:t>2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ea typeface="Calibri" pitchFamily="34" charset="0"/>
                <a:cs typeface="Times New Roman"/>
              </a:rPr>
              <a:t> ML </a:t>
            </a: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+ 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ea typeface="Calibri" pitchFamily="34" charset="0"/>
                <a:cs typeface="Times New Roman"/>
              </a:rPr>
              <a:t>2 OL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Radial position (mm): 196, 245, 344, 393 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Length in z (mm): 843, 1475 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of staves: 24, 30, 42, 48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of half-staves/stave: 2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of modules/half-stave: 4 (ML), 7 (OL)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</a:t>
            </a:r>
            <a:r>
              <a:rPr lang="en-US" sz="1600" dirty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o</a:t>
            </a: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f chips/module: 14  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Nr. of chips/layer: 2688, 3360, 8232, 9408</a:t>
            </a:r>
            <a:endParaRPr lang="en-US" sz="1600" dirty="0">
              <a:solidFill>
                <a:srgbClr val="00408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Material thickness: ~ 0.9% X</a:t>
            </a:r>
            <a:r>
              <a:rPr lang="en-US" sz="1600" baseline="-250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0</a:t>
            </a:r>
            <a:r>
              <a:rPr lang="en-US" sz="1600" dirty="0" smtClean="0">
                <a:solidFill>
                  <a:srgbClr val="004080"/>
                </a:solidFill>
                <a:latin typeface="Times New Roman"/>
                <a:ea typeface="Calibri" pitchFamily="34" charset="0"/>
                <a:cs typeface="Times New Roman"/>
              </a:rPr>
              <a:t> per layer</a:t>
            </a:r>
          </a:p>
        </p:txBody>
      </p:sp>
      <p:pic>
        <p:nvPicPr>
          <p:cNvPr id="37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>
            <a:fillRect/>
          </a:stretch>
        </p:blipFill>
        <p:spPr bwMode="auto">
          <a:xfrm>
            <a:off x="10677" y="411475"/>
            <a:ext cx="3831340" cy="286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nip Single Corner Rectangle 4"/>
          <p:cNvSpPr/>
          <p:nvPr/>
        </p:nvSpPr>
        <p:spPr>
          <a:xfrm>
            <a:off x="76034" y="3681494"/>
            <a:ext cx="3847828" cy="2881306"/>
          </a:xfrm>
          <a:prstGeom prst="snip1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oup 3"/>
          <p:cNvGrpSpPr/>
          <p:nvPr/>
        </p:nvGrpSpPr>
        <p:grpSpPr>
          <a:xfrm>
            <a:off x="3862104" y="825506"/>
            <a:ext cx="5211947" cy="3391003"/>
            <a:chOff x="3893955" y="877918"/>
            <a:chExt cx="5211947" cy="3391003"/>
          </a:xfrm>
        </p:grpSpPr>
        <p:grpSp>
          <p:nvGrpSpPr>
            <p:cNvPr id="16" name="Gruppo 15"/>
            <p:cNvGrpSpPr>
              <a:grpSpLocks noChangeAspect="1"/>
            </p:cNvGrpSpPr>
            <p:nvPr/>
          </p:nvGrpSpPr>
          <p:grpSpPr>
            <a:xfrm>
              <a:off x="4328803" y="877918"/>
              <a:ext cx="4777099" cy="3391003"/>
              <a:chOff x="-218409" y="563492"/>
              <a:chExt cx="8003662" cy="5651865"/>
            </a:xfrm>
          </p:grpSpPr>
          <p:pic>
            <p:nvPicPr>
              <p:cNvPr id="17" name="Picture 2" descr="C:\Users\FIORENZA\Documents\File 3D\Stave con chip ed FPC per Vito\File 3D\Stave no carbon_1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022" y="563492"/>
                <a:ext cx="7382231" cy="4755041"/>
              </a:xfrm>
              <a:prstGeom prst="rect">
                <a:avLst/>
              </a:prstGeom>
              <a:noFill/>
            </p:spPr>
          </p:pic>
          <p:pic>
            <p:nvPicPr>
              <p:cNvPr id="18" name="Picture 17" descr="Frontale_NO_bus_NO_bridge.jp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77436" y="4468277"/>
                <a:ext cx="2315695" cy="174708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-218409" y="920403"/>
                <a:ext cx="1166327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Arial"/>
                    <a:cs typeface="Arial"/>
                  </a:rPr>
                  <a:t>Power Bus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20120072">
                <a:off x="2647652" y="2269815"/>
                <a:ext cx="1125125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Arial"/>
                    <a:cs typeface="Arial"/>
                  </a:rPr>
                  <a:t>Cold Plate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9771709">
                <a:off x="6215669" y="1659376"/>
                <a:ext cx="1072672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Half-Stave</a:t>
                </a:r>
                <a:endParaRPr lang="en-GB" sz="1000" dirty="0">
                  <a:solidFill>
                    <a:schemeClr val="bg1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656705" y="4071370"/>
                <a:ext cx="1763544" cy="430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Arial"/>
                    <a:cs typeface="Arial"/>
                  </a:rPr>
                  <a:t>Half-Stave Left</a:t>
                </a:r>
                <a:endParaRPr lang="en-GB" sz="800" dirty="0">
                  <a:latin typeface="Arial"/>
                  <a:cs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38875" y="4219179"/>
                <a:ext cx="1892457" cy="430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Arial"/>
                    <a:cs typeface="Arial"/>
                  </a:rPr>
                  <a:t>Half-Stave Right</a:t>
                </a:r>
                <a:endParaRPr lang="en-GB" sz="800" dirty="0">
                  <a:latin typeface="Arial"/>
                  <a:cs typeface="Arial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9382914">
                <a:off x="4510280" y="2828121"/>
                <a:ext cx="1965089" cy="492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latin typeface="Arial"/>
                    <a:cs typeface="Arial"/>
                  </a:rPr>
                  <a:t>Space Frame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27" name="TextBox 10"/>
              <p:cNvSpPr txBox="1"/>
              <p:nvPr/>
            </p:nvSpPr>
            <p:spPr>
              <a:xfrm rot="19858416">
                <a:off x="5754425" y="1513721"/>
                <a:ext cx="1072672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Half-Stave</a:t>
                </a:r>
                <a:endParaRPr lang="en-GB" sz="1000" dirty="0">
                  <a:solidFill>
                    <a:schemeClr val="bg1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3911163" y="1610125"/>
              <a:ext cx="150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/>
                  <a:cs typeface="Arial"/>
                </a:rPr>
                <a:t>Flexible Printed Circuit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93955" y="1372976"/>
              <a:ext cx="7932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Module: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298544" y="1801825"/>
              <a:ext cx="1068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00" dirty="0" smtClean="0">
                  <a:latin typeface="Arial"/>
                  <a:cs typeface="Arial"/>
                </a:rPr>
                <a:t>2x7 Pixel Chips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sp>
        <p:nvSpPr>
          <p:cNvPr id="2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59865" y="647109"/>
            <a:ext cx="1939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Outer </a:t>
            </a:r>
            <a:r>
              <a:rPr lang="en-US" dirty="0">
                <a:solidFill>
                  <a:srgbClr val="002060"/>
                </a:solidFill>
              </a:rPr>
              <a:t>Barrel Stave</a:t>
            </a:r>
          </a:p>
        </p:txBody>
      </p:sp>
      <p:pic>
        <p:nvPicPr>
          <p:cNvPr id="3" name="Picture 2" descr="Solo 1 Bu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204" y="4502907"/>
            <a:ext cx="3689604" cy="1842516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5334244" y="4298541"/>
            <a:ext cx="2742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Module to Module and Power Bus connections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9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:\presentazione ITS upgrade\WP8\raccolta foto\2014-01-16 15.41.5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4320" y="781488"/>
            <a:ext cx="3632537" cy="2620292"/>
          </a:xfrm>
          <a:prstGeom prst="rect">
            <a:avLst/>
          </a:prstGeom>
          <a:noFill/>
        </p:spPr>
      </p:pic>
      <p:pic>
        <p:nvPicPr>
          <p:cNvPr id="5" name="Picture 5" descr="F:\presentazione ITS upgrade\WP8\raccolta foto\2014-01-16 15.59.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131" y="3833041"/>
            <a:ext cx="3700511" cy="2643231"/>
          </a:xfrm>
          <a:prstGeom prst="rect">
            <a:avLst/>
          </a:prstGeom>
          <a:noFill/>
        </p:spPr>
      </p:pic>
      <p:pic>
        <p:nvPicPr>
          <p:cNvPr id="18" name="Picture 3" descr="F:\presentazione ITS upgrade\WP8\21-11-2013\imm.WP8 21-11-13\CANON\IMG_49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57" y="781488"/>
            <a:ext cx="3930008" cy="2620006"/>
          </a:xfrm>
          <a:prstGeom prst="rect">
            <a:avLst/>
          </a:prstGeom>
          <a:noFill/>
        </p:spPr>
      </p:pic>
      <p:pic>
        <p:nvPicPr>
          <p:cNvPr id="11" name="Picture 10" descr="OBmodule_Assembly.pdf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53" r="-6753" b="29651"/>
          <a:stretch/>
        </p:blipFill>
        <p:spPr>
          <a:xfrm>
            <a:off x="157127" y="3857443"/>
            <a:ext cx="5161280" cy="2618829"/>
          </a:xfrm>
          <a:prstGeom prst="rect">
            <a:avLst/>
          </a:prstGeom>
        </p:spPr>
      </p:pic>
      <p:pic>
        <p:nvPicPr>
          <p:cNvPr id="13" name="Immagine 7" descr="acquia_marina_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57200" y="-27384"/>
            <a:ext cx="8229600" cy="5081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Assembly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124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presentazione ITS upgrade\WP8\raccolta foto\2014-01-16 16.05.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80557" y="1628581"/>
            <a:ext cx="4382886" cy="299881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3238" y="5506571"/>
            <a:ext cx="8657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Pixel chips are aligned  with </a:t>
            </a:r>
            <a:r>
              <a:rPr lang="en-GB" dirty="0">
                <a:solidFill>
                  <a:srgbClr val="0000FF"/>
                </a:solidFill>
              </a:rPr>
              <a:t>±5 </a:t>
            </a:r>
            <a:r>
              <a:rPr lang="en-GB" dirty="0" err="1" smtClean="0">
                <a:solidFill>
                  <a:srgbClr val="0000FF"/>
                </a:solidFill>
              </a:rPr>
              <a:t>μm</a:t>
            </a:r>
            <a:r>
              <a:rPr lang="en-GB" dirty="0" smtClean="0">
                <a:solidFill>
                  <a:srgbClr val="0000FF"/>
                </a:solidFill>
              </a:rPr>
              <a:t> space accuracy </a:t>
            </a: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nd 100 </a:t>
            </a:r>
            <a:r>
              <a:rPr lang="en-GB" dirty="0" err="1" smtClean="0">
                <a:solidFill>
                  <a:srgbClr val="0000FF"/>
                </a:solidFill>
              </a:rPr>
              <a:t>μm</a:t>
            </a:r>
            <a:r>
              <a:rPr lang="en-GB" dirty="0" smtClean="0">
                <a:solidFill>
                  <a:srgbClr val="0000FF"/>
                </a:solidFill>
              </a:rPr>
              <a:t> gap between adjacent chips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2" name="Immagine 7" descr="acquia_marina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57200" y="-27384"/>
            <a:ext cx="8229600" cy="5081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Assembly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5828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8432" y="708551"/>
            <a:ext cx="7890616" cy="5856594"/>
            <a:chOff x="558664" y="708551"/>
            <a:chExt cx="7890616" cy="5856594"/>
          </a:xfrm>
        </p:grpSpPr>
        <p:pic>
          <p:nvPicPr>
            <p:cNvPr id="1030" name="Picture 6" descr="F:\presentazione ITS upgrade\WP8\raccolta foto\2014-01-16 15.32.56#1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273" y="708551"/>
              <a:ext cx="3777387" cy="2835098"/>
            </a:xfrm>
            <a:prstGeom prst="rect">
              <a:avLst/>
            </a:prstGeom>
            <a:noFill/>
          </p:spPr>
        </p:pic>
        <p:pic>
          <p:nvPicPr>
            <p:cNvPr id="1031" name="Picture 7" descr="F:\presentazione ITS upgrade\WP8\raccolta foto\2014-01-16 15.32.09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280" y="731853"/>
              <a:ext cx="3744416" cy="2808312"/>
            </a:xfrm>
            <a:prstGeom prst="rect">
              <a:avLst/>
            </a:prstGeom>
            <a:noFill/>
          </p:spPr>
        </p:pic>
        <p:pic>
          <p:nvPicPr>
            <p:cNvPr id="1032" name="Picture 8" descr="F:\presentazione ITS upgrade\WP8\raccolta foto\2014-01-16 15.35.48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664" y="3702827"/>
              <a:ext cx="3816424" cy="2862318"/>
            </a:xfrm>
            <a:prstGeom prst="rect">
              <a:avLst/>
            </a:prstGeom>
            <a:noFill/>
          </p:spPr>
        </p:pic>
        <p:pic>
          <p:nvPicPr>
            <p:cNvPr id="3074" name="Picture 2" descr="C:\Users\FIORENZA\Desktop\Immagini presentazione Vito Thailandia\WP_20140122_017.jpg"/>
            <p:cNvPicPr>
              <a:picLocks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043"/>
            <a:stretch>
              <a:fillRect/>
            </a:stretch>
          </p:blipFill>
          <p:spPr bwMode="auto">
            <a:xfrm>
              <a:off x="4633280" y="3702827"/>
              <a:ext cx="3816000" cy="2862000"/>
            </a:xfrm>
            <a:prstGeom prst="rect">
              <a:avLst/>
            </a:prstGeom>
            <a:noFill/>
          </p:spPr>
        </p:pic>
      </p:grpSp>
      <p:pic>
        <p:nvPicPr>
          <p:cNvPr id="9" name="Immagine 7" descr="acquia_marina_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200" y="-27384"/>
            <a:ext cx="8229600" cy="5081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OB Module Assembly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72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312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7" name="Rectangle 3"/>
          <p:cNvSpPr>
            <a:spLocks/>
          </p:cNvSpPr>
          <p:nvPr/>
        </p:nvSpPr>
        <p:spPr bwMode="auto">
          <a:xfrm>
            <a:off x="1961009" y="0"/>
            <a:ext cx="5221982" cy="446276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Module Production, Testing and Shipping</a:t>
            </a:r>
            <a:endParaRPr lang="en-US" sz="2400" dirty="0">
              <a:solidFill>
                <a:srgbClr val="FF0000"/>
              </a:solidFill>
              <a:latin typeface="Times New Roman"/>
              <a:ea typeface="Lucida Grande" charset="0"/>
              <a:cs typeface="Times New Roman"/>
              <a:sym typeface="Lucida Grande" charset="0"/>
            </a:endParaRPr>
          </a:p>
        </p:txBody>
      </p:sp>
      <p:pic>
        <p:nvPicPr>
          <p:cNvPr id="15" name="Picture 3" descr="C:\Users\FIORENZA\Desktop\Layer esterni\Spedizione FPC a Torino\DSC_05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191" y="3876860"/>
            <a:ext cx="4045123" cy="2499726"/>
          </a:xfrm>
          <a:prstGeom prst="rect">
            <a:avLst/>
          </a:prstGeom>
          <a:noFill/>
        </p:spPr>
      </p:pic>
      <p:pic>
        <p:nvPicPr>
          <p:cNvPr id="1027" name="Picture 3" descr="F:\presentazione ITS upgrade\WP8\11-03-2014\WP 6&amp;7&amp;8 16-04-2014\IMMAGINI\2014-04-16 12.47.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739" y="1018764"/>
            <a:ext cx="4045306" cy="2677363"/>
          </a:xfrm>
          <a:prstGeom prst="rect">
            <a:avLst/>
          </a:prstGeom>
          <a:noFill/>
        </p:spPr>
      </p:pic>
      <p:sp>
        <p:nvSpPr>
          <p:cNvPr id="23" name="TextBox 16"/>
          <p:cNvSpPr txBox="1"/>
          <p:nvPr/>
        </p:nvSpPr>
        <p:spPr>
          <a:xfrm>
            <a:off x="7150595" y="3913419"/>
            <a:ext cx="160754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>
              <a:tabLst>
                <a:tab pos="360363" algn="l"/>
              </a:tabLst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</a:p>
        </p:txBody>
      </p:sp>
      <p:pic>
        <p:nvPicPr>
          <p:cNvPr id="24" name="Immagine 7" descr="acquia_marina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73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42468" y="2849973"/>
            <a:ext cx="3539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Dummy module prototypes: chips glued to the FPC instead of soldered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22085" y="517057"/>
            <a:ext cx="8046425" cy="2538835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6900">
              <a:buClrTx/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Each </a:t>
            </a:r>
            <a:r>
              <a:rPr lang="en-US" sz="2000" dirty="0" smtClean="0">
                <a:solidFill>
                  <a:srgbClr val="FF0000"/>
                </a:solidFill>
              </a:rPr>
              <a:t>Module Construction Center </a:t>
            </a:r>
            <a:r>
              <a:rPr lang="en-US" sz="2000" dirty="0" smtClean="0">
                <a:solidFill>
                  <a:srgbClr val="000000"/>
                </a:solidFill>
              </a:rPr>
              <a:t>will be in charge for</a:t>
            </a:r>
          </a:p>
          <a:p>
            <a:pPr lvl="1">
              <a:buClrTx/>
              <a:buFont typeface="Arial"/>
              <a:buChar char="•"/>
            </a:pPr>
            <a:r>
              <a:rPr lang="en-US" sz="2000" dirty="0">
                <a:solidFill>
                  <a:srgbClr val="008000"/>
                </a:solidFill>
              </a:rPr>
              <a:t>c</a:t>
            </a:r>
            <a:r>
              <a:rPr lang="en-US" sz="2000" dirty="0" smtClean="0">
                <a:solidFill>
                  <a:srgbClr val="008000"/>
                </a:solidFill>
              </a:rPr>
              <a:t>onstruction and test of a fraction</a:t>
            </a:r>
          </a:p>
          <a:p>
            <a:pPr marL="457200" lvl="1" indent="0">
              <a:buClrTx/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     of modules </a:t>
            </a:r>
          </a:p>
          <a:p>
            <a:pPr lvl="1"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shipping them to one of the Stave</a:t>
            </a:r>
          </a:p>
          <a:p>
            <a:pPr marL="457200" lvl="1" indent="0">
              <a:buClrTx/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Construction </a:t>
            </a:r>
            <a:r>
              <a:rPr lang="en-US" sz="2000" dirty="0">
                <a:solidFill>
                  <a:srgbClr val="0000FF"/>
                </a:solidFill>
              </a:rPr>
              <a:t>C</a:t>
            </a:r>
            <a:r>
              <a:rPr lang="en-US" sz="2000" dirty="0" smtClean="0">
                <a:solidFill>
                  <a:srgbClr val="0000FF"/>
                </a:solidFill>
              </a:rPr>
              <a:t>enter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066" y="3802148"/>
            <a:ext cx="3862730" cy="25587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38143" y="1050100"/>
            <a:ext cx="160754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>
              <a:tabLst>
                <a:tab pos="360363" algn="l"/>
              </a:tabLst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8346" y="3824045"/>
            <a:ext cx="160754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>
              <a:tabLst>
                <a:tab pos="360363" algn="l"/>
              </a:tabLst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14632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17181" y="55622"/>
            <a:ext cx="7109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Automatic Assembly System for the Module Production 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70182"/>
            <a:ext cx="87524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000" dirty="0" smtClean="0">
                <a:solidFill>
                  <a:srgbClr val="99464D"/>
                </a:solidFill>
              </a:rPr>
              <a:t>Module Production for ML and OL will take place in several production sites.</a:t>
            </a:r>
            <a:endParaRPr lang="en-GB" sz="2000" dirty="0">
              <a:solidFill>
                <a:srgbClr val="99464D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</a:rPr>
              <a:t>Homogeneous quality over the whole production</a:t>
            </a:r>
          </a:p>
          <a:p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</a:rPr>
              <a:t>     requires an automatic system to be deployed in each site.</a:t>
            </a:r>
          </a:p>
          <a:p>
            <a:pPr marL="342900" indent="-342900">
              <a:buFont typeface="Wingdings" charset="2"/>
              <a:buChar char="Ø"/>
            </a:pPr>
            <a:endParaRPr lang="en-GB" sz="2000" dirty="0" smtClean="0">
              <a:latin typeface="Times New Roman"/>
              <a:cs typeface="Times New Roman"/>
            </a:endParaRPr>
          </a:p>
        </p:txBody>
      </p:sp>
      <p:pic>
        <p:nvPicPr>
          <p:cNvPr id="8" name="Picture 7" descr="MS-4029_Technical_Description 1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593" y="3572528"/>
            <a:ext cx="2040255" cy="2887218"/>
          </a:xfrm>
          <a:prstGeom prst="rect">
            <a:avLst/>
          </a:prstGeom>
          <a:ln w="6350" cmpd="sng">
            <a:solidFill>
              <a:schemeClr val="tx1"/>
            </a:solidFill>
          </a:ln>
        </p:spPr>
      </p:pic>
      <p:pic>
        <p:nvPicPr>
          <p:cNvPr id="9" name="Immagine 7" descr="acquia_marina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1629062"/>
            <a:ext cx="6590455" cy="501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Main automatic features of the system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Quality assurance by optical inspections of components (pixel chip, FPC) and metrology of the final assembly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latin typeface="Times New Roman"/>
                <a:cs typeface="Times New Roman"/>
              </a:rPr>
              <a:t>Alignment and Positioning of pixel chips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Distribution of the soldering spheres inside the FPC holes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latin typeface="Times New Roman"/>
                <a:cs typeface="Times New Roman"/>
              </a:rPr>
              <a:t>Laser soldering</a:t>
            </a:r>
          </a:p>
          <a:p>
            <a:pPr lvl="1"/>
            <a:endParaRPr lang="en-GB" sz="800" dirty="0">
              <a:solidFill>
                <a:schemeClr val="accent2"/>
              </a:solidFill>
              <a:latin typeface="Times New Roman"/>
              <a:cs typeface="Times New Roman"/>
            </a:endParaRPr>
          </a:p>
          <a:p>
            <a:pPr lvl="1"/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Moreover: </a:t>
            </a:r>
          </a:p>
          <a:p>
            <a:pPr lvl="1"/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	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it should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be able to perform electrical test of chips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by a 	needle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probe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card.</a:t>
            </a:r>
            <a:endParaRPr lang="en-GB" sz="800" dirty="0" smtClean="0">
              <a:latin typeface="Times New Roman"/>
              <a:cs typeface="Times New Roman"/>
            </a:endParaRPr>
          </a:p>
          <a:p>
            <a:pPr lvl="1"/>
            <a:endParaRPr lang="en-GB" sz="800" dirty="0">
              <a:latin typeface="Times New Roman"/>
              <a:cs typeface="Times New Roman"/>
            </a:endParaRPr>
          </a:p>
          <a:p>
            <a:pPr lvl="1"/>
            <a:endParaRPr lang="en-GB" sz="800" dirty="0" smtClean="0">
              <a:latin typeface="Times New Roman"/>
              <a:cs typeface="Times New Roman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GB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Timeline for the Supply Contract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Market Survey							</a:t>
            </a: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    6 Jul  ‘14</a:t>
            </a:r>
            <a:endParaRPr lang="en-GB" sz="17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GB" sz="17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Firms selection and </a:t>
            </a:r>
            <a:r>
              <a:rPr lang="en-GB" sz="1700" dirty="0">
                <a:solidFill>
                  <a:srgbClr val="008000"/>
                </a:solidFill>
                <a:latin typeface="Times New Roman"/>
                <a:cs typeface="Times New Roman"/>
              </a:rPr>
              <a:t>technical </a:t>
            </a:r>
            <a:r>
              <a:rPr lang="en-GB" sz="17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committee		</a:t>
            </a:r>
            <a:r>
              <a:rPr lang="en-GB" sz="1700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 27 Jul  ‘14</a:t>
            </a:r>
            <a:endParaRPr lang="en-GB" sz="1700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Call </a:t>
            </a:r>
            <a:r>
              <a:rPr lang="en-GB" sz="1700" dirty="0">
                <a:solidFill>
                  <a:srgbClr val="0000FF"/>
                </a:solidFill>
                <a:latin typeface="Times New Roman"/>
                <a:cs typeface="Times New Roman"/>
              </a:rPr>
              <a:t>for </a:t>
            </a: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tender							</a:t>
            </a:r>
            <a:r>
              <a:rPr lang="en-GB" sz="1700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21 </a:t>
            </a:r>
            <a:r>
              <a:rPr lang="en-GB" sz="1700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Sep ‘14</a:t>
            </a:r>
            <a:endParaRPr lang="en-GB" sz="17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lvl="1">
              <a:lnSpc>
                <a:spcPct val="110000"/>
              </a:lnSpc>
            </a:pPr>
            <a:r>
              <a:rPr lang="en-GB" sz="17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  (including </a:t>
            </a:r>
            <a:r>
              <a:rPr lang="en-GB" sz="1700" dirty="0">
                <a:solidFill>
                  <a:srgbClr val="0000FF"/>
                </a:solidFill>
                <a:latin typeface="Times New Roman"/>
                <a:cs typeface="Times New Roman"/>
              </a:rPr>
              <a:t>4 weeks of holidays</a:t>
            </a: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GB" sz="17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Analysis of offers and contract adjudication	</a:t>
            </a:r>
            <a:r>
              <a:rPr lang="en-GB" sz="1700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   5 Oct ‘14</a:t>
            </a:r>
            <a:endParaRPr lang="en-GB" sz="1700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Delivery of the first prototype system			</a:t>
            </a:r>
            <a:r>
              <a:rPr lang="en-GB" sz="1700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   March ‘15</a:t>
            </a:r>
            <a:endParaRPr lang="en-GB" sz="17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74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14" name="sequenz0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02906" y="1422954"/>
            <a:ext cx="2469269" cy="185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5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4420" y="634711"/>
            <a:ext cx="6995160" cy="2943149"/>
          </a:xfrm>
          <a:prstGeom prst="rect">
            <a:avLst/>
          </a:prstGeom>
        </p:spPr>
      </p:pic>
      <p:sp>
        <p:nvSpPr>
          <p:cNvPr id="6" name="Rectangle 3"/>
          <p:cNvSpPr>
            <a:spLocks/>
          </p:cNvSpPr>
          <p:nvPr/>
        </p:nvSpPr>
        <p:spPr bwMode="auto">
          <a:xfrm>
            <a:off x="3328070" y="0"/>
            <a:ext cx="2632481" cy="446276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Half-Stave assembly</a:t>
            </a:r>
            <a:endParaRPr lang="en-US" sz="2400" dirty="0">
              <a:solidFill>
                <a:srgbClr val="FF0000"/>
              </a:solidFill>
              <a:latin typeface="Times New Roman"/>
              <a:ea typeface="Lucida Grande" charset="0"/>
              <a:cs typeface="Times New Roman"/>
              <a:sym typeface="Lucida Grande" charset="0"/>
            </a:endParaRPr>
          </a:p>
        </p:txBody>
      </p:sp>
      <p:pic>
        <p:nvPicPr>
          <p:cNvPr id="9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05" y="3673026"/>
            <a:ext cx="3647846" cy="2735885"/>
          </a:xfrm>
          <a:prstGeom prst="rect">
            <a:avLst/>
          </a:prstGeom>
        </p:spPr>
      </p:pic>
      <p:pic>
        <p:nvPicPr>
          <p:cNvPr id="10" name="Immagin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913" y="3673026"/>
            <a:ext cx="3647846" cy="2735885"/>
          </a:xfrm>
          <a:prstGeom prst="rect">
            <a:avLst/>
          </a:prstGeom>
        </p:spPr>
      </p:pic>
      <p:pic>
        <p:nvPicPr>
          <p:cNvPr id="11" name="Immagine 7" descr="acquia_marina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75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347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/>
          </p:cNvSpPr>
          <p:nvPr/>
        </p:nvSpPr>
        <p:spPr bwMode="auto">
          <a:xfrm>
            <a:off x="3328070" y="0"/>
            <a:ext cx="2632481" cy="446276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Half-Stave assembly</a:t>
            </a:r>
            <a:endParaRPr lang="en-US" sz="2400" dirty="0">
              <a:solidFill>
                <a:srgbClr val="FF0000"/>
              </a:solidFill>
              <a:latin typeface="Times New Roman"/>
              <a:ea typeface="Lucida Grande" charset="0"/>
              <a:cs typeface="Times New Roman"/>
              <a:sym typeface="Lucida Grande" charset="0"/>
            </a:endParaRPr>
          </a:p>
        </p:txBody>
      </p:sp>
      <p:pic>
        <p:nvPicPr>
          <p:cNvPr id="11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DSC_012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81191" y="1815329"/>
            <a:ext cx="5501030" cy="3657600"/>
          </a:xfrm>
          <a:prstGeom prst="rect">
            <a:avLst/>
          </a:prstGeom>
        </p:spPr>
      </p:pic>
      <p:pic>
        <p:nvPicPr>
          <p:cNvPr id="3" name="Picture 2" descr="DSC_01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46978" y="1815329"/>
            <a:ext cx="5501030" cy="3657600"/>
          </a:xfrm>
          <a:prstGeom prst="rect">
            <a:avLst/>
          </a:prstGeom>
        </p:spPr>
      </p:pic>
      <p:sp>
        <p:nvSpPr>
          <p:cNvPr id="1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76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180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 preferRelativeResize="0"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144" y="3155112"/>
            <a:ext cx="3054254" cy="1937319"/>
          </a:xfrm>
          <a:prstGeom prst="rect">
            <a:avLst/>
          </a:prstGeom>
        </p:spPr>
      </p:pic>
      <p:pic>
        <p:nvPicPr>
          <p:cNvPr id="16" name="Immagine 15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8465" y="3155112"/>
            <a:ext cx="2776732" cy="1956888"/>
          </a:xfrm>
          <a:prstGeom prst="rect">
            <a:avLst/>
          </a:prstGeom>
        </p:spPr>
      </p:pic>
      <p:pic>
        <p:nvPicPr>
          <p:cNvPr id="17" name="Immagine 16"/>
          <p:cNvPicPr preferRelativeResize="0"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8607" y="3155121"/>
            <a:ext cx="2578779" cy="1958793"/>
          </a:xfrm>
          <a:prstGeom prst="rect">
            <a:avLst/>
          </a:prstGeom>
        </p:spPr>
      </p:pic>
      <p:sp>
        <p:nvSpPr>
          <p:cNvPr id="19" name="Rectangle 3"/>
          <p:cNvSpPr>
            <a:spLocks/>
          </p:cNvSpPr>
          <p:nvPr/>
        </p:nvSpPr>
        <p:spPr bwMode="auto">
          <a:xfrm>
            <a:off x="3328070" y="0"/>
            <a:ext cx="2487861" cy="446276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OB 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Lucida Grande" charset="0"/>
                <a:cs typeface="Times New Roman"/>
                <a:sym typeface="Lucida Grande" charset="0"/>
              </a:rPr>
              <a:t>Stave assembly</a:t>
            </a:r>
            <a:endParaRPr lang="en-US" sz="2400" dirty="0">
              <a:solidFill>
                <a:srgbClr val="FF0000"/>
              </a:solidFill>
              <a:latin typeface="Times New Roman"/>
              <a:ea typeface="Lucida Grande" charset="0"/>
              <a:cs typeface="Times New Roman"/>
              <a:sym typeface="Lucida Grande" charset="0"/>
            </a:endParaRPr>
          </a:p>
        </p:txBody>
      </p:sp>
      <p:pic>
        <p:nvPicPr>
          <p:cNvPr id="20" name="Immagine 7" descr="acquia_marina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77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26" name="Content Placeholder 5"/>
          <p:cNvSpPr txBox="1">
            <a:spLocks/>
          </p:cNvSpPr>
          <p:nvPr/>
        </p:nvSpPr>
        <p:spPr>
          <a:xfrm>
            <a:off x="134144" y="558738"/>
            <a:ext cx="7672886" cy="237995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SzPct val="100000"/>
              <a:buFont typeface="Wingdings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Two </a:t>
            </a:r>
            <a:r>
              <a:rPr lang="en-GB" sz="2000" dirty="0">
                <a:solidFill>
                  <a:schemeClr val="tx1"/>
                </a:solidFill>
              </a:rPr>
              <a:t>H</a:t>
            </a:r>
            <a:r>
              <a:rPr lang="en-GB" sz="2000" dirty="0" smtClean="0">
                <a:solidFill>
                  <a:schemeClr val="tx1"/>
                </a:solidFill>
              </a:rPr>
              <a:t>alf-</a:t>
            </a:r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GB" sz="2000" dirty="0" smtClean="0">
                <a:solidFill>
                  <a:schemeClr val="tx1"/>
                </a:solidFill>
              </a:rPr>
              <a:t>taves are attached to one Space Frame to form the Stave</a:t>
            </a:r>
          </a:p>
          <a:p>
            <a:pPr lvl="1">
              <a:buClrTx/>
              <a:buFont typeface="Arial"/>
              <a:buChar char="•"/>
            </a:pPr>
            <a:r>
              <a:rPr lang="en-GB" sz="2000" dirty="0" smtClean="0"/>
              <a:t>Each </a:t>
            </a:r>
            <a:r>
              <a:rPr lang="en-GB" sz="2000" dirty="0"/>
              <a:t>Half-Stave</a:t>
            </a:r>
          </a:p>
          <a:p>
            <a:pPr lvl="2">
              <a:lnSpc>
                <a:spcPct val="70000"/>
              </a:lnSpc>
              <a:buClrTx/>
              <a:buFont typeface="Wingdings" charset="2"/>
              <a:buChar char="ü"/>
            </a:pPr>
            <a:r>
              <a:rPr lang="en-GB" sz="2000" dirty="0">
                <a:solidFill>
                  <a:srgbClr val="008000"/>
                </a:solidFill>
              </a:rPr>
              <a:t>picked up by a vacuum based jig (in yellow)</a:t>
            </a:r>
          </a:p>
          <a:p>
            <a:pPr lvl="2">
              <a:lnSpc>
                <a:spcPct val="70000"/>
              </a:lnSpc>
              <a:buClrTx/>
              <a:buFont typeface="Wingdings" charset="2"/>
              <a:buChar char="ü"/>
            </a:pPr>
            <a:r>
              <a:rPr lang="en-GB" sz="2000" dirty="0">
                <a:solidFill>
                  <a:srgbClr val="0000FF"/>
                </a:solidFill>
              </a:rPr>
              <a:t>rotated</a:t>
            </a:r>
          </a:p>
          <a:p>
            <a:pPr lvl="2">
              <a:lnSpc>
                <a:spcPct val="70000"/>
              </a:lnSpc>
              <a:buClrTx/>
              <a:buFont typeface="Wingdings" charset="2"/>
              <a:buChar char="ü"/>
            </a:pPr>
            <a:r>
              <a:rPr lang="en-GB" sz="2000" dirty="0">
                <a:solidFill>
                  <a:srgbClr val="008000"/>
                </a:solidFill>
              </a:rPr>
              <a:t>placed underneath the Space Frame</a:t>
            </a:r>
          </a:p>
          <a:p>
            <a:pPr lvl="2">
              <a:lnSpc>
                <a:spcPct val="70000"/>
              </a:lnSpc>
              <a:buClrTx/>
              <a:buFont typeface="Wingdings" charset="2"/>
              <a:buChar char="ü"/>
            </a:pPr>
            <a:r>
              <a:rPr lang="en-GB" sz="2000" dirty="0">
                <a:solidFill>
                  <a:srgbClr val="0000FF"/>
                </a:solidFill>
              </a:rPr>
              <a:t>aligned and fixed to </a:t>
            </a:r>
            <a:r>
              <a:rPr lang="en-GB" sz="2000" dirty="0" smtClean="0">
                <a:solidFill>
                  <a:srgbClr val="0000FF"/>
                </a:solidFill>
              </a:rPr>
              <a:t>some reference pins</a:t>
            </a:r>
          </a:p>
          <a:p>
            <a:pPr lvl="2">
              <a:lnSpc>
                <a:spcPct val="70000"/>
              </a:lnSpc>
              <a:buClrTx/>
              <a:buFont typeface="Wingdings" charset="2"/>
              <a:buChar char="ü"/>
            </a:pPr>
            <a:r>
              <a:rPr lang="en-GB" sz="2000" dirty="0" smtClean="0">
                <a:solidFill>
                  <a:srgbClr val="008000"/>
                </a:solidFill>
              </a:rPr>
              <a:t>glued </a:t>
            </a:r>
            <a:r>
              <a:rPr lang="en-GB" sz="2000" dirty="0">
                <a:solidFill>
                  <a:srgbClr val="008000"/>
                </a:solidFill>
              </a:rPr>
              <a:t>to the Space </a:t>
            </a:r>
            <a:r>
              <a:rPr lang="en-GB" sz="2000" dirty="0" smtClean="0">
                <a:solidFill>
                  <a:srgbClr val="008000"/>
                </a:solidFill>
              </a:rPr>
              <a:t>Frame</a:t>
            </a:r>
          </a:p>
          <a:p>
            <a:pPr lvl="1">
              <a:lnSpc>
                <a:spcPct val="70000"/>
              </a:lnSpc>
              <a:buClrTx/>
              <a:buFont typeface="Arial"/>
              <a:buChar char="•"/>
            </a:pPr>
            <a:r>
              <a:rPr lang="en-GB" sz="2000" dirty="0" smtClean="0"/>
              <a:t>The stave is rotated for survey and testing</a:t>
            </a:r>
          </a:p>
          <a:p>
            <a:pPr lvl="2">
              <a:lnSpc>
                <a:spcPct val="70000"/>
              </a:lnSpc>
              <a:buClrTx/>
              <a:buFont typeface="Wingdings" charset="2"/>
              <a:buChar char="ü"/>
            </a:pPr>
            <a:endParaRPr lang="en-GB" sz="2000" dirty="0">
              <a:solidFill>
                <a:srgbClr val="008000"/>
              </a:solidFill>
            </a:endParaRPr>
          </a:p>
        </p:txBody>
      </p:sp>
      <p:sp>
        <p:nvSpPr>
          <p:cNvPr id="27" name="Content Placeholder 5"/>
          <p:cNvSpPr txBox="1">
            <a:spLocks/>
          </p:cNvSpPr>
          <p:nvPr/>
        </p:nvSpPr>
        <p:spPr>
          <a:xfrm>
            <a:off x="134143" y="5092431"/>
            <a:ext cx="7909464" cy="1469347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6900" defTabSz="914400">
              <a:buClrTx/>
              <a:buSzPct val="100000"/>
              <a:buFont typeface="Wingdings" charset="2"/>
              <a:buChar char="Ø"/>
            </a:pPr>
            <a:r>
              <a:rPr lang="en-US" sz="2000" dirty="0">
                <a:solidFill>
                  <a:srgbClr val="000000"/>
                </a:solidFill>
              </a:rPr>
              <a:t>Each </a:t>
            </a:r>
            <a:r>
              <a:rPr lang="en-US" sz="2000" dirty="0" smtClean="0">
                <a:solidFill>
                  <a:srgbClr val="FF0000"/>
                </a:solidFill>
              </a:rPr>
              <a:t>Stave </a:t>
            </a:r>
            <a:r>
              <a:rPr lang="en-US" sz="2000" dirty="0">
                <a:solidFill>
                  <a:srgbClr val="FF0000"/>
                </a:solidFill>
              </a:rPr>
              <a:t>Construction Center </a:t>
            </a:r>
            <a:r>
              <a:rPr lang="en-US" sz="2000" dirty="0">
                <a:solidFill>
                  <a:srgbClr val="000000"/>
                </a:solidFill>
              </a:rPr>
              <a:t>will be in charge </a:t>
            </a:r>
            <a:r>
              <a:rPr lang="en-US" sz="2000" dirty="0" smtClean="0">
                <a:solidFill>
                  <a:srgbClr val="000000"/>
                </a:solidFill>
              </a:rPr>
              <a:t>for</a:t>
            </a:r>
            <a:endParaRPr lang="en-GB" sz="2000" dirty="0" smtClean="0">
              <a:solidFill>
                <a:srgbClr val="008000"/>
              </a:solidFill>
            </a:endParaRPr>
          </a:p>
          <a:p>
            <a:pPr lvl="1">
              <a:buClrTx/>
              <a:buFont typeface="Arial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c</a:t>
            </a:r>
            <a:r>
              <a:rPr lang="en-GB" sz="2000" dirty="0" smtClean="0">
                <a:solidFill>
                  <a:srgbClr val="0000FF"/>
                </a:solidFill>
              </a:rPr>
              <a:t>onstruction and test</a:t>
            </a:r>
            <a:r>
              <a:rPr lang="en-GB" sz="2000" dirty="0">
                <a:solidFill>
                  <a:srgbClr val="0000FF"/>
                </a:solidFill>
              </a:rPr>
              <a:t> </a:t>
            </a:r>
            <a:r>
              <a:rPr lang="en-GB" sz="2000" dirty="0" smtClean="0">
                <a:solidFill>
                  <a:srgbClr val="0000FF"/>
                </a:solidFill>
              </a:rPr>
              <a:t>of a fraction of staves</a:t>
            </a:r>
          </a:p>
          <a:p>
            <a:pPr lvl="1">
              <a:buClrTx/>
              <a:buFont typeface="Arial"/>
              <a:buChar char="•"/>
            </a:pPr>
            <a:r>
              <a:rPr lang="en-GB" sz="2000" dirty="0" smtClean="0">
                <a:solidFill>
                  <a:srgbClr val="008000"/>
                </a:solidFill>
              </a:rPr>
              <a:t>shipping them to CERN for the integration in </a:t>
            </a:r>
            <a:r>
              <a:rPr lang="en-GB" sz="2000" dirty="0">
                <a:solidFill>
                  <a:srgbClr val="008000"/>
                </a:solidFill>
              </a:rPr>
              <a:t>H</a:t>
            </a:r>
            <a:r>
              <a:rPr lang="en-GB" sz="2000" dirty="0" smtClean="0">
                <a:solidFill>
                  <a:srgbClr val="008000"/>
                </a:solidFill>
              </a:rPr>
              <a:t>alf-Layers</a:t>
            </a:r>
          </a:p>
        </p:txBody>
      </p:sp>
    </p:spTree>
    <p:extLst>
      <p:ext uri="{BB962C8B-B14F-4D97-AF65-F5344CB8AC3E}">
        <p14:creationId xmlns:p14="http://schemas.microsoft.com/office/powerpoint/2010/main" val="2743306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34144" y="560808"/>
            <a:ext cx="8833720" cy="5827628"/>
            <a:chOff x="134144" y="746469"/>
            <a:chExt cx="8833720" cy="5827628"/>
          </a:xfrm>
        </p:grpSpPr>
        <p:pic>
          <p:nvPicPr>
            <p:cNvPr id="4" name="Picture 3" descr="itsbarrels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4050" y="746469"/>
              <a:ext cx="7613650" cy="582762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34144" y="4822904"/>
              <a:ext cx="4480989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99464D"/>
                  </a:solidFill>
                </a:rPr>
                <a:t>Main structural components</a:t>
              </a:r>
            </a:p>
            <a:p>
              <a:pPr marL="285750" indent="-285750">
                <a:spcBef>
                  <a:spcPts val="600"/>
                </a:spcBef>
                <a:buFont typeface="Arial"/>
                <a:buChar char="•"/>
              </a:pPr>
              <a:r>
                <a:rPr lang="en-US" sz="1600" dirty="0">
                  <a:solidFill>
                    <a:srgbClr val="336699"/>
                  </a:solidFill>
                </a:rPr>
                <a:t>End-wheels: provide precise positioning of staves in a </a:t>
              </a:r>
              <a:r>
                <a:rPr lang="en-US" sz="1600" dirty="0" smtClean="0">
                  <a:solidFill>
                    <a:srgbClr val="336699"/>
                  </a:solidFill>
                </a:rPr>
                <a:t>layer</a:t>
              </a:r>
            </a:p>
            <a:p>
              <a:pPr marL="285750" indent="-285750">
                <a:spcBef>
                  <a:spcPts val="600"/>
                </a:spcBef>
                <a:buFont typeface="Arial"/>
                <a:buChar char="•"/>
              </a:pPr>
              <a:r>
                <a:rPr lang="en-US" sz="1600" dirty="0" smtClean="0">
                  <a:solidFill>
                    <a:srgbClr val="336699"/>
                  </a:solidFill>
                </a:rPr>
                <a:t>Detector Barrel and Service Barrel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37501" y="5777011"/>
              <a:ext cx="10303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dirty="0" smtClean="0"/>
                <a:t>nd-wheels</a:t>
              </a:r>
              <a:endParaRPr lang="en-US" sz="14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7397750" y="5956300"/>
              <a:ext cx="539751" cy="12700"/>
            </a:xfrm>
            <a:prstGeom prst="straightConnector1">
              <a:avLst/>
            </a:prstGeom>
            <a:ln w="9525" cmpd="sng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 flipV="1">
              <a:off x="6686550" y="5080000"/>
              <a:ext cx="1250952" cy="882650"/>
            </a:xfrm>
            <a:prstGeom prst="straightConnector1">
              <a:avLst/>
            </a:prstGeom>
            <a:ln w="9525" cmpd="sng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itle 1"/>
          <p:cNvSpPr txBox="1">
            <a:spLocks/>
          </p:cNvSpPr>
          <p:nvPr/>
        </p:nvSpPr>
        <p:spPr>
          <a:xfrm>
            <a:off x="457200" y="-27384"/>
            <a:ext cx="8229600" cy="5081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Detector Integration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Immagine 7" descr="acquia_marina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056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tsIBOBCage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7555" y="446204"/>
            <a:ext cx="7559141" cy="6233995"/>
          </a:xfrm>
          <a:prstGeom prst="rect">
            <a:avLst/>
          </a:prstGeom>
        </p:spPr>
      </p:pic>
      <p:pic>
        <p:nvPicPr>
          <p:cNvPr id="4" name="Picture 3" descr="itscage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800" y="2074183"/>
            <a:ext cx="4622800" cy="29262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350" y="634834"/>
            <a:ext cx="50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Detector Cage : stiff shell (light composite material)</a:t>
            </a:r>
          </a:p>
          <a:p>
            <a:r>
              <a:rPr lang="en-US" dirty="0">
                <a:solidFill>
                  <a:srgbClr val="008000"/>
                </a:solidFill>
              </a:rPr>
              <a:t>f</a:t>
            </a:r>
            <a:r>
              <a:rPr lang="en-US" dirty="0" smtClean="0">
                <a:solidFill>
                  <a:srgbClr val="008000"/>
                </a:solidFill>
              </a:rPr>
              <a:t>ixed inside the TPC bore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350" y="1320688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Provides common support for the barrels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and the </a:t>
            </a:r>
            <a:r>
              <a:rPr lang="en-US" dirty="0" err="1" smtClean="0">
                <a:solidFill>
                  <a:srgbClr val="0000FF"/>
                </a:solidFill>
              </a:rPr>
              <a:t>beampipe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799" y="5238640"/>
            <a:ext cx="3532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Cage contains precise guiding rails </a:t>
            </a:r>
          </a:p>
          <a:p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or the insertion of the</a:t>
            </a:r>
          </a:p>
          <a:p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etector-service barrels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988" y="4407091"/>
            <a:ext cx="636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/>
              <a:t>Outer</a:t>
            </a:r>
          </a:p>
          <a:p>
            <a:pPr algn="ctr"/>
            <a:r>
              <a:rPr lang="it-IT" sz="1400" b="1" dirty="0" err="1"/>
              <a:t>B</a:t>
            </a:r>
            <a:r>
              <a:rPr lang="it-IT" sz="1400" b="1" dirty="0" err="1" smtClean="0"/>
              <a:t>arrel</a:t>
            </a:r>
            <a:endParaRPr lang="it-IT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26971" y="5969262"/>
            <a:ext cx="646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/>
              <a:t>Inner</a:t>
            </a:r>
          </a:p>
          <a:p>
            <a:pPr algn="ctr"/>
            <a:r>
              <a:rPr lang="it-IT" sz="1400" b="1" dirty="0" err="1"/>
              <a:t>B</a:t>
            </a:r>
            <a:r>
              <a:rPr lang="it-IT" sz="1400" b="1" dirty="0" err="1" smtClean="0"/>
              <a:t>arrel</a:t>
            </a:r>
            <a:endParaRPr lang="it-IT" sz="14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-27384"/>
            <a:ext cx="8229600" cy="5081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Insertion (and Removal)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Immagine 7" descr="acquia_marina_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79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3850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5"/>
          <p:cNvSpPr txBox="1"/>
          <p:nvPr/>
        </p:nvSpPr>
        <p:spPr>
          <a:xfrm>
            <a:off x="560548" y="10587"/>
            <a:ext cx="8022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smtClean="0">
                <a:solidFill>
                  <a:srgbClr val="0000FF"/>
                </a:solidFill>
                <a:latin typeface="Times New Roman"/>
                <a:cs typeface="Times New Roman"/>
              </a:rPr>
              <a:t>Outer Barrel: full-scale prototypes of the mechanical structures</a:t>
            </a:r>
            <a:endParaRPr lang="en-GB" sz="240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screen">
            <a:lum bright="20000" contras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14" y="3299321"/>
            <a:ext cx="6657025" cy="3273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>
            <a:lum bright="27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88764">
            <a:off x="-51092" y="1905181"/>
            <a:ext cx="7373370" cy="103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4598">
            <a:off x="709466" y="2524660"/>
            <a:ext cx="6657025" cy="186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0118533">
            <a:off x="2194697" y="194102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Space Frame</a:t>
            </a:r>
            <a:endParaRPr lang="it-IT" b="1" dirty="0"/>
          </a:p>
        </p:txBody>
      </p:sp>
      <p:sp>
        <p:nvSpPr>
          <p:cNvPr id="18" name="TextBox 17"/>
          <p:cNvSpPr txBox="1"/>
          <p:nvPr/>
        </p:nvSpPr>
        <p:spPr>
          <a:xfrm rot="20616918">
            <a:off x="5035759" y="313861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Cold Plates</a:t>
            </a:r>
            <a:endParaRPr lang="en-GB" b="1"/>
          </a:p>
        </p:txBody>
      </p:sp>
      <p:sp>
        <p:nvSpPr>
          <p:cNvPr id="19" name="TextBox 18"/>
          <p:cNvSpPr txBox="1"/>
          <p:nvPr/>
        </p:nvSpPr>
        <p:spPr>
          <a:xfrm>
            <a:off x="3457682" y="4908545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Space Frame + Cold Plates</a:t>
            </a:r>
            <a:endParaRPr lang="en-GB" b="1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8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482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rvice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66" y="549791"/>
            <a:ext cx="8432800" cy="6078550"/>
          </a:xfrm>
          <a:prstGeom prst="rect">
            <a:avLst/>
          </a:prstGeom>
        </p:spPr>
      </p:pic>
      <p:pic>
        <p:nvPicPr>
          <p:cNvPr id="6" name="Immagine 7" descr="acquia_marina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-27384"/>
            <a:ext cx="8229600" cy="5081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Integration in ALICE</a:t>
            </a:r>
            <a:endParaRPr lang="en-GB" sz="24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80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958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6399" y="786616"/>
            <a:ext cx="8666331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80000"/>
              <a:buFont typeface="Wingdings" charset="2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The Module assembly procedure fully assisted by the operator has been studied in detail and the validation is well advanced</a:t>
            </a:r>
          </a:p>
          <a:p>
            <a:pPr>
              <a:buSzPct val="80000"/>
            </a:pPr>
            <a:endParaRPr lang="en-US" sz="2000" dirty="0" smtClean="0"/>
          </a:p>
          <a:p>
            <a:pPr marL="285750" indent="-285750">
              <a:buSzPct val="80000"/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The Module production will be distributed among up to 7 construction center each equipped with an </a:t>
            </a:r>
            <a:r>
              <a:rPr lang="en-US" sz="2000" dirty="0" smtClean="0">
                <a:solidFill>
                  <a:srgbClr val="FF0000"/>
                </a:solidFill>
              </a:rPr>
              <a:t>Automatic Module </a:t>
            </a:r>
            <a:r>
              <a:rPr lang="en-US" sz="2000" dirty="0">
                <a:solidFill>
                  <a:srgbClr val="FF0000"/>
                </a:solidFill>
              </a:rPr>
              <a:t>Assembly System </a:t>
            </a:r>
            <a:r>
              <a:rPr lang="en-US" sz="2000" dirty="0" smtClean="0">
                <a:solidFill>
                  <a:srgbClr val="0000FF"/>
                </a:solidFill>
              </a:rPr>
              <a:t>to ensure standardized features and Quality Assurance</a:t>
            </a:r>
          </a:p>
          <a:p>
            <a:pPr marL="800100" lvl="1" indent="-342900">
              <a:lnSpc>
                <a:spcPct val="120000"/>
              </a:lnSpc>
              <a:buSzPct val="80000"/>
              <a:buFont typeface="Arial"/>
              <a:buChar char="•"/>
            </a:pP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Market survey ongoing, followed by a call for tender</a:t>
            </a:r>
          </a:p>
          <a:p>
            <a:pPr marL="800100" lvl="1" indent="-342900">
              <a:lnSpc>
                <a:spcPct val="120000"/>
              </a:lnSpc>
              <a:buSzPct val="80000"/>
              <a:buFont typeface="Arial"/>
              <a:buChar char="•"/>
            </a:pPr>
            <a:r>
              <a:rPr lang="en-US" sz="2000" dirty="0" smtClean="0">
                <a:solidFill>
                  <a:srgbClr val="215968"/>
                </a:solidFill>
              </a:rPr>
              <a:t>Delivery of the first </a:t>
            </a:r>
            <a:r>
              <a:rPr lang="en-US" sz="2000" dirty="0" smtClean="0">
                <a:solidFill>
                  <a:srgbClr val="FF0000"/>
                </a:solidFill>
              </a:rPr>
              <a:t>Automatic Module Assembly </a:t>
            </a:r>
            <a:r>
              <a:rPr lang="en-US" sz="2000" dirty="0">
                <a:solidFill>
                  <a:srgbClr val="FF0000"/>
                </a:solidFill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ystem </a:t>
            </a:r>
            <a:r>
              <a:rPr lang="en-US" sz="2000" dirty="0" smtClean="0">
                <a:solidFill>
                  <a:srgbClr val="215968"/>
                </a:solidFill>
              </a:rPr>
              <a:t>prototype expected by March 2015</a:t>
            </a:r>
            <a:endParaRPr lang="en-US" sz="2000" dirty="0">
              <a:solidFill>
                <a:srgbClr val="215968"/>
              </a:solidFill>
            </a:endParaRPr>
          </a:p>
          <a:p>
            <a:pPr marL="285750" indent="-285750">
              <a:buSzPct val="80000"/>
              <a:buFont typeface="Wingdings" charset="2"/>
              <a:buChar char="Ø"/>
            </a:pPr>
            <a:endParaRPr lang="en-US" sz="2000" dirty="0" smtClean="0"/>
          </a:p>
          <a:p>
            <a:pPr marL="285750" indent="-285750">
              <a:buSzPct val="80000"/>
              <a:buFont typeface="Wingdings" charset="2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The </a:t>
            </a:r>
            <a:r>
              <a:rPr lang="en-US" sz="2000" dirty="0">
                <a:solidFill>
                  <a:srgbClr val="008000"/>
                </a:solidFill>
              </a:rPr>
              <a:t>definition of the Stave assembly procedure is in progress and will be completed in the next months</a:t>
            </a:r>
          </a:p>
          <a:p>
            <a:pPr>
              <a:buSzPct val="80000"/>
            </a:pPr>
            <a:endParaRPr lang="en-US" sz="2000" dirty="0" smtClean="0"/>
          </a:p>
          <a:p>
            <a:pPr marL="342900" indent="-342900">
              <a:buSzPct val="80000"/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The full-scale prototypes of the IB and OB Stave mechanics, and of the IB end-wheels have been produced.</a:t>
            </a:r>
          </a:p>
          <a:p>
            <a:pPr>
              <a:buSzPct val="80000"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buSzPct val="80000"/>
              <a:buFont typeface="Wingdings" charset="2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The study of the detector </a:t>
            </a:r>
            <a:r>
              <a:rPr lang="en-US" sz="2000" dirty="0">
                <a:solidFill>
                  <a:srgbClr val="0000FF"/>
                </a:solidFill>
              </a:rPr>
              <a:t>integration is </a:t>
            </a:r>
            <a:r>
              <a:rPr lang="en-US" sz="2000" dirty="0" smtClean="0">
                <a:solidFill>
                  <a:srgbClr val="0000FF"/>
                </a:solidFill>
              </a:rPr>
              <a:t>ongoing 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8717" y="55622"/>
            <a:ext cx="1706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0000FF"/>
                </a:solidFill>
                <a:latin typeface="Times New Roman"/>
                <a:cs typeface="Times New Roman"/>
              </a:rPr>
              <a:t>Conclusions</a:t>
            </a:r>
            <a:endParaRPr lang="en-US" sz="240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81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183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65870" y="14416"/>
            <a:ext cx="461226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4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Construction of Outer Barrel Staves</a:t>
            </a:r>
            <a:endParaRPr lang="en-US" sz="2400" b="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80257"/>
            <a:ext cx="9036253" cy="589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Staves for the Outer Barrel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Middle Layers: 24 (L3) +30 (L4), length 843 mm 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Outer Layers:  42 (L5) + 48 (L6), length 1475 mm</a:t>
            </a:r>
            <a:endParaRPr lang="en-US" sz="1600" dirty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Stave main components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Space Frame &amp; Cold Plate 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different length for Middle and Outer Layers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Module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identical for Middle and Outer Layers</a:t>
            </a:r>
          </a:p>
          <a:p>
            <a:pPr marL="1200150" lvl="2" indent="-285750">
              <a:spcBef>
                <a:spcPts val="3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215968"/>
                </a:solidFill>
                <a:latin typeface="Times New Roman"/>
                <a:cs typeface="Times New Roman"/>
              </a:rPr>
              <a:t>Flexible Printed Circuit (FPC)</a:t>
            </a:r>
          </a:p>
          <a:p>
            <a:pPr marL="1200150" lvl="2" indent="-285750">
              <a:spcBef>
                <a:spcPts val="300"/>
              </a:spcBef>
              <a:buFont typeface="Arial"/>
              <a:buChar char="•"/>
            </a:pPr>
            <a:r>
              <a:rPr lang="en-US" sz="16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2 x 7 Pixel Chips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Power Bus (different Length for Middle and Outer Layers) </a:t>
            </a:r>
          </a:p>
          <a:p>
            <a:pPr>
              <a:spcBef>
                <a:spcPts val="1200"/>
              </a:spcBef>
            </a:pPr>
            <a:endParaRPr lang="en-US" sz="16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Work organization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Module construction and test (up to 7 centers):</a:t>
            </a: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CCNU (China), INFN (Bari), IPHC (Strasbourg),</a:t>
            </a:r>
          </a:p>
          <a:p>
            <a:pPr lvl="2">
              <a:spcBef>
                <a:spcPts val="600"/>
              </a:spcBef>
            </a:pPr>
            <a:r>
              <a:rPr lang="en-US" sz="1600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    LBNL, Liverpool, NIKHEF, Pusan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Stave assembly and test (up to 4 centers):</a:t>
            </a:r>
            <a:endParaRPr lang="en-US" sz="160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INFN (Turin or LNF)</a:t>
            </a:r>
            <a:r>
              <a:rPr lang="en-US" sz="1600" dirty="0">
                <a:solidFill>
                  <a:schemeClr val="accent2"/>
                </a:solidFill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solidFill>
                  <a:schemeClr val="accent2"/>
                </a:solidFill>
                <a:latin typeface="Times New Roman"/>
                <a:cs typeface="Times New Roman"/>
              </a:rPr>
              <a:t>Daresbury</a:t>
            </a:r>
            <a:r>
              <a:rPr lang="en-US" sz="16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, NIKHEF  for Outer Layers </a:t>
            </a:r>
          </a:p>
          <a:p>
            <a:pPr marL="1200150" lvl="2" indent="-285750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Berkeley (+ CERN backup) for Middle Layers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3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04248" y="6562800"/>
            <a:ext cx="2133600" cy="293117"/>
          </a:xfrm>
          <a:prstGeom prst="rect">
            <a:avLst/>
          </a:prstGeom>
        </p:spPr>
        <p:txBody>
          <a:bodyPr/>
          <a:lstStyle/>
          <a:p>
            <a:pPr algn="r"/>
            <a:fld id="{1AD43CCC-A7CC-4ABA-9D32-69ABA54BAB03}" type="slidenum">
              <a:rPr lang="en-US" sz="1200" smtClean="0">
                <a:solidFill>
                  <a:srgbClr val="000000"/>
                </a:solidFill>
                <a:latin typeface="Times New Roman"/>
                <a:cs typeface="Times New Roman"/>
              </a:rPr>
              <a:pPr algn="r"/>
              <a:t>9</a:t>
            </a:fld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34144" y="6562800"/>
            <a:ext cx="2133600" cy="293117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V. Manzari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216684" y="6562800"/>
            <a:ext cx="6687319" cy="293117"/>
          </a:xfrm>
          <a:prstGeom prst="rect">
            <a:avLst/>
          </a:prstGeom>
        </p:spPr>
        <p:txBody>
          <a:bodyPr/>
          <a:lstStyle/>
          <a:p>
            <a:r>
              <a:rPr lang="it-IT" i="1" dirty="0">
                <a:solidFill>
                  <a:schemeClr val="tx1"/>
                </a:solidFill>
              </a:rPr>
              <a:t>ALICE ITS upgrade and O2 Asian Workshop 2014 @ </a:t>
            </a:r>
            <a:r>
              <a:rPr lang="it-IT" i="1" dirty="0" smtClean="0">
                <a:solidFill>
                  <a:schemeClr val="tx1"/>
                </a:solidFill>
              </a:rPr>
              <a:t>Thailand 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– </a:t>
            </a:r>
            <a:r>
              <a:rPr lang="en-US" sz="1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Krabi</a:t>
            </a:r>
            <a:r>
              <a:rPr lang="en-US" sz="1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16 June 2014</a:t>
            </a:r>
            <a:endParaRPr lang="en-US" sz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4438650" y="3316813"/>
            <a:ext cx="4597603" cy="2712802"/>
            <a:chOff x="3358889" y="877918"/>
            <a:chExt cx="5747013" cy="3391003"/>
          </a:xfrm>
        </p:grpSpPr>
        <p:grpSp>
          <p:nvGrpSpPr>
            <p:cNvPr id="22" name="Gruppo 15"/>
            <p:cNvGrpSpPr>
              <a:grpSpLocks noChangeAspect="1"/>
            </p:cNvGrpSpPr>
            <p:nvPr/>
          </p:nvGrpSpPr>
          <p:grpSpPr>
            <a:xfrm>
              <a:off x="3916027" y="877918"/>
              <a:ext cx="5189875" cy="3391003"/>
              <a:chOff x="-909957" y="563492"/>
              <a:chExt cx="8695210" cy="5651865"/>
            </a:xfrm>
          </p:grpSpPr>
          <p:pic>
            <p:nvPicPr>
              <p:cNvPr id="39" name="Picture 2" descr="C:\Users\FIORENZA\Documents\File 3D\Stave con chip ed FPC per Vito\File 3D\Stave no carbon_1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022" y="563492"/>
                <a:ext cx="7382231" cy="4755041"/>
              </a:xfrm>
              <a:prstGeom prst="rect">
                <a:avLst/>
              </a:prstGeom>
              <a:noFill/>
            </p:spPr>
          </p:pic>
          <p:pic>
            <p:nvPicPr>
              <p:cNvPr id="40" name="Picture 39" descr="Frontale_NO_bus_NO_bridge.jp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77436" y="4468277"/>
                <a:ext cx="2315695" cy="1747080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-909957" y="920402"/>
                <a:ext cx="1166323" cy="3568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Arial"/>
                    <a:cs typeface="Arial"/>
                  </a:rPr>
                  <a:t>Power Bus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20120072">
                <a:off x="2647652" y="2269815"/>
                <a:ext cx="1125125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Arial"/>
                    <a:cs typeface="Arial"/>
                  </a:rPr>
                  <a:t>Cold Plate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9771709">
                <a:off x="6215669" y="1659376"/>
                <a:ext cx="1072672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Half-Stave</a:t>
                </a:r>
                <a:endParaRPr lang="en-GB" sz="1000" dirty="0">
                  <a:solidFill>
                    <a:schemeClr val="bg1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656705" y="4071370"/>
                <a:ext cx="1763544" cy="430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Arial"/>
                    <a:cs typeface="Arial"/>
                  </a:rPr>
                  <a:t>Half-Stave Left</a:t>
                </a:r>
                <a:endParaRPr lang="en-GB" sz="800" dirty="0">
                  <a:latin typeface="Arial"/>
                  <a:cs typeface="Arial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838875" y="4219179"/>
                <a:ext cx="1892457" cy="430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latin typeface="Arial"/>
                    <a:cs typeface="Arial"/>
                  </a:rPr>
                  <a:t>Half-Stave Right</a:t>
                </a:r>
                <a:endParaRPr lang="en-GB" sz="800" dirty="0"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9382914">
                <a:off x="4501158" y="2732975"/>
                <a:ext cx="2403276" cy="512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latin typeface="Arial"/>
                    <a:cs typeface="Arial"/>
                  </a:rPr>
                  <a:t>Space Frame</a:t>
                </a:r>
                <a:endParaRPr lang="en-GB" sz="1000" dirty="0">
                  <a:latin typeface="Arial"/>
                  <a:cs typeface="Arial"/>
                </a:endParaRPr>
              </a:p>
            </p:txBody>
          </p:sp>
          <p:sp>
            <p:nvSpPr>
              <p:cNvPr id="47" name="TextBox 10"/>
              <p:cNvSpPr txBox="1"/>
              <p:nvPr/>
            </p:nvSpPr>
            <p:spPr>
              <a:xfrm rot="19858416">
                <a:off x="5754425" y="1513721"/>
                <a:ext cx="1072672" cy="3568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Half-Stave</a:t>
                </a:r>
                <a:endParaRPr lang="en-GB" sz="1000" dirty="0">
                  <a:solidFill>
                    <a:schemeClr val="bg1"/>
                  </a:solidFill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358889" y="1610126"/>
              <a:ext cx="206209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/>
                  <a:cs typeface="Arial"/>
                </a:rPr>
                <a:t>Flexible Printed Circuit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93955" y="1372977"/>
              <a:ext cx="1130987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Module: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98544" y="1801825"/>
              <a:ext cx="1068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00" dirty="0" smtClean="0">
                  <a:latin typeface="Arial"/>
                  <a:cs typeface="Arial"/>
                </a:rPr>
                <a:t>2x7 Pixel Chips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730746" y="2253832"/>
            <a:ext cx="3224914" cy="298851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14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45904</TotalTime>
  <Words>3147</Words>
  <Application>Microsoft Macintosh PowerPoint</Application>
  <PresentationFormat>On-screen Show (4:3)</PresentationFormat>
  <Paragraphs>553</Paragraphs>
  <Slides>81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81</vt:i4>
      </vt:variant>
    </vt:vector>
  </HeadingPairs>
  <TitlesOfParts>
    <vt:vector size="88" baseType="lpstr">
      <vt:lpstr>Office Theme</vt:lpstr>
      <vt:lpstr>2_Custom Design</vt:lpstr>
      <vt:lpstr>3_Custom Design</vt:lpstr>
      <vt:lpstr>4_Custom Design</vt:lpstr>
      <vt:lpstr>5_Custom Design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 Module Components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OB Module Construction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luciano musa</dc:creator>
  <cp:lastModifiedBy>vito manzari</cp:lastModifiedBy>
  <cp:revision>1332</cp:revision>
  <dcterms:created xsi:type="dcterms:W3CDTF">2012-05-02T18:49:20Z</dcterms:created>
  <dcterms:modified xsi:type="dcterms:W3CDTF">2014-06-16T02:59:43Z</dcterms:modified>
</cp:coreProperties>
</file>