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  <p:sldMasterId id="2147483681" r:id="rId3"/>
    <p:sldMasterId id="2147483693" r:id="rId4"/>
  </p:sldMasterIdLst>
  <p:notesMasterIdLst>
    <p:notesMasterId r:id="rId40"/>
  </p:notesMasterIdLst>
  <p:handoutMasterIdLst>
    <p:handoutMasterId r:id="rId41"/>
  </p:handoutMasterIdLst>
  <p:sldIdLst>
    <p:sldId id="257" r:id="rId5"/>
    <p:sldId id="295" r:id="rId6"/>
    <p:sldId id="267" r:id="rId7"/>
    <p:sldId id="296" r:id="rId8"/>
    <p:sldId id="283" r:id="rId9"/>
    <p:sldId id="290" r:id="rId10"/>
    <p:sldId id="291" r:id="rId11"/>
    <p:sldId id="282" r:id="rId12"/>
    <p:sldId id="269" r:id="rId13"/>
    <p:sldId id="287" r:id="rId14"/>
    <p:sldId id="292" r:id="rId15"/>
    <p:sldId id="288" r:id="rId16"/>
    <p:sldId id="298" r:id="rId17"/>
    <p:sldId id="300" r:id="rId18"/>
    <p:sldId id="301" r:id="rId19"/>
    <p:sldId id="302" r:id="rId20"/>
    <p:sldId id="299" r:id="rId21"/>
    <p:sldId id="289" r:id="rId22"/>
    <p:sldId id="297" r:id="rId23"/>
    <p:sldId id="303" r:id="rId24"/>
    <p:sldId id="285" r:id="rId25"/>
    <p:sldId id="286" r:id="rId26"/>
    <p:sldId id="315" r:id="rId27"/>
    <p:sldId id="304" r:id="rId28"/>
    <p:sldId id="308" r:id="rId29"/>
    <p:sldId id="314" r:id="rId30"/>
    <p:sldId id="312" r:id="rId31"/>
    <p:sldId id="313" r:id="rId32"/>
    <p:sldId id="293" r:id="rId33"/>
    <p:sldId id="306" r:id="rId34"/>
    <p:sldId id="307" r:id="rId35"/>
    <p:sldId id="305" r:id="rId36"/>
    <p:sldId id="294" r:id="rId37"/>
    <p:sldId id="310" r:id="rId38"/>
    <p:sldId id="309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1EB4F0-014D-EC41-834A-92083496B413}" type="datetimeFigureOut">
              <a:rPr lang="en-US" smtClean="0"/>
              <a:t>16/06/14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0C82F-5D07-114D-8AFA-C56E4A3ED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959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D070E-02FA-334E-9F7A-164368B462BD}" type="datetimeFigureOut">
              <a:rPr lang="en-US" smtClean="0"/>
              <a:t>16/06/14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B6394-8F0F-064F-97D3-4CFE688B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5109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885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985F8-A6E1-5244-AD5B-84C9E040BB4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14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A55A01-1CBF-B347-8F61-A9656A235EA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008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20C934-D5DA-B74F-AF05-953C44BD4F0B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360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2DF961-CC39-F247-BF39-3C419332C15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629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FB152B-E3A4-D84C-975F-171A3B22DF5A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255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40BE61-EB6C-7646-8F5C-2AE6A0119775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318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2C7F4-544D-C940-9EEA-0D51D26AC10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21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8F4725-858F-3A48-B797-7AF7D70E32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04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47FD45-FE8D-194E-8999-7608EC4B8396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527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782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 ITS Upgrade and O2 Workshop, Krabi, June 2014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8956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8836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2434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9978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17016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22978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1614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0786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4416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5969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491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 ITS Upgrade and O2 Workshop, Krabi, June 2014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C585-7E5C-CF49-ADBF-1E53AF4EBD80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33127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38480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11672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60027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4537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97126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05505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80836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16066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32567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782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เค้าโครงแบบกำหนดเ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9225" cy="1466850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7FCAE-8422-4E49-895F-CC65ADAECBE3}" type="slidenum">
              <a:rPr lang="en-US">
                <a:solidFill>
                  <a:srgbClr val="141313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56084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3320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Riedler,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Asia ITS Upgrade and O2 Workshop, Krabi,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6F43-13A2-8F41-9D92-44629293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9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516A7-DA64-A144-903B-00072D3F22C5}" type="slidenum">
              <a:rPr lang="en-US">
                <a:solidFill>
                  <a:srgbClr val="141313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0722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977A53-6A67-4D4F-9CF1-4C85CE31C1BE}" type="datetime1">
              <a:rPr lang="ru-RU" smtClean="0"/>
              <a:pPr>
                <a:defRPr/>
              </a:pPr>
              <a:t>16/06/14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AD3FAF77-AD94-4559-833A-F49AEE5ACD2C}" type="slidenum">
              <a:rPr lang="ru-RU" smtClean="0">
                <a:solidFill>
                  <a:srgbClr val="F0F010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F010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1BEB04-853B-EC43-A407-DFC7F2D587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1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DDD1D-CD68-FE44-892E-B22CC574CEFB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51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 ITS Upgrade and O2 Workshop, Krabi, June 2014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65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80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defTabSz="914400" fontAlgn="base" latinLnBrk="1">
              <a:spcBef>
                <a:spcPct val="0"/>
              </a:spcBef>
              <a:spcAft>
                <a:spcPct val="0"/>
              </a:spcAft>
            </a:pPr>
            <a:endParaRPr kumimoji="1" lang="en-US" altLang="ko-KR" smtClean="0">
              <a:solidFill>
                <a:srgbClr val="000000"/>
              </a:solidFill>
              <a:latin typeface="굴림" charset="0"/>
              <a:ea typeface="굴림" charset="0"/>
              <a:cs typeface="굴림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algn="ctr" defTabSz="914400" fontAlgn="base" latinLnBrk="1">
              <a:spcBef>
                <a:spcPct val="0"/>
              </a:spcBef>
              <a:spcAft>
                <a:spcPct val="0"/>
              </a:spcAft>
            </a:pPr>
            <a:endParaRPr kumimoji="1" lang="en-US" altLang="ko-KR" smtClean="0">
              <a:solidFill>
                <a:srgbClr val="000000"/>
              </a:solidFill>
              <a:latin typeface="굴림" charset="0"/>
              <a:ea typeface="굴림" charset="0"/>
              <a:cs typeface="굴림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defTabSz="914400" fontAlgn="base" latinLnBrk="1">
              <a:spcBef>
                <a:spcPct val="0"/>
              </a:spcBef>
              <a:spcAft>
                <a:spcPct val="0"/>
              </a:spcAft>
            </a:pPr>
            <a:fld id="{C4FE9D74-C95D-3D4F-A7CF-AD76E2306160}" type="slidenum">
              <a:rPr kumimoji="1" lang="en-US" altLang="ko-KR" smtClean="0">
                <a:solidFill>
                  <a:srgbClr val="000000"/>
                </a:solidFill>
                <a:latin typeface="굴림" charset="0"/>
                <a:ea typeface="굴림" charset="0"/>
                <a:cs typeface="굴림" charset="0"/>
              </a:rPr>
              <a:pPr defTabSz="914400" fontAlgn="base" latinLnBrk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ko-KR" smtClean="0">
              <a:solidFill>
                <a:srgbClr val="000000"/>
              </a:solidFill>
              <a:latin typeface="굴림" charset="0"/>
              <a:ea typeface="굴림" charset="0"/>
              <a:cs typeface="굴림" charset="0"/>
            </a:endParaRP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107950" y="908050"/>
            <a:ext cx="8890000" cy="0"/>
          </a:xfrm>
          <a:prstGeom prst="line">
            <a:avLst/>
          </a:prstGeom>
          <a:noFill/>
          <a:ln w="63500" cmpd="thinThick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defTabSz="914400" fontAlgn="base" latinLnBrk="1">
              <a:spcBef>
                <a:spcPct val="0"/>
              </a:spcBef>
              <a:spcAft>
                <a:spcPct val="0"/>
              </a:spcAft>
            </a:pPr>
            <a:endParaRPr kumimoji="1" lang="en-US" sz="4000" smtClean="0">
              <a:solidFill>
                <a:srgbClr val="000000"/>
              </a:solidFill>
              <a:latin typeface="굴림" charset="0"/>
              <a:ea typeface="굴림" charset="0"/>
              <a:cs typeface="굴림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78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굴림" charset="0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  <a:cs typeface="굴림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  <a:cs typeface="굴림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  <a:cs typeface="굴림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  <a:cs typeface="굴림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굴림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굴림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굴림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굴림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굴림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99" y="81286"/>
            <a:ext cx="1847576" cy="1043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86299" y="1124744"/>
            <a:ext cx="89501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41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99" y="81286"/>
            <a:ext cx="1847576" cy="1043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86299" y="1124744"/>
            <a:ext cx="89501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606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png"/><Relationship Id="rId5" Type="http://schemas.openxmlformats.org/officeDocument/2006/relationships/image" Target="../media/image33.jpeg"/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7.jpeg"/><Relationship Id="rId3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jpeg"/><Relationship Id="rId1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eg"/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6" Type="http://schemas.openxmlformats.org/officeDocument/2006/relationships/image" Target="../media/image46.jpeg"/><Relationship Id="rId7" Type="http://schemas.openxmlformats.org/officeDocument/2006/relationships/image" Target="../media/image47.jpeg"/><Relationship Id="rId8" Type="http://schemas.openxmlformats.org/officeDocument/2006/relationships/image" Target="../media/image48.jpeg"/><Relationship Id="rId9" Type="http://schemas.openxmlformats.org/officeDocument/2006/relationships/image" Target="../media/image49.jpeg"/><Relationship Id="rId10" Type="http://schemas.openxmlformats.org/officeDocument/2006/relationships/image" Target="../media/image5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918" y="1882097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Wafer Procurement, Sensor Post-processing and Interconnect R&amp;D</a:t>
            </a:r>
            <a:endParaRPr lang="en-US" sz="3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C585-7E5C-CF49-ADBF-1E53AF4EBD80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1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153" y="3961564"/>
            <a:ext cx="4939694" cy="165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18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Ni/Au plated  ITS2 </a:t>
            </a:r>
            <a:r>
              <a:rPr lang="en-US" dirty="0" err="1" smtClean="0"/>
              <a:t>padwafer</a:t>
            </a:r>
            <a:endParaRPr lang="en-US" dirty="0"/>
          </a:p>
        </p:txBody>
      </p:sp>
      <p:pic>
        <p:nvPicPr>
          <p:cNvPr id="8" name="Content Placeholder 7" descr="SNAP-112303-0003.jpg"/>
          <p:cNvPicPr>
            <a:picLocks noGrp="1" noChangeAspect="1"/>
          </p:cNvPicPr>
          <p:nvPr>
            <p:ph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1981" y="1462666"/>
            <a:ext cx="5475946" cy="2810577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</a:rPr>
              <a:t>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10</a:t>
            </a:fld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 descr="SNAP-112153-000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021" y="1462666"/>
            <a:ext cx="3742436" cy="28068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1021" y="4391865"/>
            <a:ext cx="72326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Wafer sent for DBG – partially lost due to mishandling at the grinder.</a:t>
            </a:r>
          </a:p>
          <a:p>
            <a:r>
              <a:rPr lang="en-US" dirty="0" smtClean="0"/>
              <a:t>Remaining dies will be delivered beginning of the week.</a:t>
            </a:r>
          </a:p>
          <a:p>
            <a:endParaRPr lang="en-US" b="1" dirty="0" smtClean="0"/>
          </a:p>
          <a:p>
            <a:r>
              <a:rPr lang="en-US" b="1" dirty="0" smtClean="0"/>
              <a:t>QA of this processing step needs to be defined, </a:t>
            </a:r>
            <a:r>
              <a:rPr lang="en-US" b="1" dirty="0" err="1" smtClean="0"/>
              <a:t>e.g</a:t>
            </a:r>
            <a:r>
              <a:rPr lang="en-US" b="1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Visual inspection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Solder test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Height control (5 um Ni, 50 nm Au)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1020" y="5108870"/>
            <a:ext cx="6000839" cy="133047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8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Ni/Au Plating – </a:t>
            </a:r>
            <a:r>
              <a:rPr lang="en-US" dirty="0"/>
              <a:t>N</a:t>
            </a:r>
            <a:r>
              <a:rPr lang="en-US" dirty="0" smtClean="0"/>
              <a:t>ext </a:t>
            </a:r>
            <a:r>
              <a:rPr lang="en-US" dirty="0"/>
              <a:t>S</a:t>
            </a:r>
            <a:r>
              <a:rPr lang="en-US" dirty="0" smtClean="0"/>
              <a:t>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635413"/>
            <a:ext cx="7794315" cy="4392325"/>
          </a:xfrm>
        </p:spPr>
        <p:txBody>
          <a:bodyPr/>
          <a:lstStyle/>
          <a:p>
            <a:r>
              <a:rPr lang="en-US" sz="1800" dirty="0" smtClean="0"/>
              <a:t>1</a:t>
            </a:r>
            <a:r>
              <a:rPr lang="en-US" sz="1800" b="1" dirty="0" smtClean="0"/>
              <a:t>. Solder test </a:t>
            </a:r>
            <a:r>
              <a:rPr lang="en-US" sz="1800" dirty="0" smtClean="0"/>
              <a:t>of chips from first wafer plated by </a:t>
            </a:r>
            <a:r>
              <a:rPr lang="en-US" sz="1800" dirty="0" err="1" smtClean="0"/>
              <a:t>PacTech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2. Next </a:t>
            </a:r>
            <a:r>
              <a:rPr lang="en-US" sz="1800" b="1" dirty="0" smtClean="0"/>
              <a:t>2 wafers (ITS2 CMOS) </a:t>
            </a:r>
            <a:r>
              <a:rPr lang="en-US" sz="1800" dirty="0" smtClean="0"/>
              <a:t>expected to be delivered back from </a:t>
            </a:r>
            <a:r>
              <a:rPr lang="en-US" sz="1800" dirty="0" err="1" smtClean="0"/>
              <a:t>PacTech</a:t>
            </a:r>
            <a:r>
              <a:rPr lang="en-US" sz="1800" dirty="0" smtClean="0"/>
              <a:t> end of June </a:t>
            </a:r>
            <a:r>
              <a:rPr lang="en-US" sz="1800" dirty="0" smtClean="0">
                <a:sym typeface="Wingdings"/>
              </a:rPr>
              <a:t> visual inspection, DBG, solder tests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3. Preparing </a:t>
            </a:r>
            <a:r>
              <a:rPr lang="en-US" sz="1800" b="1" dirty="0" smtClean="0"/>
              <a:t>market survey </a:t>
            </a:r>
            <a:r>
              <a:rPr lang="en-US" sz="1800" dirty="0" smtClean="0"/>
              <a:t>for Ni/Au plating</a:t>
            </a:r>
            <a:r>
              <a:rPr lang="en-US" sz="1800" dirty="0" smtClean="0"/>
              <a:t>:</a:t>
            </a:r>
            <a:endParaRPr lang="en-US" sz="1800" dirty="0" smtClean="0"/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Pre-meeting with purchasing officer (June)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Aiming to complete market survey by the end of summer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Should be completed before receiving new wafers later this year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  <a:p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11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6422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981" y="44822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/>
              <a:t>Thinning &amp; Dicing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Definition of the criteria for thinning and dicing:</a:t>
            </a:r>
          </a:p>
          <a:p>
            <a:r>
              <a:rPr lang="en-US" sz="1800" dirty="0" smtClean="0"/>
              <a:t>Thickness: 50 um +/- 5 um</a:t>
            </a:r>
          </a:p>
          <a:p>
            <a:r>
              <a:rPr lang="en-US" sz="1800" dirty="0" smtClean="0"/>
              <a:t>Max. extent from seal-ring: +/- 30 um (20 um?)</a:t>
            </a:r>
          </a:p>
          <a:p>
            <a:pPr marL="0" indent="0">
              <a:buNone/>
            </a:pP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9586" y="2935923"/>
            <a:ext cx="3944094" cy="319024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EF5C5-1106-A84A-BA50-3F70C6ED664D}" type="slidenum">
              <a:rPr lang="en-US" smtClean="0"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7767" y="6356350"/>
            <a:ext cx="5153027" cy="365125"/>
          </a:xfrm>
        </p:spPr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07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13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394080" y="6356350"/>
            <a:ext cx="5078412" cy="365125"/>
          </a:xfrm>
        </p:spPr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</a:rPr>
              <a:t>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pic>
        <p:nvPicPr>
          <p:cNvPr id="7" name="Picture 6" descr="RWR_wafer_image3_Snapsee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89" y="1266674"/>
            <a:ext cx="2912171" cy="3985077"/>
          </a:xfrm>
          <a:prstGeom prst="rect">
            <a:avLst/>
          </a:prstGeom>
        </p:spPr>
      </p:pic>
      <p:pic>
        <p:nvPicPr>
          <p:cNvPr id="8" name="Picture 7" descr="STARS_wafer_image3_Snapse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974" y="1266674"/>
            <a:ext cx="2088213" cy="3985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8902" y="5469978"/>
            <a:ext cx="24429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ER2013 wafer</a:t>
            </a:r>
          </a:p>
          <a:p>
            <a:r>
              <a:rPr lang="en-US" dirty="0" smtClean="0"/>
              <a:t>Diamond wheel dicing</a:t>
            </a:r>
          </a:p>
          <a:p>
            <a:r>
              <a:rPr lang="en-US" dirty="0" smtClean="0"/>
              <a:t>(2000 mesh wheel)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85505" y="5433020"/>
            <a:ext cx="25025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Blank wafer</a:t>
            </a:r>
          </a:p>
          <a:p>
            <a:r>
              <a:rPr lang="en-US" dirty="0" smtClean="0"/>
              <a:t>Laser </a:t>
            </a:r>
            <a:r>
              <a:rPr lang="en-US" dirty="0" smtClean="0"/>
              <a:t>diced by STARS</a:t>
            </a:r>
            <a:endParaRPr lang="en-US" dirty="0" smtClean="0"/>
          </a:p>
          <a:p>
            <a:r>
              <a:rPr lang="en-US" dirty="0" smtClean="0"/>
              <a:t>(front view)</a:t>
            </a:r>
            <a:endParaRPr lang="en-US" dirty="0"/>
          </a:p>
        </p:txBody>
      </p:sp>
      <p:pic>
        <p:nvPicPr>
          <p:cNvPr id="11" name="Picture 10" descr="IMG_206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994" y="2116667"/>
            <a:ext cx="2219806" cy="27504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66994" y="4928585"/>
            <a:ext cx="2502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Blank wafer</a:t>
            </a:r>
          </a:p>
          <a:p>
            <a:r>
              <a:rPr lang="en-US" dirty="0" smtClean="0"/>
              <a:t>Laser diced by STARS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065675" y="798609"/>
            <a:ext cx="1544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CMOS wafer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364833" y="815266"/>
            <a:ext cx="1480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Blank wafer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95070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14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065588" y="6356350"/>
            <a:ext cx="5078412" cy="365125"/>
          </a:xfrm>
        </p:spPr>
        <p:txBody>
          <a:bodyPr/>
          <a:lstStyle/>
          <a:p>
            <a:r>
              <a:rPr lang="de-DE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 ITS Upgrade and O2 Workshop, Krabi, June 2014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 descr="star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86" y="177800"/>
            <a:ext cx="9229676" cy="654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56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BE9516A7-DA64-A144-903B-00072D3F22C5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>
                <a:defRPr/>
              </a:pPr>
              <a:t>15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3" name="Picture 2" descr="stars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5100"/>
            <a:ext cx="9144000" cy="650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349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BE9516A7-DA64-A144-903B-00072D3F22C5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>
                <a:defRPr/>
              </a:pPr>
              <a:t>16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3" name="Picture 2" descr="stars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2400"/>
            <a:ext cx="9144000" cy="654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7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 ITS Upgrade and O2 Workshop, Krabi, June 2014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17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 descr="palpidefs_scribela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47269" y="1055552"/>
            <a:ext cx="4439531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Laser dicing from the front</a:t>
            </a:r>
            <a:r>
              <a:rPr lang="en-US" dirty="0" smtClean="0"/>
              <a:t> will require free dicing lanes</a:t>
            </a:r>
          </a:p>
          <a:p>
            <a:endParaRPr lang="en-US" dirty="0"/>
          </a:p>
          <a:p>
            <a:r>
              <a:rPr lang="en-US" b="1" dirty="0" smtClean="0"/>
              <a:t>Laser dicing from the back</a:t>
            </a:r>
            <a:r>
              <a:rPr lang="en-US" dirty="0" smtClean="0"/>
              <a:t> will require grinding to 50 um first </a:t>
            </a:r>
            <a:r>
              <a:rPr lang="en-US" dirty="0" smtClean="0">
                <a:sym typeface="Wingdings"/>
              </a:rPr>
              <a:t> handling of thin wafer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570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884" y="47911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Thinning &amp; Dicing Status and Next Steps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0576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STARS</a:t>
            </a:r>
            <a:r>
              <a:rPr lang="en-US" sz="2000" dirty="0" smtClean="0"/>
              <a:t> is preparing a pick-up tool: news beginning of July </a:t>
            </a:r>
            <a:r>
              <a:rPr lang="en-US" sz="2000" dirty="0" smtClean="0">
                <a:sym typeface="Wingdings"/>
              </a:rPr>
              <a:t> test dicing of real CMOS processed pad wafer?</a:t>
            </a:r>
          </a:p>
          <a:p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Asked offers from </a:t>
            </a:r>
            <a:r>
              <a:rPr lang="en-US" sz="2000" b="1" dirty="0" smtClean="0">
                <a:sym typeface="Wingdings"/>
              </a:rPr>
              <a:t>DISCO</a:t>
            </a:r>
            <a:r>
              <a:rPr lang="en-US" sz="2000" dirty="0" smtClean="0">
                <a:sym typeface="Wingdings"/>
              </a:rPr>
              <a:t> for blade and laser dicing: die picking not provided – evaluating</a:t>
            </a:r>
          </a:p>
          <a:p>
            <a:endParaRPr lang="en-US" sz="2000" dirty="0">
              <a:sym typeface="Wingdings"/>
            </a:endParaRPr>
          </a:p>
          <a:p>
            <a:r>
              <a:rPr lang="en-US" sz="2000" b="1" dirty="0" smtClean="0">
                <a:sym typeface="Wingdings"/>
              </a:rPr>
              <a:t>Rockwood</a:t>
            </a:r>
            <a:r>
              <a:rPr lang="en-US" sz="2000" dirty="0" smtClean="0">
                <a:sym typeface="Wingdings"/>
              </a:rPr>
              <a:t> investigated grinding accident with ITS2 pad wafer: origin found</a:t>
            </a:r>
          </a:p>
          <a:p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Need to prepare </a:t>
            </a:r>
            <a:r>
              <a:rPr lang="en-US" sz="2000" b="1" dirty="0" smtClean="0">
                <a:sym typeface="Wingdings"/>
              </a:rPr>
              <a:t>market survey </a:t>
            </a:r>
            <a:r>
              <a:rPr lang="en-US" sz="2000" dirty="0" smtClean="0">
                <a:sym typeface="Wingdings"/>
              </a:rPr>
              <a:t>as for the plating: meeting with purchasing office in the next weeks.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EF5C5-1106-A84A-BA50-3F70C6ED664D}" type="slidenum">
              <a:rPr lang="en-US" smtClean="0"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45182" y="6374346"/>
            <a:ext cx="5466662" cy="365125"/>
          </a:xfrm>
        </p:spPr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594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Wafer QA after processing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8" y="1608667"/>
            <a:ext cx="7646442" cy="4419071"/>
          </a:xfrm>
        </p:spPr>
        <p:txBody>
          <a:bodyPr/>
          <a:lstStyle/>
          <a:p>
            <a:r>
              <a:rPr lang="en-US" sz="1800" dirty="0" smtClean="0"/>
              <a:t>Main task: </a:t>
            </a:r>
            <a:r>
              <a:rPr lang="en-US" sz="1800" b="1" dirty="0" smtClean="0"/>
              <a:t>Basic visual inspection on the wafers, i.e. the connection pads</a:t>
            </a:r>
            <a:r>
              <a:rPr lang="en-US" sz="1800" dirty="0" smtClean="0"/>
              <a:t>, prior to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Post-processing and/or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Thinning and dicing</a:t>
            </a:r>
          </a:p>
          <a:p>
            <a:pPr marL="285750" indent="-285750">
              <a:buFont typeface="Arial"/>
              <a:buChar char="•"/>
            </a:pPr>
            <a:endParaRPr lang="en-US" sz="1800" dirty="0" smtClean="0"/>
          </a:p>
          <a:p>
            <a:r>
              <a:rPr lang="en-US" sz="1800" dirty="0" smtClean="0"/>
              <a:t>Rockwood carried out visual inspection on recent wafers following SEMI standard: provide pictures and summary report for each wafer.</a:t>
            </a:r>
            <a:endParaRPr lang="en-US" sz="1800" dirty="0"/>
          </a:p>
          <a:p>
            <a:endParaRPr lang="en-US" sz="1800" b="1" dirty="0" smtClean="0"/>
          </a:p>
          <a:p>
            <a:r>
              <a:rPr lang="en-US" sz="1800" b="1" dirty="0" smtClean="0"/>
              <a:t>Need to define procedure for production</a:t>
            </a:r>
          </a:p>
          <a:p>
            <a:r>
              <a:rPr lang="en-US" sz="1800" b="1" dirty="0" smtClean="0"/>
              <a:t>(cost, time, etc. ).</a:t>
            </a:r>
          </a:p>
          <a:p>
            <a:pPr marL="285750" indent="-285750">
              <a:buFont typeface="Arial"/>
              <a:buChar char="•"/>
            </a:pP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P.Riedler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, CEN,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ITS Upgrade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and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19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 descr="Image_hybrid_vtt002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76341" y="1304058"/>
            <a:ext cx="1383929" cy="34369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91020" y="5108870"/>
            <a:ext cx="6000839" cy="124748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81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Wafer procurement and QA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668030"/>
            <a:ext cx="8388791" cy="4000500"/>
          </a:xfrm>
        </p:spPr>
        <p:txBody>
          <a:bodyPr/>
          <a:lstStyle/>
          <a:p>
            <a:r>
              <a:rPr lang="en-US" sz="1600" b="1" dirty="0" smtClean="0"/>
              <a:t>Choice of starting wafer material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Used different high-res </a:t>
            </a:r>
            <a:r>
              <a:rPr lang="en-US" sz="1600" dirty="0" err="1" smtClean="0"/>
              <a:t>epi</a:t>
            </a:r>
            <a:r>
              <a:rPr lang="en-US" sz="1600" dirty="0" smtClean="0"/>
              <a:t> wafers in ER2013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Final choice will depend on test results of prototype </a:t>
            </a:r>
            <a:r>
              <a:rPr lang="en-US" sz="1600" dirty="0" smtClean="0"/>
              <a:t>chips:</a:t>
            </a:r>
            <a:endParaRPr lang="en-US" sz="1600" dirty="0" smtClean="0"/>
          </a:p>
          <a:p>
            <a:pPr marL="1028700" lvl="1">
              <a:buFont typeface="Arial"/>
              <a:buChar char="•"/>
            </a:pPr>
            <a:r>
              <a:rPr lang="en-US" sz="1600" dirty="0" smtClean="0"/>
              <a:t>Select </a:t>
            </a:r>
            <a:r>
              <a:rPr lang="en-US" sz="1600" dirty="0" err="1" smtClean="0"/>
              <a:t>epi</a:t>
            </a:r>
            <a:r>
              <a:rPr lang="en-US" sz="1600" dirty="0" smtClean="0"/>
              <a:t> thickness</a:t>
            </a:r>
          </a:p>
          <a:p>
            <a:pPr marL="1028700" lvl="1">
              <a:buFont typeface="Arial"/>
              <a:buChar char="•"/>
            </a:pPr>
            <a:r>
              <a:rPr lang="en-US" sz="1600" dirty="0" smtClean="0"/>
              <a:t>Select resistivity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Procurement of the wafers for the production should start end of 2014/beginning of 2015</a:t>
            </a:r>
          </a:p>
          <a:p>
            <a:r>
              <a:rPr lang="en-US" sz="1600" b="1" dirty="0" smtClean="0"/>
              <a:t>											</a:t>
            </a:r>
          </a:p>
          <a:p>
            <a:r>
              <a:rPr lang="en-US" sz="1600" b="1" dirty="0" smtClean="0"/>
              <a:t>Goals for 2014: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F</a:t>
            </a:r>
            <a:r>
              <a:rPr lang="en-US" sz="1600" dirty="0" smtClean="0"/>
              <a:t>inalize choice of high-res wafers by end 2014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Finalize QA by end of 2014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ITS Upgrade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and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4257" y="4773085"/>
            <a:ext cx="4869296" cy="133047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9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and Storage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8" y="2027238"/>
            <a:ext cx="3611185" cy="4000500"/>
          </a:xfrm>
        </p:spPr>
        <p:txBody>
          <a:bodyPr/>
          <a:lstStyle/>
          <a:p>
            <a:r>
              <a:rPr lang="en-US" sz="1800" b="1" dirty="0" smtClean="0"/>
              <a:t>Planned transport test </a:t>
            </a:r>
            <a:r>
              <a:rPr lang="en-US" sz="1800" dirty="0" smtClean="0"/>
              <a:t>involving a number of institutes: i.e. IPHC, Pusan, Liverpool, …</a:t>
            </a:r>
          </a:p>
          <a:p>
            <a:endParaRPr lang="en-US" sz="1800" dirty="0"/>
          </a:p>
          <a:p>
            <a:r>
              <a:rPr lang="en-US" sz="1800" dirty="0" smtClean="0"/>
              <a:t>Prepared </a:t>
            </a:r>
            <a:r>
              <a:rPr lang="en-US" sz="1800" b="1" dirty="0" smtClean="0"/>
              <a:t>gel-</a:t>
            </a:r>
            <a:r>
              <a:rPr lang="en-US" sz="1800" b="1" dirty="0" err="1" smtClean="0"/>
              <a:t>pak</a:t>
            </a:r>
            <a:r>
              <a:rPr lang="en-US" sz="1800" b="1" dirty="0" smtClean="0"/>
              <a:t> boxes </a:t>
            </a:r>
            <a:r>
              <a:rPr lang="en-US" sz="1800" dirty="0" smtClean="0"/>
              <a:t>with 50 um dummy chips and 50 um thick STAR HFT pixel chips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P.Riedler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, CERN,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ITS Upgrade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and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20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7" descr="2014-04-03 14.17.3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32748" y="1573385"/>
            <a:ext cx="3523827" cy="469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960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Transport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92897" y="1555771"/>
            <a:ext cx="4394967" cy="4000500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1800" dirty="0" smtClean="0"/>
              <a:t>Used identical large gel-</a:t>
            </a:r>
            <a:r>
              <a:rPr lang="en-US" sz="1800" dirty="0" err="1" smtClean="0"/>
              <a:t>paks</a:t>
            </a:r>
            <a:r>
              <a:rPr lang="en-US" sz="1800" dirty="0" smtClean="0"/>
              <a:t> to return pad chips (TMEC) from Rockwood (2 x 24 chips)</a:t>
            </a:r>
          </a:p>
          <a:p>
            <a:pPr marL="285750" indent="-285750">
              <a:buFont typeface="Arial"/>
              <a:buChar char="•"/>
            </a:pPr>
            <a:endParaRPr lang="en-US" sz="1800" dirty="0" smtClean="0"/>
          </a:p>
          <a:p>
            <a:pPr marL="285750" indent="-285750">
              <a:buFont typeface="Arial"/>
              <a:buChar char="•"/>
            </a:pPr>
            <a:r>
              <a:rPr lang="en-US" sz="1800" b="1" dirty="0" smtClean="0"/>
              <a:t>Chips cannot be removed applying vacuum</a:t>
            </a:r>
          </a:p>
          <a:p>
            <a:pPr marL="285750" indent="-285750">
              <a:buFont typeface="Arial"/>
              <a:buChar char="•"/>
            </a:pPr>
            <a:endParaRPr lang="en-US" sz="1800" b="1" dirty="0" smtClean="0"/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Cut out chips freed from gel by using HF-</a:t>
            </a:r>
            <a:r>
              <a:rPr lang="en-US" sz="1800" dirty="0" smtClean="0"/>
              <a:t>acid – limited use due to oxidation on the pads</a:t>
            </a:r>
            <a:endParaRPr lang="en-US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CERN,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ITS Upgrade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and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21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7" descr="2014-05-16 11.38.3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248" y="3905875"/>
            <a:ext cx="3267300" cy="2450475"/>
          </a:xfrm>
          <a:prstGeom prst="rect">
            <a:avLst/>
          </a:prstGeom>
        </p:spPr>
      </p:pic>
      <p:pic>
        <p:nvPicPr>
          <p:cNvPr id="9" name="Picture 8" descr="2014-04-24 16.25.1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7864" y="1193188"/>
            <a:ext cx="4120075" cy="309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3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Transport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681095"/>
            <a:ext cx="7794315" cy="4346643"/>
          </a:xfrm>
        </p:spPr>
        <p:txBody>
          <a:bodyPr/>
          <a:lstStyle/>
          <a:p>
            <a:r>
              <a:rPr lang="en-US" sz="1800" dirty="0" smtClean="0"/>
              <a:t>Discussion with Rockwood ongoing to identify whether the problem is due to one of the processing steps.</a:t>
            </a:r>
          </a:p>
          <a:p>
            <a:endParaRPr lang="en-US" sz="1800" dirty="0" smtClean="0"/>
          </a:p>
          <a:p>
            <a:r>
              <a:rPr lang="en-US" sz="1800" b="1" dirty="0" smtClean="0"/>
              <a:t>Short term solution: </a:t>
            </a:r>
            <a:r>
              <a:rPr lang="en-US" sz="1800" dirty="0" smtClean="0"/>
              <a:t>ordered and received foam boxes</a:t>
            </a:r>
          </a:p>
          <a:p>
            <a:endParaRPr lang="en-US" sz="1800" dirty="0" smtClean="0"/>
          </a:p>
          <a:p>
            <a:r>
              <a:rPr lang="en-US" sz="1800" b="1" dirty="0" smtClean="0"/>
              <a:t>Alternative solutions: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Foam box: needs improvement (flakes, dust, counter-pieces)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Waffle packs: requesting offer, investigating how to fix chip in the compartment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CERN,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ITS Upgrade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and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22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591" y="2977381"/>
            <a:ext cx="7590827" cy="29481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68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Interconnect R&amp;D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 ITS Upgrade and O2 Workshop, Krabi, June 2014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23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6" y="3636345"/>
            <a:ext cx="5154707" cy="3034331"/>
          </a:xfrm>
          <a:prstGeom prst="rect">
            <a:avLst/>
          </a:prstGeom>
        </p:spPr>
      </p:pic>
      <p:pic>
        <p:nvPicPr>
          <p:cNvPr id="8" name="Picture 7" descr="solder_ball_on_flex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320" y="1338182"/>
            <a:ext cx="4858104" cy="22855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849" y="4380426"/>
            <a:ext cx="4130575" cy="19759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1" y="1642533"/>
            <a:ext cx="340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Direct flux-free laser soldering on silicon chip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Solder balls (diameter 200 um)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971722" y="2421467"/>
            <a:ext cx="3565478" cy="3217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38804" y="5909736"/>
            <a:ext cx="2558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um thick silicon chip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15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Interconnection R&amp;D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544022" y="1328247"/>
            <a:ext cx="8241500" cy="4000500"/>
          </a:xfrm>
        </p:spPr>
        <p:txBody>
          <a:bodyPr/>
          <a:lstStyle/>
          <a:p>
            <a:r>
              <a:rPr lang="en-US" sz="1800" dirty="0" smtClean="0"/>
              <a:t>Number of single chip assemblies soldered with very good yield: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CERN,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ITS Upgrade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and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24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587788"/>
              </p:ext>
            </p:extLst>
          </p:nvPr>
        </p:nvGraphicFramePr>
        <p:xfrm>
          <a:off x="366965" y="2027238"/>
          <a:ext cx="8229599" cy="2401883"/>
        </p:xfrm>
        <a:graphic>
          <a:graphicData uri="http://schemas.openxmlformats.org/drawingml/2006/table">
            <a:tbl>
              <a:tblPr/>
              <a:tblGrid>
                <a:gridCol w="246793"/>
                <a:gridCol w="1167521"/>
                <a:gridCol w="1388211"/>
                <a:gridCol w="1186505"/>
                <a:gridCol w="1103450"/>
                <a:gridCol w="503078"/>
                <a:gridCol w="1217354"/>
                <a:gridCol w="1416687"/>
              </a:tblGrid>
              <a:tr h="171054"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Sample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Flex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Poly thickness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chip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contact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gas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daisy-chain resistance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04022014-SA1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15, new Ni/Au</a:t>
                      </a: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N/H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04022014-SA2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15, new Ni/Au</a:t>
                      </a: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N/H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115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07022014-SA1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15, new Ni/Au</a:t>
                      </a: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160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10022014-SA1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15</a:t>
                      </a: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10022014-SA2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15</a:t>
                      </a: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12022014-SA1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11 new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production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12022014-SA2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11 new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production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13022014-SA1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11 new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production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13022014-SA2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11 new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production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13022014-SA3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11 new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production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19022014-SA1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11 new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production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48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24022014-SA1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11 new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production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3 produc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 Ω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8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26022014-SA1</a:t>
                      </a:r>
                    </a:p>
                  </a:txBody>
                  <a:tcPr marL="7127" marR="7127" marT="71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Test 11 new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production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 µm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TMEC new Ni/Au</a:t>
                      </a:r>
                    </a:p>
                  </a:txBody>
                  <a:tcPr marL="72000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49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/50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Vacuum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27" marR="7127" marT="71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31802" y="4640310"/>
            <a:ext cx="2121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650 solder contacts</a:t>
            </a:r>
          </a:p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failures (understood)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023" y="5449508"/>
            <a:ext cx="8052542" cy="662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</a:t>
            </a:r>
            <a:r>
              <a:rPr lang="en-US" b="1" dirty="0" smtClean="0"/>
              <a:t>correlate good soldering quality with integrated laser power </a:t>
            </a:r>
            <a:r>
              <a:rPr lang="en-US" dirty="0" smtClean="0"/>
              <a:t>value </a:t>
            </a:r>
            <a:r>
              <a:rPr lang="en-US" dirty="0" smtClean="0">
                <a:sym typeface="Wingdings"/>
              </a:rPr>
              <a:t> no need to cut the sample  first step </a:t>
            </a:r>
            <a:r>
              <a:rPr lang="en-US" dirty="0" smtClean="0">
                <a:sym typeface="Wingdings"/>
              </a:rPr>
              <a:t>in defining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quality procedure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46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25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795589" y="6356350"/>
            <a:ext cx="7348411" cy="365125"/>
          </a:xfrm>
        </p:spPr>
        <p:txBody>
          <a:bodyPr/>
          <a:lstStyle/>
          <a:p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CERN,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ITS Upgrade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and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Picture 9" descr="botvie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32154"/>
            <a:ext cx="9144000" cy="18535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3350" y="1690778"/>
            <a:ext cx="84086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2 IB modules built with 50 contact pad chips (TMEC) </a:t>
            </a: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Alignment done fully manually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Vacuum box leaking (missed 7 contacts out of 450 due to oxidation)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Daisy chain resistance value ok</a:t>
            </a:r>
          </a:p>
          <a:p>
            <a:endParaRPr lang="en-US" dirty="0"/>
          </a:p>
          <a:p>
            <a:r>
              <a:rPr lang="en-US" b="1" dirty="0" smtClean="0"/>
              <a:t>Next: waiting for plated chips to assemble </a:t>
            </a:r>
            <a:r>
              <a:rPr lang="en-US" b="1" dirty="0" err="1" smtClean="0"/>
              <a:t>pALPIDEfs</a:t>
            </a:r>
            <a:r>
              <a:rPr lang="en-US" b="1" dirty="0" smtClean="0"/>
              <a:t> and pad chip modules</a:t>
            </a:r>
            <a:endParaRPr lang="en-US" b="1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smtClean="0"/>
              <a:t>Interconnection R&amp;D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98603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Century Gothic" panose="020B0502020202020204" pitchFamily="34" charset="0"/>
              </a:rPr>
              <a:t>Al-FPC </a:t>
            </a:r>
            <a:r>
              <a:rPr lang="en-GB" sz="3200" dirty="0" smtClean="0">
                <a:latin typeface="Century Gothic" panose="020B0502020202020204" pitchFamily="34" charset="0"/>
              </a:rPr>
              <a:t>design</a:t>
            </a:r>
            <a:endParaRPr lang="en-GB" sz="3200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427" y="1361421"/>
            <a:ext cx="7970017" cy="408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159" b="9112"/>
          <a:stretch/>
        </p:blipFill>
        <p:spPr bwMode="auto">
          <a:xfrm>
            <a:off x="243136" y="5796832"/>
            <a:ext cx="2614363" cy="891152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69061" y="5637360"/>
            <a:ext cx="2603716" cy="117601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05976" y="5769748"/>
            <a:ext cx="2376271" cy="9182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267021" y="5719434"/>
            <a:ext cx="1309573" cy="617345"/>
            <a:chOff x="1327498" y="4364760"/>
            <a:chExt cx="1309573" cy="617345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2621450" y="4595592"/>
              <a:ext cx="0" cy="2320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175821" y="4592492"/>
              <a:ext cx="1" cy="22644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2093982" y="4773322"/>
              <a:ext cx="15830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100119" y="4949200"/>
              <a:ext cx="15830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175821" y="4642383"/>
              <a:ext cx="445629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107429" y="4765686"/>
              <a:ext cx="0" cy="178945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097140" y="4364760"/>
              <a:ext cx="539931" cy="230832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9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mm</a:t>
              </a:r>
              <a:endParaRPr lang="fr-F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27498" y="4751273"/>
              <a:ext cx="611554" cy="230832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9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0.4 mm</a:t>
              </a:r>
              <a:endParaRPr lang="fr-F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118729" y="5723327"/>
            <a:ext cx="1250333" cy="612385"/>
            <a:chOff x="2097140" y="4364760"/>
            <a:chExt cx="1250333" cy="61238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2621450" y="4595592"/>
              <a:ext cx="0" cy="2320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2175821" y="4592492"/>
              <a:ext cx="1" cy="22644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576397" y="4773323"/>
              <a:ext cx="15830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568967" y="4948510"/>
              <a:ext cx="15830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2175821" y="4642383"/>
              <a:ext cx="445629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2686203" y="4773324"/>
              <a:ext cx="0" cy="178945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097140" y="4364760"/>
              <a:ext cx="539931" cy="230832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9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mm</a:t>
              </a:r>
              <a:endParaRPr lang="fr-F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35919" y="4746313"/>
              <a:ext cx="611554" cy="230832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9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0.4 mm</a:t>
              </a:r>
              <a:endParaRPr lang="fr-F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73252" y="5245403"/>
            <a:ext cx="1462278" cy="1026014"/>
            <a:chOff x="1254239" y="4242531"/>
            <a:chExt cx="1462278" cy="1026014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2716517" y="4509579"/>
              <a:ext cx="0" cy="2320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1999268" y="4515533"/>
              <a:ext cx="1" cy="22644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1859073" y="4668350"/>
              <a:ext cx="15830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1865793" y="5268544"/>
              <a:ext cx="15830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999269" y="4556370"/>
              <a:ext cx="717248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903079" y="4670453"/>
              <a:ext cx="0" cy="59809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097140" y="4242531"/>
              <a:ext cx="539931" cy="230832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9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mm</a:t>
              </a:r>
              <a:endParaRPr lang="fr-F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54239" y="4881220"/>
              <a:ext cx="611554" cy="230832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9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mm</a:t>
              </a:r>
              <a:endParaRPr lang="fr-F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2118393" y="4797152"/>
            <a:ext cx="1203158" cy="60055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fr-FR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43136" y="5397706"/>
            <a:ext cx="3078415" cy="399124"/>
            <a:chOff x="119311" y="4418120"/>
            <a:chExt cx="3078415" cy="413772"/>
          </a:xfrm>
        </p:grpSpPr>
        <p:cxnSp>
          <p:nvCxnSpPr>
            <p:cNvPr id="40" name="Straight Connector 39"/>
            <p:cNvCxnSpPr/>
            <p:nvPr/>
          </p:nvCxnSpPr>
          <p:spPr>
            <a:xfrm flipH="1">
              <a:off x="119311" y="4418120"/>
              <a:ext cx="1875658" cy="413772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2733674" y="4418120"/>
              <a:ext cx="464052" cy="413772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41"/>
          <p:cNvSpPr/>
          <p:nvPr/>
        </p:nvSpPr>
        <p:spPr>
          <a:xfrm>
            <a:off x="7757508" y="4844668"/>
            <a:ext cx="1203158" cy="60055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fr-FR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505978" y="5445229"/>
            <a:ext cx="2454688" cy="299625"/>
            <a:chOff x="743038" y="4495446"/>
            <a:chExt cx="2454688" cy="310621"/>
          </a:xfrm>
        </p:grpSpPr>
        <p:cxnSp>
          <p:nvCxnSpPr>
            <p:cNvPr id="44" name="Straight Connector 43"/>
            <p:cNvCxnSpPr/>
            <p:nvPr/>
          </p:nvCxnSpPr>
          <p:spPr>
            <a:xfrm flipH="1">
              <a:off x="743038" y="4495446"/>
              <a:ext cx="1250312" cy="310621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3119308" y="4495446"/>
              <a:ext cx="78418" cy="310621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45"/>
          <p:cNvSpPr/>
          <p:nvPr/>
        </p:nvSpPr>
        <p:spPr>
          <a:xfrm>
            <a:off x="7694111" y="1388284"/>
            <a:ext cx="1203158" cy="60055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fr-FR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269061" y="1988840"/>
            <a:ext cx="5631141" cy="3648520"/>
            <a:chOff x="-2433414" y="4482825"/>
            <a:chExt cx="5631141" cy="3782421"/>
          </a:xfrm>
        </p:grpSpPr>
        <p:cxnSp>
          <p:nvCxnSpPr>
            <p:cNvPr id="48" name="Straight Connector 47"/>
            <p:cNvCxnSpPr/>
            <p:nvPr/>
          </p:nvCxnSpPr>
          <p:spPr>
            <a:xfrm flipH="1">
              <a:off x="-2433414" y="4482825"/>
              <a:ext cx="4438731" cy="3782421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170303" y="4482825"/>
              <a:ext cx="3027424" cy="3782421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/>
          <p:cNvSpPr txBox="1"/>
          <p:nvPr/>
        </p:nvSpPr>
        <p:spPr>
          <a:xfrm>
            <a:off x="2338158" y="1691516"/>
            <a:ext cx="47307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GB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Openings for chip position measurement</a:t>
            </a:r>
            <a:endParaRPr lang="en-GB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35920" y="272514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 smtClean="0"/>
              <a:t>Di Mauro</a:t>
            </a:r>
          </a:p>
          <a:p>
            <a:pPr marL="342900" indent="-342900">
              <a:buAutoNum type="alphaUcPeriod"/>
            </a:pPr>
            <a:r>
              <a:rPr lang="en-US" dirty="0" smtClean="0"/>
              <a:t>A. </a:t>
            </a:r>
            <a:r>
              <a:rPr lang="en-US" dirty="0" err="1" smtClean="0"/>
              <a:t>Junique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84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118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Century Gothic" panose="020B0502020202020204" pitchFamily="34" charset="0"/>
              </a:rPr>
              <a:t>Al-FPC manufacturing</a:t>
            </a:r>
            <a:endParaRPr lang="en-GB" sz="3200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10/06/2014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ITS plenary - WP6 - A. Di Mauro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6A4BC-AFD8-4753-AB70-20EA73B25B5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739193"/>
              </p:ext>
            </p:extLst>
          </p:nvPr>
        </p:nvGraphicFramePr>
        <p:xfrm>
          <a:off x="179512" y="1196752"/>
          <a:ext cx="8856984" cy="3553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728192"/>
                <a:gridCol w="5904656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Al coating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Etching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Status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entury Gothic" panose="020B0502020202020204" pitchFamily="34" charset="0"/>
                        </a:rPr>
                        <a:t>LERMPS (F)</a:t>
                      </a:r>
                      <a:endParaRPr lang="en-GB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Chemical etching </a:t>
                      </a:r>
                    </a:p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(CERN - R. De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 Oliveira)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Al quality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 OK</a:t>
                      </a:r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: roughness 0.39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20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m, surf. index 1.06, resistivity  ~ 0.22 </a:t>
                      </a:r>
                      <a:r>
                        <a:rPr lang="el-GR" sz="1200" baseline="0" dirty="0" smtClean="0"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/cm</a:t>
                      </a:r>
                      <a:endParaRPr lang="en-GB" sz="1200" dirty="0" smtClean="0">
                        <a:latin typeface="Century Gothic" panose="020B05020202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Machine </a:t>
                      </a:r>
                      <a:r>
                        <a:rPr lang="en-GB" sz="1200" u="none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capability (guaranteed Al layer homogeneity): 0.1x1 m</a:t>
                      </a:r>
                      <a:r>
                        <a:rPr lang="en-GB" sz="1200" u="none" baseline="300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u="sng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Delivered 2 samples (9-chip):</a:t>
                      </a:r>
                      <a:r>
                        <a:rPr lang="en-GB" sz="1200" u="sng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1 daisy chain + 1 with signal tracks</a:t>
                      </a:r>
                      <a:endParaRPr lang="en-GB" sz="1200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80008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entury Gothic" panose="020B0502020202020204" pitchFamily="34" charset="0"/>
                        </a:rPr>
                        <a:t>DEPHIS (F)</a:t>
                      </a:r>
                      <a:endParaRPr lang="en-GB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Al quality not OK: too porous (</a:t>
                      </a:r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roughness 0.62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20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m, surf. index 1.2) and too high resistivity ~ 0.7 </a:t>
                      </a:r>
                      <a:r>
                        <a:rPr lang="el-GR" sz="1200" baseline="0" dirty="0" smtClean="0"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/cm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Investigation is ongoing, setting up of machine to reproduce LERMPS parameters (machine capability: 0.5x1.5 </a:t>
                      </a:r>
                      <a:r>
                        <a:rPr lang="en-GB" sz="1200" u="none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</a:t>
                      </a:r>
                      <a:r>
                        <a:rPr lang="en-GB" sz="1200" u="none" baseline="300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GB" sz="1200" u="none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)</a:t>
                      </a:r>
                      <a:endParaRPr lang="en-GB" sz="1200" baseline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10572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entury Gothic" panose="020B0502020202020204" pitchFamily="34" charset="0"/>
                        </a:rPr>
                        <a:t>FHR (DE)</a:t>
                      </a:r>
                      <a:endParaRPr lang="en-GB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Best Al quality: </a:t>
                      </a:r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roughness 0.14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20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m, surf. index 1.007, resistivity  ~ 0.16 </a:t>
                      </a:r>
                      <a:r>
                        <a:rPr lang="el-GR" sz="1200" baseline="0" dirty="0" smtClean="0"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/cm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Issue with presence of fibres and particles embedded in Al layer under investigation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Machine </a:t>
                      </a:r>
                      <a:r>
                        <a:rPr lang="en-GB" sz="1200" u="none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capability: 0.5x1.6 m</a:t>
                      </a:r>
                      <a:r>
                        <a:rPr lang="en-GB" sz="1200" u="none" baseline="300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u="sng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Delivered 2 samples (9-chip):</a:t>
                      </a:r>
                      <a:r>
                        <a:rPr lang="en-GB" sz="1200" u="sng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1 daisy chain + 1 with signal tracks</a:t>
                      </a:r>
                      <a:endParaRPr lang="en-GB" sz="1200" u="sng" baseline="0" dirty="0" smtClean="0">
                        <a:latin typeface="Century Gothic" panose="020B0502020202020204" pitchFamily="34" charset="0"/>
                      </a:endParaRPr>
                    </a:p>
                  </a:txBody>
                  <a:tcP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entury Gothic" panose="020B0502020202020204" pitchFamily="34" charset="0"/>
                        </a:rPr>
                        <a:t>IREIS/HEF (F)</a:t>
                      </a:r>
                      <a:endParaRPr lang="en-GB" sz="12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Leader “surface engineering” French company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Machine capability 4 x 1x0.30 </a:t>
                      </a:r>
                      <a:r>
                        <a:rPr lang="en-GB" sz="1200" u="none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</a:t>
                      </a:r>
                      <a:r>
                        <a:rPr lang="en-GB" sz="1200" u="none" baseline="300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  <a:endParaRPr lang="en-GB" sz="1200" baseline="0" dirty="0" smtClean="0">
                        <a:latin typeface="Century Gothic" panose="020B0502020202020204" pitchFamily="34" charset="0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aseline="0" dirty="0" smtClean="0">
                          <a:latin typeface="Century Gothic" panose="020B0502020202020204" pitchFamily="34" charset="0"/>
                        </a:rPr>
                        <a:t>Al coating tests this week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496" y="4881934"/>
            <a:ext cx="910850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GB" u="sng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LERMPS baseline solution, mass production affordable ( ~ 18 batches of 6 FPC)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Tests with other companies driven by R. De Oliveira to find alternative supplier, very often LERMPS delivery time quite long </a:t>
            </a:r>
          </a:p>
        </p:txBody>
      </p:sp>
    </p:spTree>
    <p:extLst>
      <p:ext uri="{BB962C8B-B14F-4D97-AF65-F5344CB8AC3E}">
        <p14:creationId xmlns:p14="http://schemas.microsoft.com/office/powerpoint/2010/main" val="2310519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936" y="274638"/>
            <a:ext cx="786956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Century Gothic" panose="020B0502020202020204" pitchFamily="34" charset="0"/>
              </a:rPr>
              <a:t>Laser etching (Swiss Micro Laser)</a:t>
            </a:r>
            <a:endParaRPr lang="en-GB" sz="3200" dirty="0">
              <a:latin typeface="Century Gothic" panose="020B0502020202020204" pitchFamily="34" charset="0"/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5400600" cy="4051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961964" y="1490964"/>
            <a:ext cx="6354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latin typeface="Century Gothic" panose="020B0502020202020204" pitchFamily="34" charset="0"/>
              </a:rPr>
              <a:t>Optimized laser parameters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latin typeface="Century Gothic" panose="020B0502020202020204" pitchFamily="34" charset="0"/>
              </a:rPr>
              <a:t>Delivered 9-chip FPC </a:t>
            </a:r>
            <a:r>
              <a:rPr lang="en-GB" dirty="0" smtClean="0">
                <a:latin typeface="Century Gothic" panose="020B0502020202020204" pitchFamily="34" charset="0"/>
              </a:rPr>
              <a:t>prototype (on old DEPHIS foil)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255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Test – </a:t>
            </a:r>
            <a:r>
              <a:rPr lang="en-US" dirty="0" err="1" smtClean="0"/>
              <a:t>Probecard</a:t>
            </a:r>
            <a:r>
              <a:rPr lang="en-US" dirty="0"/>
              <a:t> </a:t>
            </a:r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725737"/>
            <a:ext cx="7794315" cy="4000500"/>
          </a:xfrm>
        </p:spPr>
        <p:txBody>
          <a:bodyPr/>
          <a:lstStyle/>
          <a:p>
            <a:r>
              <a:rPr lang="en-US" sz="1600" dirty="0" err="1"/>
              <a:t>P</a:t>
            </a:r>
            <a:r>
              <a:rPr lang="en-US" sz="1600" b="1" dirty="0" err="1" smtClean="0"/>
              <a:t>robecard</a:t>
            </a:r>
            <a:r>
              <a:rPr lang="en-US" sz="1600" b="1" dirty="0" smtClean="0"/>
              <a:t> </a:t>
            </a:r>
            <a:r>
              <a:rPr lang="en-US" sz="1600" b="1" dirty="0" smtClean="0"/>
              <a:t>for the </a:t>
            </a:r>
            <a:r>
              <a:rPr lang="en-US" sz="1600" b="1" dirty="0" err="1" smtClean="0"/>
              <a:t>pALPIDEfs</a:t>
            </a:r>
            <a:r>
              <a:rPr lang="en-US" sz="1600" b="1" dirty="0" smtClean="0"/>
              <a:t> prepared by </a:t>
            </a:r>
            <a:r>
              <a:rPr lang="en-US" sz="1600" b="1" dirty="0" err="1" smtClean="0"/>
              <a:t>Youngil</a:t>
            </a:r>
            <a:r>
              <a:rPr lang="en-US" sz="1600" b="1" dirty="0" smtClean="0"/>
              <a:t> Kwon (</a:t>
            </a:r>
            <a:r>
              <a:rPr lang="en-US" sz="1600" b="1" dirty="0" err="1" smtClean="0"/>
              <a:t>Yonsei</a:t>
            </a:r>
            <a:r>
              <a:rPr lang="en-US" sz="1600" b="1" dirty="0" smtClean="0"/>
              <a:t>):</a:t>
            </a:r>
            <a:endParaRPr lang="en-US" sz="1600" b="1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Double needles for the contacts to check contact quality automatically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Complex </a:t>
            </a:r>
            <a:r>
              <a:rPr lang="en-US" sz="1600" dirty="0" err="1" smtClean="0"/>
              <a:t>probecard</a:t>
            </a:r>
            <a:r>
              <a:rPr lang="en-US" sz="1600" dirty="0" smtClean="0"/>
              <a:t> needle matrix with double needles reaching into the contact window from 4 sides.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r>
              <a:rPr lang="en-US" sz="1600" b="1" dirty="0" smtClean="0"/>
              <a:t>Card was delivered at CERN early May: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Mechanical test on prober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Contact test on ITS2 CMOS wafer </a:t>
            </a:r>
            <a:r>
              <a:rPr lang="en-US" sz="1600" dirty="0" smtClean="0"/>
              <a:t>(</a:t>
            </a:r>
            <a:r>
              <a:rPr lang="en-US" sz="1600" dirty="0" smtClean="0"/>
              <a:t>pad wafer and real CMOS wafer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Now:</a:t>
            </a:r>
            <a:r>
              <a:rPr lang="en-US" sz="1600" dirty="0" smtClean="0"/>
              <a:t> connecting to </a:t>
            </a:r>
            <a:r>
              <a:rPr lang="en-US" sz="1600" dirty="0" err="1" smtClean="0"/>
              <a:t>pALPIDEfs</a:t>
            </a:r>
            <a:r>
              <a:rPr lang="en-US" sz="1600" dirty="0" smtClean="0"/>
              <a:t> </a:t>
            </a:r>
            <a:r>
              <a:rPr lang="en-US" sz="1600" dirty="0" smtClean="0"/>
              <a:t>test system – work ongoing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P. Riedler, CERN,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ITS Upgrade </a:t>
            </a:r>
            <a:r>
              <a:rPr lang="de-DE" dirty="0" err="1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and</a:t>
            </a:r>
            <a:r>
              <a:rPr lang="de-DE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29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4499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Wafer </a:t>
            </a:r>
            <a:r>
              <a:rPr lang="en-US" sz="2400" dirty="0"/>
              <a:t>procurement and QA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372547934"/>
              </p:ext>
            </p:extLst>
          </p:nvPr>
        </p:nvGraphicFramePr>
        <p:xfrm>
          <a:off x="1015236" y="3181799"/>
          <a:ext cx="741333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334"/>
                <a:gridCol w="1853334"/>
                <a:gridCol w="1705807"/>
                <a:gridCol w="20008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Epi</a:t>
                      </a:r>
                      <a:r>
                        <a:rPr lang="en-US" sz="1400" dirty="0" smtClean="0"/>
                        <a:t> thickness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Resistivity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# wafers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Status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 µm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&gt;1kΩcm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Delivered 9/6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 µm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&gt;1kΩcm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Delivery</a:t>
                      </a:r>
                      <a:r>
                        <a:rPr lang="en-US" sz="1400" baseline="0" dirty="0" smtClean="0"/>
                        <a:t> ~ 25/6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 µm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&gt;1kΩcm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Delivered 9/6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 µm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&gt;2kΩcm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Delivery ~ 31/6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2027238"/>
            <a:ext cx="7794315" cy="1000542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Ordered new set of wafers to be available for the next engineering runs.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P</a:t>
            </a:r>
            <a:r>
              <a:rPr lang="en-US" sz="1600" dirty="0" smtClean="0"/>
              <a:t>artially delivered (will be completed July 31, 2014)</a:t>
            </a: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3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2366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6350" y="6264275"/>
            <a:ext cx="9144000" cy="620713"/>
            <a:chOff x="0" y="3929"/>
            <a:chExt cx="5760" cy="391"/>
          </a:xfrm>
        </p:grpSpPr>
        <p:sp>
          <p:nvSpPr>
            <p:cNvPr id="7181" name="Rectangle 3"/>
            <p:cNvSpPr>
              <a:spLocks noChangeArrowheads="1"/>
            </p:cNvSpPr>
            <p:nvPr/>
          </p:nvSpPr>
          <p:spPr bwMode="auto">
            <a:xfrm>
              <a:off x="0" y="3929"/>
              <a:ext cx="5760" cy="391"/>
            </a:xfrm>
            <a:prstGeom prst="rect">
              <a:avLst/>
            </a:prstGeom>
            <a:gradFill rotWithShape="1">
              <a:gsLst>
                <a:gs pos="0">
                  <a:srgbClr val="181847"/>
                </a:gs>
                <a:gs pos="100000">
                  <a:srgbClr val="333399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4000" smtClean="0">
                <a:solidFill>
                  <a:srgbClr val="000000"/>
                </a:solidFill>
                <a:latin typeface="굴림" charset="0"/>
                <a:ea typeface="굴림" charset="0"/>
                <a:cs typeface="굴림" charset="0"/>
              </a:endParaRPr>
            </a:p>
          </p:txBody>
        </p:sp>
        <p:sp>
          <p:nvSpPr>
            <p:cNvPr id="7182" name="Rectangle 4"/>
            <p:cNvSpPr>
              <a:spLocks noChangeArrowheads="1"/>
            </p:cNvSpPr>
            <p:nvPr/>
          </p:nvSpPr>
          <p:spPr bwMode="auto">
            <a:xfrm>
              <a:off x="204" y="3974"/>
              <a:ext cx="317" cy="346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4000" smtClean="0">
                <a:solidFill>
                  <a:srgbClr val="000000"/>
                </a:solidFill>
                <a:latin typeface="굴림" charset="0"/>
                <a:ea typeface="굴림" charset="0"/>
                <a:cs typeface="굴림" charset="0"/>
              </a:endParaRPr>
            </a:p>
          </p:txBody>
        </p:sp>
        <p:sp>
          <p:nvSpPr>
            <p:cNvPr id="7183" name="Text Box 5"/>
            <p:cNvSpPr txBox="1">
              <a:spLocks noChangeArrowheads="1"/>
            </p:cNvSpPr>
            <p:nvPr/>
          </p:nvSpPr>
          <p:spPr bwMode="auto">
            <a:xfrm>
              <a:off x="295" y="4070"/>
              <a:ext cx="72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9pPr>
            </a:lstStyle>
            <a:p>
              <a:pPr defTabSz="914400" fontAlgn="base" latinLnBrk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ko-KR" sz="2000" b="1" smtClean="0">
                  <a:solidFill>
                    <a:srgbClr val="3366FF"/>
                  </a:solidFill>
                </a:rPr>
                <a:t>EQ</a:t>
              </a:r>
              <a:r>
                <a:rPr lang="en-US" altLang="ko-KR" sz="2000" b="1" smtClean="0">
                  <a:solidFill>
                    <a:srgbClr val="FFFFFF"/>
                  </a:solidFill>
                </a:rPr>
                <a:t> </a:t>
              </a:r>
              <a:r>
                <a:rPr lang="en-US" altLang="ko-KR" sz="1600" b="1" smtClean="0">
                  <a:solidFill>
                    <a:srgbClr val="99CC00"/>
                  </a:solidFill>
                </a:rPr>
                <a:t>Eng</a:t>
              </a:r>
            </a:p>
          </p:txBody>
        </p:sp>
      </p:grp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0" y="-3533775"/>
            <a:ext cx="977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400"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en-US" sz="4000" smtClean="0">
              <a:solidFill>
                <a:srgbClr val="000000"/>
              </a:solidFill>
              <a:latin typeface="굴림" charset="0"/>
              <a:ea typeface="굴림" charset="0"/>
              <a:cs typeface="굴림" charset="0"/>
            </a:endParaRPr>
          </a:p>
        </p:txBody>
      </p:sp>
      <p:sp>
        <p:nvSpPr>
          <p:cNvPr id="7172" name="Rectangle 7"/>
          <p:cNvSpPr>
            <a:spLocks noChangeArrowheads="1"/>
          </p:cNvSpPr>
          <p:nvPr/>
        </p:nvSpPr>
        <p:spPr bwMode="auto">
          <a:xfrm>
            <a:off x="0" y="-3533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400"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en-US" sz="4000" smtClean="0">
              <a:solidFill>
                <a:srgbClr val="000000"/>
              </a:solidFill>
              <a:latin typeface="굴림" charset="0"/>
              <a:ea typeface="굴림" charset="0"/>
              <a:cs typeface="굴림" charset="0"/>
            </a:endParaRPr>
          </a:p>
        </p:txBody>
      </p:sp>
      <p:graphicFrame>
        <p:nvGraphicFramePr>
          <p:cNvPr id="39944" name="Group 8"/>
          <p:cNvGraphicFramePr>
            <a:graphicFrameLocks noGrp="1"/>
          </p:cNvGraphicFramePr>
          <p:nvPr/>
        </p:nvGraphicFramePr>
        <p:xfrm>
          <a:off x="5105400" y="-3016250"/>
          <a:ext cx="1016000" cy="517955"/>
        </p:xfrm>
        <a:graphic>
          <a:graphicData uri="http://schemas.openxmlformats.org/drawingml/2006/table">
            <a:tbl>
              <a:tblPr/>
              <a:tblGrid>
                <a:gridCol w="101600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T="45618" marB="4561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75" name="Rectangle 15"/>
          <p:cNvSpPr>
            <a:spLocks noChangeArrowheads="1"/>
          </p:cNvSpPr>
          <p:nvPr/>
        </p:nvSpPr>
        <p:spPr bwMode="auto">
          <a:xfrm>
            <a:off x="0" y="188913"/>
            <a:ext cx="4968875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42900" indent="-342900" defTabSz="914400" fontAlgn="base" latinLnBrk="1">
              <a:spcBef>
                <a:spcPct val="0"/>
              </a:spcBef>
              <a:spcAft>
                <a:spcPct val="0"/>
              </a:spcAft>
            </a:pPr>
            <a:endParaRPr kumimoji="1" lang="en-US" altLang="ko-KR" sz="1400" b="1" smtClean="0">
              <a:solidFill>
                <a:srgbClr val="008080"/>
              </a:solidFill>
              <a:latin typeface="굴림" charset="0"/>
              <a:ea typeface="굴림" charset="0"/>
              <a:cs typeface="굴림" charset="0"/>
            </a:endParaRPr>
          </a:p>
          <a:p>
            <a:pPr marL="342900" indent="-342900" defTabSz="914400" fontAlgn="base" latinLnBrk="1">
              <a:spcBef>
                <a:spcPct val="0"/>
              </a:spcBef>
              <a:spcAft>
                <a:spcPct val="0"/>
              </a:spcAft>
            </a:pPr>
            <a:endParaRPr kumimoji="1" lang="en-US" altLang="ko-KR" sz="1400" i="1" smtClean="0">
              <a:solidFill>
                <a:srgbClr val="FF0000"/>
              </a:solidFill>
              <a:latin typeface="Arial" charset="0"/>
              <a:ea typeface="굴림체" charset="0"/>
              <a:cs typeface="굴림체" charset="0"/>
            </a:endParaRPr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466725" y="981075"/>
            <a:ext cx="62658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defTabSz="914400" fontAlgn="base" latinLnBrk="1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smtClean="0">
                <a:solidFill>
                  <a:srgbClr val="008080"/>
                </a:solidFill>
                <a:latin typeface="굴림" charset="0"/>
                <a:ea typeface="굴림" charset="0"/>
                <a:cs typeface="굴림" charset="0"/>
              </a:rPr>
              <a:t>2.1 Probe card Contact</a:t>
            </a:r>
            <a:endParaRPr kumimoji="1" lang="ko-KR" altLang="en-US" sz="1400" b="1" smtClean="0">
              <a:solidFill>
                <a:srgbClr val="008080"/>
              </a:solidFill>
              <a:latin typeface="굴림" charset="0"/>
              <a:ea typeface="굴림" charset="0"/>
              <a:cs typeface="굴림" charset="0"/>
            </a:endParaRPr>
          </a:p>
        </p:txBody>
      </p:sp>
      <p:sp>
        <p:nvSpPr>
          <p:cNvPr id="40034" name="Rectangle 98"/>
          <p:cNvSpPr>
            <a:spLocks noChangeArrowheads="1"/>
          </p:cNvSpPr>
          <p:nvPr/>
        </p:nvSpPr>
        <p:spPr bwMode="auto">
          <a:xfrm>
            <a:off x="323850" y="333375"/>
            <a:ext cx="51974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defTabSz="914400" fontAlgn="base" latinLnBrk="1">
              <a:spcBef>
                <a:spcPct val="0"/>
              </a:spcBef>
              <a:spcAft>
                <a:spcPct val="0"/>
              </a:spcAft>
            </a:pPr>
            <a:r>
              <a:rPr kumimoji="1" lang="en-US" altLang="ko-KR" b="1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굴림" charset="0"/>
                <a:cs typeface="굴림" charset="0"/>
              </a:rPr>
              <a:t>2. Probe Card Pin Contact Analysis</a:t>
            </a:r>
          </a:p>
        </p:txBody>
      </p:sp>
      <p:sp>
        <p:nvSpPr>
          <p:cNvPr id="7178" name="Text Box 147"/>
          <p:cNvSpPr txBox="1">
            <a:spLocks noChangeArrowheads="1"/>
          </p:cNvSpPr>
          <p:nvPr/>
        </p:nvSpPr>
        <p:spPr bwMode="auto">
          <a:xfrm>
            <a:off x="1908175" y="5443538"/>
            <a:ext cx="4824413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>
              <a:defRPr kumimoji="1" sz="28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>
              <a:defRPr kumimoji="1" sz="24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defTabSz="914400" fontAlgn="base" latinLnBrk="1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dirty="0" smtClean="0">
                <a:solidFill>
                  <a:srgbClr val="000000"/>
                </a:solidFill>
              </a:rPr>
              <a:t>206pin Top/Bottom</a:t>
            </a:r>
          </a:p>
        </p:txBody>
      </p:sp>
      <p:pic>
        <p:nvPicPr>
          <p:cNvPr id="7179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488" y="1628775"/>
            <a:ext cx="2633662" cy="350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그림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950" y="1655763"/>
            <a:ext cx="2632075" cy="350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312025" y="5597009"/>
            <a:ext cx="165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Youngil</a:t>
            </a:r>
            <a:r>
              <a:rPr lang="en-US" dirty="0" smtClean="0"/>
              <a:t> Kwon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4969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6350" y="6264275"/>
            <a:ext cx="9144000" cy="620713"/>
            <a:chOff x="0" y="3929"/>
            <a:chExt cx="5760" cy="391"/>
          </a:xfrm>
        </p:grpSpPr>
        <p:sp>
          <p:nvSpPr>
            <p:cNvPr id="6180" name="Rectangle 3"/>
            <p:cNvSpPr>
              <a:spLocks noChangeArrowheads="1"/>
            </p:cNvSpPr>
            <p:nvPr/>
          </p:nvSpPr>
          <p:spPr bwMode="auto">
            <a:xfrm>
              <a:off x="0" y="3929"/>
              <a:ext cx="5760" cy="391"/>
            </a:xfrm>
            <a:prstGeom prst="rect">
              <a:avLst/>
            </a:prstGeom>
            <a:gradFill rotWithShape="1">
              <a:gsLst>
                <a:gs pos="0">
                  <a:srgbClr val="181847"/>
                </a:gs>
                <a:gs pos="100000">
                  <a:srgbClr val="333399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181" name="Rectangle 4"/>
            <p:cNvSpPr>
              <a:spLocks noChangeArrowheads="1"/>
            </p:cNvSpPr>
            <p:nvPr/>
          </p:nvSpPr>
          <p:spPr bwMode="auto">
            <a:xfrm>
              <a:off x="204" y="3974"/>
              <a:ext cx="317" cy="346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182" name="Text Box 5"/>
            <p:cNvSpPr txBox="1">
              <a:spLocks noChangeArrowheads="1"/>
            </p:cNvSpPr>
            <p:nvPr/>
          </p:nvSpPr>
          <p:spPr bwMode="auto">
            <a:xfrm>
              <a:off x="295" y="4070"/>
              <a:ext cx="72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굴림" charset="0"/>
                  <a:ea typeface="굴림" charset="0"/>
                  <a:cs typeface="굴림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ko-KR" sz="2000" b="1">
                  <a:solidFill>
                    <a:srgbClr val="3366FF"/>
                  </a:solidFill>
                </a:rPr>
                <a:t>EQ</a:t>
              </a:r>
              <a:r>
                <a:rPr lang="en-US" altLang="ko-KR" sz="2000" b="1">
                  <a:solidFill>
                    <a:schemeClr val="bg1"/>
                  </a:solidFill>
                </a:rPr>
                <a:t> </a:t>
              </a:r>
              <a:r>
                <a:rPr lang="en-US" altLang="ko-KR" sz="1600" b="1">
                  <a:solidFill>
                    <a:schemeClr val="folHlink"/>
                  </a:solidFill>
                </a:rPr>
                <a:t>Eng</a:t>
              </a:r>
            </a:p>
          </p:txBody>
        </p:sp>
      </p:grp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0" y="-3533775"/>
            <a:ext cx="977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ko-KR" altLang="en-US"/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0" y="-3533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ko-KR" altLang="en-US"/>
          </a:p>
        </p:txBody>
      </p:sp>
      <p:graphicFrame>
        <p:nvGraphicFramePr>
          <p:cNvPr id="39944" name="Group 8"/>
          <p:cNvGraphicFramePr>
            <a:graphicFrameLocks noGrp="1"/>
          </p:cNvGraphicFramePr>
          <p:nvPr/>
        </p:nvGraphicFramePr>
        <p:xfrm>
          <a:off x="5105400" y="-3016250"/>
          <a:ext cx="1016000" cy="517955"/>
        </p:xfrm>
        <a:graphic>
          <a:graphicData uri="http://schemas.openxmlformats.org/drawingml/2006/table">
            <a:tbl>
              <a:tblPr/>
              <a:tblGrid>
                <a:gridCol w="101600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T="45618" marB="4561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1" name="Rectangle 15"/>
          <p:cNvSpPr>
            <a:spLocks noChangeArrowheads="1"/>
          </p:cNvSpPr>
          <p:nvPr/>
        </p:nvSpPr>
        <p:spPr bwMode="auto">
          <a:xfrm>
            <a:off x="0" y="188913"/>
            <a:ext cx="4968875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42900" indent="-342900" algn="l"/>
            <a:endParaRPr lang="en-US" altLang="ko-KR" sz="1400" b="1">
              <a:solidFill>
                <a:srgbClr val="008080"/>
              </a:solidFill>
            </a:endParaRPr>
          </a:p>
          <a:p>
            <a:pPr marL="342900" indent="-342900" algn="l"/>
            <a:endParaRPr lang="en-US" altLang="ko-KR" sz="1400" i="1">
              <a:solidFill>
                <a:srgbClr val="FF0000"/>
              </a:solidFill>
              <a:latin typeface="Arial" charset="0"/>
              <a:ea typeface="굴림체" charset="0"/>
              <a:cs typeface="굴림체" charset="0"/>
            </a:endParaRPr>
          </a:p>
        </p:txBody>
      </p:sp>
      <p:sp>
        <p:nvSpPr>
          <p:cNvPr id="6152" name="Rectangle 16"/>
          <p:cNvSpPr>
            <a:spLocks noChangeArrowheads="1"/>
          </p:cNvSpPr>
          <p:nvPr/>
        </p:nvSpPr>
        <p:spPr bwMode="auto">
          <a:xfrm>
            <a:off x="466725" y="981075"/>
            <a:ext cx="62658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en-US" altLang="ko-KR" sz="1400" b="1">
                <a:solidFill>
                  <a:srgbClr val="008080"/>
                </a:solidFill>
              </a:rPr>
              <a:t>2.2 Probe card Contact</a:t>
            </a:r>
            <a:endParaRPr lang="ko-KR" altLang="en-US" sz="1400" b="1">
              <a:solidFill>
                <a:srgbClr val="008080"/>
              </a:solidFill>
            </a:endParaRPr>
          </a:p>
        </p:txBody>
      </p:sp>
      <p:sp>
        <p:nvSpPr>
          <p:cNvPr id="40034" name="Rectangle 98"/>
          <p:cNvSpPr>
            <a:spLocks noChangeArrowheads="1"/>
          </p:cNvSpPr>
          <p:nvPr/>
        </p:nvSpPr>
        <p:spPr bwMode="auto">
          <a:xfrm>
            <a:off x="323850" y="333375"/>
            <a:ext cx="51974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en-US" altLang="ko-KR" sz="18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2. Probe Card Pin Contact Analysis</a:t>
            </a:r>
          </a:p>
        </p:txBody>
      </p:sp>
      <p:pic>
        <p:nvPicPr>
          <p:cNvPr id="6154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1263" y="1341438"/>
            <a:ext cx="351155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588" y="1341438"/>
            <a:ext cx="3509962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682625" y="4506913"/>
          <a:ext cx="7850188" cy="1687514"/>
        </p:xfrm>
        <a:graphic>
          <a:graphicData uri="http://schemas.openxmlformats.org/drawingml/2006/table">
            <a:tbl>
              <a:tblPr/>
              <a:tblGrid>
                <a:gridCol w="3025775"/>
                <a:gridCol w="2524125"/>
                <a:gridCol w="2300288"/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Pin </a:t>
                      </a:r>
                      <a:r>
                        <a:rPr kumimoji="0" lang="ko-K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數</a:t>
                      </a: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206pin(1Pad 2Pin)</a:t>
                      </a:r>
                      <a:endParaRPr kumimoji="0" lang="ko-KR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Pad Size</a:t>
                      </a: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224*224um</a:t>
                      </a:r>
                      <a:endParaRPr kumimoji="0" lang="ko-KR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Pad Pitch</a:t>
                      </a:r>
                      <a:r>
                        <a:rPr kumimoji="0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 </a:t>
                      </a:r>
                      <a:r>
                        <a:rPr kumimoji="0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874um</a:t>
                      </a:r>
                      <a:endParaRPr kumimoji="0" lang="ko-KR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Needle </a:t>
                      </a:r>
                      <a:r>
                        <a:rPr kumimoji="0" lang="en-US" altLang="ko-K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thickness</a:t>
                      </a:r>
                      <a:endParaRPr kumimoji="0" lang="ko-K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80um</a:t>
                      </a:r>
                      <a:endParaRPr kumimoji="0" lang="ko-KR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Band Length</a:t>
                      </a:r>
                      <a:endParaRPr kumimoji="0" lang="ko-K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charset="0"/>
                          <a:ea typeface="굴림" charset="0"/>
                          <a:cs typeface="굴림" charset="0"/>
                        </a:rPr>
                        <a:t>290~310um</a:t>
                      </a:r>
                      <a:endParaRPr kumimoji="0" lang="ko-KR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charset="0"/>
                        <a:ea typeface="굴림" charset="0"/>
                        <a:cs typeface="굴림" charset="0"/>
                      </a:endParaRPr>
                    </a:p>
                  </a:txBody>
                  <a:tcPr marL="91471" marR="9147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6178" name="Text Box 147"/>
          <p:cNvSpPr txBox="1">
            <a:spLocks noChangeArrowheads="1"/>
          </p:cNvSpPr>
          <p:nvPr/>
        </p:nvSpPr>
        <p:spPr bwMode="auto">
          <a:xfrm>
            <a:off x="682625" y="4073525"/>
            <a:ext cx="30908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>
              <a:defRPr kumimoji="1" sz="28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>
              <a:defRPr kumimoji="1" sz="24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r>
              <a:rPr lang="en-US" altLang="ko-KR" sz="1600" b="1">
                <a:solidFill>
                  <a:schemeClr val="tx2"/>
                </a:solidFill>
              </a:rPr>
              <a:t>Wafer </a:t>
            </a:r>
            <a:r>
              <a:rPr lang="ko-KR" altLang="en-US" sz="1600" b="1">
                <a:solidFill>
                  <a:schemeClr val="tx2"/>
                </a:solidFill>
              </a:rPr>
              <a:t>우측 하단向 </a:t>
            </a:r>
            <a:r>
              <a:rPr lang="en-US" altLang="ko-KR" sz="1600" b="1"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6179" name="Text Box 147"/>
          <p:cNvSpPr txBox="1">
            <a:spLocks noChangeArrowheads="1"/>
          </p:cNvSpPr>
          <p:nvPr/>
        </p:nvSpPr>
        <p:spPr bwMode="auto">
          <a:xfrm>
            <a:off x="5083175" y="4073525"/>
            <a:ext cx="30908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>
              <a:defRPr kumimoji="1" sz="28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>
              <a:defRPr kumimoji="1" sz="24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eaLnBrk="0" hangingPunct="0">
              <a:defRPr kumimoji="1" sz="20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r>
              <a:rPr lang="en-US" altLang="ko-KR" sz="1600" b="1">
                <a:solidFill>
                  <a:schemeClr val="tx2"/>
                </a:solidFill>
              </a:rPr>
              <a:t>Wafer </a:t>
            </a:r>
            <a:r>
              <a:rPr lang="ko-KR" altLang="en-US" sz="1600" b="1">
                <a:solidFill>
                  <a:schemeClr val="tx2"/>
                </a:solidFill>
              </a:rPr>
              <a:t> </a:t>
            </a:r>
            <a:r>
              <a:rPr lang="en-US" altLang="ko-KR" sz="1600" b="1">
                <a:solidFill>
                  <a:schemeClr val="tx2"/>
                </a:solidFill>
              </a:rPr>
              <a:t>Center </a:t>
            </a:r>
            <a:r>
              <a:rPr lang="ko-KR" altLang="en-US" sz="1600" b="1">
                <a:solidFill>
                  <a:schemeClr val="tx2"/>
                </a:solidFill>
              </a:rPr>
              <a:t>우측向 </a:t>
            </a:r>
            <a:r>
              <a:rPr lang="en-US" altLang="ko-KR" sz="1600" b="1"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47392" y="1035997"/>
            <a:ext cx="165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Youngil</a:t>
            </a:r>
            <a:r>
              <a:rPr lang="en-US" dirty="0" smtClean="0"/>
              <a:t> Kwon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1420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32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065588" y="6356350"/>
            <a:ext cx="5078412" cy="365125"/>
          </a:xfrm>
        </p:spPr>
        <p:txBody>
          <a:bodyPr/>
          <a:lstStyle/>
          <a:p>
            <a:r>
              <a:rPr lang="de-DE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 ITS Upgrade and O2 Workshop, Krabi, June 2014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7" descr="2014-06-12 14.53.23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6256" y="686165"/>
            <a:ext cx="6102082" cy="4633638"/>
          </a:xfrm>
          <a:prstGeom prst="rect">
            <a:avLst/>
          </a:prstGeom>
        </p:spPr>
      </p:pic>
      <p:pic>
        <p:nvPicPr>
          <p:cNvPr id="9" name="Picture 8" descr="2014-06-12 14.51.5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4219" y="3191122"/>
            <a:ext cx="3956957" cy="3492229"/>
          </a:xfrm>
          <a:prstGeom prst="rect">
            <a:avLst/>
          </a:prstGeom>
        </p:spPr>
      </p:pic>
      <p:pic>
        <p:nvPicPr>
          <p:cNvPr id="10" name="Picture 9" descr="2014-06-12 14.53.4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3056"/>
            <a:ext cx="3041207" cy="40549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6580" y="5509590"/>
            <a:ext cx="18930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Pictures from mounting test at CERN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747922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1800" b="1" dirty="0" smtClean="0"/>
              <a:t>Blank wafer </a:t>
            </a:r>
            <a:r>
              <a:rPr lang="en-US" sz="1800" dirty="0" smtClean="0"/>
              <a:t>status: wafers for next runs procured, work on QA ongoing</a:t>
            </a:r>
            <a:endParaRPr lang="en-US" sz="1800" dirty="0" smtClean="0"/>
          </a:p>
          <a:p>
            <a:pPr marL="285750" indent="-285750">
              <a:buFont typeface="Arial"/>
              <a:buChar char="•"/>
            </a:pPr>
            <a:r>
              <a:rPr lang="en-US" sz="1800" b="1" dirty="0" smtClean="0"/>
              <a:t>Interconnect R&amp;D: </a:t>
            </a:r>
            <a:r>
              <a:rPr lang="en-US" sz="1800" dirty="0" err="1" smtClean="0"/>
              <a:t>spTAB</a:t>
            </a:r>
            <a:r>
              <a:rPr lang="en-US" sz="1800" dirty="0" smtClean="0"/>
              <a:t> bonded </a:t>
            </a:r>
            <a:r>
              <a:rPr lang="en-US" sz="1800" dirty="0" err="1" smtClean="0"/>
              <a:t>pALPIDEfs</a:t>
            </a:r>
            <a:r>
              <a:rPr lang="en-US" sz="1800" dirty="0" smtClean="0"/>
              <a:t> assembly in preparation, waiting for plated chips for laser </a:t>
            </a:r>
            <a:r>
              <a:rPr lang="en-US" sz="1800" dirty="0" smtClean="0"/>
              <a:t>soldering of modules</a:t>
            </a:r>
            <a:endParaRPr lang="en-US" sz="1800" dirty="0" smtClean="0"/>
          </a:p>
          <a:p>
            <a:pPr marL="285750" indent="-285750">
              <a:buFont typeface="Arial"/>
              <a:buChar char="•"/>
            </a:pPr>
            <a:r>
              <a:rPr lang="en-US" sz="1800" b="1" dirty="0" smtClean="0"/>
              <a:t>Ni/Au plating of present wafers ongoing </a:t>
            </a:r>
            <a:endParaRPr lang="en-US" sz="1800" b="1" dirty="0" smtClean="0"/>
          </a:p>
          <a:p>
            <a:pPr marL="285750" indent="-285750">
              <a:buFont typeface="Arial"/>
              <a:buChar char="•"/>
            </a:pPr>
            <a:r>
              <a:rPr lang="en-US" sz="1800" b="1" dirty="0" smtClean="0"/>
              <a:t>Dicing and thinning </a:t>
            </a:r>
            <a:r>
              <a:rPr lang="en-US" sz="1800" dirty="0" smtClean="0"/>
              <a:t>of plated wafers in the next weeks</a:t>
            </a:r>
          </a:p>
          <a:p>
            <a:pPr marL="285750" indent="-285750">
              <a:buFont typeface="Arial"/>
              <a:buChar char="•"/>
            </a:pPr>
            <a:r>
              <a:rPr lang="en-US" sz="1800" b="1" dirty="0" smtClean="0"/>
              <a:t>Probe-card </a:t>
            </a:r>
            <a:r>
              <a:rPr lang="en-US" sz="1800" dirty="0" smtClean="0"/>
              <a:t>installed at CERN prober; connection tests with </a:t>
            </a:r>
            <a:r>
              <a:rPr lang="en-US" sz="1800" dirty="0" err="1" smtClean="0"/>
              <a:t>pALPIDEfs</a:t>
            </a:r>
            <a:r>
              <a:rPr lang="en-US" sz="1800" dirty="0" smtClean="0"/>
              <a:t> test system ongoing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I</a:t>
            </a:r>
            <a:r>
              <a:rPr lang="en-US" sz="1800" dirty="0" smtClean="0"/>
              <a:t>nvestigations and alternatives for </a:t>
            </a:r>
            <a:r>
              <a:rPr lang="en-US" sz="1800" b="1" dirty="0" smtClean="0"/>
              <a:t>chip transport </a:t>
            </a:r>
            <a:r>
              <a:rPr lang="en-US" sz="1800" dirty="0" smtClean="0"/>
              <a:t>boxes ongoing</a:t>
            </a:r>
          </a:p>
          <a:p>
            <a:pPr marL="285750" indent="-285750">
              <a:buFont typeface="Arial"/>
              <a:buChar char="•"/>
            </a:pPr>
            <a:endParaRPr lang="en-US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 ITS Upgrade and O2 Workshop, Krabi, June 2014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33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34660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34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065588" y="6356350"/>
            <a:ext cx="5078412" cy="365125"/>
          </a:xfrm>
        </p:spPr>
        <p:txBody>
          <a:bodyPr/>
          <a:lstStyle/>
          <a:p>
            <a:r>
              <a:rPr lang="de-DE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Asia ITS Upgrade and O2 Workshop, Krabi, June 2014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43211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bot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612232" y="5205960"/>
            <a:ext cx="1548000" cy="1151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348A5B"/>
                </a:solidFill>
              </a:rPr>
              <a:t>Assembled prototype of the FPC</a:t>
            </a:r>
            <a:endParaRPr lang="ru-RU" sz="3600" b="1" dirty="0">
              <a:solidFill>
                <a:srgbClr val="348A5B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DE4CD-78DC-4FCB-844B-B8DD75296CFF}" type="slidenum">
              <a:rPr lang="ru-RU" smtClean="0">
                <a:solidFill>
                  <a:srgbClr val="F0F010">
                    <a:shade val="75000"/>
                  </a:srgbClr>
                </a:solidFill>
              </a:rPr>
              <a:pPr>
                <a:defRPr/>
              </a:pPr>
              <a:t>35</a:t>
            </a:fld>
            <a:endParaRPr lang="ru-RU">
              <a:solidFill>
                <a:srgbClr val="F0F010">
                  <a:shade val="75000"/>
                </a:srgbClr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5580113" y="6455046"/>
            <a:ext cx="2808312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defTabSz="914400" fontAlgn="base">
              <a:spcBef>
                <a:spcPts val="400"/>
              </a:spcBef>
              <a:spcAft>
                <a:spcPct val="0"/>
              </a:spcAft>
              <a:buClr>
                <a:srgbClr val="3A9249"/>
              </a:buClr>
              <a:buSzPct val="68000"/>
            </a:pPr>
            <a:r>
              <a:rPr lang="en-US" sz="1200" b="1" i="1" u="sng" dirty="0" smtClean="0">
                <a:solidFill>
                  <a:srgbClr val="3A9249">
                    <a:lumMod val="50000"/>
                  </a:srgbClr>
                </a:solidFill>
                <a:latin typeface="Georgia"/>
                <a:cs typeface="Times New Roman" pitchFamily="18" charset="0"/>
              </a:rPr>
              <a:t>viatcheslav.borshchov@cern.ch </a:t>
            </a:r>
            <a:endParaRPr lang="ru-RU" sz="1200" b="1" i="1" u="sng" dirty="0">
              <a:solidFill>
                <a:srgbClr val="3A9249">
                  <a:lumMod val="50000"/>
                </a:srgbClr>
              </a:solidFill>
              <a:latin typeface="Georgia"/>
              <a:cs typeface="Times New Roman" pitchFamily="18" charset="0"/>
            </a:endParaRPr>
          </a:p>
        </p:txBody>
      </p:sp>
      <p:pic>
        <p:nvPicPr>
          <p:cNvPr id="6" name="Picture 2" descr="1-01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73801" y="6381328"/>
            <a:ext cx="520845" cy="324000"/>
          </a:xfrm>
          <a:prstGeom prst="rect">
            <a:avLst/>
          </a:prstGeom>
          <a:ln>
            <a:noFill/>
          </a:ln>
          <a:effectLst>
            <a:softEdge rad="190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DSCN897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14282" y="1726322"/>
            <a:ext cx="3387854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N898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500428" y="1726322"/>
            <a:ext cx="3507119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Содержимое 13"/>
          <p:cNvSpPr txBox="1">
            <a:spLocks/>
          </p:cNvSpPr>
          <p:nvPr/>
        </p:nvSpPr>
        <p:spPr>
          <a:xfrm>
            <a:off x="714348" y="1369132"/>
            <a:ext cx="2341565" cy="2857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 algn="ctr" defTabSz="914400">
              <a:spcBef>
                <a:spcPct val="20000"/>
              </a:spcBef>
              <a:buClr>
                <a:srgbClr val="3A9249"/>
              </a:buClr>
              <a:buSzPct val="85000"/>
              <a:buFont typeface="Wingdings 2"/>
              <a:buNone/>
              <a:defRPr/>
            </a:pPr>
            <a:r>
              <a:rPr lang="en-US" sz="1600" b="1" dirty="0" smtClean="0">
                <a:solidFill>
                  <a:srgbClr val="006600"/>
                </a:solidFill>
                <a:latin typeface="Georgia"/>
              </a:rPr>
              <a:t>View from FPC side</a:t>
            </a:r>
            <a:endParaRPr lang="ru-RU" sz="1600" b="1" dirty="0">
              <a:solidFill>
                <a:srgbClr val="006600"/>
              </a:solidFill>
              <a:latin typeface="Georgia"/>
            </a:endParaRPr>
          </a:p>
        </p:txBody>
      </p:sp>
      <p:sp>
        <p:nvSpPr>
          <p:cNvPr id="19" name="Содержимое 13"/>
          <p:cNvSpPr txBox="1">
            <a:spLocks/>
          </p:cNvSpPr>
          <p:nvPr/>
        </p:nvSpPr>
        <p:spPr>
          <a:xfrm>
            <a:off x="6000760" y="4786322"/>
            <a:ext cx="2857552" cy="1500198"/>
          </a:xfrm>
          <a:prstGeom prst="rect">
            <a:avLst/>
          </a:prstGeom>
        </p:spPr>
        <p:txBody>
          <a:bodyPr vert="horz" lIns="0" rIns="0">
            <a:noAutofit/>
          </a:bodyPr>
          <a:lstStyle/>
          <a:p>
            <a:pPr marL="274320" indent="-274320" algn="ctr" defTabSz="914400">
              <a:spcBef>
                <a:spcPct val="20000"/>
              </a:spcBef>
              <a:buClr>
                <a:srgbClr val="3A9249"/>
              </a:buClr>
              <a:buSzPct val="85000"/>
            </a:pPr>
            <a:r>
              <a:rPr lang="en-US" sz="1600" b="1" dirty="0" smtClean="0">
                <a:solidFill>
                  <a:prstClr val="black"/>
                </a:solidFill>
                <a:latin typeface="Georgia"/>
              </a:rPr>
              <a:t>Assembled FPC prototype was electrically and visually tested  -results are OK!</a:t>
            </a:r>
          </a:p>
          <a:p>
            <a:pPr marL="274320" indent="-274320" algn="ctr" defTabSz="914400">
              <a:spcBef>
                <a:spcPct val="20000"/>
              </a:spcBef>
              <a:buClr>
                <a:srgbClr val="3A9249"/>
              </a:buClr>
              <a:buSzPct val="85000"/>
            </a:pPr>
            <a:r>
              <a:rPr lang="en-US" sz="1400" b="1" i="1" dirty="0" smtClean="0">
                <a:solidFill>
                  <a:prstClr val="black"/>
                </a:solidFill>
                <a:latin typeface="Georgia"/>
              </a:rPr>
              <a:t>  (all 60/60 TAB joints are OK, </a:t>
            </a:r>
            <a:r>
              <a:rPr lang="en-US" sz="1400" b="1" dirty="0" smtClean="0">
                <a:solidFill>
                  <a:prstClr val="black"/>
                </a:solidFill>
                <a:latin typeface="Georgia"/>
              </a:rPr>
              <a:t>chip is OK</a:t>
            </a:r>
            <a:r>
              <a:rPr lang="en-US" sz="1400" b="1" i="1" dirty="0" smtClean="0">
                <a:solidFill>
                  <a:prstClr val="black"/>
                </a:solidFill>
                <a:latin typeface="Georgia"/>
              </a:rPr>
              <a:t>).</a:t>
            </a:r>
            <a:endParaRPr lang="ru-RU" sz="1400" b="1" i="1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32" name="Содержимое 13"/>
          <p:cNvSpPr txBox="1">
            <a:spLocks/>
          </p:cNvSpPr>
          <p:nvPr/>
        </p:nvSpPr>
        <p:spPr>
          <a:xfrm>
            <a:off x="3841730" y="1369132"/>
            <a:ext cx="2587658" cy="2857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 algn="ctr" defTabSz="914400">
              <a:spcBef>
                <a:spcPct val="20000"/>
              </a:spcBef>
              <a:buClr>
                <a:srgbClr val="3A9249"/>
              </a:buClr>
              <a:buSzPct val="85000"/>
              <a:buFont typeface="Wingdings 2"/>
              <a:buNone/>
              <a:defRPr/>
            </a:pPr>
            <a:r>
              <a:rPr lang="en-US" sz="1600" b="1" dirty="0" smtClean="0">
                <a:solidFill>
                  <a:srgbClr val="006600"/>
                </a:solidFill>
                <a:latin typeface="Georgia"/>
              </a:rPr>
              <a:t>View from chip side</a:t>
            </a:r>
            <a:endParaRPr lang="ru-RU" sz="1600" b="1" dirty="0">
              <a:solidFill>
                <a:srgbClr val="006600"/>
              </a:solidFill>
              <a:latin typeface="Georgia"/>
            </a:endParaRPr>
          </a:p>
        </p:txBody>
      </p:sp>
      <p:sp>
        <p:nvSpPr>
          <p:cNvPr id="11" name="Содержимое 13"/>
          <p:cNvSpPr txBox="1">
            <a:spLocks/>
          </p:cNvSpPr>
          <p:nvPr/>
        </p:nvSpPr>
        <p:spPr>
          <a:xfrm>
            <a:off x="214282" y="5000636"/>
            <a:ext cx="1541350" cy="2857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 algn="ctr" defTabSz="914400">
              <a:spcBef>
                <a:spcPct val="20000"/>
              </a:spcBef>
              <a:buClr>
                <a:srgbClr val="3A9249"/>
              </a:buClr>
              <a:buSzPct val="85000"/>
              <a:buFont typeface="Wingdings 2"/>
              <a:buNone/>
              <a:defRPr/>
            </a:pPr>
            <a:r>
              <a:rPr lang="en-US" sz="1100" b="1" i="1" dirty="0" smtClean="0">
                <a:solidFill>
                  <a:prstClr val="black"/>
                </a:solidFill>
                <a:latin typeface="Georgia"/>
              </a:rPr>
              <a:t>Top layer-to -chip</a:t>
            </a:r>
            <a:endParaRPr lang="ru-RU" sz="1100" b="1" i="1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12" name="Содержимое 13"/>
          <p:cNvSpPr txBox="1">
            <a:spLocks/>
          </p:cNvSpPr>
          <p:nvPr/>
        </p:nvSpPr>
        <p:spPr>
          <a:xfrm>
            <a:off x="2071670" y="5000636"/>
            <a:ext cx="1714512" cy="21431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 defTabSz="914400">
              <a:spcBef>
                <a:spcPct val="20000"/>
              </a:spcBef>
              <a:buClr>
                <a:srgbClr val="3A9249"/>
              </a:buClr>
              <a:buSzPct val="85000"/>
              <a:buFont typeface="Wingdings 2"/>
              <a:buNone/>
              <a:defRPr/>
            </a:pPr>
            <a:r>
              <a:rPr lang="en-US" sz="1100" b="1" i="1" dirty="0" smtClean="0">
                <a:solidFill>
                  <a:prstClr val="black"/>
                </a:solidFill>
                <a:latin typeface="Georgia"/>
              </a:rPr>
              <a:t>Bottom layer-to-chip</a:t>
            </a:r>
            <a:endParaRPr lang="ru-RU" sz="1100" b="1" i="1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13" name="Содержимое 13"/>
          <p:cNvSpPr txBox="1">
            <a:spLocks/>
          </p:cNvSpPr>
          <p:nvPr/>
        </p:nvSpPr>
        <p:spPr>
          <a:xfrm>
            <a:off x="3945918" y="5014853"/>
            <a:ext cx="2143140" cy="2857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 algn="ctr" defTabSz="914400">
              <a:spcBef>
                <a:spcPct val="20000"/>
              </a:spcBef>
              <a:buClr>
                <a:srgbClr val="3A9249"/>
              </a:buClr>
              <a:buSzPct val="85000"/>
              <a:buFont typeface="Wingdings 2"/>
              <a:buNone/>
              <a:defRPr/>
            </a:pPr>
            <a:r>
              <a:rPr lang="en-US" sz="1100" b="1" i="1" dirty="0" smtClean="0">
                <a:solidFill>
                  <a:prstClr val="black"/>
                </a:solidFill>
                <a:latin typeface="Georgia"/>
              </a:rPr>
              <a:t>Interlayer connection </a:t>
            </a:r>
            <a:endParaRPr lang="ru-RU" sz="1100" b="1" i="1" dirty="0">
              <a:solidFill>
                <a:prstClr val="black"/>
              </a:solidFill>
              <a:latin typeface="Georgia"/>
            </a:endParaRPr>
          </a:p>
        </p:txBody>
      </p:sp>
      <p:pic>
        <p:nvPicPr>
          <p:cNvPr id="18" name="Рисунок 17" descr="internal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596760" y="5205960"/>
            <a:ext cx="1548000" cy="1125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top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72166" y="5214950"/>
            <a:ext cx="1548000" cy="1172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Содержимое 15"/>
          <p:cNvSpPr txBox="1">
            <a:spLocks/>
          </p:cNvSpPr>
          <p:nvPr/>
        </p:nvSpPr>
        <p:spPr>
          <a:xfrm>
            <a:off x="1214414" y="4714884"/>
            <a:ext cx="4105268" cy="3571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defTabSz="914400">
              <a:spcBef>
                <a:spcPct val="20000"/>
              </a:spcBef>
              <a:buClr>
                <a:srgbClr val="3A9249"/>
              </a:buClr>
              <a:buSzPct val="85000"/>
              <a:buFont typeface="Wingdings 2"/>
              <a:buNone/>
              <a:defRPr/>
            </a:pPr>
            <a:r>
              <a:rPr lang="en-US" sz="1600" b="1" i="1" dirty="0" smtClean="0">
                <a:solidFill>
                  <a:srgbClr val="006600"/>
                </a:solidFill>
                <a:latin typeface="Georgia"/>
              </a:rPr>
              <a:t>Different types of bond joints</a:t>
            </a:r>
            <a:endParaRPr lang="ru-RU" sz="1600" b="1" i="1" dirty="0">
              <a:solidFill>
                <a:srgbClr val="006600"/>
              </a:solidFill>
              <a:latin typeface="Georgia"/>
            </a:endParaRPr>
          </a:p>
        </p:txBody>
      </p:sp>
      <p:pic>
        <p:nvPicPr>
          <p:cNvPr id="14" name="Рисунок 13" descr="2-3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8182" y="5300605"/>
            <a:ext cx="720000" cy="254980"/>
          </a:xfrm>
          <a:prstGeom prst="rect">
            <a:avLst/>
          </a:prstGeom>
        </p:spPr>
      </p:pic>
      <p:pic>
        <p:nvPicPr>
          <p:cNvPr id="16" name="Рисунок 15" descr="2-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0364" y="5277395"/>
            <a:ext cx="720000" cy="254980"/>
          </a:xfrm>
          <a:prstGeom prst="rect">
            <a:avLst/>
          </a:prstGeom>
        </p:spPr>
      </p:pic>
      <p:pic>
        <p:nvPicPr>
          <p:cNvPr id="21" name="Рисунок 20" descr="2-2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480" y="5286386"/>
            <a:ext cx="720000" cy="254980"/>
          </a:xfrm>
          <a:prstGeom prst="rect">
            <a:avLst/>
          </a:prstGeom>
        </p:spPr>
      </p:pic>
      <p:pic>
        <p:nvPicPr>
          <p:cNvPr id="24" name="Рисунок 23" descr="DSCN8991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>
            <a:off x="7072330" y="2071678"/>
            <a:ext cx="1476000" cy="121662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5" name="Рисунок 24" descr="DSCN8995.JPG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>
          <a:xfrm>
            <a:off x="7143768" y="3357562"/>
            <a:ext cx="1476000" cy="1358351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6" name="Содержимое 13"/>
          <p:cNvSpPr txBox="1">
            <a:spLocks/>
          </p:cNvSpPr>
          <p:nvPr/>
        </p:nvSpPr>
        <p:spPr>
          <a:xfrm>
            <a:off x="6929454" y="1428736"/>
            <a:ext cx="2000264" cy="642942"/>
          </a:xfrm>
          <a:prstGeom prst="rect">
            <a:avLst/>
          </a:prstGeom>
        </p:spPr>
        <p:txBody>
          <a:bodyPr vert="horz" lIns="0" rIns="0">
            <a:normAutofit fontScale="92500"/>
          </a:bodyPr>
          <a:lstStyle/>
          <a:p>
            <a:pPr algn="ctr" defTabSz="914400">
              <a:spcBef>
                <a:spcPct val="20000"/>
              </a:spcBef>
              <a:buClr>
                <a:srgbClr val="3A9249"/>
              </a:buClr>
              <a:buSzPct val="85000"/>
              <a:defRPr/>
            </a:pPr>
            <a:r>
              <a:rPr lang="en-US" sz="1200" b="1" i="1" dirty="0" smtClean="0">
                <a:solidFill>
                  <a:srgbClr val="006600"/>
                </a:solidFill>
                <a:latin typeface="Georgia"/>
              </a:rPr>
              <a:t>FPC prototype with mounted chip in </a:t>
            </a:r>
          </a:p>
          <a:p>
            <a:pPr algn="ctr" defTabSz="914400">
              <a:spcBef>
                <a:spcPct val="20000"/>
              </a:spcBef>
              <a:buClr>
                <a:srgbClr val="3A9249"/>
              </a:buClr>
              <a:buSzPct val="85000"/>
              <a:defRPr/>
            </a:pPr>
            <a:r>
              <a:rPr lang="en-US" sz="1200" b="1" i="1" dirty="0" smtClean="0">
                <a:solidFill>
                  <a:srgbClr val="006600"/>
                </a:solidFill>
                <a:latin typeface="Arial" charset="0"/>
              </a:rPr>
              <a:t>TAB-70 </a:t>
            </a:r>
            <a:r>
              <a:rPr lang="en-US" sz="1200" b="1" i="1" dirty="0" smtClean="0">
                <a:solidFill>
                  <a:srgbClr val="006600"/>
                </a:solidFill>
                <a:latin typeface="Georgia"/>
              </a:rPr>
              <a:t>technological frame</a:t>
            </a:r>
            <a:endParaRPr lang="ru-RU" sz="1200" b="1" i="1" dirty="0">
              <a:solidFill>
                <a:srgbClr val="006600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84367338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Wafer QA before processing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6" y="1482963"/>
            <a:ext cx="8509743" cy="4000500"/>
          </a:xfrm>
        </p:spPr>
        <p:txBody>
          <a:bodyPr/>
          <a:lstStyle/>
          <a:p>
            <a:r>
              <a:rPr lang="en-US" sz="1400" dirty="0" smtClean="0"/>
              <a:t>Data supplied by vendor for custom wafers: </a:t>
            </a:r>
            <a:r>
              <a:rPr lang="en-US" sz="1400" dirty="0" err="1" smtClean="0"/>
              <a:t>epi</a:t>
            </a:r>
            <a:r>
              <a:rPr lang="en-US" sz="1400" dirty="0" smtClean="0"/>
              <a:t> thickness, resistivity</a:t>
            </a:r>
            <a:endParaRPr lang="en-US" sz="1400" b="1" dirty="0" smtClean="0"/>
          </a:p>
          <a:p>
            <a:r>
              <a:rPr lang="en-US" sz="1400" b="1" dirty="0" smtClean="0"/>
              <a:t>QA activities with TMEC on sample basis: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400" dirty="0" smtClean="0"/>
              <a:t>SEM cross-section inspection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400" dirty="0" smtClean="0"/>
              <a:t>Surface resistivity measurement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SRP measurement of resistivity profile in the </a:t>
            </a:r>
            <a:r>
              <a:rPr lang="en-US" sz="1400" dirty="0" err="1" smtClean="0"/>
              <a:t>epi</a:t>
            </a:r>
            <a:r>
              <a:rPr lang="en-US" sz="1400" dirty="0" smtClean="0"/>
              <a:t> layer</a:t>
            </a:r>
          </a:p>
          <a:p>
            <a:pPr marL="1028700" lvl="1">
              <a:buFont typeface="Arial"/>
              <a:buChar char="•"/>
            </a:pPr>
            <a:r>
              <a:rPr lang="en-US" sz="1400" dirty="0" smtClean="0"/>
              <a:t>Ordering reference samples</a:t>
            </a:r>
            <a:endParaRPr lang="en-US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 descr="C-1_resistivity_contou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1237" y="2371865"/>
            <a:ext cx="3652762" cy="2743321"/>
          </a:xfrm>
          <a:prstGeom prst="rect">
            <a:avLst/>
          </a:prstGeom>
        </p:spPr>
      </p:pic>
      <p:pic>
        <p:nvPicPr>
          <p:cNvPr id="8" name="Picture 7" descr="C-2-C_1500x_03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107" y="3743526"/>
            <a:ext cx="3483765" cy="26128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02418" y="4961297"/>
            <a:ext cx="693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TMEC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599107" y="6415438"/>
            <a:ext cx="693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TMEC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45581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Wafer Post-Processing List</a:t>
            </a:r>
            <a:endParaRPr lang="en-US" sz="28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653667281"/>
              </p:ext>
            </p:extLst>
          </p:nvPr>
        </p:nvGraphicFramePr>
        <p:xfrm>
          <a:off x="776111" y="3635902"/>
          <a:ext cx="77930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608"/>
                <a:gridCol w="1558608"/>
                <a:gridCol w="1558608"/>
                <a:gridCol w="1558608"/>
                <a:gridCol w="1558608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# wafers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Ni/Au plating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DBG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Status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ITS2 - 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(high res)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PacTech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tbd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 </a:t>
                      </a:r>
                      <a:r>
                        <a:rPr lang="en-US" sz="1600" dirty="0" err="1" smtClean="0"/>
                        <a:t>PacTech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ITS2</a:t>
                      </a:r>
                      <a:r>
                        <a:rPr lang="en-US" sz="1600" baseline="0" dirty="0" smtClean="0"/>
                        <a:t> - II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(high</a:t>
                      </a:r>
                      <a:r>
                        <a:rPr lang="en-US" sz="1600" baseline="0" dirty="0" smtClean="0"/>
                        <a:t> res)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PacTech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tbd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At </a:t>
                      </a:r>
                      <a:r>
                        <a:rPr lang="en-US" sz="1600" dirty="0" err="1" smtClean="0"/>
                        <a:t>PacTech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ITS_pad</a:t>
                      </a:r>
                      <a:r>
                        <a:rPr lang="en-US" sz="1600" baseline="0" dirty="0" smtClean="0"/>
                        <a:t> (50c)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7+1</a:t>
                      </a:r>
                      <a:r>
                        <a:rPr lang="en-US" sz="1600" baseline="0" dirty="0" smtClean="0"/>
                        <a:t> (setup)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PacTech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tbd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 </a:t>
                      </a:r>
                      <a:r>
                        <a:rPr lang="en-US" sz="1600" dirty="0" err="1" smtClean="0"/>
                        <a:t>PacTech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ITS_pad</a:t>
                      </a:r>
                      <a:r>
                        <a:rPr lang="en-US" sz="1600" dirty="0" smtClean="0"/>
                        <a:t> (50c)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PacTech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tbd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 </a:t>
                      </a:r>
                      <a:r>
                        <a:rPr lang="en-US" sz="1600" dirty="0" err="1" smtClean="0"/>
                        <a:t>PacTech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Total</a:t>
                      </a:r>
                      <a:endParaRPr lang="en-US" sz="1600" b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31</a:t>
                      </a:r>
                      <a:endParaRPr lang="en-US" sz="1600" b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626F43-13A2-8F41-9D92-446292938F71}" type="slidenum">
              <a:rPr lang="en-US" smtClean="0"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3778" y="1778001"/>
            <a:ext cx="627839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Processing after delivery of CMOS wafers from the foundry: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Plating (Ni/Au)</a:t>
            </a:r>
          </a:p>
          <a:p>
            <a:pPr marL="285750" indent="-285750">
              <a:buFont typeface="Arial"/>
              <a:buChar char="•"/>
            </a:pPr>
            <a:r>
              <a:rPr lang="en-US" b="1" dirty="0" err="1" smtClean="0"/>
              <a:t>Thinning&amp;Dicing</a:t>
            </a:r>
            <a:endParaRPr lang="en-US" b="1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Several wafers presently in the pipeline for post-processing:</a:t>
            </a:r>
          </a:p>
        </p:txBody>
      </p:sp>
    </p:spTree>
    <p:extLst>
      <p:ext uri="{BB962C8B-B14F-4D97-AF65-F5344CB8AC3E}">
        <p14:creationId xmlns:p14="http://schemas.microsoft.com/office/powerpoint/2010/main" val="309414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/>
              <a:t>Pad wafers with 50 contacts</a:t>
            </a:r>
            <a:endParaRPr lang="en-US" sz="2800" b="1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2EF5C5-1106-A84A-BA50-3F70C6ED664D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 descr="2014-04-24 16.43.2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36" y="2273587"/>
            <a:ext cx="2632755" cy="3510340"/>
          </a:xfrm>
          <a:prstGeom prst="rect">
            <a:avLst/>
          </a:prstGeom>
        </p:spPr>
      </p:pic>
      <p:pic>
        <p:nvPicPr>
          <p:cNvPr id="5" name="Picture 4" descr="2014-04-24 16.42.3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264" y="1861668"/>
            <a:ext cx="5462735" cy="40970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0938" y="1365337"/>
            <a:ext cx="3238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used for assembly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3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44" y="36599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/>
              <a:t>Pad wafers with 50 contacts</a:t>
            </a:r>
          </a:p>
        </p:txBody>
      </p:sp>
      <p:pic>
        <p:nvPicPr>
          <p:cNvPr id="4" name="Picture 3" descr="SNAP-165757-0005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47" y="1417638"/>
            <a:ext cx="4750463" cy="3562847"/>
          </a:xfrm>
          <a:prstGeom prst="rect">
            <a:avLst/>
          </a:prstGeom>
        </p:spPr>
      </p:pic>
      <p:pic>
        <p:nvPicPr>
          <p:cNvPr id="5" name="Picture 4" descr="SNAP-170450-000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183" y="3445424"/>
            <a:ext cx="3881235" cy="291092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EF5C5-1106-A84A-BA50-3F70C6ED664D}" type="slidenum">
              <a:rPr lang="en-US" smtClean="0"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210406" y="6356350"/>
            <a:ext cx="4817266" cy="365125"/>
          </a:xfrm>
        </p:spPr>
        <p:txBody>
          <a:bodyPr/>
          <a:lstStyle/>
          <a:p>
            <a:r>
              <a:rPr lang="en-US" dirty="0" smtClean="0"/>
              <a:t>Asia ITS Upgrade and O2 Workshop, </a:t>
            </a:r>
            <a:r>
              <a:rPr lang="en-US" dirty="0" err="1" smtClean="0"/>
              <a:t>Krabi</a:t>
            </a:r>
            <a:r>
              <a:rPr lang="en-US" dirty="0" smtClean="0"/>
              <a:t>, June 2014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37038" y="1417638"/>
            <a:ext cx="344833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M6+Passivation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Produced by </a:t>
            </a:r>
            <a:r>
              <a:rPr lang="en-US" dirty="0" err="1" smtClean="0"/>
              <a:t>TowerJazz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Scribeline</a:t>
            </a:r>
            <a:r>
              <a:rPr lang="en-US" dirty="0" smtClean="0"/>
              <a:t> (and test structures) as on full CMOS wafers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ym typeface="Wingdings"/>
              </a:rPr>
              <a:t>can be used for thinning and dicing tests</a:t>
            </a:r>
            <a:endParaRPr lang="en-US" b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Riedler, CERN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04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4611" y="45735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Post-Processing Schedules</a:t>
            </a:r>
            <a:endParaRPr lang="en-US" sz="2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/>
              <a:t>T</a:t>
            </a:r>
            <a:r>
              <a:rPr lang="en-US" sz="1800" dirty="0" smtClean="0"/>
              <a:t>urn-around time is not negligible for complex DBG and Ni/Au plating </a:t>
            </a:r>
            <a:r>
              <a:rPr lang="en-US" sz="1800" dirty="0" smtClean="0">
                <a:sym typeface="Wingdings"/>
              </a:rPr>
              <a:t> requires careful planning not to delay subsequent activities.</a:t>
            </a:r>
            <a:endParaRPr lang="en-US" sz="18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538480" y="3089748"/>
            <a:ext cx="2885440" cy="1757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Ni/Au plating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(mask generation, processing ~ 4 weeks)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34560" y="3089748"/>
            <a:ext cx="2885440" cy="1757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Dicing and grinding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~ 1 week (</a:t>
            </a:r>
            <a:r>
              <a:rPr lang="en-US" u="sng" dirty="0" smtClean="0">
                <a:solidFill>
                  <a:schemeClr val="tx1"/>
                </a:solidFill>
              </a:rPr>
              <a:t>if</a:t>
            </a:r>
            <a:r>
              <a:rPr lang="en-US" dirty="0" smtClean="0">
                <a:solidFill>
                  <a:schemeClr val="tx1"/>
                </a:solidFill>
              </a:rPr>
              <a:t> slot is available)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3576320" y="3831428"/>
            <a:ext cx="1046480" cy="396240"/>
          </a:xfrm>
          <a:prstGeom prst="rightArrow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7762240" y="3811108"/>
            <a:ext cx="1046480" cy="396240"/>
          </a:xfrm>
          <a:prstGeom prst="rightArrow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56000" y="3160868"/>
            <a:ext cx="112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Transport time</a:t>
            </a:r>
          </a:p>
          <a:p>
            <a:r>
              <a:rPr lang="en-US" sz="1200" dirty="0" smtClean="0"/>
              <a:t>3-4 days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775620" y="3150708"/>
            <a:ext cx="112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Transport time</a:t>
            </a:r>
          </a:p>
          <a:p>
            <a:r>
              <a:rPr lang="en-US" sz="1200" dirty="0" smtClean="0"/>
              <a:t>3-4 days</a:t>
            </a:r>
            <a:endParaRPr lang="en-US" sz="12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EF5C5-1106-A84A-BA50-3F70C6ED664D}" type="slidenum">
              <a:rPr lang="en-US" smtClean="0"/>
              <a:t>8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985493" y="6356350"/>
            <a:ext cx="4890258" cy="365125"/>
          </a:xfrm>
        </p:spPr>
        <p:txBody>
          <a:bodyPr/>
          <a:lstStyle/>
          <a:p>
            <a:r>
              <a:rPr lang="en-US" dirty="0" smtClean="0"/>
              <a:t>Asia ITS Upgrade and O2 Workshop, </a:t>
            </a:r>
            <a:r>
              <a:rPr lang="en-US" dirty="0" err="1" smtClean="0"/>
              <a:t>Krabi</a:t>
            </a:r>
            <a:r>
              <a:rPr lang="en-US" dirty="0" smtClean="0"/>
              <a:t>, June 2014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3239849" y="6356350"/>
            <a:ext cx="2133600" cy="365125"/>
          </a:xfrm>
        </p:spPr>
        <p:txBody>
          <a:bodyPr/>
          <a:lstStyle/>
          <a:p>
            <a:r>
              <a:rPr lang="en-US" dirty="0" smtClean="0"/>
              <a:t>P. Riedler,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76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Ni/Au plating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306022"/>
            <a:ext cx="8384107" cy="4000500"/>
          </a:xfrm>
        </p:spPr>
        <p:txBody>
          <a:bodyPr/>
          <a:lstStyle/>
          <a:p>
            <a:r>
              <a:rPr lang="en-US" sz="1600" b="1" dirty="0" smtClean="0"/>
              <a:t>1 ITS2 pad wafer (8”) returned from plating at </a:t>
            </a:r>
            <a:r>
              <a:rPr lang="en-US" sz="1600" b="1" dirty="0" err="1" smtClean="0"/>
              <a:t>PacTech</a:t>
            </a:r>
            <a:endParaRPr lang="en-US" sz="1600" b="1" dirty="0" smtClean="0"/>
          </a:p>
          <a:p>
            <a:r>
              <a:rPr lang="en-US" sz="1600" dirty="0" smtClean="0">
                <a:sym typeface="Wingdings"/>
              </a:rPr>
              <a:t>Mask was applied to cover all areas except </a:t>
            </a:r>
            <a:r>
              <a:rPr lang="en-US" sz="1600" dirty="0" err="1" smtClean="0">
                <a:sym typeface="Wingdings"/>
              </a:rPr>
              <a:t>pALPIDEfs</a:t>
            </a:r>
            <a:r>
              <a:rPr lang="en-US" sz="1600" dirty="0" smtClean="0">
                <a:sym typeface="Wingdings"/>
              </a:rPr>
              <a:t> contacts, visual inspection before DBG: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P. Riedler,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Asia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ITS Upgrade </a:t>
            </a:r>
            <a:r>
              <a:rPr lang="de-DE" dirty="0" err="1">
                <a:solidFill>
                  <a:srgbClr val="141313">
                    <a:tint val="75000"/>
                  </a:srgbClr>
                </a:solidFill>
              </a:rPr>
              <a:t>and</a:t>
            </a:r>
            <a:r>
              <a:rPr lang="de-DE" dirty="0">
                <a:solidFill>
                  <a:srgbClr val="141313">
                    <a:tint val="75000"/>
                  </a:srgbClr>
                </a:solidFill>
              </a:rPr>
              <a:t> O2 Workshop, Krabi, June 2014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A114E-5A20-7342-8F49-BE93EDFA9D78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9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7" descr="SNAP-112736-000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170" y="2430278"/>
            <a:ext cx="5331080" cy="399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017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LICE_templat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굴림" charset="-127"/>
            <a:ea typeface="굴림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굴림" charset="-127"/>
            <a:ea typeface="굴림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2682</TotalTime>
  <Words>2404</Words>
  <Application>Microsoft Macintosh PowerPoint</Application>
  <PresentationFormat>On-screen Show (4:3)</PresentationFormat>
  <Paragraphs>455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ALICE_template</vt:lpstr>
      <vt:lpstr>기본 디자인</vt:lpstr>
      <vt:lpstr>Office Theme</vt:lpstr>
      <vt:lpstr>1_Office Theme</vt:lpstr>
      <vt:lpstr>Wafer Procurement, Sensor Post-processing and Interconnect R&amp;D</vt:lpstr>
      <vt:lpstr>Wafer procurement and QA</vt:lpstr>
      <vt:lpstr>Wafer procurement and QA</vt:lpstr>
      <vt:lpstr>Wafer QA before processing</vt:lpstr>
      <vt:lpstr>Wafer Post-Processing List</vt:lpstr>
      <vt:lpstr>Pad wafers with 50 contacts</vt:lpstr>
      <vt:lpstr>Pad wafers with 50 contacts</vt:lpstr>
      <vt:lpstr>Post-Processing Schedules</vt:lpstr>
      <vt:lpstr>Ni/Au plating</vt:lpstr>
      <vt:lpstr>Ni/Au plated  ITS2 padwafer</vt:lpstr>
      <vt:lpstr>Ni/Au Plating – Next Steps</vt:lpstr>
      <vt:lpstr>Thinning &amp; Dicing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Thinning &amp; Dicing Status and Next Steps</vt:lpstr>
      <vt:lpstr>Wafer QA after processing</vt:lpstr>
      <vt:lpstr>Transport and Storage</vt:lpstr>
      <vt:lpstr>Chip Transport</vt:lpstr>
      <vt:lpstr>Chip Transport</vt:lpstr>
      <vt:lpstr>Interconnect R&amp;D</vt:lpstr>
      <vt:lpstr>Interconnection R&amp;D</vt:lpstr>
      <vt:lpstr>PowerPoint Presentation</vt:lpstr>
      <vt:lpstr>Al-FPC design</vt:lpstr>
      <vt:lpstr>Al-FPC manufacturing</vt:lpstr>
      <vt:lpstr>Laser etching (Swiss Micro Laser)</vt:lpstr>
      <vt:lpstr>Mass Test – Probecard Preparation</vt:lpstr>
      <vt:lpstr>PowerPoint Presentation</vt:lpstr>
      <vt:lpstr>PowerPoint Presentation</vt:lpstr>
      <vt:lpstr>PowerPoint Presentation</vt:lpstr>
      <vt:lpstr>Summary </vt:lpstr>
      <vt:lpstr>PowerPoint Presentation</vt:lpstr>
      <vt:lpstr>Assembled prototype of the FPC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Petra</dc:creator>
  <cp:lastModifiedBy>Petra Riedler</cp:lastModifiedBy>
  <cp:revision>118</cp:revision>
  <cp:lastPrinted>2014-06-15T15:52:30Z</cp:lastPrinted>
  <dcterms:created xsi:type="dcterms:W3CDTF">2014-03-07T12:29:09Z</dcterms:created>
  <dcterms:modified xsi:type="dcterms:W3CDTF">2014-06-16T02:54:29Z</dcterms:modified>
</cp:coreProperties>
</file>