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8"/>
  </p:notesMasterIdLst>
  <p:handoutMasterIdLst>
    <p:handoutMasterId r:id="rId9"/>
  </p:handoutMasterIdLst>
  <p:sldIdLst>
    <p:sldId id="265" r:id="rId2"/>
    <p:sldId id="299" r:id="rId3"/>
    <p:sldId id="292" r:id="rId4"/>
    <p:sldId id="296" r:id="rId5"/>
    <p:sldId id="301" r:id="rId6"/>
    <p:sldId id="293" r:id="rId7"/>
  </p:sldIdLst>
  <p:sldSz cx="9144000" cy="6858000" type="screen4x3"/>
  <p:notesSz cx="7023100" cy="93091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8ECEC"/>
    <a:srgbClr val="F8D1A6"/>
    <a:srgbClr val="B9F1E0"/>
    <a:srgbClr val="F4FFE5"/>
    <a:srgbClr val="0000FF"/>
    <a:srgbClr val="FF9900"/>
    <a:srgbClr val="1D4F9F"/>
    <a:srgbClr val="25408B"/>
    <a:srgbClr val="0000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42" autoAdjust="0"/>
    <p:restoredTop sz="99340" autoAdjust="0"/>
  </p:normalViewPr>
  <p:slideViewPr>
    <p:cSldViewPr snapToGrid="0">
      <p:cViewPr>
        <p:scale>
          <a:sx n="100" d="100"/>
          <a:sy n="100" d="100"/>
        </p:scale>
        <p:origin x="-984" y="-9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2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565784" y="8917458"/>
            <a:ext cx="415966" cy="28000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128184" tIns="62448" rIns="128184" bIns="62448" anchor="ctr">
            <a:spAutoFit/>
          </a:bodyPr>
          <a:lstStyle/>
          <a:p>
            <a:pPr algn="r" defTabSz="1298575">
              <a:defRPr/>
            </a:pPr>
            <a:fld id="{F752B1B1-5586-4E15-8AED-7BA5A6AD5113}" type="slidenum">
              <a:rPr lang="en-US" sz="1000" b="0">
                <a:cs typeface="+mn-cs"/>
              </a:rPr>
              <a:pPr algn="r" defTabSz="1298575">
                <a:defRPr/>
              </a:pPr>
              <a:t>‹#›</a:t>
            </a:fld>
            <a:endParaRPr lang="en-US" sz="1000" b="0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7125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8322" y="4420997"/>
            <a:ext cx="5144867" cy="41882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128184" tIns="62448" rIns="128184" bIns="624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2213" y="704850"/>
            <a:ext cx="4637087" cy="34782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6421938" y="8841993"/>
            <a:ext cx="559812" cy="41520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128184" tIns="62448" rIns="128184" bIns="62448" anchor="ctr">
            <a:spAutoFit/>
          </a:bodyPr>
          <a:lstStyle/>
          <a:p>
            <a:pPr algn="r" defTabSz="1298575">
              <a:defRPr/>
            </a:pPr>
            <a:fld id="{AE436D56-BC2B-430C-A5AE-24920E72B34B}" type="slidenum">
              <a:rPr lang="en-US" sz="1900" b="0">
                <a:cs typeface="+mn-cs"/>
              </a:rPr>
              <a:pPr algn="r" defTabSz="1298575">
                <a:defRPr/>
              </a:pPr>
              <a:t>‹#›</a:t>
            </a:fld>
            <a:endParaRPr lang="en-US" sz="1900" b="0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68117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608013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1216025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824038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2432050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1495917"/>
            <a:ext cx="7772400" cy="1470025"/>
          </a:xfrm>
        </p:spPr>
        <p:txBody>
          <a:bodyPr/>
          <a:lstStyle>
            <a:lvl1pPr>
              <a:defRPr sz="3400" baseline="0">
                <a:solidFill>
                  <a:srgbClr val="1D4F9F"/>
                </a:solidFill>
              </a:defRPr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05283"/>
            <a:ext cx="5075853" cy="457200"/>
          </a:xfrm>
        </p:spPr>
        <p:txBody>
          <a:bodyPr/>
          <a:lstStyle>
            <a:lvl1pPr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LHC Crab Cavity Update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260841" y="177292"/>
            <a:ext cx="2845907" cy="457200"/>
          </a:xfrm>
        </p:spPr>
        <p:txBody>
          <a:bodyPr/>
          <a:lstStyle>
            <a:lvl1pPr algn="r">
              <a:buNone/>
              <a:defRPr sz="2000" b="1" baseline="0">
                <a:solidFill>
                  <a:srgbClr val="1D4F9F"/>
                </a:solidFill>
              </a:defRPr>
            </a:lvl1pPr>
          </a:lstStyle>
          <a:p>
            <a:pPr lvl="0"/>
            <a:r>
              <a:rPr lang="en-US" dirty="0" smtClean="0"/>
              <a:t>March 31, 2014</a:t>
            </a:r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049451"/>
            <a:ext cx="9144000" cy="10156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endParaRPr lang="en-US" sz="2000" baseline="0" dirty="0" smtClean="0">
              <a:solidFill>
                <a:schemeClr val="tx1"/>
              </a:solidFill>
              <a:effectLst/>
            </a:endParaRPr>
          </a:p>
          <a:p>
            <a:r>
              <a:rPr lang="en-US" sz="2000" baseline="0" dirty="0" smtClean="0">
                <a:solidFill>
                  <a:schemeClr val="tx1"/>
                </a:solidFill>
                <a:effectLst/>
              </a:rPr>
              <a:t>Center for Accelerator Science</a:t>
            </a:r>
          </a:p>
          <a:p>
            <a:r>
              <a:rPr lang="en-US" sz="2000" baseline="0" dirty="0" smtClean="0">
                <a:solidFill>
                  <a:schemeClr val="tx1"/>
                </a:solidFill>
                <a:effectLst/>
              </a:rPr>
              <a:t>Old Dominion University</a:t>
            </a:r>
            <a:endParaRPr lang="en-US" sz="2000" baseline="0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1898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0"/>
            <a:ext cx="224790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59130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990600"/>
            <a:ext cx="8229600" cy="52578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26936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March 31, 2014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0308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951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803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627716" name="Line 4"/>
          <p:cNvSpPr>
            <a:spLocks noChangeShapeType="1"/>
          </p:cNvSpPr>
          <p:nvPr/>
        </p:nvSpPr>
        <p:spPr bwMode="auto">
          <a:xfrm>
            <a:off x="0" y="816742"/>
            <a:ext cx="9144000" cy="0"/>
          </a:xfrm>
          <a:prstGeom prst="line">
            <a:avLst/>
          </a:prstGeom>
          <a:noFill/>
          <a:ln w="63500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627717" name="Line 5"/>
          <p:cNvSpPr>
            <a:spLocks noChangeShapeType="1"/>
          </p:cNvSpPr>
          <p:nvPr/>
        </p:nvSpPr>
        <p:spPr bwMode="auto">
          <a:xfrm>
            <a:off x="0" y="6281531"/>
            <a:ext cx="9144000" cy="0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627720" name="Text Box 8"/>
          <p:cNvSpPr txBox="1">
            <a:spLocks noChangeArrowheads="1"/>
          </p:cNvSpPr>
          <p:nvPr/>
        </p:nvSpPr>
        <p:spPr bwMode="auto">
          <a:xfrm>
            <a:off x="2971800" y="6554908"/>
            <a:ext cx="31305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800" b="0" i="1" dirty="0" smtClean="0">
                <a:latin typeface="Times New Roman" pitchFamily="18" charset="0"/>
                <a:cs typeface="+mn-cs"/>
              </a:rPr>
              <a:t>Page </a:t>
            </a:r>
            <a:fld id="{1B5B5EA7-2DCA-4A86-8031-B157A36EB5B6}" type="slidenum">
              <a:rPr lang="en-US" sz="800" b="0" i="1" smtClean="0">
                <a:latin typeface="Times New Roman" pitchFamily="18" charset="0"/>
                <a:cs typeface="+mn-cs"/>
              </a:rPr>
              <a:pPr eaLnBrk="1" hangingPunct="1">
                <a:spcBef>
                  <a:spcPct val="50000"/>
                </a:spcBef>
                <a:defRPr/>
              </a:pPr>
              <a:t>‹#›</a:t>
            </a:fld>
            <a:endParaRPr lang="en-US" sz="800" b="0" i="1" dirty="0">
              <a:latin typeface="Times New Roman" pitchFamily="18" charset="0"/>
              <a:cs typeface="+mn-cs"/>
            </a:endParaRP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pic>
        <p:nvPicPr>
          <p:cNvPr id="12" name="Picture 11" descr="identifier.gif"/>
          <p:cNvPicPr>
            <a:picLocks noChangeAspect="1"/>
          </p:cNvPicPr>
          <p:nvPr/>
        </p:nvPicPr>
        <p:blipFill>
          <a:blip r:embed="rId14" cstate="print">
            <a:lum bright="9000"/>
          </a:blip>
          <a:stretch>
            <a:fillRect/>
          </a:stretch>
        </p:blipFill>
        <p:spPr>
          <a:xfrm>
            <a:off x="7170579" y="6320536"/>
            <a:ext cx="796967" cy="518029"/>
          </a:xfrm>
          <a:prstGeom prst="rect">
            <a:avLst/>
          </a:prstGeom>
        </p:spPr>
      </p:pic>
      <p:pic>
        <p:nvPicPr>
          <p:cNvPr id="8" name="Picture 7" descr="SLAC_Logo_our_name.jp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209073" y="6461441"/>
            <a:ext cx="880546" cy="314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1D4F9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LFD / Tuning Summary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1661746" y="5963304"/>
            <a:ext cx="914400" cy="914400"/>
          </a:xfrm>
          <a:prstGeom prst="straightConnector1">
            <a:avLst/>
          </a:prstGeom>
          <a:noFill/>
          <a:ln w="12700" cap="flat" cmpd="sng" algn="ctr">
            <a:noFill/>
            <a:prstDash val="solid"/>
            <a:round/>
            <a:headEnd type="arrow"/>
            <a:tailEnd type="arrow"/>
          </a:ln>
          <a:effectLst/>
        </p:spPr>
      </p:cxn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3251855"/>
              </p:ext>
            </p:extLst>
          </p:nvPr>
        </p:nvGraphicFramePr>
        <p:xfrm>
          <a:off x="703169" y="904091"/>
          <a:ext cx="7664825" cy="413476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39050"/>
                <a:gridCol w="1339374"/>
                <a:gridCol w="1204632"/>
                <a:gridCol w="1495425"/>
                <a:gridCol w="1481978"/>
                <a:gridCol w="1304366"/>
              </a:tblGrid>
              <a:tr h="38585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Geometry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LF </a:t>
                      </a:r>
                      <a:r>
                        <a:rPr lang="en-US" sz="1200" u="none" strike="noStrike" dirty="0" smtClean="0">
                          <a:effectLst/>
                          <a:latin typeface="+mj-lt"/>
                        </a:rPr>
                        <a:t>Detuning (Hz) </a:t>
                      </a:r>
                      <a:r>
                        <a:rPr lang="en-US" sz="1200" u="none" strike="noStrike" dirty="0" smtClean="0">
                          <a:effectLst/>
                          <a:latin typeface="+mj-lt"/>
                          <a:cs typeface="Calibri"/>
                        </a:rPr>
                        <a:t>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Tuning (Hz)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cs typeface="Calibri"/>
                        </a:rPr>
                        <a:t>‡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 </a:t>
                      </a:r>
                      <a:r>
                        <a:rPr lang="en-US" sz="1200" u="none" strike="noStrike" dirty="0" smtClean="0">
                          <a:effectLst/>
                          <a:latin typeface="+mj-lt"/>
                        </a:rPr>
                        <a:t>Max Deformation (mm)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Peak Stress Intensity (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MPa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Sensitivity (Hz/mm)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1978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LFD-0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 smtClean="0">
                          <a:effectLst/>
                          <a:latin typeface="+mj-lt"/>
                        </a:rPr>
                        <a:t>-6500.0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1978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LFD-1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-8131.5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1978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LFD-2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-7163.5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1978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LFD-3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-7013.9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1978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LFD-4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-6701.3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1978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LFD-5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-7341.7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1978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LFD-6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-</a:t>
                      </a:r>
                      <a:r>
                        <a:rPr lang="en-US" sz="1200" u="none" strike="noStrike" dirty="0" smtClean="0">
                          <a:effectLst/>
                          <a:latin typeface="+mj-lt"/>
                        </a:rPr>
                        <a:t>7338.0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1978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LFD-7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-6665.2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1978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LFD-8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-6403.1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608055.6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0.479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157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1269427</a:t>
                      </a: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</a:tr>
              <a:tr h="29184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LFD-9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-6688.8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91843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LFD-10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-6539.3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1978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LFD-11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rgbClr val="F4FF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-7709.9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rgbClr val="F4FF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755826.5</a:t>
                      </a:r>
                    </a:p>
                  </a:txBody>
                  <a:tcPr marL="9525" marR="9525" marT="9525" marB="0" anchor="b">
                    <a:solidFill>
                      <a:srgbClr val="F4FF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0.480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rgbClr val="F4FF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178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rgbClr val="F4FF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1574639</a:t>
                      </a:r>
                    </a:p>
                  </a:txBody>
                  <a:tcPr marL="9525" marR="9525" marT="9525" marB="0" anchor="b">
                    <a:solidFill>
                      <a:srgbClr val="F4FFE5"/>
                    </a:solidFill>
                  </a:tcPr>
                </a:tc>
              </a:tr>
              <a:tr h="1978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LFD-12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-5008.4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668048.8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0.399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159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1674308</a:t>
                      </a:r>
                    </a:p>
                  </a:txBody>
                  <a:tcPr marL="9525" marR="9525" marT="9525" marB="0" anchor="b"/>
                </a:tc>
              </a:tr>
              <a:tr h="1978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LFD-13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rgbClr val="B9F1E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-7937.2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rgbClr val="B9F1E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787447.4</a:t>
                      </a:r>
                    </a:p>
                  </a:txBody>
                  <a:tcPr marL="9525" marR="9525" marT="9525" marB="0" anchor="b">
                    <a:solidFill>
                      <a:srgbClr val="B9F1E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0.567</a:t>
                      </a:r>
                    </a:p>
                  </a:txBody>
                  <a:tcPr marL="9525" marR="9525" marT="9525" marB="0" anchor="b">
                    <a:solidFill>
                      <a:srgbClr val="B9F1E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222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rgbClr val="B9F1E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1388796</a:t>
                      </a:r>
                    </a:p>
                  </a:txBody>
                  <a:tcPr marL="9525" marR="9525" marT="9525" marB="0" anchor="b">
                    <a:solidFill>
                      <a:srgbClr val="B9F1E0"/>
                    </a:solidFill>
                  </a:tcPr>
                </a:tc>
              </a:tr>
              <a:tr h="1978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LFD-14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-7767.6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1978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smtClean="0">
                          <a:effectLst/>
                          <a:latin typeface="+mj-lt"/>
                        </a:rPr>
                        <a:t>LFD-15 *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rgbClr val="F8D1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-4264.3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rgbClr val="F8D1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726247.2</a:t>
                      </a:r>
                    </a:p>
                  </a:txBody>
                  <a:tcPr marL="9525" marR="9525" marT="9525" marB="0" anchor="b">
                    <a:solidFill>
                      <a:srgbClr val="F8D1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1.059</a:t>
                      </a:r>
                    </a:p>
                  </a:txBody>
                  <a:tcPr marL="9525" marR="9525" marT="9525" marB="0" anchor="b">
                    <a:solidFill>
                      <a:srgbClr val="F8D1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368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rgbClr val="F8D1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685656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rgbClr val="F8D1A6"/>
                    </a:solidFill>
                  </a:tcPr>
                </a:tc>
              </a:tr>
              <a:tr h="1978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smtClean="0">
                          <a:effectLst/>
                          <a:latin typeface="+mj-lt"/>
                        </a:rPr>
                        <a:t>LFD-15-a * </a:t>
                      </a:r>
                      <a:endParaRPr lang="en-US" sz="12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-4182.8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660286.6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0.939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347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703173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19782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 smtClean="0">
                          <a:effectLst/>
                          <a:latin typeface="+mj-lt"/>
                        </a:rPr>
                        <a:t>LFD-16 *</a:t>
                      </a:r>
                      <a:endParaRPr lang="en-US" sz="12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rgbClr val="78EC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-4951.7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rgbClr val="78EC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839077.4</a:t>
                      </a:r>
                      <a:r>
                        <a:rPr lang="en-US" sz="1200" dirty="0" smtClean="0">
                          <a:latin typeface="+mj-lt"/>
                        </a:rPr>
                        <a:t>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rgbClr val="78EC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1.087</a:t>
                      </a:r>
                    </a:p>
                  </a:txBody>
                  <a:tcPr marL="9525" marR="9525" marT="9525" marB="0" anchor="b">
                    <a:solidFill>
                      <a:srgbClr val="78EC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369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rgbClr val="78EC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771849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solidFill>
                      <a:srgbClr val="78ECEC"/>
                    </a:solidFill>
                  </a:tcPr>
                </a:tc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747258" y="5116244"/>
            <a:ext cx="83110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* Tuner tab fixed.</a:t>
            </a:r>
          </a:p>
          <a:p>
            <a:pPr algn="l"/>
            <a:r>
              <a:rPr lang="en-US" sz="1600" b="0" dirty="0" smtClean="0">
                <a:latin typeface="Calibri"/>
                <a:cs typeface="Calibri"/>
              </a:rPr>
              <a:t>† LFD simulation at 3.4 MV.</a:t>
            </a:r>
          </a:p>
          <a:p>
            <a:pPr algn="l"/>
            <a:r>
              <a:rPr lang="en-US" sz="1600" b="0" dirty="0" smtClean="0">
                <a:latin typeface="Calibri"/>
                <a:cs typeface="Calibri"/>
              </a:rPr>
              <a:t>‡ Tuning is separate simulation with the simplified helium tank. </a:t>
            </a:r>
            <a:r>
              <a:rPr lang="en-US" sz="1600" b="0" dirty="0" smtClean="0">
                <a:latin typeface="Calibri"/>
                <a:cs typeface="Calibri"/>
              </a:rPr>
              <a:t>Applied force on top and bottom is 4448N. Max </a:t>
            </a:r>
            <a:r>
              <a:rPr lang="en-US" sz="1600" b="0" dirty="0" smtClean="0">
                <a:latin typeface="Calibri"/>
                <a:cs typeface="Calibri"/>
              </a:rPr>
              <a:t>deformation is measured from one side. Sensitivity is the tuning frequency shift divided by the max deformation at one side.   </a:t>
            </a:r>
            <a:endParaRPr lang="en-US" sz="1600" b="0" dirty="0" smtClean="0"/>
          </a:p>
        </p:txBody>
      </p:sp>
    </p:spTree>
    <p:extLst>
      <p:ext uri="{BB962C8B-B14F-4D97-AF65-F5344CB8AC3E}">
        <p14:creationId xmlns:p14="http://schemas.microsoft.com/office/powerpoint/2010/main" val="392590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LFD / Tuning Summary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1661746" y="5963304"/>
            <a:ext cx="914400" cy="914400"/>
          </a:xfrm>
          <a:prstGeom prst="straightConnector1">
            <a:avLst/>
          </a:prstGeom>
          <a:noFill/>
          <a:ln w="12700" cap="flat" cmpd="sng" algn="ctr">
            <a:noFill/>
            <a:prstDash val="solid"/>
            <a:round/>
            <a:headEnd type="arrow"/>
            <a:tailEnd type="arrow"/>
          </a:ln>
          <a:effectLst/>
        </p:spPr>
      </p:cxn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9674130"/>
              </p:ext>
            </p:extLst>
          </p:nvPr>
        </p:nvGraphicFramePr>
        <p:xfrm>
          <a:off x="703168" y="1242643"/>
          <a:ext cx="7664825" cy="10882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39050"/>
                <a:gridCol w="1339374"/>
                <a:gridCol w="1204632"/>
                <a:gridCol w="1495425"/>
                <a:gridCol w="1481978"/>
                <a:gridCol w="1304366"/>
              </a:tblGrid>
              <a:tr h="6528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Geometry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LF </a:t>
                      </a:r>
                      <a:r>
                        <a:rPr lang="en-US" sz="1200" u="none" strike="noStrike" dirty="0" smtClean="0">
                          <a:effectLst/>
                          <a:latin typeface="+mj-lt"/>
                        </a:rPr>
                        <a:t>Detuning (Hz) </a:t>
                      </a:r>
                      <a:r>
                        <a:rPr lang="en-US" sz="1200" u="none" strike="noStrike" dirty="0" smtClean="0">
                          <a:effectLst/>
                          <a:latin typeface="+mj-lt"/>
                          <a:cs typeface="Calibri"/>
                        </a:rPr>
                        <a:t>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Tuning (Hz)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cs typeface="Calibri"/>
                        </a:rPr>
                        <a:t>‡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 </a:t>
                      </a:r>
                      <a:r>
                        <a:rPr lang="en-US" sz="1200" u="none" strike="noStrike" dirty="0" smtClean="0">
                          <a:effectLst/>
                          <a:latin typeface="+mj-lt"/>
                        </a:rPr>
                        <a:t>Max Deformation (mm)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Peak Stress Intensity (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MPa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Sensitivity (Hz/mm)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4354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effectLst/>
                          <a:latin typeface="+mj-lt"/>
                        </a:rPr>
                        <a:t>LFD-15 *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F8D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  <a:latin typeface="+mj-lt"/>
                        </a:rPr>
                        <a:t>-4264.3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F8D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726247.2</a:t>
                      </a:r>
                    </a:p>
                  </a:txBody>
                  <a:tcPr marL="9525" marR="9525" marT="9525" marB="0" anchor="ctr">
                    <a:solidFill>
                      <a:srgbClr val="F8D1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1.059</a:t>
                      </a:r>
                    </a:p>
                  </a:txBody>
                  <a:tcPr marL="9525" marR="9525" marT="9525" marB="0" anchor="ctr">
                    <a:solidFill>
                      <a:srgbClr val="F8D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368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F8D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685656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F8D1A6"/>
                    </a:solidFill>
                  </a:tcPr>
                </a:tc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642480" y="2399987"/>
            <a:ext cx="83110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The geometry LFD-15 is showing the best optimization for LFD and Tuning sensitivity.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7433501"/>
              </p:ext>
            </p:extLst>
          </p:nvPr>
        </p:nvGraphicFramePr>
        <p:xfrm>
          <a:off x="642480" y="3047214"/>
          <a:ext cx="7664825" cy="14180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39050"/>
                <a:gridCol w="1339374"/>
                <a:gridCol w="1204632"/>
                <a:gridCol w="1495425"/>
                <a:gridCol w="1481978"/>
                <a:gridCol w="1304366"/>
              </a:tblGrid>
              <a:tr h="535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Geometry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Tuning force (N</a:t>
                      </a:r>
                      <a:r>
                        <a:rPr lang="en-US" sz="1200" u="none" strike="noStrike" dirty="0" smtClean="0">
                          <a:effectLst/>
                          <a:latin typeface="+mj-lt"/>
                        </a:rPr>
                        <a:t>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Tuning range (Hz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  <a:latin typeface="+mj-lt"/>
                        </a:rPr>
                        <a:t> </a:t>
                      </a:r>
                      <a:r>
                        <a:rPr lang="en-US" sz="1200" u="none" strike="noStrike" dirty="0" smtClean="0">
                          <a:effectLst/>
                          <a:latin typeface="+mj-lt"/>
                        </a:rPr>
                        <a:t>Max Deformation (mm)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Peak Stress Intensity (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MPa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Sensitivity (Hz/mm)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4561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 smtClean="0">
                          <a:effectLst/>
                          <a:latin typeface="+mj-lt"/>
                        </a:rPr>
                        <a:t>LFD-15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F8D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4448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F8D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726247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F8D1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1.059</a:t>
                      </a:r>
                    </a:p>
                  </a:txBody>
                  <a:tcPr marL="9525" marR="9525" marT="9525" marB="0" anchor="ctr">
                    <a:solidFill>
                      <a:srgbClr val="F8D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368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F8D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685656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F8D1A6"/>
                    </a:solidFill>
                  </a:tcPr>
                </a:tc>
              </a:tr>
              <a:tr h="4266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LFD-15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F8D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1500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F8D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244666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F8D1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0.357</a:t>
                      </a:r>
                      <a:endParaRPr lang="en-US" sz="12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F8D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solidFill>
                      <a:srgbClr val="F8D1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684936</a:t>
                      </a:r>
                      <a:endParaRPr lang="en-US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rgbClr val="F8D1A6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42480" y="4611960"/>
            <a:ext cx="83110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If the both direction (push or </a:t>
            </a:r>
            <a:r>
              <a:rPr lang="en-US" sz="16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pu</a:t>
            </a:r>
            <a:r>
              <a:rPr lang="en-US" sz="16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ll) is used the tuning range is twice of the range shown above. For example, tuning range is +/- 245 kHz for +/-1500 N.</a:t>
            </a:r>
            <a:endParaRPr lang="en-US" sz="1600" b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91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Geometries</a:t>
            </a:r>
            <a:endParaRPr lang="en-US" dirty="0"/>
          </a:p>
        </p:txBody>
      </p:sp>
      <p:pic>
        <p:nvPicPr>
          <p:cNvPr id="2051" name="Picture 3" descr="D:\LHC Crab\Models\LFD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833" y="900112"/>
            <a:ext cx="33528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057524" y="3085266"/>
            <a:ext cx="14001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LFD-8</a:t>
            </a:r>
          </a:p>
        </p:txBody>
      </p:sp>
      <p:pic>
        <p:nvPicPr>
          <p:cNvPr id="2052" name="Picture 4" descr="D:\LHC Crab\Models\LFD-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064" y="966787"/>
            <a:ext cx="3389751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903073" y="3142833"/>
            <a:ext cx="14001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LFD-12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833" y="3709987"/>
            <a:ext cx="3367955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057523" y="5886033"/>
            <a:ext cx="14001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LFD-15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064" y="3709987"/>
            <a:ext cx="3424405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715294" y="5886033"/>
            <a:ext cx="14001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LFD-15-a</a:t>
            </a:r>
          </a:p>
        </p:txBody>
      </p:sp>
    </p:spTree>
    <p:extLst>
      <p:ext uri="{BB962C8B-B14F-4D97-AF65-F5344CB8AC3E}">
        <p14:creationId xmlns:p14="http://schemas.microsoft.com/office/powerpoint/2010/main" val="307348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Lorentz Force Detuning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925" y="1076325"/>
            <a:ext cx="7296150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24174" y="1294566"/>
            <a:ext cx="20859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Boundary Conditions</a:t>
            </a:r>
          </a:p>
        </p:txBody>
      </p:sp>
    </p:spTree>
    <p:extLst>
      <p:ext uri="{BB962C8B-B14F-4D97-AF65-F5344CB8AC3E}">
        <p14:creationId xmlns:p14="http://schemas.microsoft.com/office/powerpoint/2010/main" val="18477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Tuning LFD-15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6" b="7543"/>
          <a:stretch/>
        </p:blipFill>
        <p:spPr bwMode="auto">
          <a:xfrm>
            <a:off x="4567239" y="3267072"/>
            <a:ext cx="4281616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98" b="11400"/>
          <a:stretch/>
        </p:blipFill>
        <p:spPr bwMode="auto">
          <a:xfrm>
            <a:off x="2224089" y="870745"/>
            <a:ext cx="4233861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73" b="4579"/>
          <a:stretch/>
        </p:blipFill>
        <p:spPr bwMode="auto">
          <a:xfrm>
            <a:off x="247653" y="3267072"/>
            <a:ext cx="4087089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/>
        </p:nvCxnSpPr>
        <p:spPr bwMode="auto">
          <a:xfrm flipH="1" flipV="1">
            <a:off x="5695950" y="1476376"/>
            <a:ext cx="1028700" cy="590548"/>
          </a:xfrm>
          <a:prstGeom prst="straightConnector1">
            <a:avLst/>
          </a:prstGeom>
          <a:noFill/>
          <a:ln w="15875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flipH="1" flipV="1">
            <a:off x="4038600" y="1723231"/>
            <a:ext cx="2686050" cy="343693"/>
          </a:xfrm>
          <a:prstGeom prst="straightConnector1">
            <a:avLst/>
          </a:prstGeom>
          <a:noFill/>
          <a:ln w="15875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flipH="1">
            <a:off x="3343275" y="2066924"/>
            <a:ext cx="3381375" cy="333376"/>
          </a:xfrm>
          <a:prstGeom prst="straightConnector1">
            <a:avLst/>
          </a:prstGeom>
          <a:noFill/>
          <a:ln w="15875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H="1" flipV="1">
            <a:off x="3219450" y="1723232"/>
            <a:ext cx="3476625" cy="343692"/>
          </a:xfrm>
          <a:prstGeom prst="straightConnector1">
            <a:avLst/>
          </a:prstGeom>
          <a:noFill/>
          <a:ln w="15875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flipH="1">
            <a:off x="6172200" y="2066924"/>
            <a:ext cx="552450" cy="142479"/>
          </a:xfrm>
          <a:prstGeom prst="straightConnector1">
            <a:avLst/>
          </a:prstGeom>
          <a:noFill/>
          <a:ln w="15875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6724650" y="1895058"/>
            <a:ext cx="12668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Bonded connections</a:t>
            </a:r>
          </a:p>
        </p:txBody>
      </p:sp>
    </p:spTree>
    <p:extLst>
      <p:ext uri="{BB962C8B-B14F-4D97-AF65-F5344CB8AC3E}">
        <p14:creationId xmlns:p14="http://schemas.microsoft.com/office/powerpoint/2010/main" val="184903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Tuning LFD-15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413" y="871538"/>
            <a:ext cx="4482727" cy="253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73" y="3409950"/>
            <a:ext cx="4220307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5607" y="3409950"/>
            <a:ext cx="415579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724650" y="1895058"/>
            <a:ext cx="12668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0" dirty="0" smtClean="0">
                <a:latin typeface="Calibri" panose="020F0502020204030204" pitchFamily="34" charset="0"/>
                <a:cs typeface="Calibri" panose="020F0502020204030204" pitchFamily="34" charset="0"/>
              </a:rPr>
              <a:t>Same boundary conditions</a:t>
            </a:r>
            <a:endParaRPr lang="en-US" sz="1600" b="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476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DU-SLAC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ODU-SLAC</Template>
  <TotalTime>11634</TotalTime>
  <Words>303</Words>
  <Application>Microsoft Office PowerPoint</Application>
  <PresentationFormat>On-screen Show (4:3)</PresentationFormat>
  <Paragraphs>118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ODU-SLAC</vt:lpstr>
      <vt:lpstr>LFD / Tuning Summary</vt:lpstr>
      <vt:lpstr>LFD / Tuning Summary</vt:lpstr>
      <vt:lpstr>Study Geometries</vt:lpstr>
      <vt:lpstr>Lorentz Force Detuning</vt:lpstr>
      <vt:lpstr>Tuning LFD-15</vt:lpstr>
      <vt:lpstr>Tuning LFD-15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Path to SPS Testing   Prototype Design  ODU/SLAC RF Dipole Cavity</dc:title>
  <dc:creator>Jean Delayen</dc:creator>
  <cp:lastModifiedBy>hkpark</cp:lastModifiedBy>
  <cp:revision>307</cp:revision>
  <cp:lastPrinted>2013-12-09T12:20:04Z</cp:lastPrinted>
  <dcterms:created xsi:type="dcterms:W3CDTF">2013-04-01T20:30:52Z</dcterms:created>
  <dcterms:modified xsi:type="dcterms:W3CDTF">2014-04-01T19:35:44Z</dcterms:modified>
</cp:coreProperties>
</file>