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8" r:id="rId5"/>
    <p:sldId id="263" r:id="rId6"/>
    <p:sldId id="262" r:id="rId7"/>
    <p:sldId id="257" r:id="rId8"/>
  </p:sldIdLst>
  <p:sldSz cx="9144000" cy="6858000" type="screen4x3"/>
  <p:notesSz cx="7559675" cy="10691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0" d="100"/>
          <a:sy n="140" d="100"/>
        </p:scale>
        <p:origin x="-112" y="-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63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564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63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564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63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4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564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CA">
                <a:solidFill>
                  <a:srgbClr val="000000"/>
                </a:solidFill>
                <a:latin typeface="Calibri"/>
              </a:rPr>
              <a:t>14-4-5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D11151C1-71A1-4141-B1C1-819111310101}" type="slidenum">
              <a:rPr lang="en-CA">
                <a:solidFill>
                  <a:srgbClr val="000000"/>
                </a:solidFill>
                <a:latin typeface="Calibri"/>
              </a:rPr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1">
              <a:buFont typeface="Arial"/>
              <a:buChar char="–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2"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3">
              <a:buFont typeface="Arial"/>
              <a:buChar char="–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dt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CA">
                <a:solidFill>
                  <a:srgbClr val="000000"/>
                </a:solidFill>
                <a:latin typeface="Calibri"/>
              </a:rPr>
              <a:t>14-4-5</a:t>
            </a:r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sldNum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818161C1-51B1-41B1-81D1-2101F151B1E1}" type="slidenum">
              <a:rPr lang="en-CA">
                <a:solidFill>
                  <a:srgbClr val="000000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CA"/>
              <a:t>Click to edit the title text format</a:t>
            </a:r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CA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CA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CA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CA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CA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CA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CA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000000"/>
                </a:solidFill>
                <a:latin typeface="Calibri"/>
              </a:rPr>
              <a:t>TRIUMF Data </a:t>
            </a: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Analysis</a:t>
            </a:r>
            <a:endParaRPr dirty="0"/>
          </a:p>
        </p:txBody>
      </p:sp>
      <p:sp>
        <p:nvSpPr>
          <p:cNvPr id="109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</p:spPr>
        <p:txBody>
          <a:bodyPr/>
          <a:lstStyle/>
          <a:p>
            <a:pPr algn="ctr"/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600000"/>
            <a:ext cx="6449251" cy="1971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522720" y="30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CA"/>
              <a:t>Event Selection</a:t>
            </a:r>
            <a:endParaRPr/>
          </a:p>
        </p:txBody>
      </p:sp>
      <p:sp>
        <p:nvSpPr>
          <p:cNvPr id="113" name="TextShape 2"/>
          <p:cNvSpPr txBox="1"/>
          <p:nvPr/>
        </p:nvSpPr>
        <p:spPr>
          <a:xfrm>
            <a:off x="653040" y="1033412"/>
            <a:ext cx="8490960" cy="7858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CA" dirty="0"/>
              <a:t>Electron events involve two tracks that each create a cluster in the green </a:t>
            </a:r>
            <a:endParaRPr lang="en-CA" dirty="0" smtClean="0"/>
          </a:p>
          <a:p>
            <a:r>
              <a:rPr lang="en-CA" dirty="0" smtClean="0"/>
              <a:t>EM </a:t>
            </a:r>
            <a:r>
              <a:rPr lang="en-CA" dirty="0"/>
              <a:t>calorimeter section. In the event that two electrons </a:t>
            </a:r>
            <a:endParaRPr lang="en-CA" dirty="0" smtClean="0"/>
          </a:p>
          <a:p>
            <a:r>
              <a:rPr lang="en-CA" dirty="0" smtClean="0"/>
              <a:t>choose </a:t>
            </a:r>
            <a:r>
              <a:rPr lang="en-CA" dirty="0"/>
              <a:t>the one with the </a:t>
            </a:r>
            <a:r>
              <a:rPr lang="en-CA" dirty="0" smtClean="0"/>
              <a:t>opposite charge </a:t>
            </a:r>
          </a:p>
          <a:p>
            <a:endParaRPr lang="en-CA" dirty="0"/>
          </a:p>
          <a:p>
            <a:endParaRPr lang="en-CA" dirty="0" smtClean="0"/>
          </a:p>
          <a:p>
            <a:endParaRPr dirty="0"/>
          </a:p>
        </p:txBody>
      </p:sp>
      <p:sp>
        <p:nvSpPr>
          <p:cNvPr id="4" name="TextShape 2"/>
          <p:cNvSpPr txBox="1"/>
          <p:nvPr/>
        </p:nvSpPr>
        <p:spPr>
          <a:xfrm>
            <a:off x="646624" y="2213701"/>
            <a:ext cx="7576560" cy="3222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CA" dirty="0" err="1"/>
              <a:t>Muon</a:t>
            </a:r>
            <a:r>
              <a:rPr lang="en-CA" dirty="0"/>
              <a:t> events involve two tracks going through the </a:t>
            </a:r>
            <a:r>
              <a:rPr lang="en-CA" dirty="0" smtClean="0"/>
              <a:t>detector</a:t>
            </a:r>
          </a:p>
          <a:p>
            <a:endParaRPr lang="en-CA" dirty="0"/>
          </a:p>
          <a:p>
            <a:endParaRPr lang="en-CA" dirty="0" smtClean="0"/>
          </a:p>
          <a:p>
            <a:endParaRPr dirty="0"/>
          </a:p>
        </p:txBody>
      </p:sp>
      <p:sp>
        <p:nvSpPr>
          <p:cNvPr id="5" name="TextShape 2"/>
          <p:cNvSpPr txBox="1"/>
          <p:nvPr/>
        </p:nvSpPr>
        <p:spPr>
          <a:xfrm>
            <a:off x="556494" y="3415749"/>
            <a:ext cx="7707240" cy="7858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CA" dirty="0"/>
              <a:t>4-lepton events may involve two </a:t>
            </a:r>
            <a:r>
              <a:rPr lang="en-CA" dirty="0" err="1"/>
              <a:t>muons</a:t>
            </a:r>
            <a:r>
              <a:rPr lang="en-CA" dirty="0"/>
              <a:t> </a:t>
            </a:r>
            <a:endParaRPr lang="en-CA" dirty="0" smtClean="0"/>
          </a:p>
          <a:p>
            <a:r>
              <a:rPr lang="en-CA" dirty="0" smtClean="0"/>
              <a:t>going </a:t>
            </a:r>
            <a:r>
              <a:rPr lang="en-CA" dirty="0"/>
              <a:t>through the whole </a:t>
            </a:r>
            <a:r>
              <a:rPr lang="en-CA" dirty="0" smtClean="0"/>
              <a:t>detector and </a:t>
            </a:r>
          </a:p>
          <a:p>
            <a:r>
              <a:rPr lang="en-CA" dirty="0" smtClean="0"/>
              <a:t>two </a:t>
            </a:r>
            <a:r>
              <a:rPr lang="en-CA" dirty="0"/>
              <a:t>tracks with </a:t>
            </a:r>
            <a:r>
              <a:rPr lang="en-CA" dirty="0" smtClean="0"/>
              <a:t>clusters</a:t>
            </a:r>
            <a:endParaRPr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4989286" y="2630716"/>
            <a:ext cx="3864430" cy="195835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771070" y="4358712"/>
            <a:ext cx="3639043" cy="2091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522720" y="30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CA"/>
              <a:t>Event Selection</a:t>
            </a:r>
            <a:endParaRPr/>
          </a:p>
        </p:txBody>
      </p:sp>
      <p:sp>
        <p:nvSpPr>
          <p:cNvPr id="8" name="TextShape 2"/>
          <p:cNvSpPr txBox="1"/>
          <p:nvPr/>
        </p:nvSpPr>
        <p:spPr>
          <a:xfrm>
            <a:off x="522720" y="5807516"/>
            <a:ext cx="8686800" cy="5540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CA" dirty="0"/>
              <a:t>Photon events involve two clusters that were not generated by anything that </a:t>
            </a:r>
            <a:endParaRPr lang="en-CA" dirty="0" smtClean="0"/>
          </a:p>
          <a:p>
            <a:r>
              <a:rPr lang="en-CA" dirty="0" smtClean="0"/>
              <a:t>generates </a:t>
            </a:r>
            <a:r>
              <a:rPr lang="en-CA" dirty="0"/>
              <a:t>tracks.</a:t>
            </a:r>
            <a:endParaRPr dirty="0"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935640"/>
            <a:ext cx="8999280" cy="492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633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457200" y="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CA" dirty="0" smtClean="0"/>
              <a:t>Final Data from All Groups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6098"/>
            <a:ext cx="9144000" cy="598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288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1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 See Z boson</a:t>
            </a:r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 Why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is there a 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1000 </a:t>
            </a:r>
            <a:r>
              <a:rPr lang="en-US" sz="3200" dirty="0" err="1" smtClean="0">
                <a:solidFill>
                  <a:srgbClr val="000000"/>
                </a:solidFill>
                <a:latin typeface="Calibri"/>
              </a:rPr>
              <a:t>GeV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and 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10 </a:t>
            </a:r>
            <a:r>
              <a:rPr lang="en-US" sz="3200" dirty="0" err="1" smtClean="0">
                <a:solidFill>
                  <a:srgbClr val="000000"/>
                </a:solidFill>
                <a:latin typeface="Calibri"/>
              </a:rPr>
              <a:t>GeV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Calibri"/>
              </a:rPr>
              <a:t>dilepton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 event?</a:t>
            </a:r>
            <a:endParaRPr dirty="0"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Error?</a:t>
            </a:r>
            <a:endParaRPr dirty="0"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Z-boson: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Z’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postulated in theories</a:t>
            </a:r>
            <a:endParaRPr dirty="0"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Upsilon meson: b quark-antiquark meson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endParaRPr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120</Words>
  <Application>Microsoft Macintosh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 B</cp:lastModifiedBy>
  <cp:revision>4</cp:revision>
  <dcterms:modified xsi:type="dcterms:W3CDTF">2014-04-05T22:03:32Z</dcterms:modified>
</cp:coreProperties>
</file>