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9" r:id="rId2"/>
    <p:sldId id="281" r:id="rId3"/>
    <p:sldId id="282" r:id="rId4"/>
    <p:sldId id="283" r:id="rId5"/>
    <p:sldId id="258" r:id="rId6"/>
    <p:sldId id="269" r:id="rId7"/>
    <p:sldId id="260" r:id="rId8"/>
    <p:sldId id="262" r:id="rId9"/>
    <p:sldId id="265" r:id="rId10"/>
    <p:sldId id="274" r:id="rId11"/>
    <p:sldId id="273" r:id="rId12"/>
    <p:sldId id="271" r:id="rId13"/>
    <p:sldId id="272" r:id="rId14"/>
    <p:sldId id="275" r:id="rId15"/>
    <p:sldId id="276" r:id="rId16"/>
    <p:sldId id="277" r:id="rId17"/>
    <p:sldId id="278" r:id="rId18"/>
    <p:sldId id="279" r:id="rId19"/>
    <p:sldId id="270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24D29-80AF-4689-AD09-3D002C7E9E37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7D537-0658-4332-ACC6-F2AC601D1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587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86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842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5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31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01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042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93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06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65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54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8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ED86-FDD8-4117-9862-04F5C0062A12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99A22-206E-4BCB-9A1C-C1185CEA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6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348880"/>
            <a:ext cx="67165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Beam Measurements After the Sources</a:t>
            </a:r>
          </a:p>
          <a:p>
            <a:pPr algn="ctr"/>
            <a:r>
              <a:rPr lang="en-US" sz="3200" dirty="0"/>
              <a:t>a</a:t>
            </a:r>
            <a:r>
              <a:rPr lang="en-US" sz="3200" dirty="0" smtClean="0"/>
              <a:t>t the Ion </a:t>
            </a:r>
            <a:r>
              <a:rPr lang="en-US" sz="3200" dirty="0"/>
              <a:t>S</a:t>
            </a:r>
            <a:r>
              <a:rPr lang="en-US" sz="3200" dirty="0" smtClean="0"/>
              <a:t>ource Test Stand</a:t>
            </a:r>
          </a:p>
          <a:p>
            <a:pPr algn="ctr"/>
            <a:r>
              <a:rPr lang="en-US" sz="3200" dirty="0" smtClean="0"/>
              <a:t>Including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, N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and Kr Gas Injection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6093296"/>
            <a:ext cx="311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Scrivens, </a:t>
            </a:r>
            <a:r>
              <a:rPr lang="en-GB" dirty="0" err="1" smtClean="0"/>
              <a:t>Linac</a:t>
            </a:r>
            <a:r>
              <a:rPr lang="en-GB" dirty="0" smtClean="0"/>
              <a:t> 4  10/04/2014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547665" y="422108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Lots of input from Cristhian, Jan, Chiara, Nicolas, Roberto, Albin, Federico, Francesca, Jean-Baptiste, Jacques, </a:t>
            </a:r>
            <a:r>
              <a:rPr lang="en-GB" dirty="0" err="1" smtClean="0"/>
              <a:t>Oystein</a:t>
            </a:r>
            <a:r>
              <a:rPr lang="en-GB" dirty="0" smtClean="0"/>
              <a:t>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13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610" y="2996952"/>
            <a:ext cx="4898399" cy="367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0470" y="3430391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IS02-40kW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599" y="1124744"/>
            <a:ext cx="722203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W</a:t>
            </a:r>
            <a:r>
              <a:rPr lang="en-GB" dirty="0" smtClean="0"/>
              <a:t>hat would be the conditions with an </a:t>
            </a:r>
            <a:r>
              <a:rPr lang="en-GB" dirty="0" smtClean="0"/>
              <a:t>IS01 in </a:t>
            </a:r>
            <a:r>
              <a:rPr lang="en-GB" dirty="0" smtClean="0"/>
              <a:t>the tunnel?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This is the proposal being put forward by us for 12MeV commissioning.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Today’s closest measurement to this source configuration is the </a:t>
            </a:r>
            <a:br>
              <a:rPr lang="en-GB" dirty="0" smtClean="0"/>
            </a:br>
            <a:r>
              <a:rPr lang="en-GB" dirty="0" smtClean="0"/>
              <a:t>“IS02-40kW </a:t>
            </a:r>
            <a:r>
              <a:rPr lang="en-GB" dirty="0" err="1" smtClean="0"/>
              <a:t>uncesiated</a:t>
            </a:r>
            <a:r>
              <a:rPr lang="en-GB" dirty="0" smtClean="0"/>
              <a:t>” from 10/12/2013.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44" y="356770"/>
            <a:ext cx="4759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If we switch to an </a:t>
            </a:r>
            <a:r>
              <a:rPr lang="en-GB" sz="2400" dirty="0" smtClean="0"/>
              <a:t>IS01 </a:t>
            </a:r>
            <a:r>
              <a:rPr lang="en-GB" sz="2400" dirty="0" smtClean="0"/>
              <a:t>in the tunnel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599" y="2996952"/>
            <a:ext cx="331237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Jean-Baptiste has transported this beam through the RFQ and sees a similar 68% transmission (to DESY).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But the intensity from the source is &gt;50% greater than DESY.</a:t>
            </a:r>
          </a:p>
        </p:txBody>
      </p:sp>
    </p:spTree>
    <p:extLst>
      <p:ext uri="{BB962C8B-B14F-4D97-AF65-F5344CB8AC3E}">
        <p14:creationId xmlns:p14="http://schemas.microsoft.com/office/powerpoint/2010/main" val="6532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3284984"/>
            <a:ext cx="3552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Do </a:t>
            </a:r>
            <a:r>
              <a:rPr lang="en-GB" sz="2400" dirty="0" smtClean="0"/>
              <a:t>the Simulations Match?</a:t>
            </a:r>
          </a:p>
        </p:txBody>
      </p:sp>
    </p:spTree>
    <p:extLst>
      <p:ext uri="{BB962C8B-B14F-4D97-AF65-F5344CB8AC3E}">
        <p14:creationId xmlns:p14="http://schemas.microsoft.com/office/powerpoint/2010/main" val="8904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7290" y="836712"/>
            <a:ext cx="73914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Simulations can be made from Source Plasma to Emittance 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Uses IBSIMU (a C++ library for plasma-&gt;beam extraction)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Oystein</a:t>
            </a:r>
            <a:r>
              <a:rPr lang="en-GB" dirty="0" smtClean="0"/>
              <a:t> </a:t>
            </a:r>
            <a:r>
              <a:rPr lang="en-GB" dirty="0" err="1" smtClean="0"/>
              <a:t>Midttun</a:t>
            </a:r>
            <a:r>
              <a:rPr lang="en-GB" dirty="0" smtClean="0"/>
              <a:t> has extensively studied the currents in the extraction region to refine the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Transfer this beam to the LEBT and emittance meter (using space-charge compensation of trapped ions) – Cristhian Valerio.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66689" y="356770"/>
            <a:ext cx="3552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Do </a:t>
            </a:r>
            <a:r>
              <a:rPr lang="en-GB" sz="2400" dirty="0" smtClean="0"/>
              <a:t>the Simulations Match?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564904"/>
            <a:ext cx="10260633" cy="3833177"/>
            <a:chOff x="0" y="2780928"/>
            <a:chExt cx="10260633" cy="3833177"/>
          </a:xfrm>
        </p:grpSpPr>
        <p:pic>
          <p:nvPicPr>
            <p:cNvPr id="4" name="Picture 2" descr="C:\work\ibsimu\te_30ma_knob0.5cu_0.8sf1_103sf2_2\final_metery6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40968"/>
              <a:ext cx="4371313" cy="3278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C:\work\ibsimu\simulationtocompare\1e-5mbar-100amps-h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146217"/>
              <a:ext cx="6048673" cy="3467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475656" y="2780928"/>
              <a:ext cx="6984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Simulation				real data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07704" y="3733785"/>
              <a:ext cx="4392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Solenoid 100 amps Horizontal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0115" y="5085184"/>
            <a:ext cx="5451108" cy="1726451"/>
            <a:chOff x="620115" y="5085184"/>
            <a:chExt cx="5451108" cy="1726451"/>
          </a:xfrm>
        </p:grpSpPr>
        <p:sp>
          <p:nvSpPr>
            <p:cNvPr id="9" name="TextBox 8"/>
            <p:cNvSpPr txBox="1"/>
            <p:nvPr/>
          </p:nvSpPr>
          <p:spPr>
            <a:xfrm>
              <a:off x="620115" y="6165304"/>
              <a:ext cx="54511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Outliers are coming from the “edge” </a:t>
              </a:r>
              <a:r>
                <a:rPr lang="en-GB" dirty="0" smtClean="0"/>
                <a:t>of the beam.</a:t>
              </a:r>
            </a:p>
            <a:p>
              <a:r>
                <a:rPr lang="en-GB" dirty="0" smtClean="0"/>
                <a:t>In turn they came from the edge of the source aperture.</a:t>
              </a:r>
              <a:endParaRPr lang="en-GB" dirty="0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H="1" flipV="1">
              <a:off x="2843823" y="5085184"/>
              <a:ext cx="501846" cy="10801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026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3284984"/>
            <a:ext cx="5536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Space-charge Compensation – gas change?</a:t>
            </a:r>
          </a:p>
        </p:txBody>
      </p:sp>
    </p:spTree>
    <p:extLst>
      <p:ext uri="{BB962C8B-B14F-4D97-AF65-F5344CB8AC3E}">
        <p14:creationId xmlns:p14="http://schemas.microsoft.com/office/powerpoint/2010/main" val="16223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79745"/>
            <a:ext cx="8064896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High current, </a:t>
            </a:r>
            <a:r>
              <a:rPr lang="en-GB" dirty="0" err="1" smtClean="0"/>
              <a:t>unbunched</a:t>
            </a:r>
            <a:r>
              <a:rPr lang="en-GB" dirty="0" smtClean="0"/>
              <a:t> beams are compensated by ions created by the beam striking the residual </a:t>
            </a:r>
            <a:r>
              <a:rPr lang="en-GB" dirty="0" smtClean="0"/>
              <a:t>gas.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Electric field from the beam can be reduced by 80%. This </a:t>
            </a:r>
            <a:r>
              <a:rPr lang="en-GB" dirty="0" smtClean="0"/>
              <a:t>make a large difference to the beam transport at low energy.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At Linac4 we have foreseen to be able to adjust the pressure in the LEBT to allow control over the generation rate of these secondary ions</a:t>
            </a:r>
            <a:r>
              <a:rPr lang="en-GB" dirty="0" smtClean="0"/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Its been operational at Linac4 since the beginning.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 rather complicated control loop  (PH-DH -&gt; BE-ABP -&gt; TE-VAC) stabilises the </a:t>
            </a:r>
            <a:r>
              <a:rPr lang="en-GB" dirty="0" smtClean="0"/>
              <a:t>pressure in the LEBT.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1115616" y="3658872"/>
            <a:ext cx="3671159" cy="2983751"/>
            <a:chOff x="23407956" y="36656019"/>
            <a:chExt cx="6218974" cy="5054499"/>
          </a:xfrm>
        </p:grpSpPr>
        <p:pic>
          <p:nvPicPr>
            <p:cNvPr id="7" name="Picture 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07956" y="36656019"/>
              <a:ext cx="6218974" cy="5054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4749760" y="40048061"/>
              <a:ext cx="3278313" cy="566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Dynamic H</a:t>
              </a:r>
              <a:r>
                <a:rPr lang="en-GB" baseline="-25000" dirty="0" smtClean="0"/>
                <a:t>2</a:t>
              </a:r>
              <a:r>
                <a:rPr lang="en-GB" dirty="0" smtClean="0"/>
                <a:t> pressure</a:t>
              </a:r>
              <a:endParaRPr lang="en-GB" dirty="0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031" y="4131570"/>
            <a:ext cx="33147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1484784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Cristhian Valerio made tests in the Source Test Stand with 3 different gases:</a:t>
            </a:r>
          </a:p>
          <a:p>
            <a:pPr lvl="1"/>
            <a:r>
              <a:rPr lang="en-US" sz="1800" dirty="0" smtClean="0"/>
              <a:t>H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: Present anyway, sure will  not affect the source.</a:t>
            </a:r>
          </a:p>
          <a:p>
            <a:pPr lvl="1"/>
            <a:r>
              <a:rPr lang="en-US" sz="1800" dirty="0" smtClean="0"/>
              <a:t>N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: Safe, easy to pump.</a:t>
            </a:r>
          </a:p>
          <a:p>
            <a:pPr lvl="1"/>
            <a:r>
              <a:rPr lang="en-US" sz="1800" dirty="0" smtClean="0"/>
              <a:t>Kr : High cross section for ionization, heavy, hard to pump with getter based pumping.</a:t>
            </a:r>
          </a:p>
          <a:p>
            <a:r>
              <a:rPr lang="en-US" sz="1800" dirty="0" smtClean="0"/>
              <a:t>For each gas we measured the beam emittance for a range of injection pressures.</a:t>
            </a:r>
          </a:p>
          <a:p>
            <a:r>
              <a:rPr lang="en-US" sz="1800" dirty="0" smtClean="0"/>
              <a:t>The source was maintained at 30mA with daily correction of the RF power (it was in </a:t>
            </a:r>
            <a:r>
              <a:rPr lang="en-US" sz="1800" dirty="0" err="1" smtClean="0"/>
              <a:t>cesiated</a:t>
            </a:r>
            <a:r>
              <a:rPr lang="en-US" sz="1800" dirty="0" smtClean="0"/>
              <a:t> mode).</a:t>
            </a:r>
          </a:p>
          <a:p>
            <a:r>
              <a:rPr lang="en-US" sz="1800" dirty="0" smtClean="0"/>
              <a:t>The full series of measurements took about 2 weeks.</a:t>
            </a:r>
          </a:p>
          <a:p>
            <a:r>
              <a:rPr lang="en-US" sz="1800" dirty="0" smtClean="0"/>
              <a:t>At the test stand we do not have a pre-chopper, so the rise of the source pulse is also visible.</a:t>
            </a:r>
          </a:p>
        </p:txBody>
      </p:sp>
    </p:spTree>
    <p:extLst>
      <p:ext uri="{BB962C8B-B14F-4D97-AF65-F5344CB8AC3E}">
        <p14:creationId xmlns:p14="http://schemas.microsoft.com/office/powerpoint/2010/main" val="377996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3068960"/>
            <a:ext cx="657225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914400" y="126876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From the emittance meter data, we reconstruct the beam SIZE as a function of time in the pulse.</a:t>
            </a:r>
          </a:p>
          <a:p>
            <a:r>
              <a:rPr lang="en-US" sz="1800" dirty="0" smtClean="0"/>
              <a:t>From this we derive a </a:t>
            </a:r>
            <a:r>
              <a:rPr lang="en-US" sz="1800" dirty="0" err="1" smtClean="0"/>
              <a:t>stabilisation</a:t>
            </a:r>
            <a:r>
              <a:rPr lang="en-US" sz="1800" dirty="0" smtClean="0"/>
              <a:t> for that measurement.</a:t>
            </a:r>
          </a:p>
          <a:p>
            <a:r>
              <a:rPr lang="en-US" sz="1800" dirty="0" smtClean="0"/>
              <a:t>Higher pressure -&gt; shorter </a:t>
            </a:r>
            <a:r>
              <a:rPr lang="en-US" sz="1800" dirty="0" err="1" smtClean="0"/>
              <a:t>stabilisation</a:t>
            </a:r>
            <a:r>
              <a:rPr lang="en-US" sz="1800" dirty="0" smtClean="0"/>
              <a:t> time.</a:t>
            </a:r>
          </a:p>
          <a:p>
            <a:r>
              <a:rPr lang="en-US" sz="1800" dirty="0" smtClean="0"/>
              <a:t>We need to run Linac4 with a </a:t>
            </a:r>
            <a:r>
              <a:rPr lang="en-US" sz="1800" dirty="0" err="1" smtClean="0"/>
              <a:t>stabilisation</a:t>
            </a:r>
            <a:r>
              <a:rPr lang="en-US" sz="1800" dirty="0" smtClean="0"/>
              <a:t> time of </a:t>
            </a:r>
            <a:r>
              <a:rPr lang="en-US" sz="1800" dirty="0" err="1" smtClean="0"/>
              <a:t>approx</a:t>
            </a:r>
            <a:r>
              <a:rPr lang="en-US" sz="1800" dirty="0" smtClean="0"/>
              <a:t> 25us.</a:t>
            </a:r>
          </a:p>
        </p:txBody>
      </p:sp>
    </p:spTree>
    <p:extLst>
      <p:ext uri="{BB962C8B-B14F-4D97-AF65-F5344CB8AC3E}">
        <p14:creationId xmlns:p14="http://schemas.microsoft.com/office/powerpoint/2010/main" val="20797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400600" cy="311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3501008"/>
            <a:ext cx="5400000" cy="318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430213"/>
            <a:ext cx="8712968" cy="5372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The Final Results</a:t>
            </a:r>
            <a:r>
              <a:rPr lang="en-US" sz="1800" dirty="0" smtClean="0"/>
              <a:t>….  </a:t>
            </a:r>
            <a:r>
              <a:rPr lang="en-US" sz="1800" dirty="0" smtClean="0">
                <a:latin typeface="Symbol" panose="05050102010706020507" pitchFamily="18" charset="2"/>
              </a:rPr>
              <a:t>e</a:t>
            </a:r>
            <a:r>
              <a:rPr lang="en-US" sz="1800" dirty="0" smtClean="0"/>
              <a:t> is </a:t>
            </a:r>
            <a:r>
              <a:rPr lang="en-US" sz="1800" dirty="0"/>
              <a:t>the statistical phase space emittance for all data </a:t>
            </a:r>
            <a:r>
              <a:rPr lang="en-US" sz="1800" dirty="0" smtClean="0"/>
              <a:t> </a:t>
            </a:r>
            <a:r>
              <a:rPr lang="en-US" sz="1800" dirty="0"/>
              <a:t>“SEJ -&gt; SEJ+350us</a:t>
            </a:r>
            <a:r>
              <a:rPr lang="en-US" sz="1800" dirty="0" smtClean="0"/>
              <a:t>”</a:t>
            </a:r>
            <a:endParaRPr lang="en-US" sz="1800" dirty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09815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836712"/>
            <a:ext cx="7772400" cy="56166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Within </a:t>
            </a:r>
            <a:r>
              <a:rPr lang="en-US" sz="1800" dirty="0" smtClean="0"/>
              <a:t>the error bars, there is nothing to strongly conclude one gas is better than another for beam transport reasons.</a:t>
            </a:r>
          </a:p>
          <a:p>
            <a:r>
              <a:rPr lang="en-US" sz="1800" dirty="0" smtClean="0"/>
              <a:t>However the cross sections for ion production of the gases is different, such that for the same </a:t>
            </a:r>
            <a:r>
              <a:rPr lang="en-US" sz="1800" dirty="0" err="1" smtClean="0"/>
              <a:t>stabilisation</a:t>
            </a:r>
            <a:r>
              <a:rPr lang="en-US" sz="1800" dirty="0" smtClean="0"/>
              <a:t> time requirement, we could </a:t>
            </a:r>
            <a:r>
              <a:rPr lang="en-US" sz="1800" dirty="0" smtClean="0"/>
              <a:t>operate </a:t>
            </a:r>
            <a:r>
              <a:rPr lang="en-US" sz="1800" dirty="0" smtClean="0"/>
              <a:t>at</a:t>
            </a:r>
            <a:br>
              <a:rPr lang="en-US" sz="1800" dirty="0" smtClean="0"/>
            </a:br>
            <a:r>
              <a:rPr lang="en-US" sz="1800" dirty="0" smtClean="0"/>
              <a:t>	H2 1x10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mbar == N2 5x10</a:t>
            </a:r>
            <a:r>
              <a:rPr lang="en-US" sz="1800" baseline="30000" dirty="0" smtClean="0"/>
              <a:t>-6</a:t>
            </a:r>
            <a:r>
              <a:rPr lang="en-US" sz="1800" dirty="0" smtClean="0"/>
              <a:t>mbar == Kr </a:t>
            </a:r>
            <a:r>
              <a:rPr lang="en-US" sz="1800" dirty="0" smtClean="0"/>
              <a:t>2.5x10</a:t>
            </a:r>
            <a:r>
              <a:rPr lang="en-US" sz="1800" baseline="30000" dirty="0" smtClean="0"/>
              <a:t>-6</a:t>
            </a:r>
            <a:r>
              <a:rPr lang="en-US" sz="1800" dirty="0" smtClean="0"/>
              <a:t>mbar </a:t>
            </a:r>
            <a:r>
              <a:rPr lang="en-US" sz="1800" dirty="0" smtClean="0"/>
              <a:t>(</a:t>
            </a:r>
            <a:r>
              <a:rPr lang="en-US" sz="1800" dirty="0" smtClean="0"/>
              <a:t>examples)</a:t>
            </a:r>
            <a:endParaRPr lang="en-US" sz="1800" dirty="0" smtClean="0"/>
          </a:p>
          <a:p>
            <a:r>
              <a:rPr lang="en-US" sz="1800" dirty="0" smtClean="0"/>
              <a:t>Heavier N2 and Kr would reduce flow into the RFQ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But for Kr NEG </a:t>
            </a:r>
            <a:r>
              <a:rPr lang="en-US" sz="1800" dirty="0"/>
              <a:t>pumps and ion pumps are inefficient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r>
              <a:rPr lang="en-US" sz="1800" dirty="0" smtClean="0"/>
              <a:t>Propose to test N2 at </a:t>
            </a:r>
            <a:r>
              <a:rPr lang="en-US" sz="1800" dirty="0" smtClean="0"/>
              <a:t>Linac4, </a:t>
            </a:r>
            <a:r>
              <a:rPr lang="en-US" sz="1800" dirty="0" smtClean="0"/>
              <a:t>to see effect on RFQ.</a:t>
            </a:r>
          </a:p>
          <a:p>
            <a:pPr lvl="1"/>
            <a:r>
              <a:rPr lang="en-US" sz="1400" dirty="0" smtClean="0"/>
              <a:t>Carlo agrees for RFQ for a test.</a:t>
            </a:r>
          </a:p>
          <a:p>
            <a:pPr lvl="1"/>
            <a:r>
              <a:rPr lang="en-US" sz="1400" dirty="0" smtClean="0"/>
              <a:t>Vacuum agree pressure in RFQ should be lower, and pump lifetime higher.</a:t>
            </a:r>
          </a:p>
          <a:p>
            <a:r>
              <a:rPr lang="en-US" sz="1800" dirty="0" smtClean="0"/>
              <a:t>Could we do a test within </a:t>
            </a:r>
            <a:r>
              <a:rPr lang="en-US" sz="1800" dirty="0" smtClean="0"/>
              <a:t>DTL </a:t>
            </a:r>
            <a:r>
              <a:rPr lang="en-US" sz="1800" dirty="0" smtClean="0"/>
              <a:t>commissioning period.</a:t>
            </a:r>
            <a:endParaRPr lang="en-US" sz="1800" dirty="0" smtClean="0"/>
          </a:p>
          <a:p>
            <a:pPr lvl="1"/>
            <a:r>
              <a:rPr lang="en-US" sz="1400" dirty="0" smtClean="0"/>
              <a:t>Start up with H2</a:t>
            </a:r>
          </a:p>
          <a:p>
            <a:pPr lvl="1"/>
            <a:r>
              <a:rPr lang="en-US" sz="1400" dirty="0" smtClean="0"/>
              <a:t>1 day to switch gas, restart source / LEBT and recover beam through RFQ.</a:t>
            </a:r>
          </a:p>
          <a:p>
            <a:pPr lvl="1"/>
            <a:r>
              <a:rPr lang="en-US" sz="1400" dirty="0" smtClean="0"/>
              <a:t>1 day to switch back to H2 if bad results.</a:t>
            </a:r>
          </a:p>
          <a:p>
            <a:r>
              <a:rPr lang="en-US" sz="1800" dirty="0" smtClean="0"/>
              <a:t>H2 will still be present from the source. RFQ vacuum gauges would reduce by a factor 2 only (whereas the gas density will be a factor 4 lower).</a:t>
            </a:r>
          </a:p>
          <a:p>
            <a:r>
              <a:rPr lang="en-US" sz="1800" dirty="0" smtClean="0"/>
              <a:t>For the long term effects on a Cs source, we would switch to N2 at the source test stand in the future.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8402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777815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Summary and Conclusions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 plasma generators measured.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 IS01 could be ready soon, and should lead to more beam through the RFQ.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N2 could be a better alternative as a LEBT gas for the RFQ.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61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473280" cy="532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07704" y="908720"/>
            <a:ext cx="3960440" cy="4464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195736" y="561142"/>
            <a:ext cx="626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LEBT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98824" y="1412776"/>
            <a:ext cx="2173575" cy="424847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030253" y="985461"/>
            <a:ext cx="82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Source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48264" y="2276872"/>
            <a:ext cx="504057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122111" y="1708810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Plasma 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9878" y="1925216"/>
            <a:ext cx="504057" cy="12858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353087" y="3220107"/>
            <a:ext cx="1131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Extraction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56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941398"/>
              </p:ext>
            </p:extLst>
          </p:nvPr>
        </p:nvGraphicFramePr>
        <p:xfrm>
          <a:off x="375792" y="980728"/>
          <a:ext cx="8784976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914"/>
                <a:gridCol w="1910342"/>
                <a:gridCol w="1368152"/>
                <a:gridCol w="1296144"/>
                <a:gridCol w="1800200"/>
                <a:gridCol w="201622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IS02-25kW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IS02-40kW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IS-01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r>
                        <a:rPr lang="en-GB" baseline="0" dirty="0" smtClean="0"/>
                        <a:t> design</a:t>
                      </a:r>
                    </a:p>
                    <a:p>
                      <a:r>
                        <a:rPr lang="en-GB" dirty="0" smtClean="0"/>
                        <a:t>No </a:t>
                      </a:r>
                      <a:r>
                        <a:rPr lang="en-GB" dirty="0" err="1" smtClean="0"/>
                        <a:t>Cesium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RF: 20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</a:t>
                      </a:r>
                    </a:p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Cesium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RF: 25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</a:t>
                      </a:r>
                    </a:p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Cesium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RF: 40 kW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IS02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With </a:t>
                      </a:r>
                      <a:r>
                        <a:rPr lang="en-GB" dirty="0" err="1" smtClean="0"/>
                        <a:t>Cesium</a:t>
                      </a:r>
                      <a:endParaRPr lang="en-GB" dirty="0" smtClean="0"/>
                    </a:p>
                    <a:p>
                      <a:r>
                        <a:rPr lang="en-GB" baseline="0" dirty="0" smtClean="0"/>
                        <a:t>RF: 90 kW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IS01 – latest version</a:t>
                      </a:r>
                    </a:p>
                    <a:p>
                      <a:r>
                        <a:rPr lang="en-GB" dirty="0" smtClean="0"/>
                        <a:t>No </a:t>
                      </a:r>
                      <a:r>
                        <a:rPr lang="en-GB" dirty="0" err="1" smtClean="0"/>
                        <a:t>Cesium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RF</a:t>
                      </a:r>
                      <a:r>
                        <a:rPr lang="en-GB" baseline="0" dirty="0" smtClean="0"/>
                        <a:t> : 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Using the multi-electrode</a:t>
                      </a:r>
                      <a:r>
                        <a:rPr lang="en-GB" baseline="0" dirty="0" smtClean="0"/>
                        <a:t> extraction and magnetised dump.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The source used at the 3MeV TS.</a:t>
                      </a:r>
                    </a:p>
                    <a:p>
                      <a:r>
                        <a:rPr lang="en-GB" dirty="0" smtClean="0"/>
                        <a:t>Used</a:t>
                      </a:r>
                      <a:r>
                        <a:rPr lang="en-GB" baseline="0" dirty="0" smtClean="0"/>
                        <a:t> at the Linac4 tunnel up to now.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Installed at</a:t>
                      </a:r>
                      <a:r>
                        <a:rPr lang="en-GB" baseline="0" dirty="0" smtClean="0"/>
                        <a:t> the test stand in December 2013.</a:t>
                      </a:r>
                    </a:p>
                    <a:p>
                      <a:r>
                        <a:rPr lang="en-GB" baseline="0" dirty="0" smtClean="0"/>
                        <a:t>Ran for ~ 1 week without Cs.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 exact same source after </a:t>
                      </a:r>
                      <a:r>
                        <a:rPr lang="en-GB" dirty="0" err="1" smtClean="0"/>
                        <a:t>cesiation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sz="1600" baseline="0" dirty="0" smtClean="0"/>
                        <a:t>(and has been running at test stand up to now, with additional </a:t>
                      </a:r>
                      <a:r>
                        <a:rPr lang="en-GB" sz="1600" baseline="0" dirty="0" err="1" smtClean="0"/>
                        <a:t>cesiation</a:t>
                      </a:r>
                      <a:r>
                        <a:rPr lang="en-GB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Installed and about to be</a:t>
                      </a:r>
                      <a:r>
                        <a:rPr lang="en-GB" baseline="0" dirty="0" smtClean="0"/>
                        <a:t> tested.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91880" y="335100"/>
            <a:ext cx="2151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Plasma Generators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323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3284984"/>
            <a:ext cx="3430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What have we measured?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6766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01545" y="4782051"/>
            <a:ext cx="72220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 the Ion source Test Stand (drawing is not fully accurate)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Solenoid, 1 </a:t>
            </a:r>
            <a:r>
              <a:rPr lang="en-GB" dirty="0" err="1" smtClean="0"/>
              <a:t>Steerer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Prechopper</a:t>
            </a:r>
            <a:r>
              <a:rPr lang="en-GB" dirty="0" smtClean="0"/>
              <a:t> – grounded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Gas Injection (not on for all measurements)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Faraday cup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SEMGrid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Emittance meter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9" r="10428"/>
          <a:stretch/>
        </p:blipFill>
        <p:spPr bwMode="auto">
          <a:xfrm flipH="1">
            <a:off x="179511" y="-50037"/>
            <a:ext cx="4804197" cy="484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39952" y="335100"/>
            <a:ext cx="843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Set up</a:t>
            </a:r>
          </a:p>
          <a:p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551" y="1093328"/>
            <a:ext cx="4938431" cy="370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10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330537"/>
              </p:ext>
            </p:extLst>
          </p:nvPr>
        </p:nvGraphicFramePr>
        <p:xfrm>
          <a:off x="395536" y="2492896"/>
          <a:ext cx="8496321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728193"/>
                <a:gridCol w="1872000"/>
                <a:gridCol w="1872000"/>
                <a:gridCol w="1872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IS02-25kW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IS02-40kW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IS02-Cs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r>
                        <a:rPr lang="en-GB" baseline="0" dirty="0" smtClean="0"/>
                        <a:t> design</a:t>
                      </a:r>
                    </a:p>
                    <a:p>
                      <a:r>
                        <a:rPr lang="en-GB" dirty="0" smtClean="0"/>
                        <a:t>Multi electrode</a:t>
                      </a:r>
                      <a:r>
                        <a:rPr lang="en-GB" baseline="0" dirty="0" smtClean="0"/>
                        <a:t> extraction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</a:t>
                      </a:r>
                    </a:p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Cesium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RF: 25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</a:t>
                      </a:r>
                    </a:p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Cesium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RF: 40 kW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IS02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With </a:t>
                      </a:r>
                      <a:r>
                        <a:rPr lang="en-GB" dirty="0" err="1" smtClean="0"/>
                        <a:t>Cesium</a:t>
                      </a:r>
                      <a:endParaRPr lang="en-GB" dirty="0" smtClean="0"/>
                    </a:p>
                    <a:p>
                      <a:r>
                        <a:rPr lang="en-GB" baseline="0" dirty="0" smtClean="0"/>
                        <a:t>RF: 90 kW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50mA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 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05/03/2013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02/12/2013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16/12/2013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 </a:t>
                      </a:r>
                      <a:r>
                        <a:rPr lang="en-US" dirty="0" err="1" smtClean="0"/>
                        <a:t>FCup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09/12/2013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16/12/2013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68315" y="335100"/>
            <a:ext cx="3537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4 </a:t>
            </a:r>
            <a:r>
              <a:rPr lang="en-GB" sz="2000" dirty="0" smtClean="0"/>
              <a:t>Plasma Generators Compared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1042986"/>
            <a:ext cx="1268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Intensity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0152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476672"/>
            <a:ext cx="3743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Faraday Cup – Intensity Measurement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540" y="980728"/>
            <a:ext cx="6376844" cy="40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63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9912" y="3848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Emittance H – sol=90A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4898399" cy="367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8921" y="764704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IS02-25kW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42" y="429992"/>
            <a:ext cx="4898399" cy="367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64088" y="764704"/>
            <a:ext cx="126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DESY-20kW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1" y="3283593"/>
            <a:ext cx="4898399" cy="367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08921" y="3717032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IS02-40kW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41" y="3282670"/>
            <a:ext cx="4898399" cy="367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33846" y="371703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IS02-Cs-90kW</a:t>
            </a:r>
          </a:p>
        </p:txBody>
      </p:sp>
    </p:spTree>
    <p:extLst>
      <p:ext uri="{BB962C8B-B14F-4D97-AF65-F5344CB8AC3E}">
        <p14:creationId xmlns:p14="http://schemas.microsoft.com/office/powerpoint/2010/main" val="4789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172104"/>
            <a:ext cx="482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Summary – For Measurements on </a:t>
            </a:r>
            <a:r>
              <a:rPr lang="en-GB" dirty="0" err="1" smtClean="0"/>
              <a:t>Prev</a:t>
            </a:r>
            <a:r>
              <a:rPr lang="en-GB" dirty="0" smtClean="0"/>
              <a:t> Slide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24591"/>
              </p:ext>
            </p:extLst>
          </p:nvPr>
        </p:nvGraphicFramePr>
        <p:xfrm>
          <a:off x="1043608" y="541436"/>
          <a:ext cx="727281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278"/>
                <a:gridCol w="1427633"/>
                <a:gridCol w="1427633"/>
                <a:gridCol w="1427633"/>
                <a:gridCol w="1427633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IS02-Cs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50mA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RF</a:t>
                      </a:r>
                      <a:r>
                        <a:rPr lang="en-GB" baseline="0" dirty="0" smtClean="0"/>
                        <a:t> 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Time slice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SEJ+480us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SEJ+480us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SEJ+480us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SEJ+380us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dirty="0" smtClean="0"/>
                        <a:t>n 0.4%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dirty="0" smtClean="0"/>
                        <a:t>n 10%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Vsource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44.8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44.4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Vpuller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Vdump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LEBT P (mbar)</a:t>
                      </a:r>
                    </a:p>
                    <a:p>
                      <a:r>
                        <a:rPr lang="en-GB" dirty="0" smtClean="0"/>
                        <a:t>N2 </a:t>
                      </a:r>
                      <a:r>
                        <a:rPr lang="en-GB" dirty="0" err="1" smtClean="0"/>
                        <a:t>equiv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5e-7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1e-6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1e-6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1e-6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Sol Current (A)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636186"/>
              </p:ext>
            </p:extLst>
          </p:nvPr>
        </p:nvGraphicFramePr>
        <p:xfrm>
          <a:off x="971600" y="5301208"/>
          <a:ext cx="29899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278"/>
                <a:gridCol w="142763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Vsource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Vpuller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Vdump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11960" y="526505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Currents are from the Faraday Cup scan. Not the max achieved. </a:t>
            </a:r>
          </a:p>
        </p:txBody>
      </p:sp>
    </p:spTree>
    <p:extLst>
      <p:ext uri="{BB962C8B-B14F-4D97-AF65-F5344CB8AC3E}">
        <p14:creationId xmlns:p14="http://schemas.microsoft.com/office/powerpoint/2010/main" val="372581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14663</TotalTime>
  <Words>935</Words>
  <Application>Microsoft Office PowerPoint</Application>
  <PresentationFormat>On-screen Show (4:3)</PresentationFormat>
  <Paragraphs>207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Scrivens</dc:creator>
  <cp:lastModifiedBy>Richard Scrivens</cp:lastModifiedBy>
  <cp:revision>82</cp:revision>
  <cp:lastPrinted>2014-04-10T11:54:43Z</cp:lastPrinted>
  <dcterms:created xsi:type="dcterms:W3CDTF">2013-10-25T09:33:03Z</dcterms:created>
  <dcterms:modified xsi:type="dcterms:W3CDTF">2014-04-10T13:09:39Z</dcterms:modified>
</cp:coreProperties>
</file>