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4" r:id="rId4"/>
    <p:sldId id="267" r:id="rId5"/>
    <p:sldId id="266" r:id="rId6"/>
    <p:sldId id="265" r:id="rId7"/>
    <p:sldId id="269" r:id="rId8"/>
    <p:sldId id="273" r:id="rId9"/>
    <p:sldId id="274" r:id="rId10"/>
    <p:sldId id="271" r:id="rId11"/>
    <p:sldId id="270" r:id="rId12"/>
    <p:sldId id="272" r:id="rId13"/>
    <p:sldId id="279" r:id="rId14"/>
    <p:sldId id="277" r:id="rId15"/>
    <p:sldId id="259" r:id="rId16"/>
    <p:sldId id="260" r:id="rId17"/>
    <p:sldId id="276" r:id="rId18"/>
    <p:sldId id="262" r:id="rId19"/>
    <p:sldId id="281" r:id="rId20"/>
    <p:sldId id="261" r:id="rId21"/>
    <p:sldId id="258" r:id="rId22"/>
    <p:sldId id="278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44E5F-4C69-477B-A705-D77E5D5A7235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3A1CA-847E-48DE-B90D-44124BA1C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3A1CA-847E-48DE-B90D-44124BA1C48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676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8D76-2CB9-4B8A-A057-C8FD09DAB789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1F8C-BC67-4F6E-97D2-1066463BBC68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DB62-6F4C-44B7-8B6E-FDEA9702E88F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10465-AC49-42D0-8BE7-CD8C91A60841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E452-20DD-4EE0-B7C0-6031F39492C0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213D-9E72-4E0E-8178-7D7AD611E293}" type="datetime1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E500-B5F1-4978-B9BA-9D67C3BE930A}" type="datetime1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8C7F-D887-40DD-97EE-B8C1909D88EA}" type="datetime1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CC4C-D645-4B25-91CC-573B5D5C88A2}" type="datetime1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55EE-FD4B-4E64-97F8-37ECF4E00366}" type="datetime1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FF33-EB8E-4C8E-828D-ACAAF9744019}" type="datetime1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823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47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A63AE-3F3B-4C5A-9D28-DBDF742BE6C1}" type="datetime1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47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47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dms.cern.ch/document/1352150/1" TargetMode="Externa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19800" y="14514"/>
            <a:ext cx="3124199" cy="1661886"/>
          </a:xfrm>
        </p:spPr>
        <p:txBody>
          <a:bodyPr/>
          <a:lstStyle/>
          <a:p>
            <a:r>
              <a:rPr lang="en-GB" dirty="0"/>
              <a:t>Linac4 H</a:t>
            </a:r>
            <a:r>
              <a:rPr lang="en-GB" baseline="30000" dirty="0"/>
              <a:t>-</a:t>
            </a:r>
            <a:r>
              <a:rPr lang="en-GB" baseline="-25000" dirty="0"/>
              <a:t> </a:t>
            </a:r>
            <a:r>
              <a:rPr lang="en-GB" dirty="0"/>
              <a:t>source</a:t>
            </a:r>
            <a:r>
              <a:rPr lang="en-GB" dirty="0" smtClean="0"/>
              <a:t>: Status &amp; objectives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966"/>
            <a:ext cx="5715000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334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April 2014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02808" y="1837944"/>
            <a:ext cx="3429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solidFill>
                  <a:srgbClr val="0000FF"/>
                </a:solidFill>
              </a:rPr>
              <a:t>Nov. 2013 ISWP-Review</a:t>
            </a:r>
            <a:r>
              <a:rPr lang="en-GB" dirty="0" smtClean="0"/>
              <a:t>: </a:t>
            </a:r>
          </a:p>
          <a:p>
            <a:r>
              <a:rPr lang="en-GB" dirty="0" smtClean="0"/>
              <a:t>Report available </a:t>
            </a:r>
            <a:r>
              <a:rPr lang="en-GB" i="1" dirty="0" smtClean="0"/>
              <a:t>Apr. 2014</a:t>
            </a:r>
            <a:r>
              <a:rPr lang="en-GB" dirty="0" smtClean="0"/>
              <a:t>: </a:t>
            </a:r>
          </a:p>
          <a:p>
            <a:pPr marL="342900" indent="-342900">
              <a:buFont typeface="+mj-lt"/>
              <a:buAutoNum type="arabicParenR"/>
            </a:pPr>
            <a:r>
              <a:rPr lang="en-GB" dirty="0" smtClean="0"/>
              <a:t>ISWP met essential deadlines.</a:t>
            </a:r>
          </a:p>
          <a:p>
            <a:pPr marL="342900" indent="-342900">
              <a:buFont typeface="+mj-lt"/>
              <a:buAutoNum type="arabicParenR"/>
            </a:pPr>
            <a:r>
              <a:rPr lang="en-GB" dirty="0" smtClean="0"/>
              <a:t>Probability of H-beam within nom. </a:t>
            </a:r>
            <a:r>
              <a:rPr lang="en-GB" dirty="0" err="1" smtClean="0"/>
              <a:t>emitance</a:t>
            </a:r>
            <a:r>
              <a:rPr lang="en-GB" dirty="0" smtClean="0"/>
              <a:t>.</a:t>
            </a:r>
          </a:p>
          <a:p>
            <a:pPr marL="342900" indent="-342900">
              <a:buFont typeface="+mj-lt"/>
              <a:buAutoNum type="arabicParenR"/>
            </a:pPr>
            <a:endParaRPr lang="en-GB" dirty="0"/>
          </a:p>
          <a:p>
            <a:pPr marL="342900" indent="-342900">
              <a:buFont typeface="+mj-lt"/>
              <a:buAutoNum type="arabicParenR"/>
            </a:pPr>
            <a:endParaRPr lang="en-GB" dirty="0" smtClean="0"/>
          </a:p>
          <a:p>
            <a:pPr marL="342900" indent="-342900">
              <a:buFont typeface="+mj-lt"/>
              <a:buAutoNum type="arabicParenR"/>
            </a:pPr>
            <a:endParaRPr lang="en-GB" dirty="0"/>
          </a:p>
          <a:p>
            <a:pPr marL="342900" indent="-342900">
              <a:buFont typeface="+mj-lt"/>
              <a:buAutoNum type="arabicParenR"/>
            </a:pPr>
            <a:endParaRPr lang="en-GB" dirty="0" smtClean="0"/>
          </a:p>
          <a:p>
            <a:pPr marL="342900" indent="-342900">
              <a:buFont typeface="+mj-lt"/>
              <a:buAutoNum type="arabicParenR"/>
            </a:pPr>
            <a:endParaRPr lang="en-GB" dirty="0"/>
          </a:p>
          <a:p>
            <a:endParaRPr lang="en-GB" dirty="0"/>
          </a:p>
          <a:p>
            <a:pPr marL="342900" indent="-342900">
              <a:buFont typeface="+mj-lt"/>
              <a:buAutoNum type="arabicParenR"/>
            </a:pPr>
            <a:r>
              <a:rPr lang="en-GB" dirty="0" smtClean="0"/>
              <a:t>Recommend to set equal effort on </a:t>
            </a:r>
            <a:r>
              <a:rPr lang="en-GB" dirty="0" err="1" smtClean="0"/>
              <a:t>Cesiated</a:t>
            </a:r>
            <a:r>
              <a:rPr lang="en-GB" dirty="0" smtClean="0"/>
              <a:t> surface and magnetron H</a:t>
            </a:r>
            <a:r>
              <a:rPr lang="en-GB" baseline="30000" dirty="0" smtClean="0"/>
              <a:t>-</a:t>
            </a:r>
            <a:r>
              <a:rPr lang="en-GB" dirty="0" smtClean="0"/>
              <a:t> sources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986945"/>
              </p:ext>
            </p:extLst>
          </p:nvPr>
        </p:nvGraphicFramePr>
        <p:xfrm>
          <a:off x="6160008" y="3285744"/>
          <a:ext cx="2971800" cy="1499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391"/>
                <a:gridCol w="776625"/>
                <a:gridCol w="1204784"/>
              </a:tblGrid>
              <a:tr h="372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effectLst/>
                        </a:rPr>
                        <a:t>H</a:t>
                      </a:r>
                      <a:r>
                        <a:rPr lang="en-US" sz="1600" i="1" baseline="30000" dirty="0" smtClean="0">
                          <a:effectLst/>
                        </a:rPr>
                        <a:t>-</a:t>
                      </a:r>
                      <a:r>
                        <a:rPr lang="en-US" sz="1600" i="1" dirty="0" smtClean="0">
                          <a:effectLst/>
                        </a:rPr>
                        <a:t> beam</a:t>
                      </a:r>
                      <a:r>
                        <a:rPr lang="en-US" sz="1600" i="1" dirty="0">
                          <a:effectLst/>
                        </a:rPr>
                        <a:t> </a:t>
                      </a:r>
                      <a:endParaRPr lang="en-GB" sz="1600" i="1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</a:rPr>
                        <a:t>IS02</a:t>
                      </a:r>
                      <a:endParaRPr lang="en-GB" sz="1600" i="1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</a:rPr>
                        <a:t>Magnetron</a:t>
                      </a:r>
                      <a:endParaRPr lang="en-GB" sz="1600" i="1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 mA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90 %</a:t>
                      </a:r>
                      <a:endParaRPr lang="en-GB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95 %</a:t>
                      </a:r>
                      <a:endParaRPr lang="en-GB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60 mA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40 %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80 %</a:t>
                      </a:r>
                      <a:endParaRPr lang="en-GB" sz="16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 mA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5-10 %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65 %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57800" y="6096000"/>
            <a:ext cx="2537169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Tilted Magnetron WP: </a:t>
            </a:r>
          </a:p>
          <a:p>
            <a:pPr algn="ctr"/>
            <a:r>
              <a:rPr lang="en-GB" dirty="0" smtClean="0"/>
              <a:t>Budget request launched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055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aily tuning of the </a:t>
            </a:r>
            <a:r>
              <a:rPr lang="en-GB" dirty="0" err="1" smtClean="0"/>
              <a:t>cesiated</a:t>
            </a:r>
            <a:r>
              <a:rPr lang="en-GB" dirty="0" smtClean="0"/>
              <a:t> source </a:t>
            </a:r>
            <a:endParaRPr lang="en-GB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43" y="1600200"/>
            <a:ext cx="811671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28800" y="838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Few days of optimum operation, </a:t>
            </a:r>
          </a:p>
          <a:p>
            <a:r>
              <a:rPr lang="en-GB" i="1" dirty="0" smtClean="0"/>
              <a:t>Daily </a:t>
            </a:r>
            <a:r>
              <a:rPr lang="en-GB" i="1" dirty="0" smtClean="0"/>
              <a:t>source-HV trips: An auto restart is needed.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592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O(10 mg) </a:t>
            </a:r>
            <a:r>
              <a:rPr lang="en-GB" dirty="0" err="1" smtClean="0"/>
              <a:t>cesiation</a:t>
            </a:r>
            <a:endParaRPr lang="en-GB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43" y="1600200"/>
            <a:ext cx="811671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rot="16200000">
            <a:off x="1665009" y="4593796"/>
            <a:ext cx="10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cesiation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1848281" y="3979750"/>
            <a:ext cx="2250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Plasma </a:t>
            </a:r>
            <a:r>
              <a:rPr lang="en-GB" dirty="0" err="1" smtClean="0">
                <a:solidFill>
                  <a:srgbClr val="0000FF"/>
                </a:solidFill>
              </a:rPr>
              <a:t>conditionning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Recuperation of the Cs-surface production</a:t>
            </a:r>
            <a:endParaRPr lang="en-GB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9" y="1600200"/>
            <a:ext cx="807178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2286000" y="4648200"/>
            <a:ext cx="1219200" cy="914400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6200000">
            <a:off x="419100" y="3390900"/>
            <a:ext cx="2209800" cy="4572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0000FF"/>
                </a:solidFill>
              </a:rPr>
              <a:t>Exchange HV-</a:t>
            </a:r>
            <a:r>
              <a:rPr lang="en-GB" dirty="0" err="1">
                <a:solidFill>
                  <a:srgbClr val="0000FF"/>
                </a:solidFill>
              </a:rPr>
              <a:t>transfo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6500" y="6019800"/>
            <a:ext cx="576395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The I-source signal is proportional to the scale of the OASIS viewer !</a:t>
            </a:r>
          </a:p>
          <a:p>
            <a:r>
              <a:rPr lang="en-GB" sz="1600" dirty="0" smtClean="0"/>
              <a:t>We have to freeze the scales to secure the Dbase.</a:t>
            </a:r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514600" y="5486400"/>
            <a:ext cx="76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" y="674016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After 1 week interruption 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under high vacuum </a:t>
            </a:r>
            <a:r>
              <a:rPr lang="en-GB" i="1" dirty="0" smtClean="0"/>
              <a:t>IS-02 restarts in volume mode, half a day of continuous operation is needed to switch back to Cs-surface production</a:t>
            </a:r>
          </a:p>
          <a:p>
            <a:r>
              <a:rPr lang="en-GB" i="1" dirty="0" smtClean="0"/>
              <a:t>monitored via the e/H ratio.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3593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Histograms of observables </a:t>
            </a:r>
            <a:r>
              <a:rPr lang="en-GB" sz="2400" dirty="0" err="1" smtClean="0"/>
              <a:t>i.e</a:t>
            </a:r>
            <a:r>
              <a:rPr lang="en-GB" sz="2400" dirty="0" smtClean="0"/>
              <a:t> I-Puller and Beam energy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634" y="3666747"/>
            <a:ext cx="4524676" cy="27481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265" y="857766"/>
            <a:ext cx="4485322" cy="27171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71166" y="2205860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-44970±20V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408645" y="4902198"/>
            <a:ext cx="923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Std. </a:t>
            </a:r>
            <a:r>
              <a:rPr lang="en-GB" sz="1400" dirty="0" err="1" smtClean="0"/>
              <a:t>Dev</a:t>
            </a:r>
            <a:r>
              <a:rPr lang="en-GB" sz="1400" dirty="0" smtClean="0"/>
              <a:t>: </a:t>
            </a:r>
          </a:p>
          <a:p>
            <a:pPr algn="ctr"/>
            <a:r>
              <a:rPr lang="en-GB" sz="1400" dirty="0" smtClean="0"/>
              <a:t>150±25V</a:t>
            </a:r>
            <a:endParaRPr lang="en-GB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743282" y="2359749"/>
            <a:ext cx="533797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05196" y="5174069"/>
            <a:ext cx="939326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887"/>
            <a:ext cx="4331897" cy="26214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7" y="3698847"/>
            <a:ext cx="4391030" cy="268391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69942" y="2278381"/>
            <a:ext cx="109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45.5±15mA</a:t>
            </a:r>
            <a:endParaRPr lang="en-GB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923978" y="2500187"/>
            <a:ext cx="144272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10464" y="5236212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46±1.5 mA</a:t>
            </a:r>
            <a:endParaRPr lang="en-GB" sz="14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933589" y="5390102"/>
            <a:ext cx="75184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9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DB-correlations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rcRect l="-3422" r="-3422"/>
          <a:stretch>
            <a:fillRect/>
          </a:stretch>
        </p:blipFill>
        <p:spPr>
          <a:xfrm>
            <a:off x="253534" y="1721007"/>
            <a:ext cx="8448856" cy="484929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569425" y="2540111"/>
            <a:ext cx="5846410" cy="1174204"/>
          </a:xfrm>
          <a:prstGeom prst="line">
            <a:avLst/>
          </a:prstGeom>
          <a:ln>
            <a:solidFill>
              <a:srgbClr val="66006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66477" y="2614104"/>
            <a:ext cx="2551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Puller: 4.6 mA/kW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80915" y="2947488"/>
            <a:ext cx="5534920" cy="3031358"/>
          </a:xfrm>
          <a:prstGeom prst="line">
            <a:avLst/>
          </a:prstGeom>
          <a:ln>
            <a:solidFill>
              <a:srgbClr val="66006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8236" y="4792144"/>
            <a:ext cx="2412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F. cup: -1.4 mA/kW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Proton, </a:t>
            </a:r>
            <a:r>
              <a:rPr lang="en-GB" sz="2000" dirty="0" smtClean="0"/>
              <a:t>H</a:t>
            </a:r>
            <a:r>
              <a:rPr lang="en-GB" sz="2000" baseline="-25000" dirty="0" smtClean="0"/>
              <a:t>2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, H</a:t>
            </a:r>
            <a:r>
              <a:rPr lang="en-GB" sz="2000" baseline="-25000" dirty="0" smtClean="0"/>
              <a:t>3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  </a:t>
            </a:r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46" y="938085"/>
            <a:ext cx="5506436" cy="327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781" y="1896902"/>
            <a:ext cx="899605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IS01 PG</a:t>
            </a:r>
          </a:p>
          <a:p>
            <a:pPr algn="ctr"/>
            <a:r>
              <a:rPr lang="en-GB" dirty="0" smtClean="0"/>
              <a:t>+45 kV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99181" y="4254376"/>
            <a:ext cx="130195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Puller 35 kV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08981" y="4254376"/>
            <a:ext cx="1804918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Einzel</a:t>
            </a:r>
            <a:r>
              <a:rPr lang="en-GB" dirty="0" smtClean="0"/>
              <a:t> lens -35 kV</a:t>
            </a:r>
            <a:endParaRPr lang="en-GB" dirty="0"/>
          </a:p>
        </p:txBody>
      </p:sp>
      <p:pic>
        <p:nvPicPr>
          <p:cNvPr id="9" name="Picture 7" descr="H:\project\L4IS\vol2\positive\daniel\IS01-protons\proton_long-einzel_c80r8p35-35\p_zy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946" y="4724400"/>
            <a:ext cx="5604340" cy="203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20992" y="2576734"/>
            <a:ext cx="2623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Boundary: </a:t>
            </a:r>
            <a:r>
              <a:rPr lang="en-GB" dirty="0" smtClean="0">
                <a:solidFill>
                  <a:srgbClr val="0000FF"/>
                </a:solidFill>
              </a:rPr>
              <a:t>compatible</a:t>
            </a:r>
            <a:r>
              <a:rPr lang="en-GB" dirty="0" smtClean="0"/>
              <a:t> with existing front end.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Iteration between design and beam simulation on-going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4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032" y="8290"/>
            <a:ext cx="9136743" cy="67751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Magnetron:  BNL-test Post mortem, Status and outlook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5" y="685800"/>
            <a:ext cx="3520841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33600" y="1066800"/>
            <a:ext cx="14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Molten W-tip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8569" y="4724400"/>
            <a:ext cx="32679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Heated Anode body mandatory for 0.8Hz operation designed and ready for production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W-tip and broken </a:t>
            </a:r>
            <a:r>
              <a:rPr lang="en-GB" dirty="0" err="1" smtClean="0"/>
              <a:t>isulator</a:t>
            </a:r>
            <a:r>
              <a:rPr lang="en-GB" dirty="0" smtClean="0"/>
              <a:t> ceramics will be replaced.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473574" y="1169042"/>
            <a:ext cx="3489641" cy="3326758"/>
            <a:chOff x="5473574" y="1169042"/>
            <a:chExt cx="3489641" cy="332675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574" y="1169042"/>
              <a:ext cx="3489641" cy="3326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8235780" y="4038600"/>
              <a:ext cx="727435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" y="3723918"/>
            <a:ext cx="5510213" cy="303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6400" y="799710"/>
            <a:ext cx="3639311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 stage extraction: Puller at 30 kV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66485" y="3354586"/>
            <a:ext cx="4330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hlinkClick r:id="rId5"/>
              </a:rPr>
              <a:t>https://edms.cern.ch/document/1352150/1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92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128" y="2515098"/>
            <a:ext cx="4953000" cy="35965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" y="2417457"/>
            <a:ext cx="3280559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8236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Modification of the Is-Front end: Large ceramic insulator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74140" y="647325"/>
            <a:ext cx="3803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Delivery</a:t>
            </a:r>
            <a:r>
              <a:rPr lang="en-GB" dirty="0" smtClean="0"/>
              <a:t>: </a:t>
            </a:r>
          </a:p>
          <a:p>
            <a:r>
              <a:rPr lang="en-GB" dirty="0" smtClean="0"/>
              <a:t>Ceramic insulator: March-April 2015</a:t>
            </a:r>
          </a:p>
          <a:p>
            <a:r>
              <a:rPr lang="en-GB" dirty="0" smtClean="0"/>
              <a:t>Deep flange </a:t>
            </a:r>
          </a:p>
          <a:p>
            <a:r>
              <a:rPr lang="en-GB" dirty="0"/>
              <a:t>	</a:t>
            </a:r>
            <a:r>
              <a:rPr lang="en-GB" dirty="0" err="1" smtClean="0"/>
              <a:t>Mtl</a:t>
            </a:r>
            <a:r>
              <a:rPr lang="en-GB" dirty="0" smtClean="0"/>
              <a:t>. End Nov, </a:t>
            </a:r>
          </a:p>
          <a:p>
            <a:r>
              <a:rPr lang="en-GB" dirty="0"/>
              <a:t>	</a:t>
            </a:r>
            <a:r>
              <a:rPr lang="en-GB" dirty="0" smtClean="0"/>
              <a:t>Machining end January 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4864" y="2198132"/>
            <a:ext cx="1889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Today’s Front end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595086"/>
          </a:xfrm>
        </p:spPr>
        <p:txBody>
          <a:bodyPr>
            <a:normAutofit/>
          </a:bodyPr>
          <a:lstStyle/>
          <a:p>
            <a:r>
              <a:rPr lang="en-GB" dirty="0" smtClean="0"/>
              <a:t>Procedures: i.e. Exchange of a </a:t>
            </a:r>
            <a:r>
              <a:rPr lang="en-GB" dirty="0" err="1" smtClean="0"/>
              <a:t>cesiated</a:t>
            </a:r>
            <a:r>
              <a:rPr lang="en-GB" dirty="0" smtClean="0"/>
              <a:t> source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6994"/>
            <a:ext cx="5861050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424706"/>
              </p:ext>
            </p:extLst>
          </p:nvPr>
        </p:nvGraphicFramePr>
        <p:xfrm>
          <a:off x="5527515" y="939308"/>
          <a:ext cx="3494405" cy="1822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9669"/>
                <a:gridCol w="294473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Date:     </a:t>
                      </a:r>
                      <a:r>
                        <a:rPr lang="en-GB" sz="1400" dirty="0" smtClean="0">
                          <a:effectLst/>
                        </a:rPr>
                        <a:t>…………………………….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Op1: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Leads mechanical tasks, handling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Op2: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Vacuum operation, Handling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Op3: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Prepares specific tools,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Op4: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Organization ad safety: Ensures follows up of the procedure, written proceedings, and safety.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7" y="2872930"/>
            <a:ext cx="3738563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131570"/>
            <a:ext cx="5105400" cy="5743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-12192" y="533400"/>
            <a:ext cx="605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IS-test stand: preparation 3h, operation 2h, Restart 5h + 1 night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73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671286"/>
          </a:xfrm>
        </p:spPr>
        <p:txBody>
          <a:bodyPr/>
          <a:lstStyle/>
          <a:p>
            <a:r>
              <a:rPr lang="en-GB" dirty="0" smtClean="0"/>
              <a:t>Post mortem of IS02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230"/>
            <a:ext cx="4514850" cy="393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0858"/>
            <a:ext cx="4514850" cy="213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752475"/>
            <a:ext cx="311943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0976" y="5105400"/>
            <a:ext cx="4141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Findings: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Damaged HV-</a:t>
            </a:r>
            <a:r>
              <a:rPr lang="en-GB" dirty="0" err="1" smtClean="0"/>
              <a:t>feedthrough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Coloration of the HV ceramic insulators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17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659563"/>
          </a:xfrm>
        </p:spPr>
        <p:txBody>
          <a:bodyPr/>
          <a:lstStyle/>
          <a:p>
            <a:r>
              <a:rPr lang="en-GB" dirty="0" smtClean="0"/>
              <a:t>Tests prior installation of </a:t>
            </a:r>
            <a:r>
              <a:rPr lang="en-GB" dirty="0" err="1" smtClean="0"/>
              <a:t>Cesiated</a:t>
            </a:r>
            <a:r>
              <a:rPr lang="en-GB" dirty="0" smtClean="0"/>
              <a:t> IS02 in L4 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" y="674077"/>
            <a:ext cx="909964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723" y="1676400"/>
            <a:ext cx="9099645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004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15000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dirty="0" smtClean="0"/>
              <a:t>First 2 month operation of a </a:t>
            </a:r>
            <a:r>
              <a:rPr lang="en-GB" dirty="0" err="1" smtClean="0"/>
              <a:t>cesiated</a:t>
            </a:r>
            <a:r>
              <a:rPr lang="en-GB" dirty="0" smtClean="0"/>
              <a:t> source at CERN is a very positive sign.</a:t>
            </a:r>
            <a:r>
              <a:rPr lang="en-GB" dirty="0"/>
              <a:t> However; </a:t>
            </a:r>
            <a:endParaRPr lang="en-GB" dirty="0" smtClean="0"/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dirty="0" smtClean="0"/>
              <a:t>IS02 PG+IS01 optics dumps the beam on the wrong electrode. </a:t>
            </a:r>
            <a:r>
              <a:rPr lang="en-GB" dirty="0"/>
              <a:t>G</a:t>
            </a:r>
            <a:r>
              <a:rPr lang="en-GB" dirty="0" smtClean="0"/>
              <a:t>ood enough to measure e/H, less for operation.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dirty="0" smtClean="0"/>
              <a:t>On-going design of an optics for e/H of 2 to 8.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dirty="0" smtClean="0"/>
              <a:t>Installing Cs-heating in L4: July 2014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dirty="0" smtClean="0"/>
              <a:t>After 2 month and ~12 mg Cs a yellowish layer is seen on all insulators. 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dirty="0" smtClean="0"/>
              <a:t>New ceramics insulator should provide additional space for Cs-condenser, only available by 2015.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dirty="0" smtClean="0"/>
              <a:t>Next: calibrated IS-DB in Linac4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Installing IS02 with IS01 optics in L4 requires later modification of the optics; </a:t>
            </a:r>
            <a:r>
              <a:rPr lang="en-GB" i="1" dirty="0" smtClean="0">
                <a:solidFill>
                  <a:srgbClr val="0000FF"/>
                </a:solidFill>
              </a:rPr>
              <a:t>Preferably 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Minimize number of installations: install IS02 only in august.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</a:rPr>
              <a:t>Consider discussing the installation of IS01 instead of </a:t>
            </a:r>
            <a:r>
              <a:rPr lang="en-GB" dirty="0" err="1" smtClean="0">
                <a:solidFill>
                  <a:srgbClr val="0000FF"/>
                </a:solidFill>
              </a:rPr>
              <a:t>Desy</a:t>
            </a:r>
            <a:r>
              <a:rPr lang="en-GB" dirty="0" smtClean="0">
                <a:solidFill>
                  <a:srgbClr val="0000FF"/>
                </a:solidFill>
              </a:rPr>
              <a:t> if satisfactory results are available by beginning of May 2014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99690"/>
            <a:ext cx="7953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Invaluable inputs from the IS-team is thankfully acknowledged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7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Nov. 2013 </a:t>
            </a:r>
            <a:r>
              <a:rPr lang="en-GB" dirty="0" smtClean="0"/>
              <a:t>ISWP-Review mandate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The second review of the Linac4 ion source work package took place at CERN on November 14, 15 2013. The review committee was asked to assess the following three </a:t>
            </a:r>
            <a:r>
              <a:rPr lang="en-US" dirty="0" smtClean="0"/>
              <a:t>items:</a:t>
            </a:r>
            <a:endParaRPr lang="en-GB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Review of the Linac4 ion source Work Package; Compare what has been achieved with respect to what was planned and review what is foreseen.</a:t>
            </a:r>
            <a:endParaRPr lang="en-GB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Estimate the probability of having a sufficient beam current (40, 60, 80 mA) within the design </a:t>
            </a:r>
            <a:r>
              <a:rPr lang="en-US" dirty="0" err="1"/>
              <a:t>emittance</a:t>
            </a:r>
            <a:r>
              <a:rPr lang="en-US" dirty="0"/>
              <a:t> of 0.25 </a:t>
            </a:r>
            <a:r>
              <a:rPr lang="en-US" dirty="0">
                <a:sym typeface="Symbol"/>
              </a:rPr>
              <a:t></a:t>
            </a:r>
            <a:r>
              <a:rPr lang="en-US" dirty="0"/>
              <a:t>·</a:t>
            </a:r>
            <a:r>
              <a:rPr lang="en-US" dirty="0" err="1"/>
              <a:t>mm·mrad</a:t>
            </a:r>
            <a:r>
              <a:rPr lang="en-US" dirty="0"/>
              <a:t> in time for the final commissioning before the connection (February 2016).</a:t>
            </a:r>
            <a:endParaRPr lang="en-GB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Is it still necessary to pursue an alternative solution, and is the magnetron source still considered as the most appropriate option? When a decision has to be made and what has to be prepared to make such a source available on-time for the final commissioning of Linac4?</a:t>
            </a:r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914400"/>
          </a:xfrm>
        </p:spPr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err="1" smtClean="0"/>
              <a:t>Cesiation</a:t>
            </a:r>
            <a:r>
              <a:rPr lang="en-GB" dirty="0" smtClean="0"/>
              <a:t>:   Stable datasets: 54%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8894"/>
            <a:ext cx="4419600" cy="547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422" y="2133600"/>
            <a:ext cx="4438578" cy="253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798" y="1066800"/>
            <a:ext cx="3899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Space charge compensations studies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Hydrogen regulations studies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774474" y="5029200"/>
            <a:ext cx="43004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Next: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IS02 Stability above 40 mA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Complete DAQ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Handling/Storage of a </a:t>
            </a:r>
            <a:r>
              <a:rPr lang="en-GB" dirty="0" err="1" smtClean="0"/>
              <a:t>cesiated</a:t>
            </a:r>
            <a:r>
              <a:rPr lang="en-GB" dirty="0" smtClean="0"/>
              <a:t> 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Operation of IS01 in volume mode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Restart of a </a:t>
            </a:r>
            <a:r>
              <a:rPr lang="en-GB" dirty="0" err="1" smtClean="0"/>
              <a:t>cesiated</a:t>
            </a:r>
            <a:r>
              <a:rPr lang="en-GB" dirty="0" smtClean="0"/>
              <a:t> source after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9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Cs-Oven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815" y="1600200"/>
            <a:ext cx="380836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</a:t>
            </a:r>
            <a:r>
              <a:rPr lang="en-GB" dirty="0" err="1" smtClean="0"/>
              <a:t>cesiated</a:t>
            </a:r>
            <a:r>
              <a:rPr lang="en-GB" dirty="0" smtClean="0"/>
              <a:t> source (IS02) operation </a:t>
            </a:r>
            <a:r>
              <a:rPr lang="en-GB" sz="2000" dirty="0" smtClean="0"/>
              <a:t>Nov. 2013 - Apr.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840104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1051674" y="3831223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75000"/>
                  </a:schemeClr>
                </a:solidFill>
              </a:rPr>
              <a:t>RF Conditioning</a:t>
            </a:r>
            <a:endParaRPr lang="en-GB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215754" y="4090302"/>
            <a:ext cx="1234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75000"/>
                  </a:schemeClr>
                </a:solidFill>
              </a:rPr>
              <a:t>Xmas stop</a:t>
            </a:r>
            <a:endParaRPr lang="en-GB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663554" y="4090302"/>
            <a:ext cx="1234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75000"/>
                  </a:schemeClr>
                </a:solidFill>
              </a:rPr>
              <a:t>HV-</a:t>
            </a:r>
            <a:r>
              <a:rPr lang="en-GB" sz="1600" i="1" dirty="0" err="1" smtClean="0">
                <a:solidFill>
                  <a:schemeClr val="accent6">
                    <a:lumMod val="75000"/>
                  </a:schemeClr>
                </a:solidFill>
              </a:rPr>
              <a:t>modif</a:t>
            </a:r>
            <a:r>
              <a:rPr lang="en-GB" sz="1600" i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GB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584430" y="5607276"/>
            <a:ext cx="1359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 smtClean="0">
                <a:solidFill>
                  <a:srgbClr val="0000FF"/>
                </a:solidFill>
              </a:rPr>
              <a:t>Cesiation</a:t>
            </a:r>
            <a:r>
              <a:rPr lang="en-GB" sz="1600" i="1" dirty="0" smtClean="0">
                <a:solidFill>
                  <a:srgbClr val="0000FF"/>
                </a:solidFill>
              </a:rPr>
              <a:t> 1&amp;2</a:t>
            </a:r>
          </a:p>
          <a:p>
            <a:pPr algn="ctr"/>
            <a:r>
              <a:rPr lang="en-GB" sz="1600" i="1" dirty="0" smtClean="0">
                <a:solidFill>
                  <a:srgbClr val="0000FF"/>
                </a:solidFill>
              </a:rPr>
              <a:t>0.2 &amp; 1 mg Cs</a:t>
            </a:r>
            <a:endParaRPr lang="en-GB" sz="1600" i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770293" y="5601702"/>
            <a:ext cx="1359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err="1">
                <a:solidFill>
                  <a:srgbClr val="0000FF"/>
                </a:solidFill>
              </a:rPr>
              <a:t>Cesiation</a:t>
            </a:r>
            <a:r>
              <a:rPr lang="en-GB" sz="1600" i="1" dirty="0">
                <a:solidFill>
                  <a:srgbClr val="0000FF"/>
                </a:solidFill>
              </a:rPr>
              <a:t> </a:t>
            </a:r>
            <a:r>
              <a:rPr lang="en-GB" sz="1600" i="1" dirty="0" smtClean="0">
                <a:solidFill>
                  <a:srgbClr val="0000FF"/>
                </a:solidFill>
              </a:rPr>
              <a:t>3</a:t>
            </a:r>
          </a:p>
          <a:p>
            <a:pPr algn="ctr"/>
            <a:r>
              <a:rPr lang="en-GB" sz="1600" i="1" dirty="0" smtClean="0">
                <a:solidFill>
                  <a:srgbClr val="0000FF"/>
                </a:solidFill>
              </a:rPr>
              <a:t>5 </a:t>
            </a:r>
            <a:r>
              <a:rPr lang="en-GB" sz="1600" i="1" dirty="0">
                <a:solidFill>
                  <a:srgbClr val="0000FF"/>
                </a:solidFill>
              </a:rPr>
              <a:t>mg Cs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904513" y="5730388"/>
            <a:ext cx="1359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FF"/>
                </a:solidFill>
              </a:rPr>
              <a:t>Volume prod.</a:t>
            </a:r>
            <a:endParaRPr lang="en-GB" sz="1600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5791200"/>
            <a:ext cx="1450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Logbook data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2786474" y="3505200"/>
            <a:ext cx="370652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274756" y="2514600"/>
            <a:ext cx="370652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37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6" y="14514"/>
            <a:ext cx="9136743" cy="1128486"/>
          </a:xfrm>
        </p:spPr>
        <p:txBody>
          <a:bodyPr>
            <a:normAutofit/>
          </a:bodyPr>
          <a:lstStyle/>
          <a:p>
            <a:r>
              <a:rPr lang="en-GB" dirty="0" smtClean="0"/>
              <a:t>IS02 Accumulated </a:t>
            </a:r>
            <a:r>
              <a:rPr lang="en-GB" dirty="0"/>
              <a:t>experience in conditioning </a:t>
            </a:r>
            <a:br>
              <a:rPr lang="en-GB" dirty="0"/>
            </a:br>
            <a:r>
              <a:rPr lang="en-GB" dirty="0"/>
              <a:t>&amp; H</a:t>
            </a:r>
            <a:r>
              <a:rPr lang="en-GB" baseline="30000" dirty="0"/>
              <a:t>-</a:t>
            </a:r>
            <a:r>
              <a:rPr lang="en-GB" dirty="0"/>
              <a:t> </a:t>
            </a:r>
            <a:r>
              <a:rPr lang="en-GB" dirty="0" smtClean="0"/>
              <a:t>Production: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69" y="2596861"/>
            <a:ext cx="6889077" cy="426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371600"/>
            <a:ext cx="525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Plasma Generator cond.: 	10 days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Volume production: 		30 days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err="1" smtClean="0"/>
              <a:t>Cesiated</a:t>
            </a:r>
            <a:r>
              <a:rPr lang="en-GB" sz="2000" dirty="0" smtClean="0"/>
              <a:t> surface: 		80 days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3873631" y="2624662"/>
            <a:ext cx="1981200" cy="41148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07808" y="2684360"/>
            <a:ext cx="1968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D-base operational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1022367"/>
            <a:ext cx="251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Notes on IS02</a:t>
            </a:r>
            <a:r>
              <a:rPr lang="en-GB" dirty="0" smtClean="0">
                <a:solidFill>
                  <a:srgbClr val="0000FF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V</a:t>
            </a:r>
            <a:r>
              <a:rPr lang="en-GB" dirty="0" smtClean="0"/>
              <a:t>olume </a:t>
            </a:r>
            <a:r>
              <a:rPr lang="en-GB" dirty="0" smtClean="0"/>
              <a:t>production 30 </a:t>
            </a:r>
            <a:r>
              <a:rPr lang="en-GB" dirty="0" smtClean="0"/>
              <a:t>mA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 smtClean="0"/>
              <a:t>Cesiated</a:t>
            </a:r>
            <a:r>
              <a:rPr lang="en-GB" dirty="0" smtClean="0"/>
              <a:t> 60 mA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Cs-shortage: Strong anti-correlation between H</a:t>
            </a:r>
            <a:r>
              <a:rPr lang="en-GB" baseline="30000" dirty="0" smtClean="0"/>
              <a:t>-</a:t>
            </a:r>
            <a:r>
              <a:rPr lang="en-GB" dirty="0" smtClean="0"/>
              <a:t> current  and e-current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Improvement </a:t>
            </a:r>
            <a:r>
              <a:rPr lang="en-GB" dirty="0" smtClean="0"/>
              <a:t>of e/H </a:t>
            </a:r>
            <a:r>
              <a:rPr lang="en-GB" dirty="0" smtClean="0"/>
              <a:t> few hours after </a:t>
            </a:r>
            <a:r>
              <a:rPr lang="en-GB" dirty="0" err="1" smtClean="0"/>
              <a:t>cesiation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</a:t>
            </a:r>
            <a:r>
              <a:rPr lang="en-GB" dirty="0" smtClean="0"/>
              <a:t>olds </a:t>
            </a:r>
            <a:r>
              <a:rPr lang="en-GB" dirty="0" smtClean="0">
                <a:solidFill>
                  <a:srgbClr val="00B050"/>
                </a:solidFill>
              </a:rPr>
              <a:t>100 kW </a:t>
            </a:r>
            <a:r>
              <a:rPr lang="en-GB" dirty="0" smtClean="0"/>
              <a:t>RF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2124456" y="5105400"/>
            <a:ext cx="370652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743200" y="4131600"/>
            <a:ext cx="370652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754188" y="2730527"/>
            <a:ext cx="370652" cy="35814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81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 input via OASIS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4953000" cy="575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11430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standardized OASIS menu </a:t>
            </a:r>
            <a:r>
              <a:rPr lang="en-GB" dirty="0" smtClean="0"/>
              <a:t>fixed scaling</a:t>
            </a:r>
          </a:p>
          <a:p>
            <a:r>
              <a:rPr lang="en-GB" dirty="0" smtClean="0"/>
              <a:t>and insertion of units and physical scaling factors leads to the observable (voltage current, pressure temp. power).</a:t>
            </a:r>
            <a:endParaRPr lang="en-GB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66" y="2819400"/>
            <a:ext cx="4665634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V="1">
            <a:off x="3200400" y="4419600"/>
            <a:ext cx="2057400" cy="12796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83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793335"/>
            <a:ext cx="3581400" cy="278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4514"/>
            <a:ext cx="8305799" cy="679289"/>
          </a:xfrm>
        </p:spPr>
        <p:txBody>
          <a:bodyPr/>
          <a:lstStyle/>
          <a:p>
            <a:r>
              <a:rPr lang="en-GB" dirty="0" smtClean="0"/>
              <a:t>Monitoring &amp; tuning tool: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370" y="802802"/>
            <a:ext cx="4047678" cy="310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370" y="3662860"/>
            <a:ext cx="4044629" cy="315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397"/>
            <a:ext cx="3984217" cy="311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307"/>
            <a:ext cx="2491982" cy="318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8200" y="1948934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kW RF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63768" y="5657612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-35 mA H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3420601" y="219051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Plasma </a:t>
            </a:r>
          </a:p>
          <a:p>
            <a:pPr algn="ctr"/>
            <a:r>
              <a:rPr lang="en-GB" dirty="0" smtClean="0"/>
              <a:t>light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95787" y="459225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Pulsed HV</a:t>
            </a:r>
            <a:endParaRPr lang="en-GB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926307" y="3007298"/>
            <a:ext cx="1282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LLRF-power</a:t>
            </a:r>
            <a:endParaRPr lang="en-GB" baseline="30000" dirty="0"/>
          </a:p>
        </p:txBody>
      </p:sp>
      <p:sp>
        <p:nvSpPr>
          <p:cNvPr id="18" name="Oval 17"/>
          <p:cNvSpPr/>
          <p:nvPr/>
        </p:nvSpPr>
        <p:spPr>
          <a:xfrm>
            <a:off x="7135400" y="1583174"/>
            <a:ext cx="484599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978010" y="6072404"/>
            <a:ext cx="484599" cy="35814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57177" y="5862224"/>
            <a:ext cx="2355645" cy="92333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7030A0"/>
                </a:solidFill>
              </a:rPr>
              <a:t>Improvement of the RF</a:t>
            </a:r>
          </a:p>
          <a:p>
            <a:pPr algn="ctr"/>
            <a:r>
              <a:rPr lang="en-GB" dirty="0" smtClean="0">
                <a:solidFill>
                  <a:srgbClr val="7030A0"/>
                </a:solidFill>
              </a:rPr>
              <a:t>Feed back loop</a:t>
            </a:r>
          </a:p>
          <a:p>
            <a:pPr algn="ctr"/>
            <a:r>
              <a:rPr lang="en-GB" dirty="0" smtClean="0">
                <a:solidFill>
                  <a:srgbClr val="7030A0"/>
                </a:solidFill>
              </a:rPr>
              <a:t>Is our next challenge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172200" y="3379678"/>
            <a:ext cx="533400" cy="20305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7886700" y="3376630"/>
            <a:ext cx="1028700" cy="20335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95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9" y="1600200"/>
            <a:ext cx="807178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 weeks int. operation after the 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err="1" smtClean="0"/>
              <a:t>cesiation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4572000" y="2656332"/>
            <a:ext cx="2209800" cy="4572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0000FF"/>
                </a:solidFill>
              </a:rPr>
              <a:t>Exchange HV-</a:t>
            </a:r>
            <a:r>
              <a:rPr lang="en-GB" dirty="0" err="1">
                <a:solidFill>
                  <a:srgbClr val="0000FF"/>
                </a:solidFill>
              </a:rPr>
              <a:t>transfo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1752600"/>
            <a:ext cx="2095500" cy="3810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GB" sz="2400" dirty="0" smtClean="0">
                <a:solidFill>
                  <a:srgbClr val="0000FF"/>
                </a:solidFill>
              </a:rPr>
              <a:t>  </a:t>
            </a:r>
            <a:r>
              <a:rPr lang="en-GB" sz="2000" dirty="0" smtClean="0">
                <a:solidFill>
                  <a:srgbClr val="0000FF"/>
                </a:solidFill>
              </a:rPr>
              <a:t>measurements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67100" y="6248400"/>
            <a:ext cx="1981200" cy="381000"/>
          </a:xfrm>
          <a:prstGeom prst="rect">
            <a:avLst/>
          </a:prstGeom>
          <a:solidFill>
            <a:srgbClr val="FFFFCC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Regulation tests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9350" y="3982094"/>
            <a:ext cx="234168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Puller HV trip: H</a:t>
            </a:r>
            <a:r>
              <a:rPr lang="en-GB" i="1" baseline="30000" dirty="0" smtClean="0"/>
              <a:t>-</a:t>
            </a:r>
            <a:r>
              <a:rPr lang="en-GB" i="1" dirty="0" smtClean="0"/>
              <a:t> beam drops to 5-10 mA.</a:t>
            </a:r>
            <a:endParaRPr lang="en-GB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8580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 smtClean="0"/>
              <a:t>H</a:t>
            </a:r>
            <a:r>
              <a:rPr lang="en-GB" sz="2400" i="1" baseline="30000" dirty="0" smtClean="0"/>
              <a:t>-</a:t>
            </a:r>
            <a:r>
              <a:rPr lang="en-GB" sz="2400" i="1" dirty="0" smtClean="0"/>
              <a:t> beam between 27 and 45 mA.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 smtClean="0"/>
              <a:t>Overall beam availability </a:t>
            </a:r>
            <a:r>
              <a:rPr lang="en-GB" sz="2400" i="1" dirty="0" smtClean="0">
                <a:solidFill>
                  <a:srgbClr val="FF0000"/>
                </a:solidFill>
              </a:rPr>
              <a:t>61%</a:t>
            </a:r>
            <a:r>
              <a:rPr lang="en-GB" sz="2400" i="1" dirty="0" smtClean="0"/>
              <a:t> (47 days period), Average </a:t>
            </a:r>
            <a:r>
              <a:rPr lang="en-GB" sz="2400" i="1" dirty="0" smtClean="0">
                <a:solidFill>
                  <a:srgbClr val="FF0000"/>
                </a:solidFill>
              </a:rPr>
              <a:t>33.2 mA </a:t>
            </a:r>
            <a:r>
              <a:rPr lang="en-GB" sz="2400" i="1" dirty="0" smtClean="0"/>
              <a:t>H</a:t>
            </a:r>
            <a:r>
              <a:rPr lang="en-GB" sz="2400" i="1" baseline="30000" dirty="0" smtClean="0"/>
              <a:t>-</a:t>
            </a:r>
            <a:r>
              <a:rPr lang="en-GB" sz="2400" i="1" dirty="0" smtClean="0"/>
              <a:t> </a:t>
            </a:r>
            <a:endParaRPr lang="en-GB" sz="2400" i="1" dirty="0"/>
          </a:p>
        </p:txBody>
      </p:sp>
      <p:sp>
        <p:nvSpPr>
          <p:cNvPr id="9" name="Oval 8"/>
          <p:cNvSpPr/>
          <p:nvPr/>
        </p:nvSpPr>
        <p:spPr>
          <a:xfrm>
            <a:off x="5791200" y="5334000"/>
            <a:ext cx="533400" cy="5841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733800" y="2159028"/>
            <a:ext cx="800100" cy="58417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990600" y="5290283"/>
            <a:ext cx="533400" cy="5841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voltage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8580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/>
              <a:t>Overall </a:t>
            </a:r>
            <a:r>
              <a:rPr lang="en-GB" sz="2400" i="1" dirty="0" smtClean="0"/>
              <a:t>availability: source &amp; dump HVs: </a:t>
            </a:r>
            <a:r>
              <a:rPr lang="en-GB" sz="2400" i="1" dirty="0" smtClean="0">
                <a:solidFill>
                  <a:srgbClr val="FF0000"/>
                </a:solidFill>
              </a:rPr>
              <a:t>87%</a:t>
            </a:r>
            <a:r>
              <a:rPr lang="en-GB" sz="2400" i="1" dirty="0" smtClean="0"/>
              <a:t> (47 days period),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 smtClean="0"/>
              <a:t>Availability Puller HV: </a:t>
            </a:r>
            <a:r>
              <a:rPr lang="en-GB" sz="2400" i="1" dirty="0" smtClean="0">
                <a:solidFill>
                  <a:srgbClr val="FF0000"/>
                </a:solidFill>
              </a:rPr>
              <a:t>78% </a:t>
            </a:r>
            <a:r>
              <a:rPr lang="en-GB" sz="2400" i="1" dirty="0" smtClean="0"/>
              <a:t>mandatory reset after over current.</a:t>
            </a:r>
            <a:endParaRPr lang="en-GB" sz="2400" i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7" y="1683672"/>
            <a:ext cx="7224386" cy="435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2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7585" y="838200"/>
            <a:ext cx="90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/>
              <a:t>Overall </a:t>
            </a:r>
            <a:r>
              <a:rPr lang="en-GB" sz="2400" i="1" dirty="0" smtClean="0"/>
              <a:t>availability: RF: </a:t>
            </a:r>
            <a:r>
              <a:rPr lang="en-GB" sz="2400" i="1" dirty="0" smtClean="0">
                <a:solidFill>
                  <a:srgbClr val="FF0000"/>
                </a:solidFill>
              </a:rPr>
              <a:t>83%</a:t>
            </a:r>
            <a:r>
              <a:rPr lang="en-GB" sz="2400" i="1" dirty="0" smtClean="0"/>
              <a:t> (47 days period), 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181" y="1600200"/>
            <a:ext cx="654163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2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975</Words>
  <Application>Microsoft Office PowerPoint</Application>
  <PresentationFormat>On-screen Show (4:3)</PresentationFormat>
  <Paragraphs>174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Linac4 H- source: Status &amp; objectives</vt:lpstr>
      <vt:lpstr>Tests prior installation of Cesiated IS02 in L4  </vt:lpstr>
      <vt:lpstr>First cesiated source (IS02) operation Nov. 2013 - Apr. 2014</vt:lpstr>
      <vt:lpstr>IS02 Accumulated experience in conditioning  &amp; H- Production:</vt:lpstr>
      <vt:lpstr>Database input via OASIS</vt:lpstr>
      <vt:lpstr>Monitoring &amp; tuning tool: </vt:lpstr>
      <vt:lpstr>6 weeks int. operation after the 3rd cesiation</vt:lpstr>
      <vt:lpstr>High voltage </vt:lpstr>
      <vt:lpstr>RF</vt:lpstr>
      <vt:lpstr>Daily tuning of the cesiated source </vt:lpstr>
      <vt:lpstr>O(10 mg) cesiation</vt:lpstr>
      <vt:lpstr>Recuperation of the Cs-surface production</vt:lpstr>
      <vt:lpstr>Histograms of observables i.e I-Puller and Beam energy </vt:lpstr>
      <vt:lpstr>DB-correlations</vt:lpstr>
      <vt:lpstr>Proton, H2+, H3+  source</vt:lpstr>
      <vt:lpstr>Magnetron:  BNL-test Post mortem, Status and outlook</vt:lpstr>
      <vt:lpstr>Modification of the Is-Front end: Large ceramic insulator</vt:lpstr>
      <vt:lpstr>Procedures: i.e. Exchange of a cesiated source</vt:lpstr>
      <vt:lpstr>Post mortem of IS02</vt:lpstr>
      <vt:lpstr>Conclusion summary</vt:lpstr>
      <vt:lpstr>Nov. 2013 ISWP-Review mandate</vt:lpstr>
      <vt:lpstr>3rd Cesiation:   Stable datasets: 54%</vt:lpstr>
      <vt:lpstr>Cs-Oven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Lettry</cp:lastModifiedBy>
  <cp:revision>35</cp:revision>
  <dcterms:created xsi:type="dcterms:W3CDTF">2006-08-16T00:00:00Z</dcterms:created>
  <dcterms:modified xsi:type="dcterms:W3CDTF">2014-04-10T13:39:09Z</dcterms:modified>
</cp:coreProperties>
</file>