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6" r:id="rId3"/>
  </p:sldMasterIdLst>
  <p:sldIdLst>
    <p:sldId id="282" r:id="rId4"/>
    <p:sldId id="257" r:id="rId5"/>
    <p:sldId id="269" r:id="rId6"/>
    <p:sldId id="271" r:id="rId7"/>
    <p:sldId id="265" r:id="rId8"/>
    <p:sldId id="274" r:id="rId9"/>
    <p:sldId id="276" r:id="rId10"/>
    <p:sldId id="272" r:id="rId11"/>
    <p:sldId id="258" r:id="rId12"/>
    <p:sldId id="277" r:id="rId13"/>
    <p:sldId id="259" r:id="rId14"/>
    <p:sldId id="279" r:id="rId15"/>
    <p:sldId id="278" r:id="rId16"/>
    <p:sldId id="280" r:id="rId17"/>
    <p:sldId id="264" r:id="rId18"/>
    <p:sldId id="266" r:id="rId19"/>
    <p:sldId id="28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38" d="100"/>
          <a:sy n="138" d="100"/>
        </p:scale>
        <p:origin x="-2000"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em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e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emf"/></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5B1C4A-17B9-8245-85DD-F640757DEEEF}" type="datetimeFigureOut">
              <a:rPr lang="en-US" smtClean="0"/>
              <a:t>29/04/14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40FAE-0B18-D547-BA0C-878AA01BDDD7}" type="slidenum">
              <a:rPr lang="en-US" smtClean="0"/>
              <a:t>‹#›</a:t>
            </a:fld>
            <a:endParaRPr lang="en-US"/>
          </a:p>
        </p:txBody>
      </p:sp>
    </p:spTree>
    <p:extLst>
      <p:ext uri="{BB962C8B-B14F-4D97-AF65-F5344CB8AC3E}">
        <p14:creationId xmlns:p14="http://schemas.microsoft.com/office/powerpoint/2010/main" val="5448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5B1C4A-17B9-8245-85DD-F640757DEEEF}" type="datetimeFigureOut">
              <a:rPr lang="en-US" smtClean="0"/>
              <a:t>29/04/14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40FAE-0B18-D547-BA0C-878AA01BDDD7}" type="slidenum">
              <a:rPr lang="en-US" smtClean="0"/>
              <a:t>‹#›</a:t>
            </a:fld>
            <a:endParaRPr lang="en-US"/>
          </a:p>
        </p:txBody>
      </p:sp>
    </p:spTree>
    <p:extLst>
      <p:ext uri="{BB962C8B-B14F-4D97-AF65-F5344CB8AC3E}">
        <p14:creationId xmlns:p14="http://schemas.microsoft.com/office/powerpoint/2010/main" val="3862354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5B1C4A-17B9-8245-85DD-F640757DEEEF}" type="datetimeFigureOut">
              <a:rPr lang="en-US" smtClean="0"/>
              <a:t>29/04/14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40FAE-0B18-D547-BA0C-878AA01BDDD7}" type="slidenum">
              <a:rPr lang="en-US" smtClean="0"/>
              <a:t>‹#›</a:t>
            </a:fld>
            <a:endParaRPr lang="en-US"/>
          </a:p>
        </p:txBody>
      </p:sp>
    </p:spTree>
    <p:extLst>
      <p:ext uri="{BB962C8B-B14F-4D97-AF65-F5344CB8AC3E}">
        <p14:creationId xmlns:p14="http://schemas.microsoft.com/office/powerpoint/2010/main" val="3416606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Cliquez et modifiez le titre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pPr defTabSz="914400"/>
            <a:r>
              <a:rPr lang="fr-CH" dirty="0" smtClean="0">
                <a:solidFill>
                  <a:srgbClr val="0055A0"/>
                </a:solidFill>
                <a:latin typeface="Arial"/>
              </a:rPr>
              <a:t>Click to edit Master title style</a:t>
            </a:r>
            <a:endParaRPr lang="en-US" dirty="0">
              <a:solidFill>
                <a:srgbClr val="0055A0"/>
              </a:solidFill>
              <a:latin typeface="Aria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Tree>
    <p:extLst>
      <p:ext uri="{BB962C8B-B14F-4D97-AF65-F5344CB8AC3E}">
        <p14:creationId xmlns:p14="http://schemas.microsoft.com/office/powerpoint/2010/main" val="1370225507"/>
      </p:ext>
    </p:extLst>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Cliquez et modifiez le titre</a:t>
            </a:r>
            <a:endParaRPr kumimoji="0" lang="en-US"/>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pPr defTabSz="914400"/>
            <a:r>
              <a:rPr lang="fr-CH" dirty="0" smtClean="0">
                <a:solidFill>
                  <a:srgbClr val="0055A0"/>
                </a:solidFill>
                <a:latin typeface="Arial"/>
              </a:rPr>
              <a:t>Click to edit Master title style</a:t>
            </a:r>
            <a:endParaRPr lang="en-US" dirty="0">
              <a:solidFill>
                <a:srgbClr val="0055A0"/>
              </a:solidFill>
              <a:latin typeface="Aria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Tree>
    <p:extLst>
      <p:ext uri="{BB962C8B-B14F-4D97-AF65-F5344CB8AC3E}">
        <p14:creationId xmlns:p14="http://schemas.microsoft.com/office/powerpoint/2010/main" val="2057637213"/>
      </p:ext>
    </p:extLst>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extLst>
      <p:ext uri="{BB962C8B-B14F-4D97-AF65-F5344CB8AC3E}">
        <p14:creationId xmlns:p14="http://schemas.microsoft.com/office/powerpoint/2010/main" val="289713252"/>
      </p:ext>
    </p:extLst>
  </p:cSld>
  <p:clrMapOvr>
    <a:masterClrMapping/>
  </p:clrMapOvr>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Cliquez et modifiez le titre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5B1C4A-17B9-8245-85DD-F640757DEEEF}" type="datetimeFigureOut">
              <a:rPr lang="en-US" smtClean="0"/>
              <a:t>29/04/14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40FAE-0B18-D547-BA0C-878AA01BDDD7}" type="slidenum">
              <a:rPr lang="en-US" smtClean="0"/>
              <a:t>‹#›</a:t>
            </a:fld>
            <a:endParaRPr lang="en-US"/>
          </a:p>
        </p:txBody>
      </p:sp>
    </p:spTree>
    <p:extLst>
      <p:ext uri="{BB962C8B-B14F-4D97-AF65-F5344CB8AC3E}">
        <p14:creationId xmlns:p14="http://schemas.microsoft.com/office/powerpoint/2010/main" val="42196315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Cliquez et modifiez le titre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Cliquez et modifiez le titre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Cliquez et modifiez le titre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Faire glisser l'image vers l'espace réservé ou cliquer sur l'icône pour l'ajouter</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Cliquez pour modifier les styles du texte du masque</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5B1C4A-17B9-8245-85DD-F640757DEEEF}" type="datetimeFigureOut">
              <a:rPr lang="en-US" smtClean="0">
                <a:solidFill>
                  <a:srgbClr val="0055A0">
                    <a:tint val="75000"/>
                  </a:srgbClr>
                </a:solidFill>
                <a:latin typeface="Arial"/>
              </a:rPr>
              <a:pPr/>
              <a:t>29/04/14</a:t>
            </a:fld>
            <a:endParaRPr lang="en-US">
              <a:solidFill>
                <a:srgbClr val="0055A0">
                  <a:tint val="75000"/>
                </a:srgbClr>
              </a:solidFill>
              <a:latin typeface="Arial"/>
            </a:endParaRPr>
          </a:p>
        </p:txBody>
      </p:sp>
      <p:sp>
        <p:nvSpPr>
          <p:cNvPr id="5" name="Footer Placeholder 4"/>
          <p:cNvSpPr>
            <a:spLocks noGrp="1"/>
          </p:cNvSpPr>
          <p:nvPr>
            <p:ph type="ftr" sz="quarter" idx="11"/>
          </p:nvPr>
        </p:nvSpPr>
        <p:spPr/>
        <p:txBody>
          <a:bodyPr/>
          <a:lstStyle/>
          <a:p>
            <a:endParaRPr lang="en-US">
              <a:solidFill>
                <a:srgbClr val="0055A0">
                  <a:tint val="75000"/>
                </a:srgbClr>
              </a:solidFill>
              <a:latin typeface="Arial"/>
            </a:endParaRPr>
          </a:p>
        </p:txBody>
      </p:sp>
      <p:sp>
        <p:nvSpPr>
          <p:cNvPr id="6" name="Slide Number Placeholder 5"/>
          <p:cNvSpPr>
            <a:spLocks noGrp="1"/>
          </p:cNvSpPr>
          <p:nvPr>
            <p:ph type="sldNum" sz="quarter" idx="12"/>
          </p:nvPr>
        </p:nvSpPr>
        <p:spPr/>
        <p:txBody>
          <a:bodyPr/>
          <a:lstStyle/>
          <a:p>
            <a:fld id="{17A40FAE-0B18-D547-BA0C-878AA01BDDD7}" type="slidenum">
              <a:rPr lang="en-US" smtClean="0">
                <a:solidFill>
                  <a:srgbClr val="0055A0">
                    <a:tint val="75000"/>
                  </a:srgbClr>
                </a:solidFill>
                <a:latin typeface="Arial"/>
              </a:rPr>
              <a:pPr/>
              <a:t>‹#›</a:t>
            </a:fld>
            <a:endParaRPr lang="en-US">
              <a:solidFill>
                <a:srgbClr val="0055A0">
                  <a:tint val="75000"/>
                </a:srgbClr>
              </a:solidFill>
              <a:latin typeface="Arial"/>
            </a:endParaRPr>
          </a:p>
        </p:txBody>
      </p:sp>
    </p:spTree>
    <p:extLst>
      <p:ext uri="{BB962C8B-B14F-4D97-AF65-F5344CB8AC3E}">
        <p14:creationId xmlns:p14="http://schemas.microsoft.com/office/powerpoint/2010/main" val="5448927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5B1C4A-17B9-8245-85DD-F640757DEEEF}" type="datetimeFigureOut">
              <a:rPr lang="en-US" smtClean="0">
                <a:solidFill>
                  <a:srgbClr val="0055A0">
                    <a:tint val="75000"/>
                  </a:srgbClr>
                </a:solidFill>
                <a:latin typeface="Arial"/>
              </a:rPr>
              <a:pPr/>
              <a:t>29/04/14</a:t>
            </a:fld>
            <a:endParaRPr lang="en-US">
              <a:solidFill>
                <a:srgbClr val="0055A0">
                  <a:tint val="75000"/>
                </a:srgbClr>
              </a:solidFill>
              <a:latin typeface="Arial"/>
            </a:endParaRPr>
          </a:p>
        </p:txBody>
      </p:sp>
      <p:sp>
        <p:nvSpPr>
          <p:cNvPr id="4" name="Footer Placeholder 3"/>
          <p:cNvSpPr>
            <a:spLocks noGrp="1"/>
          </p:cNvSpPr>
          <p:nvPr>
            <p:ph type="ftr" sz="quarter" idx="11"/>
          </p:nvPr>
        </p:nvSpPr>
        <p:spPr/>
        <p:txBody>
          <a:bodyPr/>
          <a:lstStyle/>
          <a:p>
            <a:endParaRPr lang="en-US">
              <a:solidFill>
                <a:srgbClr val="0055A0">
                  <a:tint val="75000"/>
                </a:srgbClr>
              </a:solidFill>
              <a:latin typeface="Arial"/>
            </a:endParaRPr>
          </a:p>
        </p:txBody>
      </p:sp>
      <p:sp>
        <p:nvSpPr>
          <p:cNvPr id="5" name="Slide Number Placeholder 4"/>
          <p:cNvSpPr>
            <a:spLocks noGrp="1"/>
          </p:cNvSpPr>
          <p:nvPr>
            <p:ph type="sldNum" sz="quarter" idx="12"/>
          </p:nvPr>
        </p:nvSpPr>
        <p:spPr/>
        <p:txBody>
          <a:bodyPr/>
          <a:lstStyle/>
          <a:p>
            <a:fld id="{17A40FAE-0B18-D547-BA0C-878AA01BDDD7}" type="slidenum">
              <a:rPr lang="en-US" smtClean="0">
                <a:solidFill>
                  <a:srgbClr val="0055A0">
                    <a:tint val="75000"/>
                  </a:srgbClr>
                </a:solidFill>
                <a:latin typeface="Arial"/>
              </a:rPr>
              <a:pPr/>
              <a:t>‹#›</a:t>
            </a:fld>
            <a:endParaRPr lang="en-US">
              <a:solidFill>
                <a:srgbClr val="0055A0">
                  <a:tint val="75000"/>
                </a:srgbClr>
              </a:solidFill>
              <a:latin typeface="Arial"/>
            </a:endParaRPr>
          </a:p>
        </p:txBody>
      </p:sp>
    </p:spTree>
    <p:extLst>
      <p:ext uri="{BB962C8B-B14F-4D97-AF65-F5344CB8AC3E}">
        <p14:creationId xmlns:p14="http://schemas.microsoft.com/office/powerpoint/2010/main" val="25245701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5B1C4A-17B9-8245-85DD-F640757DEEEF}" type="datetimeFigureOut">
              <a:rPr lang="en-US" smtClean="0"/>
              <a:t>29/04/14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40FAE-0B18-D547-BA0C-878AA01BDDD7}" type="slidenum">
              <a:rPr lang="en-US" smtClean="0"/>
              <a:t>‹#›</a:t>
            </a:fld>
            <a:endParaRPr lang="en-US"/>
          </a:p>
        </p:txBody>
      </p:sp>
    </p:spTree>
    <p:extLst>
      <p:ext uri="{BB962C8B-B14F-4D97-AF65-F5344CB8AC3E}">
        <p14:creationId xmlns:p14="http://schemas.microsoft.com/office/powerpoint/2010/main" val="7338539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Cliquez et modifiez le titre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pPr defTabSz="914400"/>
            <a:r>
              <a:rPr lang="fr-CH" dirty="0" smtClean="0">
                <a:solidFill>
                  <a:srgbClr val="0055A0"/>
                </a:solidFill>
                <a:latin typeface="Arial"/>
              </a:rPr>
              <a:t>Click to edit Master title style</a:t>
            </a:r>
            <a:endParaRPr lang="en-US" dirty="0">
              <a:solidFill>
                <a:srgbClr val="0055A0"/>
              </a:solidFill>
              <a:latin typeface="Aria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Tree>
    <p:extLst>
      <p:ext uri="{BB962C8B-B14F-4D97-AF65-F5344CB8AC3E}">
        <p14:creationId xmlns:p14="http://schemas.microsoft.com/office/powerpoint/2010/main" val="1370225507"/>
      </p:ext>
    </p:extLst>
  </p:cSld>
  <p:clrMapOvr>
    <a:masterClrMapping/>
  </p:clrMapOvr>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Cliquez et modifiez le titre</a:t>
            </a:r>
            <a:endParaRPr kumimoji="0" lang="en-US"/>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pPr defTabSz="914400"/>
            <a:r>
              <a:rPr lang="fr-CH" dirty="0" smtClean="0">
                <a:solidFill>
                  <a:srgbClr val="0055A0"/>
                </a:solidFill>
                <a:latin typeface="Arial"/>
              </a:rPr>
              <a:t>Click to edit Master title style</a:t>
            </a:r>
            <a:endParaRPr lang="en-US" dirty="0">
              <a:solidFill>
                <a:srgbClr val="0055A0"/>
              </a:solidFill>
              <a:latin typeface="Aria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Tree>
    <p:extLst>
      <p:ext uri="{BB962C8B-B14F-4D97-AF65-F5344CB8AC3E}">
        <p14:creationId xmlns:p14="http://schemas.microsoft.com/office/powerpoint/2010/main" val="2057637213"/>
      </p:ext>
    </p:extLst>
  </p:cSld>
  <p:clrMapOvr>
    <a:masterClrMapping/>
  </p:clrMapOvr>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extLst>
      <p:ext uri="{BB962C8B-B14F-4D97-AF65-F5344CB8AC3E}">
        <p14:creationId xmlns:p14="http://schemas.microsoft.com/office/powerpoint/2010/main" val="289713252"/>
      </p:ext>
    </p:extLst>
  </p:cSld>
  <p:clrMapOvr>
    <a:masterClrMapping/>
  </p:clrMapOvr>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Cliquez et modifiez le titre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Cliquez et modifiez le titre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Cliquez et modifiez le titre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Cliquez et modifiez le titre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Faire glisser l'image vers l'espace réservé ou cliquer sur l'icône pour l'ajouter</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Cliquez pour modifier les styles du texte du masque</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29/04/14</a:t>
            </a:fld>
            <a:endParaRPr lang="en-US" dirty="0">
              <a:solidFill>
                <a:srgbClr val="0055A0">
                  <a:tint val="75000"/>
                </a:srgbClr>
              </a:solidFill>
              <a:latin typeface="Aria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5B1C4A-17B9-8245-85DD-F640757DEEEF}" type="datetimeFigureOut">
              <a:rPr lang="en-US" smtClean="0"/>
              <a:t>29/04/14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40FAE-0B18-D547-BA0C-878AA01BDDD7}" type="slidenum">
              <a:rPr lang="en-US" smtClean="0"/>
              <a:t>‹#›</a:t>
            </a:fld>
            <a:endParaRPr lang="en-US"/>
          </a:p>
        </p:txBody>
      </p:sp>
    </p:spTree>
    <p:extLst>
      <p:ext uri="{BB962C8B-B14F-4D97-AF65-F5344CB8AC3E}">
        <p14:creationId xmlns:p14="http://schemas.microsoft.com/office/powerpoint/2010/main" val="36214875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5B1C4A-17B9-8245-85DD-F640757DEEEF}" type="datetimeFigureOut">
              <a:rPr lang="en-US" smtClean="0">
                <a:solidFill>
                  <a:srgbClr val="0055A0">
                    <a:tint val="75000"/>
                  </a:srgbClr>
                </a:solidFill>
                <a:latin typeface="Arial"/>
              </a:rPr>
              <a:pPr/>
              <a:t>29/04/14</a:t>
            </a:fld>
            <a:endParaRPr lang="en-US">
              <a:solidFill>
                <a:srgbClr val="0055A0">
                  <a:tint val="75000"/>
                </a:srgbClr>
              </a:solidFill>
              <a:latin typeface="Arial"/>
            </a:endParaRPr>
          </a:p>
        </p:txBody>
      </p:sp>
      <p:sp>
        <p:nvSpPr>
          <p:cNvPr id="5" name="Footer Placeholder 4"/>
          <p:cNvSpPr>
            <a:spLocks noGrp="1"/>
          </p:cNvSpPr>
          <p:nvPr>
            <p:ph type="ftr" sz="quarter" idx="11"/>
          </p:nvPr>
        </p:nvSpPr>
        <p:spPr/>
        <p:txBody>
          <a:bodyPr/>
          <a:lstStyle/>
          <a:p>
            <a:endParaRPr lang="en-US">
              <a:solidFill>
                <a:srgbClr val="0055A0">
                  <a:tint val="75000"/>
                </a:srgbClr>
              </a:solidFill>
              <a:latin typeface="Arial"/>
            </a:endParaRPr>
          </a:p>
        </p:txBody>
      </p:sp>
      <p:sp>
        <p:nvSpPr>
          <p:cNvPr id="6" name="Slide Number Placeholder 5"/>
          <p:cNvSpPr>
            <a:spLocks noGrp="1"/>
          </p:cNvSpPr>
          <p:nvPr>
            <p:ph type="sldNum" sz="quarter" idx="12"/>
          </p:nvPr>
        </p:nvSpPr>
        <p:spPr/>
        <p:txBody>
          <a:bodyPr/>
          <a:lstStyle/>
          <a:p>
            <a:fld id="{17A40FAE-0B18-D547-BA0C-878AA01BDDD7}" type="slidenum">
              <a:rPr lang="en-US" smtClean="0">
                <a:solidFill>
                  <a:srgbClr val="0055A0">
                    <a:tint val="75000"/>
                  </a:srgbClr>
                </a:solidFill>
                <a:latin typeface="Arial"/>
              </a:rPr>
              <a:pPr/>
              <a:t>‹#›</a:t>
            </a:fld>
            <a:endParaRPr lang="en-US">
              <a:solidFill>
                <a:srgbClr val="0055A0">
                  <a:tint val="75000"/>
                </a:srgbClr>
              </a:solidFill>
              <a:latin typeface="Arial"/>
            </a:endParaRPr>
          </a:p>
        </p:txBody>
      </p:sp>
    </p:spTree>
    <p:extLst>
      <p:ext uri="{BB962C8B-B14F-4D97-AF65-F5344CB8AC3E}">
        <p14:creationId xmlns:p14="http://schemas.microsoft.com/office/powerpoint/2010/main" val="5448927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5B1C4A-17B9-8245-85DD-F640757DEEEF}" type="datetimeFigureOut">
              <a:rPr lang="en-US" smtClean="0">
                <a:solidFill>
                  <a:srgbClr val="0055A0">
                    <a:tint val="75000"/>
                  </a:srgbClr>
                </a:solidFill>
                <a:latin typeface="Arial"/>
              </a:rPr>
              <a:pPr/>
              <a:t>29/04/14</a:t>
            </a:fld>
            <a:endParaRPr lang="en-US">
              <a:solidFill>
                <a:srgbClr val="0055A0">
                  <a:tint val="75000"/>
                </a:srgbClr>
              </a:solidFill>
              <a:latin typeface="Arial"/>
            </a:endParaRPr>
          </a:p>
        </p:txBody>
      </p:sp>
      <p:sp>
        <p:nvSpPr>
          <p:cNvPr id="4" name="Footer Placeholder 3"/>
          <p:cNvSpPr>
            <a:spLocks noGrp="1"/>
          </p:cNvSpPr>
          <p:nvPr>
            <p:ph type="ftr" sz="quarter" idx="11"/>
          </p:nvPr>
        </p:nvSpPr>
        <p:spPr/>
        <p:txBody>
          <a:bodyPr/>
          <a:lstStyle/>
          <a:p>
            <a:endParaRPr lang="en-US">
              <a:solidFill>
                <a:srgbClr val="0055A0">
                  <a:tint val="75000"/>
                </a:srgbClr>
              </a:solidFill>
              <a:latin typeface="Arial"/>
            </a:endParaRPr>
          </a:p>
        </p:txBody>
      </p:sp>
      <p:sp>
        <p:nvSpPr>
          <p:cNvPr id="5" name="Slide Number Placeholder 4"/>
          <p:cNvSpPr>
            <a:spLocks noGrp="1"/>
          </p:cNvSpPr>
          <p:nvPr>
            <p:ph type="sldNum" sz="quarter" idx="12"/>
          </p:nvPr>
        </p:nvSpPr>
        <p:spPr/>
        <p:txBody>
          <a:bodyPr/>
          <a:lstStyle/>
          <a:p>
            <a:fld id="{17A40FAE-0B18-D547-BA0C-878AA01BDDD7}" type="slidenum">
              <a:rPr lang="en-US" smtClean="0">
                <a:solidFill>
                  <a:srgbClr val="0055A0">
                    <a:tint val="75000"/>
                  </a:srgbClr>
                </a:solidFill>
                <a:latin typeface="Arial"/>
              </a:rPr>
              <a:pPr/>
              <a:t>‹#›</a:t>
            </a:fld>
            <a:endParaRPr lang="en-US">
              <a:solidFill>
                <a:srgbClr val="0055A0">
                  <a:tint val="75000"/>
                </a:srgbClr>
              </a:solidFill>
              <a:latin typeface="Arial"/>
            </a:endParaRPr>
          </a:p>
        </p:txBody>
      </p:sp>
    </p:spTree>
    <p:extLst>
      <p:ext uri="{BB962C8B-B14F-4D97-AF65-F5344CB8AC3E}">
        <p14:creationId xmlns:p14="http://schemas.microsoft.com/office/powerpoint/2010/main" val="2524570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5B1C4A-17B9-8245-85DD-F640757DEEEF}" type="datetimeFigureOut">
              <a:rPr lang="en-US" smtClean="0"/>
              <a:t>29/04/14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A40FAE-0B18-D547-BA0C-878AA01BDDD7}" type="slidenum">
              <a:rPr lang="en-US" smtClean="0"/>
              <a:t>‹#›</a:t>
            </a:fld>
            <a:endParaRPr lang="en-US"/>
          </a:p>
        </p:txBody>
      </p:sp>
    </p:spTree>
    <p:extLst>
      <p:ext uri="{BB962C8B-B14F-4D97-AF65-F5344CB8AC3E}">
        <p14:creationId xmlns:p14="http://schemas.microsoft.com/office/powerpoint/2010/main" val="2330272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5B1C4A-17B9-8245-85DD-F640757DEEEF}" type="datetimeFigureOut">
              <a:rPr lang="en-US" smtClean="0"/>
              <a:t>29/04/14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A40FAE-0B18-D547-BA0C-878AA01BDDD7}" type="slidenum">
              <a:rPr lang="en-US" smtClean="0"/>
              <a:t>‹#›</a:t>
            </a:fld>
            <a:endParaRPr lang="en-US"/>
          </a:p>
        </p:txBody>
      </p:sp>
    </p:spTree>
    <p:extLst>
      <p:ext uri="{BB962C8B-B14F-4D97-AF65-F5344CB8AC3E}">
        <p14:creationId xmlns:p14="http://schemas.microsoft.com/office/powerpoint/2010/main" val="2524570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5B1C4A-17B9-8245-85DD-F640757DEEEF}" type="datetimeFigureOut">
              <a:rPr lang="en-US" smtClean="0"/>
              <a:t>29/04/14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A40FAE-0B18-D547-BA0C-878AA01BDDD7}" type="slidenum">
              <a:rPr lang="en-US" smtClean="0"/>
              <a:t>‹#›</a:t>
            </a:fld>
            <a:endParaRPr lang="en-US"/>
          </a:p>
        </p:txBody>
      </p:sp>
    </p:spTree>
    <p:extLst>
      <p:ext uri="{BB962C8B-B14F-4D97-AF65-F5344CB8AC3E}">
        <p14:creationId xmlns:p14="http://schemas.microsoft.com/office/powerpoint/2010/main" val="2436303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5B1C4A-17B9-8245-85DD-F640757DEEEF}" type="datetimeFigureOut">
              <a:rPr lang="en-US" smtClean="0"/>
              <a:t>29/04/14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40FAE-0B18-D547-BA0C-878AA01BDDD7}" type="slidenum">
              <a:rPr lang="en-US" smtClean="0"/>
              <a:t>‹#›</a:t>
            </a:fld>
            <a:endParaRPr lang="en-US"/>
          </a:p>
        </p:txBody>
      </p:sp>
    </p:spTree>
    <p:extLst>
      <p:ext uri="{BB962C8B-B14F-4D97-AF65-F5344CB8AC3E}">
        <p14:creationId xmlns:p14="http://schemas.microsoft.com/office/powerpoint/2010/main" val="824032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5B1C4A-17B9-8245-85DD-F640757DEEEF}" type="datetimeFigureOut">
              <a:rPr lang="en-US" smtClean="0"/>
              <a:t>29/04/14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40FAE-0B18-D547-BA0C-878AA01BDDD7}" type="slidenum">
              <a:rPr lang="en-US" smtClean="0"/>
              <a:t>‹#›</a:t>
            </a:fld>
            <a:endParaRPr lang="en-US"/>
          </a:p>
        </p:txBody>
      </p:sp>
    </p:spTree>
    <p:extLst>
      <p:ext uri="{BB962C8B-B14F-4D97-AF65-F5344CB8AC3E}">
        <p14:creationId xmlns:p14="http://schemas.microsoft.com/office/powerpoint/2010/main" val="36415376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theme" Target="../theme/theme2.xml"/><Relationship Id="rId17" Type="http://schemas.openxmlformats.org/officeDocument/2006/relationships/image" Target="../media/image1.emf"/><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7.xml"/><Relationship Id="rId12" Type="http://schemas.openxmlformats.org/officeDocument/2006/relationships/slideLayout" Target="../slideLayouts/slideLayout38.xml"/><Relationship Id="rId13" Type="http://schemas.openxmlformats.org/officeDocument/2006/relationships/slideLayout" Target="../slideLayouts/slideLayout39.xml"/><Relationship Id="rId14" Type="http://schemas.openxmlformats.org/officeDocument/2006/relationships/slideLayout" Target="../slideLayouts/slideLayout40.xml"/><Relationship Id="rId15" Type="http://schemas.openxmlformats.org/officeDocument/2006/relationships/slideLayout" Target="../slideLayouts/slideLayout41.xml"/><Relationship Id="rId16" Type="http://schemas.openxmlformats.org/officeDocument/2006/relationships/theme" Target="../theme/theme3.xml"/><Relationship Id="rId17" Type="http://schemas.openxmlformats.org/officeDocument/2006/relationships/image" Target="../media/image1.emf"/><Relationship Id="rId1" Type="http://schemas.openxmlformats.org/officeDocument/2006/relationships/slideLayout" Target="../slideLayouts/slideLayout27.xml"/><Relationship Id="rId2" Type="http://schemas.openxmlformats.org/officeDocument/2006/relationships/slideLayout" Target="../slideLayouts/slideLayout28.xml"/><Relationship Id="rId3" Type="http://schemas.openxmlformats.org/officeDocument/2006/relationships/slideLayout" Target="../slideLayouts/slideLayout29.xml"/><Relationship Id="rId4" Type="http://schemas.openxmlformats.org/officeDocument/2006/relationships/slideLayout" Target="../slideLayouts/slideLayout30.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 Id="rId9" Type="http://schemas.openxmlformats.org/officeDocument/2006/relationships/slideLayout" Target="../slideLayouts/slideLayout35.xml"/><Relationship Id="rId10"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5B1C4A-17B9-8245-85DD-F640757DEEEF}" type="datetimeFigureOut">
              <a:rPr lang="en-US" smtClean="0"/>
              <a:t>29/04/14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40FAE-0B18-D547-BA0C-878AA01BDDD7}" type="slidenum">
              <a:rPr lang="en-US" smtClean="0"/>
              <a:t>‹#›</a:t>
            </a:fld>
            <a:endParaRPr lang="en-US"/>
          </a:p>
        </p:txBody>
      </p:sp>
    </p:spTree>
    <p:extLst>
      <p:ext uri="{BB962C8B-B14F-4D97-AF65-F5344CB8AC3E}">
        <p14:creationId xmlns:p14="http://schemas.microsoft.com/office/powerpoint/2010/main" val="7290636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B4BFD808-6B56-4447-9401-2398D08EE3C0}" type="datetime1">
              <a:rPr lang="en-US" smtClean="0">
                <a:solidFill>
                  <a:srgbClr val="0055A0">
                    <a:tint val="75000"/>
                  </a:srgbClr>
                </a:solidFill>
                <a:latin typeface="Arial"/>
              </a:rPr>
              <a:pPr defTabSz="914400"/>
              <a:t>29/04/14</a:t>
            </a:fld>
            <a:endParaRPr lang="en-US" dirty="0">
              <a:solidFill>
                <a:srgbClr val="0055A0">
                  <a:tint val="75000"/>
                </a:srgbClr>
              </a:solidFill>
              <a:latin typeface="Arial"/>
            </a:endParaRPr>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dirty="0" smtClean="0">
                <a:solidFill>
                  <a:srgbClr val="0055A0">
                    <a:tint val="75000"/>
                  </a:srgbClr>
                </a:solidFill>
                <a:latin typeface="Arial"/>
              </a:rPr>
              <a:t>Document reference EDMS</a:t>
            </a:r>
            <a:endParaRPr lang="en-US" dirty="0">
              <a:solidFill>
                <a:srgbClr val="0055A0">
                  <a:tint val="75000"/>
                </a:srgbClr>
              </a:solidFill>
              <a:latin typeface="Arial"/>
            </a:endParaRP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17918391-D411-FE40-AAD7-861AE5233E0E}" type="slidenum">
              <a:rPr lang="en-US" smtClean="0">
                <a:solidFill>
                  <a:srgbClr val="0055A0">
                    <a:tint val="75000"/>
                  </a:srgbClr>
                </a:solidFill>
                <a:latin typeface="Arial"/>
              </a:rPr>
              <a:pPr defTabSz="914400"/>
              <a:t>‹#›</a:t>
            </a:fld>
            <a:endParaRPr lang="en-US" dirty="0">
              <a:solidFill>
                <a:srgbClr val="0055A0">
                  <a:tint val="75000"/>
                </a:srgbClr>
              </a:solidFill>
              <a:latin typeface="Aria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B4BFD808-6B56-4447-9401-2398D08EE3C0}" type="datetime1">
              <a:rPr lang="en-US" smtClean="0">
                <a:solidFill>
                  <a:srgbClr val="0055A0">
                    <a:tint val="75000"/>
                  </a:srgbClr>
                </a:solidFill>
                <a:latin typeface="Arial"/>
              </a:rPr>
              <a:pPr defTabSz="914400"/>
              <a:t>29/04/14</a:t>
            </a:fld>
            <a:endParaRPr lang="en-US" dirty="0">
              <a:solidFill>
                <a:srgbClr val="0055A0">
                  <a:tint val="75000"/>
                </a:srgbClr>
              </a:solidFill>
              <a:latin typeface="Arial"/>
            </a:endParaRPr>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dirty="0" smtClean="0">
                <a:solidFill>
                  <a:srgbClr val="0055A0">
                    <a:tint val="75000"/>
                  </a:srgbClr>
                </a:solidFill>
                <a:latin typeface="Arial"/>
              </a:rPr>
              <a:t>Document reference EDMS</a:t>
            </a:r>
            <a:endParaRPr lang="en-US" dirty="0">
              <a:solidFill>
                <a:srgbClr val="0055A0">
                  <a:tint val="75000"/>
                </a:srgbClr>
              </a:solidFill>
              <a:latin typeface="Arial"/>
            </a:endParaRP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17918391-D411-FE40-AAD7-861AE5233E0E}" type="slidenum">
              <a:rPr lang="en-US" smtClean="0">
                <a:solidFill>
                  <a:srgbClr val="0055A0">
                    <a:tint val="75000"/>
                  </a:srgbClr>
                </a:solidFill>
                <a:latin typeface="Arial"/>
              </a:rPr>
              <a:pPr defTabSz="914400"/>
              <a:t>‹#›</a:t>
            </a:fld>
            <a:endParaRPr lang="en-US" dirty="0">
              <a:solidFill>
                <a:srgbClr val="0055A0">
                  <a:tint val="75000"/>
                </a:srgbClr>
              </a:solidFill>
              <a:latin typeface="Arial"/>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jpeg"/><Relationship Id="rId3" Type="http://schemas.openxmlformats.org/officeDocument/2006/relationships/image" Target="../media/image1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49538"/>
            <a:ext cx="7772400" cy="1470025"/>
          </a:xfrm>
        </p:spPr>
        <p:txBody>
          <a:bodyPr>
            <a:normAutofit fontScale="90000"/>
          </a:bodyPr>
          <a:lstStyle/>
          <a:p>
            <a:pPr algn="ctr"/>
            <a:r>
              <a:rPr lang="en-US" dirty="0" smtClean="0"/>
              <a:t>REVIEW OF QUENCH HEATERS FOR </a:t>
            </a:r>
            <a:r>
              <a:rPr lang="en-US" b="1" dirty="0" smtClean="0"/>
              <a:t>LHC</a:t>
            </a:r>
            <a:endParaRPr lang="en-US" b="1" dirty="0"/>
          </a:p>
        </p:txBody>
      </p:sp>
      <p:sp>
        <p:nvSpPr>
          <p:cNvPr id="3" name="Subtitle 2"/>
          <p:cNvSpPr>
            <a:spLocks noGrp="1"/>
          </p:cNvSpPr>
          <p:nvPr>
            <p:ph type="subTitle" idx="1"/>
          </p:nvPr>
        </p:nvSpPr>
        <p:spPr>
          <a:xfrm>
            <a:off x="1371600" y="3009900"/>
            <a:ext cx="6400800" cy="1752600"/>
          </a:xfrm>
        </p:spPr>
        <p:txBody>
          <a:bodyPr>
            <a:normAutofit/>
          </a:bodyPr>
          <a:lstStyle/>
          <a:p>
            <a:r>
              <a:rPr lang="en-US" dirty="0" smtClean="0"/>
              <a:t>A view on development and </a:t>
            </a:r>
          </a:p>
          <a:p>
            <a:r>
              <a:rPr lang="en-US" dirty="0" smtClean="0"/>
              <a:t>manufacturing experience at CERN</a:t>
            </a:r>
          </a:p>
          <a:p>
            <a:endParaRPr lang="en-US" dirty="0"/>
          </a:p>
        </p:txBody>
      </p:sp>
      <p:sp>
        <p:nvSpPr>
          <p:cNvPr id="5" name="TextBox 4"/>
          <p:cNvSpPr txBox="1"/>
          <p:nvPr/>
        </p:nvSpPr>
        <p:spPr>
          <a:xfrm>
            <a:off x="2774048" y="4638497"/>
            <a:ext cx="3605562" cy="646331"/>
          </a:xfrm>
          <a:prstGeom prst="rect">
            <a:avLst/>
          </a:prstGeom>
          <a:noFill/>
        </p:spPr>
        <p:txBody>
          <a:bodyPr wrap="none" rtlCol="0">
            <a:spAutoFit/>
          </a:bodyPr>
          <a:lstStyle/>
          <a:p>
            <a:pPr defTabSz="914400"/>
            <a:r>
              <a:rPr lang="en-US" dirty="0">
                <a:solidFill>
                  <a:srgbClr val="0055A0"/>
                </a:solidFill>
                <a:latin typeface="Arial"/>
              </a:rPr>
              <a:t>Felix Rodriguez Mateos, TE-MPE</a:t>
            </a:r>
          </a:p>
          <a:p>
            <a:pPr defTabSz="914400"/>
            <a:endParaRPr lang="en-US" dirty="0">
              <a:solidFill>
                <a:srgbClr val="0055A0"/>
              </a:solidFill>
              <a:latin typeface="Arial"/>
            </a:endParaRPr>
          </a:p>
        </p:txBody>
      </p:sp>
    </p:spTree>
    <p:extLst>
      <p:ext uri="{BB962C8B-B14F-4D97-AF65-F5344CB8AC3E}">
        <p14:creationId xmlns:p14="http://schemas.microsoft.com/office/powerpoint/2010/main" val="4161938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574" y="10083"/>
            <a:ext cx="8229600" cy="1143000"/>
          </a:xfrm>
        </p:spPr>
        <p:txBody>
          <a:bodyPr>
            <a:normAutofit/>
          </a:bodyPr>
          <a:lstStyle/>
          <a:p>
            <a:r>
              <a:rPr lang="en-US" dirty="0" smtClean="0"/>
              <a:t>Connection to leads</a:t>
            </a:r>
            <a:endParaRPr lang="en-US" dirty="0"/>
          </a:p>
        </p:txBody>
      </p:sp>
      <p:sp>
        <p:nvSpPr>
          <p:cNvPr id="5" name="Content Placeholder 4"/>
          <p:cNvSpPr>
            <a:spLocks noGrp="1"/>
          </p:cNvSpPr>
          <p:nvPr>
            <p:ph idx="1"/>
          </p:nvPr>
        </p:nvSpPr>
        <p:spPr>
          <a:xfrm>
            <a:off x="142888" y="1654142"/>
            <a:ext cx="2844368" cy="4195394"/>
          </a:xfrm>
        </p:spPr>
        <p:txBody>
          <a:bodyPr>
            <a:normAutofit/>
          </a:bodyPr>
          <a:lstStyle/>
          <a:p>
            <a:pPr>
              <a:buFont typeface="Wingdings" charset="2"/>
              <a:buChar char="Ø"/>
            </a:pPr>
            <a:r>
              <a:rPr lang="en-US" sz="1600" dirty="0"/>
              <a:t>i</a:t>
            </a:r>
            <a:r>
              <a:rPr lang="en-US" sz="1600" dirty="0" smtClean="0"/>
              <a:t>t was a delicate operation from the very beginning</a:t>
            </a:r>
          </a:p>
          <a:p>
            <a:pPr>
              <a:buFont typeface="Wingdings" charset="2"/>
              <a:buChar char="Ø"/>
            </a:pPr>
            <a:r>
              <a:rPr lang="en-US" sz="1600" dirty="0"/>
              <a:t>i</a:t>
            </a:r>
            <a:r>
              <a:rPr lang="en-US" sz="1600" dirty="0" smtClean="0"/>
              <a:t>nitially, thick copper pieces were brazed to the steel strip ends; the insulation foils had to be protected from this high temperature operation</a:t>
            </a:r>
          </a:p>
          <a:p>
            <a:pPr>
              <a:buFont typeface="Wingdings" charset="2"/>
              <a:buChar char="Ø"/>
            </a:pPr>
            <a:r>
              <a:rPr lang="en-US" sz="1600" dirty="0"/>
              <a:t>l</a:t>
            </a:r>
            <a:r>
              <a:rPr lang="en-US" sz="1600" dirty="0" smtClean="0"/>
              <a:t>ater on, it was decided to use smaller copper pieces (the so-called omegas) which would be soldered with </a:t>
            </a:r>
            <a:r>
              <a:rPr lang="en-US" sz="1600" dirty="0" err="1" smtClean="0"/>
              <a:t>Sn</a:t>
            </a:r>
            <a:r>
              <a:rPr lang="en-US" sz="1600" dirty="0" smtClean="0"/>
              <a:t>-Ag eutectic</a:t>
            </a:r>
          </a:p>
          <a:p>
            <a:pPr>
              <a:buFont typeface="Wingdings" charset="2"/>
              <a:buChar char="Ø"/>
            </a:pPr>
            <a:r>
              <a:rPr lang="en-US" sz="1600" dirty="0" smtClean="0"/>
              <a:t>CEA-</a:t>
            </a:r>
            <a:r>
              <a:rPr lang="en-US" sz="1600" dirty="0" err="1" smtClean="0"/>
              <a:t>Saclay</a:t>
            </a:r>
            <a:r>
              <a:rPr lang="en-US" sz="1600" dirty="0" smtClean="0"/>
              <a:t> decided to use crimped contacts in stead</a:t>
            </a:r>
          </a:p>
        </p:txBody>
      </p:sp>
      <p:pic>
        <p:nvPicPr>
          <p:cNvPr id="8" name="Picture 4" descr="R00122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2398" y="3669547"/>
            <a:ext cx="2631775" cy="197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R00122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2399" y="1472806"/>
            <a:ext cx="2631775" cy="197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descr="R00122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0357" y="1472806"/>
            <a:ext cx="2576925" cy="193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descr="R001225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0357" y="3669547"/>
            <a:ext cx="2630387" cy="197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091670" y="5937448"/>
            <a:ext cx="1532503" cy="307777"/>
          </a:xfrm>
          <a:prstGeom prst="rect">
            <a:avLst/>
          </a:prstGeom>
          <a:solidFill>
            <a:schemeClr val="accent5">
              <a:lumMod val="60000"/>
              <a:lumOff val="40000"/>
            </a:schemeClr>
          </a:solidFill>
        </p:spPr>
        <p:txBody>
          <a:bodyPr wrap="none" rtlCol="0">
            <a:spAutoFit/>
          </a:bodyPr>
          <a:lstStyle>
            <a:defPPr>
              <a:defRPr lang="en-US"/>
            </a:defPPr>
            <a:lvl1pPr>
              <a:defRPr sz="1400"/>
            </a:lvl1pPr>
          </a:lstStyle>
          <a:p>
            <a:r>
              <a:rPr lang="en-US" dirty="0"/>
              <a:t>Pictures: A. </a:t>
            </a:r>
            <a:r>
              <a:rPr lang="en-US" dirty="0" err="1"/>
              <a:t>Musso</a:t>
            </a:r>
            <a:endParaRPr lang="en-US" dirty="0"/>
          </a:p>
        </p:txBody>
      </p:sp>
      <p:sp>
        <p:nvSpPr>
          <p:cNvPr id="14" name="TextBox 13"/>
          <p:cNvSpPr txBox="1"/>
          <p:nvPr/>
        </p:nvSpPr>
        <p:spPr>
          <a:xfrm>
            <a:off x="3023917" y="5643819"/>
            <a:ext cx="2736827" cy="523220"/>
          </a:xfrm>
          <a:prstGeom prst="rect">
            <a:avLst/>
          </a:prstGeom>
          <a:solidFill>
            <a:srgbClr val="FF6600"/>
          </a:solidFill>
        </p:spPr>
        <p:txBody>
          <a:bodyPr wrap="square" rtlCol="0">
            <a:spAutoFit/>
          </a:bodyPr>
          <a:lstStyle/>
          <a:p>
            <a:pPr algn="ctr"/>
            <a:r>
              <a:rPr lang="en-US" sz="1400" dirty="0" smtClean="0"/>
              <a:t>Alcohol or acetone are used for cleaning after soldering</a:t>
            </a:r>
            <a:endParaRPr lang="en-US" sz="1400" dirty="0"/>
          </a:p>
        </p:txBody>
      </p:sp>
    </p:spTree>
    <p:extLst>
      <p:ext uri="{BB962C8B-B14F-4D97-AF65-F5344CB8AC3E}">
        <p14:creationId xmlns:p14="http://schemas.microsoft.com/office/powerpoint/2010/main" val="239936383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able_designs_QH.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600265"/>
            <a:ext cx="7121621" cy="3178333"/>
          </a:xfrm>
          <a:prstGeom prst="rect">
            <a:avLst/>
          </a:prstGeom>
        </p:spPr>
      </p:pic>
      <p:sp>
        <p:nvSpPr>
          <p:cNvPr id="2" name="Title 1"/>
          <p:cNvSpPr>
            <a:spLocks noGrp="1"/>
          </p:cNvSpPr>
          <p:nvPr>
            <p:ph type="title"/>
          </p:nvPr>
        </p:nvSpPr>
        <p:spPr>
          <a:xfrm>
            <a:off x="457200" y="-203970"/>
            <a:ext cx="8229600" cy="925641"/>
          </a:xfrm>
        </p:spPr>
        <p:txBody>
          <a:bodyPr>
            <a:normAutofit/>
          </a:bodyPr>
          <a:lstStyle/>
          <a:p>
            <a:r>
              <a:rPr lang="en-US" sz="3600" dirty="0" smtClean="0"/>
              <a:t>The QH zoo in LHC</a:t>
            </a:r>
            <a:endParaRPr lang="en-US" sz="3600" dirty="0"/>
          </a:p>
        </p:txBody>
      </p:sp>
      <p:sp>
        <p:nvSpPr>
          <p:cNvPr id="3" name="Content Placeholder 2"/>
          <p:cNvSpPr>
            <a:spLocks noGrp="1"/>
          </p:cNvSpPr>
          <p:nvPr>
            <p:ph idx="1"/>
          </p:nvPr>
        </p:nvSpPr>
        <p:spPr>
          <a:xfrm>
            <a:off x="366699" y="638300"/>
            <a:ext cx="8496687" cy="703336"/>
          </a:xfrm>
        </p:spPr>
        <p:txBody>
          <a:bodyPr>
            <a:normAutofit fontScale="47500" lnSpcReduction="20000"/>
          </a:bodyPr>
          <a:lstStyle/>
          <a:p>
            <a:r>
              <a:rPr lang="en-US" dirty="0" smtClean="0"/>
              <a:t>Different versions but all within the same principle : co-lamination and copper plating</a:t>
            </a:r>
          </a:p>
          <a:p>
            <a:r>
              <a:rPr lang="en-US" dirty="0" smtClean="0"/>
              <a:t>Only exception are the MQ heaters which are first copper plated in a selective manner, then pads are chemically etched and finally a cover foil is laid onto the resulting product</a:t>
            </a:r>
            <a:endParaRPr lang="en-US" dirty="0"/>
          </a:p>
        </p:txBody>
      </p:sp>
      <p:pic>
        <p:nvPicPr>
          <p:cNvPr id="4" name="Picture 3" descr="endMQ_Q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9336" y="1427783"/>
            <a:ext cx="4722369" cy="2268006"/>
          </a:xfrm>
          <a:prstGeom prst="rect">
            <a:avLst/>
          </a:prstGeom>
        </p:spPr>
      </p:pic>
      <p:pic>
        <p:nvPicPr>
          <p:cNvPr id="5" name="Picture 4" descr="rive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533" y="1499322"/>
            <a:ext cx="2184267" cy="1838697"/>
          </a:xfrm>
          <a:prstGeom prst="rect">
            <a:avLst/>
          </a:prstGeom>
          <a:ln w="57150" cmpd="sng">
            <a:solidFill>
              <a:srgbClr val="8EB4E3"/>
            </a:solidFill>
          </a:ln>
        </p:spPr>
      </p:pic>
      <p:sp>
        <p:nvSpPr>
          <p:cNvPr id="6" name="Oval 5"/>
          <p:cNvSpPr/>
          <p:nvPr/>
        </p:nvSpPr>
        <p:spPr>
          <a:xfrm>
            <a:off x="3497057" y="2164507"/>
            <a:ext cx="447194" cy="438268"/>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Arrow Connector 8"/>
          <p:cNvCxnSpPr>
            <a:stCxn id="6" idx="7"/>
          </p:cNvCxnSpPr>
          <p:nvPr/>
        </p:nvCxnSpPr>
        <p:spPr>
          <a:xfrm flipV="1">
            <a:off x="3878761" y="1949845"/>
            <a:ext cx="2542944" cy="278845"/>
          </a:xfrm>
          <a:prstGeom prst="straightConnector1">
            <a:avLst/>
          </a:prstGeom>
          <a:ln w="38100" cmpd="dbl">
            <a:prstDash val="sysDash"/>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6483098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8817" y="1238753"/>
            <a:ext cx="8567176" cy="4959609"/>
          </a:xfrm>
        </p:spPr>
        <p:txBody>
          <a:bodyPr>
            <a:normAutofit fontScale="77500" lnSpcReduction="20000"/>
          </a:bodyPr>
          <a:lstStyle/>
          <a:p>
            <a:r>
              <a:rPr lang="en-US" dirty="0" smtClean="0"/>
              <a:t>Issues during collaring</a:t>
            </a:r>
          </a:p>
          <a:p>
            <a:pPr lvl="1"/>
            <a:r>
              <a:rPr lang="en-US" dirty="0" smtClean="0"/>
              <a:t>Heater must be well positioned; especially the omegas that need to lay within the groove machined for the purpose </a:t>
            </a:r>
          </a:p>
          <a:p>
            <a:pPr lvl="1"/>
            <a:r>
              <a:rPr lang="en-US" dirty="0" smtClean="0"/>
              <a:t>If not, risks that collaring process destroys the heater end</a:t>
            </a:r>
          </a:p>
          <a:p>
            <a:pPr lvl="1"/>
            <a:r>
              <a:rPr lang="en-US" dirty="0" smtClean="0"/>
              <a:t>In case of re-collaring a magnet, a set of brand new QH was used because the collaring process was marking the coil outer irregularities quite strongly on the QH surface</a:t>
            </a:r>
          </a:p>
          <a:p>
            <a:r>
              <a:rPr lang="en-US" dirty="0" smtClean="0"/>
              <a:t>Issues afterwards (testing the magnets, warm or cold)</a:t>
            </a:r>
          </a:p>
          <a:p>
            <a:pPr lvl="1"/>
            <a:r>
              <a:rPr lang="en-US" dirty="0" smtClean="0"/>
              <a:t>Two classes of problems</a:t>
            </a:r>
          </a:p>
          <a:p>
            <a:pPr lvl="2"/>
            <a:r>
              <a:rPr lang="en-US" dirty="0" smtClean="0"/>
              <a:t>Straight part (8 cases) – detected during standard electrical tests at warm</a:t>
            </a:r>
          </a:p>
          <a:p>
            <a:pPr lvl="2"/>
            <a:r>
              <a:rPr lang="en-US" dirty="0" smtClean="0"/>
              <a:t>Ends (12 cases) – 50% detected at warm during standard tests; 50 % at CERN on the bench</a:t>
            </a:r>
          </a:p>
          <a:p>
            <a:pPr lvl="1"/>
            <a:r>
              <a:rPr lang="en-US" dirty="0" smtClean="0"/>
              <a:t>Straight part problems are supposed to be originated by defects in the heater </a:t>
            </a:r>
            <a:r>
              <a:rPr lang="en-US" dirty="0" smtClean="0"/>
              <a:t>themselves</a:t>
            </a:r>
            <a:endParaRPr lang="en-US" dirty="0" smtClean="0"/>
          </a:p>
          <a:p>
            <a:pPr lvl="1"/>
            <a:r>
              <a:rPr lang="en-US" dirty="0" smtClean="0"/>
              <a:t>Ends problems were identified by possible mistakes during assembly (collaring)</a:t>
            </a:r>
            <a:endParaRPr lang="en-US" dirty="0"/>
          </a:p>
        </p:txBody>
      </p:sp>
      <p:sp>
        <p:nvSpPr>
          <p:cNvPr id="5" name="Title 1"/>
          <p:cNvSpPr txBox="1">
            <a:spLocks/>
          </p:cNvSpPr>
          <p:nvPr/>
        </p:nvSpPr>
        <p:spPr>
          <a:xfrm>
            <a:off x="457200" y="154125"/>
            <a:ext cx="8229600" cy="94394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Feedback from series production</a:t>
            </a:r>
            <a:endParaRPr lang="en-US" dirty="0"/>
          </a:p>
        </p:txBody>
      </p:sp>
    </p:spTree>
    <p:extLst>
      <p:ext uri="{BB962C8B-B14F-4D97-AF65-F5344CB8AC3E}">
        <p14:creationId xmlns:p14="http://schemas.microsoft.com/office/powerpoint/2010/main" val="1566360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564" y="169121"/>
            <a:ext cx="8229600" cy="501698"/>
          </a:xfrm>
        </p:spPr>
        <p:txBody>
          <a:bodyPr>
            <a:normAutofit fontScale="92500" lnSpcReduction="20000"/>
          </a:bodyPr>
          <a:lstStyle/>
          <a:p>
            <a:r>
              <a:rPr lang="en-US" dirty="0" smtClean="0"/>
              <a:t>Fixation of QH during collaring</a:t>
            </a:r>
            <a:endParaRPr lang="en-US" dirty="0"/>
          </a:p>
        </p:txBody>
      </p:sp>
      <p:pic>
        <p:nvPicPr>
          <p:cNvPr id="6" name="Picture 5" descr="R00123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5552" y="670819"/>
            <a:ext cx="2816888" cy="211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R00123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430" y="670819"/>
            <a:ext cx="2816977" cy="211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txBox="1">
            <a:spLocks/>
          </p:cNvSpPr>
          <p:nvPr/>
        </p:nvSpPr>
        <p:spPr>
          <a:xfrm>
            <a:off x="296564" y="3040572"/>
            <a:ext cx="8229600" cy="501698"/>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Failure in the straight part</a:t>
            </a:r>
            <a:endParaRPr lang="en-US" dirty="0"/>
          </a:p>
        </p:txBody>
      </p:sp>
      <p:pic>
        <p:nvPicPr>
          <p:cNvPr id="9" name="Picture 8" descr="cutinaQH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430" y="3617997"/>
            <a:ext cx="7353300" cy="2882900"/>
          </a:xfrm>
          <a:prstGeom prst="rect">
            <a:avLst/>
          </a:prstGeom>
        </p:spPr>
      </p:pic>
      <p:sp>
        <p:nvSpPr>
          <p:cNvPr id="10" name="TextBox 9"/>
          <p:cNvSpPr txBox="1"/>
          <p:nvPr/>
        </p:nvSpPr>
        <p:spPr>
          <a:xfrm>
            <a:off x="6398462" y="6245225"/>
            <a:ext cx="1502084" cy="307777"/>
          </a:xfrm>
          <a:prstGeom prst="rect">
            <a:avLst/>
          </a:prstGeom>
          <a:solidFill>
            <a:schemeClr val="accent5">
              <a:lumMod val="60000"/>
              <a:lumOff val="40000"/>
            </a:schemeClr>
          </a:solidFill>
        </p:spPr>
        <p:txBody>
          <a:bodyPr wrap="none" rtlCol="0">
            <a:spAutoFit/>
          </a:bodyPr>
          <a:lstStyle>
            <a:defPPr>
              <a:defRPr lang="en-US"/>
            </a:defPPr>
            <a:lvl1pPr>
              <a:defRPr sz="1400"/>
            </a:lvl1pPr>
          </a:lstStyle>
          <a:p>
            <a:r>
              <a:rPr lang="en-US" dirty="0"/>
              <a:t>Pictures: M. </a:t>
            </a:r>
            <a:r>
              <a:rPr lang="en-US" dirty="0" err="1"/>
              <a:t>Bajko</a:t>
            </a:r>
            <a:endParaRPr lang="en-US" dirty="0"/>
          </a:p>
        </p:txBody>
      </p:sp>
      <p:sp>
        <p:nvSpPr>
          <p:cNvPr id="11" name="TextBox 10"/>
          <p:cNvSpPr txBox="1"/>
          <p:nvPr/>
        </p:nvSpPr>
        <p:spPr>
          <a:xfrm>
            <a:off x="6368043" y="2867542"/>
            <a:ext cx="1532503" cy="307777"/>
          </a:xfrm>
          <a:prstGeom prst="rect">
            <a:avLst/>
          </a:prstGeom>
          <a:solidFill>
            <a:schemeClr val="accent5">
              <a:lumMod val="60000"/>
              <a:lumOff val="40000"/>
            </a:schemeClr>
          </a:solidFill>
        </p:spPr>
        <p:txBody>
          <a:bodyPr wrap="none" rtlCol="0">
            <a:spAutoFit/>
          </a:bodyPr>
          <a:lstStyle>
            <a:defPPr>
              <a:defRPr lang="en-US"/>
            </a:defPPr>
            <a:lvl1pPr>
              <a:defRPr sz="1400"/>
            </a:lvl1pPr>
          </a:lstStyle>
          <a:p>
            <a:r>
              <a:rPr lang="en-US" dirty="0"/>
              <a:t>Pictures: A. </a:t>
            </a:r>
            <a:r>
              <a:rPr lang="en-US" dirty="0" err="1"/>
              <a:t>Musso</a:t>
            </a:r>
            <a:endParaRPr lang="en-US" dirty="0"/>
          </a:p>
        </p:txBody>
      </p:sp>
    </p:spTree>
    <p:extLst>
      <p:ext uri="{BB962C8B-B14F-4D97-AF65-F5344CB8AC3E}">
        <p14:creationId xmlns:p14="http://schemas.microsoft.com/office/powerpoint/2010/main" val="42871723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2shimsQH.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8453" y="395660"/>
            <a:ext cx="6175958" cy="2286962"/>
          </a:xfrm>
          <a:prstGeom prst="rect">
            <a:avLst/>
          </a:prstGeom>
        </p:spPr>
      </p:pic>
      <p:pic>
        <p:nvPicPr>
          <p:cNvPr id="5" name="Picture 4" descr="coilendM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3159" y="4009510"/>
            <a:ext cx="5894999" cy="2316812"/>
          </a:xfrm>
          <a:prstGeom prst="rect">
            <a:avLst/>
          </a:prstGeom>
        </p:spPr>
      </p:pic>
      <p:sp>
        <p:nvSpPr>
          <p:cNvPr id="3" name="Content Placeholder 2"/>
          <p:cNvSpPr>
            <a:spLocks noGrp="1"/>
          </p:cNvSpPr>
          <p:nvPr>
            <p:ph idx="1"/>
          </p:nvPr>
        </p:nvSpPr>
        <p:spPr>
          <a:xfrm>
            <a:off x="296564" y="3507812"/>
            <a:ext cx="8229600" cy="501698"/>
          </a:xfrm>
        </p:spPr>
        <p:txBody>
          <a:bodyPr>
            <a:normAutofit fontScale="92500" lnSpcReduction="20000"/>
          </a:bodyPr>
          <a:lstStyle/>
          <a:p>
            <a:r>
              <a:rPr lang="en-US" dirty="0" smtClean="0"/>
              <a:t>The critical area for the quench heaters</a:t>
            </a:r>
            <a:endParaRPr lang="en-US" dirty="0"/>
          </a:p>
        </p:txBody>
      </p:sp>
      <p:sp>
        <p:nvSpPr>
          <p:cNvPr id="12" name="Content Placeholder 2"/>
          <p:cNvSpPr txBox="1">
            <a:spLocks/>
          </p:cNvSpPr>
          <p:nvPr/>
        </p:nvSpPr>
        <p:spPr>
          <a:xfrm>
            <a:off x="296564" y="126511"/>
            <a:ext cx="8229600" cy="501698"/>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Failure in the coil end</a:t>
            </a:r>
            <a:endParaRPr lang="en-US" dirty="0"/>
          </a:p>
        </p:txBody>
      </p:sp>
      <p:sp>
        <p:nvSpPr>
          <p:cNvPr id="13" name="TextBox 12"/>
          <p:cNvSpPr txBox="1"/>
          <p:nvPr/>
        </p:nvSpPr>
        <p:spPr>
          <a:xfrm>
            <a:off x="7024080" y="2696164"/>
            <a:ext cx="1502084" cy="307777"/>
          </a:xfrm>
          <a:prstGeom prst="rect">
            <a:avLst/>
          </a:prstGeom>
          <a:solidFill>
            <a:schemeClr val="accent5">
              <a:lumMod val="60000"/>
              <a:lumOff val="40000"/>
            </a:schemeClr>
          </a:solidFill>
        </p:spPr>
        <p:txBody>
          <a:bodyPr wrap="none" rtlCol="0">
            <a:spAutoFit/>
          </a:bodyPr>
          <a:lstStyle/>
          <a:p>
            <a:r>
              <a:rPr lang="en-US" sz="1400" dirty="0" smtClean="0"/>
              <a:t>Pictures: M. </a:t>
            </a:r>
            <a:r>
              <a:rPr lang="en-US" sz="1400" dirty="0" err="1" smtClean="0"/>
              <a:t>Bajko</a:t>
            </a:r>
            <a:endParaRPr lang="en-US" sz="1400" dirty="0"/>
          </a:p>
        </p:txBody>
      </p:sp>
      <p:sp>
        <p:nvSpPr>
          <p:cNvPr id="15" name="TextBox 14"/>
          <p:cNvSpPr txBox="1"/>
          <p:nvPr/>
        </p:nvSpPr>
        <p:spPr>
          <a:xfrm>
            <a:off x="1547292" y="2676408"/>
            <a:ext cx="5404043" cy="646331"/>
          </a:xfrm>
          <a:prstGeom prst="rect">
            <a:avLst/>
          </a:prstGeom>
          <a:noFill/>
        </p:spPr>
        <p:txBody>
          <a:bodyPr wrap="none" rtlCol="0">
            <a:spAutoFit/>
          </a:bodyPr>
          <a:lstStyle/>
          <a:p>
            <a:pPr marL="342900" indent="-342900">
              <a:buAutoNum type="alphaLcParenR"/>
            </a:pPr>
            <a:r>
              <a:rPr lang="en-US" dirty="0" smtClean="0"/>
              <a:t>QH marked by the coil protection sheets</a:t>
            </a:r>
          </a:p>
          <a:p>
            <a:pPr marL="342900" indent="-342900">
              <a:buAutoNum type="alphaLcParenR"/>
            </a:pPr>
            <a:r>
              <a:rPr lang="en-US" dirty="0" smtClean="0"/>
              <a:t>Accidental overlapping of two coil protection sheets</a:t>
            </a:r>
            <a:endParaRPr lang="en-US" dirty="0"/>
          </a:p>
        </p:txBody>
      </p:sp>
      <p:sp>
        <p:nvSpPr>
          <p:cNvPr id="17" name="TextBox 16"/>
          <p:cNvSpPr txBox="1"/>
          <p:nvPr/>
        </p:nvSpPr>
        <p:spPr>
          <a:xfrm>
            <a:off x="116270" y="4009510"/>
            <a:ext cx="3452338" cy="2800766"/>
          </a:xfrm>
          <a:prstGeom prst="rect">
            <a:avLst/>
          </a:prstGeom>
          <a:noFill/>
        </p:spPr>
        <p:txBody>
          <a:bodyPr wrap="square" rtlCol="0">
            <a:spAutoFit/>
          </a:bodyPr>
          <a:lstStyle/>
          <a:p>
            <a:pPr algn="just"/>
            <a:r>
              <a:rPr lang="en-US" sz="1600" dirty="0" smtClean="0"/>
              <a:t>Shear stresses appear between QH and coil during</a:t>
            </a:r>
          </a:p>
          <a:p>
            <a:pPr marL="342900" indent="-342900" algn="just">
              <a:buAutoNum type="alphaLcParenR"/>
            </a:pPr>
            <a:r>
              <a:rPr lang="en-US" sz="1600" dirty="0" smtClean="0"/>
              <a:t>Collaring process </a:t>
            </a:r>
          </a:p>
          <a:p>
            <a:pPr marL="342900" indent="-342900" algn="just">
              <a:buAutoNum type="alphaLcParenR"/>
            </a:pPr>
            <a:r>
              <a:rPr lang="en-US" sz="1600" dirty="0" smtClean="0"/>
              <a:t>Cool down</a:t>
            </a:r>
          </a:p>
          <a:p>
            <a:pPr marL="342900" indent="-342900" algn="just">
              <a:buAutoNum type="alphaLcParenR"/>
            </a:pPr>
            <a:r>
              <a:rPr lang="en-US" sz="1600" dirty="0" smtClean="0"/>
              <a:t>Power cycles and quenches</a:t>
            </a:r>
          </a:p>
          <a:p>
            <a:pPr algn="just"/>
            <a:r>
              <a:rPr lang="en-US" sz="1600" dirty="0" smtClean="0"/>
              <a:t>The somehow curved profile that the heater has to follow in the transition from the regular length of the coil to adapt to the grooves machined for the omegas in the end spacers is not helping on this</a:t>
            </a:r>
          </a:p>
        </p:txBody>
      </p:sp>
    </p:spTree>
    <p:extLst>
      <p:ext uri="{BB962C8B-B14F-4D97-AF65-F5344CB8AC3E}">
        <p14:creationId xmlns:p14="http://schemas.microsoft.com/office/powerpoint/2010/main" val="1292627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376705" y="1542856"/>
            <a:ext cx="8229600" cy="4512397"/>
          </a:xfrm>
        </p:spPr>
        <p:txBody>
          <a:bodyPr>
            <a:normAutofit fontScale="62500" lnSpcReduction="20000"/>
          </a:bodyPr>
          <a:lstStyle/>
          <a:p>
            <a:r>
              <a:rPr lang="en-US" dirty="0" smtClean="0"/>
              <a:t>Initially, burrs on the metallic strips were expected to </a:t>
            </a:r>
            <a:r>
              <a:rPr lang="en-US" dirty="0"/>
              <a:t>be </a:t>
            </a:r>
            <a:r>
              <a:rPr lang="en-US" dirty="0" smtClean="0"/>
              <a:t>a major problem: behaving like knives, cutting </a:t>
            </a:r>
            <a:r>
              <a:rPr lang="en-US" dirty="0"/>
              <a:t>the heater </a:t>
            </a:r>
            <a:r>
              <a:rPr lang="en-US" dirty="0" smtClean="0"/>
              <a:t>insulation, and likely </a:t>
            </a:r>
            <a:r>
              <a:rPr lang="en-US" dirty="0"/>
              <a:t>provoking shorts to </a:t>
            </a:r>
            <a:r>
              <a:rPr lang="en-US" dirty="0" smtClean="0"/>
              <a:t>coils – this problem has not been detected</a:t>
            </a:r>
            <a:endParaRPr lang="en-US" dirty="0"/>
          </a:p>
          <a:p>
            <a:r>
              <a:rPr lang="en-US" dirty="0" smtClean="0"/>
              <a:t>The problem as usual appeared to be at the interface: the connections</a:t>
            </a:r>
          </a:p>
          <a:p>
            <a:r>
              <a:rPr lang="en-US" dirty="0" smtClean="0"/>
              <a:t>Assembly issues should be considered from the very beginning of the design phase</a:t>
            </a:r>
          </a:p>
          <a:p>
            <a:r>
              <a:rPr lang="en-US" dirty="0" smtClean="0"/>
              <a:t>It is crucial to properly analyze the transition between the straight part of the heater and the connections (ends)</a:t>
            </a:r>
          </a:p>
          <a:p>
            <a:r>
              <a:rPr lang="en-US" dirty="0" smtClean="0"/>
              <a:t>One has to do proper qualification of heater manufacturer (in case of a series) and make sure that the company can go through all the process long. CERN used three companies for the dipole magnets and one different for the main </a:t>
            </a:r>
            <a:r>
              <a:rPr lang="en-US" dirty="0" err="1" smtClean="0"/>
              <a:t>quadrupoles</a:t>
            </a:r>
            <a:r>
              <a:rPr lang="en-US" dirty="0" smtClean="0"/>
              <a:t>.</a:t>
            </a:r>
          </a:p>
          <a:p>
            <a:r>
              <a:rPr lang="en-US" dirty="0" smtClean="0"/>
              <a:t>Always install enough redundancy in case problems come up</a:t>
            </a:r>
          </a:p>
          <a:p>
            <a:r>
              <a:rPr lang="en-US" dirty="0" smtClean="0"/>
              <a:t>Think of a system for an early detection of failures (e.g. circuit interrupted due to a cut in a strip) : LHC is thinking about it now </a:t>
            </a:r>
            <a:endParaRPr lang="en-US" dirty="0"/>
          </a:p>
          <a:p>
            <a:endParaRPr lang="en-US" dirty="0"/>
          </a:p>
        </p:txBody>
      </p:sp>
    </p:spTree>
    <p:extLst>
      <p:ext uri="{BB962C8B-B14F-4D97-AF65-F5344CB8AC3E}">
        <p14:creationId xmlns:p14="http://schemas.microsoft.com/office/powerpoint/2010/main" val="13659727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7502"/>
            <a:ext cx="8229600" cy="1143000"/>
          </a:xfrm>
          <a:ln>
            <a:solidFill>
              <a:srgbClr val="953735"/>
            </a:solidFill>
          </a:ln>
        </p:spPr>
        <p:txBody>
          <a:bodyPr>
            <a:normAutofit/>
          </a:bodyPr>
          <a:lstStyle/>
          <a:p>
            <a:r>
              <a:rPr lang="en-US" dirty="0" smtClean="0"/>
              <a:t>References used here</a:t>
            </a:r>
            <a:endParaRPr lang="en-US" dirty="0"/>
          </a:p>
        </p:txBody>
      </p:sp>
      <p:sp>
        <p:nvSpPr>
          <p:cNvPr id="3" name="Content Placeholder 2"/>
          <p:cNvSpPr>
            <a:spLocks noGrp="1"/>
          </p:cNvSpPr>
          <p:nvPr>
            <p:ph sz="half" idx="1"/>
          </p:nvPr>
        </p:nvSpPr>
        <p:spPr>
          <a:xfrm>
            <a:off x="457200" y="1437576"/>
            <a:ext cx="8229600" cy="5257800"/>
          </a:xfrm>
          <a:ln>
            <a:solidFill>
              <a:schemeClr val="accent2">
                <a:lumMod val="75000"/>
              </a:schemeClr>
            </a:solidFill>
          </a:ln>
        </p:spPr>
        <p:txBody>
          <a:bodyPr>
            <a:normAutofit fontScale="62500" lnSpcReduction="20000"/>
          </a:bodyPr>
          <a:lstStyle/>
          <a:p>
            <a:r>
              <a:rPr lang="en-US" dirty="0" smtClean="0"/>
              <a:t>Development of Industrially </a:t>
            </a:r>
            <a:r>
              <a:rPr lang="en-US" dirty="0"/>
              <a:t>P</a:t>
            </a:r>
            <a:r>
              <a:rPr lang="en-US" dirty="0" smtClean="0"/>
              <a:t>roduced </a:t>
            </a:r>
            <a:r>
              <a:rPr lang="en-US" dirty="0"/>
              <a:t>C</a:t>
            </a:r>
            <a:r>
              <a:rPr lang="en-US" dirty="0" smtClean="0"/>
              <a:t>omposite Quench Heaters for the LHC Superconducting </a:t>
            </a:r>
            <a:r>
              <a:rPr lang="en-US" dirty="0"/>
              <a:t>L</a:t>
            </a:r>
            <a:r>
              <a:rPr lang="en-US" dirty="0" smtClean="0"/>
              <a:t>attice </a:t>
            </a:r>
            <a:r>
              <a:rPr lang="en-US" dirty="0"/>
              <a:t>M</a:t>
            </a:r>
            <a:r>
              <a:rPr lang="en-US" dirty="0" smtClean="0"/>
              <a:t>agnets</a:t>
            </a:r>
          </a:p>
          <a:p>
            <a:pPr marL="0" indent="0">
              <a:buNone/>
            </a:pPr>
            <a:r>
              <a:rPr lang="en-US" dirty="0" smtClean="0"/>
              <a:t>		</a:t>
            </a:r>
            <a:r>
              <a:rPr lang="en-US" i="1" dirty="0" smtClean="0"/>
              <a:t>LHC Project Report </a:t>
            </a:r>
            <a:r>
              <a:rPr lang="en-US" i="1" dirty="0" smtClean="0"/>
              <a:t>48 (B. </a:t>
            </a:r>
            <a:r>
              <a:rPr lang="en-US" i="1" dirty="0" err="1" smtClean="0"/>
              <a:t>Szeless</a:t>
            </a:r>
            <a:r>
              <a:rPr lang="en-US" i="1" dirty="0" smtClean="0"/>
              <a:t> et al)</a:t>
            </a:r>
            <a:endParaRPr lang="en-US" i="1" dirty="0" smtClean="0"/>
          </a:p>
          <a:p>
            <a:r>
              <a:rPr lang="en-US" dirty="0" smtClean="0"/>
              <a:t>Technical Specification for the Supply of Quench Heaters for the series LHC Superconducting Main Dipole Magnets</a:t>
            </a:r>
          </a:p>
          <a:p>
            <a:pPr marL="0" indent="0">
              <a:buNone/>
            </a:pPr>
            <a:r>
              <a:rPr lang="en-US" dirty="0"/>
              <a:t>	</a:t>
            </a:r>
            <a:r>
              <a:rPr lang="en-US" dirty="0" smtClean="0"/>
              <a:t>	</a:t>
            </a:r>
            <a:r>
              <a:rPr lang="en-US" i="1" dirty="0" smtClean="0"/>
              <a:t>EDMS 316296</a:t>
            </a:r>
          </a:p>
          <a:p>
            <a:r>
              <a:rPr lang="en-US" dirty="0"/>
              <a:t>Technical </a:t>
            </a:r>
            <a:r>
              <a:rPr lang="en-US" dirty="0" smtClean="0"/>
              <a:t>Specification for the Supply </a:t>
            </a:r>
            <a:r>
              <a:rPr lang="en-US" dirty="0"/>
              <a:t>of Quench Heaters for the </a:t>
            </a:r>
            <a:r>
              <a:rPr lang="en-US" dirty="0" smtClean="0"/>
              <a:t>LHC </a:t>
            </a:r>
            <a:r>
              <a:rPr lang="en-US" dirty="0"/>
              <a:t>Superconducting Main </a:t>
            </a:r>
            <a:r>
              <a:rPr lang="en-US" dirty="0" err="1" smtClean="0"/>
              <a:t>Quadrupole</a:t>
            </a:r>
            <a:r>
              <a:rPr lang="en-US" dirty="0" smtClean="0"/>
              <a:t> Magnets</a:t>
            </a:r>
            <a:endParaRPr lang="en-US" dirty="0"/>
          </a:p>
          <a:p>
            <a:pPr marL="0" indent="0">
              <a:buNone/>
            </a:pPr>
            <a:r>
              <a:rPr lang="en-US" dirty="0"/>
              <a:t>		</a:t>
            </a:r>
            <a:r>
              <a:rPr lang="en-US" i="1" dirty="0"/>
              <a:t>EDMS </a:t>
            </a:r>
            <a:r>
              <a:rPr lang="en-US" i="1" dirty="0" smtClean="0"/>
              <a:t>114009</a:t>
            </a:r>
            <a:endParaRPr lang="en-US" i="1" dirty="0"/>
          </a:p>
          <a:p>
            <a:r>
              <a:rPr lang="en-US" dirty="0" smtClean="0"/>
              <a:t>Quench Heater Experiments on the LHC Main </a:t>
            </a:r>
            <a:r>
              <a:rPr lang="en-US" dirty="0"/>
              <a:t>S</a:t>
            </a:r>
            <a:r>
              <a:rPr lang="en-US" dirty="0" smtClean="0"/>
              <a:t>uperconducting </a:t>
            </a:r>
            <a:r>
              <a:rPr lang="en-US" dirty="0"/>
              <a:t>M</a:t>
            </a:r>
            <a:r>
              <a:rPr lang="en-US" dirty="0" smtClean="0"/>
              <a:t>agnets</a:t>
            </a:r>
          </a:p>
          <a:p>
            <a:pPr marL="0" indent="0">
              <a:buNone/>
            </a:pPr>
            <a:r>
              <a:rPr lang="en-US" dirty="0" smtClean="0"/>
              <a:t>		</a:t>
            </a:r>
            <a:r>
              <a:rPr lang="en-US" i="1" dirty="0" smtClean="0"/>
              <a:t>LHC Report </a:t>
            </a:r>
            <a:r>
              <a:rPr lang="en-US" i="1" dirty="0" smtClean="0"/>
              <a:t>418 (F Rodriguez-Mateos et al) </a:t>
            </a:r>
            <a:endParaRPr lang="en-US" i="1" dirty="0" smtClean="0"/>
          </a:p>
          <a:p>
            <a:r>
              <a:rPr lang="en-US" dirty="0" smtClean="0"/>
              <a:t>Quench Heater Studies for the LHC Magnets</a:t>
            </a:r>
          </a:p>
          <a:p>
            <a:pPr marL="0" indent="0">
              <a:buNone/>
            </a:pPr>
            <a:r>
              <a:rPr lang="en-US" dirty="0" smtClean="0"/>
              <a:t>		</a:t>
            </a:r>
            <a:r>
              <a:rPr lang="en-US" i="1" dirty="0" smtClean="0"/>
              <a:t>LHC Project report </a:t>
            </a:r>
            <a:r>
              <a:rPr lang="en-US" i="1" dirty="0"/>
              <a:t>485 </a:t>
            </a:r>
            <a:r>
              <a:rPr lang="en-US" i="1" dirty="0" smtClean="0"/>
              <a:t>(F Rodriguez</a:t>
            </a:r>
            <a:r>
              <a:rPr lang="en-US" i="1" dirty="0"/>
              <a:t>-</a:t>
            </a:r>
            <a:r>
              <a:rPr lang="en-US" i="1" dirty="0" smtClean="0"/>
              <a:t>Mateos and </a:t>
            </a:r>
            <a:r>
              <a:rPr lang="en-US" i="1" dirty="0" smtClean="0"/>
              <a:t>F </a:t>
            </a:r>
            <a:r>
              <a:rPr lang="en-US" i="1" dirty="0" err="1" smtClean="0"/>
              <a:t>Sonnemann</a:t>
            </a:r>
            <a:r>
              <a:rPr lang="en-US" i="1" dirty="0" smtClean="0"/>
              <a:t>) </a:t>
            </a:r>
          </a:p>
          <a:p>
            <a:r>
              <a:rPr lang="en-US" dirty="0" smtClean="0"/>
              <a:t>Resistive Transition and Protection of LHC Superconducting Cables and Magnets</a:t>
            </a:r>
          </a:p>
          <a:p>
            <a:pPr marL="0" indent="0">
              <a:buNone/>
            </a:pPr>
            <a:r>
              <a:rPr lang="en-US" dirty="0" smtClean="0"/>
              <a:t>		</a:t>
            </a:r>
            <a:r>
              <a:rPr lang="en-US" i="1" dirty="0" smtClean="0"/>
              <a:t>CERN</a:t>
            </a:r>
            <a:r>
              <a:rPr lang="en-US" i="1" dirty="0"/>
              <a:t>-THESIS-2001-</a:t>
            </a:r>
            <a:r>
              <a:rPr lang="en-US" i="1" dirty="0" smtClean="0"/>
              <a:t>004 (F </a:t>
            </a:r>
            <a:r>
              <a:rPr lang="en-US" i="1" dirty="0" err="1" smtClean="0"/>
              <a:t>Sonnemann</a:t>
            </a:r>
            <a:r>
              <a:rPr lang="en-US" i="1" dirty="0" smtClean="0"/>
              <a:t>)</a:t>
            </a:r>
          </a:p>
          <a:p>
            <a:r>
              <a:rPr lang="en-US" dirty="0" smtClean="0"/>
              <a:t>Quench Heater inspection and assembly procedure at cold mass assemblers</a:t>
            </a:r>
          </a:p>
          <a:p>
            <a:pPr marL="0" indent="0">
              <a:buNone/>
            </a:pPr>
            <a:r>
              <a:rPr lang="en-US" dirty="0"/>
              <a:t>	</a:t>
            </a:r>
            <a:r>
              <a:rPr lang="en-US" dirty="0" smtClean="0"/>
              <a:t>	</a:t>
            </a:r>
            <a:r>
              <a:rPr lang="en-US" i="1" dirty="0" smtClean="0"/>
              <a:t>EDMS 593927 </a:t>
            </a:r>
            <a:r>
              <a:rPr lang="en-US" dirty="0"/>
              <a:t>(</a:t>
            </a:r>
            <a:r>
              <a:rPr lang="en-US" i="1" dirty="0"/>
              <a:t>A. </a:t>
            </a:r>
            <a:r>
              <a:rPr lang="en-US" i="1" dirty="0" err="1"/>
              <a:t>Musso</a:t>
            </a:r>
            <a:r>
              <a:rPr lang="en-US" dirty="0"/>
              <a:t>)</a:t>
            </a:r>
            <a:endParaRPr lang="en-US" i="1" dirty="0" smtClean="0"/>
          </a:p>
          <a:p>
            <a:r>
              <a:rPr lang="en-US" dirty="0" smtClean="0"/>
              <a:t>Report on Quench Heaters failures</a:t>
            </a:r>
          </a:p>
          <a:p>
            <a:pPr marL="0" indent="0">
              <a:buNone/>
            </a:pPr>
            <a:r>
              <a:rPr lang="en-US" dirty="0" smtClean="0"/>
              <a:t> 		</a:t>
            </a:r>
            <a:r>
              <a:rPr lang="en-US" i="1" dirty="0" smtClean="0"/>
              <a:t>EDMS 889445</a:t>
            </a:r>
            <a:r>
              <a:rPr lang="en-US" dirty="0"/>
              <a:t>(</a:t>
            </a:r>
            <a:r>
              <a:rPr lang="en-US" i="1" dirty="0"/>
              <a:t>M. </a:t>
            </a:r>
            <a:r>
              <a:rPr lang="en-US" i="1" dirty="0" err="1"/>
              <a:t>Bajko</a:t>
            </a:r>
            <a:r>
              <a:rPr lang="en-US" i="1" dirty="0"/>
              <a:t> et al</a:t>
            </a:r>
            <a:r>
              <a:rPr lang="en-US" dirty="0"/>
              <a:t>)</a:t>
            </a:r>
          </a:p>
          <a:p>
            <a:pPr marL="0" indent="0">
              <a:buNone/>
            </a:pPr>
            <a:endParaRPr lang="en-US" dirty="0"/>
          </a:p>
        </p:txBody>
      </p:sp>
    </p:spTree>
    <p:extLst>
      <p:ext uri="{BB962C8B-B14F-4D97-AF65-F5344CB8AC3E}">
        <p14:creationId xmlns:p14="http://schemas.microsoft.com/office/powerpoint/2010/main" val="33657732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4958" y="2411894"/>
            <a:ext cx="3893122" cy="1143000"/>
          </a:xfrm>
        </p:spPr>
        <p:txBody>
          <a:bodyPr>
            <a:normAutofit fontScale="90000"/>
          </a:bodyPr>
          <a:lstStyle/>
          <a:p>
            <a:r>
              <a:rPr lang="en-US" dirty="0" smtClean="0"/>
              <a:t>Thanks</a:t>
            </a:r>
            <a:br>
              <a:rPr lang="en-US" dirty="0" smtClean="0"/>
            </a:br>
            <a:r>
              <a:rPr lang="en-US" dirty="0" smtClean="0"/>
              <a:t/>
            </a:r>
            <a:br>
              <a:rPr lang="en-US" dirty="0" smtClean="0"/>
            </a:br>
            <a:r>
              <a:rPr lang="en-US" dirty="0" smtClean="0"/>
              <a:t>Questions?</a:t>
            </a:r>
            <a:endParaRPr lang="en-US" dirty="0"/>
          </a:p>
        </p:txBody>
      </p:sp>
    </p:spTree>
    <p:extLst>
      <p:ext uri="{BB962C8B-B14F-4D97-AF65-F5344CB8AC3E}">
        <p14:creationId xmlns:p14="http://schemas.microsoft.com/office/powerpoint/2010/main" val="2658971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7453"/>
            <a:ext cx="8229600" cy="1143000"/>
          </a:xfrm>
        </p:spPr>
        <p:txBody>
          <a:bodyPr/>
          <a:lstStyle/>
          <a:p>
            <a:r>
              <a:rPr lang="en-US" dirty="0" smtClean="0"/>
              <a:t>Outline</a:t>
            </a:r>
            <a:endParaRPr lang="en-US" dirty="0"/>
          </a:p>
        </p:txBody>
      </p:sp>
      <p:sp>
        <p:nvSpPr>
          <p:cNvPr id="3" name="Content Placeholder 2"/>
          <p:cNvSpPr>
            <a:spLocks noGrp="1"/>
          </p:cNvSpPr>
          <p:nvPr>
            <p:ph idx="1"/>
          </p:nvPr>
        </p:nvSpPr>
        <p:spPr>
          <a:xfrm>
            <a:off x="645021" y="1414050"/>
            <a:ext cx="8229600" cy="4525963"/>
          </a:xfrm>
        </p:spPr>
        <p:txBody>
          <a:bodyPr>
            <a:normAutofit fontScale="70000" lnSpcReduction="20000"/>
          </a:bodyPr>
          <a:lstStyle/>
          <a:p>
            <a:r>
              <a:rPr lang="en-US" dirty="0" smtClean="0"/>
              <a:t>The definition of QH for LHC</a:t>
            </a:r>
          </a:p>
          <a:p>
            <a:pPr lvl="1"/>
            <a:r>
              <a:rPr lang="en-US" dirty="0" smtClean="0"/>
              <a:t>General view on principles</a:t>
            </a:r>
          </a:p>
          <a:p>
            <a:pPr lvl="1"/>
            <a:r>
              <a:rPr lang="en-US" dirty="0"/>
              <a:t>Scale </a:t>
            </a:r>
            <a:r>
              <a:rPr lang="en-US" dirty="0" smtClean="0"/>
              <a:t>factors</a:t>
            </a:r>
          </a:p>
          <a:p>
            <a:pPr lvl="1"/>
            <a:r>
              <a:rPr lang="en-US" dirty="0" smtClean="0"/>
              <a:t>Layout and redundancy</a:t>
            </a:r>
          </a:p>
          <a:p>
            <a:pPr lvl="1"/>
            <a:r>
              <a:rPr lang="en-US" dirty="0" smtClean="0"/>
              <a:t>Validation</a:t>
            </a:r>
          </a:p>
          <a:p>
            <a:r>
              <a:rPr lang="en-US" dirty="0" smtClean="0"/>
              <a:t>Manufacturing methods</a:t>
            </a:r>
          </a:p>
          <a:p>
            <a:pPr lvl="1"/>
            <a:r>
              <a:rPr lang="en-US" dirty="0" smtClean="0"/>
              <a:t>Co-lamination of steel strips and composite foils</a:t>
            </a:r>
            <a:endParaRPr lang="en-US" dirty="0"/>
          </a:p>
          <a:p>
            <a:pPr lvl="1"/>
            <a:r>
              <a:rPr lang="en-US" dirty="0" smtClean="0"/>
              <a:t>Copper cladding</a:t>
            </a:r>
          </a:p>
          <a:p>
            <a:pPr lvl="1"/>
            <a:r>
              <a:rPr lang="en-US" dirty="0" smtClean="0"/>
              <a:t>Connection to leads</a:t>
            </a:r>
          </a:p>
          <a:p>
            <a:r>
              <a:rPr lang="en-US" dirty="0" smtClean="0"/>
              <a:t>Feedback from series production</a:t>
            </a:r>
          </a:p>
          <a:p>
            <a:pPr lvl="1"/>
            <a:r>
              <a:rPr lang="en-US" dirty="0" smtClean="0"/>
              <a:t>Reported problems</a:t>
            </a:r>
          </a:p>
          <a:p>
            <a:r>
              <a:rPr lang="en-US" dirty="0" smtClean="0"/>
              <a:t>Conclusions</a:t>
            </a:r>
          </a:p>
          <a:p>
            <a:r>
              <a:rPr lang="en-US" smtClean="0"/>
              <a:t>References</a:t>
            </a:r>
            <a:endParaRPr lang="en-US" dirty="0"/>
          </a:p>
        </p:txBody>
      </p:sp>
    </p:spTree>
    <p:extLst>
      <p:ext uri="{BB962C8B-B14F-4D97-AF65-F5344CB8AC3E}">
        <p14:creationId xmlns:p14="http://schemas.microsoft.com/office/powerpoint/2010/main" val="4229087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322402" y="941438"/>
            <a:ext cx="2083756" cy="11635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Quench Protection</a:t>
            </a:r>
          </a:p>
          <a:p>
            <a:pPr algn="ctr"/>
            <a:r>
              <a:rPr lang="en-US" dirty="0" smtClean="0"/>
              <a:t>Magnet Design</a:t>
            </a:r>
            <a:endParaRPr lang="en-US" dirty="0"/>
          </a:p>
        </p:txBody>
      </p:sp>
      <p:sp>
        <p:nvSpPr>
          <p:cNvPr id="3" name="TextBox 2"/>
          <p:cNvSpPr txBox="1"/>
          <p:nvPr/>
        </p:nvSpPr>
        <p:spPr>
          <a:xfrm>
            <a:off x="295630" y="2220334"/>
            <a:ext cx="4199186" cy="175432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285750" indent="-285750">
              <a:buFont typeface="Arial"/>
              <a:buChar char="•"/>
            </a:pPr>
            <a:r>
              <a:rPr lang="en-US" dirty="0" smtClean="0"/>
              <a:t>Cable characteristics (quench capacity)</a:t>
            </a:r>
          </a:p>
          <a:p>
            <a:pPr marL="285750" indent="-285750">
              <a:buFont typeface="Arial"/>
              <a:buChar char="•"/>
            </a:pPr>
            <a:r>
              <a:rPr lang="en-US" dirty="0" smtClean="0"/>
              <a:t>Current (density in copper)</a:t>
            </a:r>
          </a:p>
          <a:p>
            <a:pPr marL="285750" indent="-285750">
              <a:buFont typeface="Arial"/>
              <a:buChar char="•"/>
            </a:pPr>
            <a:r>
              <a:rPr lang="en-US" dirty="0" smtClean="0"/>
              <a:t>Magnet inductance and couplings</a:t>
            </a:r>
          </a:p>
          <a:p>
            <a:pPr marL="285750" indent="-285750">
              <a:buFont typeface="Arial"/>
              <a:buChar char="•"/>
            </a:pPr>
            <a:r>
              <a:rPr lang="en-US" dirty="0" smtClean="0"/>
              <a:t>B field distribution</a:t>
            </a:r>
          </a:p>
          <a:p>
            <a:pPr marL="285750" indent="-285750">
              <a:buFont typeface="Arial"/>
              <a:buChar char="•"/>
            </a:pPr>
            <a:r>
              <a:rPr lang="en-US" dirty="0" smtClean="0"/>
              <a:t>External circuit and decay time constant (quench load)</a:t>
            </a:r>
            <a:endParaRPr lang="en-US" dirty="0"/>
          </a:p>
        </p:txBody>
      </p:sp>
      <p:sp>
        <p:nvSpPr>
          <p:cNvPr id="4" name="TextBox 3"/>
          <p:cNvSpPr txBox="1"/>
          <p:nvPr/>
        </p:nvSpPr>
        <p:spPr>
          <a:xfrm>
            <a:off x="4762224" y="2225943"/>
            <a:ext cx="4128704" cy="203132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285750" indent="-285750">
              <a:buFont typeface="Arial"/>
              <a:buChar char="•"/>
            </a:pPr>
            <a:r>
              <a:rPr lang="en-US" dirty="0" smtClean="0"/>
              <a:t>Number of turns heated (B field) –heater </a:t>
            </a:r>
            <a:r>
              <a:rPr lang="en-US" u="sng" dirty="0" smtClean="0"/>
              <a:t>width</a:t>
            </a:r>
          </a:p>
          <a:p>
            <a:pPr marL="285750" indent="-285750">
              <a:buFont typeface="Arial"/>
              <a:buChar char="•"/>
            </a:pPr>
            <a:r>
              <a:rPr lang="en-US" dirty="0" smtClean="0"/>
              <a:t>Heater circuit and specific </a:t>
            </a:r>
            <a:r>
              <a:rPr lang="en-US" u="sng" dirty="0" smtClean="0"/>
              <a:t>power</a:t>
            </a:r>
          </a:p>
          <a:p>
            <a:pPr marL="285750" indent="-285750">
              <a:buFont typeface="Arial"/>
              <a:buChar char="•"/>
            </a:pPr>
            <a:r>
              <a:rPr lang="en-US" u="sng" dirty="0" smtClean="0"/>
              <a:t>Insulation thickness</a:t>
            </a:r>
            <a:endParaRPr lang="en-US" u="sng" dirty="0"/>
          </a:p>
          <a:p>
            <a:pPr marL="285750" indent="-285750">
              <a:buFont typeface="Arial"/>
              <a:buChar char="•"/>
            </a:pPr>
            <a:r>
              <a:rPr lang="en-US" dirty="0" smtClean="0"/>
              <a:t>Longitudinal heat distribution (cladding, stations </a:t>
            </a:r>
            <a:r>
              <a:rPr lang="en-US" dirty="0" err="1" smtClean="0"/>
              <a:t>etc</a:t>
            </a:r>
            <a:r>
              <a:rPr lang="en-US" dirty="0"/>
              <a:t> </a:t>
            </a:r>
            <a:r>
              <a:rPr lang="en-US" dirty="0" smtClean="0"/>
              <a:t>– </a:t>
            </a:r>
            <a:r>
              <a:rPr lang="en-US" u="sng" dirty="0" smtClean="0"/>
              <a:t>layout)</a:t>
            </a:r>
            <a:r>
              <a:rPr lang="en-US" dirty="0" smtClean="0"/>
              <a:t> </a:t>
            </a:r>
          </a:p>
          <a:p>
            <a:pPr marL="285750" indent="-285750">
              <a:buFont typeface="Arial"/>
              <a:buChar char="•"/>
            </a:pPr>
            <a:r>
              <a:rPr lang="en-US" dirty="0"/>
              <a:t>T</a:t>
            </a:r>
            <a:r>
              <a:rPr lang="en-US" dirty="0" smtClean="0"/>
              <a:t>otal </a:t>
            </a:r>
            <a:r>
              <a:rPr lang="en-US" u="sng" dirty="0"/>
              <a:t>resistance</a:t>
            </a:r>
            <a:r>
              <a:rPr lang="en-US" dirty="0"/>
              <a:t> at </a:t>
            </a:r>
            <a:r>
              <a:rPr lang="en-US" dirty="0" smtClean="0"/>
              <a:t>cold</a:t>
            </a:r>
          </a:p>
        </p:txBody>
      </p:sp>
      <p:sp>
        <p:nvSpPr>
          <p:cNvPr id="5" name="TextBox 4"/>
          <p:cNvSpPr txBox="1"/>
          <p:nvPr/>
        </p:nvSpPr>
        <p:spPr>
          <a:xfrm>
            <a:off x="2518771" y="4962561"/>
            <a:ext cx="2173567"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pPr algn="ctr"/>
            <a:r>
              <a:rPr lang="en-US" dirty="0" smtClean="0"/>
              <a:t>Numeric simulations:</a:t>
            </a:r>
          </a:p>
          <a:p>
            <a:pPr algn="ctr"/>
            <a:r>
              <a:rPr lang="en-US" dirty="0" smtClean="0"/>
              <a:t>HEATER DELAY</a:t>
            </a:r>
            <a:endParaRPr lang="en-US" dirty="0"/>
          </a:p>
        </p:txBody>
      </p:sp>
      <p:sp>
        <p:nvSpPr>
          <p:cNvPr id="6" name="TextBox 5"/>
          <p:cNvSpPr txBox="1"/>
          <p:nvPr/>
        </p:nvSpPr>
        <p:spPr>
          <a:xfrm>
            <a:off x="5243529" y="4822288"/>
            <a:ext cx="2069797"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US" dirty="0" smtClean="0"/>
              <a:t>Model magnet tests</a:t>
            </a:r>
            <a:endParaRPr lang="en-US" dirty="0"/>
          </a:p>
        </p:txBody>
      </p:sp>
      <p:sp>
        <p:nvSpPr>
          <p:cNvPr id="7" name="TextBox 6"/>
          <p:cNvSpPr txBox="1"/>
          <p:nvPr/>
        </p:nvSpPr>
        <p:spPr>
          <a:xfrm>
            <a:off x="5243529" y="5285727"/>
            <a:ext cx="1625340"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US" dirty="0" smtClean="0"/>
              <a:t>Prototype tests</a:t>
            </a:r>
            <a:endParaRPr lang="en-US" dirty="0"/>
          </a:p>
        </p:txBody>
      </p:sp>
      <p:sp>
        <p:nvSpPr>
          <p:cNvPr id="10" name="Rounded Rectangle 9"/>
          <p:cNvSpPr/>
          <p:nvPr/>
        </p:nvSpPr>
        <p:spPr>
          <a:xfrm>
            <a:off x="295630" y="4676128"/>
            <a:ext cx="2083756" cy="11635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Analysis, tests and validation</a:t>
            </a:r>
            <a:endParaRPr lang="en-US" dirty="0"/>
          </a:p>
        </p:txBody>
      </p:sp>
      <p:sp>
        <p:nvSpPr>
          <p:cNvPr id="11" name="TextBox 10"/>
          <p:cNvSpPr txBox="1"/>
          <p:nvPr/>
        </p:nvSpPr>
        <p:spPr>
          <a:xfrm>
            <a:off x="295630" y="1757546"/>
            <a:ext cx="620683" cy="369332"/>
          </a:xfrm>
          <a:prstGeom prst="rect">
            <a:avLst/>
          </a:prstGeom>
          <a:noFill/>
        </p:spPr>
        <p:txBody>
          <a:bodyPr wrap="none" rtlCol="0">
            <a:spAutoFit/>
          </a:bodyPr>
          <a:lstStyle/>
          <a:p>
            <a:r>
              <a:rPr lang="en-US" dirty="0" smtClean="0"/>
              <a:t>COIL</a:t>
            </a:r>
            <a:endParaRPr lang="en-US" dirty="0"/>
          </a:p>
        </p:txBody>
      </p:sp>
      <p:sp>
        <p:nvSpPr>
          <p:cNvPr id="12" name="TextBox 11"/>
          <p:cNvSpPr txBox="1"/>
          <p:nvPr/>
        </p:nvSpPr>
        <p:spPr>
          <a:xfrm>
            <a:off x="7962469" y="1742059"/>
            <a:ext cx="928459" cy="369332"/>
          </a:xfrm>
          <a:prstGeom prst="rect">
            <a:avLst/>
          </a:prstGeom>
          <a:noFill/>
        </p:spPr>
        <p:txBody>
          <a:bodyPr wrap="none" rtlCol="0">
            <a:spAutoFit/>
          </a:bodyPr>
          <a:lstStyle/>
          <a:p>
            <a:r>
              <a:rPr lang="en-US" dirty="0" smtClean="0"/>
              <a:t>HEATER</a:t>
            </a:r>
            <a:endParaRPr lang="en-US" dirty="0"/>
          </a:p>
        </p:txBody>
      </p:sp>
      <p:sp>
        <p:nvSpPr>
          <p:cNvPr id="15" name="Title 1"/>
          <p:cNvSpPr txBox="1">
            <a:spLocks/>
          </p:cNvSpPr>
          <p:nvPr/>
        </p:nvSpPr>
        <p:spPr>
          <a:xfrm>
            <a:off x="457200" y="-97491"/>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General view on principles</a:t>
            </a:r>
            <a:endParaRPr lang="en-US" dirty="0"/>
          </a:p>
        </p:txBody>
      </p:sp>
      <p:cxnSp>
        <p:nvCxnSpPr>
          <p:cNvPr id="9" name="Straight Arrow Connector 8"/>
          <p:cNvCxnSpPr/>
          <p:nvPr/>
        </p:nvCxnSpPr>
        <p:spPr>
          <a:xfrm>
            <a:off x="2862044" y="4026034"/>
            <a:ext cx="460358" cy="8213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a:off x="3729601" y="4257268"/>
            <a:ext cx="1431021" cy="5901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859461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68560" y="1600771"/>
            <a:ext cx="4593391" cy="1477328"/>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defPPr>
              <a:defRPr lang="en-US"/>
            </a:defPPr>
            <a:lvl1pPr marL="285750" indent="-285750">
              <a:buFontTx/>
              <a:buChar char="-"/>
            </a:lvl1pPr>
          </a:lstStyle>
          <a:p>
            <a:r>
              <a:rPr lang="en-US" dirty="0"/>
              <a:t>Time constant for </a:t>
            </a:r>
            <a:r>
              <a:rPr lang="en-US" dirty="0" smtClean="0"/>
              <a:t>the current decay in a </a:t>
            </a:r>
            <a:r>
              <a:rPr lang="en-US" dirty="0"/>
              <a:t>short or a long magnet protected with heaters is basically the same</a:t>
            </a:r>
          </a:p>
          <a:p>
            <a:r>
              <a:rPr lang="en-US" dirty="0"/>
              <a:t>The specific power on heater should be also the same as to guarantee the same delays</a:t>
            </a:r>
          </a:p>
        </p:txBody>
      </p:sp>
      <p:sp>
        <p:nvSpPr>
          <p:cNvPr id="13" name="TextBox 12"/>
          <p:cNvSpPr txBox="1"/>
          <p:nvPr/>
        </p:nvSpPr>
        <p:spPr>
          <a:xfrm>
            <a:off x="4431261" y="3238219"/>
            <a:ext cx="4139375" cy="1754327"/>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marL="285750" indent="-285750">
              <a:buFontTx/>
              <a:buChar char="-"/>
            </a:pPr>
            <a:r>
              <a:rPr lang="en-US" dirty="0" smtClean="0"/>
              <a:t>Once the design is fixed, heater delays are the overall parameter governing the reaction of the magnet, as once they are effective, joule heating in coil exceeds by far the heating from the heater itself</a:t>
            </a:r>
            <a:endParaRPr lang="en-US" dirty="0"/>
          </a:p>
        </p:txBody>
      </p:sp>
      <p:sp>
        <p:nvSpPr>
          <p:cNvPr id="14" name="Title 1"/>
          <p:cNvSpPr txBox="1">
            <a:spLocks/>
          </p:cNvSpPr>
          <p:nvPr/>
        </p:nvSpPr>
        <p:spPr>
          <a:xfrm>
            <a:off x="457200" y="29745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Scale factors:</a:t>
            </a:r>
          </a:p>
          <a:p>
            <a:r>
              <a:rPr lang="en-US" sz="2800" dirty="0" smtClean="0"/>
              <a:t>How to go from a short to a long magnet?</a:t>
            </a:r>
            <a:endParaRPr lang="en-US" sz="2800" dirty="0"/>
          </a:p>
        </p:txBody>
      </p:sp>
      <p:sp>
        <p:nvSpPr>
          <p:cNvPr id="15" name="TextBox 14"/>
          <p:cNvSpPr txBox="1"/>
          <p:nvPr/>
        </p:nvSpPr>
        <p:spPr>
          <a:xfrm>
            <a:off x="168560" y="5117107"/>
            <a:ext cx="4139375" cy="120032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marL="285750" indent="-285750">
              <a:buFontTx/>
              <a:buChar char="-"/>
            </a:pPr>
            <a:r>
              <a:rPr lang="en-US" dirty="0" smtClean="0"/>
              <a:t>The question to answer is: do we have enough voltage withstand capability as to power the heater with a voltage</a:t>
            </a:r>
            <a:r>
              <a:rPr lang="en-US" i="1" dirty="0" smtClean="0"/>
              <a:t> f </a:t>
            </a:r>
            <a:r>
              <a:rPr lang="en-US" dirty="0" smtClean="0"/>
              <a:t>times larger?</a:t>
            </a:r>
            <a:endParaRPr lang="en-US" dirty="0"/>
          </a:p>
        </p:txBody>
      </p:sp>
      <p:sp>
        <p:nvSpPr>
          <p:cNvPr id="8" name="TextBox 7"/>
          <p:cNvSpPr txBox="1"/>
          <p:nvPr/>
        </p:nvSpPr>
        <p:spPr>
          <a:xfrm>
            <a:off x="457201" y="3245962"/>
            <a:ext cx="3647242" cy="1477328"/>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dirty="0" smtClean="0"/>
              <a:t>R </a:t>
            </a:r>
            <a:r>
              <a:rPr lang="en-US" baseline="-25000" dirty="0" smtClean="0"/>
              <a:t>long</a:t>
            </a:r>
            <a:r>
              <a:rPr lang="en-US" dirty="0" smtClean="0"/>
              <a:t>= </a:t>
            </a:r>
            <a:r>
              <a:rPr lang="en-US" i="1" dirty="0" smtClean="0"/>
              <a:t>f</a:t>
            </a:r>
            <a:r>
              <a:rPr lang="en-US" dirty="0" smtClean="0"/>
              <a:t> </a:t>
            </a:r>
            <a:r>
              <a:rPr lang="en-US" sz="1200" dirty="0" smtClean="0">
                <a:latin typeface="Wingdings"/>
                <a:ea typeface="Wingdings"/>
                <a:cs typeface="Wingdings"/>
                <a:sym typeface="Wingdings"/>
              </a:rPr>
              <a:t></a:t>
            </a:r>
            <a:r>
              <a:rPr lang="en-US" dirty="0" smtClean="0">
                <a:sym typeface="Wingdings"/>
              </a:rPr>
              <a:t> </a:t>
            </a:r>
            <a:r>
              <a:rPr lang="en-US" dirty="0" smtClean="0"/>
              <a:t>R </a:t>
            </a:r>
            <a:r>
              <a:rPr lang="en-US" baseline="-25000" dirty="0" smtClean="0"/>
              <a:t>short</a:t>
            </a:r>
          </a:p>
          <a:p>
            <a:endParaRPr lang="en-US" dirty="0"/>
          </a:p>
          <a:p>
            <a:r>
              <a:rPr lang="en-US" dirty="0" smtClean="0"/>
              <a:t>U </a:t>
            </a:r>
            <a:r>
              <a:rPr lang="en-US" baseline="-25000" dirty="0" smtClean="0"/>
              <a:t>long </a:t>
            </a:r>
            <a:r>
              <a:rPr lang="en-US" dirty="0" smtClean="0"/>
              <a:t>= </a:t>
            </a:r>
            <a:r>
              <a:rPr lang="en-US" i="1" dirty="0"/>
              <a:t>f</a:t>
            </a:r>
            <a:r>
              <a:rPr lang="en-US" dirty="0"/>
              <a:t> </a:t>
            </a:r>
            <a:r>
              <a:rPr lang="en-US" sz="1200" dirty="0" smtClean="0">
                <a:latin typeface="Wingdings"/>
                <a:ea typeface="Wingdings"/>
                <a:cs typeface="Wingdings"/>
                <a:sym typeface="Wingdings"/>
              </a:rPr>
              <a:t> </a:t>
            </a:r>
            <a:r>
              <a:rPr lang="en-US" dirty="0" smtClean="0"/>
              <a:t>U </a:t>
            </a:r>
            <a:r>
              <a:rPr lang="en-US" baseline="-25000" dirty="0" smtClean="0"/>
              <a:t>short</a:t>
            </a:r>
            <a:endParaRPr lang="en-US" baseline="-25000" dirty="0"/>
          </a:p>
          <a:p>
            <a:r>
              <a:rPr lang="en-US" dirty="0"/>
              <a:t> </a:t>
            </a:r>
            <a:endParaRPr lang="en-US" dirty="0" smtClean="0"/>
          </a:p>
          <a:p>
            <a:r>
              <a:rPr lang="en-US" dirty="0"/>
              <a:t>f</a:t>
            </a:r>
            <a:r>
              <a:rPr lang="en-US" dirty="0" smtClean="0"/>
              <a:t>or equal specific power [W/cm</a:t>
            </a:r>
            <a:r>
              <a:rPr lang="en-US" baseline="30000" dirty="0" smtClean="0"/>
              <a:t>2</a:t>
            </a:r>
            <a:r>
              <a:rPr lang="en-US" dirty="0" smtClean="0"/>
              <a:t>]</a:t>
            </a:r>
            <a:endParaRPr lang="en-US" dirty="0"/>
          </a:p>
        </p:txBody>
      </p:sp>
    </p:spTree>
    <p:extLst>
      <p:ext uri="{BB962C8B-B14F-4D97-AF65-F5344CB8AC3E}">
        <p14:creationId xmlns:p14="http://schemas.microsoft.com/office/powerpoint/2010/main" val="52960630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56234" y="1012397"/>
            <a:ext cx="6192519" cy="2748461"/>
          </a:xfrm>
          <a:prstGeom prst="rect">
            <a:avLst/>
          </a:prstGeom>
        </p:spPr>
      </p:pic>
      <p:sp>
        <p:nvSpPr>
          <p:cNvPr id="3" name="Title 1"/>
          <p:cNvSpPr txBox="1">
            <a:spLocks/>
          </p:cNvSpPr>
          <p:nvPr/>
        </p:nvSpPr>
        <p:spPr>
          <a:xfrm>
            <a:off x="457200" y="274638"/>
            <a:ext cx="8229600" cy="910146"/>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Layout and redundancy</a:t>
            </a:r>
            <a:endParaRPr lang="en-US" dirty="0"/>
          </a:p>
        </p:txBody>
      </p:sp>
      <p:sp>
        <p:nvSpPr>
          <p:cNvPr id="4" name="Content Placeholder 2"/>
          <p:cNvSpPr txBox="1">
            <a:spLocks/>
          </p:cNvSpPr>
          <p:nvPr/>
        </p:nvSpPr>
        <p:spPr>
          <a:xfrm>
            <a:off x="519807" y="4015147"/>
            <a:ext cx="8229600" cy="2693038"/>
          </a:xfrm>
          <a:prstGeom prst="rect">
            <a:avLst/>
          </a:prstGeom>
        </p:spPr>
        <p:txBody>
          <a:bodyPr>
            <a:normAutofit fontScale="4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Arial"/>
              <a:buAutoNum type="arabicParenR"/>
            </a:pPr>
            <a:r>
              <a:rPr lang="en-US" smtClean="0"/>
              <a:t>Iterations during the coil design phase using simulation programs QUABER and SPQR</a:t>
            </a:r>
          </a:p>
          <a:p>
            <a:pPr marL="914400" lvl="1" indent="-514350"/>
            <a:r>
              <a:rPr lang="en-US" smtClean="0"/>
              <a:t>QUABER used heater delays as input (values coming from tests with model magnets)</a:t>
            </a:r>
          </a:p>
          <a:p>
            <a:pPr marL="914400" lvl="1" indent="-514350"/>
            <a:r>
              <a:rPr lang="en-US" smtClean="0"/>
              <a:t>SPQR could calculate heater delays in a FD model including the effect from helium cooling</a:t>
            </a:r>
          </a:p>
          <a:p>
            <a:pPr marL="400050" lvl="1" indent="0">
              <a:buFont typeface="Arial"/>
              <a:buNone/>
            </a:pPr>
            <a:endParaRPr lang="en-US" smtClean="0"/>
          </a:p>
          <a:p>
            <a:pPr marL="514350" indent="-514350">
              <a:buFont typeface="Arial"/>
              <a:buAutoNum type="arabicParenR"/>
            </a:pPr>
            <a:r>
              <a:rPr lang="en-US" smtClean="0"/>
              <a:t>Systematic heater tests for every one of the model/prototype/series magnets – many heater configurations were tested (heater width, plating cycles, insulation thickness, etc.)</a:t>
            </a:r>
          </a:p>
          <a:p>
            <a:pPr marL="514350" indent="-514350">
              <a:buFont typeface="Arial"/>
              <a:buAutoNum type="arabicParenR"/>
            </a:pPr>
            <a:endParaRPr lang="en-US" smtClean="0"/>
          </a:p>
          <a:p>
            <a:pPr marL="514350" indent="-514350">
              <a:buFont typeface="Arial"/>
              <a:buAutoNum type="arabicParenR"/>
            </a:pPr>
            <a:r>
              <a:rPr lang="en-US" smtClean="0"/>
              <a:t>The requirement for quenching the magnets by heaters at low current was defined at injection current (although it was known that heaters were not really required below 2 kA)</a:t>
            </a:r>
          </a:p>
          <a:p>
            <a:pPr marL="514350" indent="-514350">
              <a:buFont typeface="Arial"/>
              <a:buAutoNum type="arabicParenR"/>
            </a:pPr>
            <a:endParaRPr lang="en-US" smtClean="0"/>
          </a:p>
          <a:p>
            <a:pPr marL="514350" indent="-514350">
              <a:buFont typeface="Arial"/>
              <a:buAutoNum type="arabicParenR"/>
            </a:pPr>
            <a:r>
              <a:rPr lang="en-US" smtClean="0"/>
              <a:t> HF and LF heaters were supposed to be redundant ones with respect to the others</a:t>
            </a:r>
            <a:endParaRPr lang="en-US" dirty="0"/>
          </a:p>
        </p:txBody>
      </p:sp>
    </p:spTree>
    <p:extLst>
      <p:ext uri="{BB962C8B-B14F-4D97-AF65-F5344CB8AC3E}">
        <p14:creationId xmlns:p14="http://schemas.microsoft.com/office/powerpoint/2010/main" val="162293626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5350" y="-226240"/>
            <a:ext cx="8229600" cy="1143000"/>
          </a:xfrm>
        </p:spPr>
        <p:txBody>
          <a:bodyPr/>
          <a:lstStyle/>
          <a:p>
            <a:r>
              <a:rPr lang="en-US" dirty="0" smtClean="0"/>
              <a:t>Validation (1)</a:t>
            </a:r>
            <a:endParaRPr lang="en-US" dirty="0"/>
          </a:p>
        </p:txBody>
      </p:sp>
      <p:sp>
        <p:nvSpPr>
          <p:cNvPr id="4" name="TextBox 3"/>
          <p:cNvSpPr txBox="1"/>
          <p:nvPr/>
        </p:nvSpPr>
        <p:spPr>
          <a:xfrm>
            <a:off x="4525112" y="4988395"/>
            <a:ext cx="4062991" cy="1200329"/>
          </a:xfrm>
          <a:prstGeom prst="rect">
            <a:avLst/>
          </a:prstGeom>
          <a:noFill/>
          <a:ln>
            <a:solidFill>
              <a:schemeClr val="tx2">
                <a:lumMod val="40000"/>
                <a:lumOff val="60000"/>
              </a:schemeClr>
            </a:solidFill>
          </a:ln>
        </p:spPr>
        <p:txBody>
          <a:bodyPr wrap="square" rtlCol="0">
            <a:spAutoFit/>
          </a:bodyPr>
          <a:lstStyle/>
          <a:p>
            <a:pPr algn="just"/>
            <a:r>
              <a:rPr lang="en-US" sz="1200" dirty="0" smtClean="0"/>
              <a:t>The average heater </a:t>
            </a:r>
            <a:r>
              <a:rPr lang="en-US" sz="1200" dirty="0"/>
              <a:t>delays (spread ±5 </a:t>
            </a:r>
            <a:r>
              <a:rPr lang="en-US" sz="1200" dirty="0" err="1"/>
              <a:t>ms</a:t>
            </a:r>
            <a:r>
              <a:rPr lang="en-US" sz="1200" dirty="0"/>
              <a:t>) </a:t>
            </a:r>
            <a:r>
              <a:rPr lang="en-US" sz="1200" dirty="0" smtClean="0"/>
              <a:t>from </a:t>
            </a:r>
            <a:r>
              <a:rPr lang="en-US" sz="1200" dirty="0"/>
              <a:t>simulations and experiments are compared </a:t>
            </a:r>
            <a:r>
              <a:rPr lang="en-US" sz="1200" dirty="0" smtClean="0"/>
              <a:t>for </a:t>
            </a:r>
            <a:r>
              <a:rPr lang="en-US" sz="1200" dirty="0"/>
              <a:t>the high-field </a:t>
            </a:r>
            <a:r>
              <a:rPr lang="en-US" sz="1200" dirty="0" smtClean="0"/>
              <a:t>heaters in a dipole magnet. The </a:t>
            </a:r>
            <a:r>
              <a:rPr lang="en-US" sz="1200" dirty="0"/>
              <a:t>test set-up was equivalent to a power supply voltage of 900V feeding two 15m long heater strips connected in </a:t>
            </a:r>
            <a:r>
              <a:rPr lang="en-US" sz="1200" dirty="0" smtClean="0"/>
              <a:t>series. U</a:t>
            </a:r>
            <a:r>
              <a:rPr lang="en-US" sz="1600" baseline="-25000" dirty="0" smtClean="0"/>
              <a:t>min</a:t>
            </a:r>
            <a:r>
              <a:rPr lang="en-US" sz="1200" dirty="0" smtClean="0"/>
              <a:t> </a:t>
            </a:r>
            <a:r>
              <a:rPr lang="en-US" sz="1200" dirty="0"/>
              <a:t>is the minimum heater voltage required to provoke a quench at injection current. </a:t>
            </a:r>
          </a:p>
        </p:txBody>
      </p:sp>
      <p:pic>
        <p:nvPicPr>
          <p:cNvPr id="5" name="Picture 4" descr="Tprofile_cuplated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5607" y="934648"/>
            <a:ext cx="4529697" cy="3261701"/>
          </a:xfrm>
          <a:prstGeom prst="rect">
            <a:avLst/>
          </a:prstGeom>
        </p:spPr>
      </p:pic>
      <p:sp>
        <p:nvSpPr>
          <p:cNvPr id="6" name="TextBox 5"/>
          <p:cNvSpPr txBox="1"/>
          <p:nvPr/>
        </p:nvSpPr>
        <p:spPr>
          <a:xfrm>
            <a:off x="6439594" y="885484"/>
            <a:ext cx="697627" cy="369332"/>
          </a:xfrm>
          <a:prstGeom prst="rect">
            <a:avLst/>
          </a:prstGeom>
          <a:noFill/>
        </p:spPr>
        <p:txBody>
          <a:bodyPr wrap="none" rtlCol="0">
            <a:spAutoFit/>
          </a:bodyPr>
          <a:lstStyle/>
          <a:p>
            <a:r>
              <a:rPr lang="en-US" dirty="0" smtClean="0"/>
              <a:t>SPQR</a:t>
            </a:r>
            <a:endParaRPr lang="en-US" dirty="0"/>
          </a:p>
        </p:txBody>
      </p:sp>
      <p:pic>
        <p:nvPicPr>
          <p:cNvPr id="8" name="Picture 7" descr="QUABERresults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3" y="902851"/>
            <a:ext cx="4742649" cy="3275610"/>
          </a:xfrm>
          <a:prstGeom prst="rect">
            <a:avLst/>
          </a:prstGeom>
        </p:spPr>
      </p:pic>
      <p:sp>
        <p:nvSpPr>
          <p:cNvPr id="9" name="TextBox 8"/>
          <p:cNvSpPr txBox="1"/>
          <p:nvPr/>
        </p:nvSpPr>
        <p:spPr>
          <a:xfrm>
            <a:off x="1887723" y="510177"/>
            <a:ext cx="992579" cy="369332"/>
          </a:xfrm>
          <a:prstGeom prst="rect">
            <a:avLst/>
          </a:prstGeom>
          <a:noFill/>
        </p:spPr>
        <p:txBody>
          <a:bodyPr wrap="none" rtlCol="0">
            <a:spAutoFit/>
          </a:bodyPr>
          <a:lstStyle/>
          <a:p>
            <a:r>
              <a:rPr lang="en-US" dirty="0" smtClean="0"/>
              <a:t>QUABER</a:t>
            </a:r>
            <a:endParaRPr lang="en-US" dirty="0"/>
          </a:p>
        </p:txBody>
      </p:sp>
      <p:grpSp>
        <p:nvGrpSpPr>
          <p:cNvPr id="11" name="Group 10"/>
          <p:cNvGrpSpPr/>
          <p:nvPr/>
        </p:nvGrpSpPr>
        <p:grpSpPr>
          <a:xfrm>
            <a:off x="303601" y="4682288"/>
            <a:ext cx="4085798" cy="1748152"/>
            <a:chOff x="303601" y="4682288"/>
            <a:chExt cx="4085798" cy="1748152"/>
          </a:xfrm>
        </p:grpSpPr>
        <p:pic>
          <p:nvPicPr>
            <p:cNvPr id="3" name="Picture 2" descr="patterns_pic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3601" y="4682288"/>
              <a:ext cx="4085798" cy="1748152"/>
            </a:xfrm>
            <a:prstGeom prst="rect">
              <a:avLst/>
            </a:prstGeom>
            <a:ln>
              <a:solidFill>
                <a:schemeClr val="tx2">
                  <a:lumMod val="40000"/>
                  <a:lumOff val="60000"/>
                </a:schemeClr>
              </a:solidFill>
            </a:ln>
          </p:spPr>
        </p:pic>
        <p:sp>
          <p:nvSpPr>
            <p:cNvPr id="10" name="Snip Diagonal Corner Rectangle 9"/>
            <p:cNvSpPr/>
            <p:nvPr/>
          </p:nvSpPr>
          <p:spPr>
            <a:xfrm>
              <a:off x="509801" y="5625931"/>
              <a:ext cx="3774318" cy="178885"/>
            </a:xfrm>
            <a:prstGeom prst="snip2DiagRect">
              <a:avLst/>
            </a:prstGeom>
            <a:gradFill>
              <a:gsLst>
                <a:gs pos="99000">
                  <a:schemeClr val="accent1">
                    <a:tint val="100000"/>
                    <a:shade val="100000"/>
                    <a:satMod val="130000"/>
                    <a:alpha val="23000"/>
                  </a:schemeClr>
                </a:gs>
                <a:gs pos="100000">
                  <a:schemeClr val="accent1">
                    <a:tint val="50000"/>
                    <a:shade val="100000"/>
                    <a:satMod val="350000"/>
                    <a:alpha val="7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6255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5350" y="-226240"/>
            <a:ext cx="8229600" cy="1143000"/>
          </a:xfrm>
        </p:spPr>
        <p:txBody>
          <a:bodyPr/>
          <a:lstStyle/>
          <a:p>
            <a:r>
              <a:rPr lang="en-US" dirty="0" smtClean="0"/>
              <a:t>Validation (2)</a:t>
            </a:r>
            <a:endParaRPr lang="en-US" dirty="0"/>
          </a:p>
        </p:txBody>
      </p:sp>
      <p:pic>
        <p:nvPicPr>
          <p:cNvPr id="7" name="Picture 6" descr="HFvsLFredundanc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62" y="1337292"/>
            <a:ext cx="4543666" cy="2618763"/>
          </a:xfrm>
          <a:prstGeom prst="rect">
            <a:avLst/>
          </a:prstGeom>
        </p:spPr>
      </p:pic>
      <p:sp>
        <p:nvSpPr>
          <p:cNvPr id="10" name="TextBox 9"/>
          <p:cNvSpPr txBox="1"/>
          <p:nvPr/>
        </p:nvSpPr>
        <p:spPr>
          <a:xfrm>
            <a:off x="313517" y="4277738"/>
            <a:ext cx="4057355" cy="1754327"/>
          </a:xfrm>
          <a:prstGeom prst="rect">
            <a:avLst/>
          </a:prstGeom>
          <a:noFill/>
        </p:spPr>
        <p:txBody>
          <a:bodyPr wrap="square" rtlCol="0">
            <a:spAutoFit/>
          </a:bodyPr>
          <a:lstStyle/>
          <a:p>
            <a:pPr algn="just"/>
            <a:r>
              <a:rPr lang="en-US" dirty="0"/>
              <a:t>Quench load versus current for different heater protection schemes </a:t>
            </a:r>
            <a:r>
              <a:rPr lang="en-US" dirty="0" smtClean="0"/>
              <a:t>in an LHC dipole prototype (MBP2N1</a:t>
            </a:r>
            <a:r>
              <a:rPr lang="en-US" dirty="0"/>
              <a:t>-</a:t>
            </a:r>
            <a:r>
              <a:rPr lang="en-US" dirty="0" smtClean="0"/>
              <a:t>V2). Note </a:t>
            </a:r>
            <a:r>
              <a:rPr lang="en-US" dirty="0"/>
              <a:t>that quenches were provoked by spot heaters</a:t>
            </a:r>
            <a:r>
              <a:rPr lang="en-US" dirty="0" smtClean="0"/>
              <a:t>.</a:t>
            </a:r>
          </a:p>
          <a:p>
            <a:pPr algn="just"/>
            <a:endParaRPr lang="en-US" dirty="0"/>
          </a:p>
        </p:txBody>
      </p:sp>
      <p:pic>
        <p:nvPicPr>
          <p:cNvPr id="11" name="Picture 10" descr="MIITsRedundancySSS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7028" y="1201836"/>
            <a:ext cx="4430700" cy="2754219"/>
          </a:xfrm>
          <a:prstGeom prst="rect">
            <a:avLst/>
          </a:prstGeom>
        </p:spPr>
      </p:pic>
      <p:sp>
        <p:nvSpPr>
          <p:cNvPr id="12" name="TextBox 11"/>
          <p:cNvSpPr txBox="1"/>
          <p:nvPr/>
        </p:nvSpPr>
        <p:spPr>
          <a:xfrm>
            <a:off x="5235585" y="4277738"/>
            <a:ext cx="3636585" cy="1754327"/>
          </a:xfrm>
          <a:prstGeom prst="rect">
            <a:avLst/>
          </a:prstGeom>
          <a:noFill/>
        </p:spPr>
        <p:txBody>
          <a:bodyPr wrap="square" rtlCol="0">
            <a:spAutoFit/>
          </a:bodyPr>
          <a:lstStyle/>
          <a:p>
            <a:r>
              <a:rPr lang="en-US" dirty="0"/>
              <a:t>Quench load versus current for different heater protection schemes of the SSS3 </a:t>
            </a:r>
            <a:r>
              <a:rPr lang="en-US" dirty="0" smtClean="0"/>
              <a:t>prototype. Note </a:t>
            </a:r>
            <a:r>
              <a:rPr lang="en-US" dirty="0"/>
              <a:t>that all quenches were provoked by firing a quench heater strip. </a:t>
            </a:r>
          </a:p>
          <a:p>
            <a:endParaRPr lang="en-US" dirty="0"/>
          </a:p>
        </p:txBody>
      </p:sp>
      <p:sp>
        <p:nvSpPr>
          <p:cNvPr id="13" name="TextBox 12"/>
          <p:cNvSpPr txBox="1"/>
          <p:nvPr/>
        </p:nvSpPr>
        <p:spPr>
          <a:xfrm>
            <a:off x="3295628" y="6054438"/>
            <a:ext cx="3005951"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a:t>Limit </a:t>
            </a:r>
            <a:r>
              <a:rPr lang="en-US" dirty="0" smtClean="0"/>
              <a:t>had been set </a:t>
            </a:r>
            <a:r>
              <a:rPr lang="en-US" dirty="0"/>
              <a:t>to 30 </a:t>
            </a:r>
            <a:r>
              <a:rPr lang="en-US" dirty="0" smtClean="0"/>
              <a:t>MA</a:t>
            </a:r>
            <a:r>
              <a:rPr lang="en-US" baseline="30000" dirty="0" smtClean="0"/>
              <a:t>2</a:t>
            </a:r>
            <a:r>
              <a:rPr lang="en-US" dirty="0" smtClean="0"/>
              <a:t>s</a:t>
            </a:r>
            <a:endParaRPr lang="en-US" dirty="0"/>
          </a:p>
        </p:txBody>
      </p:sp>
    </p:spTree>
    <p:extLst>
      <p:ext uri="{BB962C8B-B14F-4D97-AF65-F5344CB8AC3E}">
        <p14:creationId xmlns:p14="http://schemas.microsoft.com/office/powerpoint/2010/main" val="1666068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502" y="0"/>
            <a:ext cx="8229600" cy="871427"/>
          </a:xfrm>
        </p:spPr>
        <p:txBody>
          <a:bodyPr/>
          <a:lstStyle/>
          <a:p>
            <a:r>
              <a:rPr lang="en-US" dirty="0" smtClean="0"/>
              <a:t>Manufacturing method</a:t>
            </a:r>
            <a:endParaRPr lang="en-US" dirty="0"/>
          </a:p>
        </p:txBody>
      </p:sp>
      <p:pic>
        <p:nvPicPr>
          <p:cNvPr id="3" name="Picture 2" descr="C:\Felix\QHea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2338" y="4135487"/>
            <a:ext cx="4936088" cy="1937655"/>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80495" y="774003"/>
            <a:ext cx="9063505" cy="315251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300" dirty="0"/>
              <a:t>The first generation of quench heaters for the </a:t>
            </a:r>
            <a:r>
              <a:rPr lang="en-US" sz="1300" dirty="0" smtClean="0"/>
              <a:t>1-m </a:t>
            </a:r>
            <a:r>
              <a:rPr lang="en-US" sz="1300" dirty="0"/>
              <a:t>magnet models </a:t>
            </a:r>
            <a:r>
              <a:rPr lang="en-US" sz="1300" dirty="0" smtClean="0"/>
              <a:t>were </a:t>
            </a:r>
            <a:r>
              <a:rPr lang="en-US" sz="1300" dirty="0"/>
              <a:t>produced at CERN with commercial dry and sticky insulation films and stainless steel strips pre-cut to final width requiring a fair amount of manual work using an assembly table with rollers to exert pressure for the bonding </a:t>
            </a:r>
            <a:r>
              <a:rPr lang="en-US" sz="1300" dirty="0" smtClean="0"/>
              <a:t>process. Later </a:t>
            </a:r>
            <a:r>
              <a:rPr lang="en-US" sz="1300" dirty="0"/>
              <a:t>on, </a:t>
            </a:r>
            <a:r>
              <a:rPr lang="en-US" sz="1300" dirty="0" smtClean="0"/>
              <a:t>a second generation of heaters for </a:t>
            </a:r>
            <a:r>
              <a:rPr lang="en-US" sz="1300" dirty="0"/>
              <a:t>the 1-m model magnets stainless steel sheets </a:t>
            </a:r>
            <a:r>
              <a:rPr lang="en-US" sz="1300" dirty="0" smtClean="0"/>
              <a:t>were produced using composite foils made of steel foils pre-laminated onto PI films, and then the heater pads were made by etching away the unnecessary steel. </a:t>
            </a:r>
            <a:endParaRPr lang="en-US" sz="1300" dirty="0"/>
          </a:p>
          <a:p>
            <a:pPr algn="just"/>
            <a:r>
              <a:rPr lang="en-US" sz="1300" dirty="0"/>
              <a:t>For the first 10 m prototype </a:t>
            </a:r>
            <a:r>
              <a:rPr lang="en-US" sz="1300" dirty="0" smtClean="0"/>
              <a:t>magnets several </a:t>
            </a:r>
            <a:r>
              <a:rPr lang="en-US" sz="1300" dirty="0"/>
              <a:t>different processes were used to bond the pre-cut stainless steel strips manually onto the carrier and the cover </a:t>
            </a:r>
            <a:r>
              <a:rPr lang="en-US" sz="1300" dirty="0" smtClean="0"/>
              <a:t>foils.</a:t>
            </a:r>
          </a:p>
          <a:p>
            <a:pPr algn="just"/>
            <a:r>
              <a:rPr lang="en-US" sz="1300" dirty="0" smtClean="0"/>
              <a:t>By the end of the 90’s, CERN started developing in </a:t>
            </a:r>
            <a:r>
              <a:rPr lang="en-US" sz="1300" dirty="0"/>
              <a:t>collaboration with European industry a continuous production process </a:t>
            </a:r>
            <a:r>
              <a:rPr lang="en-US" sz="1300" dirty="0" smtClean="0"/>
              <a:t>in </a:t>
            </a:r>
            <a:r>
              <a:rPr lang="en-US" sz="1300" dirty="0"/>
              <a:t>order to be able to supply the finally needed quantity of </a:t>
            </a:r>
            <a:r>
              <a:rPr lang="en-US" sz="1300" dirty="0" smtClean="0"/>
              <a:t>some 150 </a:t>
            </a:r>
            <a:r>
              <a:rPr lang="en-US" sz="1300" dirty="0"/>
              <a:t>km of quench </a:t>
            </a:r>
            <a:r>
              <a:rPr lang="en-US" sz="1300" dirty="0" smtClean="0"/>
              <a:t>heaters. </a:t>
            </a:r>
            <a:r>
              <a:rPr lang="en-US" sz="1300" dirty="0"/>
              <a:t>The basic idea </a:t>
            </a:r>
            <a:r>
              <a:rPr lang="en-US" sz="1300" dirty="0" smtClean="0"/>
              <a:t>was to </a:t>
            </a:r>
            <a:r>
              <a:rPr lang="en-US" sz="1300" dirty="0"/>
              <a:t>feed the top and bottom insulation layer with an </a:t>
            </a:r>
            <a:r>
              <a:rPr lang="en-US" sz="1300" dirty="0" smtClean="0"/>
              <a:t>epoxy adhesive </a:t>
            </a:r>
            <a:r>
              <a:rPr lang="en-US" sz="1300" dirty="0"/>
              <a:t>and in </a:t>
            </a:r>
            <a:r>
              <a:rPr lang="en-US" sz="1300" dirty="0" smtClean="0"/>
              <a:t>between the partially copper plated steel strips into a continuous roller press arrangement which exerts pressure and heat.</a:t>
            </a:r>
            <a:endParaRPr lang="en-US" sz="1300" dirty="0"/>
          </a:p>
          <a:p>
            <a:pPr algn="just"/>
            <a:r>
              <a:rPr lang="en-US" sz="1300" dirty="0" smtClean="0"/>
              <a:t>Subsequently, the perimeter of </a:t>
            </a:r>
            <a:r>
              <a:rPr lang="en-US" sz="1300" dirty="0"/>
              <a:t>the quench heater sandwich </a:t>
            </a:r>
            <a:r>
              <a:rPr lang="en-US" sz="1300" dirty="0" smtClean="0"/>
              <a:t>is cut to </a:t>
            </a:r>
            <a:r>
              <a:rPr lang="en-US" sz="1300" dirty="0"/>
              <a:t>the required </a:t>
            </a:r>
            <a:r>
              <a:rPr lang="en-US" sz="1300" dirty="0" smtClean="0"/>
              <a:t>shape and formed to adapt to the pole face of the coil together with the ground insulation. </a:t>
            </a:r>
          </a:p>
          <a:p>
            <a:pPr algn="just"/>
            <a:r>
              <a:rPr lang="en-US" sz="1300" dirty="0" smtClean="0"/>
              <a:t>Wires </a:t>
            </a:r>
            <a:r>
              <a:rPr lang="en-US" sz="1300" dirty="0"/>
              <a:t>and fixation plates are soft soldered to the ends of the quench heater strips. </a:t>
            </a:r>
            <a:r>
              <a:rPr lang="en-US" sz="1300" dirty="0" smtClean="0"/>
              <a:t>Windows cut by laser are provided to this purpose</a:t>
            </a:r>
          </a:p>
        </p:txBody>
      </p:sp>
      <p:pic>
        <p:nvPicPr>
          <p:cNvPr id="6" name="Picture 5" descr="niqueletto_clair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1884" y="3926520"/>
            <a:ext cx="1877851" cy="2894160"/>
          </a:xfrm>
          <a:prstGeom prst="rect">
            <a:avLst/>
          </a:prstGeom>
        </p:spPr>
      </p:pic>
    </p:spTree>
    <p:extLst>
      <p:ext uri="{BB962C8B-B14F-4D97-AF65-F5344CB8AC3E}">
        <p14:creationId xmlns:p14="http://schemas.microsoft.com/office/powerpoint/2010/main" val="1569704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574" y="10083"/>
            <a:ext cx="8229600" cy="1143000"/>
          </a:xfrm>
        </p:spPr>
        <p:txBody>
          <a:bodyPr/>
          <a:lstStyle/>
          <a:p>
            <a:r>
              <a:rPr lang="en-US" dirty="0" smtClean="0"/>
              <a:t>Copper cladding procedure</a:t>
            </a:r>
            <a:endParaRPr lang="en-US" dirty="0"/>
          </a:p>
        </p:txBody>
      </p:sp>
      <p:sp>
        <p:nvSpPr>
          <p:cNvPr id="4" name="Content Placeholder 2"/>
          <p:cNvSpPr txBox="1">
            <a:spLocks/>
          </p:cNvSpPr>
          <p:nvPr/>
        </p:nvSpPr>
        <p:spPr>
          <a:xfrm>
            <a:off x="5039300" y="1176972"/>
            <a:ext cx="3670475" cy="473187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rmAutofit fontScale="4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AU" dirty="0" smtClean="0"/>
              <a:t> </a:t>
            </a:r>
            <a:endParaRPr lang="en-US" dirty="0" smtClean="0"/>
          </a:p>
          <a:p>
            <a:pPr marL="514350" indent="-514350">
              <a:buFont typeface="+mj-lt"/>
              <a:buAutoNum type="arabicPeriod"/>
            </a:pPr>
            <a:r>
              <a:rPr lang="en-AU" b="1" i="1" dirty="0" smtClean="0"/>
              <a:t>Degreasing by ultrasonic bath and detergent over 5 minutes</a:t>
            </a:r>
          </a:p>
          <a:p>
            <a:pPr marL="514350" indent="-514350">
              <a:buFont typeface="+mj-lt"/>
              <a:buAutoNum type="arabicPeriod"/>
            </a:pPr>
            <a:r>
              <a:rPr lang="en-AU" b="1" i="1" dirty="0" smtClean="0"/>
              <a:t>Rinsing with water</a:t>
            </a:r>
          </a:p>
          <a:p>
            <a:pPr marL="514350" indent="-514350">
              <a:buFont typeface="+mj-lt"/>
              <a:buAutoNum type="arabicPeriod"/>
            </a:pPr>
            <a:r>
              <a:rPr lang="en-AU" b="1" i="1" dirty="0" smtClean="0"/>
              <a:t>Electrolytic degreasing (1 min, 5 V)</a:t>
            </a:r>
          </a:p>
          <a:p>
            <a:pPr marL="514350" indent="-514350">
              <a:buFont typeface="+mj-lt"/>
              <a:buAutoNum type="arabicPeriod"/>
            </a:pPr>
            <a:r>
              <a:rPr lang="en-AU" b="1" i="1" dirty="0" smtClean="0"/>
              <a:t>Rinsing with water</a:t>
            </a:r>
          </a:p>
          <a:p>
            <a:pPr marL="514350" indent="-514350">
              <a:buFont typeface="+mj-lt"/>
              <a:buAutoNum type="arabicPeriod"/>
            </a:pPr>
            <a:r>
              <a:rPr lang="en-AU" b="1" i="1" dirty="0" smtClean="0"/>
              <a:t>Sulphuric inversion (30 s, 5 V)</a:t>
            </a:r>
          </a:p>
          <a:p>
            <a:pPr marL="514350" indent="-514350">
              <a:buFont typeface="+mj-lt"/>
              <a:buAutoNum type="arabicPeriod"/>
            </a:pPr>
            <a:r>
              <a:rPr lang="en-AU" b="1" i="1" dirty="0" smtClean="0"/>
              <a:t>Rinsing with water</a:t>
            </a:r>
          </a:p>
          <a:p>
            <a:pPr marL="514350" indent="-514350">
              <a:buFont typeface="+mj-lt"/>
              <a:buAutoNum type="arabicPeriod"/>
            </a:pPr>
            <a:r>
              <a:rPr lang="en-AU" b="1" i="1" dirty="0" smtClean="0"/>
              <a:t>Surface etching by </a:t>
            </a:r>
            <a:r>
              <a:rPr lang="en-US" b="1" i="1" dirty="0"/>
              <a:t>Hydrochloric</a:t>
            </a:r>
            <a:r>
              <a:rPr lang="en-US" i="1" dirty="0"/>
              <a:t> </a:t>
            </a:r>
            <a:r>
              <a:rPr lang="en-AU" b="1" i="1" dirty="0" smtClean="0"/>
              <a:t>acid (1 min)</a:t>
            </a:r>
          </a:p>
          <a:p>
            <a:pPr marL="514350" indent="-514350">
              <a:buFont typeface="+mj-lt"/>
              <a:buAutoNum type="arabicPeriod"/>
            </a:pPr>
            <a:r>
              <a:rPr lang="en-AU" b="1" i="1" dirty="0" smtClean="0"/>
              <a:t>Application of a Wood Nickel layer (1 min at 2 V)</a:t>
            </a:r>
          </a:p>
          <a:p>
            <a:pPr marL="514350" indent="-514350">
              <a:buFont typeface="+mj-lt"/>
              <a:buAutoNum type="arabicPeriod"/>
            </a:pPr>
            <a:r>
              <a:rPr lang="en-US" b="1" i="1" dirty="0" smtClean="0"/>
              <a:t>Rinsing with water</a:t>
            </a:r>
            <a:endParaRPr lang="en-US" i="1" dirty="0" smtClean="0"/>
          </a:p>
          <a:p>
            <a:pPr marL="514350" indent="-514350">
              <a:buFont typeface="+mj-lt"/>
              <a:buAutoNum type="arabicPeriod"/>
            </a:pPr>
            <a:r>
              <a:rPr lang="en-US" b="1" i="1" dirty="0" smtClean="0"/>
              <a:t>Copper plating (copper Sulfate, no brilliance) (10 min at 0.5/dm2 – around 1 V)</a:t>
            </a:r>
            <a:endParaRPr lang="en-US" i="1" dirty="0" smtClean="0"/>
          </a:p>
          <a:p>
            <a:pPr marL="514350" indent="-514350">
              <a:buFont typeface="+mj-lt"/>
              <a:buAutoNum type="arabicPeriod"/>
            </a:pPr>
            <a:r>
              <a:rPr lang="en-US" b="1" i="1" dirty="0" smtClean="0"/>
              <a:t>Rinsing with water</a:t>
            </a:r>
            <a:endParaRPr lang="en-US" i="1" dirty="0" smtClean="0"/>
          </a:p>
          <a:p>
            <a:pPr marL="514350" indent="-514350">
              <a:buFont typeface="+mj-lt"/>
              <a:buAutoNum type="arabicPeriod"/>
            </a:pPr>
            <a:r>
              <a:rPr lang="en-AU" b="1" i="1" dirty="0" smtClean="0"/>
              <a:t>Passivation by Chromic acid (5 s)</a:t>
            </a:r>
          </a:p>
          <a:p>
            <a:pPr marL="514350" indent="-514350">
              <a:buFont typeface="+mj-lt"/>
              <a:buAutoNum type="arabicPeriod"/>
            </a:pPr>
            <a:r>
              <a:rPr lang="en-AU" b="1" i="1" dirty="0" smtClean="0"/>
              <a:t>Rinsing with de-mineralised water</a:t>
            </a:r>
          </a:p>
          <a:p>
            <a:pPr marL="514350" indent="-514350">
              <a:buFont typeface="+mj-lt"/>
              <a:buAutoNum type="arabicPeriod"/>
            </a:pPr>
            <a:r>
              <a:rPr lang="en-AU" b="1" i="1" dirty="0" smtClean="0"/>
              <a:t>Rinsing with alcohol</a:t>
            </a:r>
          </a:p>
          <a:p>
            <a:pPr marL="514350" indent="-514350">
              <a:buFont typeface="+mj-lt"/>
              <a:buAutoNum type="arabicPeriod"/>
            </a:pPr>
            <a:r>
              <a:rPr lang="en-AU" b="1" i="1" dirty="0" smtClean="0"/>
              <a:t>Dry and bake out</a:t>
            </a:r>
          </a:p>
        </p:txBody>
      </p:sp>
      <p:sp>
        <p:nvSpPr>
          <p:cNvPr id="5" name="Content Placeholder 4"/>
          <p:cNvSpPr>
            <a:spLocks noGrp="1"/>
          </p:cNvSpPr>
          <p:nvPr>
            <p:ph idx="1"/>
          </p:nvPr>
        </p:nvSpPr>
        <p:spPr>
          <a:xfrm>
            <a:off x="232327" y="1316774"/>
            <a:ext cx="4499398" cy="4599749"/>
          </a:xfrm>
        </p:spPr>
        <p:txBody>
          <a:bodyPr>
            <a:normAutofit fontScale="62500" lnSpcReduction="20000"/>
          </a:bodyPr>
          <a:lstStyle/>
          <a:p>
            <a:pPr>
              <a:buFont typeface="Wingdings" charset="2"/>
              <a:buChar char="Ø"/>
            </a:pPr>
            <a:r>
              <a:rPr lang="en-US" dirty="0" smtClean="0"/>
              <a:t>A procedure was developed at CERN that afterwards was improved at companies in order to eliminate the nickel layer</a:t>
            </a:r>
          </a:p>
          <a:p>
            <a:pPr>
              <a:buFont typeface="Wingdings" charset="2"/>
              <a:buChar char="Ø"/>
            </a:pPr>
            <a:r>
              <a:rPr lang="en-US" dirty="0" smtClean="0"/>
              <a:t>It was demonstrated analytically that a Ni layer in the order of a micron (or submicron) at the heater positions would have no influence on the magnetic field at the bore</a:t>
            </a:r>
          </a:p>
          <a:p>
            <a:pPr>
              <a:buFont typeface="Wingdings" charset="2"/>
              <a:buChar char="Ø"/>
            </a:pPr>
            <a:r>
              <a:rPr lang="en-US" dirty="0" smtClean="0"/>
              <a:t>One of the issues with copper plating for cryogenic applications is that the RRR depends on thickness and RRR values in the order of 20 are desirable</a:t>
            </a:r>
          </a:p>
          <a:p>
            <a:pPr>
              <a:buFont typeface="Wingdings" charset="2"/>
              <a:buChar char="Ø"/>
            </a:pPr>
            <a:r>
              <a:rPr lang="en-US" dirty="0" smtClean="0"/>
              <a:t>RRR of the steel is also not to be neglected (it was the reason for an amendment to the initial contract)</a:t>
            </a:r>
            <a:endParaRPr lang="en-US" dirty="0"/>
          </a:p>
        </p:txBody>
      </p:sp>
      <p:sp>
        <p:nvSpPr>
          <p:cNvPr id="6" name="TextBox 5"/>
          <p:cNvSpPr txBox="1"/>
          <p:nvPr/>
        </p:nvSpPr>
        <p:spPr>
          <a:xfrm>
            <a:off x="4822462" y="6025813"/>
            <a:ext cx="3998009" cy="584776"/>
          </a:xfrm>
          <a:prstGeom prst="rect">
            <a:avLst/>
          </a:prstGeom>
          <a:solidFill>
            <a:srgbClr val="CCFFCC"/>
          </a:solidFill>
        </p:spPr>
        <p:txBody>
          <a:bodyPr wrap="none" rtlCol="0">
            <a:spAutoFit/>
          </a:bodyPr>
          <a:lstStyle/>
          <a:p>
            <a:pPr algn="ctr"/>
            <a:r>
              <a:rPr lang="en-AU" sz="1600" b="1" dirty="0"/>
              <a:t>Procedure developed at </a:t>
            </a:r>
            <a:r>
              <a:rPr lang="en-AU" sz="1600" b="1" dirty="0" smtClean="0"/>
              <a:t>CERN by the Surface</a:t>
            </a:r>
          </a:p>
          <a:p>
            <a:pPr algn="ctr"/>
            <a:r>
              <a:rPr lang="en-AU" sz="1600" b="1" dirty="0" smtClean="0"/>
              <a:t>and Coatings Laboratory in </a:t>
            </a:r>
            <a:r>
              <a:rPr lang="en-AU" sz="1600" b="1" dirty="0"/>
              <a:t>the 90’</a:t>
            </a:r>
            <a:r>
              <a:rPr lang="en-AU" sz="1600" b="1" dirty="0" smtClean="0"/>
              <a:t>s</a:t>
            </a:r>
            <a:endParaRPr lang="en-US" sz="1600" dirty="0"/>
          </a:p>
        </p:txBody>
      </p:sp>
    </p:spTree>
    <p:extLst>
      <p:ext uri="{BB962C8B-B14F-4D97-AF65-F5344CB8AC3E}">
        <p14:creationId xmlns:p14="http://schemas.microsoft.com/office/powerpoint/2010/main" val="271780248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937</TotalTime>
  <Words>1520</Words>
  <Application>Microsoft Macintosh PowerPoint</Application>
  <PresentationFormat>On-screen Show (4:3)</PresentationFormat>
  <Paragraphs>157</Paragraphs>
  <Slides>17</Slides>
  <Notes>0</Notes>
  <HiddenSlides>0</HiddenSlides>
  <MMClips>0</MMClips>
  <ScaleCrop>false</ScaleCrop>
  <HeadingPairs>
    <vt:vector size="4" baseType="variant">
      <vt:variant>
        <vt:lpstr>Theme</vt:lpstr>
      </vt:variant>
      <vt:variant>
        <vt:i4>3</vt:i4>
      </vt:variant>
      <vt:variant>
        <vt:lpstr>Slide Titles</vt:lpstr>
      </vt:variant>
      <vt:variant>
        <vt:i4>17</vt:i4>
      </vt:variant>
    </vt:vector>
  </HeadingPairs>
  <TitlesOfParts>
    <vt:vector size="20" baseType="lpstr">
      <vt:lpstr>Office Theme</vt:lpstr>
      <vt:lpstr>CERNCorporate4-3</vt:lpstr>
      <vt:lpstr>1_CERNCorporate4-3</vt:lpstr>
      <vt:lpstr>REVIEW OF QUENCH HEATERS FOR LHC</vt:lpstr>
      <vt:lpstr>Outline</vt:lpstr>
      <vt:lpstr>PowerPoint Presentation</vt:lpstr>
      <vt:lpstr>PowerPoint Presentation</vt:lpstr>
      <vt:lpstr>PowerPoint Presentation</vt:lpstr>
      <vt:lpstr>Validation (1)</vt:lpstr>
      <vt:lpstr>Validation (2)</vt:lpstr>
      <vt:lpstr>Manufacturing method</vt:lpstr>
      <vt:lpstr>Copper cladding procedure</vt:lpstr>
      <vt:lpstr>Connection to leads</vt:lpstr>
      <vt:lpstr>The QH zoo in LHC</vt:lpstr>
      <vt:lpstr>PowerPoint Presentation</vt:lpstr>
      <vt:lpstr>PowerPoint Presentation</vt:lpstr>
      <vt:lpstr>PowerPoint Presentation</vt:lpstr>
      <vt:lpstr>Conclusions</vt:lpstr>
      <vt:lpstr>References used here</vt:lpstr>
      <vt:lpstr>Thanks  Questions?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QUENCH HEATERS</dc:title>
  <dc:creator>Felix Rodriguez Mateos</dc:creator>
  <cp:lastModifiedBy>Felix Rodriguez Mateos</cp:lastModifiedBy>
  <cp:revision>133</cp:revision>
  <cp:lastPrinted>2014-04-29T13:05:49Z</cp:lastPrinted>
  <dcterms:created xsi:type="dcterms:W3CDTF">2014-04-17T14:40:12Z</dcterms:created>
  <dcterms:modified xsi:type="dcterms:W3CDTF">2014-04-29T14:00:20Z</dcterms:modified>
</cp:coreProperties>
</file>