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0"/>
  </p:notesMasterIdLst>
  <p:sldIdLst>
    <p:sldId id="314" r:id="rId2"/>
    <p:sldId id="345" r:id="rId3"/>
    <p:sldId id="321" r:id="rId4"/>
    <p:sldId id="322" r:id="rId5"/>
    <p:sldId id="318" r:id="rId6"/>
    <p:sldId id="319" r:id="rId7"/>
    <p:sldId id="320" r:id="rId8"/>
    <p:sldId id="323" r:id="rId9"/>
    <p:sldId id="324" r:id="rId10"/>
    <p:sldId id="325" r:id="rId11"/>
    <p:sldId id="326" r:id="rId12"/>
    <p:sldId id="327" r:id="rId13"/>
    <p:sldId id="328" r:id="rId14"/>
    <p:sldId id="329" r:id="rId15"/>
    <p:sldId id="330" r:id="rId16"/>
    <p:sldId id="331" r:id="rId17"/>
    <p:sldId id="333" r:id="rId18"/>
    <p:sldId id="334" r:id="rId19"/>
    <p:sldId id="335" r:id="rId20"/>
    <p:sldId id="336" r:id="rId21"/>
    <p:sldId id="337" r:id="rId22"/>
    <p:sldId id="338" r:id="rId23"/>
    <p:sldId id="339" r:id="rId24"/>
    <p:sldId id="340" r:id="rId25"/>
    <p:sldId id="341" r:id="rId26"/>
    <p:sldId id="342" r:id="rId27"/>
    <p:sldId id="343" r:id="rId28"/>
    <p:sldId id="344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3752B-D2F9-4A72-B565-802FA3BCBEBC}" type="datetimeFigureOut">
              <a:rPr lang="en-US" smtClean="0"/>
              <a:t>4/29/2014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2B2AC4-1369-46F0-9000-88C1F6231E17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691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B2AC4-1369-46F0-9000-88C1F6231E1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880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021CB8A-9294-46AC-B97C-2285CF06D057}" type="datetime1">
              <a:rPr lang="en-US" smtClean="0"/>
              <a:t>4/29/2014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D487353-EDBC-4345-A2B1-D6136A0508FF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25FFD-D28B-421D-BEB9-1091B0987D70}" type="datetime1">
              <a:rPr lang="en-US" smtClean="0"/>
              <a:t>4/29/2014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869D8-D5AD-4346-9CD1-92C5360D1AB8}" type="datetime1">
              <a:rPr lang="en-US" smtClean="0"/>
              <a:t>4/29/2014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4695-0881-4632-8995-A004887D6028}" type="datetime1">
              <a:rPr lang="en-US" smtClean="0"/>
              <a:t>4/29/2014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5CCEB-4E68-43FD-9365-F33283A1E750}" type="datetime1">
              <a:rPr lang="en-US" smtClean="0"/>
              <a:t>4/29/2014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A5D90-ED32-493C-B017-2D01188F781B}" type="datetime1">
              <a:rPr lang="en-US" smtClean="0"/>
              <a:t>4/29/2014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CF57804-447D-436C-AD46-FEFEB6F48EDF}" type="datetime1">
              <a:rPr lang="en-US" smtClean="0"/>
              <a:t>4/29/2014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487353-EDBC-4345-A2B1-D6136A0508FF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32226DE-1B99-408F-8DFF-F8451465344B}" type="datetime1">
              <a:rPr lang="en-US" smtClean="0"/>
              <a:t>4/29/2014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D487353-EDBC-4345-A2B1-D6136A0508FF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6E37-846D-406E-AD6D-7D437C726A6F}" type="datetime1">
              <a:rPr lang="en-US" smtClean="0"/>
              <a:t>4/29/2014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D465-15A4-4D99-B3FE-503FBCB799AB}" type="datetime1">
              <a:rPr lang="en-US" smtClean="0"/>
              <a:t>4/29/2014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48AD0-7D66-4EC2-A031-0703D8311722}" type="datetime1">
              <a:rPr lang="en-US" smtClean="0"/>
              <a:t>4/29/2014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1DDC7B4-D0F1-485E-B689-B658E65AE9D2}" type="datetime1">
              <a:rPr lang="en-US" smtClean="0"/>
              <a:t>4/29/2014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D487353-EDBC-4345-A2B1-D6136A0508FF}" type="slidenum">
              <a:rPr lang="en-US" smtClean="0"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120775"/>
            <a:ext cx="7772400" cy="1470025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Modeling of QXF protection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57225" y="3884988"/>
            <a:ext cx="426720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dirty="0" smtClean="0"/>
              <a:t>Vittorio Marinozzi</a:t>
            </a:r>
          </a:p>
          <a:p>
            <a:r>
              <a:rPr lang="en-US" dirty="0" smtClean="0"/>
              <a:t>04/29/2014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1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238" y="4564875"/>
            <a:ext cx="3000375" cy="18288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4897247"/>
            <a:ext cx="1828800" cy="116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8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TextBox 2"/>
          <p:cNvSpPr txBox="1"/>
          <p:nvPr/>
        </p:nvSpPr>
        <p:spPr>
          <a:xfrm>
            <a:off x="76200" y="392668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  <a:r>
              <a:rPr lang="en-US" b="1" dirty="0" smtClean="0"/>
              <a:t>.5 </a:t>
            </a:r>
            <a:r>
              <a:rPr lang="en-US" b="1" dirty="0"/>
              <a:t>Coupling – inter-filament eddy currents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69474"/>
            <a:ext cx="7815367" cy="451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838200" y="5638800"/>
            <a:ext cx="716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Again, a </a:t>
            </a:r>
            <a:r>
              <a:rPr lang="en-US" b="1" dirty="0" smtClean="0"/>
              <a:t>better according </a:t>
            </a:r>
            <a:r>
              <a:rPr lang="en-US" dirty="0" smtClean="0"/>
              <a:t>can be seen at the start of the decay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Then, the inductance gets back to the </a:t>
            </a:r>
            <a:r>
              <a:rPr lang="en-US" b="1" dirty="0" smtClean="0"/>
              <a:t>nominal value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5174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11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392668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  <a:r>
              <a:rPr lang="en-US" b="1" dirty="0" smtClean="0"/>
              <a:t>.6 </a:t>
            </a:r>
            <a:r>
              <a:rPr lang="en-US" b="1" dirty="0"/>
              <a:t>Coupling – </a:t>
            </a:r>
            <a:r>
              <a:rPr lang="en-US" b="1" dirty="0" smtClean="0"/>
              <a:t>conclusions</a:t>
            </a:r>
            <a:endParaRPr lang="en-US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81000" y="1231012"/>
            <a:ext cx="8458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Both the coupling with an external ring and the inter-filament eddy currents could explain the magnet  reduced inductance at the </a:t>
            </a:r>
            <a:r>
              <a:rPr lang="en-US" b="1" dirty="0" smtClean="0"/>
              <a:t>start of the discharge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In both the models, after few tens of </a:t>
            </a:r>
            <a:r>
              <a:rPr lang="en-US" dirty="0" err="1" smtClean="0"/>
              <a:t>ms</a:t>
            </a:r>
            <a:r>
              <a:rPr lang="en-US" dirty="0" smtClean="0"/>
              <a:t>, the inductance gets back to the </a:t>
            </a:r>
            <a:r>
              <a:rPr lang="en-US" b="1" dirty="0" smtClean="0"/>
              <a:t>nominal value</a:t>
            </a:r>
            <a:r>
              <a:rPr lang="en-US" dirty="0" smtClean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Possible explanation: </a:t>
            </a:r>
            <a:r>
              <a:rPr lang="en-US" u="sng" dirty="0" smtClean="0"/>
              <a:t>quench back</a:t>
            </a:r>
            <a:r>
              <a:rPr lang="en-US" dirty="0" smtClean="0"/>
              <a:t>? </a:t>
            </a:r>
            <a:endParaRPr lang="en-US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87448" y="4155704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Next step: FE simulation for a better description of the </a:t>
            </a:r>
            <a:r>
              <a:rPr lang="en-US" b="1" dirty="0" smtClean="0"/>
              <a:t>magnet geometry</a:t>
            </a:r>
            <a:endParaRPr lang="en-US" b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124200"/>
            <a:ext cx="5010150" cy="326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972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12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392668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3.1 </a:t>
            </a:r>
            <a:r>
              <a:rPr lang="en-US" b="1" dirty="0" smtClean="0"/>
              <a:t>MQXF IL </a:t>
            </a:r>
            <a:r>
              <a:rPr lang="en-US" b="1" dirty="0" smtClean="0"/>
              <a:t>protection heaters</a:t>
            </a:r>
            <a:endParaRPr lang="en-US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066800" y="1828800"/>
            <a:ext cx="6553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MQXF protection </a:t>
            </a:r>
            <a:r>
              <a:rPr lang="en-US" sz="2000" dirty="0" smtClean="0"/>
              <a:t>with </a:t>
            </a:r>
            <a:r>
              <a:rPr lang="en-US" sz="2000" b="1" dirty="0" smtClean="0"/>
              <a:t>only outer-layer</a:t>
            </a:r>
            <a:r>
              <a:rPr lang="en-US" sz="2000" dirty="0" smtClean="0"/>
              <a:t> heaters is not </a:t>
            </a:r>
            <a:r>
              <a:rPr lang="en-US" sz="2000" dirty="0" smtClean="0"/>
              <a:t>sufficient</a:t>
            </a:r>
            <a:endParaRPr lang="en-US" sz="20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Inner-layer protection heaters </a:t>
            </a:r>
            <a:r>
              <a:rPr lang="en-US" sz="2000" dirty="0" smtClean="0"/>
              <a:t>were</a:t>
            </a:r>
            <a:r>
              <a:rPr lang="en-US" sz="2000" dirty="0" smtClean="0"/>
              <a:t> not considered </a:t>
            </a:r>
            <a:r>
              <a:rPr lang="en-US" sz="2000" dirty="0" smtClean="0"/>
              <a:t>because of the bubbling issue; anyway, they are needed for reaching a </a:t>
            </a:r>
            <a:r>
              <a:rPr lang="en-US" sz="2000" b="1" dirty="0" smtClean="0"/>
              <a:t>margin of safety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/>
              <a:t>Two possible designs of inner-layer protection heaters have been proposed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0271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13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392668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3.2 </a:t>
            </a:r>
            <a:r>
              <a:rPr lang="en-US" b="1" dirty="0" smtClean="0"/>
              <a:t>MQXF IL </a:t>
            </a:r>
            <a:r>
              <a:rPr lang="en-US" b="1" dirty="0" smtClean="0"/>
              <a:t>protection heaters – proposal 1</a:t>
            </a:r>
            <a:endParaRPr lang="en-US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598691"/>
            <a:ext cx="6210300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5" y="3581400"/>
            <a:ext cx="36290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381000" y="10668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Proposal 1 (</a:t>
            </a:r>
            <a:r>
              <a:rPr lang="en-US" dirty="0" err="1" smtClean="0"/>
              <a:t>Tiina</a:t>
            </a:r>
            <a:r>
              <a:rPr lang="en-US" dirty="0" smtClean="0"/>
              <a:t> </a:t>
            </a:r>
            <a:r>
              <a:rPr lang="en-US" dirty="0" err="1" smtClean="0"/>
              <a:t>Salmi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953000" y="4267200"/>
            <a:ext cx="3886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S-type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It covers </a:t>
            </a:r>
            <a:r>
              <a:rPr lang="en-US" b="1" dirty="0" smtClean="0"/>
              <a:t>only HF</a:t>
            </a:r>
            <a:r>
              <a:rPr lang="en-US" dirty="0" smtClean="0"/>
              <a:t> zone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13 </a:t>
            </a:r>
            <a:r>
              <a:rPr lang="en-US" dirty="0" err="1" smtClean="0"/>
              <a:t>ms</a:t>
            </a:r>
            <a:r>
              <a:rPr lang="en-US" dirty="0" smtClean="0"/>
              <a:t> average heaters delay time (from </a:t>
            </a:r>
            <a:r>
              <a:rPr lang="en-US" dirty="0" err="1" smtClean="0"/>
              <a:t>CoHDA</a:t>
            </a:r>
            <a:r>
              <a:rPr lang="en-US" dirty="0" smtClean="0"/>
              <a:t> - </a:t>
            </a:r>
            <a:r>
              <a:rPr lang="en-US" dirty="0" err="1" smtClean="0"/>
              <a:t>Tiina</a:t>
            </a:r>
            <a:r>
              <a:rPr lang="en-US" dirty="0" smtClean="0"/>
              <a:t> </a:t>
            </a:r>
            <a:r>
              <a:rPr lang="en-US" dirty="0" err="1" smtClean="0"/>
              <a:t>Salmi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13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14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392668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3.3 </a:t>
            </a:r>
            <a:r>
              <a:rPr lang="en-US" b="1" dirty="0" smtClean="0"/>
              <a:t>MQXF IL </a:t>
            </a:r>
            <a:r>
              <a:rPr lang="en-US" b="1" dirty="0" smtClean="0"/>
              <a:t>protection heaters – proposal 1</a:t>
            </a:r>
            <a:endParaRPr lang="en-US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702398" y="914400"/>
            <a:ext cx="8365402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Assumptions made in QLASA simulations: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46 m</a:t>
            </a:r>
            <a:r>
              <a:rPr lang="el-GR" dirty="0" smtClean="0">
                <a:latin typeface="Calibri"/>
              </a:rPr>
              <a:t>Ω</a:t>
            </a:r>
            <a:r>
              <a:rPr lang="it-IT" dirty="0" smtClean="0">
                <a:latin typeface="Calibri"/>
              </a:rPr>
              <a:t> </a:t>
            </a:r>
            <a:r>
              <a:rPr lang="en-US" dirty="0" smtClean="0"/>
              <a:t>dumping </a:t>
            </a:r>
            <a:r>
              <a:rPr lang="en-US" dirty="0" smtClean="0"/>
              <a:t>resistance – 800 V maximum voltage </a:t>
            </a:r>
            <a:r>
              <a:rPr lang="en-US" dirty="0" smtClean="0"/>
              <a:t>(nominal value)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10 </a:t>
            </a:r>
            <a:r>
              <a:rPr lang="en-US" dirty="0" err="1" smtClean="0"/>
              <a:t>ms</a:t>
            </a:r>
            <a:r>
              <a:rPr lang="en-US" dirty="0" smtClean="0"/>
              <a:t> validation time (nominal value)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100 mV voltage threshold (nominal value)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16 </a:t>
            </a:r>
            <a:r>
              <a:rPr lang="en-US" dirty="0" err="1" smtClean="0"/>
              <a:t>ms</a:t>
            </a:r>
            <a:r>
              <a:rPr lang="en-US" dirty="0" smtClean="0"/>
              <a:t> outer layer </a:t>
            </a:r>
            <a:r>
              <a:rPr lang="en-US" dirty="0" smtClean="0"/>
              <a:t>PH delay </a:t>
            </a:r>
            <a:r>
              <a:rPr lang="en-US" dirty="0" smtClean="0"/>
              <a:t>time (from </a:t>
            </a:r>
            <a:r>
              <a:rPr lang="en-US" dirty="0" err="1" smtClean="0"/>
              <a:t>CoHDA</a:t>
            </a:r>
            <a:r>
              <a:rPr lang="en-US" dirty="0" smtClean="0"/>
              <a:t> – </a:t>
            </a:r>
            <a:r>
              <a:rPr lang="en-US" dirty="0" err="1" smtClean="0"/>
              <a:t>Tiina</a:t>
            </a:r>
            <a:r>
              <a:rPr lang="en-US" dirty="0" smtClean="0"/>
              <a:t> </a:t>
            </a:r>
            <a:r>
              <a:rPr lang="en-US" dirty="0" err="1" smtClean="0"/>
              <a:t>Salmi</a:t>
            </a:r>
            <a:r>
              <a:rPr lang="en-US" dirty="0" smtClean="0"/>
              <a:t>) -&gt; </a:t>
            </a:r>
            <a:r>
              <a:rPr lang="en-US" b="1" dirty="0" smtClean="0"/>
              <a:t>old design!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13 </a:t>
            </a:r>
            <a:r>
              <a:rPr lang="en-US" dirty="0" err="1" smtClean="0"/>
              <a:t>ms</a:t>
            </a:r>
            <a:r>
              <a:rPr lang="en-US" dirty="0" smtClean="0"/>
              <a:t> inner </a:t>
            </a:r>
            <a:r>
              <a:rPr lang="en-US" dirty="0" smtClean="0"/>
              <a:t>layer PH </a:t>
            </a:r>
            <a:r>
              <a:rPr lang="en-US" dirty="0" smtClean="0"/>
              <a:t>delay time </a:t>
            </a:r>
            <a:r>
              <a:rPr lang="en-US" dirty="0"/>
              <a:t>(from </a:t>
            </a:r>
            <a:r>
              <a:rPr lang="en-US" dirty="0" err="1"/>
              <a:t>CoHDA</a:t>
            </a:r>
            <a:r>
              <a:rPr lang="en-US" dirty="0"/>
              <a:t> – </a:t>
            </a:r>
            <a:r>
              <a:rPr lang="en-US" dirty="0" err="1"/>
              <a:t>Tiina</a:t>
            </a:r>
            <a:r>
              <a:rPr lang="en-US" dirty="0"/>
              <a:t> </a:t>
            </a:r>
            <a:r>
              <a:rPr lang="en-US" dirty="0" err="1"/>
              <a:t>Salmi</a:t>
            </a:r>
            <a:r>
              <a:rPr lang="en-US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No quench in the LF zone (transversal propagation neglected)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Quench </a:t>
            </a:r>
            <a:r>
              <a:rPr lang="en-US" dirty="0" smtClean="0"/>
              <a:t>length 17 mm under each HS -&gt; longitudinal propagation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Material properties from MATPRO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Nominal cable dimensions after reaction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Dynamic effects </a:t>
            </a:r>
            <a:r>
              <a:rPr lang="en-US" dirty="0" smtClean="0"/>
              <a:t>neglected (nominal inductance)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22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15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392668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3.4 </a:t>
            </a:r>
            <a:r>
              <a:rPr lang="en-US" b="1" dirty="0" smtClean="0"/>
              <a:t>MQXF IL </a:t>
            </a:r>
            <a:r>
              <a:rPr lang="en-US" b="1" dirty="0" smtClean="0"/>
              <a:t>protection heaters – proposal 1</a:t>
            </a:r>
            <a:endParaRPr lang="en-US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797459"/>
            <a:ext cx="7202032" cy="458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118680"/>
              </p:ext>
            </p:extLst>
          </p:nvPr>
        </p:nvGraphicFramePr>
        <p:xfrm>
          <a:off x="1219200" y="5486400"/>
          <a:ext cx="6781800" cy="110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  <a:gridCol w="1828800"/>
                <a:gridCol w="1524000"/>
              </a:tblGrid>
              <a:tr h="341312"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No IL-PH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Tiina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IL-PH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1312">
                <a:tc>
                  <a:txBody>
                    <a:bodyPr/>
                    <a:lstStyle/>
                    <a:p>
                      <a:pPr algn="r"/>
                      <a:r>
                        <a:rPr lang="en-US" sz="1400" b="0" dirty="0" smtClean="0">
                          <a:solidFill>
                            <a:sysClr val="windowText" lastClr="000000"/>
                          </a:solidFill>
                        </a:rPr>
                        <a:t>MIITs (MA</a:t>
                      </a:r>
                      <a:r>
                        <a:rPr lang="en-US" sz="1400" b="0" baseline="30000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r>
                        <a:rPr lang="en-US" sz="1400" b="0" baseline="0" dirty="0" smtClean="0">
                          <a:solidFill>
                            <a:sysClr val="windowText" lastClr="000000"/>
                          </a:solidFill>
                        </a:rPr>
                        <a:t>s)</a:t>
                      </a:r>
                      <a:endParaRPr lang="en-US" sz="1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35.5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32.8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Hot spot temperature (K)</a:t>
                      </a:r>
                      <a:endParaRPr lang="en-US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087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16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392668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3.5 </a:t>
            </a:r>
            <a:r>
              <a:rPr lang="en-US" b="1" dirty="0" smtClean="0"/>
              <a:t>MQXF IL </a:t>
            </a:r>
            <a:r>
              <a:rPr lang="en-US" b="1" dirty="0" smtClean="0"/>
              <a:t>protection </a:t>
            </a:r>
            <a:r>
              <a:rPr lang="en-US" b="1" dirty="0"/>
              <a:t>heaters </a:t>
            </a:r>
            <a:r>
              <a:rPr lang="en-US" b="1" dirty="0" smtClean="0"/>
              <a:t>– proposal 2</a:t>
            </a:r>
            <a:endParaRPr lang="en-US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9144000" cy="2677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2133600" y="4577477"/>
            <a:ext cx="6172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S-type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It covers </a:t>
            </a:r>
            <a:r>
              <a:rPr lang="en-US" b="1" dirty="0" smtClean="0"/>
              <a:t>both</a:t>
            </a:r>
            <a:r>
              <a:rPr lang="en-US" dirty="0" smtClean="0"/>
              <a:t> HF and LF zone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Heaters delay time </a:t>
            </a:r>
            <a:r>
              <a:rPr lang="en-US" b="1" dirty="0" smtClean="0"/>
              <a:t>not</a:t>
            </a:r>
            <a:r>
              <a:rPr lang="en-US" dirty="0" smtClean="0"/>
              <a:t> </a:t>
            </a:r>
            <a:r>
              <a:rPr lang="en-US" dirty="0" smtClean="0"/>
              <a:t>available for this computation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381000" y="10668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Proposal 2 (</a:t>
            </a:r>
            <a:r>
              <a:rPr lang="en-US" dirty="0" err="1" smtClean="0"/>
              <a:t>Ezio</a:t>
            </a:r>
            <a:r>
              <a:rPr lang="en-US" dirty="0" smtClean="0"/>
              <a:t> </a:t>
            </a:r>
            <a:r>
              <a:rPr lang="en-US" dirty="0" err="1" smtClean="0"/>
              <a:t>Todesco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7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17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392668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3.6 </a:t>
            </a:r>
            <a:r>
              <a:rPr lang="en-US" b="1" dirty="0" smtClean="0"/>
              <a:t>MQXF IL </a:t>
            </a:r>
            <a:r>
              <a:rPr lang="en-US" b="1" dirty="0" smtClean="0"/>
              <a:t>protection heaters – proposal 2</a:t>
            </a:r>
            <a:endParaRPr lang="en-US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381000" y="914400"/>
            <a:ext cx="8898802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Assumptions made in QLASA simulations: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46 m</a:t>
            </a:r>
            <a:r>
              <a:rPr lang="el-GR" dirty="0" smtClean="0">
                <a:latin typeface="Calibri"/>
              </a:rPr>
              <a:t>Ω</a:t>
            </a:r>
            <a:r>
              <a:rPr lang="it-IT" dirty="0" smtClean="0">
                <a:latin typeface="Calibri"/>
              </a:rPr>
              <a:t> </a:t>
            </a:r>
            <a:r>
              <a:rPr lang="en-US" dirty="0" smtClean="0"/>
              <a:t>dumping </a:t>
            </a:r>
            <a:r>
              <a:rPr lang="en-US" dirty="0" smtClean="0"/>
              <a:t>resistance – 800 V maximum voltage (nominal </a:t>
            </a:r>
            <a:r>
              <a:rPr lang="en-US" dirty="0" smtClean="0"/>
              <a:t>value)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10 </a:t>
            </a:r>
            <a:r>
              <a:rPr lang="en-US" dirty="0" err="1" smtClean="0"/>
              <a:t>ms</a:t>
            </a:r>
            <a:r>
              <a:rPr lang="en-US" dirty="0" smtClean="0"/>
              <a:t> validation time (nominal value)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100 mV voltage threshold (nominal value)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16 </a:t>
            </a:r>
            <a:r>
              <a:rPr lang="en-US" dirty="0" err="1" smtClean="0"/>
              <a:t>ms</a:t>
            </a:r>
            <a:r>
              <a:rPr lang="en-US" dirty="0" smtClean="0"/>
              <a:t> outer layer delay time (from </a:t>
            </a:r>
            <a:r>
              <a:rPr lang="en-US" dirty="0" err="1" smtClean="0"/>
              <a:t>CoHDA</a:t>
            </a:r>
            <a:r>
              <a:rPr lang="en-US" dirty="0" smtClean="0"/>
              <a:t> – </a:t>
            </a:r>
            <a:r>
              <a:rPr lang="en-US" dirty="0" err="1" smtClean="0"/>
              <a:t>Tiina</a:t>
            </a:r>
            <a:r>
              <a:rPr lang="en-US" dirty="0" smtClean="0"/>
              <a:t> </a:t>
            </a:r>
            <a:r>
              <a:rPr lang="en-US" dirty="0" err="1" smtClean="0"/>
              <a:t>Salmi</a:t>
            </a:r>
            <a:r>
              <a:rPr lang="en-US" dirty="0" smtClean="0"/>
              <a:t>) -&gt; </a:t>
            </a:r>
            <a:r>
              <a:rPr lang="en-US" b="1" dirty="0" smtClean="0"/>
              <a:t>old design!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13 </a:t>
            </a:r>
            <a:r>
              <a:rPr lang="en-US" dirty="0" err="1" smtClean="0"/>
              <a:t>ms</a:t>
            </a:r>
            <a:r>
              <a:rPr lang="en-US" dirty="0" smtClean="0"/>
              <a:t> HF </a:t>
            </a:r>
            <a:r>
              <a:rPr lang="en-US" dirty="0" smtClean="0"/>
              <a:t>PH inner </a:t>
            </a:r>
            <a:r>
              <a:rPr lang="en-US" dirty="0" smtClean="0"/>
              <a:t>layer delay time (</a:t>
            </a:r>
            <a:r>
              <a:rPr lang="en-US" u="sng" dirty="0" smtClean="0"/>
              <a:t>assumed equal to proposal 1</a:t>
            </a:r>
            <a:r>
              <a:rPr lang="en-US" dirty="0" smtClean="0"/>
              <a:t>, to be improved)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17 </a:t>
            </a:r>
            <a:r>
              <a:rPr lang="en-US" dirty="0" err="1"/>
              <a:t>ms</a:t>
            </a:r>
            <a:r>
              <a:rPr lang="en-US" dirty="0"/>
              <a:t> </a:t>
            </a:r>
            <a:r>
              <a:rPr lang="en-US" dirty="0" smtClean="0"/>
              <a:t>LF </a:t>
            </a:r>
            <a:r>
              <a:rPr lang="en-US" dirty="0" smtClean="0"/>
              <a:t>PH inner </a:t>
            </a:r>
            <a:r>
              <a:rPr lang="en-US" dirty="0"/>
              <a:t>layer delay time </a:t>
            </a:r>
            <a:r>
              <a:rPr lang="en-US" dirty="0" smtClean="0"/>
              <a:t>(</a:t>
            </a:r>
            <a:r>
              <a:rPr lang="en-US" u="sng" dirty="0" smtClean="0"/>
              <a:t>my assumption</a:t>
            </a:r>
            <a:r>
              <a:rPr lang="en-US" dirty="0" smtClean="0"/>
              <a:t>, to be improved)</a:t>
            </a:r>
            <a:endParaRPr lang="en-US" dirty="0"/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Quench </a:t>
            </a:r>
            <a:r>
              <a:rPr lang="en-US" dirty="0" smtClean="0"/>
              <a:t>length </a:t>
            </a:r>
            <a:r>
              <a:rPr lang="en-US" dirty="0" smtClean="0"/>
              <a:t>23 mm under each HS -&gt; longitudinal propagation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Material properties from MATPRO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Nominal </a:t>
            </a:r>
            <a:r>
              <a:rPr lang="en-US" dirty="0"/>
              <a:t>cable dimensions after reaction 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Dynamic effects </a:t>
            </a:r>
            <a:r>
              <a:rPr lang="en-US" dirty="0" smtClean="0"/>
              <a:t>neglected (nominal inductance)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01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18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392668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3.7 </a:t>
            </a:r>
            <a:r>
              <a:rPr lang="en-US" b="1" dirty="0" smtClean="0"/>
              <a:t>MQXF IL </a:t>
            </a:r>
            <a:r>
              <a:rPr lang="en-US" b="1" dirty="0" smtClean="0"/>
              <a:t>protection heaters – proposal 2</a:t>
            </a:r>
            <a:endParaRPr lang="en-US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33262"/>
            <a:ext cx="6827241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524109"/>
              </p:ext>
            </p:extLst>
          </p:nvPr>
        </p:nvGraphicFramePr>
        <p:xfrm>
          <a:off x="990600" y="5486400"/>
          <a:ext cx="7086600" cy="110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7616"/>
                <a:gridCol w="1592494"/>
                <a:gridCol w="1512870"/>
                <a:gridCol w="1353620"/>
              </a:tblGrid>
              <a:tr h="341312"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No IL-PH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Tiina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IL-PH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Ezio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IL-PH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1312">
                <a:tc>
                  <a:txBody>
                    <a:bodyPr/>
                    <a:lstStyle/>
                    <a:p>
                      <a:pPr algn="r"/>
                      <a:r>
                        <a:rPr lang="en-US" sz="1400" b="0" dirty="0" smtClean="0">
                          <a:solidFill>
                            <a:sysClr val="windowText" lastClr="000000"/>
                          </a:solidFill>
                        </a:rPr>
                        <a:t>MIITs (MA</a:t>
                      </a:r>
                      <a:r>
                        <a:rPr lang="en-US" sz="1400" b="0" baseline="30000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r>
                        <a:rPr lang="en-US" sz="1400" b="0" baseline="0" dirty="0" smtClean="0">
                          <a:solidFill>
                            <a:sysClr val="windowText" lastClr="000000"/>
                          </a:solidFill>
                        </a:rPr>
                        <a:t>s)</a:t>
                      </a:r>
                      <a:endParaRPr lang="en-US" sz="1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35.5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32.8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31.7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Hot spot temperature (K)</a:t>
                      </a:r>
                      <a:endParaRPr lang="en-US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275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952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19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392668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3.8 </a:t>
            </a:r>
            <a:r>
              <a:rPr lang="en-US" b="1" dirty="0" smtClean="0"/>
              <a:t>MQXF IL </a:t>
            </a:r>
            <a:r>
              <a:rPr lang="en-US" b="1" dirty="0" smtClean="0"/>
              <a:t>protection heaters – conclusions</a:t>
            </a:r>
            <a:endParaRPr lang="en-US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685800" y="1371600"/>
            <a:ext cx="8229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Inner layer protection heaters </a:t>
            </a:r>
            <a:r>
              <a:rPr lang="en-US" b="1" dirty="0" smtClean="0"/>
              <a:t>significantly affect </a:t>
            </a:r>
            <a:r>
              <a:rPr lang="en-US" dirty="0" smtClean="0"/>
              <a:t>the quench protection: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Tiina</a:t>
            </a:r>
            <a:r>
              <a:rPr lang="en-US" dirty="0" smtClean="0"/>
              <a:t> </a:t>
            </a:r>
            <a:r>
              <a:rPr lang="en-US" dirty="0" err="1" smtClean="0"/>
              <a:t>Salmi</a:t>
            </a:r>
            <a:r>
              <a:rPr lang="en-US" dirty="0" smtClean="0"/>
              <a:t> design -&gt; 40 K less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Ezio</a:t>
            </a:r>
            <a:r>
              <a:rPr lang="en-US" dirty="0" smtClean="0"/>
              <a:t> </a:t>
            </a:r>
            <a:r>
              <a:rPr lang="en-US" dirty="0" err="1" smtClean="0"/>
              <a:t>Todesco</a:t>
            </a:r>
            <a:r>
              <a:rPr lang="en-US" dirty="0" smtClean="0"/>
              <a:t> design -&gt; 55 K less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685046" y="3506709"/>
            <a:ext cx="84963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Next steps: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Improve </a:t>
            </a:r>
            <a:r>
              <a:rPr lang="en-US" b="1" dirty="0" smtClean="0"/>
              <a:t>heaters delay time </a:t>
            </a:r>
            <a:r>
              <a:rPr lang="en-US" dirty="0" smtClean="0"/>
              <a:t>using </a:t>
            </a:r>
            <a:r>
              <a:rPr lang="en-US" dirty="0" err="1" smtClean="0"/>
              <a:t>CoHDA</a:t>
            </a:r>
            <a:r>
              <a:rPr lang="en-US" dirty="0" smtClean="0"/>
              <a:t> in </a:t>
            </a:r>
            <a:r>
              <a:rPr lang="en-US" dirty="0" err="1" smtClean="0"/>
              <a:t>Ezio’s</a:t>
            </a:r>
            <a:r>
              <a:rPr lang="en-US" dirty="0" smtClean="0"/>
              <a:t>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Consider the </a:t>
            </a:r>
            <a:r>
              <a:rPr lang="en-US" b="1" dirty="0" smtClean="0"/>
              <a:t>transversal propagation</a:t>
            </a:r>
            <a:r>
              <a:rPr lang="en-US" dirty="0" smtClean="0"/>
              <a:t> in the LF zone in </a:t>
            </a:r>
            <a:r>
              <a:rPr lang="en-US" dirty="0" err="1" smtClean="0"/>
              <a:t>Tiina’s</a:t>
            </a:r>
            <a:r>
              <a:rPr lang="en-US" dirty="0" smtClean="0"/>
              <a:t>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Use</a:t>
            </a:r>
            <a:r>
              <a:rPr lang="en-US" b="1" dirty="0" smtClean="0"/>
              <a:t> unreacted </a:t>
            </a:r>
            <a:r>
              <a:rPr lang="en-US" dirty="0" smtClean="0"/>
              <a:t>cable dimensions (void in cables issue)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Consider dynamic effects?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03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905000" y="1066800"/>
            <a:ext cx="5943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 smtClean="0"/>
              <a:t>Summary</a:t>
            </a:r>
            <a:r>
              <a:rPr lang="it-IT" sz="2000" dirty="0" smtClean="0"/>
              <a:t>:</a:t>
            </a:r>
          </a:p>
          <a:p>
            <a:endParaRPr lang="it-IT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smtClean="0"/>
              <a:t>MQXF state of </a:t>
            </a:r>
            <a:r>
              <a:rPr lang="it-IT" sz="2000" dirty="0" err="1" smtClean="0"/>
              <a:t>protection</a:t>
            </a:r>
            <a:r>
              <a:rPr lang="it-IT" sz="2000" dirty="0" smtClean="0"/>
              <a:t> </a:t>
            </a:r>
            <a:r>
              <a:rPr lang="it-IT" sz="2000" dirty="0" err="1" smtClean="0"/>
              <a:t>presented</a:t>
            </a:r>
            <a:r>
              <a:rPr lang="it-IT" sz="2000" dirty="0" smtClean="0"/>
              <a:t> </a:t>
            </a:r>
            <a:r>
              <a:rPr lang="it-IT" sz="2000" dirty="0" err="1" smtClean="0"/>
              <a:t>at</a:t>
            </a:r>
            <a:r>
              <a:rPr lang="it-IT" sz="2000" dirty="0" smtClean="0"/>
              <a:t> MT-23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 smtClean="0"/>
              <a:t>Dynamic</a:t>
            </a:r>
            <a:r>
              <a:rPr lang="it-IT" sz="2000" dirty="0" smtClean="0"/>
              <a:t> </a:t>
            </a:r>
            <a:r>
              <a:rPr lang="it-IT" sz="2000" dirty="0" err="1" smtClean="0"/>
              <a:t>effects</a:t>
            </a:r>
            <a:r>
              <a:rPr lang="it-IT" sz="2000" dirty="0" smtClean="0"/>
              <a:t> on the </a:t>
            </a:r>
            <a:r>
              <a:rPr lang="it-IT" sz="2000" dirty="0" err="1" smtClean="0"/>
              <a:t>inductance</a:t>
            </a:r>
            <a:endParaRPr lang="it-IT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 smtClean="0"/>
              <a:t>Magnet</a:t>
            </a:r>
            <a:r>
              <a:rPr lang="it-IT" sz="2000" dirty="0" smtClean="0"/>
              <a:t> </a:t>
            </a:r>
            <a:r>
              <a:rPr lang="it-IT" sz="2000" dirty="0" err="1" smtClean="0"/>
              <a:t>coupling</a:t>
            </a:r>
            <a:r>
              <a:rPr lang="it-IT" sz="2000" dirty="0" smtClean="0"/>
              <a:t> with </a:t>
            </a:r>
            <a:r>
              <a:rPr lang="it-IT" sz="2000" dirty="0" err="1" smtClean="0"/>
              <a:t>external</a:t>
            </a:r>
            <a:r>
              <a:rPr lang="it-IT" sz="2000" dirty="0" smtClean="0"/>
              <a:t> </a:t>
            </a:r>
            <a:r>
              <a:rPr lang="it-IT" sz="2000" dirty="0" err="1" smtClean="0"/>
              <a:t>circuits</a:t>
            </a:r>
            <a:endParaRPr lang="it-IT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smtClean="0"/>
              <a:t>MQXF </a:t>
            </a:r>
            <a:r>
              <a:rPr lang="it-IT" sz="2000" dirty="0" err="1" smtClean="0"/>
              <a:t>inner</a:t>
            </a:r>
            <a:r>
              <a:rPr lang="it-IT" sz="2000" dirty="0" smtClean="0"/>
              <a:t> </a:t>
            </a:r>
            <a:r>
              <a:rPr lang="it-IT" sz="2000" dirty="0" err="1" smtClean="0"/>
              <a:t>layer</a:t>
            </a:r>
            <a:r>
              <a:rPr lang="it-IT" sz="2000" dirty="0" smtClean="0"/>
              <a:t> quench heaters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smtClean="0"/>
              <a:t>MQXF </a:t>
            </a:r>
            <a:r>
              <a:rPr lang="it-IT" sz="2000" dirty="0" err="1" smtClean="0"/>
              <a:t>protection</a:t>
            </a:r>
            <a:r>
              <a:rPr lang="it-IT" sz="2000" dirty="0" smtClean="0"/>
              <a:t> </a:t>
            </a:r>
            <a:r>
              <a:rPr lang="it-IT" sz="2000" dirty="0" err="1" smtClean="0"/>
              <a:t>at</a:t>
            </a:r>
            <a:r>
              <a:rPr lang="it-IT" sz="2000" dirty="0" smtClean="0"/>
              <a:t> 90 % of SSL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smtClean="0"/>
              <a:t>MQXF </a:t>
            </a:r>
            <a:r>
              <a:rPr lang="it-IT" sz="2000" dirty="0" err="1" smtClean="0"/>
              <a:t>protection</a:t>
            </a:r>
            <a:r>
              <a:rPr lang="it-IT" sz="2000" dirty="0" smtClean="0"/>
              <a:t> </a:t>
            </a:r>
            <a:r>
              <a:rPr lang="it-IT" sz="2000" dirty="0" err="1" smtClean="0"/>
              <a:t>redundancy</a:t>
            </a:r>
            <a:endParaRPr lang="it-IT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smtClean="0"/>
              <a:t>CLIQ and MQXF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9811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20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392668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4</a:t>
            </a:r>
            <a:r>
              <a:rPr lang="en-US" b="1" dirty="0" smtClean="0"/>
              <a:t>.1 Protection at 90% of SSL</a:t>
            </a:r>
            <a:endParaRPr lang="en-US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509257" y="990600"/>
            <a:ext cx="8305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MQXF will be tested at current higher than the </a:t>
            </a:r>
            <a:r>
              <a:rPr lang="en-US" b="1" dirty="0" smtClean="0"/>
              <a:t>nominal</a:t>
            </a:r>
            <a:r>
              <a:rPr lang="en-US" dirty="0" smtClean="0"/>
              <a:t> one (80 % of SSL)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It could be needed to reach current higher than the nominal one in </a:t>
            </a:r>
            <a:r>
              <a:rPr lang="en-US" dirty="0"/>
              <a:t>the </a:t>
            </a:r>
            <a:r>
              <a:rPr lang="en-US" dirty="0" smtClean="0"/>
              <a:t>machine, </a:t>
            </a:r>
            <a:r>
              <a:rPr lang="en-US" dirty="0"/>
              <a:t>too 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Protection study at 90% of SSL is needed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895600"/>
            <a:ext cx="5867400" cy="36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594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21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392668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4</a:t>
            </a:r>
            <a:r>
              <a:rPr lang="en-US" b="1" dirty="0" smtClean="0"/>
              <a:t>.2 Protection at 90% of SSL</a:t>
            </a: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499781"/>
              </p:ext>
            </p:extLst>
          </p:nvPr>
        </p:nvGraphicFramePr>
        <p:xfrm>
          <a:off x="914400" y="1752600"/>
          <a:ext cx="7086600" cy="110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7616"/>
                <a:gridCol w="1592494"/>
                <a:gridCol w="1512870"/>
                <a:gridCol w="1353620"/>
              </a:tblGrid>
              <a:tr h="341312"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No IL-PH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Tiina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IL-PH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Ezio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IL-PH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1312">
                <a:tc>
                  <a:txBody>
                    <a:bodyPr/>
                    <a:lstStyle/>
                    <a:p>
                      <a:pPr algn="r"/>
                      <a:r>
                        <a:rPr lang="en-US" sz="1400" b="0" dirty="0" smtClean="0">
                          <a:solidFill>
                            <a:sysClr val="windowText" lastClr="000000"/>
                          </a:solidFill>
                        </a:rPr>
                        <a:t>MIITs (MA</a:t>
                      </a:r>
                      <a:r>
                        <a:rPr lang="en-US" sz="1400" b="0" baseline="30000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r>
                        <a:rPr lang="en-US" sz="1400" b="0" baseline="0" dirty="0" smtClean="0">
                          <a:solidFill>
                            <a:sysClr val="windowText" lastClr="000000"/>
                          </a:solidFill>
                        </a:rPr>
                        <a:t>s)</a:t>
                      </a:r>
                      <a:endParaRPr lang="en-US" sz="1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38.6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35.3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34.1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Hot spot temperature (K)</a:t>
                      </a:r>
                      <a:endParaRPr lang="en-US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388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339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1371600" y="4021248"/>
            <a:ext cx="6324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/>
              <a:t>No safety </a:t>
            </a:r>
            <a:r>
              <a:rPr lang="en-US" dirty="0" smtClean="0"/>
              <a:t>without inner layer heaters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/>
              <a:t>Marginal </a:t>
            </a:r>
            <a:r>
              <a:rPr lang="en-US" b="1" dirty="0" smtClean="0"/>
              <a:t>protection </a:t>
            </a:r>
            <a:r>
              <a:rPr lang="en-US" dirty="0" smtClean="0"/>
              <a:t>with both the IL-PH designs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Dynamic effects neglected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92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22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392668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5</a:t>
            </a:r>
            <a:r>
              <a:rPr lang="en-US" b="1" dirty="0" smtClean="0"/>
              <a:t>.1 Redundancy</a:t>
            </a:r>
            <a:endParaRPr lang="en-US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562100" y="990590"/>
            <a:ext cx="601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What if some protection heaters </a:t>
            </a:r>
            <a:r>
              <a:rPr lang="en-US" u="sng" dirty="0" smtClean="0"/>
              <a:t>fail</a:t>
            </a:r>
            <a:r>
              <a:rPr lang="en-US" u="sng" dirty="0" smtClean="0"/>
              <a:t>?</a:t>
            </a:r>
            <a:endParaRPr lang="en-US" u="sng" dirty="0" smtClean="0"/>
          </a:p>
          <a:p>
            <a:endParaRPr lang="en-US" u="sng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Simulations repeated considering only half of the magnet protected by quench heaters</a:t>
            </a:r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752" y="2362200"/>
            <a:ext cx="6730497" cy="4281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149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23</a:t>
            </a:fld>
            <a:endParaRPr lang="en-US" dirty="0"/>
          </a:p>
        </p:txBody>
      </p:sp>
      <p:graphicFrame>
        <p:nvGraphicFramePr>
          <p:cNvPr id="3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420842"/>
              </p:ext>
            </p:extLst>
          </p:nvPr>
        </p:nvGraphicFramePr>
        <p:xfrm>
          <a:off x="838200" y="1524000"/>
          <a:ext cx="7086600" cy="127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7616"/>
                <a:gridCol w="1592494"/>
                <a:gridCol w="1512870"/>
                <a:gridCol w="1353620"/>
              </a:tblGrid>
              <a:tr h="341312"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No IL-PH</a:t>
                      </a:r>
                    </a:p>
                    <a:p>
                      <a:pPr algn="ctr"/>
                      <a:r>
                        <a:rPr lang="en-US" sz="1100" b="0" dirty="0" smtClean="0">
                          <a:solidFill>
                            <a:srgbClr val="FF0000"/>
                          </a:solidFill>
                        </a:rPr>
                        <a:t>All heaters</a:t>
                      </a:r>
                      <a:endParaRPr lang="en-US" sz="11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Tiina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IL-PH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Half heaters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Ezio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IL-PH</a:t>
                      </a:r>
                    </a:p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Half heaters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1312">
                <a:tc>
                  <a:txBody>
                    <a:bodyPr/>
                    <a:lstStyle/>
                    <a:p>
                      <a:pPr algn="r"/>
                      <a:r>
                        <a:rPr lang="en-US" sz="1400" b="0" dirty="0" smtClean="0">
                          <a:solidFill>
                            <a:sysClr val="windowText" lastClr="000000"/>
                          </a:solidFill>
                        </a:rPr>
                        <a:t>MIITs (MA</a:t>
                      </a:r>
                      <a:r>
                        <a:rPr lang="en-US" sz="1400" b="0" baseline="30000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r>
                        <a:rPr lang="en-US" sz="1400" b="0" baseline="0" dirty="0" smtClean="0">
                          <a:solidFill>
                            <a:sysClr val="windowText" lastClr="000000"/>
                          </a:solidFill>
                        </a:rPr>
                        <a:t>s)</a:t>
                      </a:r>
                      <a:endParaRPr lang="en-US" sz="1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35.5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34.2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33.1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Hot spot temperature (K)</a:t>
                      </a:r>
                      <a:endParaRPr lang="en-US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311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294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2"/>
          <p:cNvSpPr txBox="1"/>
          <p:nvPr/>
        </p:nvSpPr>
        <p:spPr>
          <a:xfrm>
            <a:off x="76200" y="392668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5</a:t>
            </a:r>
            <a:r>
              <a:rPr lang="en-US" b="1" dirty="0" smtClean="0"/>
              <a:t>.2 Redundancy</a:t>
            </a:r>
            <a:endParaRPr lang="en-US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098487" y="3522770"/>
            <a:ext cx="731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Protection with </a:t>
            </a:r>
            <a:r>
              <a:rPr lang="en-US" dirty="0" smtClean="0"/>
              <a:t>IL and OL heaters covering only half </a:t>
            </a:r>
            <a:r>
              <a:rPr lang="en-US" dirty="0" smtClean="0"/>
              <a:t>magnet </a:t>
            </a:r>
            <a:r>
              <a:rPr lang="en-US" dirty="0" smtClean="0"/>
              <a:t>is </a:t>
            </a:r>
            <a:r>
              <a:rPr lang="en-US" dirty="0" smtClean="0"/>
              <a:t>easier than protection with </a:t>
            </a:r>
            <a:r>
              <a:rPr lang="en-US" dirty="0" smtClean="0"/>
              <a:t>only OL heaters covering the whole magnet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Failure of half heaters in all coils </a:t>
            </a:r>
            <a:r>
              <a:rPr lang="en-US" dirty="0" smtClean="0"/>
              <a:t>is </a:t>
            </a:r>
            <a:r>
              <a:rPr lang="en-US" dirty="0" smtClean="0"/>
              <a:t>a </a:t>
            </a:r>
            <a:r>
              <a:rPr lang="en-US" b="1" dirty="0" smtClean="0"/>
              <a:t>pessimistic</a:t>
            </a:r>
            <a:r>
              <a:rPr lang="en-US" dirty="0" smtClean="0"/>
              <a:t> case, so </a:t>
            </a:r>
            <a:r>
              <a:rPr lang="en-US" dirty="0" smtClean="0"/>
              <a:t>redundancy </a:t>
            </a:r>
            <a:r>
              <a:rPr lang="en-US" dirty="0" smtClean="0"/>
              <a:t>is provided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11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24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392668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6</a:t>
            </a:r>
            <a:r>
              <a:rPr lang="en-US" b="1" dirty="0" smtClean="0"/>
              <a:t>.1 CLIQ</a:t>
            </a:r>
            <a:endParaRPr lang="en-US" b="1" dirty="0"/>
          </a:p>
        </p:txBody>
      </p:sp>
      <p:pic>
        <p:nvPicPr>
          <p:cNvPr id="4" name="Picture 27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29" y="1419885"/>
            <a:ext cx="4800600" cy="44196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asellaDiTesto 4"/>
          <p:cNvSpPr txBox="1"/>
          <p:nvPr/>
        </p:nvSpPr>
        <p:spPr>
          <a:xfrm>
            <a:off x="4940929" y="2087939"/>
            <a:ext cx="3810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“CLIQ” is a new method for protecting magnets, based on a capacitor discharge when a quench is detected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LC current oscillations are generated, and the subsequent AC losses induce the quench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It </a:t>
            </a:r>
            <a:r>
              <a:rPr lang="en-US" dirty="0" smtClean="0"/>
              <a:t>can be used alternatively or together with protection heaters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32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25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392668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6</a:t>
            </a:r>
            <a:r>
              <a:rPr lang="en-US" b="1" dirty="0" smtClean="0"/>
              <a:t>.2 CLIQ</a:t>
            </a:r>
            <a:endParaRPr lang="en-US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78" y="1219200"/>
            <a:ext cx="5394522" cy="3803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5943600" y="2105089"/>
            <a:ext cx="2667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CLIQ performance during HQ02b tests are impressive:</a:t>
            </a:r>
          </a:p>
          <a:p>
            <a:r>
              <a:rPr lang="en-US" dirty="0" smtClean="0"/>
              <a:t>the whole magnet is almost totally quenched in less than 5-10 </a:t>
            </a:r>
            <a:r>
              <a:rPr lang="en-US" dirty="0" err="1" smtClean="0"/>
              <a:t>ms</a:t>
            </a:r>
            <a:endParaRPr lang="en-US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219200" y="56388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assumed a similar behavior of CLIQ in MQXF: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 whole magnet quenched 10 </a:t>
            </a:r>
            <a:r>
              <a:rPr lang="en-US" dirty="0" err="1" smtClean="0"/>
              <a:t>ms</a:t>
            </a:r>
            <a:r>
              <a:rPr lang="en-US" dirty="0" smtClean="0"/>
              <a:t> after </a:t>
            </a:r>
            <a:r>
              <a:rPr lang="en-US" dirty="0" smtClean="0"/>
              <a:t>validation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34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26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392668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6</a:t>
            </a:r>
            <a:r>
              <a:rPr lang="en-US" b="1" dirty="0" smtClean="0"/>
              <a:t>.3 CLIQ</a:t>
            </a:r>
            <a:endParaRPr lang="en-US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14400"/>
            <a:ext cx="6477000" cy="4120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637791"/>
              </p:ext>
            </p:extLst>
          </p:nvPr>
        </p:nvGraphicFramePr>
        <p:xfrm>
          <a:off x="76200" y="5486400"/>
          <a:ext cx="8915400" cy="110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5550"/>
                <a:gridCol w="1682150"/>
                <a:gridCol w="1598044"/>
                <a:gridCol w="1429828"/>
                <a:gridCol w="1429828"/>
              </a:tblGrid>
              <a:tr h="341312">
                <a:tc>
                  <a:txBody>
                    <a:bodyPr/>
                    <a:lstStyle/>
                    <a:p>
                      <a:pPr algn="r"/>
                      <a:endParaRPr lang="en-US" sz="1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No IL-PH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Tiina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IL-PH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Ezio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IL-PH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CLIQ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1312">
                <a:tc>
                  <a:txBody>
                    <a:bodyPr/>
                    <a:lstStyle/>
                    <a:p>
                      <a:pPr algn="r"/>
                      <a:r>
                        <a:rPr lang="en-US" sz="1400" b="0" dirty="0" smtClean="0">
                          <a:solidFill>
                            <a:sysClr val="windowText" lastClr="000000"/>
                          </a:solidFill>
                        </a:rPr>
                        <a:t>MIITs (MA</a:t>
                      </a:r>
                      <a:r>
                        <a:rPr lang="en-US" sz="1400" b="0" baseline="30000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r>
                        <a:rPr lang="en-US" sz="1400" b="0" baseline="0" dirty="0" smtClean="0">
                          <a:solidFill>
                            <a:sysClr val="windowText" lastClr="000000"/>
                          </a:solidFill>
                        </a:rPr>
                        <a:t>s)</a:t>
                      </a:r>
                      <a:endParaRPr lang="en-US" sz="1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35.5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32.8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31.7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30.2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Hot spot temperature (K)</a:t>
                      </a:r>
                      <a:endParaRPr lang="en-US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290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275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253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10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27</a:t>
            </a:fld>
            <a:endParaRPr lang="en-US" dirty="0"/>
          </a:p>
        </p:txBody>
      </p:sp>
      <p:sp>
        <p:nvSpPr>
          <p:cNvPr id="4" name="TextBox 2"/>
          <p:cNvSpPr txBox="1"/>
          <p:nvPr/>
        </p:nvSpPr>
        <p:spPr>
          <a:xfrm>
            <a:off x="76200" y="392668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6</a:t>
            </a:r>
            <a:r>
              <a:rPr lang="en-US" b="1" dirty="0" smtClean="0"/>
              <a:t>.4 CLIQ</a:t>
            </a:r>
            <a:endParaRPr lang="en-US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762000" y="2286000"/>
            <a:ext cx="7543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CLIQ provides a </a:t>
            </a:r>
            <a:r>
              <a:rPr lang="en-US" b="1" dirty="0" smtClean="0"/>
              <a:t>better </a:t>
            </a:r>
            <a:r>
              <a:rPr lang="en-US" dirty="0" smtClean="0"/>
              <a:t>protection </a:t>
            </a:r>
            <a:r>
              <a:rPr lang="en-US" dirty="0" smtClean="0"/>
              <a:t>than </a:t>
            </a:r>
            <a:r>
              <a:rPr lang="en-US" dirty="0" smtClean="0"/>
              <a:t>both </a:t>
            </a:r>
            <a:r>
              <a:rPr lang="en-US" dirty="0" smtClean="0"/>
              <a:t>IL </a:t>
            </a:r>
            <a:r>
              <a:rPr lang="en-US" dirty="0" smtClean="0"/>
              <a:t>and OL protection heaters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Anyway, it’s not obvious how CLIQ performances scale with magnet dimensions (MQXF has an inductance </a:t>
            </a:r>
            <a:r>
              <a:rPr lang="en-US" b="1" dirty="0" smtClean="0"/>
              <a:t>much bigger </a:t>
            </a:r>
            <a:r>
              <a:rPr lang="en-US" dirty="0" smtClean="0"/>
              <a:t>than HQ)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16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28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392668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7</a:t>
            </a:r>
            <a:r>
              <a:rPr lang="en-US" b="1" dirty="0" smtClean="0"/>
              <a:t>.1 Conclusions and future plans</a:t>
            </a:r>
            <a:endParaRPr lang="en-US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533400" y="1066800"/>
            <a:ext cx="8610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MQXF protection presented at MT-23 can be considered </a:t>
            </a:r>
            <a:r>
              <a:rPr lang="en-US" b="1" dirty="0" smtClean="0"/>
              <a:t>very conservative</a:t>
            </a:r>
            <a:r>
              <a:rPr lang="en-US" dirty="0" smtClean="0"/>
              <a:t>, because comparisons with HQ02 experimental data showed a </a:t>
            </a:r>
            <a:r>
              <a:rPr lang="en-US" b="1" dirty="0" smtClean="0"/>
              <a:t>large</a:t>
            </a:r>
            <a:r>
              <a:rPr lang="en-US" b="1" dirty="0" smtClean="0"/>
              <a:t> </a:t>
            </a:r>
            <a:r>
              <a:rPr lang="en-US" b="1" dirty="0" smtClean="0"/>
              <a:t>difference </a:t>
            </a:r>
            <a:r>
              <a:rPr lang="en-US" dirty="0" smtClean="0"/>
              <a:t>(~</a:t>
            </a:r>
            <a:r>
              <a:rPr lang="it-IT" dirty="0" smtClean="0"/>
              <a:t>16 %) with </a:t>
            </a:r>
            <a:r>
              <a:rPr lang="it-IT" dirty="0" smtClean="0"/>
              <a:t>the</a:t>
            </a:r>
            <a:r>
              <a:rPr lang="it-IT" dirty="0" smtClean="0"/>
              <a:t> </a:t>
            </a:r>
            <a:r>
              <a:rPr lang="it-IT" dirty="0" err="1" smtClean="0"/>
              <a:t>simulations</a:t>
            </a:r>
            <a:r>
              <a:rPr lang="it-IT" dirty="0" smtClean="0"/>
              <a:t>.</a:t>
            </a:r>
            <a:endParaRPr lang="it-IT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 smtClean="0"/>
              <a:t>The </a:t>
            </a:r>
            <a:r>
              <a:rPr lang="it-IT" dirty="0" err="1" smtClean="0"/>
              <a:t>difference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probably</a:t>
            </a:r>
            <a:r>
              <a:rPr lang="it-IT" dirty="0" smtClean="0"/>
              <a:t> due to </a:t>
            </a:r>
            <a:r>
              <a:rPr lang="it-IT" b="1" dirty="0" err="1" smtClean="0"/>
              <a:t>dynamic</a:t>
            </a:r>
            <a:r>
              <a:rPr lang="it-IT" b="1" dirty="0" smtClean="0"/>
              <a:t> </a:t>
            </a:r>
            <a:r>
              <a:rPr lang="it-IT" b="1" dirty="0" err="1" smtClean="0"/>
              <a:t>effects</a:t>
            </a:r>
            <a:r>
              <a:rPr lang="it-IT" b="1" dirty="0" smtClean="0"/>
              <a:t> </a:t>
            </a:r>
            <a:r>
              <a:rPr lang="it-IT" dirty="0" smtClean="0"/>
              <a:t>on the </a:t>
            </a:r>
            <a:r>
              <a:rPr lang="it-IT" dirty="0" err="1" smtClean="0"/>
              <a:t>inductance</a:t>
            </a:r>
            <a:r>
              <a:rPr lang="it-IT" dirty="0" smtClean="0"/>
              <a:t> (</a:t>
            </a:r>
            <a:r>
              <a:rPr lang="it-IT" dirty="0" err="1" smtClean="0"/>
              <a:t>together</a:t>
            </a:r>
            <a:r>
              <a:rPr lang="it-IT" dirty="0" smtClean="0"/>
              <a:t> with </a:t>
            </a:r>
            <a:r>
              <a:rPr lang="it-IT" dirty="0" err="1" smtClean="0"/>
              <a:t>other</a:t>
            </a:r>
            <a:r>
              <a:rPr lang="it-IT" dirty="0" smtClean="0"/>
              <a:t> conservative </a:t>
            </a:r>
            <a:r>
              <a:rPr lang="it-IT" dirty="0" err="1" smtClean="0"/>
              <a:t>assumptions</a:t>
            </a:r>
            <a:r>
              <a:rPr lang="it-IT" dirty="0" smtClean="0"/>
              <a:t>). </a:t>
            </a:r>
            <a:endParaRPr lang="it-IT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 smtClean="0"/>
              <a:t>The </a:t>
            </a:r>
            <a:r>
              <a:rPr lang="it-IT" dirty="0" err="1" smtClean="0"/>
              <a:t>inductance</a:t>
            </a:r>
            <a:r>
              <a:rPr lang="it-IT" dirty="0" smtClean="0"/>
              <a:t> </a:t>
            </a:r>
            <a:r>
              <a:rPr lang="it-IT" dirty="0" err="1" smtClean="0"/>
              <a:t>lowering</a:t>
            </a:r>
            <a:r>
              <a:rPr lang="it-IT" dirty="0" smtClean="0"/>
              <a:t> can be </a:t>
            </a:r>
            <a:r>
              <a:rPr lang="it-IT" dirty="0" err="1" smtClean="0"/>
              <a:t>explained</a:t>
            </a:r>
            <a:r>
              <a:rPr lang="it-IT" dirty="0" smtClean="0"/>
              <a:t> by </a:t>
            </a:r>
            <a:r>
              <a:rPr lang="it-IT" b="1" dirty="0" err="1" smtClean="0"/>
              <a:t>coupling</a:t>
            </a:r>
            <a:r>
              <a:rPr lang="it-IT" dirty="0" smtClean="0"/>
              <a:t> with </a:t>
            </a:r>
            <a:r>
              <a:rPr lang="it-IT" dirty="0" err="1" smtClean="0"/>
              <a:t>metallic</a:t>
            </a:r>
            <a:r>
              <a:rPr lang="it-IT" dirty="0" smtClean="0"/>
              <a:t> </a:t>
            </a:r>
            <a:r>
              <a:rPr lang="it-IT" dirty="0" err="1" smtClean="0"/>
              <a:t>components</a:t>
            </a:r>
            <a:r>
              <a:rPr lang="it-IT" dirty="0" smtClean="0"/>
              <a:t> </a:t>
            </a:r>
            <a:r>
              <a:rPr lang="it-IT" dirty="0" err="1" smtClean="0"/>
              <a:t>surrounding</a:t>
            </a:r>
            <a:r>
              <a:rPr lang="it-IT" dirty="0" smtClean="0"/>
              <a:t> the </a:t>
            </a:r>
            <a:r>
              <a:rPr lang="it-IT" dirty="0" err="1" smtClean="0"/>
              <a:t>magnet</a:t>
            </a:r>
            <a:r>
              <a:rPr lang="it-IT" dirty="0" smtClean="0"/>
              <a:t>, or by inter-</a:t>
            </a:r>
            <a:r>
              <a:rPr lang="it-IT" dirty="0" err="1" smtClean="0"/>
              <a:t>filament</a:t>
            </a:r>
            <a:r>
              <a:rPr lang="it-IT" dirty="0" smtClean="0"/>
              <a:t> </a:t>
            </a:r>
            <a:r>
              <a:rPr lang="it-IT" dirty="0" err="1" smtClean="0"/>
              <a:t>eddy</a:t>
            </a:r>
            <a:r>
              <a:rPr lang="it-IT" dirty="0" smtClean="0"/>
              <a:t> </a:t>
            </a:r>
            <a:r>
              <a:rPr lang="it-IT" dirty="0" err="1" smtClean="0"/>
              <a:t>currents</a:t>
            </a:r>
            <a:r>
              <a:rPr lang="it-IT" dirty="0" smtClean="0"/>
              <a:t>, </a:t>
            </a:r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only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the </a:t>
            </a:r>
            <a:r>
              <a:rPr lang="it-IT" b="1" dirty="0" smtClean="0"/>
              <a:t>start </a:t>
            </a:r>
            <a:r>
              <a:rPr lang="it-IT" dirty="0" smtClean="0"/>
              <a:t>of the </a:t>
            </a:r>
            <a:r>
              <a:rPr lang="it-IT" dirty="0" err="1" smtClean="0"/>
              <a:t>decay</a:t>
            </a:r>
            <a:r>
              <a:rPr lang="it-IT" dirty="0" smtClean="0"/>
              <a:t>. Quench back </a:t>
            </a:r>
            <a:r>
              <a:rPr lang="it-IT" dirty="0" err="1" smtClean="0"/>
              <a:t>is</a:t>
            </a:r>
            <a:r>
              <a:rPr lang="it-IT" dirty="0" smtClean="0"/>
              <a:t> under </a:t>
            </a:r>
            <a:r>
              <a:rPr lang="it-IT" dirty="0" err="1" smtClean="0"/>
              <a:t>investigation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</a:t>
            </a:r>
            <a:r>
              <a:rPr lang="it-IT" dirty="0" err="1" smtClean="0"/>
              <a:t>additional</a:t>
            </a:r>
            <a:r>
              <a:rPr lang="it-IT" dirty="0" smtClean="0"/>
              <a:t> </a:t>
            </a:r>
            <a:r>
              <a:rPr lang="it-IT" dirty="0" err="1" smtClean="0"/>
              <a:t>factor</a:t>
            </a:r>
            <a:r>
              <a:rPr lang="it-IT" dirty="0" smtClean="0"/>
              <a:t>.</a:t>
            </a:r>
            <a:endParaRPr lang="it-IT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b="1" dirty="0" smtClean="0"/>
              <a:t>Finite </a:t>
            </a:r>
            <a:r>
              <a:rPr lang="it-IT" b="1" dirty="0" err="1" smtClean="0"/>
              <a:t>elements</a:t>
            </a:r>
            <a:r>
              <a:rPr lang="it-IT" b="1" dirty="0" smtClean="0"/>
              <a:t> </a:t>
            </a:r>
            <a:r>
              <a:rPr lang="it-IT" dirty="0" err="1" smtClean="0"/>
              <a:t>calculations</a:t>
            </a:r>
            <a:r>
              <a:rPr lang="it-IT" dirty="0" smtClean="0"/>
              <a:t> </a:t>
            </a:r>
            <a:r>
              <a:rPr lang="it-IT" dirty="0" err="1" smtClean="0"/>
              <a:t>will</a:t>
            </a:r>
            <a:r>
              <a:rPr lang="it-IT" dirty="0" smtClean="0"/>
              <a:t> be </a:t>
            </a:r>
            <a:r>
              <a:rPr lang="it-IT" dirty="0" err="1" smtClean="0"/>
              <a:t>performed</a:t>
            </a:r>
            <a:r>
              <a:rPr lang="it-IT" dirty="0" smtClean="0"/>
              <a:t> for a </a:t>
            </a:r>
            <a:r>
              <a:rPr lang="it-IT" dirty="0" err="1" smtClean="0"/>
              <a:t>better</a:t>
            </a:r>
            <a:r>
              <a:rPr lang="it-IT" dirty="0" smtClean="0"/>
              <a:t> </a:t>
            </a:r>
            <a:r>
              <a:rPr lang="it-IT" dirty="0" err="1" smtClean="0"/>
              <a:t>understanding</a:t>
            </a:r>
            <a:r>
              <a:rPr lang="it-IT" dirty="0" smtClean="0"/>
              <a:t> of </a:t>
            </a:r>
            <a:r>
              <a:rPr lang="it-IT" dirty="0" err="1" smtClean="0"/>
              <a:t>these</a:t>
            </a:r>
            <a:r>
              <a:rPr lang="it-IT" dirty="0" smtClean="0"/>
              <a:t> </a:t>
            </a:r>
            <a:r>
              <a:rPr lang="it-IT" dirty="0" err="1" smtClean="0"/>
              <a:t>phenomena</a:t>
            </a:r>
            <a:r>
              <a:rPr lang="it-IT" dirty="0"/>
              <a:t>.</a:t>
            </a:r>
            <a:endParaRPr lang="it-IT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b="1" dirty="0" err="1" smtClean="0"/>
              <a:t>inner</a:t>
            </a:r>
            <a:r>
              <a:rPr lang="it-IT" b="1" dirty="0" err="1"/>
              <a:t>-</a:t>
            </a:r>
            <a:r>
              <a:rPr lang="it-IT" b="1" dirty="0" err="1" smtClean="0"/>
              <a:t>layer</a:t>
            </a:r>
            <a:r>
              <a:rPr lang="it-IT" dirty="0" smtClean="0"/>
              <a:t> </a:t>
            </a:r>
            <a:r>
              <a:rPr lang="it-IT" dirty="0" err="1" smtClean="0"/>
              <a:t>protection</a:t>
            </a:r>
            <a:r>
              <a:rPr lang="it-IT" dirty="0" smtClean="0"/>
              <a:t> heaters </a:t>
            </a:r>
            <a:r>
              <a:rPr lang="it-IT" dirty="0" err="1" smtClean="0"/>
              <a:t>designs</a:t>
            </a:r>
            <a:r>
              <a:rPr lang="it-IT" dirty="0" smtClean="0"/>
              <a:t> </a:t>
            </a:r>
            <a:r>
              <a:rPr lang="it-IT" dirty="0" err="1" smtClean="0"/>
              <a:t>have</a:t>
            </a:r>
            <a:r>
              <a:rPr lang="it-IT" dirty="0" smtClean="0"/>
              <a:t> </a:t>
            </a:r>
            <a:r>
              <a:rPr lang="it-IT" dirty="0" err="1" smtClean="0"/>
              <a:t>been</a:t>
            </a:r>
            <a:r>
              <a:rPr lang="it-IT" dirty="0" smtClean="0"/>
              <a:t> </a:t>
            </a:r>
            <a:r>
              <a:rPr lang="it-IT" dirty="0" err="1" smtClean="0"/>
              <a:t>investigated</a:t>
            </a:r>
            <a:r>
              <a:rPr lang="it-IT" dirty="0" smtClean="0"/>
              <a:t>, </a:t>
            </a:r>
            <a:r>
              <a:rPr lang="it-IT" dirty="0" smtClean="0"/>
              <a:t>for </a:t>
            </a:r>
            <a:r>
              <a:rPr lang="it-IT" dirty="0" err="1" smtClean="0"/>
              <a:t>providing</a:t>
            </a:r>
            <a:r>
              <a:rPr lang="it-IT" dirty="0" smtClean="0"/>
              <a:t> a </a:t>
            </a:r>
            <a:r>
              <a:rPr lang="it-IT" dirty="0" err="1" smtClean="0"/>
              <a:t>better</a:t>
            </a:r>
            <a:r>
              <a:rPr lang="it-IT" dirty="0" smtClean="0"/>
              <a:t> </a:t>
            </a:r>
            <a:r>
              <a:rPr lang="it-IT" dirty="0" err="1" smtClean="0"/>
              <a:t>magnet</a:t>
            </a:r>
            <a:r>
              <a:rPr lang="it-IT" dirty="0" smtClean="0"/>
              <a:t> </a:t>
            </a:r>
            <a:r>
              <a:rPr lang="it-IT" dirty="0" err="1" smtClean="0"/>
              <a:t>protection</a:t>
            </a:r>
            <a:r>
              <a:rPr lang="it-IT" dirty="0" smtClean="0"/>
              <a:t>.</a:t>
            </a:r>
            <a:r>
              <a:rPr lang="en-US" dirty="0"/>
              <a:t> </a:t>
            </a:r>
            <a:r>
              <a:rPr lang="en-US" dirty="0" smtClean="0"/>
              <a:t>Both the designs </a:t>
            </a:r>
            <a:r>
              <a:rPr lang="en-US" b="1" dirty="0" smtClean="0"/>
              <a:t>significantly improve </a:t>
            </a:r>
            <a:r>
              <a:rPr lang="en-US" dirty="0" smtClean="0"/>
              <a:t>the protection.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 err="1" smtClean="0"/>
              <a:t>Ezio’s</a:t>
            </a:r>
            <a:r>
              <a:rPr lang="it-IT" dirty="0" smtClean="0"/>
              <a:t> design </a:t>
            </a:r>
            <a:r>
              <a:rPr lang="it-IT" dirty="0" err="1" smtClean="0"/>
              <a:t>study</a:t>
            </a:r>
            <a:r>
              <a:rPr lang="it-IT" dirty="0" smtClean="0"/>
              <a:t> </a:t>
            </a:r>
            <a:r>
              <a:rPr lang="it-IT" dirty="0" err="1" smtClean="0"/>
              <a:t>has</a:t>
            </a:r>
            <a:r>
              <a:rPr lang="it-IT" dirty="0" smtClean="0"/>
              <a:t> to be </a:t>
            </a:r>
            <a:r>
              <a:rPr lang="it-IT" dirty="0" err="1" smtClean="0"/>
              <a:t>improved</a:t>
            </a:r>
            <a:r>
              <a:rPr lang="it-IT" dirty="0" smtClean="0"/>
              <a:t> with </a:t>
            </a:r>
            <a:r>
              <a:rPr lang="it-IT" b="1" dirty="0" smtClean="0"/>
              <a:t>heaters delay time </a:t>
            </a:r>
            <a:r>
              <a:rPr lang="it-IT" dirty="0" smtClean="0"/>
              <a:t>by </a:t>
            </a:r>
            <a:r>
              <a:rPr lang="it-IT" dirty="0" err="1" smtClean="0"/>
              <a:t>CoHDA</a:t>
            </a:r>
            <a:r>
              <a:rPr lang="it-IT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 err="1" smtClean="0"/>
              <a:t>Simulations</a:t>
            </a:r>
            <a:r>
              <a:rPr lang="it-IT" dirty="0" smtClean="0"/>
              <a:t> </a:t>
            </a:r>
            <a:r>
              <a:rPr lang="it-IT" dirty="0" err="1" smtClean="0"/>
              <a:t>have</a:t>
            </a:r>
            <a:r>
              <a:rPr lang="it-IT" dirty="0" smtClean="0"/>
              <a:t> to be </a:t>
            </a:r>
            <a:r>
              <a:rPr lang="it-IT" dirty="0" err="1" smtClean="0"/>
              <a:t>improved</a:t>
            </a:r>
            <a:r>
              <a:rPr lang="it-IT" dirty="0" smtClean="0"/>
              <a:t> with the </a:t>
            </a:r>
            <a:r>
              <a:rPr lang="it-IT" b="1" dirty="0" smtClean="0"/>
              <a:t>new </a:t>
            </a:r>
            <a:r>
              <a:rPr lang="it-IT" b="1" dirty="0" err="1" smtClean="0"/>
              <a:t>outer</a:t>
            </a:r>
            <a:r>
              <a:rPr lang="it-IT" b="1" dirty="0" smtClean="0"/>
              <a:t> </a:t>
            </a:r>
            <a:r>
              <a:rPr lang="it-IT" b="1" dirty="0" err="1" smtClean="0"/>
              <a:t>layer</a:t>
            </a:r>
            <a:r>
              <a:rPr lang="it-IT" b="1" dirty="0" smtClean="0"/>
              <a:t> </a:t>
            </a:r>
            <a:r>
              <a:rPr lang="it-IT" b="1" dirty="0" smtClean="0"/>
              <a:t>PH design</a:t>
            </a:r>
            <a:endParaRPr lang="it-IT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 err="1" smtClean="0"/>
              <a:t>Protection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90 % of SSL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b="1" dirty="0" err="1" smtClean="0"/>
              <a:t>challenging</a:t>
            </a:r>
            <a:r>
              <a:rPr lang="it-IT" dirty="0" smtClean="0"/>
              <a:t> </a:t>
            </a:r>
            <a:r>
              <a:rPr lang="it-IT" dirty="0" err="1" smtClean="0"/>
              <a:t>also</a:t>
            </a:r>
            <a:r>
              <a:rPr lang="it-IT" dirty="0" smtClean="0"/>
              <a:t> with IL-PH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b="1" dirty="0" err="1" smtClean="0"/>
              <a:t>Redundancy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provided</a:t>
            </a:r>
            <a:r>
              <a:rPr lang="it-IT" dirty="0" smtClean="0"/>
              <a:t> by the IL-PH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 err="1" smtClean="0"/>
              <a:t>If</a:t>
            </a:r>
            <a:r>
              <a:rPr lang="it-IT" dirty="0" smtClean="0"/>
              <a:t> </a:t>
            </a:r>
            <a:r>
              <a:rPr lang="it-IT" b="1" dirty="0" smtClean="0"/>
              <a:t>CLIQ </a:t>
            </a:r>
            <a:r>
              <a:rPr lang="it-IT" dirty="0" smtClean="0"/>
              <a:t>performance </a:t>
            </a:r>
            <a:r>
              <a:rPr lang="it-IT" dirty="0" err="1" smtClean="0"/>
              <a:t>will</a:t>
            </a:r>
            <a:r>
              <a:rPr lang="it-IT" dirty="0" smtClean="0"/>
              <a:t> be </a:t>
            </a:r>
            <a:r>
              <a:rPr lang="it-IT" dirty="0" err="1" smtClean="0"/>
              <a:t>confirmed</a:t>
            </a:r>
            <a:r>
              <a:rPr lang="it-IT" dirty="0" smtClean="0"/>
              <a:t> for the MQXF, </a:t>
            </a:r>
            <a:r>
              <a:rPr lang="it-IT" dirty="0" err="1" smtClean="0"/>
              <a:t>several</a:t>
            </a:r>
            <a:r>
              <a:rPr lang="it-IT" dirty="0" smtClean="0"/>
              <a:t> </a:t>
            </a:r>
            <a:r>
              <a:rPr lang="it-IT" dirty="0" err="1" smtClean="0"/>
              <a:t>options</a:t>
            </a:r>
            <a:r>
              <a:rPr lang="it-IT" dirty="0" smtClean="0"/>
              <a:t> </a:t>
            </a:r>
            <a:r>
              <a:rPr lang="it-IT" dirty="0" err="1" smtClean="0"/>
              <a:t>will</a:t>
            </a:r>
            <a:r>
              <a:rPr lang="it-IT" dirty="0" smtClean="0"/>
              <a:t> be </a:t>
            </a:r>
            <a:r>
              <a:rPr lang="it-IT" dirty="0" err="1" smtClean="0"/>
              <a:t>available</a:t>
            </a:r>
            <a:r>
              <a:rPr lang="it-IT" dirty="0" smtClean="0"/>
              <a:t> for MQXF </a:t>
            </a:r>
            <a:r>
              <a:rPr lang="it-IT" dirty="0" err="1" smtClean="0"/>
              <a:t>protection</a:t>
            </a:r>
            <a:r>
              <a:rPr lang="it-IT" dirty="0" smtClean="0"/>
              <a:t>.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30958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3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14399"/>
            <a:ext cx="6019800" cy="329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2"/>
          <p:cNvSpPr txBox="1"/>
          <p:nvPr/>
        </p:nvSpPr>
        <p:spPr>
          <a:xfrm>
            <a:off x="76200" y="392668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0.1 MQXF protection state at MT-23</a:t>
            </a:r>
            <a:endParaRPr lang="en-US" b="1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6172200" y="21336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MT-23: MQXF hot spot </a:t>
            </a:r>
            <a:r>
              <a:rPr lang="en-US" dirty="0" smtClean="0"/>
              <a:t>temperature</a:t>
            </a:r>
            <a:r>
              <a:rPr lang="it-IT" dirty="0" smtClean="0"/>
              <a:t> </a:t>
            </a:r>
            <a:r>
              <a:rPr lang="en-US" dirty="0" smtClean="0"/>
              <a:t>is </a:t>
            </a:r>
            <a:r>
              <a:rPr lang="it-IT" b="1" dirty="0" err="1" smtClean="0"/>
              <a:t>very</a:t>
            </a:r>
            <a:r>
              <a:rPr lang="it-IT" b="1" dirty="0" smtClean="0"/>
              <a:t> </a:t>
            </a:r>
            <a:r>
              <a:rPr lang="it-IT" b="1" dirty="0" err="1" smtClean="0"/>
              <a:t>close</a:t>
            </a:r>
            <a:r>
              <a:rPr lang="it-IT" b="1" dirty="0" smtClean="0"/>
              <a:t> </a:t>
            </a:r>
            <a:r>
              <a:rPr lang="it-IT" dirty="0" smtClean="0"/>
              <a:t>to the </a:t>
            </a:r>
            <a:r>
              <a:rPr lang="en-US" dirty="0" smtClean="0"/>
              <a:t>conventional</a:t>
            </a:r>
            <a:r>
              <a:rPr lang="it-IT" dirty="0" smtClean="0"/>
              <a:t> maximum of 350 K 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245198" y="4684404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Simulations have been performed making conservative assumptions on quench heaters and </a:t>
            </a:r>
            <a:r>
              <a:rPr lang="en-US" b="1" dirty="0" smtClean="0"/>
              <a:t>magnet inductance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u="sng" dirty="0" smtClean="0"/>
              <a:t>How much conservative are the simulations?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182685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4</a:t>
            </a:fld>
            <a:endParaRPr lang="en-US" dirty="0"/>
          </a:p>
        </p:txBody>
      </p:sp>
      <p:graphicFrame>
        <p:nvGraphicFramePr>
          <p:cNvPr id="3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528784"/>
              </p:ext>
            </p:extLst>
          </p:nvPr>
        </p:nvGraphicFramePr>
        <p:xfrm>
          <a:off x="457198" y="1611094"/>
          <a:ext cx="7848602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2"/>
                <a:gridCol w="1066800"/>
                <a:gridCol w="1066800"/>
                <a:gridCol w="1219200"/>
                <a:gridCol w="1295400"/>
              </a:tblGrid>
              <a:tr h="341312">
                <a:tc>
                  <a:txBody>
                    <a:bodyPr/>
                    <a:lstStyle/>
                    <a:p>
                      <a:pPr algn="r"/>
                      <a:r>
                        <a:rPr lang="en-US" sz="1400" b="0" dirty="0" smtClean="0">
                          <a:solidFill>
                            <a:sysClr val="windowText" lastClr="000000"/>
                          </a:solidFill>
                        </a:rPr>
                        <a:t>Current/SSL</a:t>
                      </a:r>
                      <a:endParaRPr lang="en-US" sz="1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0.8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0.7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0.6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0.5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MIITs difference %</a:t>
                      </a:r>
                      <a:endParaRPr lang="en-US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16.5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13.3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4.8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2.4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Oval 5"/>
          <p:cNvSpPr/>
          <p:nvPr/>
        </p:nvSpPr>
        <p:spPr>
          <a:xfrm>
            <a:off x="3809999" y="1458694"/>
            <a:ext cx="838200" cy="1143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6"/>
          <p:cNvSpPr txBox="1"/>
          <p:nvPr/>
        </p:nvSpPr>
        <p:spPr>
          <a:xfrm>
            <a:off x="4920198" y="2630269"/>
            <a:ext cx="19050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Most significant case for MQXF </a:t>
            </a:r>
            <a:endParaRPr lang="en-US" dirty="0"/>
          </a:p>
        </p:txBody>
      </p:sp>
      <p:cxnSp>
        <p:nvCxnSpPr>
          <p:cNvPr id="6" name="Straight Arrow Connector 7"/>
          <p:cNvCxnSpPr>
            <a:stCxn id="5" idx="1"/>
            <a:endCxn id="4" idx="5"/>
          </p:cNvCxnSpPr>
          <p:nvPr/>
        </p:nvCxnSpPr>
        <p:spPr>
          <a:xfrm flipH="1" flipV="1">
            <a:off x="4525447" y="2434306"/>
            <a:ext cx="394751" cy="5191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2"/>
          <p:cNvSpPr txBox="1"/>
          <p:nvPr/>
        </p:nvSpPr>
        <p:spPr>
          <a:xfrm>
            <a:off x="76200" y="392668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1.1 Dynamic effects</a:t>
            </a:r>
            <a:endParaRPr lang="en-US" b="1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323661" y="3810000"/>
            <a:ext cx="77641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HQ02a tests: considering the assumptions made for MQXF, there is a MIITs overestimations between experimental data and simulations of </a:t>
            </a:r>
            <a:r>
              <a:rPr lang="en-US" b="1" dirty="0" smtClean="0"/>
              <a:t>16 %</a:t>
            </a:r>
            <a:r>
              <a:rPr lang="en-US" dirty="0" smtClean="0"/>
              <a:t>, which is </a:t>
            </a:r>
            <a:r>
              <a:rPr lang="en-US" b="1" dirty="0" smtClean="0"/>
              <a:t>80 K less </a:t>
            </a:r>
            <a:r>
              <a:rPr lang="en-US" dirty="0" smtClean="0"/>
              <a:t>in hot spot temperature.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This </a:t>
            </a:r>
            <a:r>
              <a:rPr lang="en-US" dirty="0" smtClean="0"/>
              <a:t>is </a:t>
            </a:r>
            <a:r>
              <a:rPr lang="en-US" dirty="0" smtClean="0"/>
              <a:t>due </a:t>
            </a:r>
            <a:r>
              <a:rPr lang="en-US" dirty="0" smtClean="0"/>
              <a:t>to </a:t>
            </a:r>
            <a:r>
              <a:rPr lang="en-US" b="1" dirty="0" smtClean="0"/>
              <a:t>dynamic effects </a:t>
            </a:r>
            <a:r>
              <a:rPr lang="en-US" dirty="0" smtClean="0"/>
              <a:t>on the </a:t>
            </a:r>
            <a:r>
              <a:rPr lang="en-US" dirty="0" smtClean="0"/>
              <a:t>inductance (plus other conservative assumptions)</a:t>
            </a:r>
            <a:endParaRPr lang="en-US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685800" y="990600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MIITS comparison </a:t>
            </a:r>
            <a:r>
              <a:rPr lang="en-US" dirty="0" smtClean="0"/>
              <a:t>between experimental </a:t>
            </a:r>
            <a:r>
              <a:rPr lang="en-US" dirty="0" smtClean="0"/>
              <a:t>data-simulations on HQ02a tests</a:t>
            </a:r>
            <a:endParaRPr lang="en-US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1447800" y="2630268"/>
            <a:ext cx="280996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Dumping resistance 5 m</a:t>
            </a:r>
            <a:r>
              <a:rPr lang="el-GR" dirty="0" smtClean="0">
                <a:latin typeface="Calibri"/>
              </a:rPr>
              <a:t>Ω</a:t>
            </a:r>
            <a:endParaRPr lang="it-IT" dirty="0" smtClean="0">
              <a:latin typeface="Calibri"/>
            </a:endParaRPr>
          </a:p>
          <a:p>
            <a:pPr algn="r"/>
            <a:r>
              <a:rPr lang="en-US" dirty="0" err="1" smtClean="0"/>
              <a:t>dI</a:t>
            </a:r>
            <a:r>
              <a:rPr lang="en-US" dirty="0" smtClean="0"/>
              <a:t>/</a:t>
            </a:r>
            <a:r>
              <a:rPr lang="en-US" dirty="0" err="1" smtClean="0"/>
              <a:t>dt</a:t>
            </a:r>
            <a:r>
              <a:rPr lang="en-US" dirty="0" smtClean="0"/>
              <a:t> similar to MQXF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3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5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914399"/>
            <a:ext cx="6182692" cy="403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2"/>
          <p:cNvSpPr txBox="1"/>
          <p:nvPr/>
        </p:nvSpPr>
        <p:spPr>
          <a:xfrm>
            <a:off x="76200" y="392668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1.2 Dynamic effects</a:t>
            </a:r>
            <a:endParaRPr lang="en-US" b="1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6400800" y="166747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/>
              <a:t>After</a:t>
            </a:r>
            <a:r>
              <a:rPr lang="it-IT" dirty="0" smtClean="0"/>
              <a:t> a quench, </a:t>
            </a:r>
            <a:r>
              <a:rPr lang="it-IT" dirty="0" err="1" smtClean="0"/>
              <a:t>during</a:t>
            </a:r>
            <a:r>
              <a:rPr lang="it-IT" dirty="0" smtClean="0"/>
              <a:t> a </a:t>
            </a:r>
            <a:r>
              <a:rPr lang="it-IT" dirty="0" err="1" smtClean="0"/>
              <a:t>discharge</a:t>
            </a:r>
            <a:r>
              <a:rPr lang="it-IT" dirty="0" smtClean="0"/>
              <a:t>, </a:t>
            </a:r>
            <a:r>
              <a:rPr lang="it-IT" dirty="0" err="1" smtClean="0"/>
              <a:t>magnets</a:t>
            </a:r>
            <a:r>
              <a:rPr lang="it-IT" dirty="0" smtClean="0"/>
              <a:t> </a:t>
            </a:r>
            <a:r>
              <a:rPr lang="it-IT" dirty="0" err="1" smtClean="0"/>
              <a:t>inductance</a:t>
            </a:r>
            <a:r>
              <a:rPr lang="it-IT" dirty="0" smtClean="0"/>
              <a:t> </a:t>
            </a:r>
            <a:r>
              <a:rPr lang="it-IT" dirty="0" err="1" smtClean="0"/>
              <a:t>appears</a:t>
            </a:r>
            <a:r>
              <a:rPr lang="it-IT" dirty="0" smtClean="0"/>
              <a:t> </a:t>
            </a:r>
            <a:r>
              <a:rPr lang="it-IT" b="1" dirty="0" err="1" smtClean="0"/>
              <a:t>lower</a:t>
            </a:r>
            <a:r>
              <a:rPr lang="it-IT" dirty="0" smtClean="0"/>
              <a:t> </a:t>
            </a:r>
            <a:r>
              <a:rPr lang="it-IT" dirty="0" err="1" smtClean="0"/>
              <a:t>than</a:t>
            </a:r>
            <a:r>
              <a:rPr lang="it-IT" dirty="0" smtClean="0"/>
              <a:t> </a:t>
            </a:r>
            <a:r>
              <a:rPr lang="it-IT" dirty="0" err="1" smtClean="0"/>
              <a:t>expected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576744" y="5486400"/>
            <a:ext cx="7957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Possible</a:t>
            </a:r>
            <a:r>
              <a:rPr lang="it-IT" dirty="0" smtClean="0"/>
              <a:t> </a:t>
            </a:r>
            <a:r>
              <a:rPr lang="it-IT" dirty="0" err="1" smtClean="0"/>
              <a:t>explanations</a:t>
            </a:r>
            <a:r>
              <a:rPr lang="it-IT" dirty="0" smtClean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it-IT" dirty="0" err="1" smtClean="0"/>
              <a:t>Coupling</a:t>
            </a:r>
            <a:r>
              <a:rPr lang="it-IT" dirty="0" smtClean="0"/>
              <a:t> with </a:t>
            </a:r>
            <a:r>
              <a:rPr lang="it-IT" dirty="0" err="1" smtClean="0"/>
              <a:t>shell</a:t>
            </a:r>
            <a:r>
              <a:rPr lang="it-IT" dirty="0" smtClean="0"/>
              <a:t>, </a:t>
            </a:r>
            <a:r>
              <a:rPr lang="it-IT" dirty="0" err="1" smtClean="0"/>
              <a:t>yoke</a:t>
            </a:r>
            <a:r>
              <a:rPr lang="it-IT" dirty="0" smtClean="0"/>
              <a:t>, or </a:t>
            </a:r>
            <a:r>
              <a:rPr lang="it-IT" dirty="0" err="1" smtClean="0"/>
              <a:t>any</a:t>
            </a:r>
            <a:r>
              <a:rPr lang="it-IT" dirty="0" smtClean="0"/>
              <a:t> </a:t>
            </a:r>
            <a:r>
              <a:rPr lang="it-IT" dirty="0" err="1" smtClean="0"/>
              <a:t>metallic</a:t>
            </a:r>
            <a:r>
              <a:rPr lang="it-IT" dirty="0" smtClean="0"/>
              <a:t> part </a:t>
            </a:r>
            <a:r>
              <a:rPr lang="it-IT" dirty="0" err="1" smtClean="0"/>
              <a:t>surrounding</a:t>
            </a:r>
            <a:r>
              <a:rPr lang="it-IT" dirty="0" smtClean="0"/>
              <a:t> the </a:t>
            </a:r>
            <a:r>
              <a:rPr lang="it-IT" dirty="0" err="1" smtClean="0"/>
              <a:t>magnet</a:t>
            </a:r>
            <a:endParaRPr lang="it-IT" dirty="0" smtClean="0"/>
          </a:p>
          <a:p>
            <a:pPr marL="342900" indent="-342900">
              <a:buFont typeface="+mj-lt"/>
              <a:buAutoNum type="arabicPeriod"/>
            </a:pPr>
            <a:r>
              <a:rPr lang="it-IT" dirty="0" smtClean="0"/>
              <a:t>Inter-</a:t>
            </a:r>
            <a:r>
              <a:rPr lang="it-IT" dirty="0" err="1" smtClean="0"/>
              <a:t>filament</a:t>
            </a:r>
            <a:r>
              <a:rPr lang="it-IT" dirty="0" smtClean="0"/>
              <a:t> </a:t>
            </a:r>
            <a:r>
              <a:rPr lang="it-IT" b="1" dirty="0" err="1" smtClean="0"/>
              <a:t>eddy</a:t>
            </a:r>
            <a:r>
              <a:rPr lang="it-IT" b="1" dirty="0" smtClean="0"/>
              <a:t> </a:t>
            </a:r>
            <a:r>
              <a:rPr lang="it-IT" b="1" dirty="0" err="1" smtClean="0"/>
              <a:t>currents</a:t>
            </a:r>
            <a:endParaRPr lang="it-IT" b="1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6498671" y="3572470"/>
            <a:ext cx="23950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/>
              <a:t>Probably</a:t>
            </a:r>
            <a:r>
              <a:rPr lang="it-IT" dirty="0" smtClean="0"/>
              <a:t> due to </a:t>
            </a:r>
            <a:r>
              <a:rPr lang="it-IT" dirty="0" err="1" smtClean="0"/>
              <a:t>additional</a:t>
            </a:r>
            <a:r>
              <a:rPr lang="it-IT" dirty="0" smtClean="0"/>
              <a:t> </a:t>
            </a:r>
            <a:r>
              <a:rPr lang="it-IT" dirty="0" err="1" smtClean="0"/>
              <a:t>energy</a:t>
            </a:r>
            <a:r>
              <a:rPr lang="it-IT" dirty="0" smtClean="0"/>
              <a:t> </a:t>
            </a:r>
            <a:r>
              <a:rPr lang="it-IT" dirty="0" err="1" smtClean="0"/>
              <a:t>extraction</a:t>
            </a:r>
            <a:r>
              <a:rPr lang="it-IT" dirty="0" smtClean="0"/>
              <a:t> (</a:t>
            </a:r>
            <a:r>
              <a:rPr lang="it-IT" dirty="0" err="1" smtClean="0"/>
              <a:t>besides</a:t>
            </a:r>
            <a:r>
              <a:rPr lang="it-IT" dirty="0" smtClean="0"/>
              <a:t> dumping </a:t>
            </a:r>
            <a:r>
              <a:rPr lang="it-IT" dirty="0" err="1" smtClean="0"/>
              <a:t>resistance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10" name="Freccia in giù 9"/>
          <p:cNvSpPr/>
          <p:nvPr/>
        </p:nvSpPr>
        <p:spPr>
          <a:xfrm>
            <a:off x="7581899" y="2962870"/>
            <a:ext cx="228600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721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6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392668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2.1 Coupling – external ring</a:t>
            </a:r>
            <a:endParaRPr lang="en-US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5486400" y="990599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The </a:t>
            </a:r>
            <a:r>
              <a:rPr lang="it-IT" dirty="0" err="1" smtClean="0"/>
              <a:t>collar</a:t>
            </a:r>
            <a:r>
              <a:rPr lang="it-IT" dirty="0" smtClean="0"/>
              <a:t> can be </a:t>
            </a:r>
            <a:r>
              <a:rPr lang="it-IT" dirty="0" err="1" smtClean="0"/>
              <a:t>described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a </a:t>
            </a:r>
            <a:r>
              <a:rPr lang="it-IT" dirty="0" err="1" smtClean="0"/>
              <a:t>coupled</a:t>
            </a:r>
            <a:r>
              <a:rPr lang="it-IT" dirty="0" smtClean="0"/>
              <a:t>, </a:t>
            </a:r>
            <a:r>
              <a:rPr lang="it-IT" dirty="0" err="1" smtClean="0"/>
              <a:t>filamentary</a:t>
            </a:r>
            <a:r>
              <a:rPr lang="it-IT" dirty="0" smtClean="0"/>
              <a:t> </a:t>
            </a:r>
            <a:r>
              <a:rPr lang="it-IT" dirty="0" err="1" smtClean="0"/>
              <a:t>circuit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57200" y="9906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It</a:t>
            </a:r>
            <a:r>
              <a:rPr lang="it-IT" dirty="0" smtClean="0"/>
              <a:t> can be </a:t>
            </a:r>
            <a:r>
              <a:rPr lang="it-IT" dirty="0" err="1" smtClean="0"/>
              <a:t>proved</a:t>
            </a:r>
            <a:r>
              <a:rPr lang="it-IT" dirty="0" smtClean="0"/>
              <a:t> </a:t>
            </a:r>
            <a:r>
              <a:rPr lang="it-IT" dirty="0" err="1" smtClean="0"/>
              <a:t>that</a:t>
            </a:r>
            <a:r>
              <a:rPr lang="it-IT" dirty="0" smtClean="0"/>
              <a:t> a </a:t>
            </a:r>
            <a:r>
              <a:rPr lang="it-IT" dirty="0" err="1" smtClean="0"/>
              <a:t>cylinder</a:t>
            </a:r>
            <a:r>
              <a:rPr lang="it-IT" dirty="0" smtClean="0"/>
              <a:t> </a:t>
            </a:r>
            <a:r>
              <a:rPr lang="it-IT" dirty="0" err="1" smtClean="0"/>
              <a:t>external</a:t>
            </a:r>
            <a:r>
              <a:rPr lang="it-IT" dirty="0" smtClean="0"/>
              <a:t> to the coils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interested</a:t>
            </a:r>
            <a:r>
              <a:rPr lang="it-IT" dirty="0" smtClean="0"/>
              <a:t> by </a:t>
            </a:r>
            <a:r>
              <a:rPr lang="it-IT" b="1" dirty="0" smtClean="0"/>
              <a:t>cos(2</a:t>
            </a:r>
            <a:r>
              <a:rPr lang="el-GR" b="1" dirty="0" smtClean="0"/>
              <a:t>θ</a:t>
            </a:r>
            <a:r>
              <a:rPr lang="it-IT" b="1" dirty="0" smtClean="0"/>
              <a:t>) </a:t>
            </a:r>
            <a:r>
              <a:rPr lang="it-IT" b="1" dirty="0" err="1" smtClean="0"/>
              <a:t>currents</a:t>
            </a:r>
            <a:endParaRPr lang="it-IT" b="1" dirty="0"/>
          </a:p>
        </p:txBody>
      </p:sp>
      <p:sp>
        <p:nvSpPr>
          <p:cNvPr id="6" name="Freccia a destra 5"/>
          <p:cNvSpPr/>
          <p:nvPr/>
        </p:nvSpPr>
        <p:spPr>
          <a:xfrm>
            <a:off x="4419600" y="1378297"/>
            <a:ext cx="685800" cy="1479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ttangolo 7"/>
              <p:cNvSpPr/>
              <p:nvPr/>
            </p:nvSpPr>
            <p:spPr>
              <a:xfrm>
                <a:off x="457200" y="3860891"/>
                <a:ext cx="1947649" cy="6119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it-IT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𝜌</m:t>
                          </m:r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it-IT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it-IT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8" name="Rettangolo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860891"/>
                <a:ext cx="1947649" cy="61196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ttangolo 8"/>
              <p:cNvSpPr/>
              <p:nvPr/>
            </p:nvSpPr>
            <p:spPr>
              <a:xfrm>
                <a:off x="457200" y="4530421"/>
                <a:ext cx="4572000" cy="101893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𝐿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32</m:t>
                          </m:r>
                        </m:den>
                      </m:f>
                      <m:sSub>
                        <m:sSubPr>
                          <m:ctrlPr>
                            <a:rPr lang="it-IT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it-IT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i="1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it-IT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it-IT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4</m:t>
                              </m:r>
                            </m:sup>
                          </m:sSup>
                          <m:d>
                            <m:dPr>
                              <m:ctrlPr>
                                <a:rPr lang="it-IT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1+</m:t>
                              </m:r>
                              <m:func>
                                <m:funcPr>
                                  <m:ctrlPr>
                                    <a:rPr lang="it-IT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/>
                                    </a:rPr>
                                    <m:t>ln</m:t>
                                  </m:r>
                                </m:fName>
                                <m:e>
                                  <m:f>
                                    <m:fPr>
                                      <m:ctrlPr>
                                        <a:rPr lang="it-IT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it-IT" i="1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sSub>
                                            <m:sSubPr>
                                              <m:ctrlPr>
                                                <a:rPr lang="it-IT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4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it-IT" i="1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sSub>
                                            <m:sSubPr>
                                              <m:ctrlPr>
                                                <a:rPr lang="it-IT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4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func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it-IT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it-IT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it-IT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it-IT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it-IT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/>
                        </a:rPr>
                        <m:t>    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9" name="Rettango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530421"/>
                <a:ext cx="4572000" cy="101893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ttangolo 9"/>
              <p:cNvSpPr/>
              <p:nvPr/>
            </p:nvSpPr>
            <p:spPr>
              <a:xfrm>
                <a:off x="457200" y="5825821"/>
                <a:ext cx="4572000" cy="72737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𝑀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16</m:t>
                          </m:r>
                        </m:den>
                      </m:f>
                      <m:sSub>
                        <m:sSubPr>
                          <m:ctrlPr>
                            <a:rPr lang="it-IT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it-IT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it-IT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  <m:f>
                        <m:fPr>
                          <m:ctrlPr>
                            <a:rPr lang="it-IT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i="1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it-IT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it-IT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it-IT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it-IT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it-IT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           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0" name="Rettangolo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825821"/>
                <a:ext cx="4572000" cy="72737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asellaDiTesto 10"/>
          <p:cNvSpPr txBox="1"/>
          <p:nvPr/>
        </p:nvSpPr>
        <p:spPr>
          <a:xfrm>
            <a:off x="5181600" y="4149687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/>
              <a:t>You</a:t>
            </a:r>
            <a:r>
              <a:rPr lang="it-IT" dirty="0" smtClean="0"/>
              <a:t> can solve the </a:t>
            </a:r>
            <a:r>
              <a:rPr lang="it-IT" dirty="0" err="1" smtClean="0"/>
              <a:t>equation</a:t>
            </a:r>
            <a:r>
              <a:rPr lang="it-IT" dirty="0" smtClean="0"/>
              <a:t> of </a:t>
            </a:r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coupled</a:t>
            </a:r>
            <a:r>
              <a:rPr lang="it-IT" dirty="0" smtClean="0"/>
              <a:t> </a:t>
            </a:r>
            <a:r>
              <a:rPr lang="it-IT" dirty="0" err="1" smtClean="0"/>
              <a:t>circuits</a:t>
            </a:r>
            <a:endParaRPr lang="it-IT" dirty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13" name="Oggetto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7907898"/>
              </p:ext>
            </p:extLst>
          </p:nvPr>
        </p:nvGraphicFramePr>
        <p:xfrm>
          <a:off x="5341938" y="5360988"/>
          <a:ext cx="2727325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0" name="Equazione" r:id="rId6" imgW="1409400" imgH="482400" progId="Equation.3">
                  <p:embed/>
                </p:oleObj>
              </mc:Choice>
              <mc:Fallback>
                <p:oleObj name="Equazione" r:id="rId6" imgW="1409400" imgH="482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1938" y="5360988"/>
                        <a:ext cx="2727325" cy="930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9" name="Anello 18"/>
          <p:cNvSpPr/>
          <p:nvPr/>
        </p:nvSpPr>
        <p:spPr>
          <a:xfrm>
            <a:off x="3205681" y="2057400"/>
            <a:ext cx="1747319" cy="1723554"/>
          </a:xfrm>
          <a:prstGeom prst="donut">
            <a:avLst>
              <a:gd name="adj" fmla="val 226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21" name="Connettore 1 20"/>
          <p:cNvCxnSpPr/>
          <p:nvPr/>
        </p:nvCxnSpPr>
        <p:spPr>
          <a:xfrm>
            <a:off x="4079340" y="2919177"/>
            <a:ext cx="49266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/>
              <p:cNvSpPr txBox="1"/>
              <p:nvPr/>
            </p:nvSpPr>
            <p:spPr>
              <a:xfrm>
                <a:off x="4090157" y="2591151"/>
                <a:ext cx="471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it-IT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3" name="CasellaDiTesto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0157" y="2591151"/>
                <a:ext cx="471026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Connettore 1 24"/>
          <p:cNvCxnSpPr>
            <a:endCxn id="19" idx="1"/>
          </p:cNvCxnSpPr>
          <p:nvPr/>
        </p:nvCxnSpPr>
        <p:spPr>
          <a:xfrm flipH="1" flipV="1">
            <a:off x="3461570" y="2309809"/>
            <a:ext cx="628587" cy="60936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25"/>
              <p:cNvSpPr txBox="1"/>
              <p:nvPr/>
            </p:nvSpPr>
            <p:spPr>
              <a:xfrm>
                <a:off x="3540350" y="2549845"/>
                <a:ext cx="4763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it-IT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6" name="CasellaDiTesto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0350" y="2549845"/>
                <a:ext cx="476348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CasellaDiTesto 26"/>
          <p:cNvSpPr txBox="1"/>
          <p:nvPr/>
        </p:nvSpPr>
        <p:spPr>
          <a:xfrm>
            <a:off x="3839047" y="1780401"/>
            <a:ext cx="1104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 smtClean="0"/>
              <a:t>Collar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5022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49" y="990599"/>
            <a:ext cx="7296151" cy="4424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7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392668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  <a:r>
              <a:rPr lang="en-US" b="1" dirty="0" smtClean="0"/>
              <a:t>.2 </a:t>
            </a:r>
            <a:r>
              <a:rPr lang="en-US" b="1" dirty="0"/>
              <a:t>Coupling – external ring</a:t>
            </a:r>
          </a:p>
        </p:txBody>
      </p:sp>
      <p:sp>
        <p:nvSpPr>
          <p:cNvPr id="4" name="Ovale 3"/>
          <p:cNvSpPr/>
          <p:nvPr/>
        </p:nvSpPr>
        <p:spPr>
          <a:xfrm rot="20369422">
            <a:off x="1452465" y="1431820"/>
            <a:ext cx="685800" cy="18906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asellaDiTesto 4"/>
          <p:cNvSpPr txBox="1"/>
          <p:nvPr/>
        </p:nvSpPr>
        <p:spPr>
          <a:xfrm>
            <a:off x="685800" y="5596077"/>
            <a:ext cx="739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coupling </a:t>
            </a:r>
            <a:r>
              <a:rPr lang="en-US" b="1" dirty="0" smtClean="0"/>
              <a:t>strongly affects </a:t>
            </a:r>
            <a:r>
              <a:rPr lang="en-US" dirty="0" smtClean="0"/>
              <a:t>the current decay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mutual inductance is </a:t>
            </a:r>
            <a:r>
              <a:rPr lang="en-US" b="1" dirty="0" smtClean="0"/>
              <a:t>too much high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/>
              <p:cNvSpPr txBox="1"/>
              <p:nvPr/>
            </p:nvSpPr>
            <p:spPr>
              <a:xfrm>
                <a:off x="2743200" y="1676400"/>
                <a:ext cx="2438400" cy="92333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it-IT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it-IT" b="0" i="1" smtClean="0">
                          <a:latin typeface="Cambria Math"/>
                        </a:rPr>
                        <m:t> </m:t>
                      </m:r>
                      <m:r>
                        <a:rPr lang="it-IT" i="1">
                          <a:latin typeface="Cambria Math"/>
                          <a:ea typeface="Cambria Math"/>
                        </a:rPr>
                        <m:t>~</m:t>
                      </m:r>
                      <m:r>
                        <a:rPr lang="it-IT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it-IT" b="0" i="1" smtClean="0">
                          <a:latin typeface="Cambria Math"/>
                        </a:rPr>
                        <m:t>2.8 </m:t>
                      </m:r>
                      <m:r>
                        <a:rPr lang="it-IT" b="0" i="1" smtClean="0">
                          <a:latin typeface="Cambria Math"/>
                          <a:ea typeface="Cambria Math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/>
                          <a:ea typeface="Cambria Math"/>
                        </a:rPr>
                        <m:t>Ω</m:t>
                      </m:r>
                    </m:oMath>
                  </m:oMathPara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/>
                            </a:rPr>
                            <m:t>𝐿</m:t>
                          </m:r>
                        </m:e>
                        <m:sub>
                          <m:r>
                            <a:rPr lang="it-IT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it-IT" b="0" i="1" smtClean="0">
                          <a:latin typeface="Cambria Math"/>
                        </a:rPr>
                        <m:t> </m:t>
                      </m:r>
                      <m:r>
                        <a:rPr lang="it-IT" i="1">
                          <a:latin typeface="Cambria Math"/>
                          <a:ea typeface="Cambria Math"/>
                        </a:rPr>
                        <m:t>~</m:t>
                      </m:r>
                      <m:r>
                        <a:rPr lang="it-IT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it-IT" b="0" i="1" smtClean="0">
                          <a:latin typeface="Cambria Math"/>
                        </a:rPr>
                        <m:t>0.2 </m:t>
                      </m:r>
                      <m:r>
                        <a:rPr lang="it-IT" b="0" i="1" smtClean="0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it-IT" b="0" i="1" smtClean="0">
                          <a:latin typeface="Cambria Math"/>
                          <a:ea typeface="Cambria Math"/>
                        </a:rPr>
                        <m:t>𝐻</m:t>
                      </m:r>
                    </m:oMath>
                  </m:oMathPara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/>
                        </a:rPr>
                        <m:t>𝑀</m:t>
                      </m:r>
                      <m:r>
                        <a:rPr lang="it-IT" b="0" i="1" smtClean="0">
                          <a:latin typeface="Cambria Math"/>
                        </a:rPr>
                        <m:t> ~ 25 </m:t>
                      </m:r>
                      <m:r>
                        <a:rPr lang="it-IT" b="0" i="1" smtClean="0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it-IT" b="0" i="1" smtClean="0">
                          <a:latin typeface="Cambria Math"/>
                          <a:ea typeface="Cambria Math"/>
                        </a:rPr>
                        <m:t>𝐻</m:t>
                      </m:r>
                      <m:r>
                        <a:rPr lang="it-IT" b="0" i="1" smtClean="0">
                          <a:latin typeface="Cambria Math"/>
                          <a:ea typeface="Cambria Math"/>
                        </a:rPr>
                        <m:t> (</m:t>
                      </m:r>
                      <m:r>
                        <a:rPr lang="it-IT" b="0" i="1" smtClean="0">
                          <a:latin typeface="Cambria Math"/>
                          <a:ea typeface="Cambria Math"/>
                        </a:rPr>
                        <m:t>𝑘</m:t>
                      </m:r>
                      <m:r>
                        <a:rPr lang="it-IT" b="0" i="1" smtClean="0">
                          <a:latin typeface="Cambria Math"/>
                          <a:ea typeface="Cambria Math"/>
                        </a:rPr>
                        <m:t> ~ 0.73)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CasellaDiTes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1676400"/>
                <a:ext cx="2438400" cy="92333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11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TextBox 2"/>
          <p:cNvSpPr txBox="1"/>
          <p:nvPr/>
        </p:nvSpPr>
        <p:spPr>
          <a:xfrm>
            <a:off x="76200" y="392668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  <a:r>
              <a:rPr lang="en-US" b="1" dirty="0" smtClean="0"/>
              <a:t>.3 </a:t>
            </a:r>
            <a:r>
              <a:rPr lang="en-US" b="1" dirty="0"/>
              <a:t>Coupling – external ring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48" y="990600"/>
            <a:ext cx="7296151" cy="4424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/>
              <p:cNvSpPr txBox="1"/>
              <p:nvPr/>
            </p:nvSpPr>
            <p:spPr>
              <a:xfrm>
                <a:off x="2743200" y="1676400"/>
                <a:ext cx="2438400" cy="92333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it-IT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it-IT" b="0" i="1" smtClean="0">
                          <a:latin typeface="Cambria Math"/>
                        </a:rPr>
                        <m:t> </m:t>
                      </m:r>
                      <m:r>
                        <a:rPr lang="it-IT" i="1">
                          <a:latin typeface="Cambria Math"/>
                          <a:ea typeface="Cambria Math"/>
                        </a:rPr>
                        <m:t>~</m:t>
                      </m:r>
                      <m:r>
                        <a:rPr lang="it-IT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it-IT" b="0" i="1" smtClean="0">
                          <a:latin typeface="Cambria Math"/>
                        </a:rPr>
                        <m:t>2.8 </m:t>
                      </m:r>
                      <m:r>
                        <a:rPr lang="it-IT" b="0" i="1" smtClean="0">
                          <a:latin typeface="Cambria Math"/>
                          <a:ea typeface="Cambria Math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/>
                          <a:ea typeface="Cambria Math"/>
                        </a:rPr>
                        <m:t>Ω</m:t>
                      </m:r>
                    </m:oMath>
                  </m:oMathPara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/>
                            </a:rPr>
                            <m:t>𝐿</m:t>
                          </m:r>
                        </m:e>
                        <m:sub>
                          <m:r>
                            <a:rPr lang="it-IT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it-IT" b="0" i="1" smtClean="0">
                          <a:latin typeface="Cambria Math"/>
                        </a:rPr>
                        <m:t> </m:t>
                      </m:r>
                      <m:r>
                        <a:rPr lang="it-IT" i="1">
                          <a:latin typeface="Cambria Math"/>
                          <a:ea typeface="Cambria Math"/>
                        </a:rPr>
                        <m:t>~</m:t>
                      </m:r>
                      <m:r>
                        <a:rPr lang="it-IT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it-IT" b="0" i="1" smtClean="0">
                          <a:latin typeface="Cambria Math"/>
                        </a:rPr>
                        <m:t>0.2 </m:t>
                      </m:r>
                      <m:r>
                        <a:rPr lang="it-IT" b="0" i="1" smtClean="0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it-IT" b="0" i="1" smtClean="0">
                          <a:latin typeface="Cambria Math"/>
                          <a:ea typeface="Cambria Math"/>
                        </a:rPr>
                        <m:t>𝐻</m:t>
                      </m:r>
                    </m:oMath>
                  </m:oMathPara>
                </a14:m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/>
                        </a:rPr>
                        <m:t>𝑀</m:t>
                      </m:r>
                      <m:r>
                        <a:rPr lang="it-IT" b="0" i="1" smtClean="0">
                          <a:latin typeface="Cambria Math"/>
                        </a:rPr>
                        <m:t> ~ 17 </m:t>
                      </m:r>
                      <m:r>
                        <a:rPr lang="it-IT" b="0" i="1" smtClean="0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it-IT" b="0" i="1" smtClean="0">
                          <a:latin typeface="Cambria Math"/>
                          <a:ea typeface="Cambria Math"/>
                        </a:rPr>
                        <m:t>𝐻</m:t>
                      </m:r>
                      <m:r>
                        <a:rPr lang="it-IT" b="0" i="1" smtClean="0">
                          <a:latin typeface="Cambria Math"/>
                          <a:ea typeface="Cambria Math"/>
                        </a:rPr>
                        <m:t> (</m:t>
                      </m:r>
                      <m:r>
                        <a:rPr lang="it-IT" b="0" i="1" smtClean="0">
                          <a:latin typeface="Cambria Math"/>
                          <a:ea typeface="Cambria Math"/>
                        </a:rPr>
                        <m:t>𝑘</m:t>
                      </m:r>
                      <m:r>
                        <a:rPr lang="it-IT" b="0" i="1" smtClean="0">
                          <a:latin typeface="Cambria Math"/>
                          <a:ea typeface="Cambria Math"/>
                        </a:rPr>
                        <m:t> ~ 0.5)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CasellaDiTes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1676400"/>
                <a:ext cx="2438400" cy="9233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asellaDiTesto 5"/>
          <p:cNvSpPr txBox="1"/>
          <p:nvPr/>
        </p:nvSpPr>
        <p:spPr>
          <a:xfrm>
            <a:off x="381000" y="5638800"/>
            <a:ext cx="8000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fitting at the </a:t>
            </a:r>
            <a:r>
              <a:rPr lang="en-US" b="1" dirty="0" smtClean="0"/>
              <a:t>start</a:t>
            </a:r>
            <a:r>
              <a:rPr lang="en-US" dirty="0" smtClean="0"/>
              <a:t> of the decay is good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At the end of the decay, the inductance comes back to the </a:t>
            </a:r>
            <a:r>
              <a:rPr lang="en-US" b="1" dirty="0" smtClean="0"/>
              <a:t>nominal value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9474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t>9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392668"/>
            <a:ext cx="541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  <a:r>
              <a:rPr lang="en-US" b="1" dirty="0" smtClean="0"/>
              <a:t>.4 Coupling – inter-filament eddy currents</a:t>
            </a:r>
            <a:endParaRPr lang="en-US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437420" y="990600"/>
            <a:ext cx="792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Calculation based on “</a:t>
            </a:r>
            <a:r>
              <a:rPr lang="en-US" i="1" dirty="0" smtClean="0"/>
              <a:t>Superconducting magnets</a:t>
            </a:r>
            <a:r>
              <a:rPr lang="en-US" dirty="0" smtClean="0"/>
              <a:t>”, M.N. Wilson - 1983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/>
              <p:cNvSpPr txBox="1"/>
              <p:nvPr/>
            </p:nvSpPr>
            <p:spPr>
              <a:xfrm>
                <a:off x="545471" y="5334000"/>
                <a:ext cx="4455643" cy="6633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/>
                            </a:rPr>
                            <m:t>𝐿</m:t>
                          </m:r>
                        </m:e>
                        <m:sub>
                          <m:r>
                            <a:rPr lang="it-IT" b="0" i="1" smtClean="0">
                              <a:latin typeface="Cambria Math"/>
                            </a:rPr>
                            <m:t>𝑑</m:t>
                          </m:r>
                        </m:sub>
                      </m:sSub>
                      <m:r>
                        <a:rPr lang="it-IT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it-IT" b="0" i="1" smtClean="0">
                              <a:latin typeface="Cambria Math"/>
                            </a:rPr>
                            <m:t>𝐼</m:t>
                          </m:r>
                        </m:den>
                      </m:f>
                      <m:f>
                        <m:fPr>
                          <m:ctrlPr>
                            <a:rPr lang="it-IT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/>
                            </a:rPr>
                            <m:t>𝑑𝑈</m:t>
                          </m:r>
                        </m:num>
                        <m:den>
                          <m:r>
                            <a:rPr lang="it-IT" b="0" i="1" smtClean="0">
                              <a:latin typeface="Cambria Math"/>
                            </a:rPr>
                            <m:t>𝑑𝐼</m:t>
                          </m:r>
                        </m:den>
                      </m:f>
                      <m:r>
                        <a:rPr lang="it-IT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it-IT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it-IT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it-IT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/>
                            </a:rPr>
                            <m:t>𝑑</m:t>
                          </m:r>
                          <m:sSup>
                            <m:sSupPr>
                              <m:ctrlPr>
                                <a:rPr lang="it-IT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b="0" i="1" smtClean="0">
                              <a:latin typeface="Cambria Math"/>
                            </a:rPr>
                            <m:t>𝑑𝐼</m:t>
                          </m:r>
                        </m:den>
                      </m:f>
                      <m:r>
                        <a:rPr lang="it-IT" b="0" i="1" smtClean="0">
                          <a:latin typeface="Cambria Math"/>
                        </a:rPr>
                        <m:t>+</m:t>
                      </m:r>
                      <m:r>
                        <a:rPr lang="it-IT" b="0" i="1" smtClean="0">
                          <a:latin typeface="Cambria Math"/>
                          <a:ea typeface="Cambria Math"/>
                        </a:rPr>
                        <m:t>𝜒</m:t>
                      </m:r>
                      <m:sSub>
                        <m:sSubPr>
                          <m:ctrlPr>
                            <a:rPr lang="it-IT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it-IT" i="1">
                              <a:latin typeface="Cambria Math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it-IT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/>
                            </a:rPr>
                            <m:t>𝑑</m:t>
                          </m:r>
                          <m:sSup>
                            <m:sSupPr>
                              <m:ctrlPr>
                                <a:rPr lang="it-IT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it-IT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i="1">
                              <a:latin typeface="Cambria Math"/>
                            </a:rPr>
                            <m:t>𝑑𝐼</m:t>
                          </m:r>
                        </m:den>
                      </m:f>
                      <m:r>
                        <a:rPr lang="it-IT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it-IT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it-IT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it-IT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it-IT" i="1">
                                  <a:latin typeface="Cambria Math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it-IT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acc>
                            <m:accPr>
                              <m:chr m:val="̇"/>
                              <m:ctrlPr>
                                <a:rPr lang="it-IT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it-IT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</m:acc>
                        </m:den>
                      </m:f>
                      <m:f>
                        <m:fPr>
                          <m:ctrlPr>
                            <a:rPr lang="it-IT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/>
                            </a:rPr>
                            <m:t>𝑑</m:t>
                          </m:r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𝜒</m:t>
                          </m:r>
                        </m:num>
                        <m:den>
                          <m:r>
                            <a:rPr lang="it-IT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CasellaDiTes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471" y="5334000"/>
                <a:ext cx="4455643" cy="66338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/>
              <p:cNvSpPr txBox="1"/>
              <p:nvPr/>
            </p:nvSpPr>
            <p:spPr>
              <a:xfrm>
                <a:off x="812926" y="2452571"/>
                <a:ext cx="3929794" cy="8526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𝜒</m:t>
                      </m:r>
                      <m:d>
                        <m:dPr>
                          <m:ctrlPr>
                            <a:rPr lang="it-IT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e>
                      </m:d>
                      <m:r>
                        <a:rPr lang="it-IT" b="0" i="1" smtClean="0">
                          <a:latin typeface="Cambria Math"/>
                          <a:ea typeface="Cambria Math"/>
                        </a:rPr>
                        <m:t>=2</m:t>
                      </m:r>
                      <m:r>
                        <a:rPr lang="it-IT" b="0" i="1" smtClean="0">
                          <a:latin typeface="Cambria Math"/>
                          <a:ea typeface="Cambria Math"/>
                        </a:rPr>
                        <m:t>𝜏</m:t>
                      </m:r>
                      <m:d>
                        <m:dPr>
                          <m:begChr m:val="["/>
                          <m:endChr m:val="]"/>
                          <m:ctrlPr>
                            <a:rPr lang="it-IT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it-IT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it-IT" b="0" i="1" smtClean="0">
                                      <a:latin typeface="Cambria Math"/>
                                      <a:ea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it-IT" b="0" i="1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it-IT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b="0" i="1" smtClean="0">
                                          <a:latin typeface="Cambria Math"/>
                                          <a:ea typeface="Cambria Math"/>
                                        </a:rPr>
                                        <m:t>𝑡</m:t>
                                      </m:r>
                                    </m:num>
                                    <m:den>
                                      <m:r>
                                        <a:rPr lang="it-IT" b="0" i="1" smtClean="0">
                                          <a:latin typeface="Cambria Math"/>
                                          <a:ea typeface="Cambria Math"/>
                                        </a:rPr>
                                        <m:t>𝜏</m:t>
                                      </m:r>
                                    </m:den>
                                  </m:f>
                                </m:sup>
                              </m:sSup>
                            </m:num>
                            <m:den>
                              <m: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  <m:t>𝜏</m:t>
                              </m:r>
                              <m: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/>
                                      <a:ea typeface="Cambria Math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/>
                                      <a:ea typeface="Cambria Math"/>
                                    </a:rPr>
                                    <m:t>𝑒𝑥𝑡</m:t>
                                  </m:r>
                                </m:sub>
                              </m:sSub>
                            </m:den>
                          </m:f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  <m:t>𝜏</m:t>
                              </m:r>
                              <m:sSup>
                                <m:sSupPr>
                                  <m:ctrlPr>
                                    <a:rPr lang="it-IT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it-IT" b="0" i="1" smtClean="0">
                                      <a:latin typeface="Cambria Math"/>
                                      <a:ea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it-IT" b="0" i="1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it-IT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b="0" i="1" smtClean="0">
                                          <a:latin typeface="Cambria Math"/>
                                          <a:ea typeface="Cambria Math"/>
                                        </a:rPr>
                                        <m:t>𝑡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it-IT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𝜏</m:t>
                                          </m:r>
                                        </m:e>
                                        <m:sub>
                                          <m:r>
                                            <a:rPr lang="it-IT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𝑒𝑥𝑡</m:t>
                                          </m:r>
                                        </m:sub>
                                      </m:sSub>
                                    </m:den>
                                  </m:f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/>
                                      <a:ea typeface="Cambria Math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/>
                                      <a:ea typeface="Cambria Math"/>
                                    </a:rPr>
                                    <m:t>𝑒𝑥𝑡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it-IT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it-IT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it-IT" b="0" i="1" smtClean="0">
                                          <a:latin typeface="Cambria Math"/>
                                          <a:ea typeface="Cambria Math"/>
                                        </a:rPr>
                                        <m:t>𝜏</m:t>
                                      </m:r>
                                      <m:r>
                                        <a:rPr lang="it-IT" b="0" i="1" smtClean="0">
                                          <a:latin typeface="Cambria Math"/>
                                          <a:ea typeface="Cambria Math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it-IT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𝜏</m:t>
                                          </m:r>
                                        </m:e>
                                        <m:sub>
                                          <m:r>
                                            <a:rPr lang="it-IT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𝑒𝑥𝑡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it-IT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CasellaDiTes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926" y="2452571"/>
                <a:ext cx="3929794" cy="85260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/>
              <p:cNvSpPr txBox="1"/>
              <p:nvPr/>
            </p:nvSpPr>
            <p:spPr>
              <a:xfrm>
                <a:off x="5858182" y="3423980"/>
                <a:ext cx="1968231" cy="7693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latin typeface="Cambria Math"/>
                          <a:ea typeface="Cambria Math"/>
                        </a:rPr>
                        <m:t>𝜏</m:t>
                      </m:r>
                      <m:r>
                        <a:rPr lang="it-IT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it-IT" i="1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it-IT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/>
                                  <a:ea typeface="Cambria Math"/>
                                </a:rPr>
                                <m:t>𝜚</m:t>
                              </m:r>
                            </m:e>
                            <m:sub>
                              <m:r>
                                <a:rPr lang="it-IT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it-IT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i="1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i="1">
                                          <a:latin typeface="Cambria Math"/>
                                          <a:ea typeface="Cambria Math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it-IT" i="1">
                                          <a:latin typeface="Cambria Math"/>
                                          <a:ea typeface="Cambria Math"/>
                                        </a:rPr>
                                        <m:t>𝑝𝑖𝑡𝑐h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  <m:r>
                                    <a:rPr lang="it-IT" i="1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it-IT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CasellaDiTes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8182" y="3423980"/>
                <a:ext cx="1968231" cy="76937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/>
              <p:cNvSpPr txBox="1"/>
              <p:nvPr/>
            </p:nvSpPr>
            <p:spPr>
              <a:xfrm>
                <a:off x="437420" y="1447800"/>
                <a:ext cx="8610600" cy="10381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The inter-filament currents induced during an exponential current decay with time constant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it-IT" b="0" i="1" smtClean="0">
                            <a:latin typeface="Cambria Math"/>
                          </a:rPr>
                          <m:t>𝑒𝑥𝑡</m:t>
                        </m:r>
                      </m:sub>
                    </m:sSub>
                    <m:r>
                      <a:rPr lang="it-IT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it-IT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/>
                          </a:rPr>
                          <m:t>𝐿</m:t>
                        </m:r>
                      </m:num>
                      <m:den>
                        <m:r>
                          <a:rPr lang="it-IT" b="0" i="1" smtClean="0">
                            <a:latin typeface="Cambria Math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dirty="0" smtClean="0"/>
                  <a:t> produces a magnetization with a time-dependent permeability  </a:t>
                </a:r>
                <a:endParaRPr lang="en-US" dirty="0"/>
              </a:p>
            </p:txBody>
          </p:sp>
        </mc:Choice>
        <mc:Fallback xmlns="">
          <p:sp>
            <p:nvSpPr>
              <p:cNvPr id="8" name="CasellaDiTes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420" y="1447800"/>
                <a:ext cx="8610600" cy="1038169"/>
              </a:xfrm>
              <a:prstGeom prst="rect">
                <a:avLst/>
              </a:prstGeom>
              <a:blipFill rotWithShape="1">
                <a:blip r:embed="rId5"/>
                <a:stretch>
                  <a:fillRect l="-496" t="-2941" b="-8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sellaDiTesto 8"/>
          <p:cNvSpPr txBox="1"/>
          <p:nvPr/>
        </p:nvSpPr>
        <p:spPr>
          <a:xfrm>
            <a:off x="437420" y="3669268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inter-filament currents constant time is</a:t>
            </a:r>
            <a:endParaRPr lang="en-US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437420" y="4572000"/>
            <a:ext cx="7030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The consequential dynamic inductance can be obtained 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25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2">
      <a:dk1>
        <a:sysClr val="windowText" lastClr="000000"/>
      </a:dk1>
      <a:lt1>
        <a:sysClr val="window" lastClr="FFFFFF"/>
      </a:lt1>
      <a:dk2>
        <a:srgbClr val="072B6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13725</TotalTime>
  <Words>1831</Words>
  <Application>Microsoft Office PowerPoint</Application>
  <PresentationFormat>Presentazione su schermo (4:3)</PresentationFormat>
  <Paragraphs>306</Paragraphs>
  <Slides>28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30" baseType="lpstr">
      <vt:lpstr>Urban</vt:lpstr>
      <vt:lpstr>Equazione</vt:lpstr>
      <vt:lpstr>Modeling of QXF protection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Fermi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QLASA code validation with experimental data from LQS01b test</dc:title>
  <dc:creator>Vittorio Marinozzi</dc:creator>
  <cp:lastModifiedBy>Vittorio Marinozzi</cp:lastModifiedBy>
  <cp:revision>358</cp:revision>
  <dcterms:created xsi:type="dcterms:W3CDTF">2013-02-15T15:05:53Z</dcterms:created>
  <dcterms:modified xsi:type="dcterms:W3CDTF">2014-04-29T14:04:10Z</dcterms:modified>
</cp:coreProperties>
</file>