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36"/>
  </p:notesMasterIdLst>
  <p:sldIdLst>
    <p:sldId id="256" r:id="rId2"/>
    <p:sldId id="258" r:id="rId3"/>
    <p:sldId id="314" r:id="rId4"/>
    <p:sldId id="447" r:id="rId5"/>
    <p:sldId id="481" r:id="rId6"/>
    <p:sldId id="565" r:id="rId7"/>
    <p:sldId id="448" r:id="rId8"/>
    <p:sldId id="556" r:id="rId9"/>
    <p:sldId id="584" r:id="rId10"/>
    <p:sldId id="582" r:id="rId11"/>
    <p:sldId id="585" r:id="rId12"/>
    <p:sldId id="518" r:id="rId13"/>
    <p:sldId id="465" r:id="rId14"/>
    <p:sldId id="478" r:id="rId15"/>
    <p:sldId id="551" r:id="rId16"/>
    <p:sldId id="588" r:id="rId17"/>
    <p:sldId id="519" r:id="rId18"/>
    <p:sldId id="500" r:id="rId19"/>
    <p:sldId id="416" r:id="rId20"/>
    <p:sldId id="503" r:id="rId21"/>
    <p:sldId id="457" r:id="rId22"/>
    <p:sldId id="544" r:id="rId23"/>
    <p:sldId id="406" r:id="rId24"/>
    <p:sldId id="431" r:id="rId25"/>
    <p:sldId id="558" r:id="rId26"/>
    <p:sldId id="593" r:id="rId27"/>
    <p:sldId id="578" r:id="rId28"/>
    <p:sldId id="590" r:id="rId29"/>
    <p:sldId id="591" r:id="rId30"/>
    <p:sldId id="589" r:id="rId31"/>
    <p:sldId id="433" r:id="rId32"/>
    <p:sldId id="483" r:id="rId33"/>
    <p:sldId id="461" r:id="rId34"/>
    <p:sldId id="543" r:id="rId3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FF66"/>
    <a:srgbClr val="FFCC99"/>
    <a:srgbClr val="FFFFCC"/>
    <a:srgbClr val="CCFFCC"/>
    <a:srgbClr val="FFFF66"/>
    <a:srgbClr val="FF6699"/>
    <a:srgbClr val="008A3E"/>
    <a:srgbClr val="99FF99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5" autoAdjust="0"/>
    <p:restoredTop sz="94681" autoAdjust="0"/>
  </p:normalViewPr>
  <p:slideViewPr>
    <p:cSldViewPr snapToObjects="1">
      <p:cViewPr varScale="1">
        <p:scale>
          <a:sx n="83" d="100"/>
          <a:sy n="83" d="100"/>
        </p:scale>
        <p:origin x="-17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94" d="100"/>
          <a:sy n="94" d="100"/>
        </p:scale>
        <p:origin x="-3624" y="-108"/>
      </p:cViewPr>
      <p:guideLst>
        <p:guide orient="horz" pos="3127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B3426-F6D5-4414-926F-77AB671A91AD}" type="datetimeFigureOut">
              <a:rPr lang="en-GB" smtClean="0"/>
              <a:t>11/04/2014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B4EBD-649E-48E5-9B58-D5DAA06BCC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867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232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67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18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265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597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0372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329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610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065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1373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74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8229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9844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924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961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3150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0506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57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57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57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57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5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4740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57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4637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5556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1988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850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209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19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314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20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141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523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7594851" y="6211669"/>
            <a:ext cx="154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dirty="0" err="1" smtClean="0">
                <a:solidFill>
                  <a:srgbClr val="FFFF00"/>
                </a:solidFill>
              </a:rPr>
              <a:t>JPh</a:t>
            </a:r>
            <a:r>
              <a:rPr lang="fr-CH" dirty="0" smtClean="0">
                <a:solidFill>
                  <a:srgbClr val="FFFF00"/>
                </a:solidFill>
              </a:rPr>
              <a:t> </a:t>
            </a:r>
            <a:r>
              <a:rPr lang="fr-CH" dirty="0" err="1" smtClean="0">
                <a:solidFill>
                  <a:srgbClr val="FFFF00"/>
                </a:solidFill>
              </a:rPr>
              <a:t>Tock</a:t>
            </a:r>
            <a:endParaRPr lang="fr-CH" dirty="0" smtClean="0">
              <a:solidFill>
                <a:srgbClr val="FFFF00"/>
              </a:solidFill>
            </a:endParaRPr>
          </a:p>
          <a:p>
            <a:pPr algn="r"/>
            <a:fld id="{6597E842-05B1-49ED-A21F-C10523E604F1}" type="slidenum">
              <a:rPr lang="fr-CH" smtClean="0">
                <a:solidFill>
                  <a:srgbClr val="FFFF00"/>
                </a:solidFill>
              </a:rPr>
              <a:pPr algn="r"/>
              <a:t>‹#›</a:t>
            </a:fld>
            <a:r>
              <a:rPr lang="fr-CH" dirty="0" smtClean="0">
                <a:solidFill>
                  <a:srgbClr val="FFFF00"/>
                </a:solidFill>
              </a:rPr>
              <a:t>/33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13" Type="http://schemas.openxmlformats.org/officeDocument/2006/relationships/image" Target="../media/image63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12" Type="http://schemas.openxmlformats.org/officeDocument/2006/relationships/image" Target="../media/image62.jpe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6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jpeg"/><Relationship Id="rId15" Type="http://schemas.openxmlformats.org/officeDocument/2006/relationships/image" Target="../media/image65.jpeg"/><Relationship Id="rId10" Type="http://schemas.openxmlformats.org/officeDocument/2006/relationships/image" Target="../media/image60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Relationship Id="rId14" Type="http://schemas.openxmlformats.org/officeDocument/2006/relationships/image" Target="../media/image64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jpeg"/><Relationship Id="rId5" Type="http://schemas.openxmlformats.org/officeDocument/2006/relationships/image" Target="../media/image69.jpg"/><Relationship Id="rId4" Type="http://schemas.openxmlformats.org/officeDocument/2006/relationships/image" Target="../media/image6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31" y="623397"/>
            <a:ext cx="9137270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 err="1" smtClean="0">
                <a:solidFill>
                  <a:srgbClr val="008A3E"/>
                </a:solidFill>
              </a:rPr>
              <a:t>Excluding</a:t>
            </a:r>
            <a:r>
              <a:rPr lang="fr-CH" b="1" u="sng" dirty="0" smtClean="0">
                <a:solidFill>
                  <a:srgbClr val="008A3E"/>
                </a:solidFill>
              </a:rPr>
              <a:t> S45 </a:t>
            </a:r>
            <a:r>
              <a:rPr lang="fr-CH" b="1" u="sng" dirty="0" err="1" smtClean="0">
                <a:solidFill>
                  <a:srgbClr val="008A3E"/>
                </a:solidFill>
              </a:rPr>
              <a:t>welding</a:t>
            </a:r>
            <a:r>
              <a:rPr lang="fr-CH" b="1" u="sng" dirty="0" smtClean="0">
                <a:solidFill>
                  <a:srgbClr val="008A3E"/>
                </a:solidFill>
              </a:rPr>
              <a:t> , all </a:t>
            </a:r>
            <a:r>
              <a:rPr lang="fr-CH" b="1" u="sng" dirty="0" err="1" smtClean="0">
                <a:solidFill>
                  <a:srgbClr val="008A3E"/>
                </a:solidFill>
              </a:rPr>
              <a:t>remaining</a:t>
            </a:r>
            <a:r>
              <a:rPr lang="fr-CH" b="1" u="sng" dirty="0" smtClean="0">
                <a:solidFill>
                  <a:srgbClr val="008A3E"/>
                </a:solidFill>
              </a:rPr>
              <a:t> </a:t>
            </a:r>
            <a:r>
              <a:rPr lang="fr-CH" b="1" u="sng" dirty="0" err="1" smtClean="0">
                <a:solidFill>
                  <a:srgbClr val="008A3E"/>
                </a:solidFill>
              </a:rPr>
              <a:t>activities</a:t>
            </a:r>
            <a:r>
              <a:rPr lang="fr-CH" b="1" u="sng" dirty="0" smtClean="0">
                <a:solidFill>
                  <a:srgbClr val="008A3E"/>
                </a:solidFill>
              </a:rPr>
              <a:t> up to M </a:t>
            </a:r>
            <a:r>
              <a:rPr lang="fr-CH" b="1" u="sng" dirty="0" err="1" smtClean="0">
                <a:solidFill>
                  <a:srgbClr val="008A3E"/>
                </a:solidFill>
              </a:rPr>
              <a:t>welding</a:t>
            </a:r>
            <a:r>
              <a:rPr lang="fr-CH" b="1" u="sng" dirty="0" smtClean="0">
                <a:solidFill>
                  <a:srgbClr val="008A3E"/>
                </a:solidFill>
              </a:rPr>
              <a:t> fit on 12 </a:t>
            </a:r>
            <a:r>
              <a:rPr lang="fr-CH" b="1" u="sng" dirty="0" err="1" smtClean="0">
                <a:solidFill>
                  <a:srgbClr val="008A3E"/>
                </a:solidFill>
              </a:rPr>
              <a:t>lines</a:t>
            </a:r>
            <a:r>
              <a:rPr lang="fr-CH" b="1" u="sng" dirty="0" smtClean="0">
                <a:solidFill>
                  <a:srgbClr val="008A3E"/>
                </a:solidFill>
              </a:rPr>
              <a:t> 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" y="979144"/>
            <a:ext cx="9137270" cy="265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510" y="3834045"/>
            <a:ext cx="717375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Activities in production mode (other ones are targeted interventions):</a:t>
            </a:r>
          </a:p>
          <a:p>
            <a:pPr marL="811213" indent="354013">
              <a:buFont typeface="Wingdings" panose="05000000000000000000" pitchFamily="2" charset="2"/>
              <a:buChar char="Ø"/>
            </a:pPr>
            <a:r>
              <a:rPr lang="en-GB" dirty="0" smtClean="0"/>
              <a:t>M lines </a:t>
            </a:r>
            <a:r>
              <a:rPr lang="en-GB" dirty="0" err="1" smtClean="0"/>
              <a:t>rewelding</a:t>
            </a:r>
            <a:endParaRPr lang="en-GB" dirty="0" smtClean="0"/>
          </a:p>
          <a:p>
            <a:pPr marL="811213" indent="354013">
              <a:buFont typeface="Wingdings" panose="05000000000000000000" pitchFamily="2" charset="2"/>
              <a:buChar char="Ø"/>
            </a:pPr>
            <a:r>
              <a:rPr lang="en-GB" dirty="0" smtClean="0"/>
              <a:t>M lines leak testing</a:t>
            </a:r>
          </a:p>
          <a:p>
            <a:pPr marL="811213" indent="354013">
              <a:buFont typeface="Wingdings" panose="05000000000000000000" pitchFamily="2" charset="2"/>
              <a:buChar char="Ø"/>
            </a:pPr>
            <a:r>
              <a:rPr lang="en-GB" dirty="0" smtClean="0"/>
              <a:t>Checks before closure</a:t>
            </a:r>
          </a:p>
          <a:p>
            <a:pPr marL="811213" indent="354013">
              <a:buFont typeface="Wingdings" panose="05000000000000000000" pitchFamily="2" charset="2"/>
              <a:buChar char="Ø"/>
            </a:pPr>
            <a:r>
              <a:rPr lang="en-GB" dirty="0" smtClean="0"/>
              <a:t>IC </a:t>
            </a:r>
            <a:r>
              <a:rPr lang="en-GB" dirty="0" err="1" smtClean="0"/>
              <a:t>reclosure</a:t>
            </a:r>
            <a:endParaRPr lang="en-GB" dirty="0" smtClean="0"/>
          </a:p>
          <a:p>
            <a:pPr marL="811213" indent="354013">
              <a:buFont typeface="Wingdings" panose="05000000000000000000" pitchFamily="2" charset="2"/>
              <a:buChar char="Ø"/>
            </a:pPr>
            <a:r>
              <a:rPr lang="en-GB" dirty="0" smtClean="0"/>
              <a:t>Insulation vacuum leak testing</a:t>
            </a:r>
          </a:p>
          <a:p>
            <a:pPr marL="811213" indent="354013">
              <a:buFont typeface="Wingdings" panose="05000000000000000000" pitchFamily="2" charset="2"/>
              <a:buChar char="Ø"/>
            </a:pPr>
            <a:r>
              <a:rPr lang="en-GB" dirty="0" err="1" smtClean="0"/>
              <a:t>ElQA</a:t>
            </a:r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4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</a:t>
            </a:r>
            <a:r>
              <a:rPr lang="en-GB" dirty="0" smtClean="0">
                <a:solidFill>
                  <a:schemeClr val="bg1"/>
                </a:solidFill>
              </a:rPr>
              <a:t>activity : LMF-QA  Main Splices consolidation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326" y="607229"/>
            <a:ext cx="9485335" cy="5691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8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6277" y="623397"/>
            <a:ext cx="9170278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 smtClean="0">
                <a:solidFill>
                  <a:srgbClr val="008A3E"/>
                </a:solidFill>
              </a:rPr>
              <a:t>M </a:t>
            </a:r>
            <a:r>
              <a:rPr lang="fr-CH" b="1" u="sng" dirty="0" err="1" smtClean="0">
                <a:solidFill>
                  <a:srgbClr val="008A3E"/>
                </a:solidFill>
              </a:rPr>
              <a:t>sleeves</a:t>
            </a:r>
            <a:r>
              <a:rPr lang="fr-CH" b="1" u="sng" dirty="0" smtClean="0">
                <a:solidFill>
                  <a:srgbClr val="008A3E"/>
                </a:solidFill>
              </a:rPr>
              <a:t> </a:t>
            </a:r>
            <a:r>
              <a:rPr lang="fr-CH" b="1" u="sng" dirty="0" err="1" smtClean="0">
                <a:solidFill>
                  <a:srgbClr val="008A3E"/>
                </a:solidFill>
              </a:rPr>
              <a:t>leak</a:t>
            </a:r>
            <a:r>
              <a:rPr lang="fr-CH" b="1" u="sng" dirty="0" smtClean="0">
                <a:solidFill>
                  <a:srgbClr val="008A3E"/>
                </a:solidFill>
              </a:rPr>
              <a:t> </a:t>
            </a:r>
            <a:r>
              <a:rPr lang="fr-CH" b="1" u="sng" dirty="0" err="1" smtClean="0">
                <a:solidFill>
                  <a:srgbClr val="008A3E"/>
                </a:solidFill>
              </a:rPr>
              <a:t>testing</a:t>
            </a:r>
            <a:r>
              <a:rPr lang="fr-CH" b="1" u="sng" dirty="0" smtClean="0">
                <a:solidFill>
                  <a:srgbClr val="008A3E"/>
                </a:solidFill>
              </a:rPr>
              <a:t> : </a:t>
            </a:r>
            <a:r>
              <a:rPr lang="fr-CH" b="1" u="sng" dirty="0" err="1" smtClean="0">
                <a:solidFill>
                  <a:srgbClr val="008A3E"/>
                </a:solidFill>
              </a:rPr>
              <a:t>Completed</a:t>
            </a:r>
            <a:r>
              <a:rPr lang="fr-CH" b="1" u="sng" dirty="0" smtClean="0">
                <a:solidFill>
                  <a:srgbClr val="008A3E"/>
                </a:solidFill>
              </a:rPr>
              <a:t> in ≈ 6.5 sec-</a:t>
            </a:r>
            <a:r>
              <a:rPr lang="fr-CH" b="1" u="sng" dirty="0" err="1" smtClean="0">
                <a:solidFill>
                  <a:srgbClr val="008A3E"/>
                </a:solidFill>
              </a:rPr>
              <a:t>eq</a:t>
            </a:r>
            <a:endParaRPr lang="fr-CH" b="1" u="sng" dirty="0" smtClean="0">
              <a:solidFill>
                <a:srgbClr val="008A3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90" y="993451"/>
            <a:ext cx="9139711" cy="129266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 smtClean="0"/>
              <a:t>Following the M lines </a:t>
            </a:r>
            <a:r>
              <a:rPr lang="en-GB" dirty="0" err="1" smtClean="0"/>
              <a:t>rewelding</a:t>
            </a:r>
            <a:r>
              <a:rPr lang="en-GB" dirty="0" smtClean="0"/>
              <a:t>, less regular by nature (</a:t>
            </a:r>
            <a:r>
              <a:rPr lang="en-GB" dirty="0" err="1" smtClean="0"/>
              <a:t>sectorization</a:t>
            </a:r>
            <a:r>
              <a:rPr lang="en-GB" dirty="0" smtClean="0"/>
              <a:t>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/>
              <a:t>≈ 2 weeks behind schedule, tendency to reduce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/>
              <a:t>Under recovery as for the M welding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fr-CH" sz="2400" b="1" u="sng" dirty="0" err="1" smtClean="0"/>
              <a:t>See</a:t>
            </a:r>
            <a:r>
              <a:rPr lang="fr-CH" sz="2400" b="1" u="sng" dirty="0" smtClean="0"/>
              <a:t> </a:t>
            </a:r>
            <a:r>
              <a:rPr lang="fr-CH" sz="2400" b="1" u="sng" dirty="0" err="1" smtClean="0"/>
              <a:t>next</a:t>
            </a:r>
            <a:r>
              <a:rPr lang="fr-CH" sz="2400" b="1" u="sng" dirty="0" smtClean="0"/>
              <a:t> </a:t>
            </a:r>
            <a:r>
              <a:rPr lang="fr-CH" sz="2400" b="1" u="sng" dirty="0" err="1" smtClean="0"/>
              <a:t>presentation</a:t>
            </a:r>
            <a:r>
              <a:rPr lang="fr-CH" sz="2400" b="1" u="sng" dirty="0" smtClean="0"/>
              <a:t> (P Cruikshank / TE-VSC)</a:t>
            </a:r>
            <a:endParaRPr lang="en-GB" sz="2400" b="1" u="sng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24571" y="6467399"/>
            <a:ext cx="3698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P Cruikshank / L </a:t>
            </a:r>
            <a:r>
              <a:rPr lang="en-GB" dirty="0" err="1" smtClean="0">
                <a:solidFill>
                  <a:srgbClr val="FFFF00"/>
                </a:solidFill>
              </a:rPr>
              <a:t>Mourier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" y="2211296"/>
            <a:ext cx="4702725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015" y="2211296"/>
            <a:ext cx="4436985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5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27" y="623397"/>
            <a:ext cx="9133274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 err="1" smtClean="0">
                <a:solidFill>
                  <a:srgbClr val="008A3E"/>
                </a:solidFill>
              </a:rPr>
              <a:t>Reclosure</a:t>
            </a:r>
            <a:r>
              <a:rPr lang="fr-CH" b="1" u="sng" dirty="0" smtClean="0">
                <a:solidFill>
                  <a:srgbClr val="008A3E"/>
                </a:solidFill>
              </a:rPr>
              <a:t> of interconnections : ≈ </a:t>
            </a:r>
            <a:r>
              <a:rPr lang="fr-CH" b="1" u="sng" dirty="0">
                <a:solidFill>
                  <a:srgbClr val="008A3E"/>
                </a:solidFill>
              </a:rPr>
              <a:t>6</a:t>
            </a:r>
            <a:r>
              <a:rPr lang="fr-CH" b="1" u="sng" dirty="0" smtClean="0">
                <a:solidFill>
                  <a:srgbClr val="008A3E"/>
                </a:solidFill>
              </a:rPr>
              <a:t> sec </a:t>
            </a:r>
            <a:r>
              <a:rPr lang="fr-CH" b="1" u="sng" dirty="0" err="1" smtClean="0">
                <a:solidFill>
                  <a:srgbClr val="008A3E"/>
                </a:solidFill>
              </a:rPr>
              <a:t>equivalent</a:t>
            </a:r>
            <a:r>
              <a:rPr lang="fr-CH" b="1" u="sng" dirty="0" smtClean="0">
                <a:solidFill>
                  <a:srgbClr val="008A3E"/>
                </a:solidFill>
              </a:rPr>
              <a:t> are </a:t>
            </a:r>
            <a:r>
              <a:rPr lang="fr-CH" b="1" u="sng" dirty="0" err="1" smtClean="0">
                <a:solidFill>
                  <a:srgbClr val="008A3E"/>
                </a:solidFill>
              </a:rPr>
              <a:t>reclosed</a:t>
            </a:r>
            <a:endParaRPr lang="fr-CH" b="1" u="sng" dirty="0" smtClean="0">
              <a:solidFill>
                <a:srgbClr val="008A3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2015" y="5552365"/>
            <a:ext cx="456663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rgbClr val="008A3E"/>
                </a:solidFill>
              </a:rPr>
              <a:t>Baseline rate achieved despite openings for special interventions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4571" y="6467399"/>
            <a:ext cx="2980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A </a:t>
            </a:r>
            <a:r>
              <a:rPr lang="en-GB" dirty="0" err="1" smtClean="0">
                <a:solidFill>
                  <a:srgbClr val="FFFF00"/>
                </a:solidFill>
              </a:rPr>
              <a:t>Chrul</a:t>
            </a:r>
            <a:r>
              <a:rPr lang="en-GB" dirty="0" smtClean="0">
                <a:solidFill>
                  <a:srgbClr val="FFFF00"/>
                </a:solidFill>
              </a:rPr>
              <a:t> / A </a:t>
            </a:r>
            <a:r>
              <a:rPr lang="en-GB" dirty="0" err="1" smtClean="0">
                <a:solidFill>
                  <a:srgbClr val="FFFF00"/>
                </a:solidFill>
              </a:rPr>
              <a:t>Musso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7567"/>
            <a:ext cx="4558168" cy="458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167" y="984159"/>
            <a:ext cx="4605031" cy="2751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\\cern.ch\dfs\Workspaces\j\JPhTock\LHC\aSMACC\OpenCloseIC\Photos\Checklist_201404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622" y="3735466"/>
            <a:ext cx="4589378" cy="3122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83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6277" y="623397"/>
            <a:ext cx="9170278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 smtClean="0">
                <a:solidFill>
                  <a:srgbClr val="008A3E"/>
                </a:solidFill>
              </a:rPr>
              <a:t>Final </a:t>
            </a:r>
            <a:r>
              <a:rPr lang="fr-CH" b="1" u="sng" dirty="0" err="1" smtClean="0">
                <a:solidFill>
                  <a:srgbClr val="008A3E"/>
                </a:solidFill>
              </a:rPr>
              <a:t>leak</a:t>
            </a:r>
            <a:r>
              <a:rPr lang="fr-CH" b="1" u="sng" dirty="0" smtClean="0">
                <a:solidFill>
                  <a:srgbClr val="008A3E"/>
                </a:solidFill>
              </a:rPr>
              <a:t> test:  ≈ 4.5 sec </a:t>
            </a:r>
            <a:r>
              <a:rPr lang="fr-CH" b="1" u="sng" dirty="0" err="1" smtClean="0">
                <a:solidFill>
                  <a:srgbClr val="008A3E"/>
                </a:solidFill>
              </a:rPr>
              <a:t>equivalent</a:t>
            </a:r>
            <a:endParaRPr lang="fr-CH" b="1" u="sng" dirty="0" smtClean="0">
              <a:solidFill>
                <a:srgbClr val="008A3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6962" y="5409220"/>
            <a:ext cx="9144002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rgbClr val="008A3E"/>
                </a:solidFill>
              </a:rPr>
              <a:t>About 10 days behind schedule, reducing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fr-CH" sz="2400" b="1" u="sng" dirty="0" err="1">
                <a:solidFill>
                  <a:srgbClr val="0055A0"/>
                </a:solidFill>
              </a:rPr>
              <a:t>See</a:t>
            </a:r>
            <a:r>
              <a:rPr lang="fr-CH" sz="2400" b="1" u="sng" dirty="0">
                <a:solidFill>
                  <a:srgbClr val="0055A0"/>
                </a:solidFill>
              </a:rPr>
              <a:t> </a:t>
            </a:r>
            <a:r>
              <a:rPr lang="fr-CH" sz="2400" b="1" u="sng" dirty="0" err="1">
                <a:solidFill>
                  <a:srgbClr val="0055A0"/>
                </a:solidFill>
              </a:rPr>
              <a:t>next</a:t>
            </a:r>
            <a:r>
              <a:rPr lang="fr-CH" sz="2400" b="1" u="sng" dirty="0">
                <a:solidFill>
                  <a:srgbClr val="0055A0"/>
                </a:solidFill>
              </a:rPr>
              <a:t> </a:t>
            </a:r>
            <a:r>
              <a:rPr lang="fr-CH" sz="2400" b="1" u="sng" dirty="0" err="1">
                <a:solidFill>
                  <a:srgbClr val="0055A0"/>
                </a:solidFill>
              </a:rPr>
              <a:t>presentation</a:t>
            </a:r>
            <a:r>
              <a:rPr lang="fr-CH" sz="2400" b="1" u="sng" dirty="0">
                <a:solidFill>
                  <a:srgbClr val="0055A0"/>
                </a:solidFill>
              </a:rPr>
              <a:t> (P Cruikshank / TE-VSC)</a:t>
            </a:r>
            <a:endParaRPr lang="en-GB" sz="2400" b="1" u="sng" dirty="0">
              <a:solidFill>
                <a:srgbClr val="0055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" y="992728"/>
            <a:ext cx="5019170" cy="441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171" y="992729"/>
            <a:ext cx="4124830" cy="4416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45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Sector 67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5036" y="607229"/>
            <a:ext cx="9149035" cy="92333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u="sng" dirty="0" smtClean="0">
                <a:solidFill>
                  <a:schemeClr val="accent6"/>
                </a:solidFill>
              </a:rPr>
              <a:t>All </a:t>
            </a:r>
            <a:r>
              <a:rPr lang="fr-CH" u="sng" dirty="0" err="1" smtClean="0">
                <a:solidFill>
                  <a:schemeClr val="accent6"/>
                </a:solidFill>
              </a:rPr>
              <a:t>ICs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reclosed</a:t>
            </a:r>
            <a:r>
              <a:rPr lang="fr-CH" u="sng" dirty="0" smtClean="0">
                <a:solidFill>
                  <a:schemeClr val="accent6"/>
                </a:solidFill>
              </a:rPr>
              <a:t> and </a:t>
            </a:r>
            <a:r>
              <a:rPr lang="fr-CH" u="sng" dirty="0" err="1" smtClean="0">
                <a:solidFill>
                  <a:schemeClr val="accent6"/>
                </a:solidFill>
              </a:rPr>
              <a:t>validated</a:t>
            </a:r>
            <a:r>
              <a:rPr lang="fr-CH" u="sng" dirty="0" smtClean="0">
                <a:solidFill>
                  <a:schemeClr val="accent6"/>
                </a:solidFill>
              </a:rPr>
              <a:t>; </a:t>
            </a:r>
            <a:r>
              <a:rPr lang="fr-CH" u="sng" dirty="0" err="1" smtClean="0">
                <a:solidFill>
                  <a:schemeClr val="accent6"/>
                </a:solidFill>
              </a:rPr>
              <a:t>Ready</a:t>
            </a:r>
            <a:r>
              <a:rPr lang="fr-CH" u="sng" dirty="0" smtClean="0">
                <a:solidFill>
                  <a:schemeClr val="accent6"/>
                </a:solidFill>
              </a:rPr>
              <a:t> for </a:t>
            </a:r>
            <a:r>
              <a:rPr lang="fr-CH" u="sng" dirty="0" err="1" smtClean="0">
                <a:solidFill>
                  <a:schemeClr val="accent6"/>
                </a:solidFill>
              </a:rPr>
              <a:t>cooldown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from</a:t>
            </a:r>
            <a:r>
              <a:rPr lang="fr-CH" u="sng" dirty="0" smtClean="0">
                <a:solidFill>
                  <a:schemeClr val="accent6"/>
                </a:solidFill>
              </a:rPr>
              <a:t> SMACC point of </a:t>
            </a:r>
            <a:r>
              <a:rPr lang="fr-CH" u="sng" dirty="0" err="1" smtClean="0">
                <a:solidFill>
                  <a:schemeClr val="accent6"/>
                </a:solidFill>
              </a:rPr>
              <a:t>view</a:t>
            </a:r>
            <a:endParaRPr lang="en-GB" u="sng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u="sng" dirty="0" err="1" smtClean="0">
                <a:solidFill>
                  <a:schemeClr val="accent6"/>
                </a:solidFill>
                <a:sym typeface="Wingdings"/>
              </a:rPr>
              <a:t>Cooldown</a:t>
            </a:r>
            <a:r>
              <a:rPr lang="en-GB" u="sng" dirty="0" smtClean="0">
                <a:solidFill>
                  <a:schemeClr val="accent6"/>
                </a:solidFill>
                <a:sym typeface="Wingdings"/>
              </a:rPr>
              <a:t> planned on 5-7.05.2014</a:t>
            </a:r>
            <a:endParaRPr lang="en-GB" u="sng" dirty="0">
              <a:solidFill>
                <a:schemeClr val="accent6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u="sng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6476" y="1530170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Sector 12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67055" y="2137398"/>
            <a:ext cx="4095514" cy="230832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All </a:t>
            </a:r>
            <a:r>
              <a:rPr lang="fr-CH" u="sng" dirty="0" err="1" smtClean="0">
                <a:solidFill>
                  <a:schemeClr val="accent6"/>
                </a:solidFill>
              </a:rPr>
              <a:t>ICs</a:t>
            </a:r>
            <a:r>
              <a:rPr lang="fr-CH" u="sng" dirty="0" smtClean="0">
                <a:solidFill>
                  <a:schemeClr val="accent6"/>
                </a:solidFill>
              </a:rPr>
              <a:t> are </a:t>
            </a:r>
            <a:r>
              <a:rPr lang="fr-CH" u="sng" dirty="0" err="1" smtClean="0">
                <a:solidFill>
                  <a:schemeClr val="accent6"/>
                </a:solidFill>
              </a:rPr>
              <a:t>reclosed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&gt;75% </a:t>
            </a:r>
            <a:r>
              <a:rPr lang="fr-CH" u="sng" dirty="0" err="1" smtClean="0">
                <a:solidFill>
                  <a:schemeClr val="accent6"/>
                </a:solidFill>
              </a:rPr>
              <a:t>ICs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finally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leak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tested</a:t>
            </a:r>
            <a:r>
              <a:rPr lang="fr-CH" u="sng" dirty="0">
                <a:solidFill>
                  <a:schemeClr val="accent6"/>
                </a:solidFill>
              </a:rPr>
              <a:t/>
            </a:r>
            <a:br>
              <a:rPr lang="fr-CH" u="sng" dirty="0">
                <a:solidFill>
                  <a:schemeClr val="accent6"/>
                </a:solidFill>
              </a:rPr>
            </a:br>
            <a:r>
              <a:rPr lang="fr-CH" u="sng" dirty="0" smtClean="0">
                <a:solidFill>
                  <a:schemeClr val="accent6"/>
                </a:solidFill>
              </a:rPr>
              <a:t>(9/14 </a:t>
            </a:r>
            <a:r>
              <a:rPr lang="fr-CH" u="sng" dirty="0" err="1" smtClean="0">
                <a:solidFill>
                  <a:schemeClr val="accent6"/>
                </a:solidFill>
              </a:rPr>
              <a:t>vac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subsectors</a:t>
            </a:r>
            <a:r>
              <a:rPr lang="fr-CH" u="sng" dirty="0" smtClean="0">
                <a:solidFill>
                  <a:schemeClr val="accent6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Some</a:t>
            </a:r>
            <a:r>
              <a:rPr lang="fr-CH" u="sng" dirty="0" smtClean="0">
                <a:solidFill>
                  <a:schemeClr val="accent6"/>
                </a:solidFill>
              </a:rPr>
              <a:t> issues to </a:t>
            </a:r>
            <a:r>
              <a:rPr lang="fr-CH" u="sng" dirty="0" err="1" smtClean="0">
                <a:solidFill>
                  <a:schemeClr val="accent6"/>
                </a:solidFill>
              </a:rPr>
              <a:t>be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fixed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after</a:t>
            </a:r>
            <a:r>
              <a:rPr lang="fr-CH" u="sng" dirty="0" smtClean="0">
                <a:solidFill>
                  <a:schemeClr val="accent6"/>
                </a:solidFill>
              </a:rPr>
              <a:t> pressure test:</a:t>
            </a:r>
          </a:p>
          <a:p>
            <a:pPr marL="742950" lvl="1" indent="-285750">
              <a:buFontTx/>
              <a:buChar char="-"/>
            </a:pPr>
            <a:r>
              <a:rPr lang="fr-CH" u="sng" dirty="0" err="1" smtClean="0">
                <a:solidFill>
                  <a:schemeClr val="accent6"/>
                </a:solidFill>
              </a:rPr>
              <a:t>Thermometer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fr-CH" u="sng" dirty="0" err="1" smtClean="0">
                <a:solidFill>
                  <a:schemeClr val="accent6"/>
                </a:solidFill>
              </a:rPr>
              <a:t>Leak</a:t>
            </a:r>
            <a:r>
              <a:rPr lang="fr-CH" u="sng" dirty="0" smtClean="0">
                <a:solidFill>
                  <a:schemeClr val="accent6"/>
                </a:solidFill>
              </a:rPr>
              <a:t>(s)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Pressure test on 13.05.2014</a:t>
            </a:r>
            <a:endParaRPr lang="en-GB" u="sng" dirty="0">
              <a:solidFill>
                <a:schemeClr val="accent6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7398"/>
            <a:ext cx="5067055" cy="472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846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955" y="0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Sector 81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2901" y="584362"/>
            <a:ext cx="914970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chemeClr val="accent6"/>
                </a:solidFill>
              </a:rPr>
              <a:t>Successful pressure test on 8.04.2014</a:t>
            </a:r>
            <a:endParaRPr lang="en-GB" u="sng" dirty="0">
              <a:solidFill>
                <a:schemeClr val="accent6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3695"/>
            <a:ext cx="4887035" cy="5004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32881" y="5589240"/>
            <a:ext cx="3185487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O </a:t>
            </a:r>
            <a:r>
              <a:rPr lang="en-GB" dirty="0" err="1" smtClean="0">
                <a:solidFill>
                  <a:srgbClr val="FFFF00"/>
                </a:solidFill>
              </a:rPr>
              <a:t>Pirotte</a:t>
            </a:r>
            <a:r>
              <a:rPr lang="en-GB" dirty="0" smtClean="0">
                <a:solidFill>
                  <a:srgbClr val="FFFF00"/>
                </a:solidFill>
              </a:rPr>
              <a:t> (TE-CRG)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34"/>
          <a:stretch/>
        </p:blipFill>
        <p:spPr bwMode="auto">
          <a:xfrm>
            <a:off x="4887035" y="3338991"/>
            <a:ext cx="4271920" cy="258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86"/>
          <a:stretch/>
        </p:blipFill>
        <p:spPr bwMode="auto">
          <a:xfrm>
            <a:off x="4887035" y="953695"/>
            <a:ext cx="4271920" cy="238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25" y="5925968"/>
            <a:ext cx="914970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solidFill>
                  <a:schemeClr val="accent6"/>
                </a:solidFill>
              </a:rPr>
              <a:t>10 leaks to be treated after flushing (W21)</a:t>
            </a: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6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4250" y="1"/>
            <a:ext cx="912975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</a:t>
            </a:r>
            <a:r>
              <a:rPr lang="en-GB" dirty="0">
                <a:solidFill>
                  <a:schemeClr val="bg1"/>
                </a:solidFill>
              </a:rPr>
              <a:t>Progress report  by sector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43535" y="5411190"/>
            <a:ext cx="4572608" cy="147732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chemeClr val="accent6"/>
                </a:solidFill>
              </a:rPr>
              <a:t>Sectors 56 &amp; 78: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Only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activities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linked</a:t>
            </a:r>
            <a:r>
              <a:rPr lang="fr-CH" u="sng" dirty="0" smtClean="0">
                <a:solidFill>
                  <a:schemeClr val="accent6"/>
                </a:solidFill>
              </a:rPr>
              <a:t> to DFBA-SHM </a:t>
            </a:r>
            <a:r>
              <a:rPr lang="fr-CH" u="sng" dirty="0" err="1" smtClean="0">
                <a:solidFill>
                  <a:schemeClr val="accent6"/>
                </a:solidFill>
              </a:rPr>
              <a:t>reconnection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56: </a:t>
            </a:r>
            <a:r>
              <a:rPr lang="fr-CH" u="sng" dirty="0" err="1" smtClean="0">
                <a:solidFill>
                  <a:schemeClr val="accent6"/>
                </a:solidFill>
              </a:rPr>
              <a:t>Leak</a:t>
            </a:r>
            <a:r>
              <a:rPr lang="fr-CH" u="sng" dirty="0" smtClean="0">
                <a:solidFill>
                  <a:schemeClr val="accent6"/>
                </a:solidFill>
              </a:rPr>
              <a:t> to </a:t>
            </a:r>
            <a:r>
              <a:rPr lang="fr-CH" u="sng" dirty="0" err="1" smtClean="0">
                <a:solidFill>
                  <a:schemeClr val="accent6"/>
                </a:solidFill>
              </a:rPr>
              <a:t>be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repaired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with</a:t>
            </a:r>
            <a:r>
              <a:rPr lang="fr-CH" u="sng" dirty="0" smtClean="0">
                <a:solidFill>
                  <a:schemeClr val="accent6"/>
                </a:solidFill>
              </a:rPr>
              <a:t> a </a:t>
            </a:r>
            <a:r>
              <a:rPr lang="fr-CH" u="sng" dirty="0" err="1" smtClean="0">
                <a:solidFill>
                  <a:schemeClr val="accent6"/>
                </a:solidFill>
              </a:rPr>
              <a:t>resin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next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week</a:t>
            </a:r>
            <a:endParaRPr lang="fr-CH" u="sng" dirty="0" smtClean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6909" y="5411190"/>
            <a:ext cx="4637092" cy="147732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chemeClr val="accent6"/>
                </a:solidFill>
              </a:rPr>
              <a:t>Main activities are :</a:t>
            </a:r>
          </a:p>
          <a:p>
            <a:pPr marL="536575" lvl="1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Reclosure</a:t>
            </a:r>
            <a:r>
              <a:rPr lang="fr-CH" u="sng" dirty="0" smtClean="0">
                <a:solidFill>
                  <a:schemeClr val="accent6"/>
                </a:solidFill>
              </a:rPr>
              <a:t> of </a:t>
            </a:r>
            <a:r>
              <a:rPr lang="fr-CH" u="sng" dirty="0" err="1" smtClean="0">
                <a:solidFill>
                  <a:schemeClr val="accent6"/>
                </a:solidFill>
              </a:rPr>
              <a:t>Ics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536575" lvl="1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Preparation</a:t>
            </a:r>
            <a:r>
              <a:rPr lang="fr-CH" u="sng" dirty="0" smtClean="0">
                <a:solidFill>
                  <a:schemeClr val="accent6"/>
                </a:solidFill>
              </a:rPr>
              <a:t> for </a:t>
            </a:r>
            <a:r>
              <a:rPr lang="fr-CH" u="sng" dirty="0" err="1" smtClean="0">
                <a:solidFill>
                  <a:schemeClr val="accent6"/>
                </a:solidFill>
              </a:rPr>
              <a:t>insulation</a:t>
            </a:r>
            <a:r>
              <a:rPr lang="fr-CH" u="sng" dirty="0" smtClean="0">
                <a:solidFill>
                  <a:schemeClr val="accent6"/>
                </a:solidFill>
              </a:rPr>
              <a:t> vacuum LT</a:t>
            </a:r>
          </a:p>
          <a:p>
            <a:pPr marL="536575" lvl="1" indent="-285750">
              <a:buFont typeface="Wingdings" panose="05000000000000000000" pitchFamily="2" charset="2"/>
              <a:buChar char="q"/>
            </a:pPr>
            <a:endParaRPr lang="en-GB" u="sng" dirty="0" smtClean="0">
              <a:solidFill>
                <a:schemeClr val="accent6"/>
              </a:solidFill>
            </a:endParaRPr>
          </a:p>
          <a:p>
            <a:pPr marL="536575" lvl="1" indent="-285750">
              <a:buFont typeface="Wingdings" panose="05000000000000000000" pitchFamily="2" charset="2"/>
              <a:buChar char="q"/>
            </a:pPr>
            <a:endParaRPr lang="en-GB" u="sng" dirty="0" smtClean="0">
              <a:solidFill>
                <a:schemeClr val="accent6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585818"/>
            <a:ext cx="4524997" cy="266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48980"/>
            <a:ext cx="4506487" cy="2162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908" y="585818"/>
            <a:ext cx="4636336" cy="4825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57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</a:t>
            </a:r>
            <a:r>
              <a:rPr lang="en-GB" dirty="0">
                <a:solidFill>
                  <a:schemeClr val="bg1"/>
                </a:solidFill>
              </a:rPr>
              <a:t>Progress report  by sector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063986"/>
            <a:ext cx="4660833" cy="120032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chemeClr val="accent6"/>
                </a:solidFill>
              </a:rPr>
              <a:t>Main activities are 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One NEW </a:t>
            </a:r>
            <a:r>
              <a:rPr lang="fr-CH" u="sng" dirty="0" err="1" smtClean="0">
                <a:solidFill>
                  <a:schemeClr val="accent6"/>
                </a:solidFill>
              </a:rPr>
              <a:t>overheated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splice</a:t>
            </a:r>
            <a:r>
              <a:rPr lang="fr-CH" u="sng" dirty="0" smtClean="0">
                <a:solidFill>
                  <a:schemeClr val="accent6"/>
                </a:solidFill>
              </a:rPr>
              <a:t> to </a:t>
            </a:r>
            <a:r>
              <a:rPr lang="fr-CH" u="sng" dirty="0" err="1" smtClean="0">
                <a:solidFill>
                  <a:schemeClr val="accent6"/>
                </a:solidFill>
              </a:rPr>
              <a:t>redo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Leak</a:t>
            </a:r>
            <a:r>
              <a:rPr lang="fr-CH" u="sng" dirty="0" smtClean="0">
                <a:solidFill>
                  <a:schemeClr val="accent6"/>
                </a:solidFill>
              </a:rPr>
              <a:t> test of M </a:t>
            </a:r>
            <a:r>
              <a:rPr lang="fr-CH" u="sng" dirty="0" err="1" smtClean="0">
                <a:solidFill>
                  <a:schemeClr val="accent6"/>
                </a:solidFill>
              </a:rPr>
              <a:t>lines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Start of </a:t>
            </a:r>
            <a:r>
              <a:rPr lang="fr-CH" u="sng" dirty="0" err="1" smtClean="0">
                <a:solidFill>
                  <a:schemeClr val="accent6"/>
                </a:solidFill>
              </a:rPr>
              <a:t>reclosure</a:t>
            </a:r>
            <a:r>
              <a:rPr lang="fr-CH" u="sng" dirty="0" smtClean="0">
                <a:solidFill>
                  <a:schemeClr val="accent6"/>
                </a:solidFill>
              </a:rPr>
              <a:t> of 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27219" y="5063986"/>
            <a:ext cx="4516781" cy="120032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GB" u="sng" dirty="0" smtClean="0">
              <a:solidFill>
                <a:schemeClr val="accent6"/>
              </a:solidFill>
            </a:endParaRPr>
          </a:p>
          <a:p>
            <a:r>
              <a:rPr lang="en-GB" u="sng" dirty="0" smtClean="0">
                <a:solidFill>
                  <a:schemeClr val="accent6"/>
                </a:solidFill>
              </a:rPr>
              <a:t>Main activities are 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Work</a:t>
            </a:r>
            <a:r>
              <a:rPr lang="fr-CH" u="sng" dirty="0" smtClean="0">
                <a:solidFill>
                  <a:schemeClr val="accent6"/>
                </a:solidFill>
              </a:rPr>
              <a:t> on </a:t>
            </a:r>
            <a:r>
              <a:rPr lang="fr-CH" u="sng" dirty="0" err="1" smtClean="0">
                <a:solidFill>
                  <a:schemeClr val="accent6"/>
                </a:solidFill>
              </a:rPr>
              <a:t>overheated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splices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Start of M </a:t>
            </a:r>
            <a:r>
              <a:rPr lang="fr-CH" u="sng" dirty="0" err="1" smtClean="0">
                <a:solidFill>
                  <a:schemeClr val="accent6"/>
                </a:solidFill>
              </a:rPr>
              <a:t>lines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rewelding</a:t>
            </a:r>
            <a:endParaRPr lang="fr-CH" u="sng" dirty="0" smtClean="0">
              <a:solidFill>
                <a:schemeClr val="accent6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238"/>
            <a:ext cx="4660833" cy="4476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398" y="587238"/>
            <a:ext cx="4479602" cy="4476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359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7228"/>
            <a:ext cx="9143999" cy="5567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-16376" y="0"/>
            <a:ext cx="9160376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</a:t>
            </a:r>
            <a:r>
              <a:rPr lang="en-GB" sz="2400" dirty="0">
                <a:solidFill>
                  <a:schemeClr val="bg1"/>
                </a:solidFill>
              </a:rPr>
              <a:t>Dashboards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" y="5038368"/>
            <a:ext cx="7918745" cy="1815882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Shunting is nearing completion (3 ICs, &lt; 0.2 %)</a:t>
            </a:r>
          </a:p>
          <a:p>
            <a:pPr marL="285750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The installation of insulation boxes is nearing completion (6 ICs, &lt; 0.4 %)</a:t>
            </a:r>
          </a:p>
          <a:p>
            <a:pPr marL="285750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Welding and M leak test rates are recovering the  baseline schedule in parallel</a:t>
            </a:r>
          </a:p>
          <a:p>
            <a:pPr marL="285750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err="1" smtClean="0">
                <a:solidFill>
                  <a:schemeClr val="tx2"/>
                </a:solidFill>
              </a:rPr>
              <a:t>Reclosure</a:t>
            </a:r>
            <a:r>
              <a:rPr lang="en-GB" sz="1600" dirty="0" smtClean="0">
                <a:solidFill>
                  <a:schemeClr val="tx2"/>
                </a:solidFill>
              </a:rPr>
              <a:t>: On baseline, nominal rate achieved </a:t>
            </a:r>
          </a:p>
          <a:p>
            <a:pPr marL="285750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Insulation vacuum leak test : RECOVERING</a:t>
            </a:r>
          </a:p>
          <a:p>
            <a:pPr marL="285750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Attention to put on facilitating the work of leak test teams</a:t>
            </a:r>
          </a:p>
          <a:p>
            <a:pPr marL="285750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For activities linked directly to splices, only targeted interventions remain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38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SMACC Twenty-first report</a:t>
            </a:r>
            <a:br>
              <a:rPr lang="en-GB" dirty="0" smtClean="0"/>
            </a:br>
            <a:r>
              <a:rPr lang="en-GB" sz="2400" b="0" dirty="0" smtClean="0"/>
              <a:t>[15? min</a:t>
            </a:r>
            <a:r>
              <a:rPr lang="en-GB" sz="2400" dirty="0" smtClean="0"/>
              <a:t>]</a:t>
            </a:r>
            <a:br>
              <a:rPr lang="en-GB" sz="2400" dirty="0" smtClean="0"/>
            </a:br>
            <a:r>
              <a:rPr lang="en-GB" sz="2400" dirty="0" smtClean="0"/>
              <a:t>11/04/2014</a:t>
            </a:r>
            <a:endParaRPr lang="en-GB" sz="24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7544" y="4581128"/>
            <a:ext cx="7632848" cy="1066688"/>
          </a:xfrm>
        </p:spPr>
        <p:txBody>
          <a:bodyPr/>
          <a:lstStyle/>
          <a:p>
            <a:pPr algn="ctr"/>
            <a:r>
              <a:rPr lang="fr-CH" dirty="0" smtClean="0"/>
              <a:t>Jean-Philippe </a:t>
            </a:r>
            <a:r>
              <a:rPr lang="fr-CH" dirty="0" err="1" smtClean="0"/>
              <a:t>Tock</a:t>
            </a:r>
            <a:r>
              <a:rPr lang="fr-CH" dirty="0" smtClean="0"/>
              <a:t> (TE-MSC)</a:t>
            </a:r>
          </a:p>
          <a:p>
            <a:pPr algn="ctr"/>
            <a:r>
              <a:rPr lang="fr-CH" sz="3200" b="1" i="1" u="sng" dirty="0" smtClean="0"/>
              <a:t>On </a:t>
            </a:r>
            <a:r>
              <a:rPr lang="fr-CH" sz="3200" b="1" i="1" u="sng" dirty="0" err="1" smtClean="0"/>
              <a:t>behalf</a:t>
            </a:r>
            <a:r>
              <a:rPr lang="fr-CH" sz="3200" b="1" i="1" u="sng" dirty="0" smtClean="0"/>
              <a:t> of the SMACC </a:t>
            </a:r>
            <a:r>
              <a:rPr lang="fr-CH" sz="3200" b="1" i="1" u="sng" dirty="0" err="1" smtClean="0"/>
              <a:t>project</a:t>
            </a:r>
            <a:r>
              <a:rPr lang="fr-CH" sz="3200" b="1" i="1" u="sng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85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48" y="1"/>
            <a:ext cx="9172348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227295" y="1808820"/>
            <a:ext cx="1575175" cy="33855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FF00"/>
                </a:solidFill>
                <a:sym typeface="Wingdings"/>
              </a:rPr>
              <a:t></a:t>
            </a:r>
            <a:r>
              <a:rPr lang="en-GB" sz="1600" b="1" dirty="0" smtClean="0">
                <a:solidFill>
                  <a:srgbClr val="FFFF00"/>
                </a:solidFill>
              </a:rPr>
              <a:t> Completed</a:t>
            </a:r>
            <a:endParaRPr lang="en-GB" sz="16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1540" y="6039290"/>
            <a:ext cx="1475084" cy="338554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FF00"/>
                </a:solidFill>
                <a:sym typeface="Wingdings"/>
              </a:rPr>
              <a:t></a:t>
            </a:r>
            <a:r>
              <a:rPr lang="en-GB" sz="1600" b="1" dirty="0" smtClean="0">
                <a:solidFill>
                  <a:srgbClr val="FFFF00"/>
                </a:solidFill>
              </a:rPr>
              <a:t> Completed</a:t>
            </a:r>
            <a:endParaRPr lang="en-GB" sz="1600" b="1" dirty="0">
              <a:solidFill>
                <a:srgbClr val="FFFF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56865" y="998730"/>
            <a:ext cx="4315887" cy="675075"/>
          </a:xfrm>
          <a:prstGeom prst="rect">
            <a:avLst/>
          </a:prstGeom>
          <a:solidFill>
            <a:srgbClr val="66FF66">
              <a:alpha val="8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333920" y="2348880"/>
            <a:ext cx="1343425" cy="585065"/>
          </a:xfrm>
          <a:prstGeom prst="rect">
            <a:avLst/>
          </a:prstGeom>
          <a:solidFill>
            <a:srgbClr val="66FF66">
              <a:alpha val="8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Explosion 1 16"/>
          <p:cNvSpPr/>
          <p:nvPr/>
        </p:nvSpPr>
        <p:spPr>
          <a:xfrm>
            <a:off x="4361682" y="3533492"/>
            <a:ext cx="1197763" cy="757105"/>
          </a:xfrm>
          <a:prstGeom prst="irregularSeal1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12" name="Explosion 1 11"/>
          <p:cNvSpPr/>
          <p:nvPr/>
        </p:nvSpPr>
        <p:spPr>
          <a:xfrm>
            <a:off x="4544367" y="2221845"/>
            <a:ext cx="1197763" cy="757105"/>
          </a:xfrm>
          <a:prstGeom prst="irregularSeal1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11" name="Explosion 1 10"/>
          <p:cNvSpPr/>
          <p:nvPr/>
        </p:nvSpPr>
        <p:spPr>
          <a:xfrm>
            <a:off x="2951820" y="2221845"/>
            <a:ext cx="1197763" cy="757105"/>
          </a:xfrm>
          <a:prstGeom prst="irregularSeal1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13" name="Explosion 1 12"/>
          <p:cNvSpPr/>
          <p:nvPr/>
        </p:nvSpPr>
        <p:spPr>
          <a:xfrm>
            <a:off x="5814960" y="3533492"/>
            <a:ext cx="1197763" cy="757105"/>
          </a:xfrm>
          <a:prstGeom prst="irregularSeal1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14" name="Explosion 1 13"/>
          <p:cNvSpPr/>
          <p:nvPr/>
        </p:nvSpPr>
        <p:spPr>
          <a:xfrm>
            <a:off x="8203588" y="2630962"/>
            <a:ext cx="1197763" cy="757105"/>
          </a:xfrm>
          <a:prstGeom prst="irregularSeal1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16" name="Explosion 1 15"/>
          <p:cNvSpPr/>
          <p:nvPr/>
        </p:nvSpPr>
        <p:spPr>
          <a:xfrm>
            <a:off x="2681790" y="4464115"/>
            <a:ext cx="1197763" cy="757105"/>
          </a:xfrm>
          <a:prstGeom prst="irregularSeal1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227295" y="3072689"/>
            <a:ext cx="1575175" cy="338554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FF00"/>
                </a:solidFill>
                <a:sym typeface="Wingdings"/>
              </a:rPr>
              <a:t></a:t>
            </a:r>
            <a:r>
              <a:rPr lang="en-GB" sz="1600" b="1" dirty="0" smtClean="0">
                <a:solidFill>
                  <a:srgbClr val="FFFF00"/>
                </a:solidFill>
              </a:rPr>
              <a:t> Completed</a:t>
            </a:r>
            <a:endParaRPr lang="en-GB" sz="1600" b="1" dirty="0">
              <a:solidFill>
                <a:srgbClr val="FFFF00"/>
              </a:solidFill>
            </a:endParaRPr>
          </a:p>
        </p:txBody>
      </p:sp>
      <p:sp>
        <p:nvSpPr>
          <p:cNvPr id="19" name="Explosion 1 18"/>
          <p:cNvSpPr/>
          <p:nvPr/>
        </p:nvSpPr>
        <p:spPr>
          <a:xfrm>
            <a:off x="4361682" y="4250318"/>
            <a:ext cx="1197763" cy="757105"/>
          </a:xfrm>
          <a:prstGeom prst="irregularSeal1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New</a:t>
            </a:r>
            <a:endParaRPr lang="en-GB" dirty="0"/>
          </a:p>
        </p:txBody>
      </p:sp>
      <p:sp>
        <p:nvSpPr>
          <p:cNvPr id="18" name="Explosion 1 17"/>
          <p:cNvSpPr/>
          <p:nvPr/>
        </p:nvSpPr>
        <p:spPr>
          <a:xfrm>
            <a:off x="3762800" y="5451462"/>
            <a:ext cx="1197763" cy="757105"/>
          </a:xfrm>
          <a:prstGeom prst="irregularSeal1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New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7" grpId="0" animBg="1"/>
      <p:bldP spid="12" grpId="0" animBg="1"/>
      <p:bldP spid="11" grpId="0" animBg="1"/>
      <p:bldP spid="13" grpId="0" animBg="1"/>
      <p:bldP spid="14" grpId="0" animBg="1"/>
      <p:bldP spid="16" grpId="0" animBg="1"/>
      <p:bldP spid="19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cern.ch\dfs\Workspaces\j\JPhTock\LHC\aSMACC\BLM\ColdBLM\PhotosL5Apr2014\photo 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4" t="26462"/>
          <a:stretch/>
        </p:blipFill>
        <p:spPr bwMode="auto">
          <a:xfrm>
            <a:off x="3194290" y="2078850"/>
            <a:ext cx="5954696" cy="373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SMACC    Progress report  SIT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7765" y="601977"/>
            <a:ext cx="9133737" cy="1477328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dirty="0" smtClean="0"/>
              <a:t>Team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reduced</a:t>
            </a:r>
            <a:r>
              <a:rPr lang="fr-CH" dirty="0" smtClean="0"/>
              <a:t> but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remobilised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quickly</a:t>
            </a:r>
            <a:endParaRPr lang="fr-CH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fr-CH" dirty="0" err="1" smtClean="0"/>
              <a:t>Activities</a:t>
            </a:r>
            <a:r>
              <a:rPr lang="fr-CH" dirty="0" smtClean="0"/>
              <a:t> </a:t>
            </a:r>
            <a:r>
              <a:rPr lang="fr-CH" dirty="0" err="1" smtClean="0"/>
              <a:t>linked</a:t>
            </a:r>
            <a:r>
              <a:rPr lang="fr-CH" dirty="0" smtClean="0"/>
              <a:t> to NC, </a:t>
            </a:r>
            <a:r>
              <a:rPr lang="fr-CH" dirty="0" err="1" smtClean="0"/>
              <a:t>leaks</a:t>
            </a:r>
            <a:r>
              <a:rPr lang="fr-CH" dirty="0" smtClean="0"/>
              <a:t> and </a:t>
            </a:r>
            <a:r>
              <a:rPr lang="fr-CH" dirty="0" err="1" smtClean="0"/>
              <a:t>overheated</a:t>
            </a:r>
            <a:r>
              <a:rPr lang="fr-CH" dirty="0" smtClean="0"/>
              <a:t> </a:t>
            </a:r>
            <a:r>
              <a:rPr lang="fr-CH" dirty="0" err="1" smtClean="0"/>
              <a:t>splices</a:t>
            </a:r>
            <a:endParaRPr lang="fr-CH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fr-CH" dirty="0" smtClean="0"/>
              <a:t>Installation of the last RQF/D return on-</a:t>
            </a:r>
            <a:r>
              <a:rPr lang="fr-CH" dirty="0" err="1" smtClean="0"/>
              <a:t>going</a:t>
            </a:r>
            <a:r>
              <a:rPr lang="fr-CH" dirty="0" smtClean="0"/>
              <a:t> (L5)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CH" dirty="0" smtClean="0"/>
              <a:t>Installation of the </a:t>
            </a:r>
            <a:r>
              <a:rPr lang="fr-CH" u="sng" dirty="0" smtClean="0"/>
              <a:t>2</a:t>
            </a:r>
            <a:r>
              <a:rPr lang="fr-CH" u="sng" baseline="30000" dirty="0" smtClean="0"/>
              <a:t>nd</a:t>
            </a:r>
            <a:r>
              <a:rPr lang="fr-CH" u="sng" dirty="0" smtClean="0"/>
              <a:t> </a:t>
            </a:r>
            <a:r>
              <a:rPr lang="fr-CH" u="sng" dirty="0" err="1" smtClean="0"/>
              <a:t>cryo</a:t>
            </a:r>
            <a:r>
              <a:rPr lang="fr-CH" u="sng" dirty="0" smtClean="0"/>
              <a:t> BLM in L5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CH" u="sng" dirty="0" err="1" smtClean="0"/>
              <a:t>Leak</a:t>
            </a:r>
            <a:r>
              <a:rPr lang="fr-CH" u="sng" dirty="0" smtClean="0"/>
              <a:t> in S56 : Test </a:t>
            </a:r>
            <a:r>
              <a:rPr lang="fr-CH" u="sng" dirty="0" err="1" smtClean="0"/>
              <a:t>next</a:t>
            </a:r>
            <a:r>
              <a:rPr lang="fr-CH" u="sng" dirty="0" smtClean="0"/>
              <a:t> </a:t>
            </a:r>
            <a:r>
              <a:rPr lang="fr-CH" u="sng" dirty="0" err="1" smtClean="0"/>
              <a:t>week</a:t>
            </a:r>
            <a:r>
              <a:rPr lang="fr-CH" u="sng" dirty="0"/>
              <a:t> </a:t>
            </a:r>
            <a:r>
              <a:rPr lang="fr-CH" u="sng" dirty="0" smtClean="0"/>
              <a:t>at the surface </a:t>
            </a:r>
            <a:r>
              <a:rPr lang="fr-CH" u="sng" dirty="0" err="1" smtClean="0"/>
              <a:t>then</a:t>
            </a:r>
            <a:r>
              <a:rPr lang="fr-CH" u="sng" dirty="0" smtClean="0"/>
              <a:t> in-situ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4571" y="6472458"/>
            <a:ext cx="3527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N </a:t>
            </a:r>
            <a:r>
              <a:rPr lang="en-GB" dirty="0" err="1" smtClean="0">
                <a:solidFill>
                  <a:srgbClr val="FFFF00"/>
                </a:solidFill>
              </a:rPr>
              <a:t>Bourcey</a:t>
            </a:r>
            <a:r>
              <a:rPr lang="en-GB" dirty="0" smtClean="0">
                <a:solidFill>
                  <a:srgbClr val="FFFF00"/>
                </a:solidFill>
              </a:rPr>
              <a:t>, S Le </a:t>
            </a:r>
            <a:r>
              <a:rPr lang="en-GB" dirty="0" err="1" smtClean="0">
                <a:solidFill>
                  <a:srgbClr val="FFFF00"/>
                </a:solidFill>
              </a:rPr>
              <a:t>Naour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074" name="Picture 2" descr="\\cern.ch\dfs\Workspaces\j\JPhTock\LHC\aSMACC\BLM\ColdBLM\PhotosL5Apr2014\photo 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195" y="601977"/>
            <a:ext cx="2821791" cy="211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cern.ch\dfs\Workspaces\j\JPhTock\LHC\aSMACC\BLM\ColdBLM\PhotosL5Apr2014\photo 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3"/>
          <a:stretch/>
        </p:blipFill>
        <p:spPr bwMode="auto">
          <a:xfrm>
            <a:off x="6372200" y="4239090"/>
            <a:ext cx="1860644" cy="2578175"/>
          </a:xfrm>
          <a:prstGeom prst="rect">
            <a:avLst/>
          </a:prstGeom>
          <a:noFill/>
          <a:ln w="254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66" y="2079305"/>
            <a:ext cx="3222055" cy="409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20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SMACC    DFBA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4571" y="6472458"/>
            <a:ext cx="3057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A </a:t>
            </a:r>
            <a:r>
              <a:rPr lang="en-GB" dirty="0" err="1" smtClean="0">
                <a:solidFill>
                  <a:srgbClr val="FFFF00"/>
                </a:solidFill>
              </a:rPr>
              <a:t>Perin</a:t>
            </a:r>
            <a:r>
              <a:rPr lang="en-GB" dirty="0" smtClean="0">
                <a:solidFill>
                  <a:srgbClr val="FFFF00"/>
                </a:solidFill>
              </a:rPr>
              <a:t>, E Vergara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6545" y="5267750"/>
            <a:ext cx="8527473" cy="85319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Tx/>
            </a:pPr>
            <a:r>
              <a:rPr lang="en-GB" sz="1800" dirty="0" smtClean="0"/>
              <a:t>100% of splices consolidated, 96% of sleeves welded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</a:pPr>
            <a:r>
              <a:rPr lang="en-GB" sz="1800" dirty="0" smtClean="0"/>
              <a:t>10/16 DFBAs re-closed, insulation vacuum leak tests to be done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</a:pPr>
            <a:r>
              <a:rPr lang="en-GB" sz="1800" dirty="0" smtClean="0"/>
              <a:t>4 DFBAs (sect. 6-7 &amp; 8-1) pressure tested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907" y="607229"/>
            <a:ext cx="3072093" cy="46605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794"/>
            <a:ext cx="6163856" cy="464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3" y="3813780"/>
            <a:ext cx="4807985" cy="304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605" y="607228"/>
            <a:ext cx="4355395" cy="320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" y="607228"/>
            <a:ext cx="4795756" cy="320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-27969" y="0"/>
            <a:ext cx="9171969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</a:t>
            </a:r>
            <a:r>
              <a:rPr lang="en-GB" sz="2400" dirty="0">
                <a:solidFill>
                  <a:schemeClr val="bg1"/>
                </a:solidFill>
              </a:rPr>
              <a:t>Dashboards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7968" y="1133745"/>
            <a:ext cx="2205174" cy="646331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88900" algn="l"/>
                <a:tab pos="900113" algn="l"/>
              </a:tabLst>
            </a:pPr>
            <a:r>
              <a:rPr lang="fr-CH" sz="1200" dirty="0" smtClean="0"/>
              <a:t>Baseline:	92.0 % (87.3 %)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 err="1" smtClean="0">
                <a:solidFill>
                  <a:srgbClr val="FF0000"/>
                </a:solidFill>
              </a:rPr>
              <a:t>Completed</a:t>
            </a:r>
            <a:r>
              <a:rPr lang="fr-CH" sz="1200" dirty="0" smtClean="0">
                <a:solidFill>
                  <a:srgbClr val="FF0000"/>
                </a:solidFill>
              </a:rPr>
              <a:t>:	90.5 % (87.1 %)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>
                <a:solidFill>
                  <a:srgbClr val="C00000"/>
                </a:solidFill>
              </a:rPr>
              <a:t>Delay </a:t>
            </a:r>
            <a:r>
              <a:rPr lang="fr-CH" sz="1200" dirty="0" smtClean="0">
                <a:solidFill>
                  <a:srgbClr val="C00000"/>
                </a:solidFill>
              </a:rPr>
              <a:t> 		3          (1) </a:t>
            </a:r>
            <a:r>
              <a:rPr lang="fr-CH" sz="1200" dirty="0" err="1" smtClean="0">
                <a:solidFill>
                  <a:srgbClr val="C00000"/>
                </a:solidFill>
              </a:rPr>
              <a:t>days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2090" y="964467"/>
            <a:ext cx="2205174" cy="646331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88900" algn="l"/>
                <a:tab pos="900113" algn="l"/>
              </a:tabLst>
            </a:pPr>
            <a:r>
              <a:rPr lang="fr-CH" sz="1200" dirty="0" smtClean="0"/>
              <a:t>Baseline:	82.9 % (78.6 %)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 err="1" smtClean="0">
                <a:solidFill>
                  <a:srgbClr val="FF0000"/>
                </a:solidFill>
              </a:rPr>
              <a:t>Completed</a:t>
            </a:r>
            <a:r>
              <a:rPr lang="fr-CH" sz="1200" dirty="0" smtClean="0">
                <a:solidFill>
                  <a:srgbClr val="FF0000"/>
                </a:solidFill>
              </a:rPr>
              <a:t>:	84.9 % (79.5 %)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>
                <a:solidFill>
                  <a:srgbClr val="008000"/>
                </a:solidFill>
              </a:rPr>
              <a:t>Delay </a:t>
            </a:r>
            <a:r>
              <a:rPr lang="fr-CH" sz="1200" dirty="0" smtClean="0">
                <a:solidFill>
                  <a:srgbClr val="008000"/>
                </a:solidFill>
              </a:rPr>
              <a:t> 		-20 (-3) </a:t>
            </a:r>
            <a:r>
              <a:rPr lang="fr-CH" sz="1200" dirty="0" err="1" smtClean="0">
                <a:solidFill>
                  <a:srgbClr val="008000"/>
                </a:solidFill>
              </a:rPr>
              <a:t>days</a:t>
            </a:r>
            <a:endParaRPr lang="en-GB" sz="1200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550" y="2167101"/>
            <a:ext cx="176202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B050"/>
                </a:solidFill>
                <a:sym typeface="Wingdings"/>
              </a:rPr>
              <a:t>   </a:t>
            </a:r>
            <a:r>
              <a:rPr lang="fr-CH" sz="1600" b="1" dirty="0" smtClean="0">
                <a:solidFill>
                  <a:srgbClr val="00B050"/>
                </a:solidFill>
              </a:rPr>
              <a:t>On </a:t>
            </a:r>
            <a:r>
              <a:rPr lang="fr-CH" sz="1600" b="1" dirty="0" err="1" smtClean="0">
                <a:solidFill>
                  <a:srgbClr val="00B050"/>
                </a:solidFill>
              </a:rPr>
              <a:t>schedule</a:t>
            </a:r>
            <a:endParaRPr lang="en-GB" sz="1600" b="1" dirty="0" smtClean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45812" y="2888940"/>
            <a:ext cx="234589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  <a:sym typeface="Wingdings"/>
              </a:rPr>
              <a:t>   Ahead of schedule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8605" y="3813780"/>
            <a:ext cx="4283506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Arc splices: </a:t>
            </a:r>
            <a:b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Just on schedule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SIT</a:t>
            </a:r>
            <a:b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Reactive</a:t>
            </a:r>
            <a:b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Ahead of schedule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DFBA: </a:t>
            </a:r>
            <a:b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All splices consolidated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Recovering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8632" y="5949280"/>
            <a:ext cx="2503208" cy="646331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88900" algn="l"/>
                <a:tab pos="900113" algn="l"/>
              </a:tabLst>
            </a:pPr>
            <a:r>
              <a:rPr lang="fr-CH" sz="1200" dirty="0" smtClean="0"/>
              <a:t>Baseline:	93.1 % (89.7 %)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 err="1" smtClean="0">
                <a:solidFill>
                  <a:srgbClr val="FF0000"/>
                </a:solidFill>
              </a:rPr>
              <a:t>Completed</a:t>
            </a:r>
            <a:r>
              <a:rPr lang="fr-CH" sz="1200" dirty="0" smtClean="0">
                <a:solidFill>
                  <a:srgbClr val="FF0000"/>
                </a:solidFill>
              </a:rPr>
              <a:t>:	87.1 % (74.6 %)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>
                <a:solidFill>
                  <a:srgbClr val="C00000"/>
                </a:solidFill>
              </a:rPr>
              <a:t>Delay </a:t>
            </a:r>
            <a:r>
              <a:rPr lang="fr-CH" sz="1200" dirty="0" smtClean="0">
                <a:solidFill>
                  <a:srgbClr val="C00000"/>
                </a:solidFill>
              </a:rPr>
              <a:t> 		1.5 (2.5) </a:t>
            </a:r>
            <a:r>
              <a:rPr lang="fr-CH" sz="1200" dirty="0" err="1" smtClean="0">
                <a:solidFill>
                  <a:srgbClr val="C00000"/>
                </a:solidFill>
              </a:rPr>
              <a:t>months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632" y="5005380"/>
            <a:ext cx="158889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  <a:sym typeface="Wingdings"/>
              </a:rPr>
              <a:t> </a:t>
            </a:r>
            <a:r>
              <a:rPr lang="en-GB" sz="1600" b="1" dirty="0" smtClean="0">
                <a:solidFill>
                  <a:srgbClr val="00B050"/>
                </a:solidFill>
              </a:rPr>
              <a:t>Recovering</a:t>
            </a:r>
            <a:endParaRPr lang="en-GB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68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65" y="4626984"/>
            <a:ext cx="9539015" cy="223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65" y="607229"/>
            <a:ext cx="9160465" cy="403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0" y="0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</a:t>
            </a:r>
            <a:r>
              <a:rPr lang="en-GB" sz="2400" dirty="0">
                <a:solidFill>
                  <a:schemeClr val="bg1"/>
                </a:solidFill>
              </a:rPr>
              <a:t>Dashboards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510" y="1223755"/>
            <a:ext cx="3621504" cy="1200329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>
              <a:tabLst>
                <a:tab pos="354013" algn="l"/>
                <a:tab pos="1257300" algn="l"/>
              </a:tabLst>
            </a:pPr>
            <a:r>
              <a:rPr lang="fr-CH" dirty="0" smtClean="0"/>
              <a:t>Progress:</a:t>
            </a:r>
          </a:p>
          <a:p>
            <a:pPr>
              <a:tabLst>
                <a:tab pos="354013" algn="l"/>
                <a:tab pos="1257300" algn="l"/>
              </a:tabLst>
            </a:pPr>
            <a:r>
              <a:rPr lang="fr-CH" dirty="0"/>
              <a:t>	</a:t>
            </a:r>
            <a:r>
              <a:rPr lang="fr-CH" dirty="0" smtClean="0"/>
              <a:t>Baseline:	91.0% (86.6 %)</a:t>
            </a:r>
          </a:p>
          <a:p>
            <a:pPr>
              <a:tabLst>
                <a:tab pos="354013" algn="l"/>
                <a:tab pos="1257300" algn="l"/>
              </a:tabLst>
            </a:pPr>
            <a:r>
              <a:rPr lang="fr-CH" dirty="0"/>
              <a:t>	</a:t>
            </a:r>
            <a:r>
              <a:rPr lang="fr-CH" dirty="0" err="1" smtClean="0">
                <a:solidFill>
                  <a:srgbClr val="FF0000"/>
                </a:solidFill>
              </a:rPr>
              <a:t>Completed</a:t>
            </a:r>
            <a:r>
              <a:rPr lang="fr-CH" dirty="0" smtClean="0">
                <a:solidFill>
                  <a:srgbClr val="FF0000"/>
                </a:solidFill>
              </a:rPr>
              <a:t>:	89.3% (85.5 %)</a:t>
            </a:r>
          </a:p>
          <a:p>
            <a:pPr>
              <a:tabLst>
                <a:tab pos="354013" algn="l"/>
                <a:tab pos="1257300" algn="l"/>
              </a:tabLst>
            </a:pPr>
            <a:r>
              <a:rPr lang="fr-CH" dirty="0" smtClean="0">
                <a:solidFill>
                  <a:srgbClr val="C00000"/>
                </a:solidFill>
              </a:rPr>
              <a:t>Delay</a:t>
            </a:r>
            <a:r>
              <a:rPr lang="fr-CH" dirty="0">
                <a:solidFill>
                  <a:srgbClr val="C00000"/>
                </a:solidFill>
              </a:rPr>
              <a:t>		</a:t>
            </a:r>
            <a:r>
              <a:rPr lang="fr-CH" dirty="0" smtClean="0">
                <a:solidFill>
                  <a:srgbClr val="C00000"/>
                </a:solidFill>
              </a:rPr>
              <a:t>4 (3) </a:t>
            </a:r>
            <a:r>
              <a:rPr lang="fr-CH" dirty="0" err="1" smtClean="0">
                <a:solidFill>
                  <a:srgbClr val="C00000"/>
                </a:solidFill>
              </a:rPr>
              <a:t>days</a:t>
            </a:r>
            <a:endParaRPr lang="fr-CH" dirty="0" smtClean="0">
              <a:solidFill>
                <a:srgbClr val="C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971600" y="5409220"/>
            <a:ext cx="7965885" cy="0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3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SMACC Overheated splices (1/2)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570" y="6492954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C </a:t>
            </a:r>
            <a:r>
              <a:rPr lang="en-GB" dirty="0" err="1" smtClean="0">
                <a:solidFill>
                  <a:srgbClr val="FFFF00"/>
                </a:solidFill>
              </a:rPr>
              <a:t>Scheuerlein</a:t>
            </a:r>
            <a:r>
              <a:rPr lang="en-GB" dirty="0" smtClean="0">
                <a:solidFill>
                  <a:srgbClr val="FFFF00"/>
                </a:solidFill>
              </a:rPr>
              <a:t>, F </a:t>
            </a:r>
            <a:r>
              <a:rPr lang="en-GB" dirty="0" err="1" smtClean="0">
                <a:solidFill>
                  <a:srgbClr val="FFFF00"/>
                </a:solidFill>
              </a:rPr>
              <a:t>Savary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8" t="27259" r="17556" b="24645"/>
          <a:stretch/>
        </p:blipFill>
        <p:spPr bwMode="auto">
          <a:xfrm>
            <a:off x="0" y="1399854"/>
            <a:ext cx="8892480" cy="464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 rot="1024069">
            <a:off x="4253403" y="1072301"/>
            <a:ext cx="3238387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From LSC </a:t>
            </a:r>
            <a:r>
              <a:rPr lang="en-GB" sz="2000" dirty="0" smtClean="0"/>
              <a:t>of 28.03.2014</a:t>
            </a:r>
            <a:endParaRPr lang="en-GB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6985164" y="2380538"/>
            <a:ext cx="16738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600" dirty="0" smtClean="0"/>
              <a:t>13 +  1 on-</a:t>
            </a:r>
            <a:r>
              <a:rPr lang="fr-CH" sz="1600" dirty="0" err="1" smtClean="0"/>
              <a:t>going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985165" y="2678895"/>
            <a:ext cx="1908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1 + 1 NEW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985165" y="3000572"/>
            <a:ext cx="1908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985165" y="3280638"/>
            <a:ext cx="1908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strike="sngStrike" dirty="0" smtClean="0"/>
              <a:t>6</a:t>
            </a:r>
            <a:r>
              <a:rPr lang="fr-CH" sz="1600" dirty="0" smtClean="0"/>
              <a:t> 5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985165" y="3550668"/>
            <a:ext cx="1908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Confirmed</a:t>
            </a:r>
            <a:r>
              <a:rPr lang="fr-CH" sz="1600" dirty="0" smtClean="0"/>
              <a:t> as </a:t>
            </a:r>
            <a:r>
              <a:rPr lang="fr-CH" sz="1600" dirty="0" err="1" smtClean="0"/>
              <a:t>is</a:t>
            </a:r>
            <a:endParaRPr lang="en-GB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701570" y="5139190"/>
            <a:ext cx="7974591" cy="89255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Thanks</a:t>
            </a:r>
            <a:r>
              <a:rPr lang="fr-CH" dirty="0" smtClean="0"/>
              <a:t> to team </a:t>
            </a:r>
            <a:r>
              <a:rPr lang="fr-CH" dirty="0" err="1" smtClean="0"/>
              <a:t>reinforcement</a:t>
            </a:r>
            <a:r>
              <a:rPr lang="fr-CH" dirty="0" smtClean="0"/>
              <a:t> and </a:t>
            </a:r>
            <a:r>
              <a:rPr lang="fr-CH" dirty="0" err="1" smtClean="0"/>
              <a:t>learning</a:t>
            </a:r>
            <a:r>
              <a:rPr lang="fr-CH" dirty="0" smtClean="0"/>
              <a:t> </a:t>
            </a:r>
            <a:r>
              <a:rPr lang="fr-CH" dirty="0" err="1" smtClean="0"/>
              <a:t>effect</a:t>
            </a:r>
            <a:r>
              <a:rPr lang="fr-CH" dirty="0" smtClean="0"/>
              <a:t>, </a:t>
            </a:r>
            <a:r>
              <a:rPr lang="fr-CH" dirty="0" err="1" smtClean="0"/>
              <a:t>should</a:t>
            </a:r>
            <a:r>
              <a:rPr lang="fr-CH" dirty="0" smtClean="0"/>
              <a:t> not impact the </a:t>
            </a:r>
            <a:r>
              <a:rPr lang="fr-CH" dirty="0" err="1" smtClean="0"/>
              <a:t>overall</a:t>
            </a:r>
            <a:r>
              <a:rPr lang="fr-CH" dirty="0" smtClean="0"/>
              <a:t> </a:t>
            </a:r>
            <a:r>
              <a:rPr lang="fr-CH" dirty="0" err="1" smtClean="0"/>
              <a:t>schedule</a:t>
            </a:r>
            <a:endParaRPr lang="fr-CH" dirty="0" smtClean="0"/>
          </a:p>
          <a:p>
            <a:r>
              <a:rPr lang="fr-CH" sz="1600" dirty="0" err="1" smtClean="0"/>
              <a:t>Reminder</a:t>
            </a:r>
            <a:r>
              <a:rPr lang="fr-CH" sz="1600" dirty="0" smtClean="0"/>
              <a:t>: </a:t>
            </a:r>
            <a:r>
              <a:rPr lang="fr-CH" sz="1600" dirty="0" err="1" smtClean="0"/>
              <a:t>Very</a:t>
            </a:r>
            <a:r>
              <a:rPr lang="fr-CH" sz="1600" dirty="0" smtClean="0"/>
              <a:t> </a:t>
            </a:r>
            <a:r>
              <a:rPr lang="fr-CH" sz="1600" dirty="0" err="1" smtClean="0"/>
              <a:t>delicate</a:t>
            </a:r>
            <a:r>
              <a:rPr lang="fr-CH" sz="1600" dirty="0" smtClean="0"/>
              <a:t> </a:t>
            </a:r>
            <a:r>
              <a:rPr lang="fr-CH" sz="1600" dirty="0" err="1" smtClean="0"/>
              <a:t>operation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0759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SMACC Overheated splices (2/2)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570" y="6492954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C </a:t>
            </a:r>
            <a:r>
              <a:rPr lang="en-GB" dirty="0" err="1" smtClean="0">
                <a:solidFill>
                  <a:srgbClr val="FFFF00"/>
                </a:solidFill>
              </a:rPr>
              <a:t>Scheuerlein</a:t>
            </a:r>
            <a:r>
              <a:rPr lang="en-GB" dirty="0" smtClean="0">
                <a:solidFill>
                  <a:srgbClr val="FFFF00"/>
                </a:solidFill>
              </a:rPr>
              <a:t>, R </a:t>
            </a:r>
            <a:r>
              <a:rPr lang="en-GB" dirty="0" err="1" smtClean="0">
                <a:solidFill>
                  <a:srgbClr val="FFFF00"/>
                </a:solidFill>
              </a:rPr>
              <a:t>Ostojic</a:t>
            </a:r>
            <a:r>
              <a:rPr lang="en-GB" dirty="0" smtClean="0">
                <a:solidFill>
                  <a:srgbClr val="FFFF00"/>
                </a:solidFill>
              </a:rPr>
              <a:t>, F </a:t>
            </a:r>
            <a:r>
              <a:rPr lang="en-GB" dirty="0" err="1" smtClean="0">
                <a:solidFill>
                  <a:srgbClr val="FFFF00"/>
                </a:solidFill>
              </a:rPr>
              <a:t>Savary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-70037" y="607229"/>
            <a:ext cx="8382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Courier New" pitchFamily="49" charset="0"/>
              <a:buChar char="o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9900" marR="0" lvl="0" indent="-469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GB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</a:rPr>
              <a:t>Magnetisation result of sample extracted at the cable extremity shows a strong degradation.</a:t>
            </a: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3766"/>
            <a:ext cx="7548563" cy="4185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0" y="5364215"/>
            <a:ext cx="9143143" cy="86177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Will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repaired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new </a:t>
            </a:r>
            <a:r>
              <a:rPr lang="fr-CH" dirty="0" err="1" smtClean="0"/>
              <a:t>cables</a:t>
            </a:r>
            <a:r>
              <a:rPr lang="fr-CH" dirty="0" smtClean="0"/>
              <a:t>, </a:t>
            </a:r>
            <a:r>
              <a:rPr lang="fr-CH" dirty="0" err="1" smtClean="0"/>
              <a:t>coherently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cases</a:t>
            </a:r>
          </a:p>
          <a:p>
            <a:pPr algn="ctr"/>
            <a:r>
              <a:rPr lang="fr-CH" sz="1600" dirty="0" err="1" smtClean="0"/>
              <a:t>Normally</a:t>
            </a:r>
            <a:r>
              <a:rPr lang="fr-CH" sz="1600" dirty="0" smtClean="0"/>
              <a:t> the last one</a:t>
            </a:r>
          </a:p>
          <a:p>
            <a:pPr algn="ctr"/>
            <a:r>
              <a:rPr lang="fr-CH" sz="1600" dirty="0" err="1" smtClean="0"/>
              <a:t>Quality</a:t>
            </a:r>
            <a:r>
              <a:rPr lang="fr-CH" sz="1600" dirty="0" smtClean="0"/>
              <a:t> &gt; Schedule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85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SMACC: </a:t>
            </a:r>
            <a:r>
              <a:rPr lang="en-GB" sz="2000" dirty="0" err="1" smtClean="0">
                <a:solidFill>
                  <a:schemeClr val="bg1"/>
                </a:solidFill>
              </a:rPr>
              <a:t>Logisitcs</a:t>
            </a:r>
            <a:r>
              <a:rPr lang="en-GB" sz="2000" dirty="0" smtClean="0">
                <a:solidFill>
                  <a:schemeClr val="bg1"/>
                </a:solidFill>
              </a:rPr>
              <a:t>, Maintenance, Mechanics (1/3)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570" y="6492954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</a:t>
            </a:r>
            <a:r>
              <a:rPr lang="en-GB" dirty="0" err="1" smtClean="0">
                <a:solidFill>
                  <a:srgbClr val="FFFF00"/>
                </a:solidFill>
              </a:rPr>
              <a:t>Ph</a:t>
            </a:r>
            <a:r>
              <a:rPr lang="en-GB" dirty="0" smtClean="0">
                <a:solidFill>
                  <a:srgbClr val="FFFF00"/>
                </a:solidFill>
              </a:rPr>
              <a:t> Canard, R </a:t>
            </a:r>
            <a:r>
              <a:rPr lang="en-GB" dirty="0" err="1" smtClean="0">
                <a:solidFill>
                  <a:srgbClr val="FFFF00"/>
                </a:solidFill>
              </a:rPr>
              <a:t>Faes</a:t>
            </a:r>
            <a:r>
              <a:rPr lang="en-GB" dirty="0">
                <a:solidFill>
                  <a:srgbClr val="FFFF00"/>
                </a:solidFill>
              </a:rPr>
              <a:t> </a:t>
            </a:r>
            <a:r>
              <a:rPr lang="en-GB" dirty="0" smtClean="0">
                <a:solidFill>
                  <a:srgbClr val="FFFF00"/>
                </a:solidFill>
              </a:rPr>
              <a:t>(CSI)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21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6" y="957501"/>
            <a:ext cx="3722914" cy="279218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564" y="1317854"/>
            <a:ext cx="3980261" cy="298519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481667" y="1194506"/>
            <a:ext cx="7204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prstClr val="black"/>
                </a:solidFill>
                <a:latin typeface="Calibri"/>
              </a:rPr>
              <a:t>Pts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5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6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8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1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2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4</a:t>
            </a:r>
            <a:endParaRPr lang="fr-FR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7584" y="62068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prstClr val="black"/>
                </a:solidFill>
                <a:latin typeface="Calibri"/>
              </a:rPr>
              <a:t>Gestion</a:t>
            </a:r>
            <a:r>
              <a:rPr lang="en-US" sz="4000" b="1" dirty="0" smtClean="0">
                <a:solidFill>
                  <a:prstClr val="black"/>
                </a:solidFill>
                <a:latin typeface="Calibri"/>
              </a:rPr>
              <a:t> Bases de  </a:t>
            </a:r>
            <a:r>
              <a:rPr lang="en-US" sz="4000" b="1" dirty="0" err="1" smtClean="0">
                <a:solidFill>
                  <a:prstClr val="black"/>
                </a:solidFill>
                <a:latin typeface="Calibri"/>
              </a:rPr>
              <a:t>chantier</a:t>
            </a:r>
            <a:r>
              <a:rPr lang="en-US" sz="4000" b="1" dirty="0" smtClean="0">
                <a:solidFill>
                  <a:prstClr val="black"/>
                </a:solidFill>
                <a:latin typeface="Calibri"/>
              </a:rPr>
              <a:t> les sites </a:t>
            </a:r>
            <a:endParaRPr lang="fr-FR" sz="40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27" name="Picture 3" descr="\\cern.ch\dfs\Workspaces\j\JPhTock\LHC\aSMACC\Coordination\Logistique\Photos\BaseP6HasLeft_Nov13\photo 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807" y="4303049"/>
            <a:ext cx="3396193" cy="254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Workspaces\j\JPhTock\LHC\aSMACC\Coordination\Logistique\Photos\BaseP2June13\IMG_051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71"/>
          <a:stretch/>
        </p:blipFill>
        <p:spPr bwMode="auto">
          <a:xfrm>
            <a:off x="2896123" y="4163918"/>
            <a:ext cx="3351754" cy="232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96123" y="5846623"/>
            <a:ext cx="160813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P2 June 2013</a:t>
            </a:r>
          </a:p>
          <a:p>
            <a:r>
              <a:rPr lang="en-GB" dirty="0" smtClean="0"/>
              <a:t>Thx EN-MEF</a:t>
            </a:r>
            <a:endParaRPr lang="en-GB" dirty="0"/>
          </a:p>
        </p:txBody>
      </p:sp>
      <p:pic>
        <p:nvPicPr>
          <p:cNvPr id="1029" name="Picture 5" descr="\\cern.ch\dfs\Workspaces\j\JPhTock\LHC\aSMACC\Coordination\Logistique\RefectoireP6_2013042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9825"/>
            <a:ext cx="3208597" cy="240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625636" y="6492344"/>
            <a:ext cx="15183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P6 Nov 2013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690233" y="3099825"/>
            <a:ext cx="151842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P6 Apr  2013</a:t>
            </a:r>
          </a:p>
          <a:p>
            <a:r>
              <a:rPr lang="en-GB" dirty="0" smtClean="0"/>
              <a:t>Thx 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89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SMACC: </a:t>
            </a:r>
            <a:r>
              <a:rPr lang="en-GB" sz="2000" dirty="0" err="1" smtClean="0">
                <a:solidFill>
                  <a:schemeClr val="bg1"/>
                </a:solidFill>
              </a:rPr>
              <a:t>Logisitcs</a:t>
            </a:r>
            <a:r>
              <a:rPr lang="en-GB" sz="2000" dirty="0" smtClean="0">
                <a:solidFill>
                  <a:schemeClr val="bg1"/>
                </a:solidFill>
              </a:rPr>
              <a:t>, Maintenance, Mechanics (2/4)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570" y="6492954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</a:t>
            </a:r>
            <a:r>
              <a:rPr lang="en-GB" dirty="0" err="1" smtClean="0">
                <a:solidFill>
                  <a:srgbClr val="FFFF00"/>
                </a:solidFill>
              </a:rPr>
              <a:t>Ph</a:t>
            </a:r>
            <a:r>
              <a:rPr lang="en-GB" dirty="0" smtClean="0">
                <a:solidFill>
                  <a:srgbClr val="FFFF00"/>
                </a:solidFill>
              </a:rPr>
              <a:t> Canard, R </a:t>
            </a:r>
            <a:r>
              <a:rPr lang="en-GB" dirty="0" err="1" smtClean="0">
                <a:solidFill>
                  <a:srgbClr val="FFFF00"/>
                </a:solidFill>
              </a:rPr>
              <a:t>Faes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78" y="2376629"/>
            <a:ext cx="2927751" cy="25158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931" y="2664661"/>
            <a:ext cx="1503534" cy="31605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511223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prstClr val="black"/>
                </a:solidFill>
                <a:latin typeface="Calibri"/>
              </a:rPr>
              <a:t>Usinages</a:t>
            </a:r>
            <a:r>
              <a:rPr lang="en-US" sz="3200" b="1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3200" b="1" dirty="0" err="1" smtClean="0">
                <a:solidFill>
                  <a:prstClr val="black"/>
                </a:solidFill>
                <a:latin typeface="Calibri"/>
              </a:rPr>
              <a:t>entretien</a:t>
            </a:r>
            <a:r>
              <a:rPr lang="en-US" sz="3200" b="1" dirty="0" smtClean="0">
                <a:solidFill>
                  <a:prstClr val="black"/>
                </a:solidFill>
                <a:latin typeface="Calibri"/>
              </a:rPr>
              <a:t> materiel </a:t>
            </a:r>
            <a:r>
              <a:rPr lang="en-US" sz="3200" b="1" dirty="0" err="1" smtClean="0">
                <a:solidFill>
                  <a:prstClr val="black"/>
                </a:solidFill>
                <a:latin typeface="Calibri"/>
              </a:rPr>
              <a:t>mecanique</a:t>
            </a:r>
            <a:r>
              <a:rPr lang="en-US" sz="3200" b="1" dirty="0" smtClean="0">
                <a:solidFill>
                  <a:prstClr val="black"/>
                </a:solidFill>
                <a:latin typeface="Calibri"/>
              </a:rPr>
              <a:t> et </a:t>
            </a:r>
            <a:r>
              <a:rPr lang="en-US" sz="3200" b="1" dirty="0" err="1" smtClean="0">
                <a:solidFill>
                  <a:prstClr val="black"/>
                </a:solidFill>
                <a:latin typeface="Calibri"/>
              </a:rPr>
              <a:t>electrique</a:t>
            </a:r>
            <a:endParaRPr lang="en-US" sz="3200" b="1" dirty="0" smtClean="0">
              <a:solidFill>
                <a:prstClr val="black"/>
              </a:solidFill>
              <a:latin typeface="Calibri"/>
            </a:endParaRPr>
          </a:p>
          <a:p>
            <a:endParaRPr lang="fr-FR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343" y="1043735"/>
            <a:ext cx="1585171" cy="11888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78" y="1043735"/>
            <a:ext cx="1585169" cy="11888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190" y="2498079"/>
            <a:ext cx="1585170" cy="11888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443" y="3855236"/>
            <a:ext cx="1580917" cy="11856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78" y="5040925"/>
            <a:ext cx="1530687" cy="11480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683" y="1043735"/>
            <a:ext cx="1611053" cy="12082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242" y="1043977"/>
            <a:ext cx="1584846" cy="118863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703" y="5111001"/>
            <a:ext cx="1437250" cy="107793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565" y="2520645"/>
            <a:ext cx="1585170" cy="118887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539" y="3864848"/>
            <a:ext cx="1582196" cy="118664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134" y="5111001"/>
            <a:ext cx="1437251" cy="107793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241" y="5111000"/>
            <a:ext cx="1437253" cy="107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5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6"/>
          <a:stretch/>
        </p:blipFill>
        <p:spPr>
          <a:xfrm>
            <a:off x="6286949" y="2865913"/>
            <a:ext cx="2857051" cy="403497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r"/>
            <a:r>
              <a:rPr lang="en-GB" sz="2000" dirty="0" smtClean="0">
                <a:solidFill>
                  <a:schemeClr val="bg1"/>
                </a:solidFill>
              </a:rPr>
              <a:t>SMACC: </a:t>
            </a:r>
            <a:r>
              <a:rPr lang="en-GB" sz="2000" dirty="0" err="1" smtClean="0">
                <a:solidFill>
                  <a:schemeClr val="bg1"/>
                </a:solidFill>
              </a:rPr>
              <a:t>Logisitcs</a:t>
            </a:r>
            <a:r>
              <a:rPr lang="en-GB" sz="2000" dirty="0" smtClean="0">
                <a:solidFill>
                  <a:schemeClr val="bg1"/>
                </a:solidFill>
              </a:rPr>
              <a:t>, Maintenance, Mechanics (3/4)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" y="34869"/>
            <a:ext cx="2496705" cy="18725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1570" y="6492954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</a:t>
            </a:r>
            <a:r>
              <a:rPr lang="en-GB" dirty="0" err="1" smtClean="0">
                <a:solidFill>
                  <a:srgbClr val="FFFF00"/>
                </a:solidFill>
              </a:rPr>
              <a:t>Ph</a:t>
            </a:r>
            <a:r>
              <a:rPr lang="en-GB" dirty="0" smtClean="0">
                <a:solidFill>
                  <a:srgbClr val="FFFF00"/>
                </a:solidFill>
              </a:rPr>
              <a:t> Canard, R </a:t>
            </a:r>
            <a:r>
              <a:rPr lang="en-GB" dirty="0" err="1" smtClean="0">
                <a:solidFill>
                  <a:srgbClr val="FFFF00"/>
                </a:solidFill>
              </a:rPr>
              <a:t>Faes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" y="1725707"/>
            <a:ext cx="2430804" cy="19888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620688"/>
            <a:ext cx="4995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prstClr val="black"/>
                </a:solidFill>
                <a:latin typeface="Calibri"/>
              </a:rPr>
              <a:t>Logistique</a:t>
            </a:r>
            <a:r>
              <a:rPr lang="en-US" sz="3600" b="1" dirty="0" smtClean="0">
                <a:solidFill>
                  <a:prstClr val="black"/>
                </a:solidFill>
                <a:latin typeface="Calibri"/>
              </a:rPr>
              <a:t>   </a:t>
            </a:r>
            <a:r>
              <a:rPr lang="en-US" sz="3600" b="1" dirty="0" err="1" smtClean="0">
                <a:solidFill>
                  <a:prstClr val="black"/>
                </a:solidFill>
                <a:latin typeface="Calibri"/>
              </a:rPr>
              <a:t>Livraisons</a:t>
            </a:r>
            <a:r>
              <a:rPr lang="en-US" sz="3600" b="1" dirty="0" smtClean="0">
                <a:solidFill>
                  <a:prstClr val="black"/>
                </a:solidFill>
                <a:latin typeface="Calibri"/>
              </a:rPr>
              <a:t> </a:t>
            </a:r>
            <a:endParaRPr lang="fr-FR" sz="36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1493785"/>
            <a:ext cx="3561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Plus de 16000 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kms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parcourus</a:t>
            </a: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Plus de 1200 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livraisons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en surface et 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dans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le tunnel</a:t>
            </a:r>
            <a:endParaRPr lang="fr-FR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949" y="1125542"/>
            <a:ext cx="2868861" cy="21516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770" y="3564015"/>
            <a:ext cx="3785179" cy="28388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32106"/>
            <a:ext cx="1995636" cy="26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02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1978" y="0"/>
            <a:ext cx="9175978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600"/>
              </a:spcAft>
              <a:buFont typeface="Wingdings" pitchFamily="2" charset="2"/>
              <a:buChar char="q"/>
            </a:pPr>
            <a:r>
              <a:rPr lang="en-GB" sz="3200" dirty="0" smtClean="0"/>
              <a:t>Activities since last LSC </a:t>
            </a:r>
            <a:r>
              <a:rPr lang="en-GB" sz="2400" dirty="0" smtClean="0"/>
              <a:t>(28/03/2014)</a:t>
            </a:r>
          </a:p>
          <a:p>
            <a:pPr marL="1028700" lvl="1" indent="-571500">
              <a:buFont typeface="Wingdings" pitchFamily="2" charset="2"/>
              <a:buChar char="q"/>
            </a:pPr>
            <a:r>
              <a:rPr lang="en-GB" sz="2400" dirty="0" smtClean="0"/>
              <a:t>Arc splices installation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GB" sz="2400" dirty="0" smtClean="0"/>
              <a:t>By Activities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GB" sz="2400" dirty="0" smtClean="0"/>
              <a:t>By sectors</a:t>
            </a:r>
          </a:p>
          <a:p>
            <a:pPr marL="1028700" lvl="1" indent="-571500">
              <a:buFont typeface="Wingdings" pitchFamily="2" charset="2"/>
              <a:buChar char="q"/>
            </a:pPr>
            <a:r>
              <a:rPr lang="en-GB" sz="2400" dirty="0" smtClean="0"/>
              <a:t>SIT</a:t>
            </a:r>
          </a:p>
          <a:p>
            <a:pPr marL="1028700" lvl="1" indent="-571500">
              <a:buFont typeface="Wingdings" pitchFamily="2" charset="2"/>
              <a:buChar char="q"/>
            </a:pPr>
            <a:r>
              <a:rPr lang="en-GB" sz="2400" dirty="0" smtClean="0"/>
              <a:t>DFBA</a:t>
            </a:r>
            <a:endParaRPr lang="en-GB" sz="3600" dirty="0" smtClean="0"/>
          </a:p>
          <a:p>
            <a:pPr marL="571500" indent="-571500">
              <a:buFont typeface="Wingdings" pitchFamily="2" charset="2"/>
              <a:buChar char="q"/>
            </a:pPr>
            <a:r>
              <a:rPr lang="en-GB" sz="3200" dirty="0" smtClean="0"/>
              <a:t>Dashboards </a:t>
            </a:r>
          </a:p>
          <a:p>
            <a:pPr marL="571500" indent="-571500">
              <a:spcAft>
                <a:spcPts val="600"/>
              </a:spcAft>
              <a:buFont typeface="Wingdings" pitchFamily="2" charset="2"/>
              <a:buChar char="q"/>
            </a:pPr>
            <a:r>
              <a:rPr lang="en-GB" sz="3200" dirty="0" smtClean="0"/>
              <a:t>Specials</a:t>
            </a:r>
          </a:p>
          <a:p>
            <a:pPr marL="1028700" lvl="1" indent="-571500">
              <a:buFont typeface="Wingdings" pitchFamily="2" charset="2"/>
              <a:buChar char="q"/>
            </a:pPr>
            <a:r>
              <a:rPr lang="en-GB" sz="2400" dirty="0" smtClean="0"/>
              <a:t>Update on overheated splices</a:t>
            </a:r>
          </a:p>
          <a:p>
            <a:pPr marL="1028700" lvl="1" indent="-571500">
              <a:buFont typeface="Wingdings" pitchFamily="2" charset="2"/>
              <a:buChar char="q"/>
            </a:pPr>
            <a:r>
              <a:rPr lang="en-GB" sz="2400" dirty="0" smtClean="0"/>
              <a:t>Logistics, maintenance and mechanics</a:t>
            </a:r>
          </a:p>
          <a:p>
            <a:pPr marL="1028700" lvl="1" indent="-571500">
              <a:buFont typeface="Wingdings" pitchFamily="2" charset="2"/>
              <a:buChar char="q"/>
            </a:pPr>
            <a:endParaRPr lang="en-GB" sz="2000" dirty="0"/>
          </a:p>
          <a:p>
            <a:pPr marL="571500" indent="-571500">
              <a:spcAft>
                <a:spcPts val="1800"/>
              </a:spcAft>
              <a:buFont typeface="Wingdings" pitchFamily="2" charset="2"/>
              <a:buChar char="q"/>
            </a:pPr>
            <a:r>
              <a:rPr lang="en-GB" sz="3200" dirty="0" smtClean="0"/>
              <a:t>Activities </a:t>
            </a:r>
            <a:r>
              <a:rPr lang="en-GB" sz="3200" dirty="0"/>
              <a:t>for the next 3</a:t>
            </a:r>
            <a:r>
              <a:rPr lang="en-GB" sz="3200" dirty="0" smtClean="0"/>
              <a:t> weeks</a:t>
            </a:r>
          </a:p>
          <a:p>
            <a:pPr marL="571500" indent="-571500">
              <a:spcAft>
                <a:spcPts val="1800"/>
              </a:spcAft>
              <a:buFont typeface="Wingdings" pitchFamily="2" charset="2"/>
              <a:buChar char="q"/>
            </a:pPr>
            <a:r>
              <a:rPr lang="en-GB" sz="3200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87815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SMACC: </a:t>
            </a:r>
            <a:r>
              <a:rPr lang="en-GB" sz="2000" dirty="0" err="1" smtClean="0">
                <a:solidFill>
                  <a:schemeClr val="bg1"/>
                </a:solidFill>
              </a:rPr>
              <a:t>Logisitcs</a:t>
            </a:r>
            <a:r>
              <a:rPr lang="en-GB" sz="2000" dirty="0" smtClean="0">
                <a:solidFill>
                  <a:schemeClr val="bg1"/>
                </a:solidFill>
              </a:rPr>
              <a:t>, Maintenance, Mechanics (1/3)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570" y="6492954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</a:t>
            </a:r>
            <a:r>
              <a:rPr lang="en-GB" dirty="0" err="1" smtClean="0">
                <a:solidFill>
                  <a:srgbClr val="FFFF00"/>
                </a:solidFill>
              </a:rPr>
              <a:t>Ph</a:t>
            </a:r>
            <a:r>
              <a:rPr lang="en-GB" dirty="0" smtClean="0">
                <a:solidFill>
                  <a:srgbClr val="FFFF00"/>
                </a:solidFill>
              </a:rPr>
              <a:t> Canard, R </a:t>
            </a:r>
            <a:r>
              <a:rPr lang="en-GB" dirty="0" err="1" smtClean="0">
                <a:solidFill>
                  <a:srgbClr val="FFFF00"/>
                </a:solidFill>
              </a:rPr>
              <a:t>Faes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1390"/>
            <a:ext cx="9154406" cy="7089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28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971600" y="0"/>
            <a:ext cx="814842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Summary on progress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349" y="607228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Main 13 kA Splices:</a:t>
            </a:r>
          </a:p>
          <a:p>
            <a:r>
              <a:rPr lang="en-GB" sz="2400" dirty="0" smtClean="0"/>
              <a:t>	</a:t>
            </a:r>
            <a:r>
              <a:rPr lang="en-GB" sz="2400" dirty="0" smtClean="0">
                <a:sym typeface="Wingdings"/>
              </a:rPr>
              <a:t> </a:t>
            </a:r>
            <a:r>
              <a:rPr lang="en-GB" sz="2400" dirty="0" smtClean="0"/>
              <a:t>On schedule</a:t>
            </a:r>
          </a:p>
          <a:p>
            <a:r>
              <a:rPr lang="fr-CH" sz="2400" dirty="0"/>
              <a:t>	</a:t>
            </a:r>
            <a:r>
              <a:rPr lang="fr-CH" sz="2400" dirty="0">
                <a:sym typeface="Wingdings"/>
              </a:rPr>
              <a:t></a:t>
            </a:r>
            <a:r>
              <a:rPr lang="fr-CH" sz="2400" dirty="0" smtClean="0">
                <a:sym typeface="Wingdings"/>
              </a:rPr>
              <a:t> Q Diodes consolidation : COMPLETED</a:t>
            </a:r>
            <a:endParaRPr lang="fr-CH" sz="2400" dirty="0" smtClean="0">
              <a:solidFill>
                <a:srgbClr val="008000"/>
              </a:solidFill>
            </a:endParaRPr>
          </a:p>
          <a:p>
            <a:r>
              <a:rPr lang="fr-CH" sz="2400" dirty="0">
                <a:solidFill>
                  <a:srgbClr val="FF0000"/>
                </a:solidFill>
                <a:sym typeface="Wingdings"/>
              </a:rPr>
              <a:t>	</a:t>
            </a:r>
            <a:r>
              <a:rPr lang="fr-CH" sz="2400" dirty="0" smtClean="0">
                <a:sym typeface="Wingdings"/>
              </a:rPr>
              <a:t> </a:t>
            </a:r>
            <a:r>
              <a:rPr lang="fr-CH" sz="2400" dirty="0" err="1" smtClean="0">
                <a:sym typeface="Wingdings"/>
              </a:rPr>
              <a:t>Overheated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splices</a:t>
            </a:r>
            <a:r>
              <a:rPr lang="fr-CH" sz="2400" dirty="0">
                <a:sym typeface="Wingdings"/>
              </a:rPr>
              <a:t> </a:t>
            </a:r>
            <a:r>
              <a:rPr lang="fr-CH" sz="2400" dirty="0" smtClean="0">
                <a:sym typeface="Wingdings"/>
              </a:rPr>
              <a:t>: </a:t>
            </a:r>
            <a:br>
              <a:rPr lang="fr-CH" sz="2400" dirty="0" smtClean="0">
                <a:sym typeface="Wingdings"/>
              </a:rPr>
            </a:br>
            <a:r>
              <a:rPr lang="fr-CH" sz="2400" dirty="0" smtClean="0">
                <a:sym typeface="Wingdings"/>
              </a:rPr>
              <a:t>		</a:t>
            </a:r>
            <a:r>
              <a:rPr lang="fr-CH" sz="2400" dirty="0" err="1" smtClean="0">
                <a:sym typeface="Wingdings"/>
              </a:rPr>
              <a:t>should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be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just</a:t>
            </a:r>
            <a:r>
              <a:rPr lang="fr-CH" sz="2400" dirty="0" smtClean="0">
                <a:sym typeface="Wingdings"/>
              </a:rPr>
              <a:t> OK </a:t>
            </a:r>
            <a:r>
              <a:rPr lang="fr-CH" sz="2400" dirty="0" err="1" smtClean="0">
                <a:sym typeface="Wingdings"/>
              </a:rPr>
              <a:t>within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present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schedule</a:t>
            </a:r>
            <a:endParaRPr lang="fr-CH" sz="2400" dirty="0" smtClean="0">
              <a:sym typeface="Wingdings"/>
            </a:endParaRPr>
          </a:p>
          <a:p>
            <a:r>
              <a:rPr lang="fr-CH" sz="2400" dirty="0">
                <a:sym typeface="Wingdings"/>
              </a:rPr>
              <a:t>	</a:t>
            </a:r>
            <a:endParaRPr lang="fr-CH" sz="2400" dirty="0" smtClean="0">
              <a:sym typeface="Wingdings"/>
            </a:endParaRPr>
          </a:p>
          <a:p>
            <a:r>
              <a:rPr lang="en-GB" sz="2400" u="sng" dirty="0" smtClean="0"/>
              <a:t>Special Interventions:</a:t>
            </a:r>
          </a:p>
          <a:p>
            <a:r>
              <a:rPr lang="en-GB" sz="2400" dirty="0" smtClean="0"/>
              <a:t>	</a:t>
            </a:r>
            <a:r>
              <a:rPr lang="en-GB" sz="2400" dirty="0">
                <a:sym typeface="Wingdings"/>
              </a:rPr>
              <a:t></a:t>
            </a:r>
            <a:r>
              <a:rPr lang="en-GB" sz="2400" dirty="0" smtClean="0">
                <a:sym typeface="Wingdings"/>
              </a:rPr>
              <a:t> Ahead of schedule</a:t>
            </a:r>
            <a:br>
              <a:rPr lang="en-GB" sz="2400" dirty="0" smtClean="0">
                <a:sym typeface="Wingdings"/>
              </a:rPr>
            </a:br>
            <a:r>
              <a:rPr lang="en-GB" sz="2400" dirty="0" smtClean="0">
                <a:sym typeface="Wingdings"/>
              </a:rPr>
              <a:t>	 Almost all planned interventions are completed</a:t>
            </a:r>
          </a:p>
          <a:p>
            <a:r>
              <a:rPr lang="fr-CH" sz="2400" dirty="0">
                <a:sym typeface="Wingdings"/>
              </a:rPr>
              <a:t>	</a:t>
            </a:r>
            <a:r>
              <a:rPr lang="fr-CH" sz="2400" dirty="0" smtClean="0">
                <a:sym typeface="Wingdings"/>
              </a:rPr>
              <a:t>	 Focus on NC </a:t>
            </a:r>
          </a:p>
          <a:p>
            <a:r>
              <a:rPr lang="en-GB" sz="2400" u="sng" dirty="0" smtClean="0"/>
              <a:t>DFBA: </a:t>
            </a:r>
            <a:r>
              <a:rPr lang="en-GB" sz="2400" dirty="0" smtClean="0"/>
              <a:t>	</a:t>
            </a:r>
            <a:r>
              <a:rPr lang="en-GB" sz="2400" dirty="0" smtClean="0">
                <a:sym typeface="Wingdings"/>
              </a:rPr>
              <a:t> Activities </a:t>
            </a:r>
            <a:r>
              <a:rPr lang="fr-CH" sz="2400" dirty="0" smtClean="0">
                <a:sym typeface="Wingdings"/>
              </a:rPr>
              <a:t>are back in the </a:t>
            </a:r>
            <a:r>
              <a:rPr lang="fr-CH" sz="2400" dirty="0" err="1" smtClean="0">
                <a:sym typeface="Wingdings"/>
              </a:rPr>
              <a:t>shadow</a:t>
            </a:r>
            <a:r>
              <a:rPr lang="fr-CH" sz="2400" dirty="0" smtClean="0">
                <a:sym typeface="Wingdings"/>
              </a:rPr>
              <a:t> of arc </a:t>
            </a:r>
            <a:r>
              <a:rPr lang="fr-CH" sz="2400" dirty="0" err="1" smtClean="0">
                <a:sym typeface="Wingdings"/>
              </a:rPr>
              <a:t>splices</a:t>
            </a:r>
            <a:endParaRPr lang="fr-CH" sz="2400" dirty="0" smtClean="0">
              <a:sym typeface="Wingdings"/>
            </a:endParaRPr>
          </a:p>
          <a:p>
            <a:endParaRPr lang="en-GB" sz="2400" dirty="0" smtClean="0">
              <a:sym typeface="Wingdings"/>
            </a:endParaRPr>
          </a:p>
          <a:p>
            <a:r>
              <a:rPr lang="en-GB" sz="2400" b="1" u="sng" dirty="0" smtClean="0"/>
              <a:t>SMACC:</a:t>
            </a:r>
          </a:p>
          <a:p>
            <a:r>
              <a:rPr lang="en-GB" sz="2400" b="1" dirty="0" smtClean="0">
                <a:sym typeface="Wingdings"/>
              </a:rPr>
              <a:t>		 About 4 days of delay, </a:t>
            </a:r>
            <a:br>
              <a:rPr lang="en-GB" sz="2400" b="1" dirty="0" smtClean="0">
                <a:sym typeface="Wingdings"/>
              </a:rPr>
            </a:br>
            <a:r>
              <a:rPr lang="en-GB" sz="2400" b="1" dirty="0" smtClean="0">
                <a:sym typeface="Wingdings"/>
              </a:rPr>
              <a:t>			</a:t>
            </a:r>
            <a:r>
              <a:rPr lang="en-GB" sz="2400" b="1" dirty="0" err="1" smtClean="0">
                <a:sym typeface="Wingdings"/>
              </a:rPr>
              <a:t>wrt</a:t>
            </a:r>
            <a:r>
              <a:rPr lang="en-GB" sz="2400" b="1" dirty="0" smtClean="0">
                <a:sym typeface="Wingdings"/>
              </a:rPr>
              <a:t> schedule defined &gt; one year ago !!</a:t>
            </a:r>
          </a:p>
          <a:p>
            <a:endParaRPr lang="en-GB" sz="2000" b="1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0804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-36856" y="262672"/>
            <a:ext cx="91497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56 :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en-GB" sz="1600" dirty="0"/>
              <a:t>F</a:t>
            </a:r>
            <a:r>
              <a:rPr lang="en-GB" sz="1600" dirty="0" smtClean="0"/>
              <a:t>inal leak test and reconnection of Q7/DFBAK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i="1" u="sng" dirty="0" smtClean="0"/>
              <a:t>Sector 67 : </a:t>
            </a:r>
            <a:endParaRPr lang="en-GB" i="1" u="sng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H" sz="1600" dirty="0" err="1" smtClean="0">
                <a:solidFill>
                  <a:srgbClr val="008000"/>
                </a:solidFill>
              </a:rPr>
              <a:t>Ready</a:t>
            </a:r>
            <a:r>
              <a:rPr lang="fr-CH" sz="1600" dirty="0" smtClean="0">
                <a:solidFill>
                  <a:srgbClr val="008000"/>
                </a:solidFill>
              </a:rPr>
              <a:t> for cool-down for SMACC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i="1" u="sng" dirty="0" smtClean="0"/>
              <a:t>Sector 78</a:t>
            </a:r>
            <a:endParaRPr lang="en-GB" dirty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Work</a:t>
            </a:r>
            <a:r>
              <a:rPr lang="fr-CH" sz="1600" dirty="0" smtClean="0"/>
              <a:t> on NC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Final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</a:t>
            </a:r>
            <a:endParaRPr lang="en-GB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/>
              <a:t>Sector </a:t>
            </a:r>
            <a:r>
              <a:rPr lang="en-GB" u="sng" dirty="0" smtClean="0"/>
              <a:t>81</a:t>
            </a:r>
            <a:endParaRPr lang="en-GB" dirty="0" smtClean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Purge, </a:t>
            </a:r>
            <a:r>
              <a:rPr lang="fr-CH" sz="1600" dirty="0" err="1" smtClean="0"/>
              <a:t>ElQA</a:t>
            </a:r>
            <a:r>
              <a:rPr lang="fr-CH" sz="1600" dirty="0" smtClean="0"/>
              <a:t>, </a:t>
            </a:r>
            <a:r>
              <a:rPr lang="fr-CH" sz="1600" dirty="0" err="1" smtClean="0"/>
              <a:t>flushing</a:t>
            </a:r>
            <a:r>
              <a:rPr lang="fr-CH" sz="1600" dirty="0" smtClean="0"/>
              <a:t>,… 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12</a:t>
            </a:r>
            <a:endParaRPr lang="en-GB" dirty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</a:t>
            </a:r>
            <a:r>
              <a:rPr lang="fr-CH" sz="1600" dirty="0" err="1" smtClean="0"/>
              <a:t>insulation</a:t>
            </a:r>
            <a:r>
              <a:rPr lang="fr-CH" sz="1600" dirty="0" smtClean="0"/>
              <a:t> vacuum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Pressure test for 13.05.2014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23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</a:t>
            </a:r>
            <a:r>
              <a:rPr lang="fr-CH" sz="1600" dirty="0" err="1" smtClean="0"/>
              <a:t>reclosure</a:t>
            </a:r>
            <a:r>
              <a:rPr lang="fr-CH" sz="1600" dirty="0" smtClean="0"/>
              <a:t> of </a:t>
            </a:r>
            <a:r>
              <a:rPr lang="fr-CH" sz="1600" dirty="0" err="1" smtClean="0"/>
              <a:t>Ics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Insulation</a:t>
            </a:r>
            <a:r>
              <a:rPr lang="fr-CH" sz="1600" dirty="0" smtClean="0"/>
              <a:t> vacuum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34</a:t>
            </a:r>
            <a:endParaRPr lang="en-GB" u="sng" dirty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Repair</a:t>
            </a:r>
            <a:r>
              <a:rPr lang="fr-CH" sz="1600" dirty="0" smtClean="0"/>
              <a:t> (</a:t>
            </a:r>
            <a:r>
              <a:rPr lang="fr-CH" sz="1600" dirty="0" err="1" smtClean="0"/>
              <a:t>hopefully</a:t>
            </a:r>
            <a:r>
              <a:rPr lang="fr-CH" sz="1600" dirty="0" smtClean="0"/>
              <a:t>) last </a:t>
            </a:r>
            <a:r>
              <a:rPr lang="fr-CH" sz="1600" dirty="0" err="1" smtClean="0"/>
              <a:t>splice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M </a:t>
            </a:r>
            <a:r>
              <a:rPr lang="fr-CH" sz="1600" dirty="0" err="1" smtClean="0"/>
              <a:t>lines</a:t>
            </a:r>
            <a:r>
              <a:rPr lang="fr-CH" sz="1600" dirty="0" smtClean="0"/>
              <a:t> </a:t>
            </a:r>
            <a:r>
              <a:rPr lang="fr-CH" sz="1600" dirty="0" err="1" smtClean="0"/>
              <a:t>rewelding</a:t>
            </a:r>
            <a:r>
              <a:rPr lang="fr-CH" sz="1600" dirty="0" smtClean="0"/>
              <a:t> (</a:t>
            </a:r>
            <a:r>
              <a:rPr lang="fr-CH" sz="1600" dirty="0" err="1" smtClean="0"/>
              <a:t>except</a:t>
            </a:r>
            <a:r>
              <a:rPr lang="fr-CH" sz="1600" dirty="0" smtClean="0"/>
              <a:t> NC)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M </a:t>
            </a:r>
            <a:r>
              <a:rPr lang="fr-CH" sz="1600" dirty="0" err="1" smtClean="0"/>
              <a:t>lines</a:t>
            </a:r>
            <a:r>
              <a:rPr lang="fr-CH" sz="1600" dirty="0" smtClean="0"/>
              <a:t>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Start </a:t>
            </a:r>
            <a:r>
              <a:rPr lang="fr-CH" sz="1600" dirty="0" err="1" smtClean="0"/>
              <a:t>ICs</a:t>
            </a:r>
            <a:r>
              <a:rPr lang="fr-CH" sz="1600" dirty="0" smtClean="0"/>
              <a:t> </a:t>
            </a:r>
            <a:r>
              <a:rPr lang="fr-CH" sz="1600" dirty="0" err="1" smtClean="0"/>
              <a:t>reclosure</a:t>
            </a:r>
            <a:endParaRPr lang="fr-CH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45</a:t>
            </a:r>
            <a:endParaRPr lang="en-GB" u="sng" dirty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</a:t>
            </a:r>
            <a:r>
              <a:rPr lang="fr-CH" sz="1600" dirty="0" err="1" smtClean="0"/>
              <a:t>repair</a:t>
            </a:r>
            <a:r>
              <a:rPr lang="fr-CH" sz="1600" dirty="0" smtClean="0"/>
              <a:t> of </a:t>
            </a:r>
            <a:r>
              <a:rPr lang="fr-CH" sz="1600" dirty="0" err="1" smtClean="0"/>
              <a:t>overheated</a:t>
            </a:r>
            <a:r>
              <a:rPr lang="fr-CH" sz="1600" dirty="0" smtClean="0"/>
              <a:t> </a:t>
            </a:r>
            <a:r>
              <a:rPr lang="fr-CH" sz="1600" dirty="0" err="1" smtClean="0"/>
              <a:t>splices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Start </a:t>
            </a:r>
            <a:r>
              <a:rPr lang="fr-CH" sz="1600" dirty="0" err="1" smtClean="0"/>
              <a:t>rewelding</a:t>
            </a:r>
            <a:r>
              <a:rPr lang="fr-CH" sz="1600" dirty="0" smtClean="0"/>
              <a:t> of M </a:t>
            </a:r>
            <a:r>
              <a:rPr lang="fr-CH" sz="1600" dirty="0" err="1" smtClean="0"/>
              <a:t>lines</a:t>
            </a:r>
            <a:endParaRPr lang="fr-CH" sz="1600" dirty="0"/>
          </a:p>
          <a:p>
            <a:pPr marL="720725" lvl="1" indent="-285750">
              <a:buFont typeface="Wingdings" pitchFamily="2" charset="2"/>
              <a:buChar char="§"/>
            </a:pPr>
            <a:endParaRPr lang="fr-CH" sz="1600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1511660" y="0"/>
            <a:ext cx="760836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Main activities for the next 3 </a:t>
            </a:r>
            <a:r>
              <a:rPr lang="en-GB" sz="2400" b="1" i="1" u="sng" dirty="0" smtClean="0">
                <a:solidFill>
                  <a:schemeClr val="bg1"/>
                </a:solidFill>
              </a:rPr>
              <a:t>4-days</a:t>
            </a:r>
            <a:r>
              <a:rPr lang="en-GB" sz="2400" dirty="0" smtClean="0">
                <a:solidFill>
                  <a:schemeClr val="bg1"/>
                </a:solidFill>
              </a:rPr>
              <a:t> 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22847" y="607228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Easter</a:t>
            </a:r>
            <a:endParaRPr lang="fr-CH" dirty="0" smtClean="0"/>
          </a:p>
          <a:p>
            <a:r>
              <a:rPr lang="fr-CH" dirty="0" smtClean="0"/>
              <a:t>Thursday 1st of May</a:t>
            </a:r>
            <a:endParaRPr lang="en-GB" dirty="0"/>
          </a:p>
        </p:txBody>
      </p:sp>
      <p:sp>
        <p:nvSpPr>
          <p:cNvPr id="3" name="AutoShape 2" descr="data:image/jpeg;base64,/9j/4AAQSkZJRgABAQAAAQABAAD/2wCEAAkGBxITEhUUExQVFhUXGRgYFxcWFxgYFhkYFhUYFhkWFxgYHCggGhwnHBgUITEhJSkrLi4xFx8zODMsNygtLiwBCgoKDg0OGxAQGzIkICYsLSwsLCwsLywsLCwsLCwsNCwsLCwsLCw0LCwsLCwwLCwsLCwsNCwsLCwsLCwsLCw0LP/AABEIAMIBAwMBEQACEQEDEQH/xAAbAAEAAgMBAQAAAAAAAAAAAAAABQYDBAcCAf/EAD0QAAEDAgQEBQEGAwkAAwEAAAEAAhEDIQQSMUEFBiJRE2FxgZEyB0KhsdHwFCPBFTNSYnKCkuHxQ2PSF//EABoBAQADAQEBAAAAAAAAAAAAAAADBAUCAQb/xAA2EQACAQIEBAMHBAEEAwAAAAAAAQIDEQQSITEFQVHwE2GBInGRobHB0RQy4fEjFTNCUgZTcv/aAAwDAQACEQMRAD8A7igCAIAgCAIAgCAIAgCAIAgCAIAgNDGcXo0/qdfsL/8ASqVsdRp6N3fkWKeFqT2XxIlnOFJxytaSf35KlPiuVXy/Fl18KmleTN7D8eY7VpH4r2lxenL9ysQTwElsyTo12u+kg/09QtSnUjUV4u5UlCUd0ZF2cBAEAQBAEAQBAEAQBAEAQBAEAQBAEAQBAEAQBAEAQBAEAQFR5g405xLKZhgsY1d79vJfNcR4hKTcIO0fr/Hl8TawmEUUpSWv0IR1je+/fXQrDq5lKzf8ovxs1dGjV4oGOLQyb66X10hSwoylHNcsQoOcb3J2g6TpFgSNwSJvH717KDM0ylLY+1fEYTVpvNhdtza2g/putzhWPhCXh1Fo+e1v4I1GElkmtyz8F4oK7AdHbjzX0efLPJL08zJxOGdKXkSSkKoQBAEAQBAEAQBAEAQBAEAQBAEAQBAEAQBAY61ZrBLiAO5KXPUrkM7mikSW02ueRvYN+SucXOOFgp1nZP1fyOowualXm8MdlfSI3s8G3wpMNlxNF1qTbS8mn6dT1Q9pRuSGB5kw9Uxmyns+346KGjWhVbjB6rlz+BNXwdairzWnXkS4KkKpB83cW8Cjb6nWF/35LipTdRZU7dfcXMHSzzu+RR6dZz2NJ3Eki032XxGMgqdecFydjdWxkpFxPcATMwAJAiNd9VBlcot9Pp/Z7ezt1NhlMa2zbdvnVRXb0R62faPE6ZIyG29iD3mCL3nTuup0prc5lQnFXkiXfULqc0yA6JE79484+F3RlTzLxdlvbcpuNpa7GlwGm4PdBgi9ze7uoQBcztsV9dxTErwabpr2Xqn9F5MlxUllStoXXBYnMIP1RPt3UuBxXjQtL9y7uYdWnld1sbKvEIQBAEAQBAEAQBAEAQBAEAQBAEAQBAEBAcz8yswoyjqqnRuw83foo6laNO2a7b2S3ZbwuDqYhvLolu3sii4vjVaqZqGRu2YHpaPIwtWlw6MoZ2nCb57uPuumlp5FarKMZOMXdfC5oFxeXFvTBsBPbafx9UlJu+Eo1HnjZtyWbT5LuxZpUVTiq9eF4SulZ217TN2jh5jfSfX93WlmyqzKDtfQzikQQMpveR+/hU511GvGGTdP2raJrk/evwWqcJSoSln/AGtezf5pG3guZ6mFeGuGanN2mzgDcuZ5gScpscpvcLitho1G3B6nK1jqvU3OesdTfTD2vaWZQWvBBEOMyD8/C+aqzksZCN9E9TTwKUabv1Odf2xDmtpVJYNolvuSJPsVZx3DKNaEqmX2raPrb5GhGV1o+++haqeIy3uJFxr2n818Qr629x1uZKeKDtIPYm4/7XDg0etjBcNa15cCTF2ggEEgDLJA0Fx7bruVduNmSVK85Rylhwoa42BaO1jfU2uJUCks23378jPqKSiffAd47yy3TTLouSXOcCew6WC2/wCe/Qxd8M6OIu1yturLTvpsRqosmWW2tu/UknY1tKqwE3JIHxf9lcYKs6dT6/cgVKVSm7dCfBX1SdzMPqAIAgCAIAgCAIAgCAIAgCAIAgCAICN4/wAVbhqLqjtdGju7YLicmrWV33379DunBzlZHKsLiBXrZ67rGXPJME/5Qdv0BWljpV6WFvhoXnoktLq+710/k5/5ON9PkzJxA0ZHhCCXAXJDcupdEG+256TaYVTAPH4Siv1N6k5S5O+Ve/vfclpUYVnL2lFJX15voiXw1F9YhrRlaAABYHJJILjoAdfeeo3WrVrU8PB1Kjt1b2770RTV3oS1XgTTZxIO18okn6ib/wDG7nE6NCzf1MMZT9lta30upL3/AIasl5k9Gq6E7tJ8rNXRsswTA4NtI2MEjSXPg6wbDQeusksTdSyatck/gv5I/Dlo2rJla564QxlJz9YcMxcZIBMfhIPkPxzuH16eK8dpZKjSvq+Wz8rW1/k06OJlCVOE1mintbrv/ByLiXMdSkP4cO6QZAvYnWZ9pXGIweaSlLe2qXXn89fUsTxUE7Lq1fqr6N+mnoZ63ERUYySRc/i0iR+9k4WlRqyjLZr53/sv2jKSyss/LXGKlVzA4gxYQ0ixIZmFzeSPWdFjcT4bTw9PPTejfr1+x3ayve5YMjYzRq4C4GXUg77xNv6rG128jh2MuJx+TLlDi68kmGANykC4Jky7TyXlOlGa1JaVJ1JPXREpwjGF3TYOsXDNJ6pIgxpOYbaKCvRcGuj2I61NRZbKcBwcLZmkA2lxbBFtx1OWpQh/jVROyei83vqtdDGnvlZpY/E03NbbXvqARObKfKT3suXN0pRfXvbtlmlGcG+/Qn+GVM1Jh8vysvqMHPPRi/Iza8ctRo2lZIQgCAIAgCAIAgCAIAgCAIAgCAIAgOXc4412JxBYHBtOmPqOg/f9FziuIPAQVoXlJ2iuvX0Wi97JHTTitff5FPwzy54YHZrkAk2O9h+/yne8dQhmnpp8CDLd2JrDsaGiRLnSTm+ltNhLSS7UhzwdLwLfWvc2Z97996HLLVwWfFaCTnnM6Ylgc0kSJ/vS0/7GwADBjPxtGNehKney2ut/TR6J87avW60EXldyxsqteQCCHAHK0EToM3UIIAm8FsEReVl4SlCg3Si72tfvbfkklroiapCTiptaGjVwjmvLhkytJMjaIJjSwvMTvcugKvHB1YYvxIv2X8bPl+Pj7rrxVKWHyve3z7/HUp3PXEBTYZeYJcOuHEMa4AiJs51VrxrA8NosAVryVGSlQ0Upxey39fJNfNkWFU4NYi14xku+/I4Px2sKld7myW2v5WE+kwqdGM4U4xnutCXiE4VMRKVPbvU3OB4+4aSfIWIMDS/oq2JpaXRPhK+ZqL3LxSrsGXI4A3uTpIgx3sTZYrU7NPY2qmR6RZP4nFNd/dmWNymwIHS0AmTsXXgd1SyWeq1II7an1tc1IHYB40icoEyJsdYIOpXlvD1R1CbTuiwcGwjSwOaASG6kkvkOjqPpcARl91WnKTbvy1S5cu3/AARVpuUva5l14a8uYC67mut5i7fgSfhbHDat6LlU1aat7vwu9WZGIilO0diP4xgAA/JF76eoI/EXEbKvj4Qzey7r+bd/kno1pSsmSfLbwaNjLQ5wB8lu8Lb8DXr9bP7lTF/7noSq0SqEAQBAEAQBAEAQBAEAQBAEAQHyUFjS4zi/Do1H9m/nZdU7OSTOknc4JxHiVSHOa6DUMEZstr77gAH9lX8c6NKEa04pyj+3yb6EuEw8sTV8NO3N+4i+H1y2oJdFiJvmE2mAZNi6B3InUqhRx0q0ZupFWir6eWvP3Gni+FwouEactZO2v176l+4ThjIsA5okZ+to8N2WpUJ3aDMdzGyvYfFKvSzq9n8efQysVQdCeSXk9PNXLDw7JTdmqFwcC6G3DoOXO90dbqhBgu10A1UP6X/NKrF3ukrclb5cuZxPE3oqkktHvzf4Xu95PUq7A4ueGh0hrfughgm82a1lyYkC2rrCOpOEWo3s38fy++RHCE5xuk2l8Ea/FOICnmc5s5RnLi4NZ03ABccocT9LZ6QC8ycod06anHJe19PP86c36I8im9UjlH2oYmaLSWwSA3KGkGcrCAGkSwAFtjBDS0fVUfl9p1aed0t5RW/2v12v9bItRo1o0s3/ABfL6afG3uKtyVwgNbiDiaT/AObT8OnpYlwc5zpIgdI81VqUpzdlutS7hMFUldyVr9TxW5DiXU8RJuWt8Jwd5CQdVFbE7Sp6dcyJ1wmSeZTt6fyatPCVqF6lMyNDByx5DY+aq1opuxdp0J0/3WfuLDwrjtmB5eWtdIDT5yTrAnc6rMrYV6uJadDNG8CWYZqF0HIMp2kZoZ0yACP6eiqNezbmQOi4PUtHDXNYegg0yMpaPrGbQPEdNxY6XvuqjpyerV/Ur1G07PToT1Hir6dVoJa6nEXtcdVmgZg4Wlu8EjurNKcaKdte0/r5fIrOlGpBt6O/f9mbiXEDd5kNjQyBlIER2P1a7W10irSnUl9O97fY8pUktDY5YxzKGAY+obOLiI1PUQPwC+ip4uFHCqpP3Jc3y+3wKuKg513FckjW/tutUOZ8sbeGjsPMXlfL43iWIrS0lZdFp/ZJ+lUVob2Hxw2ebGJzWsf2JWfHFYmm7qb+LIHFMkKOPcInq37GPyWxhf8AyGrCyqrMvg++7kcqS5G/h8S14ke4NiPZfU4XGUsTHNTfpzRA00ZlaPAgCAIAgCA8Z14e2PhqJc9ynw1Uue5Tyai8ue5Tyaq8udKBjdWXDmdqBB82VicM8d4Gk79t/RS4WcXVjn2+/L5nk1li2ji/ETDMsGbDO3KRc3bMSegF3nNje2nLJWbw9dXl+7ytdpWfktzpSnQtiKDsv2+d7JvTpc0OBYapnzw9wacxtMC0mxvlDmGQDf5UUJYejVVCOkny9/V/QjrYirWanUd+/Iu/A6p8XIXRDNtS13hGQY+gEC0yCNtW3VCEYJRWnJcivVqSm3KTu3uyy40MDxT8T+e1tNxOYgFuUmztBMWLbzfZY+Eli/1U3W0pu+RafLn/APVw4rJmitt+/oRmM4n/AA9JznGXweghpdmLict4Ga4flAhgLZvEwYzhVTEYrPF+y7b+Wmn887vU1MJjKdOkoOOq6aX7587aIrnMHNYa3xMR/es/+Nv/AMdUgGnTYCC3xQBL3vks6SZcW02XqkcOqkbO8orTzvo/49feU415xhOEdpWv6ale4JjX4ouqVAA4wKYuQxsuJIDjJJJccziSZJMkkqoqlLA03WteTvb+zdoSnUppvRaae7vTy2JmhTa0y8uIvEQHOgx7DaY9AbxdwuIdelGbVm9fJF+Le0f6JYVXsiWhrCfpaYnycZk+5ValjaGLz0qUnmS3ttyur6bkkYRfm+rPNTCsqmMrWza9wNiZIXToSpYd526klrsrvySJU3FdSucw8q+C7MwQ6xIE5XR27E+29t1l05xxFLxIJpbWa1TI4QjNupT3/Bu4TEE4XxAQ1wJhkmSRYT2uLtmVj+Gv1KhLbm+/qdv/ACLL1Q4RxunSflc4MqNDg7O4lhcR1ZQ0SQTJkTeLWVnFcMr06jja/Sxmzi0nCXXb7pFr4bj2YhxcGua7RgY5rXOcBJzEGwImGuOgkibN0MPhqGCp58Q1m8+XuXXz+hA4On7UtujX2IniwqVcmHBbScXDOzOCA4ktaYmwyAOLjrmk3ECepi8NOm3T/dLRafX4lqM6cYSnZvovn9Syc1PZUp0KeFcCyi0tzZXCnMNAIdGU6TZV8Rw2pVUILRRXP0M2hh6ilKVRWb5c/huV8vxrI+moBAIBFw3aYB+Fn1eAzSdl8H+Sy4O1nsSWC4m5olo6xq0mB0kyYi4iJ3kFYVbC2eWf8lOpTcWSvC+aGO/vBkIsQLt+TJaPL/pRSwig7rX3kM4W3LLhMbTqhj6b2AxOonUdNtQZaPcLQo1FFqdNqEud7Lbptv6vX1VeSJjA4jxKbXxEi47HcfK+qwtdV6Uai5kDVjOrB4EAQBAEBpucuSdI8hyHVgXLxsWPDnrhs6SMTqijlI6SMZeuLnViI5orBuFqONw0Zj6A3/CV1Gk6zyJ2b5+e5xU0i2cx4tSkPBLSXgGW/SQWgy0i2rnCxkSPNfSU8RCrThVytN6arVX699GUNVeN9DT4NxmnSpFtWzZqZYGYTlJgt8wSB/pK+a4lw2picT4+Ha3Sd+TVvp9SzlcIpTW6uvNM2uV+KdDa2KDHESKObVoLnMc4PlonNUqa7/hpzxsni1h4WSSvJvra6SXXb0IXG0SyYjH0XtcQczxMCm9lM5w4AwW5DsSZM3FzK6bpynGpFJu1r87erDnVhF0W2lfVeZR+cuJU6TmOpVpriHODMoLAbwHtbGcETmIFznEmFVocQq1c3iRyxvZdXq+/idQpuWkehzrGYx1QyfIDyAsB7D9dSpJyzO5zysXLlem80/EJOWzAASBmg5W2M3vcf4SuaKpV/wDDON7aq/nf8a8tj6TDTeVLm/kT2OwtZrQ57TEgSbDaAI9gr8o2WmxpU8trI1GcWcXNaXaWE6AaKlBQpNuCSb3tzJI2LH4wZlNyCTta0aHcG5t5LuOLoym4RldrddDqneVyeD6YaHNIeC05muGm/lH/AEq0IV8SpwrrKk7xcXbr5le1RtqWmujRSObqRoAPGYUi42b9IfpPxYjcQe5VLEYf/Lole2r6+nn16nVaags78r9ddL+7qQuAwb61Jxpub/LdmLpIlpkgi02g2n3VqHEI0qfhyi83Ip1cS1BJarXXr99ESlNtUPNLDvqVawMZqT7yRJOYGA0EmTIm2ioV89Sd6q+JUUs2snch3497cVUbVh3huLIbBbmB6ySR1nMCJI2taFNRpKk4uKu99e+RbwFbNOTl6Fr4fxwvtJse0iMultAtede7zbFqck3oWbC44OF7Rt9W+41E6+S7jVTIGmiQdwoVW5mzJBIcDsbaanQyocVhKOJjaa9z5lSrKN7S0K5isJkjOYuJGsnLmGm/6918jjcHUws8r1T2ffPyKlaFkQ1PnGvSrN8PKBLvqBLiHRmEgzB+emTopcPw7xfZi3d9NDOm3fQt/DOcqtOiynTNNrQIDnCXuJJMm8TJ7L63AcMhRoqM38PPUibJrD8xY0xAD5/+s3F+xB2KuSwlBc7epxnJfDc0FoH8XRfRkxngmnNtd26+Ysb2VWeF/wDW83u3PU0yxMcCAQQQbgjQg7hVD09IAgNOo1eE6ZiXh2eSVyz0xPco5HSMDnqJnRjc9D00uItz03smMzS2dYkRMKWlLJNS6M5krqxx3j2ErUT4ZBaA05XBpybANDoOXy8vNblXEeJTvTlZ/H0tp9SrTglO01p77fOz+hpUcD4rYzMLg0khzgNQAYuHH3H/AHXdWFFbNNvpz+H3uezlOdr8lZa8jR4U6rWreHSc5gjI9zYb0TJbZt5AI6pkOM+eVjsQqK8SaWZbfTy/rQ5lGDfs39TrnK/CaVAZmtYHOJL3ZRmcXGSTaB7QPRfJYni2Jm27ncaSRa3spVmljwHg2yvAIM+ouq1PiOITupW79SXIrWKFzL9keEqlz6E0XQTlaJYTB+5tFrNj231aHGa8P9xXXz7+Jx4SOaHC4nh7jTrDpDgabgOl5ESGu1Bg6WN/db2Hxql7dL1XQ0cBWs8sjofH+baOLoUxmawggsY2CYaPpdI75beRUPDKtZVpKrtb4tbfcv4eh4Um073KM1rczSfWTp/iAj4+Vqu26L0WWbhuPFVopkiG9QPeAWmQDaxboqGHwFOlWdWLbbv89SxCKj7RbeWKYzlrg3K5pAkAG5EXMxaR/wCKzj1VlQvSvdNbblLiLvTTTdzW5j4Uf4apTkVGucdol7XTlAn6suW41JI7RL+m8VRnUVppcvPk/L7kWHqKq7TVnb5Pn3tv1OUjHYMPNNnDQ+o0kZn4isWmDEhjA0x+q4hSqKVlq/cYdR/5HFq1tN+hfeVOZqzKfTgMLSYATDS6iSAf90n1Hfte08BOW9l7yPx1HRfI5vxajWpYyo+pTc1tSq8jcdbi4NzAQTBC6/RyhUWb0fLU7wuK8KpfkzbqVsjunMCJAAP0nQn5gx5r3FYZwdkvQ3PFTScSf4LzS6nVY1zozBgJIENPSCZ7GBNpEm5hU1HK0n33zPXK6tIuvLvMbQ6HPzB4kjXLeCQIhpaXToJm2smWF0Q4ikpL2dH39Sw8wYOlim1A1svptmRIzF4J1i30zB3IG66lTjUjkqap/Lv+ShFOKUZ7P5W/s5xz3wWjQbhX4YucHZxUJu7xOmGwNIh/yueGYSNObi37XexRlFxk1IiMPWqhwIZLhe4kW2hbFWjK5G7FpwXOOIpQcjnFpIJAtFmgN0kWGgBtdJUFJWaIGlcsjvtDzUwHUMxLiCHx9OxIAP8AmHlr6wR4fZ3TaOWmyf8As6xr6lKrLctMP/lgTADhJaAdI19XFVsfTjCorb21952ti2qkehAeCxeHtzG+ih2pmB9ArlokU0atVhUckSJmlXcGiSYHcqvOSjqzs1KuJAE6gXtf8Bc+yzpcWw8ZZbvv3nDqJGo3GNeDlcDGvktChWjVjmiIzUldERxIgyCJB2OiuQkcSKBx/g1J0xmb5C4G9p0Vrx21ZkbgWvkflbLhmlrm533c4ggwbiInQfkvi+IV5VsTKF9Fpr5fySPe9vge8RxB1KoGkwSHNA3MucwFpm49D3VONDNG/ex7mJnh1ckNkhrpIubWjQ/Jv2VOpTXLY7SLRhaxgA3t8Rb3XUKlo5XuLETzLyyzGUnNqMExa5vEEAP29xYx5rQoOpSfiU/vb8fH1I2cR4pwOphMQ6lUnLAc11gS2Lm1rHWO1tluU66qwUlubuCxHiL2j7i6LSW5HgNdAg6iBa072+fNd0cVUjFxkrl5J2szDgz4byCYI+k6tkEa7gRPdXqE7xTXM7g3HQvnB+NslrJc10CZuJykWJkFpvqdvVWML40Kk1N3i7OPVdU/sc1U5xu+9S3VXtrU8zssENLwT96SNRtAJDhYwNIKmqzcFJwV2k/lqkZtJulUsvTv7PXVnFOMU6dLiL2z0ZmOzC5yua0kgjePyUmDqqtSUnF5udtHdaMqYhrx5J87fQ3P7fo06tQAue0ABpdESX3dG4ywPnstGtJqq7bGbUiszRa+fcdSr4Xw6eGNOAx1epkHS5wloaARmDQ7Um0jcGPFSeWWeV1bT8kEI62KJwNoqU4JvY3O7RBPv2mVHCaqQV3qfQ4V+wu/IY3DlkgyADb0PYj93UFalG2xa5GXC8QyWFwC1wDjAlrYcL9wXdvJZ9Sajt8/Ilsm9C88vcykmGE0w8sz5SA4taZiX5hmg2uDECdI6p1c7S7775nFTCxlHM918PlY+cdw1Sq2oS2Q52ZsCIhoggesj5Xc6mSupR6IyMRT1sVzBcWdROWtSf8A6mtkH2F1s0sZCW5nTpsncNxRtWAxjz6U3/orHj01zIsjLXwTlR1WHVZptP3Y6j82H4qpX4hGK9hXfmdKk+Z0bAYRlJjWUxlaNB/U9ysac3N5pbnhsLkBAEAQCEBhxOUNLnEAASSdAuJuMYuUtEjuMmii47i3iuJHTTBt/iPmvjuIY+deWWOke9yXM2Z+HVSXgNZIGo8u/rosfJrrqerc880cFMNq0XZDOZ20iwOgsfI2kCb3WvGlLBuLzXVtN7/jy68iCorvNHQiqwLmgkRIBjtIlfTxldJotLVEDjsGCniWPbElyxjvD/liNYvqQdh+XsV8vxOlas59dTho2eM8HpVWunKYDel+zgIdkOtwNNPdVaGKlH39V9z10sxEYepXYZzBoJzZC1zjmgiM9w4TJEkaq2/Dmrd/D5Enhzjq+/UtGC4yMgNNoLBEgCcpP+EAmARmF94tdQypOLu1qufv6nhZuE4xjoHeRY6GxE31IJ/4q/w104tQn5rfXV3X487aIimmjnv2zYMZM7B1U/5gdaIkNc03tqPWBvJVuDpwxTpw2ff1uS4WpKnK5yHCMe9pIEhuvktJxWZRvZvY+ho1HJam9h6R0Onnp+KvUaTTs9i3a5L4J3gkuAzXtaXGNQPL8oBtCveFl9pHM0ktS38HfRfQnxCasOm4aA4gAgt0Jj7xm5PkFiY3H4ilWVOK+7fu8vmVm6kZ3tpp3f8Ao5piMQ5mIc6swlhcLuE2bABn0C+owuIjBZeXbMPF5pVZT6slcVgfHh9NrCACOmIIcO4iCL2V+ylqihmtub/9nvNJ7Wh7vEa3+ZoALh2UXnM3KNYAzR9RWdj6tllW/PvqTUI5pKT5FVxnAqtI5g4N7SYn5WOnroX4xle8HqZcPicQBDqRePIT/RWI1qi0auXIusv3R+BvUcNTdByObJiH6TqT7AFRYmrThSc5R1+5Yppylaxe+FUadEMAGRwExEG+7jYny9l8PiKlSpJyevfInk09C1YMuJDW2cdiJHpBUNDG4ik1kfpyKVeEGnKW3UnsKKNm16DGONg4CWk+e7fe3mvpcJxaNR5Kqyy+Rj1aUt6crr5k1TwFNv0taPQBa92U87MopBeHmZnsBDk+oAgCAxPrgLy50oNmF+PaFy5WO1SZUeb+NZ4pNJAEOdAsSTDQ4jTb58lg8VxDm1RW3PvyDiolawvE2Uq381hcCAWkg9RLWnQ7Xd7rFnQc4XizqMknqS2B5iAqENpjzi19fw09lXnQcVe/fU7hvfkb2JxNdzSSCA6Oj3099/deUpzqVFTi7t6HlRdDA7CkNAtYAWECw2Gy+vadOKj0SRJBaERj2sb9TgPUqCdRIljCUtkQmMox1tuP2f2VVqVIVNL6nk6MlujPhuMOPS45h2Nnj/dBntp6lZs8Mk7rT6d92OU2jao4kSRLgDHTEi0bCRNlG4PyLUKnJmvjsRTEwA8OGW8NcRcxAg2defM63U9HxLWf8EkcPGq7R3JHhXGHRnjrOWTOsGZHa3f9SvZpR279C1/pX/Z9+80ebsVXxVCowUz1iM5ucuYE2FtGgeV1NhnGFXxJ6s9XCYp6TXuOW/2ViKLunzEa+ttdP69luKvTqI6/S16D02+KJ7ljD1n1A3w589vdX80pU3Ftq/NbkqxGVal//wD5xiKl2upNzay51vhmnl6qfDzVKChvbm9X9Sq+K04Np379Sd4D9mraQJrVc7joGAho9ZPUfOAuajhOSllV1z5/EpV+LSnpFWRJVfs/wrrOkjtZcq6d0U3jG+RgqcvcJ4ZTdXexjAYEm5cbkNa3UnWw7FTePU6kcFOtPLFakJiucG1qdQYbCZXERTfWIAH+YsE+dp7L2KlJ6mpDhs1Zykvcigv4c8Vc+JcS8x1u0tuCLe3qppK6tLbpyNKnThTj7O5JP4jSaADeTAjeP+lxKpCF7I9bk3qT3CMH/EO8MgDO2WF0EETlkRaJUaqqommtCKrUVKOfp0+Jp8U4OaNXLnzT0uymQMjtJOgJI9F85xXDQw7UoLR308/65fYmpVFWp57a/Y84Xi9enVzFjo31sR2Pr+axpUaco6PUilqrNaF4p8wUq+Ef4jJMaEb2g2v2KmWLfgyo1Y5nyf59xm/pZQrKUHoTXKOOdWwzS/6gS09yB9JP+0hfQ8NrutR13WhQxlJU6llz1JlXyqEAQBAeXiyHqIzETN1wywiNxNVVas+R2kV3j1JzmPyEBz2tjMSGyx0iYBO5+BosLGxy1FUavHnbl/BxUi3sRDaTnAGwEQOrqcTIcQfugzZug8pWfKpFadrvnucKPMnuB8EzOzNBN5LtB6Tv7KOFHEYr2acfXkSXstS4UeFt+9c/gPRfScO4RHCrM3eT3f4InUInmuqzD0gQ2XuOVrR6SSfID8wpeIS8Knpu9vyWsJHxZ2exS8E/MeoTvfVfL1W97n0MYpRsiabhw5ugMbd/ZVszWqK8pW0ZWeJcFBcYtuI7FaNGtJxvuU6tBJ6bERWwVZmjp9VOqlOW6I1TfI1HVHmc1yBcSDvO99YMDuVPFJL2TcweGUKcZvdkjwXGteILofaGi49z8eVjfdR1MOuZblN9DoXAMPRqNcHGBDT1W1EkXAnTWBrsrFKhSmnGTtb0MLGVatNpxXw1773KnzHhaXW8QQ14bcRYhzpP/H8VUp6NuL52NjDVJOKjPmr/AAt+fkXLkTgjW0GuqMyvlwIIvrZfQ4SMnC8j5viGItUyweli4NbCumU3c+oeGDE18oQkpwzM4p9o/HX18eylfLSkAbSfqPyIny+ZYey0fQYGnGjByW7NvAvHSFYlU5ItxJbinBnVaAa5lokkiJBsIcNDvbsZ7Lxa6ECq08/7ufehzjCMNYhlBr/EpucC+AGFjszTN9S12WLnW8Kpj8dQpU7VdJJ6HdTFQStPdHQuXeAYqk0EPIhuVsxLddI3i36L52n/AORYanOzTsU542ElaUTR4riDhwxtWm4tE9WUmIiJIm5M3JkqxxLGUsdQjGjNN3v0e3QuYavTnezMuG43QfYOE9oM/C+blhaqexO7dS08J4I+oA6Axp3Op9tflXMNwivW1k7IzsRjadPTdlvwWEbSYGN0/Ek6kr6rDYeGHpqnAw61WVWWaRnU5EEAQBAEB4qUgdQvGj1SaNGvwhjtyFDOgpEqrGhX5Ya4QXn2VeWCzcz3xl0MWB5PwtMy5viGZGeCAe4HdcQwFKD11PHJvZE6xzW2EADYWCtRlCGi0OXGTPrsS0bhevEQXMKnJ8ik89VfEq02g9IYTbu50OG+wCweK11OpG21vqbHDqeWEm+pVsM7K6D+XY3hZdSN0aiZbODmYvf9+aoSWpUxSsatYTXHa7T5EyfzC0cE8s/Jnrhmo357mHGYHyVuok9kQJFJ4tQcyv2bqSO0HX3M+y7hbJbmb2DqKUIrpv8AY06PDXmp0OBabmCDlMgjedlL40cvtLUlmlm9nYuGBDrlxN9b666/KpSk5u7K1RRWkUYa+AfWc2hSHW9wuGuOSZHivIuGtAcQJAJETJCtYPDynNJbLcgxOKjRpOUt2rJd/N+h1rh+EbRptpt0aIk6k7k+plfR0qapwUVyPkq9V1qjm+Z9qYgBd3PI02zTxHE40CinVyliGGvuRmM4q4jRReO2WIUIxOW8wsDsYXxqALAbkO1OnUDfzVuPt5W+Rq4WN6bR9w7B42UmD3O1pt6/opZ2z2bJYu8bot3HuYmYThr3mc1QOFOWkDNEWO8GfgruUre10+plzp3quT0Ud9Si/ZSR/Due8ky8nUb2AEm5Jn8l8bxtSlUsuhU8SU4pvzOm8KxxImCGgCzoDsxiRqZ18oNlg1KEVaS+Xz9ehwTbMI2q0G17/vzVvD8L8VXpVLStez5+vevVavhu2p5wuGp0XQ9jIMdeUAtJ0zeR0nvZbWCqSoT8PEpeT6X6+Tez9GJ1ptfuJ0BfRlYIAgCAIAgCAIAgPhQGjXJlQTV2WYLQ0qxVOqTRRo1nKi9WSpEBxl3Uw+oMa9x+RVDGR0Ui/g3vErvGqZbUaRMOGYG25iLebXjTso6SvDVFhS1sWzl9piR/li0ycwkHsbx62VejDNPa/pfmiLGNWt3sbNeg5+JYMhafxiCZM66G/lHdWqMXLERhls39NSKE1ChJ3ujexXC39lpTws1yK8MTB8yr8Y5bqv8ApaZ2UHgVOheo4qnB5lI8cP5TxjiM1No2zF0W9APRSU8DUnpYsVeK4ePP4Fr4fyg1seK7MezbD5K0KPDYR/cZNfi85f7asWPDYdlMZWNDR2AhaMIRgrRRkzqSm80ndmVdHBrYihNwvGiWE7aEbi6Cr1Y3RcpzITGCFVTLSKBx8llUPIkaH0V3D1LPUtYeeRmpicWW1czDLKtzbKJIDQZIkEAd9tFcqRV00WopJGvz9iX1KLGVHdAqNhjbCA2HuiLkiOo/4vNcV7qOvkUq9OORpLf+zc+zagf4YsFhM6Ag66zt9R/9XyHFqlqtzNUUrR6F4wXBarSHBxuczr5hc9TMsiPI7RG18aeKjLdd9f4FSCT9nY80MVjWVYyQy8AkT7ZZ9YM7rtTp5bxlrt36lV509iWqPq1Jmm8kiDLhkII3E7X+VJHHKTbbu9uvy/vQOLfIs/DQRSYHagQfay+x4dOU8NBy3/BHJWZsq6chAEAQBAEAQBAEBr16S4aJYTI3Et2VWrAtQZFYlZ0o2J4kFxZuZpCr1Y3VixSllaaK9jK4cwCDma6R/r2InW0H/wAKowi4vysaiipalk4BjiwgTJaXREGz4IdMmYJJ8o7rmLyPPHda/L+CniKeZNPuxaeDMz1jU7Azbc6X93H3V7g6dXEyqvZL5vtmbin4dLw+vf4LAvqDLPFSq1olxAHckAfivUm9gY8PjKb/AKHsdv0uBsd7FeuMo7o9szOuTwIAgCAx1KIK8audRm0RWN4QXaKtOhfVFyniltIq/F+VKlQEZVGozjyLUcRDqVZ3KOOoyKR6exkx6K5TrzitCxHFWWjIzGctYh8msCTfawnWAqGJr1ZyuzidTM7sxcHwOLwTiaV2nVp/p2KycXGFdWqLXqV6ivqi6cN5xLQG1KD2/wClsj4Cw6vDpXvCd/eQarcnsFxdtYgMD796T7e5soY4Gs3a135HjkWHDYM/et2AX0GB4DJPNWdvJbkUq3Q3gIX08YqMVFbIrn1dAIAgCAIAgCAIDxXrNY0ucQ1oEknQBeNpK7OoxcnZbnNeZ+eKlV5pYRxYxtn1AOsn/Cw/djc+2sxl4vG5fZib/D+Fxft1Vfy77+9foNcTMuLjq5xLn/8AJ0lYVWq5u8mb3hwirWJjA1alJoJc9wJiHSWxpYm4MwLTr5Xlp1pKz5FOtRp1W1ZLz59+8kakVGBzbtcLfp8q3pKN0ZcoOnJwluitY3hDnP6WkyQbTII3/H9yqslJbF2hVSVpFi4HyhXc5rnwxoIN4J9QB+VlJS4dWr7+yuvP4FfEcQoQuo6vvmX/AAODbSblb7ncnuVv4XC08NTyQ/tmBWrSqyzSK3ztzaMLFKnBruE9wxptmI3OsDynyN6hSdWoo8ubPIxSjmfp5lCpOfVJdUc55OpcTJ33kD42C+gjTjTjaJXc22Sj8FUAa+nmY6AWmmeobTAudDJ/S0MnCV4y+Z3GWUuPJnMJxLCyp/esmTEB4mMw+QD+wMrE4fwpabHckt0WRVTkIDHiK7WNL3kNa0EknQALxtJXZ1CEpyUYq7ZQ8b9obi4ihSaGzZ9Qkz55GxHysmrxS37I3959HR4DG16stei/L/B6w/OeKtmp0Xf6c7THu4qGPGJc4/MT4LQ5Sa+D/BOYDm2k4gVGupuMR95pnsRf5AVynxOlL92nzRn1uE1I3dN5l8H+PmWGAVomXqjwaLT90fC5cU+R7nl1MbsDSOrG/C4dCm90deLPqeW8PpD7jfhcfpaP/UeLPqbDGAaAD0UsYRj+1WOG29z0uzwIAgCAIAgCA+Sh7YZggszxUrtaCXEAASSdgN142keqEm7JHHedecnYqr4NGRSZvMCdnEbnsFk4nEZteX1PpcBgFBXlvz/BFcPpgCAsaq29WbkUkrIuHLXBXVzOjRv38lNhMFKvryMziGNjQVuZJ8fwTaTC0a5TEGTI7ADWL7WC7xNHw3lKWCryqyzPa/feupvckYcGi9rhOWodRGoE22v+a0uG04yotPkyvxeo1WjKPOJYmYWm3RoC0FRprZGS6s5bsyGqAu8yRzkbNbH8Tp0qb6jjZjS49zAmB5pGSbsj3w5HBKvEX1q1XEVT1OcSdwIsGjyAED0W7QpqlE4qSvoiZ4ZWNRzWxExA3M6etrqwprVkTR1SjgW0sONA+JzHUOIH+ESe0C50WK6jnV8hGNldkLy9VnFmWjPLpLY+gtmDNzByX16x2KtYmP8AiXTvv0JIrQuqzAEBS/tQxrm4enRYeqs/QbtYMxHzl+FSx8mqdlzNngtNOq6j5L5vtnN2nJULZkDfQjMDlzCLEGD7arAlFNXPqYttExRqZBeJkDUdpjpPn+Hmqe70OJRz7d/EsHDeFfxDCWxIsR5HdXKGFlXhmg9VujLxGL/TStImeD4mphHCjXJLHGGvd91zpME9iZ+FpYXEVMPJUq2z2fTvvyz8VShi4urRXtLdLml+C1raMQIAgCAIAgCAIAgCAICBfxBeWLJgqcRK4bOkio85czOpwwQRZzgdCBfL+CoYitZqKNPB4XOnJ+5HPuFiwA1NyZkzpc99Fn1nzZ9BBW0RbuF8MOp2GZ3eI19FRTzy8jypVUFZc9PUvzOKUsLSAEE6x3a64Nt7x7Fa362FCCUdX9vyfOPC1MVUbe33X2/gpPMfF69WWm2YgQNoINzvss3xZVZXkbeGwlOklk+JeeUMJ/D4VjT9Tpe7/dED4AX0eEpeFSS9T5/iNTx8Q2tlp8CUq1yppMqxgiOr1iqlSbLUIop/2gcTNPDhsTne1vxf8wFa4bC9XO+Suc1tVlXM5xQb0FpG4mfqEG5JmGgmfq7CF9A3dambbUuWHxzRUZVaRmb6zDWZWhtiTAyiR2kHdeQjmTvsJWS0LDW5irPYXOc6k1gMMfTiq52UXyn1Fzbq07eQw1NbK7fO+nfdzjmbP2dYSoXVcVWsapOVt9zJN77AAm+vdVsbU0VNcibK2tC51cYAs2UrHUaLZrP4kewUDrkywyOa/aJjaj8VQfMBgBZ2Bl2ae+3yqOKqt7m7wyjGMHFddSj4/CV3VXvY+fEu+TYmSbj8flVoVaeW01qjT8OUX7OxsVMe8BoNo7bdjGx9FCqUW20SOTsTXLnMrqdQdURreJHuuFCVGWeLsQV6UK8HGS1OjYriTK7crhcD6nAAAZgTmBOhhulxmA11uTxCrxyta9bfX5fHra+HTw0qEsyfoteXJ9Vd76O19iS5SP8AJLRmhtR4bmMmC7MPbqsNhZX8BPNTfRPT3FLiUbVU+qTduuxNq8Z4QBAEAQBAEAQBAEBR3VlzJlpI1qldVakyWKKTx/jbWUntaGuq4izy4AmnSa42afulwgf+BVsyyvqzZo0Zuok/2x197/gjuCVGNALTcxqfP/y6y8RGTdmbMMti3YCtka5ubK+m9wkDNDXtAEvFi3S0d4glQqyjdfL8lSovEkna6aXlqnfbrb7XNjEYgkCQIAgRHa+g9Fy25aHMKaTdtyQ5e5fNR4q1B0j6QfvEf0WtgMH/AM5lXHY9U4+FB68/L+S4VWLZMCLMFUqOZLEjMQ9UpbljkUj7QcL4tNhmMrte2YRPzC0+Gu1TL1+xBUdrS6FAxP8AEvxNV7g6q4wS4sLg6A0XcwhoN3Edst1vKm07MznJLYuHLLK85qobTcRmeWGCSQBlIbbNGUGNQQJUjilHbUjb6F14Xy66v1u6aX3WwZgbX7m5PoqlbFqnotWdQj1LTQwJYIGg0WZKpm1ZaU0YsTSKrVFcnhJEdXcVUkTopfNuHLxI1aZH6en6KGpFSVmXMNWdOV0VzCcSpnpqQ1wte2nrqs2pQnHbU3KdeFRXTJWkGHSD+KrtMkdzIMG3ZoHoP0hPaOL2Jjg3AKlRwLWED/EbNGm++gtdT0cJVqvRFLFY6lSjaT9OZ0jAYUUmBg21PcnUr6ShSVKCij5KtVdWbkzYUpEEAQBAEAQBAEAQBAc3q1VDNluJqV6hIIGpB/JVJE0dzmmJwjy+YO/rMR+Y/FUlUSVnufTRjezWxO8HwjgAXQCN8oBuZ1Guip1ppvQswi0tSx4ai6oYa0ucYHc2sPyCjhSnUdkiOc401eTsi4cE5VuH177hn/6P9Fs4Xh6j7VT4GBjOK/8ACj8fwWxrANAtSxhttnx1MFLHqk0atfCTouXG5NCrbchcdg3jZVJ02i3GopFW5h4U+tSfT6gToRqCDIPyApKE8klI5mrqxEcD5Yx7xkfh4IM+L4gZTdrci750tlI0uvo4cSp5VmXwM2dN3Oh8u8qMoM/mO8R5u6BDJ2aBElo2BtqYVPEYyVR+zovmFFIsYCpHp9QHwtBQ9Tsa1bAMdso5UosljXkiJxnLTH7qCWG6FiOLtuiCxf2eU36qF4SZYjj4owYf7L6IMyR6Ej8l5+jm92Sf6pbYtPCuWaFGIBcRu4k/mpqeDhF3epUr8RrVFa9kTauFAIAgCAIAgCAIAgCAIAgOd1sC7ZQzjctRZqnh1Q7Ks4slTMJ5UqPMi3soZYdT5F6jjZ0lZPTzJzhfJYEGoZ8l1DAR5nVTi9S1kWzA8Np0hDWgeyvU6UYLRGRWxM6rvJm4pSuEAQBAfCEFzz4Y7D4XmVHuZ9T2vTwIAgCAIAgCAIAgCAIAgCAIAgCAIAgCAIAgCAhqWHauGWDbpYZnZMqPHJmy1gXViNtmQBenB9QBAEAQBAEAQBAEAQBAEAQBAEAQBAEAQBAEAQBAEAQBAEAQBAQ1Jclg3Ka8PGbLV0Rs9henB9QBAEAQBAEAQBAEAQBAEAQBAEAQBAEAQBAEAQBAEAQBAEAQBAf/2Q=="/>
          <p:cNvSpPr>
            <a:spLocks noChangeAspect="1" noChangeArrowheads="1"/>
          </p:cNvSpPr>
          <p:nvPr/>
        </p:nvSpPr>
        <p:spPr bwMode="auto">
          <a:xfrm>
            <a:off x="1095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1" t="3830" r="6116" b="5066"/>
          <a:stretch/>
        </p:blipFill>
        <p:spPr>
          <a:xfrm>
            <a:off x="5755073" y="1253559"/>
            <a:ext cx="3388927" cy="4926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7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-5792"/>
            <a:ext cx="6441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smtClean="0">
                <a:latin typeface="Goudy Stout" pitchFamily="18" charset="0"/>
              </a:rPr>
              <a:t>Conclusions</a:t>
            </a:r>
            <a:endParaRPr lang="en-GB" sz="4000">
              <a:latin typeface="Goudy Stout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9990" y="593685"/>
            <a:ext cx="91291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sz="2400" dirty="0" smtClean="0">
                <a:solidFill>
                  <a:srgbClr val="008A3E"/>
                </a:solidFill>
              </a:rPr>
              <a:t>Project is almost back on schedule </a:t>
            </a:r>
            <a:r>
              <a:rPr lang="en-GB" sz="2000" dirty="0" smtClean="0">
                <a:solidFill>
                  <a:srgbClr val="008A3E"/>
                </a:solidFill>
              </a:rPr>
              <a:t>(4 days delay)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2400" dirty="0" smtClean="0">
                <a:solidFill>
                  <a:srgbClr val="7030A0"/>
                </a:solidFill>
              </a:rPr>
              <a:t>Mind the last X % effect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GB" sz="2400" dirty="0" smtClean="0">
                <a:solidFill>
                  <a:srgbClr val="7030A0"/>
                </a:solidFill>
              </a:rPr>
              <a:t>Leak on vac vessel in S56 to be fixed and validated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2400" dirty="0" smtClean="0">
                <a:solidFill>
                  <a:srgbClr val="7030A0"/>
                </a:solidFill>
              </a:rPr>
              <a:t>Overheated splices </a:t>
            </a:r>
            <a:r>
              <a:rPr lang="en-GB" sz="2400" smtClean="0">
                <a:solidFill>
                  <a:srgbClr val="7030A0"/>
                </a:solidFill>
              </a:rPr>
              <a:t>: </a:t>
            </a:r>
            <a:r>
              <a:rPr lang="en-GB" sz="2400" smtClean="0">
                <a:solidFill>
                  <a:srgbClr val="7030A0"/>
                </a:solidFill>
              </a:rPr>
              <a:t/>
            </a:r>
            <a:br>
              <a:rPr lang="en-GB" sz="2400" smtClean="0">
                <a:solidFill>
                  <a:srgbClr val="7030A0"/>
                </a:solidFill>
              </a:rPr>
            </a:br>
            <a:r>
              <a:rPr lang="en-GB" sz="2400" smtClean="0">
                <a:solidFill>
                  <a:srgbClr val="7030A0"/>
                </a:solidFill>
              </a:rPr>
              <a:t>	Two </a:t>
            </a:r>
            <a:r>
              <a:rPr lang="en-GB" sz="2400" dirty="0" smtClean="0">
                <a:solidFill>
                  <a:srgbClr val="7030A0"/>
                </a:solidFill>
              </a:rPr>
              <a:t>more to do but still in the shadow of other activities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2400" dirty="0">
                <a:solidFill>
                  <a:srgbClr val="008000"/>
                </a:solidFill>
              </a:rPr>
              <a:t>DFBA consolidation is nearing completion </a:t>
            </a:r>
            <a:r>
              <a:rPr lang="en-GB" sz="2400" dirty="0">
                <a:solidFill>
                  <a:srgbClr val="008000"/>
                </a:solidFill>
                <a:sym typeface="Wingdings"/>
              </a:rPr>
              <a:t>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sz="24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GB" sz="2400" dirty="0" smtClean="0">
                <a:solidFill>
                  <a:schemeClr val="accent6"/>
                </a:solidFill>
              </a:rPr>
              <a:t>S67 is ready for </a:t>
            </a:r>
            <a:r>
              <a:rPr lang="en-GB" sz="2400" dirty="0" err="1" smtClean="0">
                <a:solidFill>
                  <a:schemeClr val="accent6"/>
                </a:solidFill>
              </a:rPr>
              <a:t>ElQA</a:t>
            </a:r>
            <a:r>
              <a:rPr lang="en-GB" sz="2400" dirty="0" smtClean="0">
                <a:solidFill>
                  <a:schemeClr val="accent6"/>
                </a:solidFill>
              </a:rPr>
              <a:t> before cool-down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2400" dirty="0" smtClean="0">
                <a:solidFill>
                  <a:schemeClr val="accent6"/>
                </a:solidFill>
              </a:rPr>
              <a:t>S81 successfully pressure tested (8.04.2014)</a:t>
            </a:r>
          </a:p>
          <a:p>
            <a:r>
              <a:rPr lang="en-GB" sz="2400" dirty="0" smtClean="0">
                <a:solidFill>
                  <a:schemeClr val="accent6"/>
                </a:solidFill>
              </a:rPr>
              <a:t>	But known leaks to be treated after</a:t>
            </a:r>
          </a:p>
          <a:p>
            <a:endParaRPr lang="en-GB" sz="2400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GB" sz="2400" dirty="0" smtClean="0">
                <a:solidFill>
                  <a:schemeClr val="accent6"/>
                </a:solidFill>
              </a:rPr>
              <a:t>Activities directly linked to splices are in targeted interventions mode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sz="2400" dirty="0" smtClean="0">
                <a:solidFill>
                  <a:schemeClr val="accent6"/>
                </a:solidFill>
              </a:rPr>
              <a:t>Activities in production mode are </a:t>
            </a:r>
            <a:r>
              <a:rPr lang="en-GB" sz="2400" dirty="0">
                <a:solidFill>
                  <a:schemeClr val="accent6"/>
                </a:solidFill>
              </a:rPr>
              <a:t>mainly </a:t>
            </a:r>
            <a:r>
              <a:rPr lang="en-GB" sz="2400" dirty="0" smtClean="0">
                <a:solidFill>
                  <a:schemeClr val="accent6"/>
                </a:solidFill>
              </a:rPr>
              <a:t>welding, leak tests, checks </a:t>
            </a:r>
            <a:r>
              <a:rPr lang="en-GB" sz="2400" dirty="0">
                <a:solidFill>
                  <a:schemeClr val="accent6"/>
                </a:solidFill>
              </a:rPr>
              <a:t>before </a:t>
            </a:r>
            <a:r>
              <a:rPr lang="en-GB" sz="2400" dirty="0" smtClean="0">
                <a:solidFill>
                  <a:schemeClr val="accent6"/>
                </a:solidFill>
              </a:rPr>
              <a:t>closure, ICs </a:t>
            </a:r>
            <a:r>
              <a:rPr lang="en-GB" sz="2400" dirty="0" err="1" smtClean="0">
                <a:solidFill>
                  <a:schemeClr val="accent6"/>
                </a:solidFill>
              </a:rPr>
              <a:t>reclosure</a:t>
            </a:r>
            <a:r>
              <a:rPr lang="en-GB" sz="2400" dirty="0" smtClean="0">
                <a:solidFill>
                  <a:schemeClr val="accent6"/>
                </a:solidFill>
              </a:rPr>
              <a:t>, </a:t>
            </a:r>
            <a:r>
              <a:rPr lang="en-GB" sz="2400" dirty="0" err="1" smtClean="0">
                <a:solidFill>
                  <a:schemeClr val="accent6"/>
                </a:solidFill>
              </a:rPr>
              <a:t>ElQA</a:t>
            </a:r>
            <a:r>
              <a:rPr lang="en-GB" sz="2400" dirty="0" smtClean="0">
                <a:solidFill>
                  <a:schemeClr val="accent6"/>
                </a:solidFill>
              </a:rPr>
              <a:t> </a:t>
            </a:r>
            <a:endParaRPr lang="en-GB" sz="2400" dirty="0">
              <a:solidFill>
                <a:schemeClr val="accent6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GB" sz="20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47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004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0" y="262672"/>
            <a:ext cx="91497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56 :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en-GB" sz="1600" dirty="0"/>
              <a:t>F</a:t>
            </a:r>
            <a:r>
              <a:rPr lang="en-GB" sz="1600" dirty="0" smtClean="0"/>
              <a:t>inal leak test and reconnection of DFBAK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i="1" u="sng" dirty="0" smtClean="0"/>
              <a:t>Sector 67 : </a:t>
            </a:r>
            <a:endParaRPr lang="en-GB" i="1" u="sng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H" sz="1600" dirty="0" smtClean="0"/>
              <a:t>Final </a:t>
            </a:r>
            <a:r>
              <a:rPr lang="fr-CH" sz="1600" dirty="0" err="1" smtClean="0"/>
              <a:t>leak</a:t>
            </a:r>
            <a:r>
              <a:rPr lang="fr-CH" sz="1600" dirty="0" smtClean="0"/>
              <a:t> </a:t>
            </a:r>
            <a:r>
              <a:rPr lang="fr-CH" sz="1600" dirty="0" err="1" smtClean="0"/>
              <a:t>testing</a:t>
            </a:r>
            <a:endParaRPr lang="fr-CH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i="1" u="sng" dirty="0" smtClean="0"/>
              <a:t>Sector 78</a:t>
            </a:r>
            <a:endParaRPr lang="en-GB" dirty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Work</a:t>
            </a:r>
            <a:r>
              <a:rPr lang="fr-CH" sz="1600" dirty="0" smtClean="0"/>
              <a:t> on NC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Reconnection</a:t>
            </a:r>
            <a:r>
              <a:rPr lang="fr-CH" sz="1600" dirty="0" smtClean="0"/>
              <a:t> of DFBAO-SHM</a:t>
            </a:r>
            <a:endParaRPr lang="en-GB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/>
              <a:t>Sector </a:t>
            </a:r>
            <a:r>
              <a:rPr lang="en-GB" u="sng" dirty="0" smtClean="0"/>
              <a:t>81</a:t>
            </a:r>
            <a:endParaRPr lang="en-GB" dirty="0" smtClean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b="1" dirty="0" smtClean="0"/>
              <a:t>Pressure test on 8.04.2014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b="1" u="sng" dirty="0" smtClean="0"/>
              <a:t>Sector 12 </a:t>
            </a:r>
            <a:r>
              <a:rPr lang="en-GB" b="1" u="sng" dirty="0"/>
              <a:t>(Priority)</a:t>
            </a:r>
            <a:endParaRPr lang="en-GB" b="1" dirty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Reclose</a:t>
            </a:r>
            <a:r>
              <a:rPr lang="fr-CH" sz="1600" dirty="0" smtClean="0"/>
              <a:t> last </a:t>
            </a:r>
            <a:r>
              <a:rPr lang="fr-CH" sz="1600" dirty="0" err="1" smtClean="0"/>
              <a:t>ICs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Progress on </a:t>
            </a:r>
            <a:r>
              <a:rPr lang="fr-CH" sz="1600" dirty="0" err="1" smtClean="0"/>
              <a:t>insulation</a:t>
            </a:r>
            <a:r>
              <a:rPr lang="fr-CH" sz="1600" dirty="0" smtClean="0"/>
              <a:t> vacuum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23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all M </a:t>
            </a:r>
            <a:r>
              <a:rPr lang="fr-CH" sz="1600" dirty="0" err="1" smtClean="0"/>
              <a:t>lines</a:t>
            </a:r>
            <a:r>
              <a:rPr lang="fr-CH" sz="1600" dirty="0" smtClean="0"/>
              <a:t> </a:t>
            </a:r>
            <a:r>
              <a:rPr lang="fr-CH" sz="1600" dirty="0" err="1" smtClean="0"/>
              <a:t>rewelding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</a:t>
            </a:r>
            <a:r>
              <a:rPr lang="fr-CH" sz="1600" dirty="0" err="1" smtClean="0"/>
              <a:t>M-lines</a:t>
            </a:r>
            <a:r>
              <a:rPr lang="fr-CH" sz="1600" dirty="0" smtClean="0"/>
              <a:t> </a:t>
            </a:r>
            <a:r>
              <a:rPr lang="fr-CH" sz="1600" dirty="0" err="1" smtClean="0"/>
              <a:t>leak</a:t>
            </a:r>
            <a:r>
              <a:rPr lang="fr-CH" sz="1600" dirty="0" smtClean="0"/>
              <a:t> </a:t>
            </a:r>
            <a:r>
              <a:rPr lang="fr-CH" sz="1600" dirty="0" err="1" smtClean="0"/>
              <a:t>testing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Progress on </a:t>
            </a:r>
            <a:r>
              <a:rPr lang="fr-CH" sz="1600" dirty="0" err="1" smtClean="0"/>
              <a:t>reclosure</a:t>
            </a:r>
            <a:r>
              <a:rPr lang="fr-CH" sz="1600" dirty="0" smtClean="0"/>
              <a:t> of </a:t>
            </a:r>
            <a:r>
              <a:rPr lang="fr-CH" sz="1600" dirty="0" err="1" smtClean="0"/>
              <a:t>ICs</a:t>
            </a:r>
            <a:endParaRPr lang="fr-CH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34</a:t>
            </a:r>
            <a:endParaRPr lang="en-GB" u="sng" dirty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</a:t>
            </a:r>
            <a:r>
              <a:rPr lang="fr-CH" sz="1600" dirty="0" err="1" smtClean="0"/>
              <a:t>work</a:t>
            </a:r>
            <a:r>
              <a:rPr lang="fr-CH" sz="1600" dirty="0" smtClean="0"/>
              <a:t> </a:t>
            </a:r>
            <a:r>
              <a:rPr lang="fr-CH" sz="1600" dirty="0"/>
              <a:t>on </a:t>
            </a:r>
            <a:r>
              <a:rPr lang="fr-CH" sz="1600" dirty="0" err="1"/>
              <a:t>overheated</a:t>
            </a:r>
            <a:r>
              <a:rPr lang="fr-CH" sz="1600" dirty="0"/>
              <a:t> </a:t>
            </a:r>
            <a:r>
              <a:rPr lang="fr-CH" sz="1600" dirty="0" err="1" smtClean="0"/>
              <a:t>splices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Progress on M </a:t>
            </a:r>
            <a:r>
              <a:rPr lang="fr-CH" sz="1600" dirty="0" err="1" smtClean="0"/>
              <a:t>lines</a:t>
            </a:r>
            <a:r>
              <a:rPr lang="fr-CH" sz="1600" dirty="0" smtClean="0"/>
              <a:t> </a:t>
            </a:r>
            <a:r>
              <a:rPr lang="fr-CH" sz="1600" dirty="0" err="1" smtClean="0"/>
              <a:t>rewelding</a:t>
            </a:r>
            <a:endParaRPr lang="fr-CH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45</a:t>
            </a:r>
            <a:endParaRPr lang="en-GB" u="sng" dirty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installation of shunts but </a:t>
            </a:r>
            <a:r>
              <a:rPr lang="fr-CH" sz="1600" dirty="0" err="1" smtClean="0"/>
              <a:t>overheated</a:t>
            </a:r>
            <a:r>
              <a:rPr lang="fr-CH" sz="1600" dirty="0" smtClean="0"/>
              <a:t> </a:t>
            </a:r>
            <a:r>
              <a:rPr lang="fr-CH" sz="1600" dirty="0" err="1" smtClean="0"/>
              <a:t>splices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Progress on </a:t>
            </a:r>
            <a:r>
              <a:rPr lang="fr-CH" sz="1600" dirty="0" err="1" smtClean="0"/>
              <a:t>electrical</a:t>
            </a:r>
            <a:r>
              <a:rPr lang="fr-CH" sz="1600" dirty="0" smtClean="0"/>
              <a:t> </a:t>
            </a:r>
            <a:r>
              <a:rPr lang="fr-CH" sz="1600" dirty="0" err="1" smtClean="0"/>
              <a:t>insulation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Progress on </a:t>
            </a:r>
            <a:r>
              <a:rPr lang="fr-CH" sz="1600" dirty="0"/>
              <a:t>consolidation of Q diodes</a:t>
            </a:r>
          </a:p>
          <a:p>
            <a:pPr marL="720725" lvl="1" indent="-285750">
              <a:buFont typeface="Wingdings" pitchFamily="2" charset="2"/>
              <a:buChar char="§"/>
            </a:pPr>
            <a:endParaRPr lang="fr-CH" sz="1600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2657460" y="0"/>
            <a:ext cx="649224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Main activities for the last </a:t>
            </a:r>
            <a:r>
              <a:rPr lang="fr-CH" sz="2400" dirty="0">
                <a:solidFill>
                  <a:schemeClr val="bg1"/>
                </a:solidFill>
              </a:rPr>
              <a:t>2</a:t>
            </a:r>
            <a:r>
              <a:rPr lang="en-GB" sz="2400" dirty="0" smtClean="0">
                <a:solidFill>
                  <a:schemeClr val="bg1"/>
                </a:solidFill>
              </a:rPr>
              <a:t> 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2629" y="406778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29662" y="3543343"/>
            <a:ext cx="1297671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</a:t>
            </a:r>
            <a:endParaRPr lang="en-GB" sz="1400" u="sng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2629" y="360902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31460" y="2823040"/>
            <a:ext cx="2128918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All ICs are reclosed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32629" y="284393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2629" y="233958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29662" y="4149080"/>
            <a:ext cx="2186539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&gt; 90% ICs reclosed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2629" y="459913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60377" y="6019726"/>
            <a:ext cx="2444058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 yesterday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629" y="1613701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629" y="184453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32629" y="106946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671900" y="1830306"/>
            <a:ext cx="4171909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solidFill>
                  <a:schemeClr val="bg1"/>
                </a:solidFill>
              </a:rPr>
              <a:t>Completed</a:t>
            </a:r>
            <a:r>
              <a:rPr lang="fr-CH" sz="1600" dirty="0" smtClean="0">
                <a:solidFill>
                  <a:schemeClr val="bg1"/>
                </a:solidFill>
              </a:rPr>
              <a:t>, one K </a:t>
            </a:r>
            <a:r>
              <a:rPr lang="fr-CH" sz="1600" dirty="0" err="1" smtClean="0">
                <a:solidFill>
                  <a:schemeClr val="bg1"/>
                </a:solidFill>
              </a:rPr>
              <a:t>hose</a:t>
            </a:r>
            <a:r>
              <a:rPr lang="fr-CH" sz="1600" dirty="0" smtClean="0">
                <a:solidFill>
                  <a:schemeClr val="bg1"/>
                </a:solidFill>
              </a:rPr>
              <a:t> to </a:t>
            </a:r>
            <a:r>
              <a:rPr lang="fr-CH" sz="1600" dirty="0" err="1" smtClean="0">
                <a:solidFill>
                  <a:schemeClr val="bg1"/>
                </a:solidFill>
              </a:rPr>
              <a:t>be</a:t>
            </a:r>
            <a:r>
              <a:rPr lang="fr-CH" sz="1600" dirty="0" smtClean="0">
                <a:solidFill>
                  <a:schemeClr val="bg1"/>
                </a:solidFill>
              </a:rPr>
              <a:t> </a:t>
            </a:r>
            <a:r>
              <a:rPr lang="fr-CH" sz="1600" dirty="0" err="1" smtClean="0">
                <a:solidFill>
                  <a:schemeClr val="bg1"/>
                </a:solidFill>
              </a:rPr>
              <a:t>replaced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33095" y="1459813"/>
            <a:ext cx="4294099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 except in Q7/DFBAO IC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26616" y="2213865"/>
            <a:ext cx="2331238" cy="461665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sym typeface="Wingdings"/>
              </a:rPr>
              <a:t> </a:t>
            </a:r>
            <a:r>
              <a:rPr lang="en-GB" sz="2400" dirty="0" smtClean="0">
                <a:solidFill>
                  <a:schemeClr val="bg1"/>
                </a:solidFill>
              </a:rPr>
              <a:t>Successful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6505" y="5859270"/>
            <a:ext cx="389850" cy="534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19" name="TextBox 18"/>
          <p:cNvSpPr txBox="1"/>
          <p:nvPr/>
        </p:nvSpPr>
        <p:spPr>
          <a:xfrm rot="568226">
            <a:off x="4847922" y="247126"/>
            <a:ext cx="4328429" cy="52322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2800" dirty="0" smtClean="0"/>
              <a:t>From last LSC </a:t>
            </a:r>
            <a:r>
              <a:rPr lang="en-GB" sz="2400" dirty="0" smtClean="0"/>
              <a:t>(28.03.2014)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696240" y="508737"/>
            <a:ext cx="4447760" cy="461665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17thCC/DFBA: Shunts </a:t>
            </a:r>
            <a:r>
              <a:rPr lang="en-GB" sz="1200" dirty="0" err="1" smtClean="0">
                <a:solidFill>
                  <a:schemeClr val="bg1"/>
                </a:solidFill>
              </a:rPr>
              <a:t>resoldered</a:t>
            </a:r>
            <a:r>
              <a:rPr lang="en-GB" sz="1200" dirty="0" smtClean="0">
                <a:solidFill>
                  <a:schemeClr val="bg1"/>
                </a:solidFill>
              </a:rPr>
              <a:t>, spool pieces </a:t>
            </a:r>
            <a:r>
              <a:rPr lang="en-GB" sz="1200" dirty="0" err="1" smtClean="0">
                <a:solidFill>
                  <a:schemeClr val="bg1"/>
                </a:solidFill>
              </a:rPr>
              <a:t>busbars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smtClean="0">
                <a:solidFill>
                  <a:schemeClr val="bg1"/>
                </a:solidFill>
              </a:rPr>
              <a:t>ready for reconnection //  Last subsector to be leak tested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29662" y="3834045"/>
            <a:ext cx="1297671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</a:t>
            </a:r>
            <a:endParaRPr lang="en-GB" sz="1400" u="sng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8829" y="508737"/>
            <a:ext cx="23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629" y="306546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80505" y="4520043"/>
            <a:ext cx="3711875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 </a:t>
            </a:r>
            <a:r>
              <a:rPr lang="en-GB" sz="1600" dirty="0" smtClean="0">
                <a:solidFill>
                  <a:schemeClr val="bg1"/>
                </a:solidFill>
              </a:rPr>
              <a:t>4 repaired </a:t>
            </a:r>
            <a:r>
              <a:rPr lang="en-GB" sz="1600" dirty="0" smtClean="0">
                <a:solidFill>
                  <a:srgbClr val="FFC000"/>
                </a:solidFill>
              </a:rPr>
              <a:t> </a:t>
            </a:r>
            <a:r>
              <a:rPr lang="en-GB" sz="1600" dirty="0" smtClean="0">
                <a:solidFill>
                  <a:srgbClr val="FFC000"/>
                </a:solidFill>
                <a:sym typeface="Wingdings"/>
              </a:rPr>
              <a:t> a</a:t>
            </a:r>
            <a:r>
              <a:rPr lang="en-GB" sz="1600" dirty="0" smtClean="0">
                <a:solidFill>
                  <a:srgbClr val="FFC000"/>
                </a:solidFill>
              </a:rPr>
              <a:t> new one appeared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96239" y="2943633"/>
            <a:ext cx="4241245" cy="584775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9/14 subsectors successfully leak tested, remaining ones under LT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6505" y="5364215"/>
            <a:ext cx="389850" cy="534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2629" y="383404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896722" y="5652711"/>
            <a:ext cx="3420595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&gt;98 </a:t>
            </a:r>
            <a:r>
              <a:rPr lang="en-GB" sz="1600" dirty="0">
                <a:solidFill>
                  <a:schemeClr val="bg1"/>
                </a:solidFill>
              </a:rPr>
              <a:t>% </a:t>
            </a:r>
            <a:r>
              <a:rPr lang="en-GB" sz="1600" dirty="0" smtClean="0">
                <a:solidFill>
                  <a:schemeClr val="bg1"/>
                </a:solidFill>
              </a:rPr>
              <a:t>of the insulations installed</a:t>
            </a:r>
            <a:endParaRPr lang="en-GB" sz="1400" u="sng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77635" y="1056231"/>
            <a:ext cx="4365485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All validated, ready for cool-down for SMACC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2629" y="483344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96722" y="4842897"/>
            <a:ext cx="1861132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&gt; 95% </a:t>
            </a:r>
            <a:r>
              <a:rPr lang="en-GB" sz="1600" dirty="0" err="1" smtClean="0">
                <a:solidFill>
                  <a:schemeClr val="bg1"/>
                </a:solidFill>
              </a:rPr>
              <a:t>rewelded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6505" y="5589240"/>
            <a:ext cx="389850" cy="534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719771" y="5292810"/>
            <a:ext cx="2812669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3 ICs remain to be shunted</a:t>
            </a:r>
            <a:endParaRPr lang="en-GB" sz="14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6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9" grpId="0" animBg="1"/>
      <p:bldP spid="22" grpId="0"/>
      <p:bldP spid="50" grpId="0" animBg="1"/>
      <p:bldP spid="43" grpId="0"/>
      <p:bldP spid="47" grpId="0"/>
      <p:bldP spid="18" grpId="0" animBg="1"/>
      <p:bldP spid="46" grpId="0"/>
      <p:bldP spid="51" grpId="0" animBg="1"/>
      <p:bldP spid="30" grpId="0"/>
      <p:bldP spid="31" grpId="0"/>
      <p:bldP spid="48" grpId="0"/>
      <p:bldP spid="40" grpId="0" animBg="1"/>
      <p:bldP spid="42" grpId="0" animBg="1"/>
      <p:bldP spid="49" grpId="0" animBg="1"/>
      <p:bldP spid="57" grpId="0"/>
      <p:bldP spid="19" grpId="0" animBg="1"/>
      <p:bldP spid="8" grpId="0" animBg="1"/>
      <p:bldP spid="60" grpId="0" animBg="1"/>
      <p:bldP spid="33" grpId="0"/>
      <p:bldP spid="34" grpId="0"/>
      <p:bldP spid="36" grpId="0" animBg="1"/>
      <p:bldP spid="39" grpId="0" animBg="1"/>
      <p:bldP spid="38" grpId="0"/>
      <p:bldP spid="52" grpId="0"/>
      <p:bldP spid="54" grpId="0" animBg="1"/>
      <p:bldP spid="35" grpId="0" animBg="1"/>
      <p:bldP spid="56" grpId="0"/>
      <p:bldP spid="58" grpId="0" animBg="1"/>
      <p:bldP spid="45" grpId="0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73" y="-5792"/>
            <a:ext cx="9139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Goudy Stout" pitchFamily="18" charset="0"/>
              </a:rPr>
              <a:t>SEQUENCE AND STATUS</a:t>
            </a:r>
            <a:endParaRPr lang="en-GB" sz="2800" dirty="0">
              <a:latin typeface="Goudy Stout" pitchFamily="18" charset="0"/>
            </a:endParaRPr>
          </a:p>
        </p:txBody>
      </p:sp>
      <p:sp>
        <p:nvSpPr>
          <p:cNvPr id="4" name="Chevron 3"/>
          <p:cNvSpPr/>
          <p:nvPr/>
        </p:nvSpPr>
        <p:spPr bwMode="auto">
          <a:xfrm>
            <a:off x="611560" y="1189636"/>
            <a:ext cx="1796142" cy="293521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OK to open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2910873" y="1189244"/>
            <a:ext cx="1796142" cy="293913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Open ICs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4289151" y="441982"/>
            <a:ext cx="1796142" cy="408910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Install DN200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Chevron 9"/>
          <p:cNvSpPr/>
          <p:nvPr/>
        </p:nvSpPr>
        <p:spPr bwMode="auto">
          <a:xfrm>
            <a:off x="5439463" y="1178750"/>
            <a:ext cx="2285987" cy="298964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Open M sleeves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Chevron 11"/>
          <p:cNvSpPr/>
          <p:nvPr/>
        </p:nvSpPr>
        <p:spPr bwMode="auto">
          <a:xfrm>
            <a:off x="830361" y="2610820"/>
            <a:ext cx="2196284" cy="33517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ElQC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(old splices)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Chevron 13"/>
          <p:cNvSpPr/>
          <p:nvPr/>
        </p:nvSpPr>
        <p:spPr bwMode="auto">
          <a:xfrm>
            <a:off x="1427013" y="1956695"/>
            <a:ext cx="2554109" cy="293325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Undo / Redo splices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Chevron 15"/>
          <p:cNvSpPr/>
          <p:nvPr/>
        </p:nvSpPr>
        <p:spPr bwMode="auto">
          <a:xfrm>
            <a:off x="4046770" y="1956695"/>
            <a:ext cx="3000505" cy="293325"/>
          </a:xfrm>
          <a:prstGeom prst="chevron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ElQC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(new splices)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8" name="Chevron 17"/>
          <p:cNvSpPr/>
          <p:nvPr/>
        </p:nvSpPr>
        <p:spPr bwMode="auto">
          <a:xfrm>
            <a:off x="3629790" y="2619440"/>
            <a:ext cx="1889393" cy="32655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Machine Cu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" name="Chevron 19"/>
          <p:cNvSpPr/>
          <p:nvPr/>
        </p:nvSpPr>
        <p:spPr bwMode="auto">
          <a:xfrm>
            <a:off x="5547022" y="2650473"/>
            <a:ext cx="2735621" cy="295519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ElQC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after Cu mach.</a:t>
            </a:r>
            <a:endParaRPr kumimoji="0" lang="en-GB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91434" y="1328233"/>
            <a:ext cx="7334016" cy="1450173"/>
            <a:chOff x="399494" y="1504680"/>
            <a:chExt cx="7334016" cy="2082045"/>
          </a:xfrm>
        </p:grpSpPr>
        <p:cxnSp>
          <p:nvCxnSpPr>
            <p:cNvPr id="23" name="Elbow Connector 22"/>
            <p:cNvCxnSpPr>
              <a:stCxn id="10" idx="3"/>
            </p:cNvCxnSpPr>
            <p:nvPr/>
          </p:nvCxnSpPr>
          <p:spPr bwMode="auto">
            <a:xfrm flipH="1">
              <a:off x="399494" y="1504680"/>
              <a:ext cx="7334016" cy="776898"/>
            </a:xfrm>
            <a:prstGeom prst="bentConnector3">
              <a:avLst>
                <a:gd name="adj1" fmla="val -3117"/>
              </a:avLst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Elbow Connector 23"/>
            <p:cNvCxnSpPr/>
            <p:nvPr/>
          </p:nvCxnSpPr>
          <p:spPr bwMode="auto">
            <a:xfrm rot="16200000" flipH="1">
              <a:off x="61204" y="2656111"/>
              <a:ext cx="1305147" cy="556081"/>
            </a:xfrm>
            <a:prstGeom prst="bentConnector2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25" name="Elbow Connector 24"/>
          <p:cNvCxnSpPr>
            <a:stCxn id="20" idx="3"/>
          </p:cNvCxnSpPr>
          <p:nvPr/>
        </p:nvCxnSpPr>
        <p:spPr bwMode="auto">
          <a:xfrm flipH="1">
            <a:off x="206515" y="2798233"/>
            <a:ext cx="8076128" cy="472162"/>
          </a:xfrm>
          <a:prstGeom prst="bentConnector3">
            <a:avLst>
              <a:gd name="adj1" fmla="val -2831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Elbow Connector 25"/>
          <p:cNvCxnSpPr>
            <a:endCxn id="27" idx="1"/>
          </p:cNvCxnSpPr>
          <p:nvPr/>
        </p:nvCxnSpPr>
        <p:spPr bwMode="auto">
          <a:xfrm rot="16200000" flipH="1">
            <a:off x="-15428" y="3489965"/>
            <a:ext cx="999102" cy="535200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Chevron 26"/>
          <p:cNvSpPr/>
          <p:nvPr/>
        </p:nvSpPr>
        <p:spPr bwMode="auto">
          <a:xfrm>
            <a:off x="427677" y="3933070"/>
            <a:ext cx="1377722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Install shunts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1372" y="4534587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3 ICs to do</a:t>
            </a:r>
            <a:endParaRPr lang="en-GB" sz="1400" dirty="0"/>
          </a:p>
        </p:txBody>
      </p:sp>
      <p:sp>
        <p:nvSpPr>
          <p:cNvPr id="29" name="Chevron 28"/>
          <p:cNvSpPr/>
          <p:nvPr/>
        </p:nvSpPr>
        <p:spPr bwMode="auto">
          <a:xfrm>
            <a:off x="1594534" y="3930076"/>
            <a:ext cx="1627315" cy="644957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ElQC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after shunt</a:t>
            </a:r>
            <a:endParaRPr kumimoji="0" lang="en-GB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90682" y="4534587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3</a:t>
            </a:r>
            <a:r>
              <a:rPr lang="en-GB" sz="1400" dirty="0" smtClean="0"/>
              <a:t> ICs to do</a:t>
            </a:r>
            <a:endParaRPr lang="en-GB" sz="1400" dirty="0"/>
          </a:p>
        </p:txBody>
      </p:sp>
      <p:sp>
        <p:nvSpPr>
          <p:cNvPr id="31" name="Chevron 30"/>
          <p:cNvSpPr/>
          <p:nvPr/>
        </p:nvSpPr>
        <p:spPr bwMode="auto">
          <a:xfrm>
            <a:off x="2993727" y="3911239"/>
            <a:ext cx="1603383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Insulate splices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76845" y="4534587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6</a:t>
            </a:r>
            <a:r>
              <a:rPr lang="en-GB" sz="1400" dirty="0" smtClean="0"/>
              <a:t> ICs to do</a:t>
            </a:r>
            <a:endParaRPr lang="en-GB" sz="1400" dirty="0"/>
          </a:p>
        </p:txBody>
      </p:sp>
      <p:sp>
        <p:nvSpPr>
          <p:cNvPr id="33" name="Chevron 32"/>
          <p:cNvSpPr/>
          <p:nvPr/>
        </p:nvSpPr>
        <p:spPr bwMode="auto">
          <a:xfrm>
            <a:off x="4377909" y="3896935"/>
            <a:ext cx="1372716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Weld</a:t>
            </a:r>
            <a:r>
              <a:rPr kumimoji="0" lang="en-GB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M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36985" y="4534587"/>
            <a:ext cx="1058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≈ 7</a:t>
            </a:r>
            <a:r>
              <a:rPr lang="en-GB" sz="1400" dirty="0" smtClean="0"/>
              <a:t> </a:t>
            </a:r>
            <a:r>
              <a:rPr lang="en-GB" sz="1400" dirty="0"/>
              <a:t>sectors</a:t>
            </a:r>
          </a:p>
        </p:txBody>
      </p:sp>
      <p:sp>
        <p:nvSpPr>
          <p:cNvPr id="35" name="Chevron 34"/>
          <p:cNvSpPr/>
          <p:nvPr/>
        </p:nvSpPr>
        <p:spPr bwMode="auto">
          <a:xfrm>
            <a:off x="5464666" y="3896935"/>
            <a:ext cx="1491238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Leak test M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24858" y="4561383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≈ </a:t>
            </a:r>
            <a:r>
              <a:rPr lang="en-GB" sz="1400" dirty="0" smtClean="0"/>
              <a:t>6.5 sectors</a:t>
            </a:r>
            <a:endParaRPr lang="en-GB" sz="1400" dirty="0"/>
          </a:p>
        </p:txBody>
      </p:sp>
      <p:sp>
        <p:nvSpPr>
          <p:cNvPr id="37" name="Chevron 36"/>
          <p:cNvSpPr/>
          <p:nvPr/>
        </p:nvSpPr>
        <p:spPr bwMode="auto">
          <a:xfrm>
            <a:off x="6688141" y="3896935"/>
            <a:ext cx="1351715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Close IC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47645" y="4534587"/>
            <a:ext cx="1058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≈</a:t>
            </a:r>
            <a:r>
              <a:rPr lang="en-GB" sz="1400" dirty="0" smtClean="0"/>
              <a:t> 6 </a:t>
            </a:r>
            <a:r>
              <a:rPr lang="en-GB" sz="1400" dirty="0"/>
              <a:t>sectors</a:t>
            </a:r>
          </a:p>
        </p:txBody>
      </p:sp>
      <p:sp>
        <p:nvSpPr>
          <p:cNvPr id="39" name="Chevron 38"/>
          <p:cNvSpPr/>
          <p:nvPr/>
        </p:nvSpPr>
        <p:spPr bwMode="auto">
          <a:xfrm>
            <a:off x="7788818" y="3903871"/>
            <a:ext cx="1388245" cy="648092"/>
          </a:xfrm>
          <a:prstGeom prst="chevron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Final LT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57388" y="4534587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≈ 4.5 sectors</a:t>
            </a:r>
            <a:endParaRPr lang="en-GB" sz="1400" dirty="0"/>
          </a:p>
        </p:txBody>
      </p:sp>
      <p:sp>
        <p:nvSpPr>
          <p:cNvPr id="41" name="Chevron 40"/>
          <p:cNvSpPr/>
          <p:nvPr/>
        </p:nvSpPr>
        <p:spPr bwMode="auto">
          <a:xfrm>
            <a:off x="2820431" y="3339224"/>
            <a:ext cx="3021035" cy="286070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400" dirty="0" err="1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Consolidate</a:t>
            </a:r>
            <a:r>
              <a:rPr lang="fr-CH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Q diodes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80402" y="1956695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</a:rPr>
              <a:t>Cancelled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rot="19931359">
            <a:off x="3707730" y="405520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45" name="TextBox 44"/>
          <p:cNvSpPr txBox="1"/>
          <p:nvPr/>
        </p:nvSpPr>
        <p:spPr>
          <a:xfrm rot="19931359">
            <a:off x="587547" y="760720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 rot="19931359">
            <a:off x="2478199" y="901059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47" name="TextBox 46"/>
          <p:cNvSpPr txBox="1"/>
          <p:nvPr/>
        </p:nvSpPr>
        <p:spPr>
          <a:xfrm rot="19931359">
            <a:off x="4804807" y="1105513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3" name="TextBox 52"/>
          <p:cNvSpPr txBox="1"/>
          <p:nvPr/>
        </p:nvSpPr>
        <p:spPr>
          <a:xfrm rot="19931359">
            <a:off x="276462" y="2669034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grpSp>
        <p:nvGrpSpPr>
          <p:cNvPr id="72" name="Group 71"/>
          <p:cNvGrpSpPr/>
          <p:nvPr/>
        </p:nvGrpSpPr>
        <p:grpSpPr>
          <a:xfrm>
            <a:off x="1154230" y="5004175"/>
            <a:ext cx="5893045" cy="1195491"/>
            <a:chOff x="1154230" y="5004175"/>
            <a:chExt cx="5893045" cy="1195491"/>
          </a:xfrm>
        </p:grpSpPr>
        <p:sp>
          <p:nvSpPr>
            <p:cNvPr id="68" name="Chevron 67"/>
            <p:cNvSpPr/>
            <p:nvPr/>
          </p:nvSpPr>
          <p:spPr bwMode="auto">
            <a:xfrm>
              <a:off x="1154230" y="5004175"/>
              <a:ext cx="2375486" cy="648092"/>
            </a:xfrm>
            <a:prstGeom prst="chevron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Non-conformities (Before P Test)</a:t>
              </a:r>
              <a:b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</a:b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69" name="Chevron 68"/>
            <p:cNvSpPr/>
            <p:nvPr/>
          </p:nvSpPr>
          <p:spPr bwMode="auto">
            <a:xfrm>
              <a:off x="4053124" y="5004175"/>
              <a:ext cx="2994151" cy="648092"/>
            </a:xfrm>
            <a:prstGeom prst="chevron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Non-conformities </a:t>
              </a:r>
              <a:b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</a:b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(After P Test)</a:t>
              </a:r>
              <a:b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</a:b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616141" y="5676446"/>
              <a:ext cx="11592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2</a:t>
              </a:r>
              <a:r>
                <a:rPr lang="en-GB" sz="1400" dirty="0" smtClean="0"/>
                <a:t> completed</a:t>
              </a:r>
            </a:p>
            <a:p>
              <a:r>
                <a:rPr lang="en-GB" sz="1400" dirty="0" smtClean="0"/>
                <a:t>≈ 5 sec-</a:t>
              </a:r>
              <a:r>
                <a:rPr lang="en-GB" sz="1400" dirty="0" err="1" smtClean="0"/>
                <a:t>eq</a:t>
              </a:r>
              <a:endParaRPr lang="en-GB" sz="14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940213" y="5662881"/>
              <a:ext cx="30620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Completed in 1</a:t>
              </a:r>
              <a:r>
                <a:rPr lang="en-GB" sz="1400" baseline="30000" dirty="0" smtClean="0"/>
                <a:t>st</a:t>
              </a:r>
              <a:r>
                <a:rPr lang="en-GB" sz="1400" dirty="0" smtClean="0"/>
                <a:t> sector (67)… so far</a:t>
              </a:r>
              <a:endParaRPr lang="en-GB" sz="1400" dirty="0"/>
            </a:p>
          </p:txBody>
        </p:sp>
      </p:grpSp>
      <p:sp>
        <p:nvSpPr>
          <p:cNvPr id="49" name="TextBox 48"/>
          <p:cNvSpPr txBox="1"/>
          <p:nvPr/>
        </p:nvSpPr>
        <p:spPr>
          <a:xfrm rot="19931359">
            <a:off x="1173690" y="1787417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 rot="19931359">
            <a:off x="3232947" y="2397535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0" name="TextBox 49"/>
          <p:cNvSpPr txBox="1"/>
          <p:nvPr/>
        </p:nvSpPr>
        <p:spPr>
          <a:xfrm rot="19931359">
            <a:off x="5253805" y="2450163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1" name="TextBox 50"/>
          <p:cNvSpPr txBox="1"/>
          <p:nvPr/>
        </p:nvSpPr>
        <p:spPr>
          <a:xfrm rot="19931359">
            <a:off x="2232770" y="3288936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09305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07229"/>
            <a:ext cx="9144000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>
                <a:solidFill>
                  <a:srgbClr val="008A3E"/>
                </a:solidFill>
              </a:rPr>
              <a:t>Shunts are </a:t>
            </a:r>
            <a:r>
              <a:rPr lang="fr-CH" b="1" u="sng" dirty="0" err="1">
                <a:solidFill>
                  <a:srgbClr val="008A3E"/>
                </a:solidFill>
              </a:rPr>
              <a:t>installed</a:t>
            </a:r>
            <a:r>
              <a:rPr lang="fr-CH" b="1" u="sng" dirty="0">
                <a:solidFill>
                  <a:srgbClr val="008A3E"/>
                </a:solidFill>
              </a:rPr>
              <a:t> </a:t>
            </a:r>
            <a:r>
              <a:rPr lang="fr-CH" b="1" u="sng" dirty="0" smtClean="0">
                <a:solidFill>
                  <a:srgbClr val="008A3E"/>
                </a:solidFill>
              </a:rPr>
              <a:t>in 1692/1695 </a:t>
            </a:r>
            <a:r>
              <a:rPr lang="fr-CH" b="1" u="sng" dirty="0" err="1" smtClean="0">
                <a:solidFill>
                  <a:srgbClr val="008A3E"/>
                </a:solidFill>
              </a:rPr>
              <a:t>ICs</a:t>
            </a:r>
            <a:endParaRPr lang="fr-CH" b="1" u="sng" dirty="0" smtClean="0">
              <a:solidFill>
                <a:srgbClr val="008A3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8510" y="4973976"/>
            <a:ext cx="9162510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Completed in 6 sectors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</a:t>
            </a:r>
            <a:r>
              <a:rPr lang="en-GB" dirty="0" smtClean="0"/>
              <a:t> equipped in the last 2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Only 3 ICs remains in the whole LHC, </a:t>
            </a:r>
            <a:r>
              <a:rPr lang="en-GB" dirty="0"/>
              <a:t>o</a:t>
            </a:r>
            <a:r>
              <a:rPr lang="en-GB" dirty="0" smtClean="0"/>
              <a:t>nly linked to overheated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u="sng" dirty="0" smtClean="0"/>
              <a:t>Last shunt </a:t>
            </a:r>
            <a:r>
              <a:rPr lang="fr-CH" b="1" u="sng" dirty="0" err="1" smtClean="0"/>
              <a:t>forecasted</a:t>
            </a:r>
            <a:r>
              <a:rPr lang="fr-CH" b="1" u="sng" dirty="0" smtClean="0"/>
              <a:t> for end of April 14</a:t>
            </a:r>
            <a:endParaRPr lang="en-GB" b="1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4562126" y="648866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H </a:t>
            </a:r>
            <a:r>
              <a:rPr lang="en-GB" dirty="0" err="1" smtClean="0">
                <a:solidFill>
                  <a:srgbClr val="FFFF00"/>
                </a:solidFill>
              </a:rPr>
              <a:t>Prin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3720"/>
            <a:ext cx="9144000" cy="399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5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92729"/>
            <a:ext cx="4140772" cy="320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" y="623397"/>
            <a:ext cx="9144001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 err="1" smtClean="0">
                <a:solidFill>
                  <a:srgbClr val="008A3E"/>
                </a:solidFill>
              </a:rPr>
              <a:t>Insulation</a:t>
            </a:r>
            <a:r>
              <a:rPr lang="fr-CH" b="1" u="sng" dirty="0" smtClean="0">
                <a:solidFill>
                  <a:srgbClr val="008A3E"/>
                </a:solidFill>
              </a:rPr>
              <a:t> box: </a:t>
            </a:r>
            <a:r>
              <a:rPr lang="fr-CH" b="1" u="sng" dirty="0" err="1" smtClean="0">
                <a:solidFill>
                  <a:srgbClr val="008A3E"/>
                </a:solidFill>
              </a:rPr>
              <a:t>Installed</a:t>
            </a:r>
            <a:r>
              <a:rPr lang="fr-CH" b="1" u="sng" dirty="0" smtClean="0">
                <a:solidFill>
                  <a:srgbClr val="008A3E"/>
                </a:solidFill>
              </a:rPr>
              <a:t> in 1689/1695 </a:t>
            </a:r>
            <a:r>
              <a:rPr lang="fr-CH" b="1" u="sng" dirty="0" err="1">
                <a:solidFill>
                  <a:srgbClr val="008A3E"/>
                </a:solidFill>
              </a:rPr>
              <a:t>ICs</a:t>
            </a:r>
            <a:endParaRPr lang="fr-CH" b="1" u="sng" dirty="0" smtClean="0">
              <a:solidFill>
                <a:srgbClr val="008A3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0310" y="6465892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H </a:t>
            </a:r>
            <a:r>
              <a:rPr lang="en-GB" dirty="0" err="1" smtClean="0">
                <a:solidFill>
                  <a:srgbClr val="FFFF00"/>
                </a:solidFill>
              </a:rPr>
              <a:t>Prin</a:t>
            </a:r>
            <a:r>
              <a:rPr lang="en-GB" dirty="0" smtClean="0">
                <a:solidFill>
                  <a:srgbClr val="FFFF00"/>
                </a:solidFill>
              </a:rPr>
              <a:t> / G Maury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1402" y="4194086"/>
            <a:ext cx="4121949" cy="203132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J"/>
            </a:pPr>
            <a:r>
              <a:rPr lang="en-GB" dirty="0" smtClean="0"/>
              <a:t>On the baseline</a:t>
            </a:r>
          </a:p>
          <a:p>
            <a:pPr marL="285750" indent="-285750">
              <a:buFont typeface="Wingdings"/>
              <a:buChar char="J"/>
            </a:pPr>
            <a:r>
              <a:rPr lang="en-GB" dirty="0" smtClean="0"/>
              <a:t>Won</a:t>
            </a:r>
            <a:r>
              <a:rPr lang="fr-CH" dirty="0" smtClean="0"/>
              <a:t>’t </a:t>
            </a:r>
            <a:r>
              <a:rPr lang="fr-CH" dirty="0" err="1" smtClean="0"/>
              <a:t>be</a:t>
            </a:r>
            <a:r>
              <a:rPr lang="fr-CH" dirty="0" smtClean="0"/>
              <a:t> on </a:t>
            </a:r>
            <a:r>
              <a:rPr lang="fr-CH" dirty="0" err="1" smtClean="0"/>
              <a:t>critical</a:t>
            </a:r>
            <a:r>
              <a:rPr lang="fr-CH" dirty="0" smtClean="0"/>
              <a:t> </a:t>
            </a:r>
            <a:r>
              <a:rPr lang="fr-CH" dirty="0" err="1" smtClean="0"/>
              <a:t>path</a:t>
            </a:r>
            <a:endParaRPr lang="en-GB" dirty="0" smtClean="0">
              <a:sym typeface="Wingdings"/>
            </a:endParaRPr>
          </a:p>
          <a:p>
            <a:pPr marL="285750" indent="-285750">
              <a:buFont typeface="Wingdings"/>
              <a:buChar char="K"/>
            </a:pPr>
            <a:r>
              <a:rPr lang="en-GB" dirty="0" smtClean="0">
                <a:sym typeface="Wingdings"/>
              </a:rPr>
              <a:t>Onl</a:t>
            </a:r>
            <a:r>
              <a:rPr lang="en-GB" dirty="0" smtClean="0"/>
              <a:t>y </a:t>
            </a:r>
            <a:r>
              <a:rPr lang="en-GB" dirty="0"/>
              <a:t>6</a:t>
            </a:r>
            <a:r>
              <a:rPr lang="en-GB" dirty="0" smtClean="0"/>
              <a:t> ICs left for LHC </a:t>
            </a:r>
            <a:br>
              <a:rPr lang="en-GB" dirty="0" smtClean="0"/>
            </a:br>
            <a:r>
              <a:rPr lang="en-GB" dirty="0" smtClean="0"/>
              <a:t>[Was 7 in 7 first sectors 2 weeks ago] </a:t>
            </a:r>
            <a:br>
              <a:rPr lang="en-GB" dirty="0" smtClean="0"/>
            </a:br>
            <a:r>
              <a:rPr lang="en-GB" dirty="0" smtClean="0"/>
              <a:t>(&lt;0.4 %) </a:t>
            </a:r>
          </a:p>
          <a:p>
            <a:pPr marL="285750" indent="-285750">
              <a:buFont typeface="Wingdings"/>
              <a:buChar char="K"/>
            </a:pPr>
            <a:endParaRPr lang="en-GB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86535" y="1433144"/>
            <a:ext cx="2532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(4 weeks sliding average)</a:t>
            </a:r>
          </a:p>
          <a:p>
            <a:pPr algn="ctr"/>
            <a:r>
              <a:rPr lang="en-GB" sz="1400" dirty="0" smtClean="0"/>
              <a:t>*Estimate for W15</a:t>
            </a:r>
            <a:endParaRPr lang="en-GB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17" y="992729"/>
            <a:ext cx="5043483" cy="320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jtock\AppData\Local\Microsoft\Windows\Temporary Internet Files\Content.IE5\FNR231H2\char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771" y="4194085"/>
            <a:ext cx="5003229" cy="203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22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" y="623397"/>
            <a:ext cx="9144001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 smtClean="0">
                <a:solidFill>
                  <a:srgbClr val="008A3E"/>
                </a:solidFill>
              </a:rPr>
              <a:t>Consolidation of Q Diodes:  </a:t>
            </a:r>
            <a:r>
              <a:rPr lang="fr-CH" b="1" u="sng" dirty="0" err="1" smtClean="0">
                <a:solidFill>
                  <a:srgbClr val="008A3E"/>
                </a:solidFill>
              </a:rPr>
              <a:t>Completed</a:t>
            </a:r>
            <a:endParaRPr lang="fr-CH" b="1" u="sng" dirty="0" smtClean="0">
              <a:solidFill>
                <a:srgbClr val="008A3E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2729"/>
            <a:ext cx="4588504" cy="3336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77002" y="6465892"/>
            <a:ext cx="2933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L Grand-Clement</a:t>
            </a:r>
            <a:endParaRPr lang="en-GB" dirty="0">
              <a:solidFill>
                <a:srgbClr val="FFFF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626895" y="2753925"/>
            <a:ext cx="5517105" cy="4096286"/>
            <a:chOff x="3147916" y="2462075"/>
            <a:chExt cx="5996084" cy="4373149"/>
          </a:xfrm>
        </p:grpSpPr>
        <p:pic>
          <p:nvPicPr>
            <p:cNvPr id="2050" name="Picture 2" descr="\\cern.ch\dfs\Workspaces\j\JPhTock\LHC\aSMACC\GalPresentations\Photos\LastQDiodesConso_20140410\_A1A4338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30" r="21523"/>
            <a:stretch/>
          </p:blipFill>
          <p:spPr bwMode="auto">
            <a:xfrm>
              <a:off x="3147916" y="2462075"/>
              <a:ext cx="5986819" cy="4373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147916" y="6465892"/>
              <a:ext cx="5996084" cy="36143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10.04.2013 : Consolidation of the last </a:t>
              </a:r>
              <a:r>
                <a:rPr lang="en-GB" sz="1600" dirty="0" err="1" smtClean="0"/>
                <a:t>quadrupole</a:t>
              </a:r>
              <a:r>
                <a:rPr lang="en-GB" sz="1600" dirty="0" smtClean="0"/>
                <a:t> diode</a:t>
              </a:r>
              <a:endParaRPr lang="en-GB" sz="1600" dirty="0"/>
            </a:p>
          </p:txBody>
        </p:sp>
      </p:grpSp>
      <p:pic>
        <p:nvPicPr>
          <p:cNvPr id="2052" name="Picture 4" descr="C:\Users\jtock\AppData\Local\Microsoft\Windows\Temporary Internet Files\Content.IE5\FNR231H2\chart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992729"/>
            <a:ext cx="4563475" cy="203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7"/>
          <p:cNvSpPr/>
          <p:nvPr/>
        </p:nvSpPr>
        <p:spPr>
          <a:xfrm>
            <a:off x="4789170" y="1446111"/>
            <a:ext cx="4126230" cy="1159929"/>
          </a:xfrm>
          <a:custGeom>
            <a:avLst/>
            <a:gdLst>
              <a:gd name="connsiteX0" fmla="*/ 0 w 4126230"/>
              <a:gd name="connsiteY0" fmla="*/ 1159929 h 1159929"/>
              <a:gd name="connsiteX1" fmla="*/ 308610 w 4126230"/>
              <a:gd name="connsiteY1" fmla="*/ 919899 h 1159929"/>
              <a:gd name="connsiteX2" fmla="*/ 731520 w 4126230"/>
              <a:gd name="connsiteY2" fmla="*/ 131229 h 1159929"/>
              <a:gd name="connsiteX3" fmla="*/ 891540 w 4126230"/>
              <a:gd name="connsiteY3" fmla="*/ 28359 h 1159929"/>
              <a:gd name="connsiteX4" fmla="*/ 1085850 w 4126230"/>
              <a:gd name="connsiteY4" fmla="*/ 188379 h 1159929"/>
              <a:gd name="connsiteX5" fmla="*/ 1177290 w 4126230"/>
              <a:gd name="connsiteY5" fmla="*/ 314109 h 1159929"/>
              <a:gd name="connsiteX6" fmla="*/ 1714500 w 4126230"/>
              <a:gd name="connsiteY6" fmla="*/ 862749 h 1159929"/>
              <a:gd name="connsiteX7" fmla="*/ 2240280 w 4126230"/>
              <a:gd name="connsiteY7" fmla="*/ 931329 h 1159929"/>
              <a:gd name="connsiteX8" fmla="*/ 3074670 w 4126230"/>
              <a:gd name="connsiteY8" fmla="*/ 782739 h 1159929"/>
              <a:gd name="connsiteX9" fmla="*/ 3623310 w 4126230"/>
              <a:gd name="connsiteY9" fmla="*/ 336969 h 1159929"/>
              <a:gd name="connsiteX10" fmla="*/ 3874770 w 4126230"/>
              <a:gd name="connsiteY10" fmla="*/ 62649 h 1159929"/>
              <a:gd name="connsiteX11" fmla="*/ 3966210 w 4126230"/>
              <a:gd name="connsiteY11" fmla="*/ 5499 h 1159929"/>
              <a:gd name="connsiteX12" fmla="*/ 4126230 w 4126230"/>
              <a:gd name="connsiteY12" fmla="*/ 5499 h 115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6230" h="1159929">
                <a:moveTo>
                  <a:pt x="0" y="1159929"/>
                </a:moveTo>
                <a:cubicBezTo>
                  <a:pt x="93345" y="1125639"/>
                  <a:pt x="186690" y="1091349"/>
                  <a:pt x="308610" y="919899"/>
                </a:cubicBezTo>
                <a:cubicBezTo>
                  <a:pt x="430530" y="748449"/>
                  <a:pt x="634365" y="279819"/>
                  <a:pt x="731520" y="131229"/>
                </a:cubicBezTo>
                <a:cubicBezTo>
                  <a:pt x="828675" y="-17361"/>
                  <a:pt x="832485" y="18834"/>
                  <a:pt x="891540" y="28359"/>
                </a:cubicBezTo>
                <a:cubicBezTo>
                  <a:pt x="950595" y="37884"/>
                  <a:pt x="1038225" y="140754"/>
                  <a:pt x="1085850" y="188379"/>
                </a:cubicBezTo>
                <a:cubicBezTo>
                  <a:pt x="1133475" y="236004"/>
                  <a:pt x="1072515" y="201714"/>
                  <a:pt x="1177290" y="314109"/>
                </a:cubicBezTo>
                <a:cubicBezTo>
                  <a:pt x="1282065" y="426504"/>
                  <a:pt x="1537335" y="759879"/>
                  <a:pt x="1714500" y="862749"/>
                </a:cubicBezTo>
                <a:cubicBezTo>
                  <a:pt x="1891665" y="965619"/>
                  <a:pt x="2013585" y="944664"/>
                  <a:pt x="2240280" y="931329"/>
                </a:cubicBezTo>
                <a:cubicBezTo>
                  <a:pt x="2466975" y="917994"/>
                  <a:pt x="2844165" y="881799"/>
                  <a:pt x="3074670" y="782739"/>
                </a:cubicBezTo>
                <a:cubicBezTo>
                  <a:pt x="3305175" y="683679"/>
                  <a:pt x="3489960" y="456984"/>
                  <a:pt x="3623310" y="336969"/>
                </a:cubicBezTo>
                <a:cubicBezTo>
                  <a:pt x="3756660" y="216954"/>
                  <a:pt x="3817620" y="117894"/>
                  <a:pt x="3874770" y="62649"/>
                </a:cubicBezTo>
                <a:cubicBezTo>
                  <a:pt x="3931920" y="7404"/>
                  <a:pt x="3924300" y="15024"/>
                  <a:pt x="3966210" y="5499"/>
                </a:cubicBezTo>
                <a:cubicBezTo>
                  <a:pt x="4008120" y="-4026"/>
                  <a:pt x="4067175" y="736"/>
                  <a:pt x="4126230" y="5499"/>
                </a:cubicBezTo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0533" y="4599130"/>
            <a:ext cx="4610282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 smtClean="0"/>
              <a:t>Work optimised despite the lack of components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/>
              <a:t>Impact on other activities was minimum</a:t>
            </a:r>
          </a:p>
        </p:txBody>
      </p:sp>
    </p:spTree>
    <p:extLst>
      <p:ext uri="{BB962C8B-B14F-4D97-AF65-F5344CB8AC3E}">
        <p14:creationId xmlns:p14="http://schemas.microsoft.com/office/powerpoint/2010/main" val="397822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815" y="3888599"/>
            <a:ext cx="4527087" cy="29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31" y="623397"/>
            <a:ext cx="9137270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 smtClean="0">
                <a:solidFill>
                  <a:srgbClr val="008A3E"/>
                </a:solidFill>
              </a:rPr>
              <a:t>M </a:t>
            </a:r>
            <a:r>
              <a:rPr lang="fr-CH" b="1" u="sng" dirty="0" err="1" smtClean="0">
                <a:solidFill>
                  <a:srgbClr val="008A3E"/>
                </a:solidFill>
              </a:rPr>
              <a:t>Welding</a:t>
            </a:r>
            <a:r>
              <a:rPr lang="fr-CH" b="1" u="sng" dirty="0" smtClean="0">
                <a:solidFill>
                  <a:srgbClr val="008A3E"/>
                </a:solidFill>
              </a:rPr>
              <a:t> :  </a:t>
            </a:r>
            <a:r>
              <a:rPr lang="fr-CH" b="1" u="sng" dirty="0" err="1" smtClean="0">
                <a:solidFill>
                  <a:srgbClr val="008A3E"/>
                </a:solidFill>
              </a:rPr>
              <a:t>Done</a:t>
            </a:r>
            <a:r>
              <a:rPr lang="fr-CH" b="1" u="sng" dirty="0" smtClean="0">
                <a:solidFill>
                  <a:srgbClr val="008A3E"/>
                </a:solidFill>
              </a:rPr>
              <a:t> in ≈ 7 sec-</a:t>
            </a:r>
            <a:r>
              <a:rPr lang="fr-CH" b="1" u="sng" dirty="0" err="1" smtClean="0">
                <a:solidFill>
                  <a:srgbClr val="008A3E"/>
                </a:solidFill>
              </a:rPr>
              <a:t>eq</a:t>
            </a:r>
            <a:r>
              <a:rPr lang="fr-CH" b="1" u="sng" dirty="0" smtClean="0">
                <a:solidFill>
                  <a:srgbClr val="008A3E"/>
                </a:solidFill>
              </a:rPr>
              <a:t>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533" y="3881460"/>
            <a:ext cx="4610282" cy="175432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 smtClean="0"/>
              <a:t>Routinely 60 ICs/week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/>
              <a:t>Work concentrated in 1 sector, starting in 45, the last sector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/>
              <a:t>No major disturbance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/>
              <a:t>Exactly on the baseline presented on  4.10.2013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13945" y="4198122"/>
            <a:ext cx="2483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/>
                </a:solidFill>
              </a:rPr>
              <a:t>As presented LSC 4.10.2013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3434" y="5855785"/>
            <a:ext cx="12328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11 weeks @ 34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992987" y="4005349"/>
            <a:ext cx="1244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18 weeks @ 51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767354" y="4435458"/>
            <a:ext cx="1365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Slightly ahead of revised schedule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77002" y="6465892"/>
            <a:ext cx="203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S </a:t>
            </a:r>
            <a:r>
              <a:rPr lang="en-GB" dirty="0" err="1" smtClean="0">
                <a:solidFill>
                  <a:srgbClr val="FFFF00"/>
                </a:solidFill>
              </a:rPr>
              <a:t>Atieh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" name="Picture 2" descr="C:\Users\jtock\AppData\Local\Microsoft\Windows\Temporary Internet Files\Content.IE5\14LN9LX2\chart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854" y="980405"/>
            <a:ext cx="4512048" cy="289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7" y="966840"/>
            <a:ext cx="4636721" cy="292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02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13740</TotalTime>
  <Words>1467</Words>
  <Application>Microsoft Office PowerPoint</Application>
  <PresentationFormat>On-screen Show (4:3)</PresentationFormat>
  <Paragraphs>378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CERNPre¦üsentation1</vt:lpstr>
      <vt:lpstr>PowerPoint Presentation</vt:lpstr>
      <vt:lpstr>SMACC Twenty-first report [15? min] 11/04/2014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slenaour</dc:creator>
  <cp:lastModifiedBy>Jean-Philippe Tock</cp:lastModifiedBy>
  <cp:revision>1115</cp:revision>
  <cp:lastPrinted>2013-12-04T12:11:18Z</cp:lastPrinted>
  <dcterms:created xsi:type="dcterms:W3CDTF">2012-11-05T16:17:41Z</dcterms:created>
  <dcterms:modified xsi:type="dcterms:W3CDTF">2014-04-11T08:57:44Z</dcterms:modified>
</cp:coreProperties>
</file>