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01" r:id="rId2"/>
    <p:sldId id="302" r:id="rId3"/>
  </p:sldIdLst>
  <p:sldSz cx="9144000" cy="6858000" type="screen4x3"/>
  <p:notesSz cx="6797675" cy="9928225"/>
  <p:embeddedFontLst>
    <p:embeddedFont>
      <p:font typeface="Arial Black" panose="020B0A04020102020204" pitchFamily="34" charset="0"/>
      <p:bold r:id="rId6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A50021"/>
    <a:srgbClr val="00FF00"/>
    <a:srgbClr val="33CC33"/>
    <a:srgbClr val="3062AB"/>
    <a:srgbClr val="336600"/>
    <a:srgbClr val="00CC00"/>
    <a:srgbClr val="9C9E9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126" autoAdjust="0"/>
    <p:restoredTop sz="94822" autoAdjust="0"/>
  </p:normalViewPr>
  <p:slideViewPr>
    <p:cSldViewPr snapToGrid="0">
      <p:cViewPr varScale="1">
        <p:scale>
          <a:sx n="134" d="100"/>
          <a:sy n="134" d="100"/>
        </p:scale>
        <p:origin x="-1812" y="-7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8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900" y="0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3FBF8547-B08D-4336-9C92-67FF976CE060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0223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900" y="9430223"/>
            <a:ext cx="2946189" cy="49641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D159B2BC-FC81-4526-8E1F-B829A7C634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09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18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00" y="0"/>
            <a:ext cx="294618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223"/>
            <a:ext cx="294618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00" y="9430223"/>
            <a:ext cx="294618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F78CA52-E024-45A9-A6DA-6EE92DD2B0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91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99626" y="742877"/>
            <a:ext cx="7662921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1157680" y="-8389"/>
            <a:ext cx="7645007" cy="780263"/>
          </a:xfrm>
        </p:spPr>
        <p:txBody>
          <a:bodyPr anchor="b"/>
          <a:lstStyle>
            <a:lvl1pPr>
              <a:lnSpc>
                <a:spcPct val="80000"/>
              </a:lnSpc>
              <a:defRPr sz="4000">
                <a:solidFill>
                  <a:srgbClr val="3062AB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49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30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60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6575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12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82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66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040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063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578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1188720"/>
            <a:ext cx="8520113" cy="4581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71847" y="103188"/>
            <a:ext cx="7540366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8537229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  <a:latin typeface="Myriad Pro" pitchFamily="34" charset="0"/>
              </a:rPr>
              <a:t>Andreas HERTY </a:t>
            </a:r>
            <a:r>
              <a:rPr lang="en-GB" sz="900" dirty="0" smtClean="0">
                <a:solidFill>
                  <a:schemeClr val="bg2"/>
                </a:solidFill>
                <a:latin typeface="Myriad Pro" pitchFamily="34" charset="0"/>
              </a:rPr>
              <a:t> </a:t>
            </a:r>
            <a:r>
              <a:rPr lang="en-GB" sz="900" dirty="0">
                <a:solidFill>
                  <a:schemeClr val="bg2"/>
                </a:solidFill>
                <a:latin typeface="Myriad Pro" pitchFamily="34" charset="0"/>
              </a:rPr>
              <a:t>|  </a:t>
            </a:r>
            <a:r>
              <a:rPr lang="en-GB" sz="900" dirty="0" err="1" smtClean="0">
                <a:solidFill>
                  <a:schemeClr val="bg2"/>
                </a:solidFill>
                <a:latin typeface="Myriad Pro" pitchFamily="34" charset="0"/>
              </a:rPr>
              <a:t>Réunion</a:t>
            </a:r>
            <a:r>
              <a:rPr lang="en-GB" sz="900" dirty="0" smtClean="0">
                <a:solidFill>
                  <a:schemeClr val="bg2"/>
                </a:solidFill>
                <a:latin typeface="Myriad Pro" pitchFamily="34" charset="0"/>
              </a:rPr>
              <a:t> Technique |  05.10.2011| EDMS 1163747 |  </a:t>
            </a:r>
            <a:r>
              <a:rPr lang="en-GB" sz="900" b="1" dirty="0" smtClean="0">
                <a:solidFill>
                  <a:schemeClr val="bg2"/>
                </a:solidFill>
                <a:latin typeface="Myriad Pro" pitchFamily="34" charset="0"/>
              </a:rPr>
              <a:t>page </a:t>
            </a:r>
            <a:fld id="{9CF3698C-BB6B-42E9-B529-3BCF46D40F1F}" type="slidenum">
              <a:rPr lang="en-GB" sz="900" b="1">
                <a:solidFill>
                  <a:schemeClr val="bg2"/>
                </a:solidFill>
                <a:latin typeface="Myriad Pro" pitchFamily="34" charset="0"/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  <a:latin typeface="Myriad Pro" pitchFamily="34" charset="0"/>
            </a:endParaRPr>
          </a:p>
        </p:txBody>
      </p:sp>
      <p:pic>
        <p:nvPicPr>
          <p:cNvPr id="10" name="Picture 2" descr="\\cern.ch\dfs\Users\a\aherty\Documents\My Pictures\cern_logo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67" y="50334"/>
            <a:ext cx="1122861" cy="1098619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 bwMode="auto">
          <a:xfrm>
            <a:off x="1136363" y="62239"/>
            <a:ext cx="794437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062A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062AB"/>
          </a:solidFill>
          <a:latin typeface="Myriad Pro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" pitchFamily="34" charset="0"/>
        <a:buChar char="•"/>
        <a:defRPr sz="2000">
          <a:solidFill>
            <a:schemeClr val="tx1"/>
          </a:solidFill>
          <a:latin typeface="Myriad Pro" pitchFamily="34" charset="0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Myriad Pro" pitchFamily="34" charset="0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636" y="457607"/>
            <a:ext cx="7540366" cy="860830"/>
          </a:xfrm>
        </p:spPr>
        <p:txBody>
          <a:bodyPr/>
          <a:lstStyle/>
          <a:p>
            <a:r>
              <a:rPr lang="de-CH" dirty="0" smtClean="0"/>
              <a:t>Load distribution </a:t>
            </a:r>
            <a:r>
              <a:rPr lang="de-CH" dirty="0" smtClean="0"/>
              <a:t>over the jacks of Q2 low beta quadrupoles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008" y="1467293"/>
            <a:ext cx="7583488" cy="4883888"/>
          </a:xfrm>
        </p:spPr>
        <p:txBody>
          <a:bodyPr/>
          <a:lstStyle/>
          <a:p>
            <a:pPr marL="0" indent="0">
              <a:buNone/>
            </a:pPr>
            <a:r>
              <a:rPr lang="de-CH" sz="1400" i="1" dirty="0" smtClean="0">
                <a:solidFill>
                  <a:schemeClr val="accent2"/>
                </a:solidFill>
              </a:rPr>
              <a:t>N</a:t>
            </a:r>
            <a:r>
              <a:rPr lang="de-CH" sz="1400" i="1" dirty="0" smtClean="0">
                <a:solidFill>
                  <a:schemeClr val="accent2"/>
                </a:solidFill>
              </a:rPr>
              <a:t>ormal </a:t>
            </a:r>
            <a:r>
              <a:rPr lang="de-CH" sz="1400" i="1" dirty="0" smtClean="0">
                <a:solidFill>
                  <a:schemeClr val="accent2"/>
                </a:solidFill>
              </a:rPr>
              <a:t>load </a:t>
            </a:r>
            <a:r>
              <a:rPr lang="de-CH" sz="1400" i="1" dirty="0" smtClean="0">
                <a:solidFill>
                  <a:schemeClr val="accent2"/>
                </a:solidFill>
              </a:rPr>
              <a:t>distribution</a:t>
            </a:r>
            <a:r>
              <a:rPr lang="de-CH" sz="1400" i="1" dirty="0">
                <a:solidFill>
                  <a:schemeClr val="accent2"/>
                </a:solidFill>
              </a:rPr>
              <a:t> </a:t>
            </a:r>
            <a:r>
              <a:rPr lang="de-CH" sz="1400" i="1" dirty="0" smtClean="0">
                <a:solidFill>
                  <a:schemeClr val="accent2"/>
                </a:solidFill>
              </a:rPr>
              <a:t>(case of lss2l)</a:t>
            </a:r>
          </a:p>
          <a:p>
            <a:pPr marL="0" indent="0">
              <a:buNone/>
            </a:pPr>
            <a:endParaRPr lang="de-CH" sz="1400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de-CH" sz="14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de-CH" sz="1400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de-CH" sz="14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de-CH" sz="1400" i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de-CH" sz="14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de-CH" sz="1400" i="1" dirty="0">
                <a:solidFill>
                  <a:schemeClr val="accent2"/>
                </a:solidFill>
              </a:rPr>
              <a:t>H</a:t>
            </a:r>
            <a:r>
              <a:rPr lang="de-CH" sz="1400" i="1" dirty="0" smtClean="0">
                <a:solidFill>
                  <a:schemeClr val="accent2"/>
                </a:solidFill>
              </a:rPr>
              <a:t>igh </a:t>
            </a:r>
            <a:r>
              <a:rPr lang="de-CH" sz="1400" i="1" dirty="0">
                <a:solidFill>
                  <a:schemeClr val="accent2"/>
                </a:solidFill>
              </a:rPr>
              <a:t>load on central </a:t>
            </a:r>
            <a:r>
              <a:rPr lang="de-CH" sz="1400" i="1" dirty="0" smtClean="0">
                <a:solidFill>
                  <a:schemeClr val="accent2"/>
                </a:solidFill>
              </a:rPr>
              <a:t>jack (case of lss1r)</a:t>
            </a:r>
            <a:endParaRPr lang="de-CH" sz="1400" i="1" dirty="0" smtClean="0">
              <a:solidFill>
                <a:schemeClr val="accent2"/>
              </a:solidFill>
            </a:endParaRPr>
          </a:p>
        </p:txBody>
      </p:sp>
      <p:pic>
        <p:nvPicPr>
          <p:cNvPr id="1027" name="Picture 3" descr="C:\Users\aherty\AppData\Local\Temp\7zEE317.tmp\2L-load - nam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36" y="1851807"/>
            <a:ext cx="571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4175073" y="2027241"/>
            <a:ext cx="492643" cy="1013639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175616" y="2452560"/>
            <a:ext cx="492643" cy="255184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2" descr="C:\Users\aherty\AppData\Local\Temp\7zEE317.tmp\1R-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36" y="4205023"/>
            <a:ext cx="571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 bwMode="auto">
          <a:xfrm>
            <a:off x="2856636" y="4359192"/>
            <a:ext cx="492643" cy="1013639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834862" y="5117978"/>
            <a:ext cx="492643" cy="255184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02419" y="5107301"/>
            <a:ext cx="368595" cy="25518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1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847" y="233916"/>
            <a:ext cx="7540366" cy="800986"/>
          </a:xfrm>
        </p:spPr>
        <p:txBody>
          <a:bodyPr/>
          <a:lstStyle/>
          <a:p>
            <a:r>
              <a:rPr lang="de-CH" dirty="0"/>
              <a:t>Load distribution over the jacks of Q2 low beta quadrupoles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958" y="1389323"/>
            <a:ext cx="7583488" cy="4486938"/>
          </a:xfrm>
        </p:spPr>
        <p:txBody>
          <a:bodyPr/>
          <a:lstStyle/>
          <a:p>
            <a:r>
              <a:rPr lang="de-CH" i="1" dirty="0" smtClean="0">
                <a:solidFill>
                  <a:srgbClr val="002060"/>
                </a:solidFill>
                <a:latin typeface="+mn-lt"/>
              </a:rPr>
              <a:t>This is a problem that was discovered during the SD 2008-2009</a:t>
            </a:r>
          </a:p>
          <a:p>
            <a:pPr lvl="1"/>
            <a:r>
              <a:rPr lang="de-CH" sz="1400" i="1" dirty="0" smtClean="0">
                <a:solidFill>
                  <a:srgbClr val="002060"/>
                </a:solidFill>
              </a:rPr>
              <a:t>To solve it, some springs were addded at each extremity of Q2 in the plane of the jacks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fixed of the floor and pushing the magnet towards the floor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therefore liberating some load on the central jack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MME made the design and the installation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Since 2011 some load sensors have been installed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And the loads are visible remotely and are not ok even with the spring systems. Why 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Because the springs had some «relaxation» not pressing enough on the extremities of the quads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i="1" dirty="0" smtClean="0">
                <a:solidFill>
                  <a:srgbClr val="002060"/>
                </a:solidFill>
              </a:rPr>
              <a:t>And SU is requested to </a:t>
            </a:r>
            <a:r>
              <a:rPr lang="de-CH" sz="1400" i="1" smtClean="0">
                <a:solidFill>
                  <a:srgbClr val="002060"/>
                </a:solidFill>
              </a:rPr>
              <a:t>readjust them !!!</a:t>
            </a:r>
            <a:endParaRPr lang="de-CH" sz="1400" i="1" dirty="0" smtClean="0">
              <a:solidFill>
                <a:srgbClr val="002060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de-CH" sz="1400" i="1" dirty="0">
              <a:solidFill>
                <a:srgbClr val="002060"/>
              </a:solidFill>
            </a:endParaRPr>
          </a:p>
          <a:p>
            <a:r>
              <a:rPr lang="de-CH" sz="2200" i="1" dirty="0" smtClean="0">
                <a:solidFill>
                  <a:srgbClr val="002060"/>
                </a:solidFill>
              </a:rPr>
              <a:t>We don’t want to take the responsibility of this system and we request some HELP either from MME or MSC (equipment owner)</a:t>
            </a:r>
            <a:endParaRPr lang="de-CH" sz="2200" i="1" dirty="0" smtClean="0">
              <a:solidFill>
                <a:srgbClr val="002060"/>
              </a:solidFill>
            </a:endParaRPr>
          </a:p>
        </p:txBody>
      </p:sp>
      <p:pic>
        <p:nvPicPr>
          <p:cNvPr id="21" name="Picture 20" descr="C:\Users\aherty\AppData\Local\Microsoft\Windows\Temporary Internet Files\Content.Word\IMG_19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395" y="2452577"/>
            <a:ext cx="2254103" cy="1652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083721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7F7F7F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98</TotalTime>
  <Words>169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Wingdings</vt:lpstr>
      <vt:lpstr>Arial Black</vt:lpstr>
      <vt:lpstr>Myriad Pro</vt:lpstr>
      <vt:lpstr>PRESENTATION</vt:lpstr>
      <vt:lpstr>Load distribution over the jacks of Q2 low beta quadrupoles</vt:lpstr>
      <vt:lpstr>Load distribution over the jacks of Q2 low beta quadrupoles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Herty</dc:creator>
  <cp:lastModifiedBy>Dominique Missiaen</cp:lastModifiedBy>
  <cp:revision>16</cp:revision>
  <cp:lastPrinted>2014-04-10T09:01:33Z</cp:lastPrinted>
  <dcterms:created xsi:type="dcterms:W3CDTF">2014-04-09T08:12:52Z</dcterms:created>
  <dcterms:modified xsi:type="dcterms:W3CDTF">2014-04-10T15:24:42Z</dcterms:modified>
</cp:coreProperties>
</file>