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70" r:id="rId3"/>
    <p:sldId id="273" r:id="rId4"/>
    <p:sldId id="258" r:id="rId5"/>
    <p:sldId id="274" r:id="rId6"/>
    <p:sldId id="271" r:id="rId7"/>
    <p:sldId id="268" r:id="rId8"/>
    <p:sldId id="275" r:id="rId9"/>
    <p:sldId id="264" r:id="rId10"/>
    <p:sldId id="267" r:id="rId11"/>
  </p:sldIdLst>
  <p:sldSz cx="9144000" cy="6858000" type="screen4x3"/>
  <p:notesSz cx="6670675" cy="9875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764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AC15D-DCBB-4F7E-95A2-CB1758F88D41}" type="datetimeFigureOut">
              <a:rPr lang="en-GB" smtClean="0"/>
              <a:t>11/04/2014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91063"/>
            <a:ext cx="53371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89083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380538"/>
            <a:ext cx="289083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6B189-1AD1-417B-8E67-A81D478FE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059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84A-EDBE-4590-87AE-54D3C2C0EA16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3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CB05-CAE2-4612-8486-8DDE774E7BE6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37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DE96-09AB-44EA-818D-4323C9005222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1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1AF1-A398-4B42-B79B-E21D95A73F40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43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79C5-0606-4131-BA13-08B990A7C05C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45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01FB8-235F-438B-89C5-58F83DEDC57F}" type="datetime1">
              <a:rPr lang="en-GB" smtClean="0"/>
              <a:t>11/04/2014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70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C7193-6F65-4ED0-9699-4A02777FB164}" type="datetime1">
              <a:rPr lang="en-GB" smtClean="0"/>
              <a:t>11/04/2014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93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8EED5-C2FE-453E-96B0-77E6992C3783}" type="datetime1">
              <a:rPr lang="en-GB" smtClean="0"/>
              <a:t>11/04/2014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176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DECF-9B96-4C51-9A97-A09990876175}" type="datetime1">
              <a:rPr lang="en-GB" smtClean="0"/>
              <a:t>11/04/2014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7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B6D8-E7FF-4712-87E8-D89A26AF2F19}" type="datetime1">
              <a:rPr lang="en-GB" smtClean="0"/>
              <a:t>11/04/2014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53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5430-68EB-482A-A6C5-D36A9B832D53}" type="datetime1">
              <a:rPr lang="en-GB" smtClean="0"/>
              <a:t>11/04/2014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1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9341-30C3-4818-8DDD-F58CD9D87721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12A9C-8AB2-4A2E-9438-909BF4E43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9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348765/1/2014-01-24-LSC35-FINAL.pd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rpps/wdp/docs/PS%20Complex/Booster/2013-2014_LS1/2014_Renovation_stack-3_(2013)_BISMH.xlsx" TargetMode="External"/><Relationship Id="rId2" Type="http://schemas.openxmlformats.org/officeDocument/2006/relationships/hyperlink" Target="https://espace.cern.ch/rpps/wdp/docs/PS%20Complex/Booster/2013-2014_LS1/2014_Renovation_stack-1_(2009)_BISMH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5"/>
          <a:stretch/>
        </p:blipFill>
        <p:spPr>
          <a:xfrm>
            <a:off x="3995936" y="1"/>
            <a:ext cx="5148064" cy="61622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1026" name="Picture 2" descr="http://cern-accelerators-optics.web.cern.ch/cern-accelerators-optics/PSn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2" t="56492" r="28354" b="5250"/>
          <a:stretch/>
        </p:blipFill>
        <p:spPr bwMode="auto">
          <a:xfrm>
            <a:off x="24064" y="0"/>
            <a:ext cx="399593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73216"/>
            <a:ext cx="91440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BI.SMH                 2014 leak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3" y="6033662"/>
            <a:ext cx="9157074" cy="708667"/>
          </a:xfrm>
          <a:noFill/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chemeClr val="tx1"/>
                </a:solidFill>
              </a:rPr>
              <a:t>M. Hourican</a:t>
            </a:r>
            <a:r>
              <a:rPr lang="en-US" dirty="0" smtClean="0">
                <a:solidFill>
                  <a:schemeClr val="tx1"/>
                </a:solidFill>
              </a:rPr>
              <a:t>,                        J. </a:t>
            </a:r>
            <a:r>
              <a:rPr lang="en-US" dirty="0" err="1" smtClean="0">
                <a:solidFill>
                  <a:schemeClr val="tx1"/>
                </a:solidFill>
              </a:rPr>
              <a:t>Borburgh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9" idx="0"/>
          </p:cNvCxnSpPr>
          <p:nvPr/>
        </p:nvCxnSpPr>
        <p:spPr>
          <a:xfrm flipV="1">
            <a:off x="2339752" y="1628800"/>
            <a:ext cx="72008" cy="3900806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9" idx="3"/>
          </p:cNvCxnSpPr>
          <p:nvPr/>
        </p:nvCxnSpPr>
        <p:spPr>
          <a:xfrm flipV="1">
            <a:off x="3347863" y="2852936"/>
            <a:ext cx="2160241" cy="2928698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331640" y="5529606"/>
            <a:ext cx="2016223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G:\Departments\TE\Groups\ABT\Sections\SE\photos\Accelerateurs\PSB\BISMH\Intervention_May2009\DSCF193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3" b="12773"/>
          <a:stretch/>
        </p:blipFill>
        <p:spPr bwMode="auto">
          <a:xfrm>
            <a:off x="4211960" y="0"/>
            <a:ext cx="4881019" cy="53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0FED-3512-4F5F-BB7D-6F0DE5AC4F6C}" type="datetime1">
              <a:rPr lang="en-GB" smtClean="0"/>
              <a:t>11/04/2014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LSC 11.04.2014 M. Hourican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92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r>
              <a:rPr lang="en-GB" dirty="0" smtClean="0"/>
              <a:t>October 2013 BISMH exchange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90465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Fault indication on magnet stack</a:t>
            </a:r>
          </a:p>
          <a:p>
            <a:r>
              <a:rPr lang="en-GB" sz="2800" dirty="0" smtClean="0"/>
              <a:t>Stack #3 removed from tank and stack #2 installed</a:t>
            </a:r>
          </a:p>
          <a:p>
            <a:pPr marL="0" indent="0">
              <a:buNone/>
            </a:pPr>
            <a:endParaRPr lang="en-GB" sz="2800" dirty="0" smtClean="0"/>
          </a:p>
          <a:p>
            <a:r>
              <a:rPr lang="en-GB" sz="2800" dirty="0" smtClean="0"/>
              <a:t>Work Dose planning anticipated collective dose: 1.9 </a:t>
            </a:r>
            <a:r>
              <a:rPr lang="en-GB" sz="2800" dirty="0" err="1" smtClean="0"/>
              <a:t>mSv</a:t>
            </a:r>
            <a:r>
              <a:rPr lang="en-GB" sz="2800" dirty="0" smtClean="0"/>
              <a:t> (worst scenario foresaw 3.1 </a:t>
            </a:r>
            <a:r>
              <a:rPr lang="en-GB" sz="2800" dirty="0" err="1" smtClean="0"/>
              <a:t>mSv</a:t>
            </a:r>
            <a:r>
              <a:rPr lang="en-GB" sz="2800" dirty="0" smtClean="0"/>
              <a:t>)</a:t>
            </a:r>
          </a:p>
          <a:p>
            <a:pPr marL="0" indent="0">
              <a:buNone/>
            </a:pPr>
            <a:endParaRPr lang="en-GB" sz="2800" dirty="0" smtClean="0"/>
          </a:p>
          <a:p>
            <a:r>
              <a:rPr lang="en-GB" sz="2800" dirty="0" smtClean="0"/>
              <a:t>collective dose measured for intervention: 2.1 </a:t>
            </a:r>
            <a:r>
              <a:rPr lang="en-GB" sz="2800" dirty="0" err="1" smtClean="0"/>
              <a:t>mSv</a:t>
            </a:r>
            <a:endParaRPr lang="en-GB" sz="2800" dirty="0" smtClean="0"/>
          </a:p>
          <a:p>
            <a:pPr lvl="1"/>
            <a:r>
              <a:rPr lang="en-GB" sz="2200" dirty="0" smtClean="0"/>
              <a:t>Misalignment of electrical connection → additionally 148 µ</a:t>
            </a:r>
            <a:r>
              <a:rPr lang="en-GB" sz="2200" dirty="0" err="1" smtClean="0"/>
              <a:t>Sv</a:t>
            </a:r>
            <a:endParaRPr lang="en-GB" sz="2200" dirty="0" smtClean="0"/>
          </a:p>
          <a:p>
            <a:pPr lvl="1"/>
            <a:r>
              <a:rPr lang="en-GB" sz="2200" dirty="0" smtClean="0"/>
              <a:t>Transport container too big for truck → additionally 62µSv</a:t>
            </a:r>
          </a:p>
          <a:p>
            <a:pPr lvl="1"/>
            <a:endParaRPr lang="en-GB" sz="2200" dirty="0" smtClean="0"/>
          </a:p>
          <a:p>
            <a:r>
              <a:rPr lang="en-GB" sz="2800" dirty="0" smtClean="0"/>
              <a:t>For info:</a:t>
            </a:r>
          </a:p>
          <a:p>
            <a:pPr marL="0" indent="0">
              <a:buNone/>
            </a:pPr>
            <a:r>
              <a:rPr lang="en-GB" sz="2800" dirty="0" smtClean="0"/>
              <a:t>collective dose taken for the first exchange </a:t>
            </a:r>
            <a:r>
              <a:rPr lang="en-GB" sz="2800" dirty="0"/>
              <a:t>in 2009</a:t>
            </a:r>
            <a:r>
              <a:rPr lang="en-GB" sz="2800" dirty="0" smtClean="0"/>
              <a:t>:  4.8 </a:t>
            </a:r>
            <a:r>
              <a:rPr lang="en-GB" sz="2800" dirty="0" err="1" smtClean="0"/>
              <a:t>mSv</a:t>
            </a:r>
            <a:r>
              <a:rPr lang="en-GB" sz="2800" dirty="0" smtClean="0"/>
              <a:t>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47F3-3FED-40D3-8264-BBB991F596FD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5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064896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Latest Saga…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12291"/>
            <a:ext cx="8916243" cy="590465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On 8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April during the final leak testing of the PSB a high pressure was noticed in the vicinity of the injection septa</a:t>
            </a:r>
          </a:p>
          <a:p>
            <a:r>
              <a:rPr lang="en-GB" sz="2800" dirty="0" smtClean="0"/>
              <a:t>Leak test on cooling circuit gave the bad news,</a:t>
            </a:r>
          </a:p>
          <a:p>
            <a:pPr lvl="1"/>
            <a:r>
              <a:rPr lang="en-GB" dirty="0" err="1" smtClean="0"/>
              <a:t>P</a:t>
            </a:r>
            <a:r>
              <a:rPr lang="en-GB" baseline="-25000" dirty="0" err="1" smtClean="0"/>
              <a:t>He</a:t>
            </a:r>
            <a:r>
              <a:rPr lang="en-GB" dirty="0" smtClean="0"/>
              <a:t> at 3 bar gave leak rate of 2.5x10</a:t>
            </a:r>
            <a:r>
              <a:rPr lang="en-GB" baseline="30000" dirty="0" smtClean="0"/>
              <a:t>-5</a:t>
            </a:r>
            <a:r>
              <a:rPr lang="en-GB" dirty="0" smtClean="0"/>
              <a:t> mbar </a:t>
            </a:r>
            <a:r>
              <a:rPr lang="en-GB" dirty="0" err="1" smtClean="0"/>
              <a:t>ltrs</a:t>
            </a:r>
            <a:r>
              <a:rPr lang="en-GB" dirty="0" smtClean="0"/>
              <a:t> s</a:t>
            </a:r>
            <a:r>
              <a:rPr lang="en-GB" baseline="30000" dirty="0" smtClean="0"/>
              <a:t>-1</a:t>
            </a:r>
          </a:p>
          <a:p>
            <a:pPr lvl="1"/>
            <a:r>
              <a:rPr lang="en-GB" dirty="0" smtClean="0"/>
              <a:t>Possible causes</a:t>
            </a:r>
          </a:p>
          <a:p>
            <a:pPr lvl="2"/>
            <a:r>
              <a:rPr lang="en-GB" dirty="0" smtClean="0"/>
              <a:t>Cooling circuit leak, insulator cracked, leak on electrical </a:t>
            </a:r>
            <a:r>
              <a:rPr lang="en-GB" dirty="0" err="1" smtClean="0"/>
              <a:t>feedthrough</a:t>
            </a:r>
            <a:r>
              <a:rPr lang="en-GB" dirty="0" smtClean="0"/>
              <a:t>,..other</a:t>
            </a:r>
            <a:endParaRPr lang="en-GB" dirty="0"/>
          </a:p>
        </p:txBody>
      </p:sp>
      <p:pic>
        <p:nvPicPr>
          <p:cNvPr id="2050" name="Picture 2" descr="G:\Departments\TE\Groups\ABT\Sections\SE\photos\Accelerateurs\PSB\BISMH\Upgrade_stack2_June2009\DSC040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6" t="4914" r="10803"/>
          <a:stretch/>
        </p:blipFill>
        <p:spPr bwMode="auto">
          <a:xfrm>
            <a:off x="6339310" y="4349659"/>
            <a:ext cx="2670035" cy="209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Departments\TE\Groups\ABT\Sections\SE\photos\Accelerateurs\PSB\BISMH\Upgrade_stack2_June2009\DSC040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4" b="16420"/>
          <a:stretch/>
        </p:blipFill>
        <p:spPr bwMode="auto">
          <a:xfrm>
            <a:off x="159227" y="4262560"/>
            <a:ext cx="1847041" cy="218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641B-18F8-4E99-B115-3FA592327D0D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43"/>
          <a:stretch/>
        </p:blipFill>
        <p:spPr bwMode="auto">
          <a:xfrm>
            <a:off x="2195736" y="3854409"/>
            <a:ext cx="4015130" cy="2605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99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987739" y="0"/>
            <a:ext cx="5166443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BI.SMH</a:t>
            </a:r>
          </a:p>
          <a:p>
            <a:r>
              <a:rPr lang="fr-CH" dirty="0" smtClean="0"/>
              <a:t>A </a:t>
            </a:r>
            <a:r>
              <a:rPr lang="fr-CH" dirty="0" err="1" smtClean="0"/>
              <a:t>brief</a:t>
            </a:r>
            <a:r>
              <a:rPr lang="fr-CH" dirty="0" smtClean="0"/>
              <a:t> </a:t>
            </a:r>
            <a:r>
              <a:rPr lang="fr-CH" dirty="0" err="1" smtClean="0"/>
              <a:t>history</a:t>
            </a:r>
            <a:r>
              <a:rPr lang="fr-CH" dirty="0" smtClean="0"/>
              <a:t> of time..</a:t>
            </a:r>
            <a:endParaRPr lang="en-GB" dirty="0"/>
          </a:p>
        </p:txBody>
      </p:sp>
      <p:pic>
        <p:nvPicPr>
          <p:cNvPr id="2050" name="Picture 2" descr="G:\Departments\TE\Groups\ABT\Sections\SE\photos\Accelerateurs\PSB\BISMH\Intervention_May2009\P100055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3" t="10061" r="17203" b="1824"/>
          <a:stretch/>
        </p:blipFill>
        <p:spPr bwMode="auto">
          <a:xfrm>
            <a:off x="0" y="1214"/>
            <a:ext cx="4164496" cy="684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7249-B853-4F27-8313-B711C8382729}" type="datetime1">
              <a:rPr lang="en-GB" smtClean="0"/>
              <a:t>11/04/2014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211960" y="908720"/>
            <a:ext cx="48600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Stack #1 failed May 2009, “stored“ in </a:t>
            </a:r>
            <a:r>
              <a:rPr lang="en-GB" sz="1600" dirty="0" err="1"/>
              <a:t>blg</a:t>
            </a:r>
            <a:r>
              <a:rPr lang="en-GB" sz="1600" dirty="0"/>
              <a:t> 151 (“condemned”)</a:t>
            </a:r>
          </a:p>
          <a:p>
            <a:endParaRPr lang="en-GB" sz="1600" dirty="0"/>
          </a:p>
          <a:p>
            <a:r>
              <a:rPr lang="en-GB" sz="1600" dirty="0"/>
              <a:t>Stack #2 </a:t>
            </a:r>
            <a:r>
              <a:rPr lang="en-GB" sz="1600" dirty="0" smtClean="0"/>
              <a:t>Renovated with unused isolators, but 2 brazes per magnet were not redone. Currently </a:t>
            </a:r>
            <a:r>
              <a:rPr lang="en-GB" sz="1600" dirty="0"/>
              <a:t>installed in PSB and </a:t>
            </a:r>
            <a:r>
              <a:rPr lang="en-GB" sz="1600" dirty="0" smtClean="0"/>
              <a:t>leaking </a:t>
            </a:r>
            <a:r>
              <a:rPr lang="en-GB" sz="1600" dirty="0"/>
              <a:t>(to be replaced when..?)</a:t>
            </a:r>
          </a:p>
          <a:p>
            <a:endParaRPr lang="en-GB" sz="1600" dirty="0"/>
          </a:p>
          <a:p>
            <a:r>
              <a:rPr lang="en-GB" sz="1600" dirty="0"/>
              <a:t>Stack #3, currently being renovated, (estimated ready for 29/4)</a:t>
            </a:r>
          </a:p>
          <a:p>
            <a:endParaRPr lang="en-GB" sz="1600" dirty="0"/>
          </a:p>
          <a:p>
            <a:r>
              <a:rPr lang="en-GB" sz="1600" dirty="0"/>
              <a:t>Refurbished 4 kA </a:t>
            </a:r>
            <a:r>
              <a:rPr lang="en-GB" sz="1600" dirty="0" smtClean="0"/>
              <a:t>spare feedthrough spring 2013 (SI.3.47.1238.1</a:t>
            </a:r>
            <a:r>
              <a:rPr lang="en-GB" sz="1600" dirty="0"/>
              <a:t>) </a:t>
            </a:r>
          </a:p>
          <a:p>
            <a:endParaRPr lang="en-GB" sz="1600" dirty="0"/>
          </a:p>
          <a:p>
            <a:r>
              <a:rPr lang="en-GB" sz="1600" dirty="0"/>
              <a:t>4 spare coils available (upgraded to ‘77 spec in 2010), but brazes and ceramic insulators are still original (from 1973</a:t>
            </a:r>
            <a:r>
              <a:rPr lang="en-GB" sz="1600" dirty="0" smtClean="0"/>
              <a:t>!)</a:t>
            </a:r>
          </a:p>
          <a:p>
            <a:endParaRPr lang="en-GB" sz="1600" dirty="0"/>
          </a:p>
          <a:p>
            <a:r>
              <a:rPr lang="en-GB" sz="1600" dirty="0" smtClean="0"/>
              <a:t>New insulators delivered 10.04.2014</a:t>
            </a:r>
          </a:p>
          <a:p>
            <a:endParaRPr lang="en-GB" sz="1600" dirty="0" smtClean="0"/>
          </a:p>
          <a:p>
            <a:r>
              <a:rPr lang="en-GB" sz="1600" dirty="0" smtClean="0"/>
              <a:t>Note: strategy </a:t>
            </a:r>
            <a:r>
              <a:rPr lang="en-GB" sz="1600" dirty="0"/>
              <a:t>presented in </a:t>
            </a:r>
            <a:r>
              <a:rPr lang="en-GB" sz="1600" u="sng" dirty="0">
                <a:hlinkClick r:id="rId3"/>
              </a:rPr>
              <a:t>LSC meeting on 24</a:t>
            </a:r>
            <a:r>
              <a:rPr lang="en-GB" sz="1600" u="sng" baseline="30000" dirty="0">
                <a:hlinkClick r:id="rId3"/>
              </a:rPr>
              <a:t>th</a:t>
            </a:r>
            <a:r>
              <a:rPr lang="en-GB" sz="1600" u="sng" dirty="0">
                <a:hlinkClick r:id="rId3"/>
              </a:rPr>
              <a:t> January 2014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8767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Departments\TS\Services\Old Drawings\Complexe_PS\BOOSTER\47\PS-SI-3-47-1200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5" t="7698" r="24047" b="11280"/>
          <a:stretch/>
        </p:blipFill>
        <p:spPr bwMode="auto">
          <a:xfrm>
            <a:off x="539552" y="1359"/>
            <a:ext cx="8020974" cy="68566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332656"/>
            <a:ext cx="91440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Potential</a:t>
            </a:r>
            <a:r>
              <a:rPr lang="fr-CH" dirty="0" smtClean="0"/>
              <a:t> </a:t>
            </a:r>
            <a:r>
              <a:rPr lang="fr-CH" dirty="0" err="1" smtClean="0"/>
              <a:t>fault</a:t>
            </a:r>
            <a:r>
              <a:rPr lang="fr-CH" dirty="0" smtClean="0"/>
              <a:t> locations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056784" y="6372036"/>
            <a:ext cx="197971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 smtClean="0"/>
              <a:t>drawing</a:t>
            </a:r>
            <a:r>
              <a:rPr lang="fr-CH" dirty="0" smtClean="0"/>
              <a:t> 1972 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979656" y="6387136"/>
            <a:ext cx="182184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ceramic</a:t>
            </a:r>
            <a:r>
              <a:rPr lang="fr-CH" dirty="0" smtClean="0"/>
              <a:t> </a:t>
            </a:r>
            <a:r>
              <a:rPr lang="fr-CH" dirty="0" err="1" smtClean="0"/>
              <a:t>insulator</a:t>
            </a:r>
            <a:endParaRPr lang="en-GB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4211960" y="5925945"/>
            <a:ext cx="767696" cy="64585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93136" y="4365104"/>
            <a:ext cx="221714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Under-vacuum brazes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547664" y="4734436"/>
            <a:ext cx="1440161" cy="134376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87825" y="4734436"/>
            <a:ext cx="936103" cy="14680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67743" y="980728"/>
            <a:ext cx="18319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septum side view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3427343"/>
            <a:ext cx="10093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top view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27984" y="2769622"/>
            <a:ext cx="89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septum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2030958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cross-over made from braid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862139" y="2339588"/>
            <a:ext cx="1518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 circuit</a:t>
            </a:r>
            <a:endParaRPr lang="en-GB" dirty="0"/>
          </a:p>
        </p:txBody>
      </p:sp>
      <p:pic>
        <p:nvPicPr>
          <p:cNvPr id="1026" name="Picture 2" descr="G:\Departments\TE\Groups\ABT\Sections\SE\photos\Accelerateurs\PSB\BISMH\Upgrade_stack2_June2009\DSC04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907" y="4350522"/>
            <a:ext cx="2946569" cy="195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epartments\TE\Groups\ABT\Sections\SE\photos\Accelerateurs\PSB\BISMH\Upgrade_stack2_June2009\DSC040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" b="26322"/>
          <a:stretch/>
        </p:blipFill>
        <p:spPr bwMode="auto">
          <a:xfrm>
            <a:off x="3083818" y="1350060"/>
            <a:ext cx="1446354" cy="169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683535" y="2158591"/>
            <a:ext cx="1518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 circuit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589593" y="2924944"/>
            <a:ext cx="16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rear conductor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D14E5-8C37-499C-8752-160481CD131B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0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1AF1-A398-4B42-B79B-E21D95A73F40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1720" y="116632"/>
            <a:ext cx="8742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Planned Intervention for faulty BISMH in PSB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50200" y="3140968"/>
            <a:ext cx="478184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Replace </a:t>
            </a:r>
            <a:r>
              <a:rPr lang="en-GB" dirty="0" err="1" smtClean="0"/>
              <a:t>feedthrough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Note: this has never been </a:t>
            </a:r>
            <a:r>
              <a:rPr lang="en-GB" dirty="0" smtClean="0"/>
              <a:t>performed </a:t>
            </a:r>
            <a:r>
              <a:rPr lang="en-GB" dirty="0"/>
              <a:t>by current staff and this procedure is </a:t>
            </a:r>
            <a:r>
              <a:rPr lang="en-GB" dirty="0" smtClean="0"/>
              <a:t>being investigated)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37720" y="2827183"/>
            <a:ext cx="3096344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Transport stack </a:t>
            </a:r>
            <a:r>
              <a:rPr lang="en-GB" dirty="0" smtClean="0"/>
              <a:t>#2 to 867 </a:t>
            </a:r>
          </a:p>
          <a:p>
            <a:pPr marL="342900" indent="-342900">
              <a:buAutoNum type="arabicPeriod"/>
            </a:pPr>
            <a:r>
              <a:rPr lang="en-GB" dirty="0" smtClean="0"/>
              <a:t>Dismantle </a:t>
            </a:r>
            <a:r>
              <a:rPr lang="en-GB" dirty="0"/>
              <a:t>and renovate</a:t>
            </a:r>
          </a:p>
          <a:p>
            <a:pPr marL="342900" indent="-342900">
              <a:buAutoNum type="arabicPeriod"/>
            </a:pPr>
            <a:r>
              <a:rPr lang="en-GB" dirty="0"/>
              <a:t>Leak test magnets</a:t>
            </a:r>
          </a:p>
          <a:p>
            <a:pPr marL="342900" indent="-342900">
              <a:buAutoNum type="arabicPeriod"/>
            </a:pPr>
            <a:r>
              <a:rPr lang="en-GB" dirty="0"/>
              <a:t>Magnetic measurements</a:t>
            </a:r>
          </a:p>
          <a:p>
            <a:pPr marL="342900" indent="-342900">
              <a:buAutoNum type="arabicPeriod"/>
            </a:pPr>
            <a:r>
              <a:rPr lang="en-GB" dirty="0"/>
              <a:t>Leak test complete stack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50200" y="4258343"/>
            <a:ext cx="43204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2. Install either the original Stack (#2) or install the newly renovated stack #3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50200" y="5157192"/>
            <a:ext cx="5961606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3. </a:t>
            </a:r>
            <a:r>
              <a:rPr lang="en-GB" dirty="0"/>
              <a:t>Leak </a:t>
            </a:r>
            <a:r>
              <a:rPr lang="en-GB" dirty="0" smtClean="0"/>
              <a:t>test BISMH</a:t>
            </a:r>
            <a:endParaRPr lang="en-GB" dirty="0"/>
          </a:p>
        </p:txBody>
      </p:sp>
      <p:sp>
        <p:nvSpPr>
          <p:cNvPr id="14" name="Flowchart: Decision 13"/>
          <p:cNvSpPr/>
          <p:nvPr/>
        </p:nvSpPr>
        <p:spPr>
          <a:xfrm>
            <a:off x="3059832" y="1784031"/>
            <a:ext cx="2277888" cy="1251023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366412" y="2216080"/>
            <a:ext cx="1714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/>
              <a:t>Feedthrough</a:t>
            </a:r>
            <a:r>
              <a:rPr lang="en-GB" dirty="0" smtClean="0"/>
              <a:t> OK</a:t>
            </a:r>
            <a:endParaRPr lang="en-GB" dirty="0"/>
          </a:p>
        </p:txBody>
      </p:sp>
      <p:cxnSp>
        <p:nvCxnSpPr>
          <p:cNvPr id="25" name="Elbow Connector 24"/>
          <p:cNvCxnSpPr>
            <a:stCxn id="14" idx="1"/>
          </p:cNvCxnSpPr>
          <p:nvPr/>
        </p:nvCxnSpPr>
        <p:spPr>
          <a:xfrm rot="10800000" flipV="1">
            <a:off x="2411760" y="2409542"/>
            <a:ext cx="648073" cy="73142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4" idx="3"/>
            <a:endCxn id="9" idx="0"/>
          </p:cNvCxnSpPr>
          <p:nvPr/>
        </p:nvCxnSpPr>
        <p:spPr>
          <a:xfrm>
            <a:off x="5337720" y="2409543"/>
            <a:ext cx="1548172" cy="41764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7624" y="2224358"/>
            <a:ext cx="6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6921187" y="2169913"/>
            <a:ext cx="566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YES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274340" y="762963"/>
            <a:ext cx="7848872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Open tank and leak test </a:t>
            </a:r>
            <a:r>
              <a:rPr lang="en-GB" dirty="0" smtClean="0"/>
              <a:t>stack in-situ </a:t>
            </a:r>
            <a:r>
              <a:rPr lang="en-GB" dirty="0"/>
              <a:t>to try to determine the fault location</a:t>
            </a:r>
          </a:p>
          <a:p>
            <a:pPr marL="342900" indent="-342900">
              <a:buAutoNum type="arabicPeriod"/>
            </a:pPr>
            <a:r>
              <a:rPr lang="en-GB" dirty="0"/>
              <a:t>Remove </a:t>
            </a:r>
            <a:r>
              <a:rPr lang="en-GB" dirty="0" smtClean="0"/>
              <a:t>stack and leak </a:t>
            </a:r>
            <a:r>
              <a:rPr lang="en-GB" dirty="0"/>
              <a:t>test electrical </a:t>
            </a:r>
            <a:r>
              <a:rPr lang="en-GB" dirty="0" err="1"/>
              <a:t>feedthrough</a:t>
            </a:r>
            <a:r>
              <a:rPr lang="en-GB" dirty="0"/>
              <a:t> in-situ</a:t>
            </a:r>
          </a:p>
        </p:txBody>
      </p:sp>
      <p:cxnSp>
        <p:nvCxnSpPr>
          <p:cNvPr id="52" name="Straight Arrow Connector 51"/>
          <p:cNvCxnSpPr>
            <a:stCxn id="50" idx="2"/>
            <a:endCxn id="14" idx="0"/>
          </p:cNvCxnSpPr>
          <p:nvPr/>
        </p:nvCxnSpPr>
        <p:spPr>
          <a:xfrm>
            <a:off x="4198776" y="1409294"/>
            <a:ext cx="0" cy="3747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422028" y="4064297"/>
            <a:ext cx="0" cy="1940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411759" y="4904674"/>
            <a:ext cx="0" cy="252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8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75240" cy="850106"/>
          </a:xfrm>
        </p:spPr>
        <p:txBody>
          <a:bodyPr>
            <a:normAutofit/>
          </a:bodyPr>
          <a:lstStyle/>
          <a:p>
            <a:r>
              <a:rPr lang="en-GB" dirty="0" smtClean="0"/>
              <a:t>Stack No. 3 renovation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2" y="3215871"/>
            <a:ext cx="40767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424-C37D-4479-A0F9-44698CC4AFD8}" type="datetime1">
              <a:rPr lang="en-GB" smtClean="0"/>
              <a:t>11/04/2014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220" y="908721"/>
            <a:ext cx="4557476" cy="548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7544" y="126876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Impact has been created (45141)</a:t>
            </a:r>
          </a:p>
          <a:p>
            <a:endParaRPr lang="en-GB" dirty="0" smtClean="0"/>
          </a:p>
          <a:p>
            <a:r>
              <a:rPr lang="en-GB" dirty="0" smtClean="0"/>
              <a:t>WDR Work dose planning established and being followed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0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149480" cy="692696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Proposed strategy Stack #3 in </a:t>
            </a:r>
            <a:r>
              <a:rPr lang="en-GB" sz="3600" dirty="0" err="1" smtClean="0"/>
              <a:t>blg</a:t>
            </a:r>
            <a:r>
              <a:rPr lang="en-GB" sz="3600" dirty="0" smtClean="0"/>
              <a:t> 867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2664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1. Remove each magnet from stack and perform leak test (Diagnostics)</a:t>
            </a:r>
          </a:p>
          <a:p>
            <a:pPr marL="0" indent="0">
              <a:buNone/>
            </a:pPr>
            <a:r>
              <a:rPr lang="en-GB" sz="2400" dirty="0" smtClean="0"/>
              <a:t>2. Replace ceramic insulators, redo brazes and verify leak tightness of each magnet individually</a:t>
            </a:r>
          </a:p>
          <a:p>
            <a:pPr marL="0" indent="0">
              <a:buNone/>
            </a:pPr>
            <a:r>
              <a:rPr lang="en-GB" sz="2400" dirty="0" smtClean="0"/>
              <a:t>3. Reinstall magnets on stack </a:t>
            </a:r>
          </a:p>
          <a:p>
            <a:pPr marL="0" indent="0">
              <a:buNone/>
            </a:pPr>
            <a:r>
              <a:rPr lang="en-GB" sz="2400" dirty="0" smtClean="0"/>
              <a:t>5. Magnetic measurements</a:t>
            </a:r>
          </a:p>
          <a:p>
            <a:pPr marL="0" indent="0">
              <a:buNone/>
            </a:pPr>
            <a:r>
              <a:rPr lang="en-GB" sz="2400" dirty="0" smtClean="0"/>
              <a:t>6. Vacuum testing of complete stack</a:t>
            </a:r>
          </a:p>
          <a:p>
            <a:pPr marL="0" indent="0">
              <a:buNone/>
            </a:pPr>
            <a:r>
              <a:rPr lang="en-GB" sz="2400" dirty="0" smtClean="0"/>
              <a:t>7. Transport to PSB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BBBB0-98F0-4777-BB71-59B58265512B}" type="datetime1">
              <a:rPr lang="en-GB" smtClean="0"/>
              <a:t>11/04/2014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  <p:pic>
        <p:nvPicPr>
          <p:cNvPr id="307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340" y="3140968"/>
            <a:ext cx="688797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60232" y="5229200"/>
            <a:ext cx="504056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Vacs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7110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Failure cause/location to be determined to assure reliable repair.</a:t>
            </a:r>
          </a:p>
          <a:p>
            <a:r>
              <a:rPr lang="en-GB" dirty="0" smtClean="0"/>
              <a:t>Which stack to use in case of feedthrough failure? </a:t>
            </a:r>
          </a:p>
          <a:p>
            <a:r>
              <a:rPr lang="en-GB" dirty="0" smtClean="0"/>
              <a:t>Feedthrough replacement procedure to be determined.</a:t>
            </a:r>
          </a:p>
          <a:p>
            <a:r>
              <a:rPr lang="en-GB" dirty="0" smtClean="0"/>
              <a:t>After PSB intervention, prepare operational spare stack.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1AF1-A398-4B42-B79B-E21D95A73F40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095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76"/>
            <a:ext cx="8229600" cy="1143000"/>
          </a:xfrm>
        </p:spPr>
        <p:txBody>
          <a:bodyPr/>
          <a:lstStyle/>
          <a:p>
            <a:r>
              <a:rPr lang="en-US" dirty="0" smtClean="0"/>
              <a:t>Initial 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472608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R</a:t>
            </a:r>
            <a:r>
              <a:rPr lang="en-GB" dirty="0" err="1" smtClean="0"/>
              <a:t>efurbishment</a:t>
            </a:r>
            <a:r>
              <a:rPr lang="en-GB" dirty="0" smtClean="0"/>
              <a:t> of the spare in </a:t>
            </a:r>
            <a:r>
              <a:rPr lang="en-GB" dirty="0" err="1" smtClean="0"/>
              <a:t>bldg</a:t>
            </a:r>
            <a:r>
              <a:rPr lang="en-GB" dirty="0" smtClean="0"/>
              <a:t> 867.</a:t>
            </a:r>
          </a:p>
          <a:p>
            <a:pPr lvl="1"/>
            <a:r>
              <a:rPr lang="en-GB" dirty="0" smtClean="0"/>
              <a:t>Aim for repair first half of 2014, for spare to be operational once PSB starts up ( 30 May 2014 with beam).</a:t>
            </a:r>
          </a:p>
          <a:p>
            <a:pPr lvl="1"/>
            <a:r>
              <a:rPr lang="en-GB" dirty="0" smtClean="0"/>
              <a:t>WDP to b</a:t>
            </a:r>
            <a:r>
              <a:rPr lang="fr-CH" dirty="0" smtClean="0"/>
              <a:t>e </a:t>
            </a:r>
            <a:r>
              <a:rPr lang="fr-CH" dirty="0" err="1" smtClean="0"/>
              <a:t>prepared</a:t>
            </a:r>
            <a:r>
              <a:rPr lang="fr-CH" dirty="0" smtClean="0"/>
              <a:t>:</a:t>
            </a:r>
          </a:p>
          <a:p>
            <a:pPr lvl="2"/>
            <a:r>
              <a:rPr lang="fr-CH" dirty="0"/>
              <a:t>For </a:t>
            </a:r>
            <a:r>
              <a:rPr lang="fr-CH" dirty="0" err="1"/>
              <a:t>stack</a:t>
            </a:r>
            <a:r>
              <a:rPr lang="fr-CH" dirty="0"/>
              <a:t> #1 (2009</a:t>
            </a:r>
            <a:r>
              <a:rPr lang="fr-CH" dirty="0" smtClean="0"/>
              <a:t>)</a:t>
            </a:r>
            <a:r>
              <a:rPr lang="fr-CH" dirty="0"/>
              <a:t> </a:t>
            </a:r>
            <a:endParaRPr lang="fr-CH" dirty="0" smtClean="0"/>
          </a:p>
          <a:p>
            <a:pPr marL="1371600" lvl="3" indent="0">
              <a:buNone/>
            </a:pPr>
            <a:r>
              <a:rPr lang="fr-CH" sz="1000" u="sng" dirty="0" smtClean="0">
                <a:hlinkClick r:id="rId2"/>
              </a:rPr>
              <a:t>https</a:t>
            </a:r>
            <a:r>
              <a:rPr lang="fr-CH" sz="1000" u="sng" dirty="0">
                <a:hlinkClick r:id="rId2"/>
              </a:rPr>
              <a:t>://espace.cern.ch/rpps/wdp/docs/PS%20Complex/Booster/2013-2014_LS1/2014_Renovation_stack-1_(2009)_BISMH.xlsx</a:t>
            </a:r>
            <a:r>
              <a:rPr lang="fr-CH" sz="1000" dirty="0"/>
              <a:t> </a:t>
            </a:r>
            <a:endParaRPr lang="fr-CH" sz="1000" dirty="0" smtClean="0"/>
          </a:p>
          <a:p>
            <a:pPr lvl="3"/>
            <a:r>
              <a:rPr lang="en-GB" sz="1400" b="1" dirty="0" smtClean="0"/>
              <a:t>working time estimated: </a:t>
            </a:r>
            <a:r>
              <a:rPr lang="en-GB" sz="1400" b="1" dirty="0" smtClean="0">
                <a:solidFill>
                  <a:srgbClr val="FF0000"/>
                </a:solidFill>
              </a:rPr>
              <a:t>11.4 </a:t>
            </a:r>
            <a:r>
              <a:rPr lang="en-GB" sz="1400" b="1" dirty="0" err="1" smtClean="0">
                <a:solidFill>
                  <a:srgbClr val="FF0000"/>
                </a:solidFill>
              </a:rPr>
              <a:t>man.hours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lvl="3"/>
            <a:r>
              <a:rPr lang="en-GB" sz="1400" b="1" dirty="0" smtClean="0"/>
              <a:t>collective dose estimated: not done (needs handling to establish dose rates)</a:t>
            </a:r>
            <a:endParaRPr lang="en-GB" sz="1400" b="1" dirty="0"/>
          </a:p>
          <a:p>
            <a:pPr lvl="3"/>
            <a:r>
              <a:rPr lang="en-GB" sz="1400" b="1" dirty="0" smtClean="0"/>
              <a:t>radiation </a:t>
            </a:r>
            <a:r>
              <a:rPr lang="en-GB" sz="1400" b="1" dirty="0" err="1" smtClean="0"/>
              <a:t>D</a:t>
            </a:r>
            <a:r>
              <a:rPr lang="en-GB" sz="1400" b="1" baseline="-25000" dirty="0" err="1" smtClean="0"/>
              <a:t>moy</a:t>
            </a:r>
            <a:r>
              <a:rPr lang="en-GB" sz="1400" b="1" dirty="0" smtClean="0"/>
              <a:t>=250 </a:t>
            </a:r>
            <a:r>
              <a:rPr lang="en-GB" sz="1400" b="1" dirty="0"/>
              <a:t>µ</a:t>
            </a:r>
            <a:r>
              <a:rPr lang="en-GB" sz="1400" b="1" dirty="0" err="1"/>
              <a:t>Sv</a:t>
            </a:r>
            <a:r>
              <a:rPr lang="en-GB" sz="1400" b="1" dirty="0"/>
              <a:t>/h @ 40 </a:t>
            </a:r>
            <a:r>
              <a:rPr lang="en-GB" sz="1400" b="1" dirty="0" smtClean="0"/>
              <a:t>cm</a:t>
            </a:r>
            <a:endParaRPr lang="fr-CH" sz="1400" b="1" dirty="0">
              <a:solidFill>
                <a:srgbClr val="FF0000"/>
              </a:solidFill>
            </a:endParaRPr>
          </a:p>
          <a:p>
            <a:pPr lvl="2"/>
            <a:r>
              <a:rPr lang="fr-CH" dirty="0"/>
              <a:t>For </a:t>
            </a:r>
            <a:r>
              <a:rPr lang="fr-CH" dirty="0" err="1"/>
              <a:t>stack</a:t>
            </a:r>
            <a:r>
              <a:rPr lang="fr-CH" dirty="0"/>
              <a:t> </a:t>
            </a:r>
            <a:r>
              <a:rPr lang="fr-CH" dirty="0" smtClean="0"/>
              <a:t>#3 </a:t>
            </a:r>
            <a:r>
              <a:rPr lang="fr-CH" dirty="0"/>
              <a:t>(</a:t>
            </a:r>
            <a:r>
              <a:rPr lang="fr-CH" dirty="0" smtClean="0"/>
              <a:t>2013)</a:t>
            </a:r>
            <a:endParaRPr lang="fr-CH" dirty="0"/>
          </a:p>
          <a:p>
            <a:pPr marL="1371600" lvl="3" indent="0">
              <a:buNone/>
            </a:pPr>
            <a:r>
              <a:rPr lang="fr-CH" sz="1000" u="sng" dirty="0" smtClean="0">
                <a:hlinkClick r:id="rId3"/>
              </a:rPr>
              <a:t>https://espace.cern.ch/rpps/wdp/docs/PS%20Complex/Booster/2013-2014_LS1/2014_Renovation_stack-3</a:t>
            </a:r>
            <a:r>
              <a:rPr lang="fr-CH" sz="1000" u="sng" dirty="0">
                <a:hlinkClick r:id="rId3"/>
              </a:rPr>
              <a:t>_(2013)_BISMH.xlsx</a:t>
            </a:r>
            <a:r>
              <a:rPr lang="fr-CH" sz="1000" dirty="0"/>
              <a:t> </a:t>
            </a:r>
            <a:endParaRPr lang="fr-CH" sz="1000" dirty="0" smtClean="0"/>
          </a:p>
          <a:p>
            <a:pPr lvl="3"/>
            <a:r>
              <a:rPr lang="en-GB" sz="1400" b="1" dirty="0" smtClean="0"/>
              <a:t>working time estimated: </a:t>
            </a:r>
            <a:r>
              <a:rPr lang="en-GB" sz="1400" b="1" dirty="0" smtClean="0">
                <a:solidFill>
                  <a:srgbClr val="FF0000"/>
                </a:solidFill>
              </a:rPr>
              <a:t>2.6 </a:t>
            </a:r>
            <a:r>
              <a:rPr lang="en-GB" sz="1400" b="1" dirty="0" err="1" smtClean="0">
                <a:solidFill>
                  <a:srgbClr val="FF0000"/>
                </a:solidFill>
              </a:rPr>
              <a:t>man.hours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lvl="3"/>
            <a:r>
              <a:rPr lang="en-GB" sz="1400" b="1" dirty="0" smtClean="0"/>
              <a:t>collective </a:t>
            </a:r>
            <a:r>
              <a:rPr lang="en-GB" sz="1400" b="1" dirty="0"/>
              <a:t>dose estimated : </a:t>
            </a:r>
            <a:r>
              <a:rPr lang="en-GB" sz="1400" b="1" dirty="0" smtClean="0">
                <a:solidFill>
                  <a:srgbClr val="FF0000"/>
                </a:solidFill>
              </a:rPr>
              <a:t>1.2 </a:t>
            </a:r>
            <a:r>
              <a:rPr lang="en-GB" sz="1400" b="1" dirty="0" err="1" smtClean="0">
                <a:solidFill>
                  <a:srgbClr val="FF0000"/>
                </a:solidFill>
              </a:rPr>
              <a:t>mSv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lvl="3"/>
            <a:r>
              <a:rPr lang="en-GB" sz="1400" b="1" dirty="0" smtClean="0"/>
              <a:t>radiation </a:t>
            </a:r>
            <a:r>
              <a:rPr lang="en-GB" sz="1400" b="1" dirty="0" err="1" smtClean="0"/>
              <a:t>D</a:t>
            </a:r>
            <a:r>
              <a:rPr lang="en-GB" sz="1400" b="1" baseline="-25000" dirty="0" err="1" smtClean="0"/>
              <a:t>moy</a:t>
            </a:r>
            <a:r>
              <a:rPr lang="en-GB" sz="1400" b="1" dirty="0" smtClean="0"/>
              <a:t>=100 µ</a:t>
            </a:r>
            <a:r>
              <a:rPr lang="en-GB" sz="1400" b="1" dirty="0" err="1" smtClean="0"/>
              <a:t>Sv</a:t>
            </a:r>
            <a:r>
              <a:rPr lang="en-GB" sz="1400" b="1" dirty="0" smtClean="0"/>
              <a:t>/h</a:t>
            </a:r>
            <a:r>
              <a:rPr lang="en-GB" sz="1400" b="1" dirty="0"/>
              <a:t> @ 40 cm </a:t>
            </a:r>
            <a:endParaRPr lang="fr-CH" sz="14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71F26-D5C4-441A-A480-9581713F2EEC}" type="datetime1">
              <a:rPr lang="en-GB" smtClean="0"/>
              <a:t>11/04/2014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11.04.2014 M. Hourican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2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4117</TotalTime>
  <Words>679</Words>
  <Application>Microsoft Office PowerPoint</Application>
  <PresentationFormat>On-screen Show (4:3)</PresentationFormat>
  <Paragraphs>112</Paragraphs>
  <Slides>10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BI.SMH                 2014 leak</vt:lpstr>
      <vt:lpstr>Latest Saga…</vt:lpstr>
      <vt:lpstr>PowerPoint Presentation</vt:lpstr>
      <vt:lpstr>PowerPoint Presentation</vt:lpstr>
      <vt:lpstr>PowerPoint Presentation</vt:lpstr>
      <vt:lpstr>Stack No. 3 renovation</vt:lpstr>
      <vt:lpstr>Proposed strategy Stack #3 in blg 867</vt:lpstr>
      <vt:lpstr>Outstanding</vt:lpstr>
      <vt:lpstr>Initial Planning</vt:lpstr>
      <vt:lpstr>October 2013 BISMH exchange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BISMH</dc:title>
  <dc:creator>Michael Hourican;BORBURGH Jan</dc:creator>
  <cp:lastModifiedBy>Michael Hourican</cp:lastModifiedBy>
  <cp:revision>115</cp:revision>
  <cp:lastPrinted>2014-04-10T09:09:05Z</cp:lastPrinted>
  <dcterms:created xsi:type="dcterms:W3CDTF">2013-04-15T06:52:14Z</dcterms:created>
  <dcterms:modified xsi:type="dcterms:W3CDTF">2014-04-11T07:12:18Z</dcterms:modified>
</cp:coreProperties>
</file>