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5" r:id="rId3"/>
  </p:sldMasterIdLst>
  <p:notesMasterIdLst>
    <p:notesMasterId r:id="rId21"/>
  </p:notesMasterIdLst>
  <p:sldIdLst>
    <p:sldId id="256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61" r:id="rId13"/>
    <p:sldId id="260" r:id="rId14"/>
    <p:sldId id="259" r:id="rId15"/>
    <p:sldId id="263" r:id="rId16"/>
    <p:sldId id="265" r:id="rId17"/>
    <p:sldId id="266" r:id="rId18"/>
    <p:sldId id="264" r:id="rId19"/>
    <p:sldId id="257" r:id="rId20"/>
  </p:sldIdLst>
  <p:sldSz cx="9144000" cy="6858000" type="screen4x3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223" autoAdjust="0"/>
    <p:restoredTop sz="94660"/>
  </p:normalViewPr>
  <p:slideViewPr>
    <p:cSldViewPr>
      <p:cViewPr varScale="1">
        <p:scale>
          <a:sx n="50" d="100"/>
          <a:sy n="50" d="100"/>
        </p:scale>
        <p:origin x="-211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4CB6B9-9626-4008-A64A-FC868FF6D21D}" type="datetimeFigureOut">
              <a:rPr lang="fr-CH" smtClean="0"/>
              <a:t>21.05.2014</a:t>
            </a:fld>
            <a:endParaRPr lang="fr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653229-606E-42C1-91AD-89ABD40648B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558531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91BF728F-5876-45BE-B3DA-B4FE58B5D1A5}" type="datetime1">
              <a:rPr lang="en-US" altLang="en-US" smtClean="0">
                <a:solidFill>
                  <a:prstClr val="black"/>
                </a:solidFill>
              </a:rPr>
              <a:pPr>
                <a:defRPr/>
              </a:pPr>
              <a:t>5/21/2014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AA1CCA2-A10F-4C7C-BA94-5ED7CF37D4A0}" type="slidenum">
              <a:rPr lang="en-US" altLang="en-US" smtClean="0">
                <a:solidFill>
                  <a:prstClr val="black"/>
                </a:solidFill>
              </a:rPr>
              <a:pPr>
                <a:defRPr/>
              </a:pPr>
              <a:t>13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1902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43AA7-30F6-4121-B7C5-051A6F32CB28}" type="datetimeFigureOut">
              <a:rPr lang="fr-CH" smtClean="0"/>
              <a:t>21.05.2014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3CA99-6544-4B12-A7B1-691B9BBFEB45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976845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43AA7-30F6-4121-B7C5-051A6F32CB28}" type="datetimeFigureOut">
              <a:rPr lang="fr-CH" smtClean="0"/>
              <a:t>21.05.2014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3CA99-6544-4B12-A7B1-691B9BBFEB45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9515911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43AA7-30F6-4121-B7C5-051A6F32CB28}" type="datetimeFigureOut">
              <a:rPr lang="fr-CH" smtClean="0"/>
              <a:t>21.05.2014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3CA99-6544-4B12-A7B1-691B9BBFEB45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136283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4836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2778" y="152400"/>
            <a:ext cx="6782622" cy="762000"/>
          </a:xfrm>
          <a:gradFill>
            <a:gsLst>
              <a:gs pos="0">
                <a:srgbClr val="EBF5FF"/>
              </a:gs>
              <a:gs pos="100000">
                <a:srgbClr val="7F96F9"/>
              </a:gs>
            </a:gsLst>
          </a:gradFill>
          <a:ln>
            <a:solidFill>
              <a:schemeClr val="bg1"/>
            </a:solidFill>
          </a:ln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610600" cy="5378450"/>
          </a:xfrm>
        </p:spPr>
        <p:txBody>
          <a:bodyPr/>
          <a:lstStyle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30 April 2014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err="1" smtClean="0"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FCC-ee Physics Coordination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37CEC-7426-473D-BB9A-C0489BA294D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  <p:pic>
        <p:nvPicPr>
          <p:cNvPr id="15" name="Picture 14" descr="logo-FCC-HE-0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1" y="152400"/>
            <a:ext cx="1827978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382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30 April 2014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FCC-ee Physics Coordination meeting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9453E-1DE5-426C-B922-979B5BCB3A3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60754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30 April 2014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FCC-ee Physics Coordination meeting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2F5BE-86E4-4E9A-A8FB-7367990F2C5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583057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30 April 2014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FCC-ee Physics Coordination meeting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A4C39-1342-4DBF-BA2D-862D2705C81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565060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30 April 2014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FCC-ee Physics Coordination meeting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E0F29-8CEC-48E4-9081-B3B24D9ED4C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215531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30 April 2014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FCC-ee Physics Coordination meeting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463A4-1425-4350-AC63-E9ADFA407B6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891848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30 April 2014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FCC-ee Physics Coordination meeting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E0678-3149-443B-8A5D-85EC3119747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09973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43AA7-30F6-4121-B7C5-051A6F32CB28}" type="datetimeFigureOut">
              <a:rPr lang="fr-CH" smtClean="0"/>
              <a:t>21.05.2014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3CA99-6544-4B12-A7B1-691B9BBFEB45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6827194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30 April 2014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FCC-ee Physics Coordination meeting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EB195-D2B7-4D0A-8B1C-749C5BCD3FE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55421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 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30 April 2014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FCC-ee Physics Coordination meeting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D6649-B869-482D-9FB7-E5CAAFB5D89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192013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30 April 2014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FCC-ee Physics Coordination meeting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CCB8F-D0CD-49E5-88AB-A8F3F4C0026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18409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2152650" cy="61404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305550" cy="6140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30 April 2014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FCC-ee Physics Coordination meeting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DD7CF-BEDA-4913-816E-1F120F320F8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4184159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48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30 April 2014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FCC-ee Physics Coordination meeting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A44971-6174-4D10-B2A6-1EA49BB7016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175124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30 April 2014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FCC-ee Physics Coordination meeting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996AA-51BA-4786-A951-9D5ECE8ABD0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828369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2479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2778" y="152400"/>
            <a:ext cx="6782622" cy="762000"/>
          </a:xfrm>
          <a:gradFill>
            <a:gsLst>
              <a:gs pos="0">
                <a:srgbClr val="EBF5FF"/>
              </a:gs>
              <a:gs pos="100000">
                <a:srgbClr val="7F96F9"/>
              </a:gs>
            </a:gsLst>
          </a:gradFill>
          <a:ln>
            <a:solidFill>
              <a:schemeClr val="bg1"/>
            </a:solidFill>
          </a:ln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610600" cy="5378450"/>
          </a:xfrm>
        </p:spPr>
        <p:txBody>
          <a:bodyPr/>
          <a:lstStyle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30 April 2014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err="1" smtClean="0"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FCC-ee Physics Coordination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37CEC-7426-473D-BB9A-C0489BA294D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  <p:pic>
        <p:nvPicPr>
          <p:cNvPr id="15" name="Picture 14" descr="logo-FCC-HE-0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1" y="152400"/>
            <a:ext cx="1827978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9154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30 April 2014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FCC-ee Physics Coordination meeting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9453E-1DE5-426C-B922-979B5BCB3A3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988778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30 April 2014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FCC-ee Physics Coordination meeting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2F5BE-86E4-4E9A-A8FB-7367990F2C5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27112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43AA7-30F6-4121-B7C5-051A6F32CB28}" type="datetimeFigureOut">
              <a:rPr lang="fr-CH" smtClean="0"/>
              <a:t>21.05.2014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3CA99-6544-4B12-A7B1-691B9BBFEB45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63240848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30 April 2014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FCC-ee Physics Coordination meeting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A4C39-1342-4DBF-BA2D-862D2705C81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957570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30 April 2014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FCC-ee Physics Coordination meeting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E0F29-8CEC-48E4-9081-B3B24D9ED4C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219891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30 April 2014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FCC-ee Physics Coordination meeting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463A4-1425-4350-AC63-E9ADFA407B6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175379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30 April 2014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FCC-ee Physics Coordination meeting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E0678-3149-443B-8A5D-85EC3119747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634101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30 April 2014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FCC-ee Physics Coordination meeting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EB195-D2B7-4D0A-8B1C-749C5BCD3FE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753185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 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30 April 2014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FCC-ee Physics Coordination meeting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D6649-B869-482D-9FB7-E5CAAFB5D89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865496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30 April 2014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FCC-ee Physics Coordination meeting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CCB8F-D0CD-49E5-88AB-A8F3F4C0026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952085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2152650" cy="61404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305550" cy="6140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30 April 2014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FCC-ee Physics Coordination meeting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DD7CF-BEDA-4913-816E-1F120F320F8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204393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48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30 April 2014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FCC-ee Physics Coordination meeting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A44971-6174-4D10-B2A6-1EA49BB7016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545943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30 April 2014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FCC-ee Physics Coordination meeting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996AA-51BA-4786-A951-9D5ECE8ABD0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202465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43AA7-30F6-4121-B7C5-051A6F32CB28}" type="datetimeFigureOut">
              <a:rPr lang="fr-CH" smtClean="0"/>
              <a:t>21.05.2014</a:t>
            </a:fld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3CA99-6544-4B12-A7B1-691B9BBFEB45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685772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43AA7-30F6-4121-B7C5-051A6F32CB28}" type="datetimeFigureOut">
              <a:rPr lang="fr-CH" smtClean="0"/>
              <a:t>21.05.2014</a:t>
            </a:fld>
            <a:endParaRPr lang="fr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3CA99-6544-4B12-A7B1-691B9BBFEB45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29734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43AA7-30F6-4121-B7C5-051A6F32CB28}" type="datetimeFigureOut">
              <a:rPr lang="fr-CH" smtClean="0"/>
              <a:t>21.05.2014</a:t>
            </a:fld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3CA99-6544-4B12-A7B1-691B9BBFEB45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66756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43AA7-30F6-4121-B7C5-051A6F32CB28}" type="datetimeFigureOut">
              <a:rPr lang="fr-CH" smtClean="0"/>
              <a:t>21.05.2014</a:t>
            </a:fld>
            <a:endParaRPr lang="fr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3CA99-6544-4B12-A7B1-691B9BBFEB45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75540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43AA7-30F6-4121-B7C5-051A6F32CB28}" type="datetimeFigureOut">
              <a:rPr lang="fr-CH" smtClean="0"/>
              <a:t>21.05.2014</a:t>
            </a:fld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3CA99-6544-4B12-A7B1-691B9BBFEB45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5695318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43AA7-30F6-4121-B7C5-051A6F32CB28}" type="datetimeFigureOut">
              <a:rPr lang="fr-CH" smtClean="0"/>
              <a:t>21.05.2014</a:t>
            </a:fld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3CA99-6544-4B12-A7B1-691B9BBFEB45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6518073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143AA7-30F6-4121-B7C5-051A6F32CB28}" type="datetimeFigureOut">
              <a:rPr lang="fr-CH" smtClean="0"/>
              <a:t>21.05.2014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C3CA99-6544-4B12-A7B1-691B9BBFEB45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27555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610600" cy="762000"/>
          </a:xfrm>
          <a:prstGeom prst="rect">
            <a:avLst/>
          </a:prstGeom>
          <a:gradFill rotWithShape="0">
            <a:gsLst>
              <a:gs pos="0">
                <a:srgbClr val="EBF5FF"/>
              </a:gs>
              <a:gs pos="100000">
                <a:srgbClr val="7F96F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14400"/>
            <a:ext cx="8610600" cy="537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21075" y="6557963"/>
            <a:ext cx="19050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en-US" smtClean="0">
                <a:solidFill>
                  <a:srgbClr val="000000"/>
                </a:solidFill>
                <a:latin typeface="Arial" charset="0"/>
              </a:rPr>
              <a:t>30 April 2014</a:t>
            </a:r>
            <a:endParaRPr kumimoji="1"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28950" y="6367463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en-US" smtClean="0">
                <a:solidFill>
                  <a:srgbClr val="000000"/>
                </a:solidFill>
                <a:latin typeface="Arial" charset="0"/>
              </a:rPr>
              <a:t>FCC-ee Physics Coordination meeting</a:t>
            </a:r>
            <a:endParaRPr kumimoji="1"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674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F4F9ECCC-5760-4339-B592-055385547EC6}" type="slidenum">
              <a:rPr kumimoji="1" lang="en-US" altLang="en-US">
                <a:solidFill>
                  <a:srgbClr val="000000"/>
                </a:solidFill>
                <a:latin typeface="Arial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r>
              <a:rPr kumimoji="1" lang="en-US" altLang="en-US">
                <a:solidFill>
                  <a:srgbClr val="000000"/>
                </a:solidFill>
                <a:latin typeface="Arial" charset="0"/>
              </a:rPr>
              <a:t>/27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304800" y="6324600"/>
            <a:ext cx="86106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1" 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73050" y="6343650"/>
            <a:ext cx="10731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1200" dirty="0">
                <a:solidFill>
                  <a:srgbClr val="000000"/>
                </a:solidFill>
                <a:latin typeface="Arial" charset="0"/>
              </a:rPr>
              <a:t>Patrick Janot</a:t>
            </a:r>
          </a:p>
        </p:txBody>
      </p:sp>
    </p:spTree>
    <p:extLst>
      <p:ext uri="{BB962C8B-B14F-4D97-AF65-F5344CB8AC3E}">
        <p14:creationId xmlns:p14="http://schemas.microsoft.com/office/powerpoint/2010/main" val="2514389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hf hdr="0"/>
  <p:txStyles>
    <p:titleStyle>
      <a:lvl1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2pPr>
      <a:lvl3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3pPr>
      <a:lvl4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4pPr>
      <a:lvl5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5pPr>
      <a:lvl6pPr marL="4572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6pPr>
      <a:lvl7pPr marL="9144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7pPr>
      <a:lvl8pPr marL="13716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8pPr>
      <a:lvl9pPr marL="18288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50000"/>
        <a:buFont typeface="Wingdings" pitchFamily="2" charset="2"/>
        <a:buChar char="q"/>
        <a:defRPr kumimoji="1" sz="2400" b="1">
          <a:solidFill>
            <a:srgbClr val="FF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SzPct val="60000"/>
        <a:buFont typeface="Zapf Dingbats" charset="2"/>
        <a:buChar char="u"/>
        <a:defRPr kumimoji="1" sz="2000" b="1">
          <a:solidFill>
            <a:srgbClr val="0000C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5000"/>
        <a:buFont typeface="Zapf Dingbats" charset="2"/>
        <a:buChar char="l"/>
        <a:defRPr kumimoji="1" sz="2000" b="1">
          <a:solidFill>
            <a:srgbClr val="0099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C0099"/>
        </a:buClr>
        <a:buSzPct val="75000"/>
        <a:buFont typeface="Zapf Dingbats" charset="2"/>
        <a:buChar char="è"/>
        <a:defRPr kumimoji="1" sz="2000" b="1">
          <a:solidFill>
            <a:srgbClr val="CC00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buChar char="»"/>
        <a:defRPr kumimoji="1"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610600" cy="762000"/>
          </a:xfrm>
          <a:prstGeom prst="rect">
            <a:avLst/>
          </a:prstGeom>
          <a:gradFill rotWithShape="0">
            <a:gsLst>
              <a:gs pos="0">
                <a:srgbClr val="EBF5FF"/>
              </a:gs>
              <a:gs pos="100000">
                <a:srgbClr val="7F96F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14400"/>
            <a:ext cx="8610600" cy="537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21075" y="6557963"/>
            <a:ext cx="19050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en-US" smtClean="0">
                <a:solidFill>
                  <a:srgbClr val="000000"/>
                </a:solidFill>
                <a:latin typeface="Arial" charset="0"/>
              </a:rPr>
              <a:t>30 April 2014</a:t>
            </a:r>
            <a:endParaRPr kumimoji="1"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28950" y="6367463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en-US" smtClean="0">
                <a:solidFill>
                  <a:srgbClr val="000000"/>
                </a:solidFill>
                <a:latin typeface="Arial" charset="0"/>
              </a:rPr>
              <a:t>FCC-ee Physics Coordination meeting</a:t>
            </a:r>
            <a:endParaRPr kumimoji="1"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674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F4F9ECCC-5760-4339-B592-055385547EC6}" type="slidenum">
              <a:rPr kumimoji="1" lang="en-US" altLang="en-US">
                <a:solidFill>
                  <a:srgbClr val="000000"/>
                </a:solidFill>
                <a:latin typeface="Arial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r>
              <a:rPr kumimoji="1" lang="en-US" altLang="en-US">
                <a:solidFill>
                  <a:srgbClr val="000000"/>
                </a:solidFill>
                <a:latin typeface="Arial" charset="0"/>
              </a:rPr>
              <a:t>/27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304800" y="6324600"/>
            <a:ext cx="86106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1" 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73050" y="6343650"/>
            <a:ext cx="10731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1200" dirty="0">
                <a:solidFill>
                  <a:srgbClr val="000000"/>
                </a:solidFill>
                <a:latin typeface="Arial" charset="0"/>
              </a:rPr>
              <a:t>Patrick Janot</a:t>
            </a:r>
          </a:p>
        </p:txBody>
      </p:sp>
    </p:spTree>
    <p:extLst>
      <p:ext uri="{BB962C8B-B14F-4D97-AF65-F5344CB8AC3E}">
        <p14:creationId xmlns:p14="http://schemas.microsoft.com/office/powerpoint/2010/main" val="30418947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hf hdr="0"/>
  <p:txStyles>
    <p:titleStyle>
      <a:lvl1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2pPr>
      <a:lvl3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3pPr>
      <a:lvl4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4pPr>
      <a:lvl5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5pPr>
      <a:lvl6pPr marL="4572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6pPr>
      <a:lvl7pPr marL="9144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7pPr>
      <a:lvl8pPr marL="13716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8pPr>
      <a:lvl9pPr marL="18288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50000"/>
        <a:buFont typeface="Wingdings" pitchFamily="2" charset="2"/>
        <a:buChar char="q"/>
        <a:defRPr kumimoji="1" sz="2400" b="1">
          <a:solidFill>
            <a:srgbClr val="FF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SzPct val="60000"/>
        <a:buFont typeface="Zapf Dingbats" charset="2"/>
        <a:buChar char="u"/>
        <a:defRPr kumimoji="1" sz="2000" b="1">
          <a:solidFill>
            <a:srgbClr val="0000C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5000"/>
        <a:buFont typeface="Zapf Dingbats" charset="2"/>
        <a:buChar char="l"/>
        <a:defRPr kumimoji="1" sz="2000" b="1">
          <a:solidFill>
            <a:srgbClr val="0099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C0099"/>
        </a:buClr>
        <a:buSzPct val="75000"/>
        <a:buFont typeface="Zapf Dingbats" charset="2"/>
        <a:buChar char="è"/>
        <a:defRPr kumimoji="1" sz="2000" b="1">
          <a:solidFill>
            <a:srgbClr val="CC00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buChar char="»"/>
        <a:defRPr kumimoji="1"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536" y="33184"/>
            <a:ext cx="2711196" cy="113385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87624" y="1988840"/>
            <a:ext cx="7344816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FCC-</a:t>
            </a:r>
            <a:r>
              <a:rPr lang="fr-CH" dirty="0" err="1" smtClean="0"/>
              <a:t>ee</a:t>
            </a:r>
            <a:r>
              <a:rPr lang="fr-CH" dirty="0" smtClean="0"/>
              <a:t> </a:t>
            </a:r>
            <a:r>
              <a:rPr lang="fr-CH" dirty="0" err="1" smtClean="0"/>
              <a:t>physics</a:t>
            </a:r>
            <a:r>
              <a:rPr lang="fr-CH" dirty="0" smtClean="0"/>
              <a:t> VIDYO </a:t>
            </a:r>
            <a:r>
              <a:rPr lang="fr-CH" dirty="0" err="1" smtClean="0"/>
              <a:t>conferences</a:t>
            </a:r>
            <a:r>
              <a:rPr lang="fr-CH" dirty="0" smtClean="0"/>
              <a:t> (</a:t>
            </a:r>
            <a:r>
              <a:rPr lang="fr-CH" dirty="0" err="1" smtClean="0"/>
              <a:t>every</a:t>
            </a:r>
            <a:r>
              <a:rPr lang="fr-CH" dirty="0" smtClean="0"/>
              <a:t> </a:t>
            </a:r>
            <a:r>
              <a:rPr lang="fr-CH" dirty="0" err="1" smtClean="0"/>
              <a:t>month</a:t>
            </a:r>
            <a:r>
              <a:rPr lang="fr-CH" dirty="0" smtClean="0"/>
              <a:t>) </a:t>
            </a:r>
          </a:p>
          <a:p>
            <a:endParaRPr lang="fr-CH" dirty="0"/>
          </a:p>
          <a:p>
            <a:r>
              <a:rPr lang="fr-CH" sz="2400" b="1" dirty="0" smtClean="0"/>
              <a:t>workshops</a:t>
            </a:r>
          </a:p>
          <a:p>
            <a:r>
              <a:rPr lang="fr-CH" dirty="0"/>
              <a:t> </a:t>
            </a:r>
            <a:r>
              <a:rPr lang="fr-CH" dirty="0" smtClean="0"/>
              <a:t>  -- 19-21 </a:t>
            </a:r>
            <a:r>
              <a:rPr lang="fr-CH" dirty="0" err="1" smtClean="0"/>
              <a:t>June</a:t>
            </a:r>
            <a:r>
              <a:rPr lang="fr-CH" dirty="0" smtClean="0"/>
              <a:t> at CERN («7th FCC-</a:t>
            </a:r>
            <a:r>
              <a:rPr lang="fr-CH" dirty="0" err="1" smtClean="0"/>
              <a:t>ee</a:t>
            </a:r>
            <a:r>
              <a:rPr lang="fr-CH" dirty="0" smtClean="0"/>
              <a:t>»  </a:t>
            </a:r>
            <a:r>
              <a:rPr lang="fr-CH" dirty="0" err="1" smtClean="0"/>
              <a:t>see</a:t>
            </a:r>
            <a:r>
              <a:rPr lang="fr-CH" dirty="0" smtClean="0"/>
              <a:t> </a:t>
            </a:r>
            <a:r>
              <a:rPr lang="fr-CH" dirty="0" err="1" smtClean="0"/>
              <a:t>next</a:t>
            </a:r>
            <a:r>
              <a:rPr lang="fr-CH" dirty="0" smtClean="0"/>
              <a:t> slide for </a:t>
            </a:r>
            <a:r>
              <a:rPr lang="fr-CH" dirty="0" err="1" smtClean="0"/>
              <a:t>topics</a:t>
            </a:r>
            <a:r>
              <a:rPr lang="fr-CH" dirty="0" smtClean="0"/>
              <a:t>.) Agenda in construction </a:t>
            </a:r>
          </a:p>
          <a:p>
            <a:r>
              <a:rPr lang="fr-CH" dirty="0" smtClean="0"/>
              <a:t>note  at least four </a:t>
            </a:r>
            <a:r>
              <a:rPr lang="fr-CH" dirty="0" err="1" smtClean="0"/>
              <a:t>presentations</a:t>
            </a:r>
            <a:r>
              <a:rPr lang="fr-CH" dirty="0" smtClean="0"/>
              <a:t>  </a:t>
            </a:r>
            <a:r>
              <a:rPr lang="fr-CH" dirty="0" err="1" smtClean="0"/>
              <a:t>from</a:t>
            </a:r>
            <a:r>
              <a:rPr lang="fr-CH" dirty="0" smtClean="0"/>
              <a:t> LC </a:t>
            </a:r>
            <a:r>
              <a:rPr lang="fr-CH" dirty="0" err="1" smtClean="0"/>
              <a:t>community</a:t>
            </a:r>
            <a:r>
              <a:rPr lang="fr-CH" dirty="0"/>
              <a:t> </a:t>
            </a:r>
            <a:endParaRPr lang="fr-CH" dirty="0" smtClean="0"/>
          </a:p>
          <a:p>
            <a:r>
              <a:rPr lang="fr-CH" dirty="0"/>
              <a:t> </a:t>
            </a:r>
            <a:r>
              <a:rPr lang="fr-CH" dirty="0" smtClean="0"/>
              <a:t>         machine reports and detector interface </a:t>
            </a:r>
            <a:r>
              <a:rPr lang="fr-CH" dirty="0" err="1" smtClean="0"/>
              <a:t>probably</a:t>
            </a:r>
            <a:r>
              <a:rPr lang="fr-CH" dirty="0" smtClean="0"/>
              <a:t> on Saturday 21</a:t>
            </a:r>
          </a:p>
          <a:p>
            <a:endParaRPr lang="fr-CH" dirty="0"/>
          </a:p>
          <a:p>
            <a:r>
              <a:rPr lang="fr-CH" dirty="0" smtClean="0"/>
              <a:t>  --  plans </a:t>
            </a:r>
            <a:r>
              <a:rPr lang="fr-CH" dirty="0" err="1" smtClean="0"/>
              <a:t>next</a:t>
            </a:r>
            <a:r>
              <a:rPr lang="fr-CH" dirty="0" smtClean="0"/>
              <a:t>  in Paris in ~</a:t>
            </a:r>
            <a:r>
              <a:rPr lang="fr-CH" dirty="0" err="1" smtClean="0"/>
              <a:t>early</a:t>
            </a:r>
            <a:r>
              <a:rPr lang="fr-CH" dirty="0" smtClean="0"/>
              <a:t> </a:t>
            </a:r>
            <a:r>
              <a:rPr lang="fr-CH" dirty="0" err="1" smtClean="0"/>
              <a:t>November</a:t>
            </a:r>
            <a:r>
              <a:rPr lang="fr-CH" dirty="0" smtClean="0"/>
              <a:t>  (S. Laplace + R. </a:t>
            </a:r>
            <a:r>
              <a:rPr lang="fr-CH" dirty="0" err="1" smtClean="0"/>
              <a:t>Aleksan</a:t>
            </a:r>
            <a:r>
              <a:rPr lang="fr-CH" dirty="0" smtClean="0"/>
              <a:t>) </a:t>
            </a:r>
          </a:p>
          <a:p>
            <a:endParaRPr lang="fr-CH" dirty="0"/>
          </a:p>
          <a:p>
            <a:r>
              <a:rPr lang="fr-CH" dirty="0" smtClean="0"/>
              <a:t>    and one </a:t>
            </a:r>
            <a:r>
              <a:rPr lang="fr-CH" dirty="0" err="1" smtClean="0"/>
              <a:t>elsewhere</a:t>
            </a:r>
            <a:r>
              <a:rPr lang="fr-CH" dirty="0" smtClean="0"/>
              <a:t> in jan/</a:t>
            </a:r>
            <a:r>
              <a:rPr lang="fr-CH" dirty="0" err="1" smtClean="0"/>
              <a:t>feb</a:t>
            </a:r>
            <a:r>
              <a:rPr lang="fr-CH" dirty="0" smtClean="0"/>
              <a:t> 2015</a:t>
            </a:r>
            <a:r>
              <a:rPr lang="fr-CH" dirty="0"/>
              <a:t> </a:t>
            </a:r>
            <a:r>
              <a:rPr lang="fr-CH" dirty="0" smtClean="0"/>
              <a:t>(</a:t>
            </a:r>
            <a:r>
              <a:rPr lang="fr-CH" dirty="0" err="1" smtClean="0"/>
              <a:t>Copenhagen</a:t>
            </a:r>
            <a:r>
              <a:rPr lang="fr-CH" dirty="0" smtClean="0"/>
              <a:t> candidate)</a:t>
            </a:r>
          </a:p>
          <a:p>
            <a:endParaRPr lang="fr-CH" dirty="0"/>
          </a:p>
          <a:p>
            <a:r>
              <a:rPr lang="fr-CH" b="1" dirty="0" err="1" smtClean="0"/>
              <a:t>Conveners</a:t>
            </a:r>
            <a:r>
              <a:rPr lang="fr-CH" b="1" dirty="0" smtClean="0"/>
              <a:t>: </a:t>
            </a:r>
            <a:r>
              <a:rPr lang="fr-CH" b="1" dirty="0" err="1" smtClean="0"/>
              <a:t>complete</a:t>
            </a:r>
            <a:endParaRPr lang="fr-CH" dirty="0" smtClean="0"/>
          </a:p>
          <a:p>
            <a:r>
              <a:rPr lang="fr-CH" dirty="0" smtClean="0"/>
              <a:t>Patrick </a:t>
            </a:r>
            <a:r>
              <a:rPr lang="fr-CH" dirty="0" err="1" smtClean="0"/>
              <a:t>organized</a:t>
            </a:r>
            <a:r>
              <a:rPr lang="fr-CH" dirty="0" smtClean="0"/>
              <a:t> first </a:t>
            </a:r>
            <a:r>
              <a:rPr lang="fr-CH" dirty="0" err="1" smtClean="0"/>
              <a:t>very</a:t>
            </a:r>
            <a:r>
              <a:rPr lang="fr-CH" dirty="0" smtClean="0"/>
              <a:t> positive meeting on 30 April 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411760" y="1109935"/>
            <a:ext cx="46805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b="1" dirty="0" smtClean="0"/>
              <a:t>FCC-</a:t>
            </a:r>
            <a:r>
              <a:rPr lang="fr-CH" sz="2400" b="1" dirty="0" err="1" smtClean="0"/>
              <a:t>ee</a:t>
            </a:r>
            <a:r>
              <a:rPr lang="fr-CH" sz="2400" b="1" dirty="0" smtClean="0"/>
              <a:t> </a:t>
            </a:r>
            <a:r>
              <a:rPr lang="fr-CH" sz="2400" b="1" dirty="0" err="1" smtClean="0"/>
              <a:t>physics</a:t>
            </a:r>
            <a:r>
              <a:rPr lang="fr-CH" sz="2400" b="1" dirty="0" smtClean="0"/>
              <a:t> </a:t>
            </a:r>
            <a:r>
              <a:rPr lang="fr-CH" sz="2400" b="1" dirty="0" err="1" smtClean="0"/>
              <a:t>studies</a:t>
            </a:r>
            <a:r>
              <a:rPr lang="fr-CH" sz="2400" b="1" dirty="0" smtClean="0"/>
              <a:t> : </a:t>
            </a:r>
            <a:r>
              <a:rPr lang="fr-CH" sz="2400" b="1" dirty="0" err="1" smtClean="0"/>
              <a:t>some</a:t>
            </a:r>
            <a:r>
              <a:rPr lang="fr-CH" sz="2400" b="1" dirty="0" smtClean="0"/>
              <a:t> news</a:t>
            </a:r>
            <a:endParaRPr lang="fr-CH" b="1" dirty="0"/>
          </a:p>
        </p:txBody>
      </p:sp>
    </p:spTree>
    <p:extLst>
      <p:ext uri="{BB962C8B-B14F-4D97-AF65-F5344CB8AC3E}">
        <p14:creationId xmlns:p14="http://schemas.microsoft.com/office/powerpoint/2010/main" val="36816604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14400"/>
            <a:ext cx="8610600" cy="5378450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Experimental Studies: A. Blondel, P. </a:t>
            </a:r>
            <a:r>
              <a:rPr lang="en-US" sz="18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Janot</a:t>
            </a:r>
            <a:endParaRPr lang="en-US" sz="18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Discovery through precision measurements, rare, or invisible processes. </a:t>
            </a: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en-US" sz="16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en-US" sz="16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en-US" sz="16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lnSpc>
                <a:spcPct val="80000"/>
              </a:lnSpc>
            </a:pPr>
            <a:endParaRPr lang="en-US" sz="16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lnSpc>
                <a:spcPct val="80000"/>
              </a:lnSpc>
            </a:pP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Develop the necessary tools                                       Understand the experimental conditions</a:t>
            </a:r>
          </a:p>
          <a:p>
            <a:pPr lvl="1"/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en-US" sz="16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1" indent="0">
              <a:lnSpc>
                <a:spcPct val="120000"/>
              </a:lnSpc>
              <a:buNone/>
            </a:pPr>
            <a:endParaRPr lang="en-US" sz="16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Set constraints on the possible detector designs to match statistical precision </a:t>
            </a: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en-US" sz="16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lnSpc>
                <a:spcPct val="90000"/>
              </a:lnSpc>
            </a:pP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lnSpc>
                <a:spcPct val="90000"/>
              </a:lnSpc>
            </a:pPr>
            <a:endParaRPr lang="en-US" sz="16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lnSpc>
                <a:spcPct val="90000"/>
              </a:lnSpc>
            </a:pP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lnSpc>
                <a:spcPct val="90000"/>
              </a:lnSpc>
            </a:pPr>
            <a:r>
              <a:rPr lang="en-US" sz="24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well done Patrick!</a:t>
            </a:r>
            <a:endParaRPr lang="en-US" sz="1600" dirty="0" smtClean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en-US" sz="16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2"/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Up-Down Arrow 18"/>
          <p:cNvSpPr/>
          <p:nvPr/>
        </p:nvSpPr>
        <p:spPr bwMode="auto">
          <a:xfrm>
            <a:off x="4495800" y="3733800"/>
            <a:ext cx="256032" cy="1368552"/>
          </a:xfrm>
          <a:prstGeom prst="upDownArrow">
            <a:avLst/>
          </a:prstGeom>
          <a:solidFill>
            <a:srgbClr val="C5FFD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en-US" sz="240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  <a:ln w="57150">
            <a:solidFill>
              <a:schemeClr val="accent5">
                <a:lumMod val="90000"/>
              </a:schemeClr>
            </a:solidFill>
          </a:ln>
        </p:spPr>
        <p:txBody>
          <a:bodyPr/>
          <a:lstStyle/>
          <a:p>
            <a:r>
              <a:rPr lang="en-US" sz="2800" dirty="0" smtClean="0"/>
              <a:t>Experiments team is complete!</a:t>
            </a:r>
            <a:endParaRPr lang="en-US" sz="2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>
                <a:solidFill>
                  <a:srgbClr val="000000"/>
                </a:solidFill>
              </a:rPr>
              <a:pPr>
                <a:defRPr/>
              </a:pPr>
              <a:t>10</a:t>
            </a:fld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304800" y="1676400"/>
            <a:ext cx="1752600" cy="762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sz="1400" b="1" dirty="0" smtClean="0">
                <a:solidFill>
                  <a:srgbClr val="009900"/>
                </a:solidFill>
              </a:rPr>
              <a:t>Electroweak Physics at the Z pole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sz="1600" b="1" dirty="0" smtClean="0">
                <a:solidFill>
                  <a:srgbClr val="000000"/>
                </a:solidFill>
              </a:rPr>
              <a:t>R. </a:t>
            </a:r>
            <a:r>
              <a:rPr kumimoji="1" lang="en-US" sz="1600" b="1" dirty="0" err="1" smtClean="0">
                <a:solidFill>
                  <a:srgbClr val="000000"/>
                </a:solidFill>
              </a:rPr>
              <a:t>Tenchini</a:t>
            </a:r>
            <a:endParaRPr kumimoji="1" lang="en-US" sz="1600" b="1" dirty="0" smtClean="0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2590800" y="1676400"/>
            <a:ext cx="1752600" cy="762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sz="1400" b="1" dirty="0" smtClean="0">
                <a:solidFill>
                  <a:srgbClr val="009900"/>
                </a:solidFill>
              </a:rPr>
              <a:t>Di-boson Physics </a:t>
            </a:r>
            <a:r>
              <a:rPr kumimoji="1" lang="en-US" sz="1400" b="1" dirty="0" err="1" smtClean="0">
                <a:solidFill>
                  <a:srgbClr val="009900"/>
                </a:solidFill>
              </a:rPr>
              <a:t>m</a:t>
            </a:r>
            <a:r>
              <a:rPr kumimoji="1" lang="en-US" sz="1400" b="1" baseline="-25000" dirty="0" err="1" smtClean="0">
                <a:solidFill>
                  <a:srgbClr val="009900"/>
                </a:solidFill>
              </a:rPr>
              <a:t>W</a:t>
            </a:r>
            <a:r>
              <a:rPr kumimoji="1" lang="en-US" sz="1400" b="1" dirty="0" smtClean="0">
                <a:solidFill>
                  <a:srgbClr val="009900"/>
                </a:solidFill>
              </a:rPr>
              <a:t> measurement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sz="1600" b="1" dirty="0" smtClean="0">
                <a:solidFill>
                  <a:srgbClr val="000000"/>
                </a:solidFill>
              </a:rPr>
              <a:t>R. </a:t>
            </a:r>
            <a:r>
              <a:rPr kumimoji="1" lang="en-US" sz="1600" b="1" dirty="0" err="1" smtClean="0">
                <a:solidFill>
                  <a:srgbClr val="000000"/>
                </a:solidFill>
              </a:rPr>
              <a:t>Tenchini</a:t>
            </a:r>
            <a:endParaRPr kumimoji="1" lang="en-US" sz="1600" b="1" dirty="0">
              <a:solidFill>
                <a:srgbClr val="000000"/>
              </a:solidFill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4800600" y="1676400"/>
            <a:ext cx="1752600" cy="762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sz="1400" b="1" dirty="0" smtClean="0">
                <a:solidFill>
                  <a:srgbClr val="009900"/>
                </a:solidFill>
              </a:rPr>
              <a:t>H(126) Properties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sz="1600" b="1" dirty="0" smtClean="0">
                <a:solidFill>
                  <a:srgbClr val="000000"/>
                </a:solidFill>
              </a:rPr>
              <a:t>M. </a:t>
            </a:r>
            <a:r>
              <a:rPr kumimoji="1" lang="en-US" sz="1600" b="1" dirty="0" err="1" smtClean="0">
                <a:solidFill>
                  <a:srgbClr val="000000"/>
                </a:solidFill>
              </a:rPr>
              <a:t>Klute</a:t>
            </a:r>
            <a:endParaRPr kumimoji="1" lang="en-US" sz="1600" b="1" dirty="0" smtClean="0">
              <a:solidFill>
                <a:srgbClr val="000000"/>
              </a:solidFill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sz="1600" b="1" dirty="0" smtClean="0">
                <a:solidFill>
                  <a:srgbClr val="000000"/>
                </a:solidFill>
              </a:rPr>
              <a:t>K. Peters</a:t>
            </a:r>
            <a:endParaRPr kumimoji="1" lang="en-US" sz="1400" b="1" dirty="0" smtClean="0">
              <a:solidFill>
                <a:srgbClr val="000000"/>
              </a:solidFill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7010400" y="1676400"/>
            <a:ext cx="1752600" cy="762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sz="1400" b="1" dirty="0" smtClean="0">
                <a:solidFill>
                  <a:srgbClr val="009900"/>
                </a:solidFill>
              </a:rPr>
              <a:t>Top Quark Physics</a:t>
            </a:r>
            <a:endParaRPr kumimoji="1" lang="en-US" sz="1400" b="1" dirty="0">
              <a:solidFill>
                <a:srgbClr val="009900"/>
              </a:solidFill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sz="1600" b="1" dirty="0" smtClean="0">
                <a:solidFill>
                  <a:srgbClr val="000000"/>
                </a:solidFill>
              </a:rPr>
              <a:t>P. </a:t>
            </a:r>
            <a:r>
              <a:rPr kumimoji="1" lang="en-US" sz="1600" b="1" dirty="0" err="1" smtClean="0">
                <a:solidFill>
                  <a:srgbClr val="000000"/>
                </a:solidFill>
              </a:rPr>
              <a:t>Azzi</a:t>
            </a:r>
            <a:endParaRPr kumimoji="1" lang="en-US" sz="1600" b="1" dirty="0" smtClean="0">
              <a:solidFill>
                <a:srgbClr val="000000"/>
              </a:solidFill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1447800" y="2667000"/>
            <a:ext cx="1752600" cy="762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sz="1400" b="1" dirty="0" smtClean="0">
                <a:solidFill>
                  <a:srgbClr val="009900"/>
                </a:solidFill>
              </a:rPr>
              <a:t>QCD and </a:t>
            </a:r>
            <a:r>
              <a:rPr kumimoji="1" lang="en-US" sz="1400" b="1" dirty="0" err="1" smtClean="0">
                <a:solidFill>
                  <a:srgbClr val="009900"/>
                </a:solidFill>
                <a:latin typeface="Symbol" charset="2"/>
                <a:cs typeface="Symbol" charset="2"/>
              </a:rPr>
              <a:t>gg</a:t>
            </a:r>
            <a:r>
              <a:rPr kumimoji="1" lang="en-US" sz="1400" b="1" dirty="0" smtClean="0">
                <a:solidFill>
                  <a:srgbClr val="009900"/>
                </a:solidFill>
              </a:rPr>
              <a:t> Physics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sz="1600" b="1" dirty="0" smtClean="0">
                <a:solidFill>
                  <a:srgbClr val="000000"/>
                </a:solidFill>
              </a:rPr>
              <a:t>D. </a:t>
            </a:r>
            <a:r>
              <a:rPr kumimoji="1" lang="en-US" sz="1600" b="1" dirty="0" err="1" smtClean="0">
                <a:solidFill>
                  <a:srgbClr val="000000"/>
                </a:solidFill>
              </a:rPr>
              <a:t>d’Enterria</a:t>
            </a:r>
            <a:r>
              <a:rPr kumimoji="1" lang="en-US" sz="1600" b="1" dirty="0" smtClean="0">
                <a:solidFill>
                  <a:srgbClr val="000000"/>
                </a:solidFill>
              </a:rPr>
              <a:t>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sz="1600" b="1" dirty="0" smtClean="0">
                <a:solidFill>
                  <a:srgbClr val="000000"/>
                </a:solidFill>
              </a:rPr>
              <a:t>P. </a:t>
            </a:r>
            <a:r>
              <a:rPr kumimoji="1" lang="en-US" sz="1600" b="1" dirty="0" err="1" smtClean="0">
                <a:solidFill>
                  <a:srgbClr val="000000"/>
                </a:solidFill>
              </a:rPr>
              <a:t>Skands</a:t>
            </a:r>
            <a:endParaRPr kumimoji="1" lang="en-US" sz="2000" b="1" dirty="0" smtClean="0">
              <a:solidFill>
                <a:srgbClr val="009900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3733800" y="2667000"/>
            <a:ext cx="1752600" cy="762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sz="1400" b="1" dirty="0" err="1" smtClean="0">
                <a:solidFill>
                  <a:srgbClr val="009900"/>
                </a:solidFill>
              </a:rPr>
              <a:t>Flavour</a:t>
            </a:r>
            <a:r>
              <a:rPr kumimoji="1" lang="en-US" sz="1400" b="1" dirty="0" smtClean="0">
                <a:solidFill>
                  <a:srgbClr val="009900"/>
                </a:solidFill>
              </a:rPr>
              <a:t> Physics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sz="1600" b="1" dirty="0" smtClean="0">
                <a:solidFill>
                  <a:srgbClr val="000000"/>
                </a:solidFill>
              </a:rPr>
              <a:t>S. </a:t>
            </a:r>
            <a:r>
              <a:rPr kumimoji="1" lang="en-US" sz="1600" b="1" dirty="0" err="1" smtClean="0">
                <a:solidFill>
                  <a:srgbClr val="000000"/>
                </a:solidFill>
              </a:rPr>
              <a:t>Monteil</a:t>
            </a:r>
            <a:endParaRPr kumimoji="1" lang="en-US" sz="2000" b="1" dirty="0" smtClean="0">
              <a:solidFill>
                <a:srgbClr val="009900"/>
              </a:solidFill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6019800" y="2667000"/>
            <a:ext cx="1752600" cy="762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sz="1400" b="1" dirty="0" smtClean="0">
                <a:solidFill>
                  <a:srgbClr val="009900"/>
                </a:solidFill>
              </a:rPr>
              <a:t>New Physics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sz="1600" b="1" dirty="0" smtClean="0">
                <a:solidFill>
                  <a:srgbClr val="000000"/>
                </a:solidFill>
              </a:rPr>
              <a:t>M. </a:t>
            </a:r>
            <a:r>
              <a:rPr kumimoji="1" lang="en-US" sz="1600" b="1" dirty="0" err="1" smtClean="0">
                <a:solidFill>
                  <a:srgbClr val="000000"/>
                </a:solidFill>
              </a:rPr>
              <a:t>Pierini</a:t>
            </a:r>
            <a:endParaRPr kumimoji="1" lang="en-US" sz="1600" b="1" dirty="0" smtClean="0">
              <a:solidFill>
                <a:srgbClr val="000000"/>
              </a:solidFill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sz="1600" b="1" dirty="0" smtClean="0">
                <a:solidFill>
                  <a:srgbClr val="000000"/>
                </a:solidFill>
              </a:rPr>
              <a:t>C. Rogan</a:t>
            </a:r>
            <a:endParaRPr kumimoji="1" lang="en-US" sz="1400" b="1" dirty="0" smtClean="0">
              <a:solidFill>
                <a:srgbClr val="000000"/>
              </a:solidFill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3756894" y="5410200"/>
            <a:ext cx="1752600" cy="762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sz="1400" b="1" dirty="0" smtClean="0">
                <a:solidFill>
                  <a:srgbClr val="009900"/>
                </a:solidFill>
              </a:rPr>
              <a:t>Detector Designs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sz="1600" b="1" dirty="0" smtClean="0">
                <a:solidFill>
                  <a:srgbClr val="000000"/>
                </a:solidFill>
              </a:rPr>
              <a:t>A. </a:t>
            </a:r>
            <a:r>
              <a:rPr kumimoji="1" lang="en-US" sz="1600" b="1" dirty="0" err="1" smtClean="0">
                <a:solidFill>
                  <a:srgbClr val="000000"/>
                </a:solidFill>
              </a:rPr>
              <a:t>Cattai</a:t>
            </a:r>
            <a:r>
              <a:rPr kumimoji="1" lang="en-US" sz="1600" b="1" dirty="0" smtClean="0">
                <a:solidFill>
                  <a:srgbClr val="000000"/>
                </a:solidFill>
              </a:rPr>
              <a:t>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sz="1600" b="1" dirty="0" smtClean="0">
                <a:solidFill>
                  <a:srgbClr val="000000"/>
                </a:solidFill>
              </a:rPr>
              <a:t>G. </a:t>
            </a:r>
            <a:r>
              <a:rPr kumimoji="1" lang="en-US" sz="1600" b="1" dirty="0" err="1" smtClean="0">
                <a:solidFill>
                  <a:srgbClr val="000000"/>
                </a:solidFill>
              </a:rPr>
              <a:t>Rolandi</a:t>
            </a:r>
            <a:endParaRPr kumimoji="1" lang="en-US" sz="1600" b="1" dirty="0" smtClean="0">
              <a:solidFill>
                <a:srgbClr val="000000"/>
              </a:solidFill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6096000" y="3962400"/>
            <a:ext cx="1752600" cy="762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sz="1400" b="1" dirty="0" smtClean="0">
                <a:solidFill>
                  <a:srgbClr val="009900"/>
                </a:solidFill>
              </a:rPr>
              <a:t>Experimental Environment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sz="1600" b="1" dirty="0" smtClean="0">
                <a:solidFill>
                  <a:srgbClr val="000000"/>
                </a:solidFill>
              </a:rPr>
              <a:t>N. </a:t>
            </a:r>
            <a:r>
              <a:rPr kumimoji="1" lang="en-US" sz="1600" b="1" dirty="0" err="1" smtClean="0">
                <a:solidFill>
                  <a:srgbClr val="000000"/>
                </a:solidFill>
              </a:rPr>
              <a:t>Bacchetta</a:t>
            </a:r>
            <a:endParaRPr kumimoji="1" lang="en-US" sz="2000" b="1" dirty="0" smtClean="0">
              <a:solidFill>
                <a:srgbClr val="009900"/>
              </a:solidFill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1447800" y="3810000"/>
            <a:ext cx="1752600" cy="990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sz="1400" b="1" dirty="0" smtClean="0">
                <a:solidFill>
                  <a:srgbClr val="009900"/>
                </a:solidFill>
              </a:rPr>
              <a:t>Offline Software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sz="1600" b="1" dirty="0" smtClean="0">
                <a:solidFill>
                  <a:srgbClr val="000000"/>
                </a:solidFill>
              </a:rPr>
              <a:t>P. Janot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sz="1600" b="1" dirty="0" smtClean="0">
                <a:solidFill>
                  <a:srgbClr val="000000"/>
                </a:solidFill>
              </a:rPr>
              <a:t>F. </a:t>
            </a:r>
            <a:r>
              <a:rPr kumimoji="1" lang="en-US" sz="1600" b="1" dirty="0" err="1" smtClean="0">
                <a:solidFill>
                  <a:srgbClr val="000000"/>
                </a:solidFill>
              </a:rPr>
              <a:t>Gianotti</a:t>
            </a:r>
            <a:endParaRPr kumimoji="1" lang="en-US" sz="1600" b="1" dirty="0" smtClean="0">
              <a:solidFill>
                <a:srgbClr val="000000"/>
              </a:solidFill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sz="1400" b="1" dirty="0" smtClean="0">
                <a:solidFill>
                  <a:srgbClr val="FF0000"/>
                </a:solidFill>
              </a:rPr>
              <a:t>B. </a:t>
            </a:r>
            <a:r>
              <a:rPr kumimoji="1" lang="en-US" sz="1400" b="1" dirty="0" err="1" smtClean="0">
                <a:solidFill>
                  <a:srgbClr val="FF0000"/>
                </a:solidFill>
              </a:rPr>
              <a:t>Hegner</a:t>
            </a:r>
            <a:r>
              <a:rPr kumimoji="1" lang="en-US" sz="1400" b="1" dirty="0" smtClean="0">
                <a:solidFill>
                  <a:srgbClr val="FF0000"/>
                </a:solidFill>
              </a:rPr>
              <a:t> (PH-</a:t>
            </a:r>
            <a:r>
              <a:rPr kumimoji="1" lang="en-US" sz="1400" b="1" dirty="0" err="1" smtClean="0">
                <a:solidFill>
                  <a:srgbClr val="FF0000"/>
                </a:solidFill>
              </a:rPr>
              <a:t>sft</a:t>
            </a:r>
            <a:r>
              <a:rPr kumimoji="1" lang="en-US" sz="1400" b="1" dirty="0" smtClean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17" name="Rectangle 16"/>
          <p:cNvSpPr/>
          <p:nvPr/>
        </p:nvSpPr>
        <p:spPr bwMode="auto">
          <a:xfrm>
            <a:off x="3733800" y="3962400"/>
            <a:ext cx="1752600" cy="762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sz="1400" b="1" dirty="0" smtClean="0">
                <a:solidFill>
                  <a:srgbClr val="009900"/>
                </a:solidFill>
              </a:rPr>
              <a:t>Online Software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b="1" dirty="0" smtClean="0">
                <a:solidFill>
                  <a:srgbClr val="000000"/>
                </a:solidFill>
              </a:rPr>
              <a:t>C. </a:t>
            </a:r>
            <a:r>
              <a:rPr kumimoji="1" lang="en-US" sz="1600" b="1" dirty="0" err="1" smtClean="0">
                <a:solidFill>
                  <a:srgbClr val="000000"/>
                </a:solidFill>
              </a:rPr>
              <a:t>Leonidopoulos</a:t>
            </a:r>
            <a:endParaRPr kumimoji="1" lang="en-US" sz="2000" b="1" dirty="0" smtClean="0">
              <a:solidFill>
                <a:srgbClr val="009900"/>
              </a:solidFill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30 April 2014</a:t>
            </a:r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FCC-ee Physics Coordination meeting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24000" y="4752201"/>
            <a:ext cx="16470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sz="1200" dirty="0" smtClean="0">
                <a:solidFill>
                  <a:srgbClr val="000000"/>
                </a:solidFill>
                <a:latin typeface="Arial" charset="0"/>
              </a:rPr>
              <a:t>Synergy with FCC-</a:t>
            </a:r>
            <a:r>
              <a:rPr kumimoji="1" lang="en-US" sz="1200" dirty="0" err="1" smtClean="0">
                <a:solidFill>
                  <a:srgbClr val="000000"/>
                </a:solidFill>
                <a:latin typeface="Arial" charset="0"/>
              </a:rPr>
              <a:t>hh</a:t>
            </a:r>
            <a:endParaRPr kumimoji="1" lang="en-US" sz="12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019800" y="4648200"/>
            <a:ext cx="25635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sz="1200" dirty="0" smtClean="0">
                <a:solidFill>
                  <a:srgbClr val="000000"/>
                </a:solidFill>
                <a:latin typeface="Arial" charset="0"/>
              </a:rPr>
              <a:t>coordination with accelerator team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sz="1200" dirty="0" smtClean="0">
                <a:solidFill>
                  <a:srgbClr val="000000"/>
                </a:solidFill>
                <a:latin typeface="Arial" charset="0"/>
              </a:rPr>
              <a:t>(</a:t>
            </a:r>
            <a:r>
              <a:rPr kumimoji="1" lang="en-US" sz="1200" dirty="0" err="1" smtClean="0">
                <a:solidFill>
                  <a:srgbClr val="000000"/>
                </a:solidFill>
                <a:latin typeface="Arial" charset="0"/>
              </a:rPr>
              <a:t>Wenninger</a:t>
            </a:r>
            <a:r>
              <a:rPr kumimoji="1" lang="en-US" sz="1200" dirty="0" smtClean="0">
                <a:solidFill>
                  <a:srgbClr val="000000"/>
                </a:solidFill>
                <a:latin typeface="Arial" charset="0"/>
              </a:rPr>
              <a:t>, </a:t>
            </a:r>
            <a:r>
              <a:rPr kumimoji="1" lang="en-US" sz="1200" dirty="0" err="1" smtClean="0">
                <a:solidFill>
                  <a:srgbClr val="000000"/>
                </a:solidFill>
                <a:latin typeface="Arial" charset="0"/>
              </a:rPr>
              <a:t>Burkhardt</a:t>
            </a:r>
            <a:r>
              <a:rPr kumimoji="1" lang="en-US" sz="1200" dirty="0" smtClean="0">
                <a:solidFill>
                  <a:srgbClr val="000000"/>
                </a:solidFill>
                <a:latin typeface="Arial" charset="0"/>
              </a:rPr>
              <a:t>, </a:t>
            </a:r>
            <a:r>
              <a:rPr kumimoji="1" lang="en-US" sz="1200" dirty="0" err="1" smtClean="0">
                <a:solidFill>
                  <a:srgbClr val="000000"/>
                </a:solidFill>
                <a:latin typeface="Arial" charset="0"/>
              </a:rPr>
              <a:t>etc</a:t>
            </a:r>
            <a:r>
              <a:rPr kumimoji="1" lang="en-US" sz="1200" dirty="0" smtClean="0">
                <a:solidFill>
                  <a:srgbClr val="000000"/>
                </a:solidFill>
                <a:latin typeface="Arial" charset="0"/>
              </a:rPr>
              <a:t>)</a:t>
            </a:r>
            <a:endParaRPr kumimoji="1" lang="en-US" sz="12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538839" y="5895201"/>
            <a:ext cx="26907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sz="1200" dirty="0" smtClean="0">
                <a:solidFill>
                  <a:srgbClr val="000000"/>
                </a:solidFill>
                <a:latin typeface="Arial" charset="0"/>
              </a:rPr>
              <a:t>Synergy with linear collider detectors</a:t>
            </a:r>
            <a:endParaRPr kumimoji="1" lang="en-US" sz="1200" dirty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0900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188638"/>
            <a:ext cx="4898424" cy="5168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55"/>
          <a:stretch/>
        </p:blipFill>
        <p:spPr bwMode="auto">
          <a:xfrm>
            <a:off x="4736330" y="1162050"/>
            <a:ext cx="4516190" cy="569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972866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952" y="404664"/>
            <a:ext cx="7920880" cy="594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940152" y="6021288"/>
            <a:ext cx="17801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smtClean="0"/>
              <a:t>Benedikt </a:t>
            </a:r>
            <a:r>
              <a:rPr lang="fr-CH" b="1" dirty="0" err="1" smtClean="0"/>
              <a:t>Hagner</a:t>
            </a:r>
            <a:endParaRPr lang="fr-CH" b="1" dirty="0"/>
          </a:p>
        </p:txBody>
      </p:sp>
    </p:spTree>
    <p:extLst>
      <p:ext uri="{BB962C8B-B14F-4D97-AF65-F5344CB8AC3E}">
        <p14:creationId xmlns:p14="http://schemas.microsoft.com/office/powerpoint/2010/main" val="16022913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  <a:ln w="57150">
            <a:solidFill>
              <a:schemeClr val="accent5">
                <a:lumMod val="90000"/>
              </a:schemeClr>
            </a:solidFill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r>
              <a:rPr lang="en-US" sz="2800" dirty="0"/>
              <a:t>Phenomenology </a:t>
            </a:r>
            <a:r>
              <a:rPr lang="en-US" sz="2800" dirty="0" smtClean="0"/>
              <a:t>Studies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800" dirty="0" smtClean="0">
                <a:solidFill>
                  <a:schemeClr val="tx1"/>
                </a:solidFill>
              </a:rPr>
              <a:t>Phenomenology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 smtClean="0">
                <a:solidFill>
                  <a:schemeClr val="tx1"/>
                </a:solidFill>
              </a:rPr>
              <a:t>Studies: J. Ellis, C. </a:t>
            </a:r>
            <a:r>
              <a:rPr lang="en-US" sz="1800" dirty="0" err="1" smtClean="0">
                <a:solidFill>
                  <a:schemeClr val="tx1"/>
                </a:solidFill>
              </a:rPr>
              <a:t>Grojean</a:t>
            </a:r>
            <a:endParaRPr lang="en-US" sz="1800" dirty="0" smtClean="0">
              <a:solidFill>
                <a:schemeClr val="tx1"/>
              </a:solidFill>
            </a:endParaRPr>
          </a:p>
          <a:p>
            <a:pPr lvl="1"/>
            <a:r>
              <a:rPr lang="en-US" sz="1600" dirty="0"/>
              <a:t>M</a:t>
            </a:r>
            <a:r>
              <a:rPr lang="en-US" sz="1600" dirty="0" smtClean="0"/>
              <a:t>atch theory predictions to FCC-</a:t>
            </a:r>
            <a:r>
              <a:rPr lang="en-US" sz="1600" dirty="0" err="1" smtClean="0"/>
              <a:t>ee</a:t>
            </a:r>
            <a:r>
              <a:rPr lang="en-US" sz="1600" dirty="0" smtClean="0"/>
              <a:t>  experimental precisions</a:t>
            </a:r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marL="457200" lvl="1" indent="0">
              <a:buNone/>
            </a:pPr>
            <a:endParaRPr lang="en-US" sz="1600" dirty="0"/>
          </a:p>
          <a:p>
            <a:pPr lvl="1"/>
            <a:r>
              <a:rPr lang="en-US" sz="1600" dirty="0" smtClean="0"/>
              <a:t> How to discover new physics in precision measurements,  in rare decays (Z, W, t, H, b, c, </a:t>
            </a:r>
            <a:r>
              <a:rPr lang="en-US" sz="1600" dirty="0" smtClean="0">
                <a:latin typeface="Symbol" charset="2"/>
                <a:cs typeface="Symbol" charset="2"/>
              </a:rPr>
              <a:t>t</a:t>
            </a:r>
            <a:r>
              <a:rPr lang="en-US" sz="1600" dirty="0" smtClean="0"/>
              <a:t>, …) in rare or invisible processes (</a:t>
            </a:r>
            <a:r>
              <a:rPr lang="en-US" sz="1600" dirty="0" err="1" smtClean="0"/>
              <a:t>RHASnu’s</a:t>
            </a:r>
            <a:r>
              <a:rPr lang="en-US" sz="1600" dirty="0" smtClean="0"/>
              <a:t> </a:t>
            </a:r>
            <a:r>
              <a:rPr lang="en-US" sz="1600" baseline="30000" dirty="0" smtClean="0"/>
              <a:t>*)</a:t>
            </a:r>
            <a:r>
              <a:rPr lang="en-US" sz="1600" dirty="0" smtClean="0"/>
              <a:t>) </a:t>
            </a:r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r>
              <a:rPr lang="en-US" sz="1600" dirty="0" smtClean="0"/>
              <a:t>Set up the framework for global fits and understand the complementarity with other colliders (LHC, FCC-</a:t>
            </a:r>
            <a:r>
              <a:rPr lang="en-US" sz="1600" dirty="0" err="1" smtClean="0"/>
              <a:t>hh</a:t>
            </a:r>
            <a:r>
              <a:rPr lang="en-US" sz="1600" dirty="0" smtClean="0"/>
              <a:t>, in particular) </a:t>
            </a: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30 April 2014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FCC-ee Physics Coordination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>
                <a:solidFill>
                  <a:srgbClr val="000000"/>
                </a:solidFill>
              </a:rPr>
              <a:pPr>
                <a:defRPr/>
              </a:pPr>
              <a:t>13</a:t>
            </a:fld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3657601" y="3429000"/>
            <a:ext cx="1981199" cy="8382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sz="1600" b="1" dirty="0" smtClean="0">
                <a:solidFill>
                  <a:srgbClr val="009900"/>
                </a:solidFill>
              </a:rPr>
              <a:t>Model Building and New Physics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sz="1600" b="1" dirty="0">
                <a:solidFill>
                  <a:srgbClr val="000000"/>
                </a:solidFill>
                <a:latin typeface="Arial" charset="0"/>
              </a:rPr>
              <a:t>Andreas </a:t>
            </a:r>
            <a:r>
              <a:rPr kumimoji="1" lang="en-US" sz="1600" b="1" dirty="0" err="1">
                <a:solidFill>
                  <a:srgbClr val="000000"/>
                </a:solidFill>
                <a:latin typeface="Arial" charset="0"/>
              </a:rPr>
              <a:t>Weiler</a:t>
            </a:r>
            <a:endParaRPr kumimoji="1" lang="en-US" sz="2000" b="1" dirty="0" smtClean="0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3581400" y="1752600"/>
            <a:ext cx="1981200" cy="8382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sz="1600" b="1" dirty="0" smtClean="0">
                <a:solidFill>
                  <a:srgbClr val="009900"/>
                </a:solidFill>
              </a:rPr>
              <a:t>Precision EW calculations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sz="1600" b="1" dirty="0" smtClean="0">
                <a:solidFill>
                  <a:srgbClr val="000000"/>
                </a:solidFill>
              </a:rPr>
              <a:t>S</a:t>
            </a:r>
            <a:r>
              <a:rPr kumimoji="1" lang="en-US" sz="1600" b="1" dirty="0">
                <a:solidFill>
                  <a:srgbClr val="000000"/>
                </a:solidFill>
              </a:rPr>
              <a:t>. </a:t>
            </a:r>
            <a:r>
              <a:rPr kumimoji="1" lang="en-US" sz="1600" b="1" dirty="0" err="1">
                <a:solidFill>
                  <a:srgbClr val="000000"/>
                </a:solidFill>
              </a:rPr>
              <a:t>Heinemeyer</a:t>
            </a:r>
            <a:endParaRPr kumimoji="1" lang="en-US" sz="1600" b="1" dirty="0">
              <a:solidFill>
                <a:srgbClr val="000000"/>
              </a:solidFill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en-US" sz="1600" b="1" dirty="0" smtClean="0">
              <a:solidFill>
                <a:srgbClr val="000000"/>
              </a:solidFill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3352801" y="5181600"/>
            <a:ext cx="2819400" cy="9144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sz="1600" b="1" dirty="0" smtClean="0">
                <a:solidFill>
                  <a:srgbClr val="009900"/>
                </a:solidFill>
              </a:rPr>
              <a:t>Global Analysis, Combination, Complementarity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sz="1600" b="1" dirty="0" smtClean="0">
                <a:solidFill>
                  <a:srgbClr val="000000"/>
                </a:solidFill>
              </a:rPr>
              <a:t>J. Ellis </a:t>
            </a:r>
            <a:endParaRPr kumimoji="1" lang="en-US" sz="1600" b="1" dirty="0">
              <a:solidFill>
                <a:srgbClr val="000000"/>
              </a:solidFill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1219200" y="1828800"/>
            <a:ext cx="1752600" cy="762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sz="1400" b="1" dirty="0" smtClean="0">
                <a:solidFill>
                  <a:srgbClr val="009900"/>
                </a:solidFill>
              </a:rPr>
              <a:t>QCD and </a:t>
            </a:r>
            <a:r>
              <a:rPr kumimoji="1" lang="en-US" sz="1400" b="1" dirty="0" err="1" smtClean="0">
                <a:solidFill>
                  <a:srgbClr val="009900"/>
                </a:solidFill>
                <a:latin typeface="Symbol" charset="2"/>
                <a:cs typeface="Symbol" charset="2"/>
              </a:rPr>
              <a:t>gg</a:t>
            </a:r>
            <a:r>
              <a:rPr kumimoji="1" lang="en-US" sz="1400" b="1" dirty="0" smtClean="0">
                <a:solidFill>
                  <a:srgbClr val="009900"/>
                </a:solidFill>
              </a:rPr>
              <a:t> Physics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sz="1400" dirty="0" smtClean="0">
                <a:solidFill>
                  <a:srgbClr val="000000"/>
                </a:solidFill>
              </a:rPr>
              <a:t>(Joint </a:t>
            </a:r>
            <a:r>
              <a:rPr kumimoji="1" lang="en-US" sz="1400" dirty="0" err="1" smtClean="0">
                <a:solidFill>
                  <a:srgbClr val="000000"/>
                </a:solidFill>
              </a:rPr>
              <a:t>exp</a:t>
            </a:r>
            <a:r>
              <a:rPr kumimoji="1" lang="en-US" sz="1400" dirty="0" smtClean="0">
                <a:solidFill>
                  <a:srgbClr val="000000"/>
                </a:solidFill>
              </a:rPr>
              <a:t>/</a:t>
            </a:r>
            <a:r>
              <a:rPr kumimoji="1" lang="en-US" sz="1400" dirty="0" err="1" smtClean="0">
                <a:solidFill>
                  <a:srgbClr val="000000"/>
                </a:solidFill>
              </a:rPr>
              <a:t>th</a:t>
            </a:r>
            <a:r>
              <a:rPr kumimoji="1" lang="en-US" sz="1400" dirty="0" smtClean="0">
                <a:solidFill>
                  <a:srgbClr val="000000"/>
                </a:solidFill>
              </a:rPr>
              <a:t>)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sz="1600" b="1" dirty="0" smtClean="0">
                <a:solidFill>
                  <a:srgbClr val="000000"/>
                </a:solidFill>
              </a:rPr>
              <a:t>P. </a:t>
            </a:r>
            <a:r>
              <a:rPr kumimoji="1" lang="en-US" sz="1600" b="1" dirty="0" err="1" smtClean="0">
                <a:solidFill>
                  <a:srgbClr val="000000"/>
                </a:solidFill>
              </a:rPr>
              <a:t>Skands</a:t>
            </a:r>
            <a:endParaRPr kumimoji="1" lang="en-US" sz="1600" b="1" dirty="0" smtClean="0">
              <a:solidFill>
                <a:srgbClr val="000000"/>
              </a:solidFill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6324600" y="1828800"/>
            <a:ext cx="1752600" cy="762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sz="1400" b="1" dirty="0" err="1" smtClean="0">
                <a:solidFill>
                  <a:srgbClr val="009900"/>
                </a:solidFill>
              </a:rPr>
              <a:t>Flavour</a:t>
            </a:r>
            <a:r>
              <a:rPr kumimoji="1" lang="en-US" sz="1400" b="1" dirty="0" smtClean="0">
                <a:solidFill>
                  <a:srgbClr val="009900"/>
                </a:solidFill>
              </a:rPr>
              <a:t> Physics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sz="1400" dirty="0">
                <a:solidFill>
                  <a:srgbClr val="000000"/>
                </a:solidFill>
              </a:rPr>
              <a:t>(Joint </a:t>
            </a:r>
            <a:r>
              <a:rPr kumimoji="1" lang="en-US" sz="1400" dirty="0" err="1">
                <a:solidFill>
                  <a:srgbClr val="000000"/>
                </a:solidFill>
              </a:rPr>
              <a:t>exp</a:t>
            </a:r>
            <a:r>
              <a:rPr kumimoji="1" lang="en-US" sz="1400" dirty="0">
                <a:solidFill>
                  <a:srgbClr val="000000"/>
                </a:solidFill>
              </a:rPr>
              <a:t>/</a:t>
            </a:r>
            <a:r>
              <a:rPr kumimoji="1" lang="en-US" sz="1400" dirty="0" err="1">
                <a:solidFill>
                  <a:srgbClr val="000000"/>
                </a:solidFill>
              </a:rPr>
              <a:t>th</a:t>
            </a:r>
            <a:r>
              <a:rPr kumimoji="1" lang="en-US" sz="1400" dirty="0">
                <a:solidFill>
                  <a:srgbClr val="000000"/>
                </a:solidFill>
              </a:rPr>
              <a:t>)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sz="1600" b="1" dirty="0" err="1" smtClean="0">
                <a:solidFill>
                  <a:srgbClr val="000000"/>
                </a:solidFill>
              </a:rPr>
              <a:t>Jernej</a:t>
            </a:r>
            <a:r>
              <a:rPr kumimoji="1" lang="en-US" sz="1600" b="1" dirty="0" smtClean="0">
                <a:solidFill>
                  <a:srgbClr val="000000"/>
                </a:solidFill>
              </a:rPr>
              <a:t> </a:t>
            </a:r>
            <a:r>
              <a:rPr kumimoji="1" lang="en-US" sz="1600" b="1" dirty="0" err="1" smtClean="0">
                <a:solidFill>
                  <a:srgbClr val="000000"/>
                </a:solidFill>
              </a:rPr>
              <a:t>Kamenik</a:t>
            </a:r>
            <a:endParaRPr kumimoji="1" lang="en-US" sz="1600" b="1" dirty="0" smtClean="0">
              <a:solidFill>
                <a:srgbClr val="0099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242294" y="3429000"/>
            <a:ext cx="1734769" cy="1015663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sz="1200" dirty="0" smtClean="0">
                <a:solidFill>
                  <a:srgbClr val="000000"/>
                </a:solidFill>
                <a:latin typeface="Arial" charset="0"/>
              </a:rPr>
              <a:t>Synergy with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sz="1200" dirty="0" smtClean="0">
                <a:solidFill>
                  <a:srgbClr val="000000"/>
                </a:solidFill>
                <a:latin typeface="Arial" charset="0"/>
              </a:rPr>
              <a:t>FCC-</a:t>
            </a:r>
            <a:r>
              <a:rPr kumimoji="1" lang="en-US" sz="1200" dirty="0" err="1" smtClean="0">
                <a:solidFill>
                  <a:srgbClr val="000000"/>
                </a:solidFill>
                <a:latin typeface="Arial" charset="0"/>
              </a:rPr>
              <a:t>hh</a:t>
            </a:r>
            <a:r>
              <a:rPr kumimoji="1" lang="en-US" sz="1200" dirty="0" smtClean="0">
                <a:solidFill>
                  <a:srgbClr val="000000"/>
                </a:solidFill>
                <a:latin typeface="Arial" charset="0"/>
              </a:rPr>
              <a:t> physics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sz="1200" dirty="0" smtClean="0">
                <a:solidFill>
                  <a:srgbClr val="000000"/>
                </a:solidFill>
                <a:latin typeface="Arial" charset="0"/>
              </a:rPr>
              <a:t>Linear collider physics,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sz="1200" dirty="0" smtClean="0">
                <a:solidFill>
                  <a:srgbClr val="000000"/>
                </a:solidFill>
                <a:latin typeface="Arial" charset="0"/>
              </a:rPr>
              <a:t>LEP physics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sz="1200" dirty="0" smtClean="0">
                <a:solidFill>
                  <a:srgbClr val="000000"/>
                </a:solidFill>
                <a:latin typeface="Arial" charset="0"/>
              </a:rPr>
              <a:t> HF physics</a:t>
            </a:r>
            <a:endParaRPr kumimoji="1" lang="en-US" sz="1200" dirty="0">
              <a:solidFill>
                <a:srgbClr val="000000"/>
              </a:solidFill>
              <a:latin typeface="Arial" charset="0"/>
            </a:endParaRPr>
          </a:p>
        </p:txBody>
      </p:sp>
      <p:cxnSp>
        <p:nvCxnSpPr>
          <p:cNvPr id="14" name="Straight Arrow Connector 13"/>
          <p:cNvCxnSpPr>
            <a:endCxn id="8" idx="3"/>
          </p:cNvCxnSpPr>
          <p:nvPr/>
        </p:nvCxnSpPr>
        <p:spPr bwMode="auto">
          <a:xfrm flipH="1" flipV="1">
            <a:off x="5562600" y="2171700"/>
            <a:ext cx="1676400" cy="12573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Straight Arrow Connector 14"/>
          <p:cNvCxnSpPr>
            <a:stCxn id="12" idx="1"/>
            <a:endCxn id="7" idx="3"/>
          </p:cNvCxnSpPr>
          <p:nvPr/>
        </p:nvCxnSpPr>
        <p:spPr bwMode="auto">
          <a:xfrm flipH="1" flipV="1">
            <a:off x="5638800" y="3848100"/>
            <a:ext cx="1603494" cy="8873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8" name="Straight Arrow Connector 17"/>
          <p:cNvCxnSpPr>
            <a:endCxn id="9" idx="3"/>
          </p:cNvCxnSpPr>
          <p:nvPr/>
        </p:nvCxnSpPr>
        <p:spPr bwMode="auto">
          <a:xfrm flipH="1">
            <a:off x="6172201" y="4267200"/>
            <a:ext cx="1066799" cy="1371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1524000" y="3654623"/>
            <a:ext cx="2327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sz="1400" dirty="0" smtClean="0">
                <a:solidFill>
                  <a:srgbClr val="000000"/>
                </a:solidFill>
              </a:rPr>
              <a:t>:</a:t>
            </a:r>
            <a:endParaRPr kumimoji="1" lang="en-US" sz="1400" dirty="0">
              <a:solidFill>
                <a:srgbClr val="000000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 bwMode="auto">
          <a:xfrm flipH="1" flipV="1">
            <a:off x="6934200" y="2590800"/>
            <a:ext cx="516336" cy="8382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1" name="TextBox 20"/>
          <p:cNvSpPr txBox="1"/>
          <p:nvPr/>
        </p:nvSpPr>
        <p:spPr>
          <a:xfrm>
            <a:off x="1422839" y="6396335"/>
            <a:ext cx="75000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sz="2400" dirty="0" err="1">
                <a:solidFill>
                  <a:srgbClr val="000000"/>
                </a:solidFill>
                <a:latin typeface="Arial" charset="0"/>
              </a:rPr>
              <a:t>RHASnu’s</a:t>
            </a:r>
            <a:r>
              <a:rPr kumimoji="1" lang="en-US" sz="24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kumimoji="1" lang="en-US" sz="2400" baseline="30000" dirty="0" smtClean="0">
                <a:solidFill>
                  <a:srgbClr val="000000"/>
                </a:solidFill>
                <a:latin typeface="Arial" charset="0"/>
              </a:rPr>
              <a:t>*)</a:t>
            </a:r>
            <a:r>
              <a:rPr kumimoji="1" lang="en-US" sz="2400" dirty="0" smtClean="0">
                <a:solidFill>
                  <a:srgbClr val="000000"/>
                </a:solidFill>
                <a:latin typeface="Arial" charset="0"/>
              </a:rPr>
              <a:t> = “Right-handed almost sterile neutrinos”</a:t>
            </a:r>
            <a:endParaRPr kumimoji="1" lang="fr-CH" sz="24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3695700" y="3048000"/>
            <a:ext cx="1752600" cy="762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sz="1400" b="1" dirty="0" err="1" smtClean="0">
                <a:solidFill>
                  <a:srgbClr val="009900"/>
                </a:solidFill>
              </a:rPr>
              <a:t>Flavour</a:t>
            </a:r>
            <a:r>
              <a:rPr kumimoji="1" lang="en-US" sz="1400" b="1" dirty="0" smtClean="0">
                <a:solidFill>
                  <a:srgbClr val="009900"/>
                </a:solidFill>
              </a:rPr>
              <a:t> Physics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sz="1400" dirty="0">
                <a:solidFill>
                  <a:srgbClr val="000000"/>
                </a:solidFill>
              </a:rPr>
              <a:t>(Joint </a:t>
            </a:r>
            <a:r>
              <a:rPr kumimoji="1" lang="en-US" sz="1400" dirty="0" err="1">
                <a:solidFill>
                  <a:srgbClr val="000000"/>
                </a:solidFill>
              </a:rPr>
              <a:t>exp</a:t>
            </a:r>
            <a:r>
              <a:rPr kumimoji="1" lang="en-US" sz="1400" dirty="0">
                <a:solidFill>
                  <a:srgbClr val="000000"/>
                </a:solidFill>
              </a:rPr>
              <a:t>/</a:t>
            </a:r>
            <a:r>
              <a:rPr kumimoji="1" lang="en-US" sz="1400" dirty="0" err="1">
                <a:solidFill>
                  <a:srgbClr val="000000"/>
                </a:solidFill>
              </a:rPr>
              <a:t>th</a:t>
            </a:r>
            <a:r>
              <a:rPr kumimoji="1" lang="en-US" sz="1400" dirty="0">
                <a:solidFill>
                  <a:srgbClr val="000000"/>
                </a:solidFill>
              </a:rPr>
              <a:t>)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sz="1600" b="1" dirty="0">
                <a:solidFill>
                  <a:srgbClr val="000000"/>
                </a:solidFill>
              </a:rPr>
              <a:t>TBA</a:t>
            </a:r>
            <a:endParaRPr kumimoji="1" lang="en-US" sz="1600" b="1" dirty="0" smtClean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9726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75656" y="291239"/>
            <a:ext cx="39987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sz="3200" b="1" dirty="0"/>
              <a:t>ICHEP </a:t>
            </a:r>
            <a:r>
              <a:rPr lang="fr-CH" sz="3200" b="1" dirty="0" err="1"/>
              <a:t>talks</a:t>
            </a:r>
            <a:r>
              <a:rPr lang="fr-CH" sz="3200" b="1" dirty="0"/>
              <a:t> and poster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9512" y="961520"/>
            <a:ext cx="896448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mostly good news: </a:t>
            </a:r>
            <a:br>
              <a:rPr lang="en-US" sz="2000" b="1" dirty="0"/>
            </a:br>
            <a:r>
              <a:rPr lang="en-US" sz="2000" b="1" dirty="0"/>
              <a:t>we submitted 5 physics abstracts </a:t>
            </a:r>
            <a:r>
              <a:rPr lang="en-US" sz="2000" b="1" dirty="0" smtClean="0"/>
              <a:t>to </a:t>
            </a:r>
            <a:r>
              <a:rPr lang="en-US" sz="2000" b="1" dirty="0"/>
              <a:t>ICHEP and </a:t>
            </a:r>
            <a:r>
              <a:rPr lang="en-US" sz="2000" b="1" dirty="0" smtClean="0"/>
              <a:t>obtained </a:t>
            </a:r>
            <a:r>
              <a:rPr lang="en-US" sz="2000" b="1" dirty="0"/>
              <a:t>4 talks and one poster. </a:t>
            </a:r>
            <a:br>
              <a:rPr lang="en-US" sz="2000" b="1" dirty="0"/>
            </a:br>
            <a:r>
              <a:rPr lang="en-US" sz="2000" b="1" dirty="0"/>
              <a:t/>
            </a:r>
            <a:br>
              <a:rPr lang="en-US" sz="2000" b="1" dirty="0"/>
            </a:br>
            <a:r>
              <a:rPr lang="en-US" sz="2000" b="1" dirty="0"/>
              <a:t>talks: </a:t>
            </a:r>
            <a:br>
              <a:rPr lang="en-US" sz="2000" b="1" dirty="0"/>
            </a:br>
            <a:r>
              <a:rPr lang="en-US" sz="2000" b="1" dirty="0"/>
              <a:t>Higgs Physics at the FCC-</a:t>
            </a:r>
            <a:r>
              <a:rPr lang="en-US" sz="2000" b="1" dirty="0" err="1"/>
              <a:t>ee</a:t>
            </a:r>
            <a:r>
              <a:rPr lang="en-US" sz="2000" b="1" dirty="0"/>
              <a:t> (#845) in the  </a:t>
            </a:r>
            <a:r>
              <a:rPr lang="en-US" sz="2000" b="1" dirty="0">
                <a:solidFill>
                  <a:srgbClr val="FF0000"/>
                </a:solidFill>
              </a:rPr>
              <a:t>Higgs session </a:t>
            </a:r>
            <a:r>
              <a:rPr lang="en-US" sz="2000" b="1" dirty="0"/>
              <a:t/>
            </a:r>
            <a:br>
              <a:rPr lang="en-US" sz="2000" b="1" dirty="0"/>
            </a:br>
            <a:r>
              <a:rPr lang="en-US" sz="2000" b="1" dirty="0"/>
              <a:t/>
            </a:r>
            <a:br>
              <a:rPr lang="en-US" sz="2000" b="1" dirty="0"/>
            </a:br>
            <a:r>
              <a:rPr lang="en-US" sz="2000" b="1" dirty="0"/>
              <a:t>Precision Electroweak measurements at FCC-</a:t>
            </a:r>
            <a:r>
              <a:rPr lang="en-US" sz="2000" b="1" dirty="0" err="1"/>
              <a:t>ee</a:t>
            </a:r>
            <a:r>
              <a:rPr lang="en-US" sz="2000" b="1" dirty="0"/>
              <a:t> (#847) in </a:t>
            </a:r>
            <a:r>
              <a:rPr lang="en-US" sz="2000" b="1" dirty="0">
                <a:solidFill>
                  <a:srgbClr val="FF0000"/>
                </a:solidFill>
              </a:rPr>
              <a:t>the Top and Electroweak session </a:t>
            </a:r>
            <a:br>
              <a:rPr lang="en-US" sz="2000" b="1" dirty="0">
                <a:solidFill>
                  <a:srgbClr val="FF0000"/>
                </a:solidFill>
              </a:rPr>
            </a:br>
            <a:r>
              <a:rPr lang="en-US" sz="2000" b="1" dirty="0"/>
              <a:t/>
            </a:r>
            <a:br>
              <a:rPr lang="en-US" sz="2000" b="1" dirty="0"/>
            </a:br>
            <a:r>
              <a:rPr lang="en-US" sz="2000" b="1" dirty="0"/>
              <a:t>Search for rare phenomena at FCC-</a:t>
            </a:r>
            <a:r>
              <a:rPr lang="en-US" sz="2000" b="1" dirty="0" err="1"/>
              <a:t>ee</a:t>
            </a:r>
            <a:r>
              <a:rPr lang="en-US" sz="2000" b="1" dirty="0"/>
              <a:t> (#848) in the </a:t>
            </a:r>
            <a:r>
              <a:rPr lang="en-US" sz="2000" b="1" dirty="0">
                <a:solidFill>
                  <a:srgbClr val="FF0000"/>
                </a:solidFill>
              </a:rPr>
              <a:t>BSM session </a:t>
            </a:r>
            <a:r>
              <a:rPr lang="en-US" sz="2000" b="1" dirty="0"/>
              <a:t/>
            </a:r>
            <a:br>
              <a:rPr lang="en-US" sz="2000" b="1" dirty="0"/>
            </a:br>
            <a:r>
              <a:rPr lang="en-US" sz="2000" b="1" dirty="0"/>
              <a:t/>
            </a:r>
            <a:br>
              <a:rPr lang="en-US" sz="2000" b="1" dirty="0"/>
            </a:br>
            <a:r>
              <a:rPr lang="en-US" sz="2000" b="1" dirty="0"/>
              <a:t>Heavy neutrino hunting in Higgs- and Z decays (#851) in the </a:t>
            </a:r>
            <a:r>
              <a:rPr lang="en-US" sz="2000" b="1" dirty="0">
                <a:solidFill>
                  <a:srgbClr val="FF0000"/>
                </a:solidFill>
              </a:rPr>
              <a:t>neutrino session </a:t>
            </a:r>
            <a:br>
              <a:rPr lang="en-US" sz="2000" b="1" dirty="0">
                <a:solidFill>
                  <a:srgbClr val="FF0000"/>
                </a:solidFill>
              </a:rPr>
            </a:br>
            <a:r>
              <a:rPr lang="en-US" sz="2000" b="1" dirty="0"/>
              <a:t/>
            </a:r>
            <a:br>
              <a:rPr lang="en-US" sz="2000" b="1" dirty="0"/>
            </a:br>
            <a:r>
              <a:rPr lang="en-US" sz="2000" b="1" dirty="0"/>
              <a:t>poster: </a:t>
            </a:r>
            <a:br>
              <a:rPr lang="en-US" sz="2000" b="1" dirty="0"/>
            </a:br>
            <a:r>
              <a:rPr lang="en-US" sz="2000" b="1" dirty="0"/>
              <a:t>Strong coupling constant measurements at the FCC-</a:t>
            </a:r>
            <a:r>
              <a:rPr lang="en-US" sz="2000" b="1" dirty="0" err="1"/>
              <a:t>ee</a:t>
            </a:r>
            <a:r>
              <a:rPr lang="en-US" sz="2000" b="1" dirty="0"/>
              <a:t> (#853) </a:t>
            </a:r>
            <a:r>
              <a:rPr lang="en-US" sz="2000" b="1" dirty="0" smtClean="0"/>
              <a:t> is considered </a:t>
            </a:r>
            <a:r>
              <a:rPr lang="en-US" sz="2000" b="1" dirty="0" smtClean="0">
                <a:solidFill>
                  <a:srgbClr val="FF0000"/>
                </a:solidFill>
              </a:rPr>
              <a:t>part of </a:t>
            </a:r>
          </a:p>
          <a:p>
            <a:r>
              <a:rPr lang="en-US" sz="2000" b="1" dirty="0" smtClean="0">
                <a:solidFill>
                  <a:srgbClr val="FF0000"/>
                </a:solidFill>
              </a:rPr>
              <a:t>‘future colliders’</a:t>
            </a:r>
            <a:r>
              <a:rPr lang="en-US" sz="2000" b="1" dirty="0" smtClean="0"/>
              <a:t> session.(???)  Plan to get in touch with organizers</a:t>
            </a:r>
            <a:endParaRPr lang="fr-CH" sz="2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755576" y="6309320"/>
            <a:ext cx="2236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will</a:t>
            </a:r>
            <a:r>
              <a:rPr lang="fr-CH" dirty="0" smtClean="0"/>
              <a:t> call for </a:t>
            </a:r>
            <a:r>
              <a:rPr lang="fr-CH" dirty="0" err="1" smtClean="0"/>
              <a:t>volunteers</a:t>
            </a:r>
            <a:endParaRPr lang="fr-CH" dirty="0"/>
          </a:p>
        </p:txBody>
      </p:sp>
      <p:sp>
        <p:nvSpPr>
          <p:cNvPr id="5" name="TextBox 4"/>
          <p:cNvSpPr txBox="1"/>
          <p:nvPr/>
        </p:nvSpPr>
        <p:spPr>
          <a:xfrm>
            <a:off x="3917848" y="6309320"/>
            <a:ext cx="5200078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dirty="0" err="1" smtClean="0"/>
              <a:t>Other</a:t>
            </a:r>
            <a:r>
              <a:rPr lang="fr-CH" dirty="0" smtClean="0"/>
              <a:t> </a:t>
            </a:r>
            <a:r>
              <a:rPr lang="fr-CH" dirty="0" err="1" smtClean="0"/>
              <a:t>conferneces</a:t>
            </a:r>
            <a:r>
              <a:rPr lang="fr-CH" dirty="0" smtClean="0"/>
              <a:t> are </a:t>
            </a:r>
            <a:r>
              <a:rPr lang="fr-CH" dirty="0" err="1" smtClean="0"/>
              <a:t>coming</a:t>
            </a:r>
            <a:r>
              <a:rPr lang="fr-CH" dirty="0" smtClean="0"/>
              <a:t> up: </a:t>
            </a:r>
            <a:r>
              <a:rPr lang="fr-CH" dirty="0" smtClean="0">
                <a:sym typeface="Wingdings" panose="05000000000000000000" pitchFamily="2" charset="2"/>
              </a:rPr>
              <a:t> Mike </a:t>
            </a:r>
            <a:r>
              <a:rPr lang="fr-CH" dirty="0" err="1" smtClean="0">
                <a:sym typeface="Wingdings" panose="05000000000000000000" pitchFamily="2" charset="2"/>
              </a:rPr>
              <a:t>Koratzinos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048292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817548"/>
            <a:ext cx="21534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b="1" dirty="0" smtClean="0"/>
              <a:t>Horizon 2020</a:t>
            </a:r>
            <a:endParaRPr lang="fr-CH" b="1" dirty="0"/>
          </a:p>
        </p:txBody>
      </p:sp>
      <p:sp>
        <p:nvSpPr>
          <p:cNvPr id="3" name="TextBox 2"/>
          <p:cNvSpPr txBox="1"/>
          <p:nvPr/>
        </p:nvSpPr>
        <p:spPr>
          <a:xfrm>
            <a:off x="899592" y="1916832"/>
            <a:ext cx="791300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1. design </a:t>
            </a:r>
            <a:r>
              <a:rPr lang="fr-CH" dirty="0" err="1" smtClean="0"/>
              <a:t>study</a:t>
            </a:r>
            <a:r>
              <a:rPr lang="fr-CH" dirty="0" smtClean="0"/>
              <a:t> </a:t>
            </a:r>
            <a:r>
              <a:rPr lang="fr-CH" dirty="0" err="1" smtClean="0"/>
              <a:t>proposal</a:t>
            </a:r>
            <a:r>
              <a:rPr lang="fr-CH" dirty="0" smtClean="0"/>
              <a:t> (</a:t>
            </a:r>
            <a:r>
              <a:rPr lang="fr-CH" dirty="0" err="1" smtClean="0"/>
              <a:t>concerns</a:t>
            </a:r>
            <a:r>
              <a:rPr lang="fr-CH" dirty="0" smtClean="0"/>
              <a:t> </a:t>
            </a:r>
            <a:r>
              <a:rPr lang="fr-CH" dirty="0" err="1" smtClean="0"/>
              <a:t>accelerator</a:t>
            </a:r>
            <a:r>
              <a:rPr lang="fr-CH" dirty="0" smtClean="0"/>
              <a:t> and infrastructure)  in </a:t>
            </a:r>
            <a:r>
              <a:rPr lang="fr-CH" dirty="0" err="1" smtClean="0"/>
              <a:t>preparation</a:t>
            </a:r>
            <a:endParaRPr lang="fr-CH" dirty="0" smtClean="0"/>
          </a:p>
          <a:p>
            <a:r>
              <a:rPr lang="fr-CH" dirty="0"/>
              <a:t> </a:t>
            </a:r>
            <a:r>
              <a:rPr lang="fr-CH" dirty="0" smtClean="0"/>
              <a:t> </a:t>
            </a:r>
          </a:p>
          <a:p>
            <a:r>
              <a:rPr lang="fr-CH" dirty="0" smtClean="0"/>
              <a:t>      main </a:t>
            </a:r>
            <a:r>
              <a:rPr lang="fr-CH" dirty="0" err="1" smtClean="0"/>
              <a:t>concern</a:t>
            </a:r>
            <a:r>
              <a:rPr lang="fr-CH" dirty="0" smtClean="0"/>
              <a:t> : </a:t>
            </a:r>
            <a:r>
              <a:rPr lang="fr-CH" dirty="0" err="1" smtClean="0"/>
              <a:t>get</a:t>
            </a:r>
            <a:r>
              <a:rPr lang="fr-CH" dirty="0" smtClean="0"/>
              <a:t> </a:t>
            </a:r>
            <a:r>
              <a:rPr lang="fr-CH" dirty="0" err="1" smtClean="0"/>
              <a:t>approved</a:t>
            </a:r>
            <a:r>
              <a:rPr lang="fr-CH" dirty="0" smtClean="0"/>
              <a:t>!</a:t>
            </a:r>
          </a:p>
          <a:p>
            <a:endParaRPr lang="fr-CH" dirty="0" smtClean="0"/>
          </a:p>
          <a:p>
            <a:r>
              <a:rPr lang="fr-CH" dirty="0" smtClean="0"/>
              <a:t>2. Detector and software</a:t>
            </a:r>
          </a:p>
          <a:p>
            <a:r>
              <a:rPr lang="fr-CH" dirty="0"/>
              <a:t> </a:t>
            </a:r>
            <a:r>
              <a:rPr lang="fr-CH" dirty="0" smtClean="0"/>
              <a:t>    AIDA2  </a:t>
            </a:r>
            <a:r>
              <a:rPr lang="fr-CH" dirty="0" err="1" smtClean="0"/>
              <a:t>work</a:t>
            </a:r>
            <a:r>
              <a:rPr lang="fr-CH" dirty="0" smtClean="0"/>
              <a:t> for FCC </a:t>
            </a:r>
            <a:r>
              <a:rPr lang="fr-CH" dirty="0" err="1" smtClean="0"/>
              <a:t>within</a:t>
            </a:r>
            <a:r>
              <a:rPr lang="fr-CH" dirty="0" smtClean="0"/>
              <a:t> the </a:t>
            </a:r>
            <a:r>
              <a:rPr lang="fr-CH" dirty="0" err="1" smtClean="0"/>
              <a:t>context</a:t>
            </a:r>
            <a:r>
              <a:rPr lang="fr-CH" dirty="0" smtClean="0"/>
              <a:t> of software  </a:t>
            </a:r>
            <a:r>
              <a:rPr lang="fr-CH" dirty="0" err="1" smtClean="0"/>
              <a:t>developments</a:t>
            </a:r>
            <a:r>
              <a:rPr lang="fr-CH" dirty="0"/>
              <a:t> </a:t>
            </a:r>
            <a:r>
              <a:rPr lang="fr-CH" dirty="0" smtClean="0"/>
              <a:t>packages</a:t>
            </a:r>
          </a:p>
          <a:p>
            <a:r>
              <a:rPr lang="fr-CH" dirty="0"/>
              <a:t> </a:t>
            </a:r>
            <a:r>
              <a:rPr lang="fr-CH" dirty="0" smtClean="0"/>
              <a:t>                 networking for FCC </a:t>
            </a:r>
            <a:r>
              <a:rPr lang="fr-CH" dirty="0" err="1" smtClean="0"/>
              <a:t>within</a:t>
            </a:r>
            <a:r>
              <a:rPr lang="fr-CH" dirty="0" smtClean="0"/>
              <a:t> the </a:t>
            </a:r>
            <a:r>
              <a:rPr lang="fr-CH" dirty="0" err="1" smtClean="0"/>
              <a:t>context</a:t>
            </a:r>
            <a:r>
              <a:rPr lang="fr-CH" dirty="0" smtClean="0"/>
              <a:t> of the </a:t>
            </a:r>
            <a:r>
              <a:rPr lang="fr-CH" dirty="0" err="1" smtClean="0"/>
              <a:t>dissemination</a:t>
            </a:r>
            <a:r>
              <a:rPr lang="fr-CH" dirty="0" smtClean="0"/>
              <a:t> of the </a:t>
            </a:r>
            <a:r>
              <a:rPr lang="fr-CH" dirty="0" err="1" smtClean="0"/>
              <a:t>work</a:t>
            </a:r>
            <a:r>
              <a:rPr lang="fr-CH" dirty="0" smtClean="0"/>
              <a:t>,</a:t>
            </a:r>
          </a:p>
          <a:p>
            <a:r>
              <a:rPr lang="fr-CH" dirty="0"/>
              <a:t> </a:t>
            </a:r>
            <a:r>
              <a:rPr lang="fr-CH" dirty="0" smtClean="0"/>
              <a:t>                                     </a:t>
            </a:r>
            <a:r>
              <a:rPr lang="fr-CH" dirty="0" err="1" smtClean="0"/>
              <a:t>which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mostlydone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LHCupgrade</a:t>
            </a:r>
            <a:r>
              <a:rPr lang="fr-CH" dirty="0" smtClean="0"/>
              <a:t> and LLC detector R&amp;D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03763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2664" y="0"/>
            <a:ext cx="9389325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9552" y="1146810"/>
            <a:ext cx="199798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6600" b="1" dirty="0" smtClean="0"/>
              <a:t>VERY</a:t>
            </a:r>
            <a:endParaRPr lang="fr-CH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012160" y="3789040"/>
            <a:ext cx="3106941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6600" b="1" dirty="0" smtClean="0"/>
              <a:t>PRELIM-</a:t>
            </a:r>
          </a:p>
          <a:p>
            <a:r>
              <a:rPr lang="fr-CH" sz="6600" b="1" dirty="0"/>
              <a:t> </a:t>
            </a:r>
            <a:r>
              <a:rPr lang="fr-CH" sz="6600" b="1" dirty="0" smtClean="0"/>
              <a:t>INARY</a:t>
            </a:r>
            <a:endParaRPr lang="fr-CH" b="1" dirty="0"/>
          </a:p>
        </p:txBody>
      </p:sp>
    </p:spTree>
    <p:extLst>
      <p:ext uri="{BB962C8B-B14F-4D97-AF65-F5344CB8AC3E}">
        <p14:creationId xmlns:p14="http://schemas.microsoft.com/office/powerpoint/2010/main" val="187340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-18493"/>
            <a:ext cx="4968552" cy="688523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979712" y="1445349"/>
            <a:ext cx="2814553" cy="830997"/>
          </a:xfrm>
          <a:prstGeom prst="rect">
            <a:avLst/>
          </a:prstGeom>
          <a:solidFill>
            <a:srgbClr val="FFFF00"/>
          </a:solidFill>
          <a:ln w="38100" cmpd="thinThick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fr-CH" sz="4800" b="1" dirty="0" smtClean="0"/>
              <a:t>REGISTER!</a:t>
            </a:r>
            <a:endParaRPr lang="fr-CH" b="1" dirty="0"/>
          </a:p>
        </p:txBody>
      </p:sp>
    </p:spTree>
    <p:extLst>
      <p:ext uri="{BB962C8B-B14F-4D97-AF65-F5344CB8AC3E}">
        <p14:creationId xmlns:p14="http://schemas.microsoft.com/office/powerpoint/2010/main" val="1001905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68" r="-173"/>
          <a:stretch/>
        </p:blipFill>
        <p:spPr>
          <a:xfrm>
            <a:off x="4248000" y="966072"/>
            <a:ext cx="4896000" cy="518499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" y="-32389"/>
            <a:ext cx="9143999" cy="1008000"/>
          </a:xfrm>
          <a:prstGeom prst="rect">
            <a:avLst/>
          </a:prstGeom>
          <a:solidFill>
            <a:srgbClr val="002060"/>
          </a:solidFill>
        </p:spPr>
        <p:txBody>
          <a:bodyPr wrap="square" tIns="0" bIns="0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cs typeface="Calibri" pitchFamily="34" charset="0"/>
              </a:rPr>
              <a:t>Future Circular Collider Study - SCOPE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cs typeface="Calibri" pitchFamily="34" charset="0"/>
              </a:rPr>
              <a:t>CDR and cost review for the next ESU (2018)</a:t>
            </a:r>
          </a:p>
        </p:txBody>
      </p:sp>
      <p:sp>
        <p:nvSpPr>
          <p:cNvPr id="8" name="Rectangle 7"/>
          <p:cNvSpPr/>
          <p:nvPr/>
        </p:nvSpPr>
        <p:spPr>
          <a:xfrm>
            <a:off x="89920" y="1115343"/>
            <a:ext cx="4147504" cy="493981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defRPr/>
            </a:pPr>
            <a:r>
              <a:rPr lang="en-US" sz="2400" b="1" kern="0" dirty="0" smtClean="0">
                <a:latin typeface="Arial"/>
                <a:cs typeface="Calibri" pitchFamily="34" charset="0"/>
              </a:rPr>
              <a:t>Forming an international collaboration to study: 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2400" b="1" i="1" kern="0" dirty="0" smtClean="0">
                <a:latin typeface="Arial"/>
                <a:cs typeface="Calibri" pitchFamily="34" charset="0"/>
              </a:rPr>
              <a:t>pp</a:t>
            </a:r>
            <a:r>
              <a:rPr lang="en-US" sz="2400" b="1" kern="0" dirty="0" smtClean="0">
                <a:latin typeface="Arial"/>
                <a:cs typeface="Calibri" pitchFamily="34" charset="0"/>
              </a:rPr>
              <a:t>-collider (</a:t>
            </a:r>
            <a:r>
              <a:rPr lang="en-US" sz="2400" b="1" i="1" kern="0" dirty="0" smtClean="0">
                <a:latin typeface="Arial"/>
                <a:cs typeface="Calibri" pitchFamily="34" charset="0"/>
              </a:rPr>
              <a:t>FCC-</a:t>
            </a:r>
            <a:r>
              <a:rPr lang="en-US" sz="2400" b="1" i="1" kern="0" dirty="0" err="1" smtClean="0">
                <a:latin typeface="Arial"/>
                <a:cs typeface="Calibri" pitchFamily="34" charset="0"/>
              </a:rPr>
              <a:t>hh</a:t>
            </a:r>
            <a:r>
              <a:rPr lang="en-US" sz="2400" b="1" kern="0" dirty="0" smtClean="0">
                <a:latin typeface="Arial"/>
                <a:cs typeface="Calibri" pitchFamily="34" charset="0"/>
              </a:rPr>
              <a:t>)  </a:t>
            </a:r>
            <a:r>
              <a:rPr lang="en-US" kern="0" dirty="0" smtClean="0">
                <a:latin typeface="Arial"/>
                <a:cs typeface="Calibri" pitchFamily="34" charset="0"/>
              </a:rPr>
              <a:t>Ultimate goal</a:t>
            </a:r>
            <a:r>
              <a:rPr lang="en-US" sz="2400" kern="0" dirty="0" smtClean="0">
                <a:latin typeface="Arial"/>
                <a:cs typeface="Calibri" pitchFamily="34" charset="0"/>
              </a:rPr>
              <a:t> </a:t>
            </a:r>
            <a:r>
              <a:rPr lang="en-US" sz="2400" b="1" kern="0" dirty="0" smtClean="0">
                <a:latin typeface="Arial"/>
                <a:cs typeface="Calibri" pitchFamily="34" charset="0"/>
              </a:rPr>
              <a:t>    </a:t>
            </a:r>
            <a:br>
              <a:rPr lang="en-US" sz="2400" b="1" kern="0" dirty="0" smtClean="0">
                <a:latin typeface="Arial"/>
                <a:cs typeface="Calibri" pitchFamily="34" charset="0"/>
              </a:rPr>
            </a:br>
            <a:r>
              <a:rPr lang="en-US" sz="2400" kern="0" dirty="0" smtClean="0">
                <a:latin typeface="Arial"/>
                <a:cs typeface="Calibri" pitchFamily="34" charset="0"/>
                <a:sym typeface="Wingdings" panose="05000000000000000000" pitchFamily="2" charset="2"/>
              </a:rPr>
              <a:t> </a:t>
            </a:r>
            <a:r>
              <a:rPr lang="en-US" sz="2400" kern="0" dirty="0" smtClean="0">
                <a:latin typeface="Arial"/>
                <a:cs typeface="Calibri" pitchFamily="34" charset="0"/>
              </a:rPr>
              <a:t>defining infrastructure requirements </a:t>
            </a:r>
            <a:endParaRPr lang="en-US" sz="2000" b="1" i="1" kern="0" dirty="0" smtClean="0">
              <a:latin typeface="Arial"/>
              <a:cs typeface="Calibri" pitchFamily="34" charset="0"/>
            </a:endParaRP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endParaRPr lang="en-US" sz="100" b="1" i="1" kern="0" dirty="0">
              <a:latin typeface="Arial"/>
              <a:cs typeface="Calibri" pitchFamily="34" charset="0"/>
            </a:endParaRP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2400" b="1" i="1" kern="0" dirty="0" err="1" smtClean="0">
                <a:solidFill>
                  <a:srgbClr val="FF0000"/>
                </a:solidFill>
                <a:latin typeface="Arial"/>
                <a:cs typeface="Calibri" pitchFamily="34" charset="0"/>
              </a:rPr>
              <a:t>e</a:t>
            </a:r>
            <a:r>
              <a:rPr lang="en-US" sz="2400" b="1" kern="0" baseline="30000" dirty="0" err="1" smtClean="0">
                <a:solidFill>
                  <a:srgbClr val="FF0000"/>
                </a:solidFill>
                <a:latin typeface="Arial"/>
                <a:cs typeface="Calibri" pitchFamily="34" charset="0"/>
              </a:rPr>
              <a:t>+</a:t>
            </a:r>
            <a:r>
              <a:rPr lang="en-US" sz="2400" b="1" i="1" kern="0" dirty="0" err="1" smtClean="0">
                <a:solidFill>
                  <a:srgbClr val="FF0000"/>
                </a:solidFill>
                <a:latin typeface="Arial"/>
                <a:cs typeface="Calibri" pitchFamily="34" charset="0"/>
              </a:rPr>
              <a:t>e</a:t>
            </a:r>
            <a:r>
              <a:rPr lang="en-US" sz="2400" b="1" kern="0" baseline="30000" dirty="0" smtClean="0">
                <a:solidFill>
                  <a:srgbClr val="FF0000"/>
                </a:solidFill>
                <a:latin typeface="Arial"/>
                <a:cs typeface="Calibri" pitchFamily="34" charset="0"/>
              </a:rPr>
              <a:t>-</a:t>
            </a:r>
            <a:r>
              <a:rPr lang="en-US" sz="2400" b="1" kern="0" dirty="0" smtClean="0">
                <a:solidFill>
                  <a:srgbClr val="FF0000"/>
                </a:solidFill>
                <a:latin typeface="Arial"/>
                <a:cs typeface="Calibri" pitchFamily="34" charset="0"/>
              </a:rPr>
              <a:t> </a:t>
            </a:r>
            <a:r>
              <a:rPr lang="en-US" sz="2400" b="1" kern="0" dirty="0">
                <a:solidFill>
                  <a:srgbClr val="FF0000"/>
                </a:solidFill>
                <a:latin typeface="Arial"/>
                <a:cs typeface="Calibri" pitchFamily="34" charset="0"/>
              </a:rPr>
              <a:t>collider </a:t>
            </a:r>
            <a:r>
              <a:rPr lang="en-US" sz="2400" b="1" kern="0" dirty="0" smtClean="0">
                <a:solidFill>
                  <a:srgbClr val="FF0000"/>
                </a:solidFill>
                <a:latin typeface="Arial"/>
                <a:cs typeface="Calibri" pitchFamily="34" charset="0"/>
              </a:rPr>
              <a:t>(</a:t>
            </a:r>
            <a:r>
              <a:rPr lang="en-US" sz="2400" b="1" i="1" kern="0" dirty="0" smtClean="0">
                <a:solidFill>
                  <a:srgbClr val="FF0000"/>
                </a:solidFill>
                <a:latin typeface="Arial"/>
                <a:cs typeface="Calibri" pitchFamily="34" charset="0"/>
              </a:rPr>
              <a:t>FCC-</a:t>
            </a:r>
            <a:r>
              <a:rPr lang="en-US" sz="2400" b="1" i="1" kern="0" dirty="0" err="1" smtClean="0">
                <a:solidFill>
                  <a:srgbClr val="FF0000"/>
                </a:solidFill>
                <a:latin typeface="Arial"/>
                <a:cs typeface="Calibri" pitchFamily="34" charset="0"/>
              </a:rPr>
              <a:t>ee</a:t>
            </a:r>
            <a:r>
              <a:rPr lang="en-US" sz="2400" b="1" kern="0" dirty="0" smtClean="0">
                <a:solidFill>
                  <a:srgbClr val="FF0000"/>
                </a:solidFill>
                <a:latin typeface="Arial"/>
                <a:cs typeface="Calibri" pitchFamily="34" charset="0"/>
              </a:rPr>
              <a:t>) </a:t>
            </a:r>
            <a:r>
              <a:rPr lang="en-US" sz="2400" kern="0" dirty="0" smtClean="0">
                <a:solidFill>
                  <a:srgbClr val="FF0000"/>
                </a:solidFill>
                <a:latin typeface="Arial"/>
                <a:cs typeface="Calibri" pitchFamily="34" charset="0"/>
              </a:rPr>
              <a:t>as potential intermediate step 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2400" b="1" i="1" kern="0" dirty="0" smtClean="0">
                <a:latin typeface="Arial"/>
                <a:cs typeface="Calibri" pitchFamily="34" charset="0"/>
              </a:rPr>
              <a:t>p-e</a:t>
            </a:r>
            <a:r>
              <a:rPr lang="en-US" sz="2400" b="1" kern="0" dirty="0" smtClean="0">
                <a:latin typeface="Arial"/>
                <a:cs typeface="Calibri" pitchFamily="34" charset="0"/>
              </a:rPr>
              <a:t> (</a:t>
            </a:r>
            <a:r>
              <a:rPr lang="en-US" sz="2400" b="1" i="1" kern="0" dirty="0" smtClean="0">
                <a:latin typeface="Arial"/>
                <a:cs typeface="Calibri" pitchFamily="34" charset="0"/>
              </a:rPr>
              <a:t>FCC-he</a:t>
            </a:r>
            <a:r>
              <a:rPr lang="en-US" sz="2400" b="1" kern="0" dirty="0" smtClean="0">
                <a:latin typeface="Arial"/>
                <a:cs typeface="Calibri" pitchFamily="34" charset="0"/>
              </a:rPr>
              <a:t>) option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2400" b="1" kern="0" dirty="0" smtClean="0">
                <a:latin typeface="Arial"/>
                <a:cs typeface="Calibri" pitchFamily="34" charset="0"/>
              </a:rPr>
              <a:t>80-100 </a:t>
            </a:r>
            <a:r>
              <a:rPr lang="en-US" sz="2400" b="1" kern="0" dirty="0">
                <a:latin typeface="Arial"/>
                <a:cs typeface="Calibri" pitchFamily="34" charset="0"/>
              </a:rPr>
              <a:t>km </a:t>
            </a:r>
            <a:r>
              <a:rPr lang="en-US" sz="2400" b="1" kern="0" dirty="0" smtClean="0">
                <a:latin typeface="Arial"/>
                <a:cs typeface="Calibri" pitchFamily="34" charset="0"/>
              </a:rPr>
              <a:t>infrastructure </a:t>
            </a:r>
            <a:r>
              <a:rPr lang="en-US" sz="2400" kern="0" dirty="0">
                <a:latin typeface="Arial"/>
                <a:cs typeface="Calibri" pitchFamily="34" charset="0"/>
              </a:rPr>
              <a:t>in Geneva </a:t>
            </a:r>
            <a:r>
              <a:rPr lang="en-US" sz="2400" kern="0" dirty="0" smtClean="0">
                <a:latin typeface="Arial"/>
                <a:cs typeface="Calibri" pitchFamily="34" charset="0"/>
              </a:rPr>
              <a:t>area</a:t>
            </a:r>
          </a:p>
        </p:txBody>
      </p:sp>
    </p:spTree>
    <p:extLst>
      <p:ext uri="{BB962C8B-B14F-4D97-AF65-F5344CB8AC3E}">
        <p14:creationId xmlns:p14="http://schemas.microsoft.com/office/powerpoint/2010/main" val="2750481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2186864" y="2972085"/>
            <a:ext cx="3796547" cy="1623340"/>
          </a:xfrm>
          <a:prstGeom prst="ellipse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1800" b="0">
              <a:solidFill>
                <a:prstClr val="white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1240692" y="2906331"/>
            <a:ext cx="1430352" cy="464957"/>
          </a:xfrm>
          <a:prstGeom prst="ellipse">
            <a:avLst/>
          </a:prstGeom>
          <a:noFill/>
          <a:ln w="508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1800" b="0">
              <a:solidFill>
                <a:prstClr val="white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880652" y="2756061"/>
            <a:ext cx="720080" cy="216024"/>
          </a:xfrm>
          <a:prstGeom prst="ellipse">
            <a:avLst/>
          </a:prstGeom>
          <a:noFill/>
          <a:ln w="508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1800" b="0">
              <a:solidFill>
                <a:prstClr val="white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666916" y="2667353"/>
            <a:ext cx="451664" cy="108624"/>
          </a:xfrm>
          <a:prstGeom prst="ellipse">
            <a:avLst/>
          </a:prstGeom>
          <a:noFill/>
          <a:ln w="508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1800" b="0">
              <a:solidFill>
                <a:prstClr val="white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25921" y="2285222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8064A2">
                    <a:lumMod val="60000"/>
                    <a:lumOff val="40000"/>
                  </a:srgbClr>
                </a:solidFill>
                <a:latin typeface="Calibri"/>
              </a:rPr>
              <a:t>PSB</a:t>
            </a:r>
            <a:endParaRPr lang="en-GB" sz="1800" dirty="0">
              <a:solidFill>
                <a:srgbClr val="8064A2">
                  <a:lumMod val="60000"/>
                  <a:lumOff val="40000"/>
                </a:srgbClr>
              </a:solidFill>
              <a:latin typeface="Calibri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25727" y="2353273"/>
            <a:ext cx="1260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8064A2">
                    <a:lumMod val="60000"/>
                    <a:lumOff val="40000"/>
                  </a:srgbClr>
                </a:solidFill>
                <a:latin typeface="Calibri"/>
              </a:rPr>
              <a:t>PS (0.6 km)</a:t>
            </a:r>
            <a:endParaRPr lang="en-GB" sz="1800" dirty="0">
              <a:solidFill>
                <a:srgbClr val="8064A2">
                  <a:lumMod val="60000"/>
                  <a:lumOff val="40000"/>
                </a:srgbClr>
              </a:solidFill>
              <a:latin typeface="Calibri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56808" y="2646563"/>
            <a:ext cx="1369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8064A2">
                    <a:lumMod val="60000"/>
                    <a:lumOff val="40000"/>
                  </a:srgbClr>
                </a:solidFill>
                <a:latin typeface="Calibri"/>
              </a:rPr>
              <a:t>SPS (6.9 km)</a:t>
            </a:r>
            <a:endParaRPr lang="en-GB" sz="1800" dirty="0">
              <a:solidFill>
                <a:srgbClr val="8064A2">
                  <a:lumMod val="60000"/>
                  <a:lumOff val="40000"/>
                </a:srgbClr>
              </a:solidFill>
              <a:latin typeface="Calibri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70912" y="1499081"/>
            <a:ext cx="6416556" cy="3248744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1800" b="0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12881" y="2323397"/>
            <a:ext cx="165782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solidFill>
                  <a:prstClr val="black"/>
                </a:solidFill>
                <a:latin typeface="Calibri"/>
              </a:rPr>
              <a:t>LHC </a:t>
            </a:r>
            <a:r>
              <a:rPr lang="en-US" sz="2000" dirty="0">
                <a:solidFill>
                  <a:prstClr val="black"/>
                </a:solidFill>
                <a:latin typeface="Calibri"/>
              </a:rPr>
              <a:t>(26.7 km</a:t>
            </a:r>
            <a:r>
              <a:rPr lang="en-US" sz="2000" dirty="0" smtClean="0">
                <a:solidFill>
                  <a:prstClr val="black"/>
                </a:solidFill>
                <a:latin typeface="Calibri"/>
              </a:rPr>
              <a:t>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solidFill>
                  <a:srgbClr val="0000CC"/>
                </a:solidFill>
                <a:latin typeface="Calibri"/>
              </a:rPr>
              <a:t>HL-LHC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400" i="1" dirty="0" smtClean="0">
                <a:solidFill>
                  <a:srgbClr val="7030A0"/>
                </a:solidFill>
                <a:latin typeface="Calibri"/>
              </a:rPr>
              <a:t>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2000" dirty="0">
              <a:solidFill>
                <a:srgbClr val="7030A0"/>
              </a:solidFill>
              <a:latin typeface="Calibri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214928" y="1519077"/>
            <a:ext cx="6416556" cy="3248744"/>
          </a:xfrm>
          <a:prstGeom prst="ellipse">
            <a:avLst/>
          </a:prstGeom>
          <a:noFill/>
          <a:ln w="508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1800" b="0">
              <a:solidFill>
                <a:prstClr val="white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993840" y="1246179"/>
            <a:ext cx="328647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800" dirty="0" smtClean="0">
                <a:solidFill>
                  <a:srgbClr val="FF0000"/>
                </a:solidFill>
                <a:latin typeface="Calibri"/>
              </a:rPr>
              <a:t>FCC-</a:t>
            </a:r>
            <a:r>
              <a:rPr lang="en-US" sz="2800" dirty="0" err="1" smtClean="0">
                <a:solidFill>
                  <a:srgbClr val="FF0000"/>
                </a:solidFill>
                <a:latin typeface="Calibri"/>
              </a:rPr>
              <a:t>ee</a:t>
            </a:r>
            <a:r>
              <a:rPr lang="en-US" sz="2800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en-US" sz="2800" dirty="0">
                <a:solidFill>
                  <a:srgbClr val="FF0000"/>
                </a:solidFill>
                <a:latin typeface="Calibri"/>
              </a:rPr>
              <a:t>(80-100 km,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800" i="1" dirty="0">
                <a:solidFill>
                  <a:srgbClr val="FF0000"/>
                </a:solidFill>
                <a:latin typeface="Calibri"/>
              </a:rPr>
              <a:t>        </a:t>
            </a:r>
            <a:r>
              <a:rPr lang="en-US" sz="2800" i="1" dirty="0" err="1">
                <a:solidFill>
                  <a:srgbClr val="FF0000"/>
                </a:solidFill>
                <a:latin typeface="Calibri"/>
              </a:rPr>
              <a:t>e</a:t>
            </a:r>
            <a:r>
              <a:rPr lang="en-US" sz="2800" baseline="30000" dirty="0" err="1">
                <a:solidFill>
                  <a:srgbClr val="FF0000"/>
                </a:solidFill>
                <a:latin typeface="Calibri"/>
              </a:rPr>
              <a:t>+</a:t>
            </a:r>
            <a:r>
              <a:rPr lang="en-US" sz="2800" i="1" dirty="0" err="1">
                <a:solidFill>
                  <a:srgbClr val="FF0000"/>
                </a:solidFill>
                <a:latin typeface="Calibri"/>
              </a:rPr>
              <a:t>e</a:t>
            </a:r>
            <a:r>
              <a:rPr lang="en-US" sz="2800" baseline="30000" dirty="0">
                <a:solidFill>
                  <a:srgbClr val="FF0000"/>
                </a:solidFill>
                <a:latin typeface="Calibri"/>
              </a:rPr>
              <a:t>-</a:t>
            </a:r>
            <a:r>
              <a:rPr lang="en-US" sz="2800" dirty="0">
                <a:solidFill>
                  <a:srgbClr val="FF0000"/>
                </a:solidFill>
                <a:latin typeface="Calibri"/>
              </a:rPr>
              <a:t>, </a:t>
            </a:r>
            <a:r>
              <a:rPr lang="en-US" sz="2800" dirty="0" smtClean="0">
                <a:solidFill>
                  <a:srgbClr val="FF0000"/>
                </a:solidFill>
                <a:latin typeface="Calibri"/>
              </a:rPr>
              <a:t>90-350 </a:t>
            </a:r>
            <a:r>
              <a:rPr lang="en-US" sz="2800" dirty="0" err="1" smtClean="0">
                <a:solidFill>
                  <a:srgbClr val="FF0000"/>
                </a:solidFill>
                <a:latin typeface="Calibri"/>
              </a:rPr>
              <a:t>GeV</a:t>
            </a:r>
            <a:endParaRPr lang="en-US" sz="2800" dirty="0">
              <a:solidFill>
                <a:srgbClr val="FF0000"/>
              </a:solidFill>
              <a:latin typeface="Calibri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solidFill>
                  <a:srgbClr val="FF0000"/>
                </a:solidFill>
                <a:latin typeface="Calibri"/>
              </a:rPr>
              <a:t>        </a:t>
            </a:r>
            <a:r>
              <a:rPr lang="en-US" sz="2800" b="1" dirty="0" err="1" smtClean="0">
                <a:latin typeface="Calibri"/>
              </a:rPr>
              <a:t>Interm</a:t>
            </a:r>
            <a:r>
              <a:rPr lang="en-US" sz="2800" b="1" dirty="0" smtClean="0">
                <a:latin typeface="Calibri"/>
              </a:rPr>
              <a:t>. step</a:t>
            </a:r>
            <a:endParaRPr lang="en-US" sz="2800" b="1" dirty="0">
              <a:latin typeface="Calibri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51112" y="3433912"/>
            <a:ext cx="2183034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800" dirty="0" smtClean="0">
                <a:solidFill>
                  <a:srgbClr val="0000FF"/>
                </a:solidFill>
                <a:latin typeface="Calibri"/>
              </a:rPr>
              <a:t>FCC-</a:t>
            </a:r>
            <a:r>
              <a:rPr lang="en-US" sz="2800" dirty="0" err="1" smtClean="0">
                <a:solidFill>
                  <a:srgbClr val="0000FF"/>
                </a:solidFill>
                <a:latin typeface="Calibri"/>
              </a:rPr>
              <a:t>hh</a:t>
            </a:r>
            <a:r>
              <a:rPr lang="en-US" sz="2800" dirty="0" smtClean="0">
                <a:solidFill>
                  <a:srgbClr val="0000FF"/>
                </a:solidFill>
                <a:latin typeface="Calibri"/>
              </a:rPr>
              <a:t> </a:t>
            </a:r>
            <a:endParaRPr lang="en-US" sz="2800" dirty="0">
              <a:solidFill>
                <a:srgbClr val="0000FF"/>
              </a:solidFill>
              <a:latin typeface="Calibri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solidFill>
                  <a:srgbClr val="0000FF"/>
                </a:solidFill>
                <a:latin typeface="Calibri"/>
              </a:rPr>
              <a:t>(</a:t>
            </a:r>
            <a:r>
              <a:rPr lang="en-US" sz="2800" i="1" dirty="0" err="1">
                <a:solidFill>
                  <a:srgbClr val="0000FF"/>
                </a:solidFill>
                <a:latin typeface="Calibri"/>
              </a:rPr>
              <a:t>pp</a:t>
            </a:r>
            <a:r>
              <a:rPr lang="en-US" sz="2800" dirty="0">
                <a:solidFill>
                  <a:srgbClr val="0000FF"/>
                </a:solidFill>
                <a:latin typeface="Calibri"/>
              </a:rPr>
              <a:t>, up to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solidFill>
                  <a:srgbClr val="0000FF"/>
                </a:solidFill>
                <a:latin typeface="Calibri"/>
              </a:rPr>
              <a:t>100 </a:t>
            </a:r>
            <a:r>
              <a:rPr lang="en-US" sz="2800" dirty="0" err="1">
                <a:solidFill>
                  <a:srgbClr val="0000FF"/>
                </a:solidFill>
                <a:latin typeface="Calibri"/>
              </a:rPr>
              <a:t>TeV</a:t>
            </a:r>
            <a:r>
              <a:rPr lang="en-US" sz="2800" dirty="0">
                <a:solidFill>
                  <a:srgbClr val="0000FF"/>
                </a:solidFill>
                <a:latin typeface="Calibri"/>
              </a:rPr>
              <a:t> </a:t>
            </a:r>
            <a:r>
              <a:rPr lang="en-US" sz="2800" dirty="0" err="1">
                <a:solidFill>
                  <a:srgbClr val="0000FF"/>
                </a:solidFill>
                <a:latin typeface="Calibri"/>
              </a:rPr>
              <a:t>c.m</a:t>
            </a:r>
            <a:r>
              <a:rPr lang="en-US" sz="2800" dirty="0">
                <a:solidFill>
                  <a:srgbClr val="0000FF"/>
                </a:solidFill>
                <a:latin typeface="Calibri"/>
              </a:rPr>
              <a:t>.)</a:t>
            </a:r>
          </a:p>
        </p:txBody>
      </p:sp>
      <p:sp>
        <p:nvSpPr>
          <p:cNvPr id="16" name="Oval 15"/>
          <p:cNvSpPr/>
          <p:nvPr/>
        </p:nvSpPr>
        <p:spPr>
          <a:xfrm>
            <a:off x="398870" y="1570163"/>
            <a:ext cx="6416556" cy="3248744"/>
          </a:xfrm>
          <a:prstGeom prst="ellipse">
            <a:avLst/>
          </a:prstGeom>
          <a:noFill/>
          <a:ln w="5080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1800" b="0">
              <a:solidFill>
                <a:prstClr val="white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18580" y="129751"/>
            <a:ext cx="783881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5400" b="0" i="1" dirty="0">
                <a:solidFill>
                  <a:prstClr val="black"/>
                </a:solidFill>
                <a:latin typeface="Calibri"/>
              </a:rPr>
              <a:t>possible long-term strategy</a:t>
            </a:r>
            <a:endParaRPr lang="en-GB" sz="5400" b="0" i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70451" y="5551615"/>
            <a:ext cx="78676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800" b="0" dirty="0">
                <a:solidFill>
                  <a:srgbClr val="00B050"/>
                </a:solidFill>
                <a:latin typeface="Calibri"/>
              </a:rPr>
              <a:t>&amp; </a:t>
            </a:r>
            <a:r>
              <a:rPr lang="en-US" sz="2800" i="1" dirty="0">
                <a:solidFill>
                  <a:srgbClr val="00B050"/>
                </a:solidFill>
                <a:latin typeface="Calibri"/>
              </a:rPr>
              <a:t>e</a:t>
            </a:r>
            <a:r>
              <a:rPr lang="en-US" sz="2800" i="1" baseline="30000" dirty="0">
                <a:solidFill>
                  <a:srgbClr val="00B050"/>
                </a:solidFill>
                <a:latin typeface="Calibri"/>
                <a:cs typeface="Calibri"/>
              </a:rPr>
              <a:t>±</a:t>
            </a:r>
            <a:r>
              <a:rPr lang="en-US" sz="2800" dirty="0">
                <a:solidFill>
                  <a:srgbClr val="00B050"/>
                </a:solidFill>
                <a:latin typeface="Calibri"/>
              </a:rPr>
              <a:t> (120 GeV)–</a:t>
            </a:r>
            <a:r>
              <a:rPr lang="en-US" sz="2800" i="1" dirty="0">
                <a:solidFill>
                  <a:srgbClr val="00B050"/>
                </a:solidFill>
                <a:latin typeface="Calibri"/>
              </a:rPr>
              <a:t>p</a:t>
            </a:r>
            <a:r>
              <a:rPr lang="en-US" sz="2800" dirty="0">
                <a:solidFill>
                  <a:srgbClr val="00B050"/>
                </a:solidFill>
                <a:latin typeface="Calibri"/>
              </a:rPr>
              <a:t> (7, 16 &amp; 50 </a:t>
            </a:r>
            <a:r>
              <a:rPr lang="en-US" sz="2800" dirty="0" err="1">
                <a:solidFill>
                  <a:srgbClr val="00B050"/>
                </a:solidFill>
                <a:latin typeface="Calibri"/>
              </a:rPr>
              <a:t>TeV</a:t>
            </a:r>
            <a:r>
              <a:rPr lang="en-US" sz="2800" dirty="0">
                <a:solidFill>
                  <a:srgbClr val="00B050"/>
                </a:solidFill>
                <a:latin typeface="Calibri"/>
              </a:rPr>
              <a:t>) </a:t>
            </a:r>
            <a:r>
              <a:rPr lang="en-US" sz="2800" b="0" dirty="0">
                <a:solidFill>
                  <a:srgbClr val="00B050"/>
                </a:solidFill>
                <a:latin typeface="Calibri"/>
              </a:rPr>
              <a:t>collisions </a:t>
            </a:r>
            <a:r>
              <a:rPr lang="en-US" sz="2800" b="0" dirty="0" smtClean="0">
                <a:solidFill>
                  <a:srgbClr val="00B050"/>
                </a:solidFill>
                <a:latin typeface="Calibri"/>
              </a:rPr>
              <a:t>FCC-eh) </a:t>
            </a:r>
            <a:endParaRPr lang="en-GB" sz="2800" b="0" dirty="0">
              <a:solidFill>
                <a:srgbClr val="00B050"/>
              </a:solidFill>
              <a:latin typeface="Calibri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5128" y="6044057"/>
            <a:ext cx="921618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srgbClr val="0000CC"/>
                </a:solidFill>
                <a:latin typeface="Calibri"/>
                <a:cs typeface="Calibri"/>
              </a:rPr>
              <a:t>≥</a:t>
            </a:r>
            <a:r>
              <a:rPr lang="en-US" sz="3200" dirty="0">
                <a:solidFill>
                  <a:srgbClr val="0000CC"/>
                </a:solidFill>
                <a:latin typeface="Calibri"/>
              </a:rPr>
              <a:t>50 years of </a:t>
            </a:r>
            <a:r>
              <a:rPr lang="en-US" sz="3200" i="1" dirty="0" err="1">
                <a:solidFill>
                  <a:srgbClr val="0000CC"/>
                </a:solidFill>
                <a:latin typeface="Calibri"/>
              </a:rPr>
              <a:t>e</a:t>
            </a:r>
            <a:r>
              <a:rPr lang="en-US" sz="3200" i="1" baseline="30000" dirty="0" err="1">
                <a:solidFill>
                  <a:srgbClr val="0000CC"/>
                </a:solidFill>
                <a:latin typeface="Calibri"/>
              </a:rPr>
              <a:t>+</a:t>
            </a:r>
            <a:r>
              <a:rPr lang="en-US" sz="3200" i="1" dirty="0" err="1">
                <a:solidFill>
                  <a:srgbClr val="0000CC"/>
                </a:solidFill>
                <a:latin typeface="Calibri"/>
              </a:rPr>
              <a:t>e</a:t>
            </a:r>
            <a:r>
              <a:rPr lang="en-US" sz="3200" i="1" baseline="30000" dirty="0">
                <a:solidFill>
                  <a:srgbClr val="0000CC"/>
                </a:solidFill>
                <a:latin typeface="Calibri"/>
              </a:rPr>
              <a:t>-</a:t>
            </a:r>
            <a:r>
              <a:rPr lang="en-US" sz="3200" dirty="0">
                <a:solidFill>
                  <a:srgbClr val="0000CC"/>
                </a:solidFill>
                <a:latin typeface="Calibri"/>
              </a:rPr>
              <a:t>, </a:t>
            </a:r>
            <a:r>
              <a:rPr lang="en-US" sz="3200" i="1" dirty="0" err="1">
                <a:solidFill>
                  <a:srgbClr val="0000CC"/>
                </a:solidFill>
                <a:latin typeface="Calibri"/>
              </a:rPr>
              <a:t>pp</a:t>
            </a:r>
            <a:r>
              <a:rPr lang="en-US" sz="3200" dirty="0">
                <a:solidFill>
                  <a:srgbClr val="0000CC"/>
                </a:solidFill>
                <a:latin typeface="Calibri"/>
              </a:rPr>
              <a:t>, </a:t>
            </a:r>
            <a:r>
              <a:rPr lang="en-US" sz="3200" i="1" dirty="0" err="1">
                <a:solidFill>
                  <a:srgbClr val="0000CC"/>
                </a:solidFill>
                <a:latin typeface="Calibri"/>
              </a:rPr>
              <a:t>ep</a:t>
            </a:r>
            <a:r>
              <a:rPr lang="en-US" sz="3200" i="1" dirty="0">
                <a:solidFill>
                  <a:srgbClr val="0000CC"/>
                </a:solidFill>
                <a:latin typeface="Calibri"/>
              </a:rPr>
              <a:t>/A</a:t>
            </a:r>
            <a:r>
              <a:rPr lang="en-US" sz="3200" dirty="0">
                <a:solidFill>
                  <a:srgbClr val="0000CC"/>
                </a:solidFill>
                <a:latin typeface="Calibri"/>
              </a:rPr>
              <a:t> physics at highest energies</a:t>
            </a:r>
          </a:p>
        </p:txBody>
      </p:sp>
      <p:sp>
        <p:nvSpPr>
          <p:cNvPr id="2" name="Rectangle 1"/>
          <p:cNvSpPr/>
          <p:nvPr/>
        </p:nvSpPr>
        <p:spPr>
          <a:xfrm>
            <a:off x="6604507" y="4807531"/>
            <a:ext cx="21948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800" dirty="0" smtClean="0">
                <a:latin typeface="Calibri"/>
              </a:rPr>
              <a:t>Ultimate goal</a:t>
            </a:r>
            <a:endParaRPr lang="en-US" sz="2800" dirty="0">
              <a:latin typeface="Calibri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2256808" y="3023999"/>
            <a:ext cx="3796547" cy="1623340"/>
          </a:xfrm>
          <a:prstGeom prst="ellipse">
            <a:avLst/>
          </a:prstGeom>
          <a:noFill/>
          <a:ln w="50800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1800" b="0">
              <a:solidFill>
                <a:prstClr val="white"/>
              </a:solidFill>
            </a:endParaRPr>
          </a:p>
        </p:txBody>
      </p:sp>
      <p:sp>
        <p:nvSpPr>
          <p:cNvPr id="23" name="Oval 22"/>
          <p:cNvSpPr/>
          <p:nvPr/>
        </p:nvSpPr>
        <p:spPr>
          <a:xfrm>
            <a:off x="2100112" y="2944577"/>
            <a:ext cx="3796547" cy="1623340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1800" b="0">
              <a:solidFill>
                <a:prstClr val="white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696423" y="2069778"/>
            <a:ext cx="5549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smtClean="0">
                <a:solidFill>
                  <a:srgbClr val="FF0000"/>
                </a:solidFill>
                <a:latin typeface="Calibri"/>
              </a:rPr>
              <a:t>LEP</a:t>
            </a:r>
            <a:endParaRPr lang="fr-CH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01526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/>
      <p:bldP spid="9" grpId="0"/>
      <p:bldP spid="10" grpId="0"/>
      <p:bldP spid="12" grpId="0" animBg="1"/>
      <p:bldP spid="13" grpId="0" animBg="1"/>
      <p:bldP spid="15" grpId="0"/>
      <p:bldP spid="16" grpId="0" animBg="1"/>
      <p:bldP spid="24" grpId="0"/>
      <p:bldP spid="25" grpId="0"/>
      <p:bldP spid="2" grpId="0"/>
      <p:bldP spid="22" grpId="0" animBg="1"/>
      <p:bldP spid="23" grpId="0" animBg="1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74562" y="1226916"/>
            <a:ext cx="842637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>
                <a:latin typeface="+mj-lt"/>
              </a:rPr>
              <a:t>T</a:t>
            </a:r>
            <a:r>
              <a:rPr lang="en-US" sz="4400" dirty="0" smtClean="0">
                <a:latin typeface="+mj-lt"/>
              </a:rPr>
              <a:t>he </a:t>
            </a:r>
            <a:r>
              <a:rPr lang="en-US" sz="4400" dirty="0">
                <a:latin typeface="+mj-lt"/>
              </a:rPr>
              <a:t>combination </a:t>
            </a:r>
            <a:r>
              <a:rPr lang="en-US" sz="4400" dirty="0" smtClean="0">
                <a:latin typeface="+mj-lt"/>
              </a:rPr>
              <a:t>of  </a:t>
            </a:r>
            <a:r>
              <a:rPr lang="en-US" sz="4400" dirty="0">
                <a:latin typeface="+mj-lt"/>
              </a:rPr>
              <a:t>TLEP </a:t>
            </a:r>
            <a:r>
              <a:rPr lang="en-US" sz="4400" dirty="0" smtClean="0">
                <a:latin typeface="+mj-lt"/>
              </a:rPr>
              <a:t> and </a:t>
            </a:r>
            <a:r>
              <a:rPr lang="en-US" sz="4400" dirty="0">
                <a:latin typeface="+mj-lt"/>
              </a:rPr>
              <a:t>the </a:t>
            </a:r>
            <a:r>
              <a:rPr lang="en-US" sz="4400" dirty="0" smtClean="0">
                <a:latin typeface="+mj-lt"/>
              </a:rPr>
              <a:t>FHC    </a:t>
            </a:r>
            <a:r>
              <a:rPr lang="en-US" sz="4400" dirty="0">
                <a:latin typeface="+mj-lt"/>
              </a:rPr>
              <a:t>offers, for a </a:t>
            </a:r>
            <a:r>
              <a:rPr lang="en-US" sz="4400" dirty="0" smtClean="0">
                <a:latin typeface="+mj-lt"/>
              </a:rPr>
              <a:t>great cost </a:t>
            </a:r>
            <a:r>
              <a:rPr lang="en-US" sz="4400" dirty="0">
                <a:latin typeface="+mj-lt"/>
              </a:rPr>
              <a:t>effectiveness, the best precision and the best search reach of all </a:t>
            </a:r>
            <a:r>
              <a:rPr lang="en-US" sz="4400" dirty="0" smtClean="0">
                <a:latin typeface="+mj-lt"/>
              </a:rPr>
              <a:t>options </a:t>
            </a:r>
            <a:r>
              <a:rPr lang="fr-CH" sz="4400" dirty="0" err="1" smtClean="0">
                <a:latin typeface="+mj-lt"/>
              </a:rPr>
              <a:t>presently</a:t>
            </a:r>
            <a:r>
              <a:rPr lang="fr-CH" sz="4400" dirty="0" smtClean="0">
                <a:latin typeface="+mj-lt"/>
              </a:rPr>
              <a:t> </a:t>
            </a:r>
            <a:r>
              <a:rPr lang="fr-CH" sz="4400" dirty="0">
                <a:latin typeface="+mj-lt"/>
              </a:rPr>
              <a:t>on the </a:t>
            </a:r>
            <a:r>
              <a:rPr lang="fr-CH" sz="4400" dirty="0" err="1">
                <a:latin typeface="+mj-lt"/>
              </a:rPr>
              <a:t>market</a:t>
            </a:r>
            <a:r>
              <a:rPr lang="fr-CH" sz="4400" dirty="0">
                <a:latin typeface="+mj-lt"/>
              </a:rPr>
              <a:t>.</a:t>
            </a:r>
          </a:p>
        </p:txBody>
      </p:sp>
      <p:sp>
        <p:nvSpPr>
          <p:cNvPr id="3" name="Rectangle 2"/>
          <p:cNvSpPr/>
          <p:nvPr/>
        </p:nvSpPr>
        <p:spPr>
          <a:xfrm>
            <a:off x="4208577" y="5150211"/>
            <a:ext cx="31806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i="1" dirty="0" smtClean="0">
                <a:solidFill>
                  <a:srgbClr val="008080"/>
                </a:solidFill>
              </a:rPr>
              <a:t>First look </a:t>
            </a:r>
            <a:r>
              <a:rPr lang="fr-CH" i="1" dirty="0" err="1" smtClean="0">
                <a:solidFill>
                  <a:srgbClr val="008080"/>
                </a:solidFill>
              </a:rPr>
              <a:t>at</a:t>
            </a:r>
            <a:r>
              <a:rPr lang="fr-CH" i="1" dirty="0" smtClean="0">
                <a:solidFill>
                  <a:srgbClr val="008080"/>
                </a:solidFill>
              </a:rPr>
              <a:t> The </a:t>
            </a:r>
            <a:r>
              <a:rPr lang="fr-CH" i="1" dirty="0" err="1" smtClean="0">
                <a:solidFill>
                  <a:srgbClr val="008080"/>
                </a:solidFill>
              </a:rPr>
              <a:t>Physics</a:t>
            </a:r>
            <a:r>
              <a:rPr lang="fr-CH" i="1" dirty="0" smtClean="0">
                <a:solidFill>
                  <a:srgbClr val="008080"/>
                </a:solidFill>
              </a:rPr>
              <a:t> Case of TLEP </a:t>
            </a:r>
          </a:p>
          <a:p>
            <a:r>
              <a:rPr lang="fr-CH" i="1" dirty="0" smtClean="0">
                <a:solidFill>
                  <a:srgbClr val="008080"/>
                </a:solidFill>
              </a:rPr>
              <a:t>arXiv:1308.6176v2 </a:t>
            </a:r>
            <a:r>
              <a:rPr lang="fr-CH" i="1" dirty="0">
                <a:solidFill>
                  <a:srgbClr val="008080"/>
                </a:solidFill>
              </a:rPr>
              <a:t>[hep-ex] 22 Sep 2013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151403" y="1303116"/>
            <a:ext cx="1486112" cy="646331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fr-CH" sz="3600" dirty="0" smtClean="0">
                <a:solidFill>
                  <a:srgbClr val="FF0000"/>
                </a:solidFill>
                <a:latin typeface="+mn-lt"/>
              </a:rPr>
              <a:t>FCC-</a:t>
            </a:r>
            <a:r>
              <a:rPr lang="fr-CH" sz="3600" dirty="0" err="1" smtClean="0">
                <a:solidFill>
                  <a:srgbClr val="FF0000"/>
                </a:solidFill>
                <a:latin typeface="+mn-lt"/>
              </a:rPr>
              <a:t>ee</a:t>
            </a:r>
            <a:endParaRPr lang="fr-CH" sz="3600" dirty="0" smtClean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6462" y="1941724"/>
            <a:ext cx="1518173" cy="646331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fr-CH" sz="3600" dirty="0" smtClean="0">
                <a:latin typeface="+mn-lt"/>
              </a:rPr>
              <a:t>FCC-</a:t>
            </a:r>
            <a:r>
              <a:rPr lang="fr-CH" sz="3600" dirty="0" err="1" smtClean="0">
                <a:latin typeface="+mn-lt"/>
              </a:rPr>
              <a:t>hh</a:t>
            </a:r>
            <a:endParaRPr lang="fr-CH" sz="36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05202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30 April 2014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FCC-ee Physics Coordination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F19282-61B7-4575-B1E9-BE84A679125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38200" y="1524000"/>
            <a:ext cx="5546711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The FCC design </a:t>
            </a:r>
            <a:r>
              <a:rPr lang="fr-CH" dirty="0" err="1" smtClean="0"/>
              <a:t>study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a HUGE </a:t>
            </a:r>
            <a:r>
              <a:rPr lang="fr-CH" dirty="0" err="1" smtClean="0"/>
              <a:t>enterprise</a:t>
            </a:r>
            <a:endParaRPr lang="fr-CH" dirty="0" smtClean="0"/>
          </a:p>
          <a:p>
            <a:endParaRPr lang="fr-CH" dirty="0"/>
          </a:p>
          <a:p>
            <a:r>
              <a:rPr lang="fr-CH" dirty="0" smtClean="0"/>
              <a:t>BUT: FCC-</a:t>
            </a:r>
            <a:r>
              <a:rPr lang="fr-CH" dirty="0" err="1" smtClean="0"/>
              <a:t>ee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*not* «a 30B€ </a:t>
            </a:r>
            <a:r>
              <a:rPr lang="fr-CH" dirty="0" err="1" smtClean="0"/>
              <a:t>project</a:t>
            </a:r>
            <a:r>
              <a:rPr lang="fr-CH" dirty="0" smtClean="0"/>
              <a:t> for 2050»! </a:t>
            </a:r>
          </a:p>
          <a:p>
            <a:r>
              <a:rPr lang="fr-CH" dirty="0" smtClean="0"/>
              <a:t>-- </a:t>
            </a:r>
            <a:r>
              <a:rPr lang="fr-CH" dirty="0" err="1" smtClean="0"/>
              <a:t>it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an ILC-size </a:t>
            </a:r>
            <a:r>
              <a:rPr lang="fr-CH" dirty="0" err="1" smtClean="0"/>
              <a:t>project</a:t>
            </a:r>
            <a:r>
              <a:rPr lang="fr-CH" dirty="0" smtClean="0"/>
              <a:t> for 2030’s </a:t>
            </a:r>
            <a:endParaRPr lang="fr-CH" dirty="0"/>
          </a:p>
          <a:p>
            <a:r>
              <a:rPr lang="fr-CH" dirty="0" smtClean="0"/>
              <a:t>-- paves the </a:t>
            </a:r>
            <a:r>
              <a:rPr lang="fr-CH" dirty="0" err="1" smtClean="0"/>
              <a:t>way</a:t>
            </a:r>
            <a:r>
              <a:rPr lang="fr-CH" dirty="0" smtClean="0"/>
              <a:t> to 100 </a:t>
            </a:r>
            <a:r>
              <a:rPr lang="fr-CH" dirty="0" err="1" smtClean="0"/>
              <a:t>TeV</a:t>
            </a:r>
            <a:r>
              <a:rPr lang="fr-CH" dirty="0" smtClean="0"/>
              <a:t> pp collisions</a:t>
            </a:r>
            <a:endParaRPr lang="fr-CH" dirty="0"/>
          </a:p>
          <a:p>
            <a:r>
              <a:rPr lang="fr-CH" dirty="0" smtClean="0"/>
              <a:t>-- </a:t>
            </a:r>
            <a:r>
              <a:rPr lang="fr-CH" dirty="0" err="1" smtClean="0"/>
              <a:t>Study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by nature international, but </a:t>
            </a:r>
            <a:r>
              <a:rPr lang="fr-CH" dirty="0" err="1" smtClean="0"/>
              <a:t>based</a:t>
            </a:r>
            <a:r>
              <a:rPr lang="fr-CH" dirty="0" smtClean="0"/>
              <a:t> at CERN </a:t>
            </a:r>
          </a:p>
          <a:p>
            <a:r>
              <a:rPr lang="fr-CH" dirty="0" smtClean="0"/>
              <a:t>-- </a:t>
            </a:r>
            <a:r>
              <a:rPr lang="fr-CH" dirty="0" err="1"/>
              <a:t>S</a:t>
            </a:r>
            <a:r>
              <a:rPr lang="fr-CH" dirty="0" err="1" smtClean="0"/>
              <a:t>trong</a:t>
            </a:r>
            <a:r>
              <a:rPr lang="fr-CH" dirty="0" smtClean="0"/>
              <a:t> collaboration </a:t>
            </a:r>
            <a:r>
              <a:rPr lang="fr-CH" dirty="0" err="1" smtClean="0"/>
              <a:t>with</a:t>
            </a:r>
            <a:r>
              <a:rPr lang="fr-CH" dirty="0" smtClean="0"/>
              <a:t> IHEP, Beijing</a:t>
            </a:r>
          </a:p>
          <a:p>
            <a:r>
              <a:rPr lang="fr-CH" dirty="0" smtClean="0"/>
              <a:t>-- </a:t>
            </a:r>
            <a:r>
              <a:rPr lang="fr-CH" dirty="0"/>
              <a:t>B</a:t>
            </a:r>
            <a:r>
              <a:rPr lang="fr-CH" dirty="0" smtClean="0"/>
              <a:t>egin to </a:t>
            </a:r>
            <a:r>
              <a:rPr lang="fr-CH" dirty="0" err="1" smtClean="0"/>
              <a:t>establish</a:t>
            </a:r>
            <a:r>
              <a:rPr lang="fr-CH" dirty="0" smtClean="0"/>
              <a:t> collaborations </a:t>
            </a:r>
            <a:r>
              <a:rPr lang="fr-CH" dirty="0" err="1" smtClean="0"/>
              <a:t>with</a:t>
            </a:r>
            <a:r>
              <a:rPr lang="fr-CH" dirty="0" smtClean="0"/>
              <a:t> LCC</a:t>
            </a:r>
            <a:r>
              <a:rPr lang="fr-CH" baseline="30000" dirty="0" smtClean="0"/>
              <a:t>*)</a:t>
            </a:r>
            <a:r>
              <a:rPr lang="fr-CH" dirty="0" smtClean="0"/>
              <a:t> </a:t>
            </a:r>
            <a:r>
              <a:rPr lang="fr-CH" dirty="0" err="1" smtClean="0"/>
              <a:t>colleagues</a:t>
            </a:r>
            <a:r>
              <a:rPr lang="fr-CH" dirty="0" smtClean="0"/>
              <a:t>, </a:t>
            </a:r>
          </a:p>
          <a:p>
            <a:r>
              <a:rPr lang="fr-CH" dirty="0"/>
              <a:t> </a:t>
            </a:r>
            <a:r>
              <a:rPr lang="fr-CH" dirty="0" smtClean="0"/>
              <a:t>   esp. CERN </a:t>
            </a:r>
            <a:r>
              <a:rPr lang="fr-CH" dirty="0" err="1" smtClean="0"/>
              <a:t>based</a:t>
            </a:r>
            <a:r>
              <a:rPr lang="fr-CH" dirty="0" smtClean="0"/>
              <a:t> group (</a:t>
            </a:r>
            <a:r>
              <a:rPr lang="fr-CH" dirty="0" err="1" smtClean="0"/>
              <a:t>They</a:t>
            </a:r>
            <a:r>
              <a:rPr lang="fr-CH" dirty="0" smtClean="0"/>
              <a:t> have </a:t>
            </a:r>
            <a:r>
              <a:rPr lang="fr-CH" dirty="0" err="1" smtClean="0"/>
              <a:t>done</a:t>
            </a:r>
            <a:r>
              <a:rPr lang="fr-CH" dirty="0" smtClean="0"/>
              <a:t> a lot!)</a:t>
            </a:r>
          </a:p>
          <a:p>
            <a:endParaRPr lang="fr-CH" dirty="0"/>
          </a:p>
          <a:p>
            <a:r>
              <a:rPr lang="fr-CH" dirty="0" smtClean="0"/>
              <a:t>  </a:t>
            </a:r>
            <a:endParaRPr lang="fr-CH" dirty="0"/>
          </a:p>
        </p:txBody>
      </p:sp>
      <p:sp>
        <p:nvSpPr>
          <p:cNvPr id="6" name="TextBox 5"/>
          <p:cNvSpPr txBox="1"/>
          <p:nvPr/>
        </p:nvSpPr>
        <p:spPr>
          <a:xfrm>
            <a:off x="685800" y="5715000"/>
            <a:ext cx="42835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aseline="30000" dirty="0" smtClean="0"/>
              <a:t>*) </a:t>
            </a:r>
            <a:r>
              <a:rPr lang="fr-CH" dirty="0" err="1" smtClean="0"/>
              <a:t>Linear</a:t>
            </a:r>
            <a:r>
              <a:rPr lang="fr-CH" dirty="0" smtClean="0"/>
              <a:t> </a:t>
            </a:r>
            <a:r>
              <a:rPr lang="fr-CH" dirty="0" err="1"/>
              <a:t>C</a:t>
            </a:r>
            <a:r>
              <a:rPr lang="fr-CH" dirty="0" err="1" smtClean="0"/>
              <a:t>ollider</a:t>
            </a:r>
            <a:r>
              <a:rPr lang="fr-CH" dirty="0" smtClean="0"/>
              <a:t> Collaboration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937813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>
                <a:solidFill>
                  <a:srgbClr val="000000"/>
                </a:solidFill>
              </a:rPr>
              <a:pPr>
                <a:defRPr/>
              </a:pPr>
              <a:t>6</a:t>
            </a:fld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-1" y="4905477"/>
            <a:ext cx="9144001" cy="5819775"/>
          </a:xfrm>
        </p:spPr>
        <p:txBody>
          <a:bodyPr>
            <a:noAutofit/>
          </a:bodyPr>
          <a:lstStyle/>
          <a:p>
            <a:pPr marL="342900" lvl="2" indent="-342900"/>
            <a:r>
              <a:rPr lang="en-US" sz="1800" b="1" dirty="0" smtClean="0">
                <a:solidFill>
                  <a:srgbClr val="C00000"/>
                </a:solidFill>
              </a:rPr>
              <a:t>Luminosity : </a:t>
            </a:r>
            <a:r>
              <a:rPr lang="en-US" sz="1800" b="1" dirty="0">
                <a:solidFill>
                  <a:srgbClr val="C00000"/>
                </a:solidFill>
              </a:rPr>
              <a:t>Crossing point between circular and linear colliders ~ </a:t>
            </a:r>
            <a:r>
              <a:rPr lang="en-US" sz="1800" b="1" dirty="0" smtClean="0">
                <a:solidFill>
                  <a:srgbClr val="C00000"/>
                </a:solidFill>
              </a:rPr>
              <a:t>4-500 </a:t>
            </a:r>
            <a:r>
              <a:rPr lang="en-US" sz="1800" b="1" dirty="0" err="1" smtClean="0">
                <a:solidFill>
                  <a:srgbClr val="C00000"/>
                </a:solidFill>
              </a:rPr>
              <a:t>GeV</a:t>
            </a:r>
            <a:r>
              <a:rPr lang="en-US" sz="1800" b="1" dirty="0" smtClean="0">
                <a:solidFill>
                  <a:srgbClr val="C00000"/>
                </a:solidFill>
              </a:rPr>
              <a:t> </a:t>
            </a:r>
          </a:p>
          <a:p>
            <a:pPr marL="0" lvl="2" indent="0">
              <a:buNone/>
            </a:pPr>
            <a:r>
              <a:rPr lang="en-US" sz="1800" b="1" dirty="0">
                <a:solidFill>
                  <a:srgbClr val="C00000"/>
                </a:solidFill>
              </a:rPr>
              <a:t> </a:t>
            </a:r>
            <a:r>
              <a:rPr lang="en-US" sz="1800" b="1" dirty="0" smtClean="0">
                <a:solidFill>
                  <a:srgbClr val="C00000"/>
                </a:solidFill>
              </a:rPr>
              <a:t>      </a:t>
            </a:r>
            <a:r>
              <a:rPr lang="en-US" sz="1800" i="1" dirty="0" smtClean="0">
                <a:solidFill>
                  <a:srgbClr val="008080"/>
                </a:solidFill>
              </a:rPr>
              <a:t>As pointed out by H. Shopper in ‘The Lord of the Rings’     (Thanks to Superconducting  RF…) </a:t>
            </a:r>
          </a:p>
          <a:p>
            <a:pPr marL="457200" lvl="1" indent="0">
              <a:buNone/>
            </a:pPr>
            <a:endParaRPr lang="en-US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2644861" y="12700"/>
            <a:ext cx="6132063" cy="5847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prstClr val="black"/>
                </a:solidFill>
                <a:latin typeface="Calibri"/>
                <a:ea typeface="+mj-ea"/>
                <a:cs typeface="+mj-cs"/>
              </a:rPr>
              <a:t>Goal performance </a:t>
            </a:r>
            <a:r>
              <a:rPr lang="en-US" sz="3200" dirty="0">
                <a:solidFill>
                  <a:prstClr val="black"/>
                </a:solidFill>
                <a:latin typeface="Calibri"/>
                <a:ea typeface="+mj-ea"/>
                <a:cs typeface="+mj-cs"/>
              </a:rPr>
              <a:t>of e+ </a:t>
            </a:r>
            <a:r>
              <a:rPr lang="en-US" sz="3200" dirty="0" smtClean="0">
                <a:solidFill>
                  <a:prstClr val="black"/>
                </a:solidFill>
                <a:latin typeface="Calibri"/>
                <a:ea typeface="+mj-ea"/>
                <a:cs typeface="+mj-cs"/>
              </a:rPr>
              <a:t>e- </a:t>
            </a:r>
            <a:r>
              <a:rPr lang="en-US" sz="3200" dirty="0">
                <a:solidFill>
                  <a:prstClr val="black"/>
                </a:solidFill>
                <a:latin typeface="Calibri"/>
                <a:ea typeface="+mj-ea"/>
                <a:cs typeface="+mj-cs"/>
              </a:rPr>
              <a:t>colliders </a:t>
            </a:r>
            <a:endParaRPr lang="fr-CH" dirty="0">
              <a:solidFill>
                <a:prstClr val="black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299"/>
          <a:stretch/>
        </p:blipFill>
        <p:spPr bwMode="auto">
          <a:xfrm>
            <a:off x="-934420" y="861322"/>
            <a:ext cx="10907019" cy="5178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5466645"/>
            <a:ext cx="9252520" cy="1015663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CH" sz="2000" dirty="0" err="1" smtClean="0">
                <a:solidFill>
                  <a:prstClr val="black"/>
                </a:solidFill>
                <a:latin typeface="Calibri"/>
              </a:rPr>
              <a:t>Combined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 know-how {LEP, LEP2 and b-</a:t>
            </a:r>
            <a:r>
              <a:rPr lang="fr-CH" sz="2000" dirty="0" err="1" smtClean="0">
                <a:solidFill>
                  <a:prstClr val="black"/>
                </a:solidFill>
                <a:latin typeface="Calibri"/>
              </a:rPr>
              <a:t>factories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} </a:t>
            </a:r>
            <a:r>
              <a:rPr lang="fr-CH" sz="2000" dirty="0" err="1" smtClean="0">
                <a:solidFill>
                  <a:prstClr val="black"/>
                </a:solidFill>
                <a:latin typeface="Calibri"/>
              </a:rPr>
              <a:t>applied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 for  large </a:t>
            </a:r>
            <a:r>
              <a:rPr lang="fr-CH" sz="2000" dirty="0" err="1" smtClean="0">
                <a:solidFill>
                  <a:prstClr val="black"/>
                </a:solidFill>
                <a:latin typeface="Calibri"/>
              </a:rPr>
              <a:t>e+e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- ring </a:t>
            </a:r>
            <a:r>
              <a:rPr lang="fr-CH" sz="2000" dirty="0" err="1" smtClean="0">
                <a:solidFill>
                  <a:prstClr val="black"/>
                </a:solidFill>
                <a:latin typeface="Calibri"/>
              </a:rPr>
              <a:t>collider</a:t>
            </a:r>
            <a:endParaRPr lang="fr-CH" sz="2000" dirty="0" smtClean="0">
              <a:solidFill>
                <a:prstClr val="black"/>
              </a:solidFill>
              <a:latin typeface="Calibri"/>
            </a:endParaRPr>
          </a:p>
          <a:p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High </a:t>
            </a:r>
            <a:r>
              <a:rPr lang="fr-CH" sz="2000" dirty="0" err="1" smtClean="0">
                <a:solidFill>
                  <a:prstClr val="black"/>
                </a:solidFill>
                <a:latin typeface="Calibri"/>
              </a:rPr>
              <a:t>Luminosity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 + </a:t>
            </a:r>
            <a:r>
              <a:rPr lang="fr-CH" sz="2000" dirty="0" err="1">
                <a:solidFill>
                  <a:prstClr val="black"/>
                </a:solidFill>
                <a:latin typeface="Calibri"/>
              </a:rPr>
              <a:t>E</a:t>
            </a:r>
            <a:r>
              <a:rPr lang="fr-CH" sz="2000" dirty="0" err="1" smtClean="0">
                <a:solidFill>
                  <a:prstClr val="black"/>
                </a:solidFill>
                <a:latin typeface="Calibri"/>
              </a:rPr>
              <a:t>nergy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2000" dirty="0" err="1" smtClean="0">
                <a:solidFill>
                  <a:prstClr val="black"/>
                </a:solidFill>
                <a:latin typeface="Calibri"/>
              </a:rPr>
              <a:t>resolution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 and Calibration </a:t>
            </a:r>
            <a:r>
              <a:rPr lang="fr-CH" sz="2000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  </a:t>
            </a:r>
            <a:r>
              <a:rPr lang="fr-CH" sz="2000" dirty="0" err="1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precision</a:t>
            </a:r>
            <a:r>
              <a:rPr lang="fr-CH" sz="2000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 on Z, W, H, t</a:t>
            </a:r>
          </a:p>
          <a:p>
            <a:r>
              <a:rPr lang="fr-CH" sz="2000" dirty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 </a:t>
            </a:r>
            <a:r>
              <a:rPr lang="fr-CH" sz="2000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   CAN WE DO IT? </a:t>
            </a:r>
            <a:r>
              <a:rPr lang="fr-CH" sz="2000" dirty="0" err="1" smtClean="0">
                <a:solidFill>
                  <a:srgbClr val="FF0000"/>
                </a:solidFill>
                <a:latin typeface="Calibri"/>
                <a:sym typeface="Wingdings" panose="05000000000000000000" pitchFamily="2" charset="2"/>
              </a:rPr>
              <a:t>Many</a:t>
            </a:r>
            <a:r>
              <a:rPr lang="fr-CH" sz="2000" dirty="0" smtClean="0">
                <a:solidFill>
                  <a:srgbClr val="FF0000"/>
                </a:solidFill>
                <a:latin typeface="Calibri"/>
                <a:sym typeface="Wingdings" panose="05000000000000000000" pitchFamily="2" charset="2"/>
              </a:rPr>
              <a:t> </a:t>
            </a:r>
            <a:r>
              <a:rPr lang="fr-CH" sz="2000" dirty="0" err="1" smtClean="0">
                <a:solidFill>
                  <a:srgbClr val="FF0000"/>
                </a:solidFill>
                <a:latin typeface="Calibri"/>
                <a:sym typeface="Wingdings" panose="05000000000000000000" pitchFamily="2" charset="2"/>
              </a:rPr>
              <a:t>accelerator</a:t>
            </a:r>
            <a:r>
              <a:rPr lang="fr-CH" sz="2000" dirty="0" smtClean="0">
                <a:solidFill>
                  <a:srgbClr val="FF0000"/>
                </a:solidFill>
                <a:latin typeface="Calibri"/>
                <a:sym typeface="Wingdings" panose="05000000000000000000" pitchFamily="2" charset="2"/>
              </a:rPr>
              <a:t> and </a:t>
            </a:r>
            <a:r>
              <a:rPr lang="fr-CH" sz="2000" dirty="0" err="1" smtClean="0">
                <a:solidFill>
                  <a:srgbClr val="FF0000"/>
                </a:solidFill>
                <a:latin typeface="Calibri"/>
                <a:sym typeface="Wingdings" panose="05000000000000000000" pitchFamily="2" charset="2"/>
              </a:rPr>
              <a:t>experimental</a:t>
            </a:r>
            <a:r>
              <a:rPr lang="fr-CH" sz="2000" dirty="0" smtClean="0">
                <a:solidFill>
                  <a:srgbClr val="FF0000"/>
                </a:solidFill>
                <a:latin typeface="Calibri"/>
                <a:sym typeface="Wingdings" panose="05000000000000000000" pitchFamily="2" charset="2"/>
              </a:rPr>
              <a:t> challenges!</a:t>
            </a:r>
            <a:endParaRPr lang="fr-CH" sz="2000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20181" y="3994771"/>
            <a:ext cx="2017155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sz="2000" dirty="0" err="1" smtClean="0">
                <a:solidFill>
                  <a:prstClr val="black"/>
                </a:solidFill>
                <a:latin typeface="Calibri"/>
              </a:rPr>
              <a:t>complementarity</a:t>
            </a:r>
            <a:endParaRPr lang="fr-CH" sz="2000" dirty="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3273249" y="335566"/>
            <a:ext cx="2955510" cy="1236031"/>
            <a:chOff x="3285949" y="495300"/>
            <a:chExt cx="2955510" cy="1236031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85949" y="495300"/>
              <a:ext cx="2955510" cy="1236031"/>
            </a:xfrm>
            <a:prstGeom prst="rect">
              <a:avLst/>
            </a:prstGeom>
          </p:spPr>
        </p:pic>
        <p:sp>
          <p:nvSpPr>
            <p:cNvPr id="9" name="Oval 8"/>
            <p:cNvSpPr/>
            <p:nvPr/>
          </p:nvSpPr>
          <p:spPr>
            <a:xfrm>
              <a:off x="3797300" y="597475"/>
              <a:ext cx="2019300" cy="888425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CH" sz="3200" dirty="0" smtClean="0">
                  <a:solidFill>
                    <a:srgbClr val="FF0000"/>
                  </a:solidFill>
                </a:rPr>
                <a:t>WOW!</a:t>
              </a:r>
              <a:endParaRPr lang="fr-CH" sz="3200" dirty="0">
                <a:solidFill>
                  <a:srgbClr val="FF0000"/>
                </a:solidFill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5943600" y="1472878"/>
            <a:ext cx="2133599" cy="13465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2000" b="1" dirty="0" smtClean="0">
                <a:solidFill>
                  <a:srgbClr val="FF0000"/>
                </a:solidFill>
              </a:rPr>
              <a:t>FCC-</a:t>
            </a:r>
            <a:r>
              <a:rPr lang="fr-CH" sz="2000" b="1" dirty="0" err="1" smtClean="0">
                <a:solidFill>
                  <a:srgbClr val="FF0000"/>
                </a:solidFill>
              </a:rPr>
              <a:t>ee</a:t>
            </a:r>
            <a:r>
              <a:rPr lang="fr-CH" sz="2000" b="1" dirty="0" smtClean="0">
                <a:solidFill>
                  <a:srgbClr val="FF0000"/>
                </a:solidFill>
              </a:rPr>
              <a:t> (4 IP)</a:t>
            </a:r>
          </a:p>
          <a:p>
            <a:endParaRPr lang="fr-CH" sz="1100" b="1" dirty="0">
              <a:solidFill>
                <a:srgbClr val="FF0000"/>
              </a:solidFill>
            </a:endParaRPr>
          </a:p>
          <a:p>
            <a:r>
              <a:rPr lang="fr-CH" sz="2000" b="1" dirty="0" smtClean="0">
                <a:solidFill>
                  <a:srgbClr val="0000CC"/>
                </a:solidFill>
              </a:rPr>
              <a:t>ILC</a:t>
            </a:r>
          </a:p>
          <a:p>
            <a:endParaRPr lang="fr-CH" sz="1050" b="1" dirty="0" smtClean="0">
              <a:solidFill>
                <a:srgbClr val="0000CC"/>
              </a:solidFill>
            </a:endParaRPr>
          </a:p>
          <a:p>
            <a:r>
              <a:rPr lang="fr-CH" sz="2000" b="1" dirty="0" smtClean="0">
                <a:solidFill>
                  <a:srgbClr val="33CC33"/>
                </a:solidFill>
              </a:rPr>
              <a:t>CLIC</a:t>
            </a:r>
            <a:endParaRPr lang="fr-CH" sz="2000" b="1" dirty="0">
              <a:solidFill>
                <a:srgbClr val="33CC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5467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30 April 2014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FCC-ee Physics Coordination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F19282-61B7-4575-B1E9-BE84A679125B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99725"/>
            <a:ext cx="6657975" cy="6279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 5"/>
          <p:cNvSpPr/>
          <p:nvPr/>
        </p:nvSpPr>
        <p:spPr>
          <a:xfrm>
            <a:off x="4419600" y="4343400"/>
            <a:ext cx="1905000" cy="990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7" name="TextBox 6"/>
          <p:cNvSpPr txBox="1"/>
          <p:nvPr/>
        </p:nvSpPr>
        <p:spPr>
          <a:xfrm>
            <a:off x="6400800" y="5029200"/>
            <a:ext cx="18453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>
                <a:solidFill>
                  <a:srgbClr val="FF0000"/>
                </a:solidFill>
              </a:rPr>
              <a:t>this</a:t>
            </a:r>
            <a:r>
              <a:rPr lang="fr-CH" dirty="0" smtClean="0"/>
              <a:t> </a:t>
            </a:r>
            <a:r>
              <a:rPr lang="fr-CH" dirty="0" smtClean="0">
                <a:solidFill>
                  <a:srgbClr val="FF0000"/>
                </a:solidFill>
              </a:rPr>
              <a:t>meeting</a:t>
            </a:r>
            <a:endParaRPr lang="fr-CH" dirty="0">
              <a:solidFill>
                <a:srgbClr val="FF0000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3962400" y="2286000"/>
            <a:ext cx="1905000" cy="990600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" name="Oval 9"/>
          <p:cNvSpPr/>
          <p:nvPr/>
        </p:nvSpPr>
        <p:spPr>
          <a:xfrm>
            <a:off x="3472416" y="990600"/>
            <a:ext cx="1905000" cy="990600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77045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512262" y="1938790"/>
            <a:ext cx="1368000" cy="1800986"/>
          </a:xfrm>
          <a:prstGeom prst="rect">
            <a:avLst/>
          </a:prstGeom>
          <a:noFill/>
          <a:ln w="38100">
            <a:solidFill>
              <a:sysClr val="windowText" lastClr="000000"/>
            </a:solidFill>
          </a:ln>
        </p:spPr>
        <p:txBody>
          <a:bodyPr wrap="square" lIns="36000" rIns="3600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Infrastructure, cost estimates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</a:rPr>
              <a:t>P. Lebrun</a:t>
            </a:r>
            <a:endParaRPr kumimoji="0" lang="en-GB" sz="16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7654" y="1938789"/>
            <a:ext cx="1368000" cy="1800986"/>
          </a:xfrm>
          <a:prstGeom prst="rect">
            <a:avLst/>
          </a:prstGeom>
          <a:noFill/>
          <a:ln w="38100"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Hadron collider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</a:rPr>
              <a:t>D. Schulte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770378" y="1933609"/>
            <a:ext cx="1368000" cy="1800986"/>
          </a:xfrm>
          <a:prstGeom prst="rect">
            <a:avLst/>
          </a:prstGeom>
          <a:noFill/>
          <a:ln w="38100"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Hadron injectors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</a:rPr>
              <a:t>B. Goddard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08424" y="3740054"/>
            <a:ext cx="5472608" cy="720395"/>
          </a:xfrm>
          <a:prstGeom prst="rect">
            <a:avLst/>
          </a:prstGeom>
          <a:noFill/>
          <a:ln w="38100">
            <a:solidFill>
              <a:sysClr val="windowText" lastClr="000000"/>
            </a:solidFill>
          </a:ln>
        </p:spPr>
        <p:txBody>
          <a:bodyPr wrap="square" lIns="36000" rIns="3600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e- p option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Integration aspects </a:t>
            </a: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</a:rPr>
              <a:t>O. </a:t>
            </a:r>
            <a:r>
              <a:rPr kumimoji="0" lang="en-GB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</a:rPr>
              <a:t>Brüning</a:t>
            </a:r>
            <a:endParaRPr kumimoji="0" lang="en-GB" sz="1600" b="1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8180" y="1171914"/>
            <a:ext cx="8359200" cy="677108"/>
          </a:xfrm>
          <a:prstGeom prst="rect">
            <a:avLst/>
          </a:prstGeom>
          <a:noFill/>
          <a:ln w="38100"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Future Circular Colliders </a:t>
            </a:r>
            <a:r>
              <a:rPr kumimoji="0" lang="en-GB" sz="18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- Conceptual Design Study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Study coordination, </a:t>
            </a:r>
            <a:r>
              <a:rPr kumimoji="0" lang="en-GB" sz="180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</a:rPr>
              <a:t>M. Benedikt, F. Zimmermann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144406" y="1938788"/>
            <a:ext cx="1371965" cy="1800986"/>
          </a:xfrm>
          <a:prstGeom prst="rect">
            <a:avLst/>
          </a:prstGeom>
          <a:noFill/>
          <a:ln w="38100"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e+ e- collider and injectors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</a:rPr>
              <a:t>J. Wenninger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880262" y="1936224"/>
            <a:ext cx="1368000" cy="3240000"/>
          </a:xfrm>
          <a:prstGeom prst="rect">
            <a:avLst/>
          </a:prstGeom>
          <a:noFill/>
          <a:ln w="38100">
            <a:solidFill>
              <a:sysClr val="windowText" lastClr="000000"/>
            </a:solidFill>
          </a:ln>
        </p:spPr>
        <p:txBody>
          <a:bodyPr wrap="square" lIns="36000" rIns="3600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Technology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5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High Field Magnets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</a:rPr>
              <a:t>L. Bottura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Supercon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-ducting RF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</a:rPr>
              <a:t>E. Jensen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Cryogenics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</a:rPr>
              <a:t>L. Tavian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Specific Technologies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</a:rPr>
              <a:t>JM. Jimenez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242740" y="1938792"/>
            <a:ext cx="1526633" cy="3236400"/>
          </a:xfrm>
          <a:prstGeom prst="rect">
            <a:avLst/>
          </a:prstGeom>
          <a:noFill/>
          <a:ln w="38100"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Physics and experiments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5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Hadrons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</a:rPr>
              <a:t>A. Ball,              F. Gianotti,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</a:rPr>
              <a:t>M. Mangano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e+ e-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</a:rPr>
              <a:t>A. </a:t>
            </a:r>
            <a:r>
              <a:rPr kumimoji="0" lang="en-GB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</a:rPr>
              <a:t>Blondel</a:t>
            </a: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</a:rPr>
              <a:t>      </a:t>
            </a:r>
          </a:p>
          <a:p>
            <a:pPr marR="0" lvl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</a:rPr>
              <a:t>J. Ellis, P. </a:t>
            </a:r>
            <a:r>
              <a:rPr kumimoji="0" lang="en-GB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</a:rPr>
              <a:t>Janot</a:t>
            </a:r>
            <a:endParaRPr kumimoji="0" lang="en-GB" sz="1600" b="1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e- p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</a:rPr>
              <a:t>M. Klein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08178" y="4455973"/>
            <a:ext cx="5472456" cy="720395"/>
          </a:xfrm>
          <a:prstGeom prst="rect">
            <a:avLst/>
          </a:prstGeom>
          <a:noFill/>
          <a:ln w="38100">
            <a:solidFill>
              <a:sysClr val="windowText" lastClr="000000"/>
            </a:solidFill>
          </a:ln>
        </p:spPr>
        <p:txBody>
          <a:bodyPr wrap="square" lIns="36000" rIns="3600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Operation aspects,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energy efficiency, safety, environment </a:t>
            </a: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</a:rPr>
              <a:t>P. Collier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05882" y="5174573"/>
            <a:ext cx="8367543" cy="720395"/>
          </a:xfrm>
          <a:prstGeom prst="rect">
            <a:avLst/>
          </a:prstGeom>
          <a:noFill/>
          <a:ln w="38100"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Planning (Implementation roadmap, financial planning, reporting)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</a:rPr>
              <a:t>F. Sonnemann, J. Gutleber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5874285" y="2314375"/>
            <a:ext cx="1368304" cy="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18" name="Straight Connector 17"/>
          <p:cNvCxnSpPr/>
          <p:nvPr/>
        </p:nvCxnSpPr>
        <p:spPr>
          <a:xfrm>
            <a:off x="5874437" y="3782897"/>
            <a:ext cx="1368304" cy="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19" name="Straight Connector 18"/>
          <p:cNvCxnSpPr/>
          <p:nvPr/>
        </p:nvCxnSpPr>
        <p:spPr>
          <a:xfrm>
            <a:off x="5874437" y="4285070"/>
            <a:ext cx="1368304" cy="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20" name="Straight Connector 19"/>
          <p:cNvCxnSpPr/>
          <p:nvPr/>
        </p:nvCxnSpPr>
        <p:spPr>
          <a:xfrm>
            <a:off x="7295341" y="3600969"/>
            <a:ext cx="1368304" cy="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21" name="Straight Connector 20"/>
          <p:cNvCxnSpPr/>
          <p:nvPr/>
        </p:nvCxnSpPr>
        <p:spPr>
          <a:xfrm>
            <a:off x="7324870" y="4427418"/>
            <a:ext cx="1368304" cy="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22" name="Straight Connector 21"/>
          <p:cNvCxnSpPr/>
          <p:nvPr/>
        </p:nvCxnSpPr>
        <p:spPr>
          <a:xfrm>
            <a:off x="7286397" y="2508734"/>
            <a:ext cx="1368304" cy="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/>
        </p:spPr>
      </p:cxnSp>
      <p:sp>
        <p:nvSpPr>
          <p:cNvPr id="23" name="Title 1"/>
          <p:cNvSpPr txBox="1">
            <a:spLocks/>
          </p:cNvSpPr>
          <p:nvPr/>
        </p:nvSpPr>
        <p:spPr>
          <a:xfrm>
            <a:off x="0" y="-18634"/>
            <a:ext cx="9150188" cy="864000"/>
          </a:xfrm>
          <a:prstGeom prst="rect">
            <a:avLst/>
          </a:prstGeom>
          <a:solidFill>
            <a:schemeClr val="tx1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400" b="1" i="0" u="none" strike="noStrike" cap="none" spc="0" normalizeH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defRPr>
            </a:lvl1pPr>
          </a:lstStyle>
          <a:p>
            <a:r>
              <a:rPr lang="en-GB" dirty="0"/>
              <a:t>FCC C</a:t>
            </a:r>
            <a:r>
              <a:rPr lang="en-GB" dirty="0" smtClean="0"/>
              <a:t>oordination Team</a:t>
            </a:r>
            <a:endParaRPr lang="en-GB" dirty="0"/>
          </a:p>
        </p:txBody>
      </p:sp>
      <p:cxnSp>
        <p:nvCxnSpPr>
          <p:cNvPr id="42" name="Straight Connector 41"/>
          <p:cNvCxnSpPr/>
          <p:nvPr/>
        </p:nvCxnSpPr>
        <p:spPr>
          <a:xfrm>
            <a:off x="5874494" y="3016002"/>
            <a:ext cx="1368304" cy="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/>
        </p:spPr>
      </p:cxnSp>
    </p:spTree>
    <p:extLst>
      <p:ext uri="{BB962C8B-B14F-4D97-AF65-F5344CB8AC3E}">
        <p14:creationId xmlns:p14="http://schemas.microsoft.com/office/powerpoint/2010/main" val="2427405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297203"/>
              </p:ext>
            </p:extLst>
          </p:nvPr>
        </p:nvGraphicFramePr>
        <p:xfrm>
          <a:off x="281354" y="960120"/>
          <a:ext cx="8717866" cy="7698064"/>
        </p:xfrm>
        <a:graphic>
          <a:graphicData uri="http://schemas.openxmlformats.org/drawingml/2006/table">
            <a:tbl>
              <a:tblPr/>
              <a:tblGrid>
                <a:gridCol w="1837006"/>
                <a:gridCol w="3719252"/>
                <a:gridCol w="1972888"/>
                <a:gridCol w="1188720"/>
              </a:tblGrid>
              <a:tr h="27080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effectLst/>
                          <a:latin typeface="Tahoma"/>
                        </a:rPr>
                        <a:t>Meeting / activity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en-US" sz="1200" b="1" dirty="0">
                        <a:effectLst/>
                        <a:latin typeface="Calibri"/>
                      </a:endParaRPr>
                    </a:p>
                  </a:txBody>
                  <a:tcPr marL="26409" marR="26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effectLst/>
                          <a:latin typeface="Tahoma"/>
                          <a:ea typeface="+mn-ea"/>
                          <a:cs typeface="+mn-cs"/>
                        </a:rPr>
                        <a:t>Present goals (as of April 2014)</a:t>
                      </a:r>
                    </a:p>
                    <a:p>
                      <a:pPr marL="228600" indent="-228600">
                        <a:spcAft>
                          <a:spcPts val="0"/>
                        </a:spcAft>
                      </a:pPr>
                      <a:endParaRPr lang="en-US" sz="1200" b="1" dirty="0">
                        <a:effectLst/>
                        <a:latin typeface="Calibri"/>
                      </a:endParaRPr>
                    </a:p>
                  </a:txBody>
                  <a:tcPr marL="26409" marR="26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effectLst/>
                          <a:latin typeface="Tahoma"/>
                          <a:ea typeface="+mn-ea"/>
                          <a:cs typeface="+mn-cs"/>
                        </a:rPr>
                        <a:t>who is present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en-US" sz="1200" b="1" dirty="0">
                        <a:effectLst/>
                        <a:latin typeface="Calibri"/>
                      </a:endParaRPr>
                    </a:p>
                  </a:txBody>
                  <a:tcPr marL="26409" marR="26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CH" sz="1200" b="1" dirty="0" err="1" smtClean="0">
                          <a:effectLst/>
                          <a:latin typeface="Tahoma"/>
                        </a:rPr>
                        <a:t>Frequency</a:t>
                      </a:r>
                      <a:endParaRPr lang="fr-CH" sz="1200" b="1" dirty="0">
                        <a:effectLst/>
                        <a:latin typeface="Calibri"/>
                      </a:endParaRPr>
                    </a:p>
                  </a:txBody>
                  <a:tcPr marL="26409" marR="26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793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200" dirty="0" smtClean="0">
                        <a:effectLst/>
                        <a:latin typeface="Tahoma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ahoma"/>
                        </a:rPr>
                        <a:t>Physics Coordination Meeting (FCC-</a:t>
                      </a:r>
                      <a:r>
                        <a:rPr lang="en-US" sz="1200" dirty="0" err="1" smtClean="0">
                          <a:effectLst/>
                          <a:latin typeface="Tahoma"/>
                        </a:rPr>
                        <a:t>Physco</a:t>
                      </a:r>
                      <a:r>
                        <a:rPr lang="en-US" sz="1200" dirty="0" smtClean="0">
                          <a:effectLst/>
                          <a:latin typeface="Tahoma"/>
                        </a:rPr>
                        <a:t>)</a:t>
                      </a:r>
                      <a:r>
                        <a:rPr lang="en-US" sz="1200" dirty="0">
                          <a:effectLst/>
                          <a:latin typeface="Tahoma"/>
                        </a:rPr>
                        <a:t/>
                      </a:r>
                      <a:br>
                        <a:rPr lang="en-US" sz="1200" dirty="0">
                          <a:effectLst/>
                          <a:latin typeface="Tahoma"/>
                        </a:rPr>
                      </a:br>
                      <a:r>
                        <a:rPr lang="en-US" sz="1200" dirty="0">
                          <a:effectLst/>
                          <a:latin typeface="Tahoma"/>
                        </a:rPr>
                        <a:t>(</a:t>
                      </a:r>
                      <a:r>
                        <a:rPr lang="en-US" sz="1200" dirty="0" smtClean="0">
                          <a:effectLst/>
                          <a:latin typeface="Tahoma"/>
                        </a:rPr>
                        <a:t>Chair: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ahoma"/>
                        </a:rPr>
                        <a:t>A. Blondel</a:t>
                      </a:r>
                      <a:r>
                        <a:rPr lang="en-US" sz="1200" baseline="0" dirty="0" smtClean="0">
                          <a:effectLst/>
                          <a:latin typeface="Tahoma"/>
                        </a:rPr>
                        <a:t> until April 2015</a:t>
                      </a:r>
                      <a:endParaRPr lang="en-US" sz="1200" dirty="0" smtClean="0">
                        <a:effectLst/>
                        <a:latin typeface="Tahoma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ahoma"/>
                        </a:rPr>
                        <a:t>Secretary</a:t>
                      </a:r>
                      <a:r>
                        <a:rPr lang="en-US" sz="1200" dirty="0">
                          <a:effectLst/>
                          <a:latin typeface="Tahoma"/>
                        </a:rPr>
                        <a:t>: </a:t>
                      </a:r>
                      <a:r>
                        <a:rPr lang="en-US" sz="1200" dirty="0" smtClean="0">
                          <a:effectLst/>
                          <a:latin typeface="Tahoma"/>
                        </a:rPr>
                        <a:t>Mike</a:t>
                      </a:r>
                      <a:r>
                        <a:rPr lang="en-US" sz="1200" baseline="0" dirty="0" smtClean="0">
                          <a:effectLst/>
                          <a:latin typeface="Tahoma"/>
                        </a:rPr>
                        <a:t> </a:t>
                      </a:r>
                      <a:r>
                        <a:rPr lang="en-US" sz="1200" baseline="0" dirty="0" err="1" smtClean="0">
                          <a:effectLst/>
                          <a:latin typeface="Tahoma"/>
                        </a:rPr>
                        <a:t>Koratzinos</a:t>
                      </a:r>
                      <a:r>
                        <a:rPr lang="en-US" sz="1200" dirty="0" smtClean="0">
                          <a:effectLst/>
                          <a:latin typeface="Tahoma"/>
                        </a:rPr>
                        <a:t>)</a:t>
                      </a:r>
                      <a:endParaRPr lang="en-US" sz="1200" dirty="0">
                        <a:effectLst/>
                        <a:latin typeface="Calibri"/>
                      </a:endParaRPr>
                    </a:p>
                  </a:txBody>
                  <a:tcPr marL="26409" marR="26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 smtClean="0">
                        <a:effectLst/>
                        <a:latin typeface="+mj-lt"/>
                      </a:endParaRP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effectLst/>
                          <a:latin typeface="Symbol"/>
                        </a:rPr>
                        <a:t>·</a:t>
                      </a:r>
                      <a:r>
                        <a:rPr lang="en-US" sz="1200" dirty="0" smtClean="0">
                          <a:effectLst/>
                          <a:latin typeface="Times New Roman"/>
                        </a:rPr>
                        <a:t> </a:t>
                      </a:r>
                      <a:r>
                        <a:rPr lang="en-US" sz="1400" b="1" dirty="0" smtClean="0">
                          <a:effectLst/>
                          <a:latin typeface="Times New Roman"/>
                        </a:rPr>
                        <a:t>        </a:t>
                      </a:r>
                      <a:r>
                        <a:rPr lang="en-US" sz="1400" b="1" dirty="0" smtClean="0">
                          <a:effectLst/>
                          <a:latin typeface="+mn-lt"/>
                        </a:rPr>
                        <a:t>Ensure that all physics studies progress as one consistent endeavor</a:t>
                      </a:r>
                      <a:endParaRPr lang="en-US" sz="1400" b="1" dirty="0" smtClean="0">
                        <a:effectLst/>
                        <a:latin typeface="Symbol"/>
                      </a:endParaRPr>
                    </a:p>
                    <a:p>
                      <a:pPr marL="228600" indent="-228600"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Symbol"/>
                        </a:rPr>
                        <a:t>·</a:t>
                      </a:r>
                      <a:r>
                        <a:rPr lang="en-US" sz="1400" b="1" dirty="0">
                          <a:effectLst/>
                          <a:latin typeface="Times New Roman"/>
                        </a:rPr>
                        <a:t>         </a:t>
                      </a:r>
                      <a:r>
                        <a:rPr lang="en-US" sz="1400" b="1" dirty="0">
                          <a:effectLst/>
                          <a:latin typeface="Calibri"/>
                        </a:rPr>
                        <a:t>Define and align </a:t>
                      </a:r>
                      <a:r>
                        <a:rPr lang="en-US" sz="1400" b="1" dirty="0" smtClean="0">
                          <a:effectLst/>
                          <a:latin typeface="Calibri"/>
                        </a:rPr>
                        <a:t>scope </a:t>
                      </a:r>
                      <a:r>
                        <a:rPr lang="en-US" sz="1400" b="1" dirty="0">
                          <a:effectLst/>
                          <a:latin typeface="Calibri"/>
                        </a:rPr>
                        <a:t>and </a:t>
                      </a:r>
                      <a:r>
                        <a:rPr lang="en-US" sz="1400" b="1" dirty="0" smtClean="0">
                          <a:effectLst/>
                          <a:latin typeface="Calibri"/>
                        </a:rPr>
                        <a:t>milestones </a:t>
                      </a:r>
                      <a:r>
                        <a:rPr lang="en-US" sz="1400" b="1" dirty="0">
                          <a:effectLst/>
                          <a:latin typeface="Calibri"/>
                        </a:rPr>
                        <a:t>of </a:t>
                      </a:r>
                      <a:r>
                        <a:rPr lang="en-US" sz="1400" b="1" dirty="0" smtClean="0">
                          <a:effectLst/>
                          <a:latin typeface="Calibri"/>
                        </a:rPr>
                        <a:t>physics </a:t>
                      </a:r>
                      <a:r>
                        <a:rPr lang="en-US" sz="1400" b="1" dirty="0">
                          <a:effectLst/>
                          <a:latin typeface="Calibri"/>
                        </a:rPr>
                        <a:t>studies</a:t>
                      </a:r>
                    </a:p>
                    <a:p>
                      <a:r>
                        <a:rPr lang="en-US" sz="1400" b="1" dirty="0">
                          <a:effectLst/>
                          <a:latin typeface="Symbol"/>
                        </a:rPr>
                        <a:t>·</a:t>
                      </a:r>
                      <a:r>
                        <a:rPr lang="en-US" sz="1400" b="1" dirty="0">
                          <a:effectLst/>
                          <a:latin typeface="Times New Roman"/>
                        </a:rPr>
                        <a:t>        </a:t>
                      </a:r>
                      <a:r>
                        <a:rPr lang="en-US" sz="1400" b="1" dirty="0" smtClean="0"/>
                        <a:t>Propose physics topics to be used in the study of synergy/complementarity among experiments at FCC-</a:t>
                      </a:r>
                      <a:r>
                        <a:rPr lang="en-US" sz="1400" b="1" dirty="0" err="1" smtClean="0"/>
                        <a:t>hh</a:t>
                      </a:r>
                      <a:r>
                        <a:rPr lang="en-US" sz="1400" b="1" dirty="0" smtClean="0"/>
                        <a:t>/</a:t>
                      </a:r>
                      <a:r>
                        <a:rPr lang="en-US" sz="1400" b="1" dirty="0" err="1" smtClean="0"/>
                        <a:t>ee</a:t>
                      </a:r>
                      <a:r>
                        <a:rPr lang="en-US" sz="1400" b="1" dirty="0" smtClean="0"/>
                        <a:t>/eh</a:t>
                      </a: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effectLst/>
                          <a:latin typeface="Symbol"/>
                        </a:rPr>
                        <a:t>·</a:t>
                      </a:r>
                      <a:r>
                        <a:rPr lang="en-US" sz="1400" b="1" dirty="0" smtClean="0">
                          <a:effectLst/>
                          <a:latin typeface="Times New Roman"/>
                        </a:rPr>
                        <a:t>         </a:t>
                      </a:r>
                      <a:r>
                        <a:rPr lang="en-US" sz="1400" b="1" dirty="0" smtClean="0">
                          <a:effectLst/>
                          <a:latin typeface="+mn-lt"/>
                        </a:rPr>
                        <a:t>Track progress of individual physics study activities</a:t>
                      </a:r>
                      <a:r>
                        <a:rPr lang="en-US" sz="1400" b="1" baseline="0" dirty="0" smtClean="0">
                          <a:effectLst/>
                          <a:latin typeface="+mn-lt"/>
                        </a:rPr>
                        <a:t> </a:t>
                      </a:r>
                      <a:endParaRPr lang="en-US" sz="1400" b="1" kern="1200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ymbol"/>
                        </a:rPr>
                        <a:t>·</a:t>
                      </a:r>
                      <a:r>
                        <a:rPr kumimoji="0" lang="en-US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</a:rPr>
                        <a:t>         </a:t>
                      </a:r>
                      <a:r>
                        <a:rPr lang="en-US" sz="14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Monitor/coordinate/promote talks on</a:t>
                      </a:r>
                      <a:r>
                        <a:rPr lang="en-US" sz="1400" b="1" kern="1200" baseline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FCC  physics </a:t>
                      </a:r>
                      <a:r>
                        <a:rPr lang="en-US" sz="1400" b="1" kern="1200" baseline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at conferences and workshops</a:t>
                      </a:r>
                      <a:endParaRPr lang="en-US" sz="1400" b="1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lvl="0" indent="-228600"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Symbol"/>
                        </a:rPr>
                        <a:t>·</a:t>
                      </a:r>
                      <a:r>
                        <a:rPr lang="en-US" sz="1400" b="1" dirty="0">
                          <a:effectLst/>
                          <a:latin typeface="Times New Roman"/>
                        </a:rPr>
                        <a:t>         </a:t>
                      </a:r>
                      <a:r>
                        <a:rPr lang="en-US" sz="1400" b="1" dirty="0">
                          <a:effectLst/>
                          <a:latin typeface="Calibri"/>
                        </a:rPr>
                        <a:t>Identify technical and organizational questions which require further coordination </a:t>
                      </a:r>
                      <a:endParaRPr lang="en-US" sz="1400" b="1" dirty="0" smtClean="0">
                        <a:effectLst/>
                        <a:latin typeface="Calibri"/>
                      </a:endParaRPr>
                    </a:p>
                    <a:p>
                      <a:pPr marL="685800" lvl="1" indent="-228600"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       Software</a:t>
                      </a:r>
                      <a:r>
                        <a:rPr lang="en-US" sz="1400" b="1" baseline="0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 platform </a:t>
                      </a:r>
                    </a:p>
                    <a:p>
                      <a:pPr marL="685800" lvl="1" indent="-228600"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</a:pPr>
                      <a:r>
                        <a:rPr lang="en-US" sz="1400" b="1" baseline="0" dirty="0" smtClean="0">
                          <a:effectLst/>
                          <a:latin typeface="Calibri"/>
                        </a:rPr>
                        <a:t>       theoretical calculations </a:t>
                      </a:r>
                    </a:p>
                    <a:p>
                      <a:pPr marL="685800" lvl="1" indent="-228600"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</a:pPr>
                      <a:r>
                        <a:rPr lang="en-US" sz="1400" b="1" baseline="0" dirty="0" smtClean="0">
                          <a:effectLst/>
                          <a:latin typeface="Calibri"/>
                        </a:rPr>
                        <a:t>       conference presentations  </a:t>
                      </a:r>
                    </a:p>
                    <a:p>
                      <a:pPr marL="685800" lvl="1" indent="-228600"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</a:pPr>
                      <a:r>
                        <a:rPr lang="en-US" sz="1400" b="1" baseline="0" dirty="0" smtClean="0">
                          <a:effectLst/>
                          <a:latin typeface="Calibri"/>
                        </a:rPr>
                        <a:t>       </a:t>
                      </a:r>
                      <a:r>
                        <a:rPr lang="en-US" sz="1400" b="1" baseline="0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repository of talks and papers,</a:t>
                      </a:r>
                    </a:p>
                    <a:p>
                      <a:pPr marL="685800" lvl="1" indent="-228600"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</a:pPr>
                      <a:r>
                        <a:rPr lang="en-US" sz="1400" b="1" baseline="0" dirty="0" smtClean="0">
                          <a:effectLst/>
                          <a:latin typeface="Calibri"/>
                        </a:rPr>
                        <a:t>       </a:t>
                      </a:r>
                      <a:r>
                        <a:rPr lang="en-US" sz="1400" b="1" dirty="0" smtClean="0">
                          <a:effectLst/>
                          <a:latin typeface="Calibri"/>
                        </a:rPr>
                        <a:t>experimental</a:t>
                      </a:r>
                      <a:r>
                        <a:rPr lang="en-US" sz="1400" b="1" baseline="0" dirty="0" smtClean="0">
                          <a:effectLst/>
                          <a:latin typeface="Calibri"/>
                        </a:rPr>
                        <a:t> R&amp;D and infrastructures</a:t>
                      </a:r>
                    </a:p>
                    <a:p>
                      <a:pPr marL="685800" lvl="1" indent="-228600"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</a:pPr>
                      <a:r>
                        <a:rPr lang="en-US" sz="1400" b="1" baseline="0" dirty="0" smtClean="0">
                          <a:effectLst/>
                          <a:latin typeface="Calibri"/>
                        </a:rPr>
                        <a:t>       running scenarios and </a:t>
                      </a:r>
                      <a:r>
                        <a:rPr lang="en-US" sz="1400" b="1" dirty="0" smtClean="0">
                          <a:effectLst/>
                          <a:latin typeface="Calibri"/>
                        </a:rPr>
                        <a:t>schedule </a:t>
                      </a:r>
                    </a:p>
                    <a:p>
                      <a:pPr marL="685800" lvl="1" indent="-228600"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</a:pPr>
                      <a:r>
                        <a:rPr lang="en-US" sz="1400" b="1" dirty="0" smtClean="0">
                          <a:effectLst/>
                          <a:latin typeface="Calibri"/>
                        </a:rPr>
                        <a:t>       general </a:t>
                      </a:r>
                      <a:r>
                        <a:rPr lang="en-US" sz="1400" b="1" dirty="0">
                          <a:effectLst/>
                          <a:latin typeface="Calibri"/>
                        </a:rPr>
                        <a:t>study </a:t>
                      </a:r>
                      <a:r>
                        <a:rPr lang="en-US" sz="1400" b="1" dirty="0" smtClean="0">
                          <a:effectLst/>
                          <a:latin typeface="Calibri"/>
                        </a:rPr>
                        <a:t>management</a:t>
                      </a:r>
                    </a:p>
                    <a:p>
                      <a:pPr marL="685800" lvl="1" indent="-228600"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</a:pPr>
                      <a:endParaRPr lang="en-US" sz="1400" b="1" dirty="0">
                        <a:effectLst/>
                        <a:latin typeface="Calibri"/>
                      </a:endParaRPr>
                    </a:p>
                    <a:p>
                      <a:pPr marL="228600" indent="-228600"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Symbol"/>
                        </a:rPr>
                        <a:t>·</a:t>
                      </a:r>
                      <a:r>
                        <a:rPr lang="en-US" sz="1400" b="1" dirty="0">
                          <a:effectLst/>
                          <a:latin typeface="Times New Roman"/>
                        </a:rPr>
                        <a:t>         </a:t>
                      </a: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Identify issues to be brought to attention to </a:t>
                      </a:r>
                      <a:r>
                        <a:rPr lang="en-US" sz="1400" b="1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FCC coordination meeting</a:t>
                      </a:r>
                    </a:p>
                    <a:p>
                      <a:pPr marL="228600" indent="-228600"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libri"/>
                      </a:endParaRPr>
                    </a:p>
                  </a:txBody>
                  <a:tcPr marL="26409" marR="26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FCC Study leader and</a:t>
                      </a:r>
                      <a:r>
                        <a:rPr lang="en-US" sz="1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deputy</a:t>
                      </a: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;</a:t>
                      </a:r>
                    </a:p>
                    <a:p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Hadron physics and  experiments study leaders;</a:t>
                      </a:r>
                    </a:p>
                    <a:p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Lepton physics and experiments study leaders;</a:t>
                      </a:r>
                    </a:p>
                    <a:p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e-p physics and experiments study leader;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ahoma"/>
                        </a:rPr>
                        <a:t>others invited</a:t>
                      </a:r>
                      <a:r>
                        <a:rPr lang="en-US" sz="1200" baseline="0" dirty="0" smtClean="0">
                          <a:effectLst/>
                          <a:latin typeface="Tahoma"/>
                        </a:rPr>
                        <a:t> as required.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aseline="0" dirty="0" smtClean="0">
                          <a:effectLst/>
                          <a:latin typeface="Tahoma"/>
                        </a:rPr>
                        <a:t>------------------------------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aseline="0" dirty="0" smtClean="0">
                          <a:solidFill>
                            <a:srgbClr val="0000CC"/>
                          </a:solidFill>
                          <a:effectLst/>
                          <a:latin typeface="Tahoma"/>
                        </a:rPr>
                        <a:t>Accelerator: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baseline="0" dirty="0" err="1" smtClean="0">
                          <a:solidFill>
                            <a:srgbClr val="0000CC"/>
                          </a:solidFill>
                          <a:effectLst/>
                          <a:latin typeface="Tahoma"/>
                        </a:rPr>
                        <a:t>Benedikt</a:t>
                      </a:r>
                      <a:endParaRPr lang="en-US" sz="1400" b="1" baseline="0" dirty="0" smtClean="0">
                        <a:solidFill>
                          <a:srgbClr val="0000CC"/>
                        </a:solidFill>
                        <a:effectLst/>
                        <a:latin typeface="Tahoma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baseline="0" dirty="0" smtClean="0">
                          <a:solidFill>
                            <a:srgbClr val="0000CC"/>
                          </a:solidFill>
                          <a:effectLst/>
                          <a:latin typeface="Tahoma"/>
                        </a:rPr>
                        <a:t>Zimmermann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0" baseline="0" dirty="0" smtClean="0">
                          <a:solidFill>
                            <a:srgbClr val="0000CC"/>
                          </a:solidFill>
                          <a:effectLst/>
                          <a:latin typeface="Tahoma"/>
                        </a:rPr>
                        <a:t>FCC-</a:t>
                      </a:r>
                      <a:r>
                        <a:rPr lang="en-US" sz="1400" b="0" baseline="0" dirty="0" err="1" smtClean="0">
                          <a:solidFill>
                            <a:srgbClr val="0000CC"/>
                          </a:solidFill>
                          <a:effectLst/>
                          <a:latin typeface="Tahoma"/>
                        </a:rPr>
                        <a:t>hh</a:t>
                      </a:r>
                      <a:r>
                        <a:rPr lang="en-US" sz="1400" b="0" baseline="0" dirty="0" smtClean="0">
                          <a:solidFill>
                            <a:srgbClr val="0000CC"/>
                          </a:solidFill>
                          <a:effectLst/>
                          <a:latin typeface="Tahoma"/>
                        </a:rPr>
                        <a:t>: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baseline="0" dirty="0" err="1" smtClean="0">
                          <a:solidFill>
                            <a:srgbClr val="0000CC"/>
                          </a:solidFill>
                          <a:effectLst/>
                          <a:latin typeface="Tahoma"/>
                        </a:rPr>
                        <a:t>Gianotti</a:t>
                      </a:r>
                      <a:endParaRPr lang="en-US" sz="1400" b="1" baseline="0" dirty="0" smtClean="0">
                        <a:solidFill>
                          <a:srgbClr val="0000CC"/>
                        </a:solidFill>
                        <a:effectLst/>
                        <a:latin typeface="Tahoma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baseline="0" dirty="0" err="1" smtClean="0">
                          <a:solidFill>
                            <a:srgbClr val="0000CC"/>
                          </a:solidFill>
                          <a:effectLst/>
                          <a:latin typeface="Tahoma"/>
                        </a:rPr>
                        <a:t>Mangano</a:t>
                      </a:r>
                      <a:endParaRPr lang="en-US" sz="1400" b="1" baseline="0" dirty="0" smtClean="0">
                        <a:solidFill>
                          <a:srgbClr val="0000CC"/>
                        </a:solidFill>
                        <a:effectLst/>
                        <a:latin typeface="Tahoma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baseline="0" dirty="0" smtClean="0">
                          <a:solidFill>
                            <a:srgbClr val="0000CC"/>
                          </a:solidFill>
                          <a:effectLst/>
                          <a:latin typeface="Tahoma"/>
                        </a:rPr>
                        <a:t>Ball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0" baseline="0" dirty="0" smtClean="0">
                          <a:solidFill>
                            <a:srgbClr val="0000CC"/>
                          </a:solidFill>
                          <a:effectLst/>
                          <a:latin typeface="Tahoma"/>
                        </a:rPr>
                        <a:t>FCC-</a:t>
                      </a:r>
                      <a:r>
                        <a:rPr lang="en-US" sz="1400" b="0" baseline="0" dirty="0" err="1" smtClean="0">
                          <a:solidFill>
                            <a:srgbClr val="0000CC"/>
                          </a:solidFill>
                          <a:effectLst/>
                          <a:latin typeface="Tahoma"/>
                        </a:rPr>
                        <a:t>ee</a:t>
                      </a:r>
                      <a:r>
                        <a:rPr lang="en-US" sz="1400" b="0" baseline="0" dirty="0" smtClean="0">
                          <a:solidFill>
                            <a:srgbClr val="0000CC"/>
                          </a:solidFill>
                          <a:effectLst/>
                          <a:latin typeface="Tahoma"/>
                        </a:rPr>
                        <a:t>: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baseline="0" dirty="0" smtClean="0">
                          <a:solidFill>
                            <a:srgbClr val="0000CC"/>
                          </a:solidFill>
                          <a:effectLst/>
                          <a:latin typeface="Tahoma"/>
                        </a:rPr>
                        <a:t>Blondel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baseline="0" dirty="0" err="1" smtClean="0">
                          <a:solidFill>
                            <a:srgbClr val="0000CC"/>
                          </a:solidFill>
                          <a:effectLst/>
                          <a:latin typeface="Tahoma"/>
                        </a:rPr>
                        <a:t>Janot</a:t>
                      </a:r>
                      <a:endParaRPr lang="en-US" sz="1400" b="1" baseline="0" dirty="0" smtClean="0">
                        <a:solidFill>
                          <a:srgbClr val="0000CC"/>
                        </a:solidFill>
                        <a:effectLst/>
                        <a:latin typeface="Tahoma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baseline="0" dirty="0" smtClean="0">
                          <a:solidFill>
                            <a:srgbClr val="0000CC"/>
                          </a:solidFill>
                          <a:effectLst/>
                          <a:latin typeface="Tahoma"/>
                        </a:rPr>
                        <a:t>Ellis/</a:t>
                      </a:r>
                      <a:r>
                        <a:rPr lang="en-US" sz="1400" b="1" baseline="0" dirty="0" err="1" smtClean="0">
                          <a:solidFill>
                            <a:srgbClr val="0000CC"/>
                          </a:solidFill>
                          <a:effectLst/>
                          <a:latin typeface="Tahoma"/>
                        </a:rPr>
                        <a:t>Grojean</a:t>
                      </a:r>
                      <a:endParaRPr lang="en-US" sz="1400" b="1" baseline="0" dirty="0" smtClean="0">
                        <a:solidFill>
                          <a:srgbClr val="0000CC"/>
                        </a:solidFill>
                        <a:effectLst/>
                        <a:latin typeface="Tahoma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0" baseline="0" dirty="0" smtClean="0">
                          <a:solidFill>
                            <a:srgbClr val="0000CC"/>
                          </a:solidFill>
                          <a:effectLst/>
                          <a:latin typeface="Tahoma"/>
                        </a:rPr>
                        <a:t>FCC-eh: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baseline="0" dirty="0" smtClean="0">
                          <a:solidFill>
                            <a:srgbClr val="0000CC"/>
                          </a:solidFill>
                          <a:effectLst/>
                          <a:latin typeface="Tahoma"/>
                        </a:rPr>
                        <a:t>Klein/</a:t>
                      </a:r>
                      <a:r>
                        <a:rPr lang="en-US" sz="1400" b="1" baseline="0" dirty="0" err="1" smtClean="0">
                          <a:solidFill>
                            <a:srgbClr val="0000CC"/>
                          </a:solidFill>
                          <a:effectLst/>
                          <a:latin typeface="Tahoma"/>
                        </a:rPr>
                        <a:t>D’Onofrio</a:t>
                      </a:r>
                      <a:r>
                        <a:rPr lang="en-US" sz="1200" baseline="0" dirty="0" smtClean="0">
                          <a:effectLst/>
                          <a:latin typeface="Tahoma"/>
                        </a:rPr>
                        <a:t> </a:t>
                      </a:r>
                      <a:r>
                        <a:rPr lang="en-US" sz="1200" dirty="0">
                          <a:effectLst/>
                          <a:latin typeface="Tahoma"/>
                        </a:rPr>
                        <a:t> </a:t>
                      </a:r>
                      <a:endParaRPr lang="en-US" sz="1200" dirty="0">
                        <a:effectLst/>
                        <a:latin typeface="Calibri"/>
                      </a:endParaRPr>
                    </a:p>
                  </a:txBody>
                  <a:tcPr marL="26409" marR="26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CH" sz="1200" dirty="0" smtClean="0">
                          <a:effectLst/>
                          <a:latin typeface="Tahoma"/>
                        </a:rPr>
                        <a:t>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fr-CH" sz="1200" dirty="0" smtClean="0">
                        <a:effectLst/>
                        <a:latin typeface="Tahoma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CH" sz="1200" dirty="0" smtClean="0">
                          <a:effectLst/>
                          <a:latin typeface="Tahoma"/>
                        </a:rPr>
                        <a:t>1 </a:t>
                      </a:r>
                      <a:r>
                        <a:rPr lang="fr-CH" sz="1200" dirty="0">
                          <a:effectLst/>
                          <a:latin typeface="Tahoma"/>
                        </a:rPr>
                        <a:t>/ </a:t>
                      </a:r>
                      <a:r>
                        <a:rPr lang="fr-CH" sz="1200" dirty="0" err="1" smtClean="0">
                          <a:effectLst/>
                          <a:latin typeface="Tahoma"/>
                        </a:rPr>
                        <a:t>month</a:t>
                      </a:r>
                      <a:endParaRPr lang="fr-CH" sz="1200" dirty="0" smtClean="0">
                        <a:effectLst/>
                        <a:latin typeface="Tahoma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CH" sz="1200" dirty="0" smtClean="0">
                          <a:effectLst/>
                          <a:latin typeface="Tahoma"/>
                        </a:rPr>
                        <a:t>or as </a:t>
                      </a:r>
                      <a:r>
                        <a:rPr lang="fr-CH" sz="1200" dirty="0" err="1" smtClean="0">
                          <a:effectLst/>
                          <a:latin typeface="Tahoma"/>
                        </a:rPr>
                        <a:t>needed</a:t>
                      </a:r>
                      <a:endParaRPr lang="fr-CH" sz="1200" dirty="0" smtClean="0">
                        <a:effectLst/>
                        <a:latin typeface="Tahoma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CH" sz="1200" dirty="0" smtClean="0">
                          <a:effectLst/>
                          <a:latin typeface="Tahoma"/>
                        </a:rPr>
                        <a:t>(Thursdays 12:00-13:30)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fr-CH" sz="1200" dirty="0" smtClean="0">
                        <a:effectLst/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CH" sz="1200" b="1" dirty="0" err="1" smtClean="0">
                          <a:effectLst/>
                          <a:latin typeface="Calibri"/>
                        </a:rPr>
                        <a:t>Next</a:t>
                      </a:r>
                      <a:r>
                        <a:rPr lang="fr-CH" sz="1200" b="1" dirty="0" smtClean="0">
                          <a:effectLst/>
                          <a:latin typeface="Calibri"/>
                        </a:rPr>
                        <a:t>:</a:t>
                      </a:r>
                      <a:r>
                        <a:rPr lang="fr-CH" sz="1200" b="1" baseline="0" dirty="0" smtClean="0">
                          <a:effectLst/>
                          <a:latin typeface="Calibri"/>
                        </a:rPr>
                        <a:t> 8 May 2014</a:t>
                      </a:r>
                      <a:endParaRPr lang="fr-CH" sz="1200" b="1" dirty="0">
                        <a:effectLst/>
                        <a:latin typeface="Calibri"/>
                      </a:endParaRPr>
                    </a:p>
                  </a:txBody>
                  <a:tcPr marL="26409" marR="26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4590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libri"/>
                      </a:endParaRPr>
                    </a:p>
                  </a:txBody>
                  <a:tcPr marL="26409" marR="26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libri"/>
                      </a:endParaRPr>
                    </a:p>
                  </a:txBody>
                  <a:tcPr marL="26409" marR="26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libri"/>
                      </a:endParaRPr>
                    </a:p>
                  </a:txBody>
                  <a:tcPr marL="26409" marR="26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CH" sz="1200" dirty="0">
                        <a:effectLst/>
                        <a:latin typeface="Calibri"/>
                      </a:endParaRPr>
                    </a:p>
                  </a:txBody>
                  <a:tcPr marL="26409" marR="26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082925" y="15287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fr-FR" alt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-18634"/>
            <a:ext cx="9150188" cy="8640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400" b="1" i="0" u="none" strike="noStrike" cap="none" spc="0" normalizeH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defRPr>
            </a:lvl1pPr>
          </a:lstStyle>
          <a:p>
            <a:r>
              <a:rPr lang="en-GB" dirty="0" smtClean="0"/>
              <a:t>FCC Physics </a:t>
            </a:r>
            <a:r>
              <a:rPr lang="en-GB" dirty="0"/>
              <a:t>C</a:t>
            </a:r>
            <a:r>
              <a:rPr lang="en-GB" dirty="0" smtClean="0"/>
              <a:t>oordination (</a:t>
            </a:r>
            <a:r>
              <a:rPr lang="en-GB" dirty="0" err="1" smtClean="0"/>
              <a:t>Physco</a:t>
            </a:r>
            <a:r>
              <a:rPr lang="en-GB" dirty="0" smtClean="0"/>
              <a:t>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1959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eme1">
  <a:themeElements>
    <a:clrScheme name="">
      <a:dk1>
        <a:srgbClr val="000000"/>
      </a:dk1>
      <a:lt1>
        <a:srgbClr val="FFFFFF"/>
      </a:lt1>
      <a:dk2>
        <a:srgbClr val="0033CC"/>
      </a:dk2>
      <a:lt2>
        <a:srgbClr val="5F5F5F"/>
      </a:lt2>
      <a:accent1>
        <a:srgbClr val="CCECFF"/>
      </a:accent1>
      <a:accent2>
        <a:srgbClr val="FFFFCC"/>
      </a:accent2>
      <a:accent3>
        <a:srgbClr val="FFFFFF"/>
      </a:accent3>
      <a:accent4>
        <a:srgbClr val="000000"/>
      </a:accent4>
      <a:accent5>
        <a:srgbClr val="E2F4FF"/>
      </a:accent5>
      <a:accent6>
        <a:srgbClr val="E7E7B9"/>
      </a:accent6>
      <a:hlink>
        <a:srgbClr val="FF9966"/>
      </a:hlink>
      <a:folHlink>
        <a:srgbClr val="FFFFCC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eneric (Standard)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(Standard)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0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(Standard)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Theme1">
  <a:themeElements>
    <a:clrScheme name="">
      <a:dk1>
        <a:srgbClr val="000000"/>
      </a:dk1>
      <a:lt1>
        <a:srgbClr val="FFFFFF"/>
      </a:lt1>
      <a:dk2>
        <a:srgbClr val="0033CC"/>
      </a:dk2>
      <a:lt2>
        <a:srgbClr val="5F5F5F"/>
      </a:lt2>
      <a:accent1>
        <a:srgbClr val="CCECFF"/>
      </a:accent1>
      <a:accent2>
        <a:srgbClr val="FFFFCC"/>
      </a:accent2>
      <a:accent3>
        <a:srgbClr val="FFFFFF"/>
      </a:accent3>
      <a:accent4>
        <a:srgbClr val="000000"/>
      </a:accent4>
      <a:accent5>
        <a:srgbClr val="E2F4FF"/>
      </a:accent5>
      <a:accent6>
        <a:srgbClr val="E7E7B9"/>
      </a:accent6>
      <a:hlink>
        <a:srgbClr val="FF9966"/>
      </a:hlink>
      <a:folHlink>
        <a:srgbClr val="FFFFCC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eneric (Standard)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(Standard)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0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(Standard)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331</TotalTime>
  <Words>1097</Words>
  <Application>Microsoft Office PowerPoint</Application>
  <PresentationFormat>On-screen Show (4:3)</PresentationFormat>
  <Paragraphs>293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Office Theme</vt:lpstr>
      <vt:lpstr>Theme1</vt:lpstr>
      <vt:lpstr>1_Theme1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Experiments team is complete!</vt:lpstr>
      <vt:lpstr>PowerPoint Presentation</vt:lpstr>
      <vt:lpstr>PowerPoint Presentation</vt:lpstr>
      <vt:lpstr>Phenomenology Studies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bdl</dc:creator>
  <cp:lastModifiedBy>bdl</cp:lastModifiedBy>
  <cp:revision>14</cp:revision>
  <cp:lastPrinted>2014-05-19T12:06:16Z</cp:lastPrinted>
  <dcterms:created xsi:type="dcterms:W3CDTF">2014-05-08T08:35:41Z</dcterms:created>
  <dcterms:modified xsi:type="dcterms:W3CDTF">2014-05-21T06:26:21Z</dcterms:modified>
</cp:coreProperties>
</file>