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08" r:id="rId7"/>
  </p:sldMasterIdLst>
  <p:notesMasterIdLst>
    <p:notesMasterId r:id="rId21"/>
  </p:notesMasterIdLst>
  <p:handoutMasterIdLst>
    <p:handoutMasterId r:id="rId22"/>
  </p:handoutMasterIdLst>
  <p:sldIdLst>
    <p:sldId id="929" r:id="rId8"/>
    <p:sldId id="1081" r:id="rId9"/>
    <p:sldId id="1057" r:id="rId10"/>
    <p:sldId id="1085" r:id="rId11"/>
    <p:sldId id="1084" r:id="rId12"/>
    <p:sldId id="1086" r:id="rId13"/>
    <p:sldId id="1087" r:id="rId14"/>
    <p:sldId id="1083" r:id="rId15"/>
    <p:sldId id="1082" r:id="rId16"/>
    <p:sldId id="1089" r:id="rId17"/>
    <p:sldId id="1090" r:id="rId18"/>
    <p:sldId id="1091" r:id="rId19"/>
    <p:sldId id="1067" r:id="rId20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FF"/>
    <a:srgbClr val="008080"/>
    <a:srgbClr val="FF3300"/>
    <a:srgbClr val="0000FF"/>
    <a:srgbClr val="0033CC"/>
    <a:srgbClr val="DDF9FF"/>
    <a:srgbClr val="EDF6F9"/>
    <a:srgbClr val="E5F3EE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80" autoAdjust="0"/>
    <p:restoredTop sz="86410" autoAdjust="0"/>
  </p:normalViewPr>
  <p:slideViewPr>
    <p:cSldViewPr snapToGrid="0">
      <p:cViewPr>
        <p:scale>
          <a:sx n="75" d="100"/>
          <a:sy n="75" d="100"/>
        </p:scale>
        <p:origin x="-734" y="-58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5FF8-11E7-4AB0-9C7C-1105D092C61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F9E70-9B5F-45E1-ACA2-8633B0023FA1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40C4F-0CC5-4197-B675-DE0290E129DE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3729E-36DF-4C94-9537-A5EBDFAEA49B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3A38E-3E9E-4FEB-A9CE-E93E36CEC710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FC3E5-CD17-4426-9395-65A81C6F2DD2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7810B-D64D-4F49-8D05-B9110317BB21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9CD40-0B6F-4396-A63F-63EA34B70B4C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09AD3141-053E-4B7C-9836-AAD12CCA3159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8A560-0313-47FB-A839-10764275B31C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B826-CE85-4222-9EF2-758F72DD946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2460F-DBE0-47DD-A7D5-B1759291562A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39422-6288-4623-894D-2FB9E9D3C68E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3DA16-4AD7-467C-8577-D0A54F73056F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F0313-7143-4E9E-868E-C3354E8A012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D0870-C069-4E2E-ACEA-093A3ABA8502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D2901-672E-496F-9B68-74DD66D16D32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E59F7-AD5C-4475-AC78-A8A001EEFAC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C18C3-3258-4DDA-87F9-3E1D80580C46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CA28-C734-498C-9F08-4F8235D72E75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4C44-9501-4074-BA89-B19BEE0CC6F6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6C721-8C4A-4169-8955-3AE16E574A8D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E7FEF80F-F58E-45A9-94CA-C7AEB1362B39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B7927-028E-49D0-B9B2-F287261C6570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7837C-C95D-4540-AC2F-8BDB6DD67733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28E5A-20B6-4A99-BEB9-AECAFCCB5A10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A8C79-190B-4EED-A471-BF3B68BA96F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E3A47-64A1-4885-B5FF-C41B44AE1651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9DE06-E119-4C6F-8EE1-BF50F624767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0B4C3-1227-44E1-A17A-F71D33D07983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015545EF-A6EC-4C0C-B348-9740773E0156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93B4D-4E7A-4C51-9F57-AE68957D53FA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8681C-4750-481B-A241-8182BA8258B9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238F1-14C8-4BCD-BD86-98C7252115E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DFE73-E104-4095-89BF-419D66021FF9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0C12B-21BF-4107-A0D7-7D5B4B23DA2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BF01B5BF-3C64-4635-A3C9-B26C3CB3A86E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A6C7B-FF11-45D0-8023-423E0AEBF415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F6163-5AF7-4F2A-8FF8-39B11A674E2D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64DE-05F0-4829-869D-851632EAD091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AB9F0-6056-46F0-B5B4-41420FEDC381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13D8B-FFCA-4F66-9595-599F98441797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A0CDF-730E-465D-8B1C-C37EA9D1E566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098A4-E1B1-4EDE-A583-8A57D7278F8F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C7B7D-C0F9-4DC4-8B8D-15A2BF135A2F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BED61-49F5-4E91-93CC-B6E84507E0BB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CBB81-3F51-4000-9B76-6A39AEBE88EF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A8B88-5B3F-4386-BA0B-7B3E975E88C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CFA49-D480-4108-AA0A-1DF2282549B4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4F440-CB42-41CE-86F3-A2A39ED295D5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0B83-54EF-4618-848C-237A7DE89F7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EE7B9-2365-4026-897B-0481C4B42EB3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3306-022B-4BAD-BBEF-983BC40001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46022-B59C-48B2-9650-F77F5CB6E04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9C2A-7CD6-42AF-83A6-973F4487C8A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6538-AF0F-43CE-A206-18A9C75BF26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E6FE0-683F-4D24-A57A-E78913D294E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C5968-01DF-4357-BEE9-E3973B47C2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22D8-8FE1-4C66-B8B0-5FD72AB650D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2603-3AF4-45A1-975E-9288BC53B54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E81F1-EC53-4E78-856C-FF47355DF6D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DE5D-0CFF-43A4-B729-994D58DB447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68A80-1100-40E5-A1FB-D6D5210BD4C9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014E-AC57-4300-9678-43E2DAF6C9C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915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5389F-F106-4F68-A20A-BB741E182FE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70517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E4FD-C928-4A3A-A15F-66B31C04D6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78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E027-5296-49FC-BADC-DC7F283D56B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4770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FF49B-D0CB-4FDE-BEE6-C6892637CDB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546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6449-D060-4F7A-9795-4D0D988CF63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657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027F-2E25-4525-8701-FDA8DB9E114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3155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8DAB-688E-482A-A47B-F92F7C13E5F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202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DE5F9-F684-4F2D-A1B6-3CA62F7BC21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992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641F2-6A26-4296-BD77-E9040A61003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3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29E13-9B67-4554-8BAA-85CCFC048067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7C8F9-D877-48C5-9B27-074AB12DB6A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454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3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82A5B-0951-4330-B1D6-815E8F12CDEB}" type="datetime1">
              <a:rPr lang="fr-FR" altLang="en-US" smtClean="0">
                <a:solidFill>
                  <a:srgbClr val="000000"/>
                </a:solidFill>
              </a:rPr>
              <a:t>26/06/2014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F766FC5-EB9F-4A0A-A768-09ED43C21E93}" type="datetime1">
              <a:rPr lang="fr-FR" smtClean="0"/>
              <a:t>26/06/2014</a:t>
            </a:fld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1855486" y="6392199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Alain Blondel </a:t>
            </a:r>
            <a:r>
              <a:rPr lang="en-GB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FCC-</a:t>
            </a:r>
            <a:r>
              <a:rPr lang="en-GB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physics workshop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0743" cy="92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2AA4FB2E-AA0B-49A7-AEC8-3364D6B9BA1F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26/06/2014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3C6DE184-B665-4319-8284-A5C4DD21D568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26/06/2014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1844B606-2589-4549-A79C-E745A4D1B172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26/06/2014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FEB98EC9-BD66-442A-B073-1EBF415F0676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26/06/2014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7B01B-A132-47C2-A75F-0E8C3B8DCF5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7E92165-0192-4451-A4BD-99495896E1EE}" type="datetime1">
              <a:rPr lang="fr-FR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26/06/2014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276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3.xml"/><Relationship Id="rId7" Type="http://schemas.openxmlformats.org/officeDocument/2006/relationships/image" Target="../media/image2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20.png"/><Relationship Id="rId4" Type="http://schemas.openxmlformats.org/officeDocument/2006/relationships/image" Target="../media/image1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hep-ph/0503065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HE_LHC%20option3_80km_UnderLake.pdf"/>
          <p:cNvPicPr/>
          <p:nvPr/>
        </p:nvPicPr>
        <p:blipFill>
          <a:blip r:embed="rId2" cstate="screen"/>
          <a:srcRect l="535" t="6667" r="2890"/>
          <a:stretch>
            <a:fillRect/>
          </a:stretch>
        </p:blipFill>
        <p:spPr>
          <a:xfrm>
            <a:off x="0" y="0"/>
            <a:ext cx="9144000" cy="6172200"/>
          </a:xfrm>
          <a:prstGeom prst="rect">
            <a:avLst/>
          </a:prstGeom>
        </p:spPr>
      </p:pic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6689" y="119523"/>
            <a:ext cx="8310622" cy="707886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4000" dirty="0" err="1" smtClean="0">
                <a:latin typeface="+mj-lt"/>
              </a:rPr>
              <a:t>Search</a:t>
            </a:r>
            <a:r>
              <a:rPr lang="fr-CH" sz="4000" dirty="0" smtClean="0">
                <a:latin typeface="+mj-lt"/>
              </a:rPr>
              <a:t> for Heavy Neutrinos at FCC-</a:t>
            </a:r>
            <a:r>
              <a:rPr lang="fr-CH" sz="4000" dirty="0" err="1" smtClean="0">
                <a:latin typeface="+mj-lt"/>
              </a:rPr>
              <a:t>ee</a:t>
            </a:r>
            <a:endParaRPr lang="fr-CH" sz="4000" dirty="0" smtClean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0F51-7F2E-4296-BA96-D0F33109F87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5FF8-11E7-4AB0-9C7C-1105D092C61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4240" y="477520"/>
            <a:ext cx="6128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More ‘</a:t>
            </a:r>
            <a:r>
              <a:rPr lang="fr-CH" sz="1800" dirty="0" err="1" smtClean="0">
                <a:latin typeface="+mj-lt"/>
              </a:rPr>
              <a:t>professional</a:t>
            </a:r>
            <a:r>
              <a:rPr lang="fr-CH" sz="1800" dirty="0" smtClean="0">
                <a:latin typeface="+mj-lt"/>
              </a:rPr>
              <a:t>’ </a:t>
            </a:r>
            <a:r>
              <a:rPr lang="fr-CH" sz="1800" dirty="0" err="1" smtClean="0">
                <a:latin typeface="+mj-lt"/>
              </a:rPr>
              <a:t>study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started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this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morning</a:t>
            </a:r>
            <a:r>
              <a:rPr lang="fr-CH" sz="1800" dirty="0" smtClean="0">
                <a:latin typeface="+mj-lt"/>
              </a:rPr>
              <a:t> (Nicola Serra)</a:t>
            </a:r>
          </a:p>
          <a:p>
            <a:r>
              <a:rPr lang="fr-CH" sz="1800" dirty="0" err="1" smtClean="0">
                <a:latin typeface="+mj-lt"/>
              </a:rPr>
              <a:t>with</a:t>
            </a:r>
            <a:r>
              <a:rPr lang="fr-CH" sz="1800" dirty="0" smtClean="0">
                <a:latin typeface="+mj-lt"/>
              </a:rPr>
              <a:t> 3 neutrino scenario (first plots for fun </a:t>
            </a:r>
            <a:r>
              <a:rPr lang="fr-CH" sz="1800" dirty="0" err="1" smtClean="0">
                <a:latin typeface="+mj-lt"/>
              </a:rPr>
              <a:t>with</a:t>
            </a:r>
            <a:r>
              <a:rPr lang="fr-CH" sz="1800" dirty="0" smtClean="0">
                <a:latin typeface="+mj-lt"/>
              </a:rPr>
              <a:t> 10</a:t>
            </a:r>
            <a:r>
              <a:rPr lang="fr-CH" sz="1800" baseline="30000" dirty="0" smtClean="0">
                <a:latin typeface="+mj-lt"/>
              </a:rPr>
              <a:t>12  </a:t>
            </a:r>
            <a:r>
              <a:rPr lang="fr-CH" sz="1800" dirty="0" smtClean="0">
                <a:latin typeface="+mj-lt"/>
              </a:rPr>
              <a:t>Z </a:t>
            </a:r>
            <a:r>
              <a:rPr lang="fr-CH" sz="1800" dirty="0" err="1" smtClean="0">
                <a:latin typeface="+mj-lt"/>
              </a:rPr>
              <a:t>decays</a:t>
            </a:r>
            <a:r>
              <a:rPr lang="fr-CH" sz="1800" dirty="0" smtClean="0">
                <a:latin typeface="+mj-lt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10" y="1395492"/>
            <a:ext cx="3521885" cy="24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105" y="1396808"/>
            <a:ext cx="3517444" cy="23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5440" y="1820426"/>
            <a:ext cx="17720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Very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Preliminary</a:t>
            </a:r>
            <a:endParaRPr lang="fr-CH" sz="1800" dirty="0" smtClean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6080" y="1625600"/>
            <a:ext cx="18084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latin typeface="+mj-lt"/>
              </a:rPr>
              <a:t>Very</a:t>
            </a:r>
            <a:r>
              <a:rPr lang="fr-CH" sz="1600" dirty="0" smtClean="0">
                <a:latin typeface="+mj-lt"/>
              </a:rPr>
              <a:t> </a:t>
            </a:r>
            <a:r>
              <a:rPr lang="fr-CH" sz="1600" dirty="0" err="1" smtClean="0">
                <a:latin typeface="+mj-lt"/>
              </a:rPr>
              <a:t>Preliminary</a:t>
            </a:r>
            <a:endParaRPr lang="fr-CH" sz="1600" dirty="0" smtClean="0">
              <a:latin typeface="+mj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240" y="3837232"/>
            <a:ext cx="3712123" cy="2647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87555" y="4277360"/>
            <a:ext cx="17720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Very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Preliminary</a:t>
            </a:r>
            <a:endParaRPr lang="fr-CH" sz="18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8587" y="4732774"/>
            <a:ext cx="3110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Indicates</a:t>
            </a:r>
            <a:r>
              <a:rPr lang="fr-CH" sz="1800" dirty="0" smtClean="0">
                <a:latin typeface="+mj-lt"/>
              </a:rPr>
              <a:t> one </a:t>
            </a:r>
            <a:r>
              <a:rPr lang="fr-CH" sz="1800" dirty="0" err="1" smtClean="0">
                <a:latin typeface="+mj-lt"/>
              </a:rPr>
              <a:t>would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be</a:t>
            </a:r>
            <a:r>
              <a:rPr lang="fr-CH" sz="1800" dirty="0" smtClean="0">
                <a:latin typeface="+mj-lt"/>
              </a:rPr>
              <a:t> able to</a:t>
            </a:r>
          </a:p>
          <a:p>
            <a:r>
              <a:rPr lang="fr-CH" sz="1800" dirty="0" smtClean="0">
                <a:latin typeface="+mj-lt"/>
              </a:rPr>
              <a:t>enter BAU </a:t>
            </a:r>
            <a:r>
              <a:rPr lang="fr-CH" sz="1800" dirty="0" err="1" smtClean="0">
                <a:latin typeface="+mj-lt"/>
              </a:rPr>
              <a:t>region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with</a:t>
            </a:r>
            <a:r>
              <a:rPr lang="fr-CH" sz="1800" dirty="0" smtClean="0">
                <a:latin typeface="+mj-lt"/>
              </a:rPr>
              <a:t> FCC-</a:t>
            </a:r>
            <a:r>
              <a:rPr lang="fr-CH" sz="1800" dirty="0" err="1" smtClean="0">
                <a:latin typeface="+mj-lt"/>
              </a:rPr>
              <a:t>ee</a:t>
            </a:r>
            <a:endParaRPr lang="fr-CH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835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6AB3-26EE-4879-9B4E-8962BA7D2D6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C44F3A-503E-4AAB-AEB7-D5A3A99D10EA}" type="slidenum">
              <a:rPr lang="en-US" altLang="fr-FR" smtClean="0"/>
              <a:pPr eaLnBrk="1" hangingPunct="1"/>
              <a:t>11</a:t>
            </a:fld>
            <a:endParaRPr lang="en-US" altLang="fr-FR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84963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1763713" y="385763"/>
            <a:ext cx="6192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fr-FR" sz="2800" b="1">
                <a:solidFill>
                  <a:srgbClr val="CC3300"/>
                </a:solidFill>
              </a:rPr>
              <a:t>         Higgs Decay into nu + N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2051050" y="260350"/>
            <a:ext cx="5329238" cy="763588"/>
          </a:xfrm>
          <a:prstGeom prst="rect">
            <a:avLst/>
          </a:prstGeom>
          <a:solidFill>
            <a:srgbClr val="FFFF00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pic>
        <p:nvPicPr>
          <p:cNvPr id="15366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71600"/>
            <a:ext cx="51625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874838"/>
            <a:ext cx="6467475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5" y="2379663"/>
            <a:ext cx="58658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14"/>
          <p:cNvSpPr txBox="1">
            <a:spLocks noChangeArrowheads="1"/>
          </p:cNvSpPr>
          <p:nvPr/>
        </p:nvSpPr>
        <p:spPr bwMode="auto">
          <a:xfrm>
            <a:off x="4932363" y="6165850"/>
            <a:ext cx="3095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fr-FR" sz="1400"/>
              <a:t>Chen, He, Tandean, Tsai (2011)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1050" y="5657334"/>
            <a:ext cx="689451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NB neutrino </a:t>
            </a:r>
            <a:r>
              <a:rPr lang="fr-CH" sz="1800" dirty="0" err="1" smtClean="0">
                <a:latin typeface="+mj-lt"/>
              </a:rPr>
              <a:t>is</a:t>
            </a:r>
            <a:r>
              <a:rPr lang="fr-CH" sz="1800" dirty="0" smtClean="0">
                <a:latin typeface="+mj-lt"/>
              </a:rPr>
              <a:t> the </a:t>
            </a:r>
            <a:r>
              <a:rPr lang="fr-CH" sz="1800" dirty="0" err="1" smtClean="0">
                <a:latin typeface="+mj-lt"/>
              </a:rPr>
              <a:t>only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particle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that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does</a:t>
            </a:r>
            <a:r>
              <a:rPr lang="fr-CH" sz="1800" dirty="0" smtClean="0">
                <a:latin typeface="+mj-lt"/>
              </a:rPr>
              <a:t> not couple </a:t>
            </a:r>
            <a:r>
              <a:rPr lang="fr-CH" sz="1800" dirty="0" err="1" smtClean="0">
                <a:latin typeface="+mj-lt"/>
              </a:rPr>
              <a:t>prop</a:t>
            </a:r>
            <a:r>
              <a:rPr lang="fr-CH" sz="1800" dirty="0" smtClean="0">
                <a:latin typeface="+mj-lt"/>
              </a:rPr>
              <a:t>. to </a:t>
            </a:r>
            <a:r>
              <a:rPr lang="fr-CH" sz="1800" dirty="0" err="1" smtClean="0">
                <a:latin typeface="+mj-lt"/>
              </a:rPr>
              <a:t>its</a:t>
            </a:r>
            <a:r>
              <a:rPr lang="fr-CH" sz="1800" dirty="0" smtClean="0">
                <a:latin typeface="+mj-lt"/>
              </a:rPr>
              <a:t> mass!</a:t>
            </a:r>
          </a:p>
        </p:txBody>
      </p:sp>
    </p:spTree>
    <p:extLst>
      <p:ext uri="{BB962C8B-B14F-4D97-AF65-F5344CB8AC3E}">
        <p14:creationId xmlns:p14="http://schemas.microsoft.com/office/powerpoint/2010/main" val="31455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" y="1654963"/>
            <a:ext cx="711835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90" y="20320"/>
            <a:ext cx="5919470" cy="163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25520" y="2346960"/>
            <a:ext cx="2672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LEP1 &amp; LEP2  </a:t>
            </a:r>
            <a:r>
              <a:rPr lang="fr-CH" dirty="0" err="1" smtClean="0"/>
              <a:t>limits</a:t>
            </a:r>
            <a:r>
              <a:rPr lang="fr-CH" dirty="0" smtClean="0"/>
              <a:t> (DELPHI)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3850892" y="3136462"/>
            <a:ext cx="1027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(</a:t>
            </a:r>
            <a:r>
              <a:rPr lang="fr-CH" dirty="0" err="1" smtClean="0"/>
              <a:t>projected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4878674" y="499328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arxiv:1208.3654</a:t>
            </a:r>
            <a:endParaRPr lang="fr-CH" dirty="0"/>
          </a:p>
        </p:txBody>
      </p:sp>
      <p:sp>
        <p:nvSpPr>
          <p:cNvPr id="6" name="TextBox 5"/>
          <p:cNvSpPr txBox="1"/>
          <p:nvPr/>
        </p:nvSpPr>
        <p:spPr>
          <a:xfrm>
            <a:off x="294640" y="5984240"/>
            <a:ext cx="8215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Also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directly</a:t>
            </a:r>
            <a:r>
              <a:rPr lang="fr-CH" sz="1800" dirty="0" smtClean="0">
                <a:latin typeface="+mj-lt"/>
              </a:rPr>
              <a:t> in </a:t>
            </a:r>
            <a:r>
              <a:rPr lang="fr-CH" sz="1800" dirty="0" err="1" smtClean="0">
                <a:latin typeface="+mj-lt"/>
              </a:rPr>
              <a:t>e+e</a:t>
            </a:r>
            <a:r>
              <a:rPr lang="fr-CH" sz="1800" dirty="0" smtClean="0">
                <a:latin typeface="+mj-lt"/>
              </a:rPr>
              <a:t>- annihilations for </a:t>
            </a:r>
            <a:r>
              <a:rPr lang="fr-CH" sz="1800" dirty="0" err="1" smtClean="0">
                <a:latin typeface="+mj-lt"/>
              </a:rPr>
              <a:t>higher</a:t>
            </a:r>
            <a:r>
              <a:rPr lang="fr-CH" sz="1800" dirty="0" smtClean="0">
                <a:latin typeface="+mj-lt"/>
              </a:rPr>
              <a:t> masses, and </a:t>
            </a:r>
            <a:r>
              <a:rPr lang="fr-CH" sz="1800" dirty="0" err="1" smtClean="0">
                <a:latin typeface="+mj-lt"/>
              </a:rPr>
              <a:t>related</a:t>
            </a:r>
            <a:r>
              <a:rPr lang="fr-CH" sz="1800" dirty="0" smtClean="0">
                <a:latin typeface="+mj-lt"/>
              </a:rPr>
              <a:t> to </a:t>
            </a:r>
            <a:r>
              <a:rPr lang="fr-CH" sz="1800" dirty="0" smtClean="0">
                <a:latin typeface="+mj-lt"/>
                <a:sym typeface="Symbol"/>
              </a:rPr>
              <a:t>e , and </a:t>
            </a:r>
            <a:r>
              <a:rPr lang="fr-CH" sz="1800" dirty="0">
                <a:sym typeface="Symbol"/>
              </a:rPr>
              <a:t>e</a:t>
            </a:r>
            <a:endParaRPr lang="fr-CH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813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9644" y="553741"/>
            <a:ext cx="4124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j-lt"/>
              </a:rPr>
              <a:t>Conclusion and suggestion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9838" y="1330317"/>
            <a:ext cx="862704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sz="1800" dirty="0" smtClean="0">
              <a:solidFill>
                <a:srgbClr val="0000FF"/>
              </a:solidFill>
              <a:latin typeface="+mn-lt"/>
              <a:sym typeface="Wingdings" panose="05000000000000000000" pitchFamily="2" charset="2"/>
            </a:endParaRPr>
          </a:p>
          <a:p>
            <a:r>
              <a:rPr lang="fr-CH" sz="1800" dirty="0">
                <a:latin typeface="+mn-lt"/>
                <a:sym typeface="Wingdings" panose="05000000000000000000" pitchFamily="2" charset="2"/>
              </a:rPr>
              <a:t>T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he direct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search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for Heavy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Neutral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Leptons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decays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seems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promising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at FCC-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ee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!</a:t>
            </a:r>
          </a:p>
          <a:p>
            <a:endParaRPr lang="fr-CH" sz="1800" dirty="0" smtClean="0">
              <a:latin typeface="+mn-lt"/>
              <a:sym typeface="Wingdings" panose="05000000000000000000" pitchFamily="2" charset="2"/>
            </a:endParaRPr>
          </a:p>
          <a:p>
            <a:r>
              <a:rPr lang="fr-CH" sz="1800" dirty="0" smtClean="0">
                <a:latin typeface="+mn-lt"/>
                <a:sym typeface="Wingdings" panose="05000000000000000000" pitchFamily="2" charset="2"/>
              </a:rPr>
              <a:t>In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particular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may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lead to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spectacular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‘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detached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vertex’ signatures in Z-&gt; neutrino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decays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</a:p>
          <a:p>
            <a:endParaRPr lang="fr-CH" sz="1800" dirty="0">
              <a:latin typeface="+mn-lt"/>
              <a:sym typeface="Wingdings" panose="05000000000000000000" pitchFamily="2" charset="2"/>
            </a:endParaRPr>
          </a:p>
          <a:p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needs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</a:p>
          <a:p>
            <a:r>
              <a:rPr lang="fr-CH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firm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up the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numbers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taking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into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account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neutrino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mixing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endParaRPr lang="fr-CH" sz="1800" dirty="0">
              <a:latin typeface="+mn-lt"/>
              <a:sym typeface="Wingdings" panose="05000000000000000000" pitchFamily="2" charset="2"/>
            </a:endParaRPr>
          </a:p>
          <a:p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simulate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the signal and the 4 fermion background at Z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peak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</a:t>
            </a:r>
          </a:p>
          <a:p>
            <a:r>
              <a:rPr lang="fr-CH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see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what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is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the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effect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of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known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neutrino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mixing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(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was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not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known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in 1997) </a:t>
            </a:r>
          </a:p>
          <a:p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include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study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in H 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vN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decays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(not </a:t>
            </a:r>
            <a:r>
              <a:rPr lang="fr-CH" sz="1800" dirty="0" err="1" smtClean="0">
                <a:latin typeface="+mn-lt"/>
                <a:sym typeface="Wingdings" panose="05000000000000000000" pitchFamily="2" charset="2"/>
              </a:rPr>
              <a:t>helicity-suppressed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)</a:t>
            </a:r>
          </a:p>
          <a:p>
            <a:r>
              <a:rPr lang="fr-CH" sz="1800" dirty="0" smtClean="0">
                <a:latin typeface="+mn-lt"/>
                <a:sym typeface="Wingdings" panose="05000000000000000000" pitchFamily="2" charset="2"/>
              </a:rPr>
              <a:t>  </a:t>
            </a:r>
          </a:p>
          <a:p>
            <a:r>
              <a:rPr lang="fr-CH" sz="1800" u="sng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May </a:t>
            </a:r>
            <a:r>
              <a:rPr lang="fr-CH" sz="1800" u="sng" dirty="0" err="1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motivate</a:t>
            </a:r>
            <a:r>
              <a:rPr lang="fr-CH" sz="1800" u="sng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 running at Z </a:t>
            </a:r>
            <a:r>
              <a:rPr lang="fr-CH" sz="1800" u="sng" dirty="0" err="1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peak</a:t>
            </a:r>
            <a:r>
              <a:rPr lang="fr-CH" sz="1800" u="sng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 for longer </a:t>
            </a:r>
            <a:r>
              <a:rPr lang="fr-CH" sz="1800" u="sng" dirty="0" err="1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than</a:t>
            </a:r>
            <a:r>
              <a:rPr lang="fr-CH" sz="1800" u="sng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1800" u="sng" dirty="0" err="1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just</a:t>
            </a:r>
            <a:r>
              <a:rPr lang="fr-CH" sz="1800" u="sng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 one </a:t>
            </a:r>
            <a:r>
              <a:rPr lang="fr-CH" sz="1800" u="sng" dirty="0" err="1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year</a:t>
            </a:r>
            <a:r>
              <a:rPr lang="fr-CH" sz="1800" u="sng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.</a:t>
            </a:r>
            <a:endParaRPr lang="fr-CH" sz="1800" u="sng" dirty="0">
              <a:solidFill>
                <a:srgbClr val="00B050"/>
              </a:solidFill>
              <a:latin typeface="+mn-lt"/>
              <a:sym typeface="Wingdings" panose="05000000000000000000" pitchFamily="2" charset="2"/>
            </a:endParaRPr>
          </a:p>
          <a:p>
            <a:endParaRPr lang="fr-CH" sz="1800" dirty="0">
              <a:latin typeface="+mn-lt"/>
              <a:sym typeface="Wingdings" panose="05000000000000000000" pitchFamily="2" charset="2"/>
            </a:endParaRPr>
          </a:p>
          <a:p>
            <a:r>
              <a:rPr lang="fr-CH" sz="1800" i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What</a:t>
            </a:r>
            <a:r>
              <a:rPr lang="fr-CH" sz="1800" i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about an ‘invisible’ </a:t>
            </a:r>
            <a:r>
              <a:rPr lang="fr-CH" sz="1800" i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phenomenology</a:t>
            </a:r>
            <a:r>
              <a:rPr lang="fr-CH" sz="1800" i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/</a:t>
            </a:r>
            <a:r>
              <a:rPr lang="fr-CH" sz="1800" i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exp</a:t>
            </a:r>
            <a:r>
              <a:rPr lang="fr-CH" sz="1800" i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(</a:t>
            </a:r>
            <a:r>
              <a:rPr lang="fr-CH" sz="1800" i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sub</a:t>
            </a:r>
            <a:r>
              <a:rPr lang="fr-CH" sz="1800" i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)</a:t>
            </a:r>
            <a:r>
              <a:rPr lang="fr-CH" sz="1800" i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working</a:t>
            </a:r>
            <a:r>
              <a:rPr lang="fr-CH" sz="1800" i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group for the FCC </a:t>
            </a:r>
            <a:r>
              <a:rPr lang="fr-CH" sz="1800" i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study</a:t>
            </a:r>
            <a:r>
              <a:rPr lang="fr-CH" sz="1800" i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? </a:t>
            </a:r>
            <a:endParaRPr lang="fr-CH" sz="1800" i="1" dirty="0">
              <a:solidFill>
                <a:srgbClr val="C00000"/>
              </a:solidFill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95F7D-9AA2-4E28-830C-F9C81DA98D6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52400" y="0"/>
            <a:ext cx="6045245" cy="646331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fr-FR" sz="1800" b="1" dirty="0" smtClean="0">
                <a:solidFill>
                  <a:srgbClr val="000000"/>
                </a:solidFill>
                <a:latin typeface="Helvetica" pitchFamily="34" charset="0"/>
              </a:rPr>
              <a:t>Neutrinos : the New </a:t>
            </a:r>
            <a:r>
              <a:rPr lang="fr-CH" altLang="fr-FR" sz="1800" b="1" dirty="0" err="1" smtClean="0">
                <a:solidFill>
                  <a:srgbClr val="000000"/>
                </a:solidFill>
                <a:latin typeface="Helvetica" pitchFamily="34" charset="0"/>
              </a:rPr>
              <a:t>Physics</a:t>
            </a:r>
            <a:r>
              <a:rPr lang="fr-CH" altLang="fr-FR" sz="1800" b="1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fr-CH" altLang="fr-FR" sz="1800" b="1" dirty="0" err="1" smtClean="0">
                <a:solidFill>
                  <a:srgbClr val="000000"/>
                </a:solidFill>
                <a:latin typeface="Helvetica" pitchFamily="34" charset="0"/>
              </a:rPr>
              <a:t>there</a:t>
            </a:r>
            <a:r>
              <a:rPr lang="fr-CH" altLang="fr-FR" sz="1800" b="1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fr-CH" altLang="fr-FR" sz="1800" b="1" dirty="0" err="1" smtClean="0">
                <a:solidFill>
                  <a:srgbClr val="000000"/>
                </a:solidFill>
                <a:latin typeface="Helvetica" pitchFamily="34" charset="0"/>
              </a:rPr>
              <a:t>is</a:t>
            </a:r>
            <a:r>
              <a:rPr lang="fr-CH" altLang="fr-FR" sz="1800" b="1" dirty="0" smtClean="0">
                <a:solidFill>
                  <a:srgbClr val="000000"/>
                </a:solidFill>
                <a:latin typeface="Helvetica" pitchFamily="34" charset="0"/>
              </a:rPr>
              <a:t>… and a lot of </a:t>
            </a:r>
            <a:r>
              <a:rPr lang="fr-CH" altLang="fr-FR" sz="1800" b="1" dirty="0" err="1" smtClean="0">
                <a:solidFill>
                  <a:srgbClr val="000000"/>
                </a:solidFill>
                <a:latin typeface="Helvetica" pitchFamily="34" charset="0"/>
              </a:rPr>
              <a:t>it!</a:t>
            </a:r>
            <a:r>
              <a:rPr lang="fr-CH" altLang="fr-FR" sz="1800" b="1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fr-FR" sz="1800" b="1" dirty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fr-CH" altLang="fr-FR" sz="1400" b="1" dirty="0" err="1" smtClean="0">
                <a:solidFill>
                  <a:srgbClr val="000000"/>
                </a:solidFill>
                <a:latin typeface="Helvetica" pitchFamily="34" charset="0"/>
              </a:rPr>
              <a:t>forgive</a:t>
            </a:r>
            <a:r>
              <a:rPr lang="fr-CH" altLang="fr-FR" sz="1400" b="1" dirty="0" smtClean="0">
                <a:solidFill>
                  <a:srgbClr val="000000"/>
                </a:solidFill>
                <a:latin typeface="Helvetica" pitchFamily="34" charset="0"/>
              </a:rPr>
              <a:t> the confusion </a:t>
            </a:r>
            <a:r>
              <a:rPr lang="fr-CH" altLang="fr-FR" sz="1400" b="1" dirty="0" err="1" smtClean="0">
                <a:solidFill>
                  <a:srgbClr val="000000"/>
                </a:solidFill>
                <a:latin typeface="Helvetica" pitchFamily="34" charset="0"/>
              </a:rPr>
              <a:t>between</a:t>
            </a:r>
            <a:r>
              <a:rPr lang="fr-CH" altLang="fr-FR" sz="1400" b="1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fr-CH" altLang="fr-FR" sz="1400" b="1" dirty="0" err="1" smtClean="0">
                <a:solidFill>
                  <a:srgbClr val="000000"/>
                </a:solidFill>
                <a:latin typeface="Helvetica" pitchFamily="34" charset="0"/>
              </a:rPr>
              <a:t>fields</a:t>
            </a:r>
            <a:r>
              <a:rPr lang="fr-CH" altLang="fr-FR" sz="1400" b="1" dirty="0" smtClean="0">
                <a:solidFill>
                  <a:srgbClr val="000000"/>
                </a:solidFill>
                <a:latin typeface="Helvetica" pitchFamily="34" charset="0"/>
              </a:rPr>
              <a:t> and </a:t>
            </a:r>
            <a:r>
              <a:rPr lang="fr-CH" altLang="fr-FR" sz="1400" b="1" dirty="0" err="1" smtClean="0">
                <a:solidFill>
                  <a:srgbClr val="000000"/>
                </a:solidFill>
                <a:latin typeface="Helvetica" pitchFamily="34" charset="0"/>
              </a:rPr>
              <a:t>particle</a:t>
            </a:r>
            <a:r>
              <a:rPr lang="fr-CH" altLang="fr-FR" sz="1400" b="1" dirty="0" smtClean="0">
                <a:solidFill>
                  <a:srgbClr val="000000"/>
                </a:solidFill>
                <a:latin typeface="Helvetica" pitchFamily="34" charset="0"/>
              </a:rPr>
              <a:t> notations</a:t>
            </a:r>
            <a:endParaRPr lang="en-US" altLang="fr-FR" sz="1800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4850"/>
              </p:ext>
            </p:extLst>
          </p:nvPr>
        </p:nvGraphicFramePr>
        <p:xfrm>
          <a:off x="228600" y="571500"/>
          <a:ext cx="8879904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133600"/>
                <a:gridCol w="2257425"/>
                <a:gridCol w="2469579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      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Dirac mass </a:t>
                      </a:r>
                      <a:r>
                        <a:rPr lang="fr-CH" dirty="0" err="1" smtClean="0"/>
                        <a:t>term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only</a:t>
                      </a:r>
                      <a:r>
                        <a:rPr lang="fr-CH" dirty="0" smtClean="0"/>
                        <a:t>  </a:t>
                      </a:r>
                      <a:r>
                        <a:rPr lang="fr-CH" dirty="0" smtClean="0">
                          <a:sym typeface="Symbol"/>
                        </a:rPr>
                        <a:t> «</a:t>
                      </a:r>
                      <a:r>
                        <a:rPr lang="fr-CH" dirty="0" err="1" smtClean="0">
                          <a:sym typeface="Symbol"/>
                        </a:rPr>
                        <a:t>Yukawa</a:t>
                      </a:r>
                      <a:r>
                        <a:rPr lang="fr-CH" dirty="0" smtClean="0">
                          <a:sym typeface="Symbol"/>
                        </a:rPr>
                        <a:t>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Majorana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 mass </a:t>
                      </a:r>
                      <a:r>
                        <a:rPr lang="fr-CH" dirty="0" err="1" smtClean="0"/>
                        <a:t>term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Dirac AND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err="1" smtClean="0"/>
                        <a:t>Majorana</a:t>
                      </a:r>
                      <a:r>
                        <a:rPr lang="fr-CH" dirty="0" smtClean="0"/>
                        <a:t> </a:t>
                      </a:r>
                    </a:p>
                    <a:p>
                      <a:r>
                        <a:rPr lang="fr-CH" dirty="0" smtClean="0"/>
                        <a:t>mass </a:t>
                      </a:r>
                      <a:r>
                        <a:rPr lang="fr-CH" dirty="0" err="1" smtClean="0"/>
                        <a:t>terms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dirty="0" smtClean="0">
                        <a:sym typeface="Symbol" pitchFamily="18" charset="2"/>
                      </a:endParaRPr>
                    </a:p>
                    <a:p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L              </a:t>
                      </a:r>
                      <a:r>
                        <a:rPr lang="en-US" dirty="0" smtClean="0">
                          <a:sym typeface="Symbol"/>
                        </a:rPr>
                        <a:t>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R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I= ½             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>
                        <a:sym typeface="Symbol" pitchFamily="18" charset="2"/>
                      </a:endParaRPr>
                    </a:p>
                    <a:p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L   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R     </a:t>
                      </a:r>
                      <a:r>
                        <a:rPr lang="en-US" dirty="0" smtClean="0">
                          <a:sym typeface="Symbol"/>
                        </a:rPr>
                        <a:t>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R </a:t>
                      </a:r>
                      <a:r>
                        <a:rPr lang="en-US" dirty="0" smtClean="0">
                          <a:sym typeface="Symbol"/>
                        </a:rPr>
                        <a:t>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L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 ½    0        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½    0</a:t>
                      </a:r>
                    </a:p>
                    <a:p>
                      <a:endParaRPr lang="fr-CH" dirty="0" smtClean="0"/>
                    </a:p>
                    <a:p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>
                        <a:sym typeface="Symbol" pitchFamily="18" charset="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L </a:t>
                      </a:r>
                      <a:r>
                        <a:rPr lang="en-US" sz="1800" baseline="0" dirty="0" smtClean="0">
                          <a:solidFill>
                            <a:schemeClr val="dk1"/>
                          </a:solidFill>
                          <a:sym typeface="Symbol"/>
                        </a:rPr>
                        <a:t>      </a:t>
                      </a:r>
                      <a:r>
                        <a:rPr lang="en-US" sz="2400" baseline="0" dirty="0" smtClean="0">
                          <a:sym typeface="Symbol" pitchFamily="18" charset="2"/>
                        </a:rPr>
                        <a:t>  </a:t>
                      </a:r>
                      <a:r>
                        <a:rPr lang="en-US" sz="1800" baseline="0" dirty="0" smtClean="0">
                          <a:sym typeface="Symbol" pitchFamily="18" charset="2"/>
                        </a:rPr>
                        <a:t> ‘</a:t>
                      </a:r>
                      <a:r>
                        <a:rPr lang="en-US" sz="1800" dirty="0" smtClean="0">
                          <a:sym typeface="Symbol"/>
                        </a:rPr>
                        <a:t>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R</a:t>
                      </a:r>
                      <a:r>
                        <a:rPr kumimoji="0" lang="en-US" sz="24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‘</a:t>
                      </a:r>
                      <a:endParaRPr lang="fr-CH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CH" dirty="0" smtClean="0"/>
                        <a:t> ½    </a:t>
                      </a:r>
                      <a:r>
                        <a:rPr lang="fr-CH" baseline="0" dirty="0" smtClean="0"/>
                        <a:t>     </a:t>
                      </a:r>
                      <a:r>
                        <a:rPr lang="fr-CH" dirty="0" smtClean="0"/>
                        <a:t>     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½   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ym typeface="Symbol" pitchFamily="18" charset="2"/>
                        </a:rPr>
                        <a:t>N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R</a:t>
                      </a:r>
                      <a:r>
                        <a:rPr lang="en-US" sz="2400" baseline="0" dirty="0" smtClean="0">
                          <a:solidFill>
                            <a:schemeClr val="dk1"/>
                          </a:solidFill>
                          <a:sym typeface="Symbol"/>
                        </a:rPr>
                        <a:t>      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N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L</a:t>
                      </a:r>
                      <a:endParaRPr lang="fr-CH" sz="2400" dirty="0" smtClean="0"/>
                    </a:p>
                    <a:p>
                      <a:r>
                        <a:rPr lang="fr-CH" sz="2400" dirty="0" smtClean="0"/>
                        <a:t> 0       </a:t>
                      </a:r>
                      <a:r>
                        <a:rPr lang="fr-CH" sz="2400" baseline="0" dirty="0" smtClean="0"/>
                        <a:t> </a:t>
                      </a:r>
                      <a:r>
                        <a:rPr lang="fr-CH" sz="2400" dirty="0" smtClean="0"/>
                        <a:t>0</a:t>
                      </a:r>
                      <a:endParaRPr lang="en-US" sz="2400" dirty="0" smtClean="0">
                        <a:sym typeface="Symbol" pitchFamily="18" charset="2"/>
                      </a:endParaRPr>
                    </a:p>
                    <a:p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L      </a:t>
                      </a:r>
                      <a:r>
                        <a:rPr lang="en-US" sz="1800" baseline="0" dirty="0" smtClean="0">
                          <a:solidFill>
                            <a:schemeClr val="dk1"/>
                          </a:solidFill>
                          <a:sym typeface="Symbol"/>
                        </a:rPr>
                        <a:t>   </a:t>
                      </a:r>
                      <a:r>
                        <a:rPr lang="en-US" sz="2400" dirty="0" smtClean="0">
                          <a:sym typeface="Symbol" pitchFamily="18" charset="2"/>
                        </a:rPr>
                        <a:t></a:t>
                      </a:r>
                      <a:r>
                        <a:rPr lang="en-US" sz="2400" baseline="-25000" dirty="0" smtClean="0">
                          <a:solidFill>
                            <a:srgbClr val="FF0000"/>
                          </a:solidFill>
                          <a:sym typeface="Symbol" pitchFamily="18" charset="2"/>
                        </a:rPr>
                        <a:t>R 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 ½          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½  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  X  3 </a:t>
                      </a:r>
                      <a:r>
                        <a:rPr lang="fr-CH" dirty="0" err="1" smtClean="0"/>
                        <a:t>Families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X  3 </a:t>
                      </a:r>
                      <a:r>
                        <a:rPr lang="fr-CH" dirty="0" err="1" smtClean="0"/>
                        <a:t>Families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X  3 </a:t>
                      </a:r>
                      <a:r>
                        <a:rPr lang="fr-CH" dirty="0" err="1" smtClean="0"/>
                        <a:t>Families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X  3 </a:t>
                      </a:r>
                      <a:r>
                        <a:rPr lang="fr-CH" dirty="0" err="1" smtClean="0"/>
                        <a:t>Families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6 </a:t>
                      </a:r>
                      <a:r>
                        <a:rPr lang="fr-CH" dirty="0" err="1" smtClean="0"/>
                        <a:t>massless</a:t>
                      </a:r>
                      <a:r>
                        <a:rPr lang="fr-CH" baseline="0" dirty="0" smtClean="0"/>
                        <a:t> states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3 masses </a:t>
                      </a:r>
                    </a:p>
                    <a:p>
                      <a:r>
                        <a:rPr lang="fr-CH" sz="1600" dirty="0" smtClean="0"/>
                        <a:t>12 states</a:t>
                      </a:r>
                    </a:p>
                    <a:p>
                      <a:r>
                        <a:rPr lang="fr-CH" sz="1600" dirty="0" smtClean="0"/>
                        <a:t>3 active neutrinos</a:t>
                      </a:r>
                    </a:p>
                    <a:p>
                      <a:r>
                        <a:rPr lang="fr-CH" sz="1600" dirty="0" smtClean="0"/>
                        <a:t>3 active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dirty="0" err="1" smtClean="0"/>
                        <a:t>antinu’s</a:t>
                      </a:r>
                      <a:endParaRPr lang="fr-CH" sz="1600" dirty="0" smtClean="0"/>
                    </a:p>
                    <a:p>
                      <a:r>
                        <a:rPr lang="fr-CH" sz="1600" b="1" dirty="0" smtClean="0"/>
                        <a:t>6 </a:t>
                      </a:r>
                      <a:r>
                        <a:rPr lang="fr-CH" sz="1600" b="1" dirty="0" err="1" smtClean="0"/>
                        <a:t>sterile</a:t>
                      </a:r>
                      <a:r>
                        <a:rPr lang="fr-CH" sz="1600" b="1" dirty="0" smtClean="0"/>
                        <a:t> neutrinos… </a:t>
                      </a:r>
                    </a:p>
                    <a:p>
                      <a:r>
                        <a:rPr lang="fr-CH" sz="1600" dirty="0" smtClean="0"/>
                        <a:t>3 </a:t>
                      </a:r>
                      <a:r>
                        <a:rPr lang="fr-CH" sz="1600" dirty="0" err="1" smtClean="0"/>
                        <a:t>mixing</a:t>
                      </a:r>
                      <a:r>
                        <a:rPr lang="fr-CH" sz="1600" dirty="0" smtClean="0"/>
                        <a:t> angles</a:t>
                      </a:r>
                      <a:r>
                        <a:rPr lang="fr-CH" sz="1600" baseline="0" dirty="0" smtClean="0"/>
                        <a:t> </a:t>
                      </a:r>
                    </a:p>
                    <a:p>
                      <a:r>
                        <a:rPr lang="fr-CH" sz="1600" baseline="0" dirty="0" smtClean="0"/>
                        <a:t>1 CP </a:t>
                      </a:r>
                      <a:r>
                        <a:rPr lang="fr-CH" sz="1600" baseline="0" dirty="0" err="1" smtClean="0"/>
                        <a:t>violating</a:t>
                      </a:r>
                      <a:r>
                        <a:rPr lang="fr-CH" sz="1600" baseline="0" dirty="0" smtClean="0"/>
                        <a:t> phase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/>
                        <a:t>0v</a:t>
                      </a:r>
                      <a:r>
                        <a:rPr lang="fr-CH" sz="1600" b="1" dirty="0" smtClean="0">
                          <a:sym typeface="Symbol"/>
                        </a:rPr>
                        <a:t> = 0</a:t>
                      </a:r>
                      <a:endParaRPr lang="fr-CH" sz="1600" b="1" dirty="0" smtClean="0"/>
                    </a:p>
                    <a:p>
                      <a:endParaRPr lang="fr-CH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3 masses </a:t>
                      </a:r>
                    </a:p>
                    <a:p>
                      <a:r>
                        <a:rPr lang="fr-CH" sz="1600" dirty="0" smtClean="0"/>
                        <a:t>6 active states </a:t>
                      </a:r>
                      <a:r>
                        <a:rPr lang="fr-CH" sz="1600" baseline="0" dirty="0" smtClean="0"/>
                        <a:t> </a:t>
                      </a:r>
                      <a:endParaRPr lang="fr-CH" sz="1600" dirty="0" smtClean="0"/>
                    </a:p>
                    <a:p>
                      <a:r>
                        <a:rPr lang="fr-CH" sz="1600" b="1" dirty="0" smtClean="0"/>
                        <a:t>No </a:t>
                      </a:r>
                      <a:r>
                        <a:rPr lang="fr-CH" sz="1600" b="1" dirty="0" err="1" smtClean="0"/>
                        <a:t>steriles</a:t>
                      </a:r>
                      <a:endParaRPr lang="fr-CH" sz="1600" b="1" dirty="0" smtClean="0"/>
                    </a:p>
                    <a:p>
                      <a:r>
                        <a:rPr lang="fr-CH" sz="1600" dirty="0" smtClean="0"/>
                        <a:t>3 </a:t>
                      </a:r>
                      <a:r>
                        <a:rPr lang="fr-CH" sz="1600" dirty="0" err="1" smtClean="0"/>
                        <a:t>mixing</a:t>
                      </a:r>
                      <a:r>
                        <a:rPr lang="fr-CH" sz="1600" dirty="0" smtClean="0"/>
                        <a:t> angles </a:t>
                      </a:r>
                    </a:p>
                    <a:p>
                      <a:r>
                        <a:rPr lang="fr-CH" sz="1600" dirty="0" smtClean="0"/>
                        <a:t>3 CP </a:t>
                      </a:r>
                      <a:r>
                        <a:rPr lang="fr-CH" sz="1600" dirty="0" err="1" smtClean="0"/>
                        <a:t>violating</a:t>
                      </a:r>
                      <a:r>
                        <a:rPr lang="fr-CH" sz="1600" dirty="0" smtClean="0"/>
                        <a:t> phases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/>
                        <a:t>0v</a:t>
                      </a:r>
                      <a:r>
                        <a:rPr lang="fr-CH" sz="1600" b="1" dirty="0" smtClean="0">
                          <a:sym typeface="Symbol"/>
                        </a:rPr>
                        <a:t>  0</a:t>
                      </a:r>
                      <a:endParaRPr lang="fr-CH" sz="1600" b="1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6 masses  (</a:t>
                      </a:r>
                      <a:r>
                        <a:rPr lang="fr-CH" sz="1600" dirty="0" err="1" smtClean="0"/>
                        <a:t>Majorana</a:t>
                      </a:r>
                      <a:r>
                        <a:rPr lang="fr-CH" sz="1600" dirty="0" smtClean="0"/>
                        <a:t>)</a:t>
                      </a:r>
                    </a:p>
                    <a:p>
                      <a:r>
                        <a:rPr lang="fr-CH" sz="1600" dirty="0" smtClean="0"/>
                        <a:t>12 states</a:t>
                      </a:r>
                    </a:p>
                    <a:p>
                      <a:r>
                        <a:rPr lang="fr-CH" sz="1600" dirty="0" smtClean="0"/>
                        <a:t>6 active states </a:t>
                      </a:r>
                    </a:p>
                    <a:p>
                      <a:r>
                        <a:rPr lang="fr-CH" sz="1600" b="1" dirty="0" smtClean="0">
                          <a:solidFill>
                            <a:schemeClr val="tx1"/>
                          </a:solidFill>
                        </a:rPr>
                        <a:t>6 </a:t>
                      </a:r>
                      <a:r>
                        <a:rPr lang="fr-CH" sz="1600" b="1" dirty="0" err="1" smtClean="0">
                          <a:solidFill>
                            <a:schemeClr val="tx1"/>
                          </a:solidFill>
                        </a:rPr>
                        <a:t>sterile</a:t>
                      </a:r>
                      <a:r>
                        <a:rPr lang="fr-CH" sz="1600" b="1" dirty="0" smtClean="0">
                          <a:solidFill>
                            <a:schemeClr val="tx1"/>
                          </a:solidFill>
                        </a:rPr>
                        <a:t> neutrinos…</a:t>
                      </a:r>
                    </a:p>
                    <a:p>
                      <a:r>
                        <a:rPr lang="fr-CH" sz="1600" dirty="0" smtClean="0"/>
                        <a:t>More </a:t>
                      </a:r>
                      <a:r>
                        <a:rPr lang="fr-CH" sz="1600" dirty="0" err="1" smtClean="0"/>
                        <a:t>mixing</a:t>
                      </a:r>
                      <a:r>
                        <a:rPr lang="fr-CH" sz="1600" dirty="0" smtClean="0"/>
                        <a:t> angles </a:t>
                      </a:r>
                    </a:p>
                    <a:p>
                      <a:r>
                        <a:rPr lang="fr-CH" sz="1600" dirty="0" smtClean="0"/>
                        <a:t>and CPV  phases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/>
                        <a:t>0v</a:t>
                      </a:r>
                      <a:r>
                        <a:rPr lang="fr-CH" sz="1600" b="1" dirty="0" smtClean="0">
                          <a:sym typeface="Symbol"/>
                        </a:rPr>
                        <a:t>  0 </a:t>
                      </a:r>
                      <a:r>
                        <a:rPr lang="fr-CH" sz="1200" b="0" dirty="0" smtClean="0">
                          <a:sym typeface="Symbol"/>
                        </a:rPr>
                        <a:t>(</a:t>
                      </a:r>
                      <a:r>
                        <a:rPr lang="fr-CH" sz="1200" b="0" dirty="0" err="1" smtClean="0">
                          <a:sym typeface="Symbol"/>
                        </a:rPr>
                        <a:t>different</a:t>
                      </a:r>
                      <a:r>
                        <a:rPr lang="fr-CH" sz="1200" b="0" dirty="0" smtClean="0">
                          <a:sym typeface="Symbol"/>
                        </a:rPr>
                        <a:t> </a:t>
                      </a:r>
                      <a:r>
                        <a:rPr lang="fr-CH" sz="1200" b="0" dirty="0" err="1" smtClean="0">
                          <a:sym typeface="Symbol"/>
                        </a:rPr>
                        <a:t>than</a:t>
                      </a:r>
                      <a:r>
                        <a:rPr lang="fr-CH" sz="1200" b="0" dirty="0" smtClean="0">
                          <a:sym typeface="Symbol"/>
                        </a:rPr>
                        <a:t> pure </a:t>
                      </a:r>
                      <a:r>
                        <a:rPr lang="fr-CH" sz="1200" b="0" dirty="0" err="1" smtClean="0">
                          <a:sym typeface="Symbol"/>
                        </a:rPr>
                        <a:t>Majorana</a:t>
                      </a:r>
                      <a:r>
                        <a:rPr lang="fr-CH" sz="1200" b="0" baseline="0" dirty="0" smtClean="0">
                          <a:sym typeface="Symbol"/>
                        </a:rPr>
                        <a:t> case if m</a:t>
                      </a:r>
                      <a:r>
                        <a:rPr lang="fr-CH" sz="1200" b="0" baseline="-25000" dirty="0" smtClean="0">
                          <a:sym typeface="Symbol"/>
                        </a:rPr>
                        <a:t>N</a:t>
                      </a:r>
                      <a:r>
                        <a:rPr lang="fr-CH" sz="1200" b="0" baseline="0" dirty="0" smtClean="0">
                          <a:sym typeface="Symbol"/>
                        </a:rPr>
                        <a:t>&lt;100 MeV)</a:t>
                      </a:r>
                      <a:endParaRPr lang="fr-CH" sz="1200" b="0" dirty="0" smtClean="0"/>
                    </a:p>
                    <a:p>
                      <a:r>
                        <a:rPr lang="fr-CH" sz="1600" b="1" u="sng" dirty="0" smtClean="0">
                          <a:solidFill>
                            <a:srgbClr val="0070C0"/>
                          </a:solidFill>
                          <a:sym typeface="Wingdings" pitchFamily="2" charset="2"/>
                        </a:rPr>
                        <a:t> </a:t>
                      </a:r>
                      <a:r>
                        <a:rPr lang="fr-CH" sz="1600" b="1" u="sng" dirty="0" err="1" smtClean="0">
                          <a:solidFill>
                            <a:srgbClr val="0070C0"/>
                          </a:solidFill>
                        </a:rPr>
                        <a:t>Leptogenesis</a:t>
                      </a:r>
                      <a:r>
                        <a:rPr lang="fr-CH" sz="1600" b="1" u="sng" baseline="0" dirty="0" smtClean="0">
                          <a:solidFill>
                            <a:srgbClr val="0070C0"/>
                          </a:solidFill>
                        </a:rPr>
                        <a:t> and </a:t>
                      </a:r>
                      <a:r>
                        <a:rPr lang="fr-CH" sz="1600" b="1" u="sng" baseline="0" dirty="0" err="1" smtClean="0">
                          <a:solidFill>
                            <a:srgbClr val="0070C0"/>
                          </a:solidFill>
                        </a:rPr>
                        <a:t>Dark</a:t>
                      </a:r>
                      <a:r>
                        <a:rPr lang="fr-CH" sz="1600" b="1" u="sng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fr-CH" sz="1600" b="1" u="sng" baseline="0" dirty="0" err="1" smtClean="0">
                          <a:solidFill>
                            <a:srgbClr val="0070C0"/>
                          </a:solidFill>
                        </a:rPr>
                        <a:t>matter</a:t>
                      </a:r>
                      <a:endParaRPr lang="en-US" sz="1600" b="1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5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06451"/>
            <a:ext cx="2628900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9" name="TextBox 40"/>
          <p:cNvSpPr txBox="1">
            <a:spLocks noChangeArrowheads="1"/>
          </p:cNvSpPr>
          <p:nvPr/>
        </p:nvSpPr>
        <p:spPr bwMode="auto">
          <a:xfrm>
            <a:off x="152400" y="5638800"/>
            <a:ext cx="7820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Mass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hierarchies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are all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unknown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except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  m</a:t>
            </a:r>
            <a:r>
              <a:rPr lang="fr-CH" altLang="fr-FR" sz="2000" b="1" baseline="-25000" dirty="0" smtClean="0">
                <a:solidFill>
                  <a:srgbClr val="0099FF"/>
                </a:solidFill>
                <a:latin typeface="Comic Sans MS" pitchFamily="66" charset="0"/>
              </a:rPr>
              <a:t>1 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&lt; m</a:t>
            </a:r>
            <a:r>
              <a:rPr lang="fr-CH" altLang="fr-FR" sz="2000" b="1" baseline="-25000" dirty="0" smtClean="0">
                <a:solidFill>
                  <a:srgbClr val="0099FF"/>
                </a:solidFill>
                <a:latin typeface="Comic Sans MS" pitchFamily="66" charset="0"/>
              </a:rPr>
              <a:t>2  </a:t>
            </a:r>
            <a:endParaRPr lang="fr-CH" altLang="fr-FR" sz="2000" b="1" dirty="0" smtClean="0">
              <a:solidFill>
                <a:srgbClr val="0099FF"/>
              </a:solidFill>
              <a:latin typeface="Comic Sans MS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  </a:t>
            </a:r>
            <a:r>
              <a:rPr lang="fr-CH" altLang="fr-FR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fr-CH" altLang="fr-FR" sz="2000" b="1" dirty="0" err="1" smtClean="0">
                <a:solidFill>
                  <a:srgbClr val="000000"/>
                </a:solidFill>
                <a:latin typeface="Comic Sans MS" pitchFamily="66" charset="0"/>
              </a:rPr>
              <a:t>Preferred</a:t>
            </a:r>
            <a:r>
              <a:rPr lang="fr-CH" altLang="fr-FR" sz="2000" b="1" dirty="0" smtClean="0">
                <a:solidFill>
                  <a:srgbClr val="000000"/>
                </a:solidFill>
                <a:latin typeface="Comic Sans MS" pitchFamily="66" charset="0"/>
              </a:rPr>
              <a:t> scenario has </a:t>
            </a:r>
            <a:r>
              <a:rPr lang="fr-CH" altLang="fr-FR" sz="2000" b="1" dirty="0" err="1" smtClean="0">
                <a:solidFill>
                  <a:srgbClr val="000000"/>
                </a:solidFill>
                <a:latin typeface="Comic Sans MS" pitchFamily="66" charset="0"/>
              </a:rPr>
              <a:t>both</a:t>
            </a:r>
            <a:r>
              <a:rPr lang="fr-CH" altLang="fr-FR" sz="2000" b="1" dirty="0" smtClean="0">
                <a:solidFill>
                  <a:srgbClr val="000000"/>
                </a:solidFill>
                <a:latin typeface="Comic Sans MS" pitchFamily="66" charset="0"/>
              </a:rPr>
              <a:t> Dirac and </a:t>
            </a:r>
            <a:r>
              <a:rPr lang="fr-CH" altLang="fr-FR" sz="2000" b="1" dirty="0" err="1" smtClean="0">
                <a:solidFill>
                  <a:srgbClr val="000000"/>
                </a:solidFill>
                <a:latin typeface="Comic Sans MS" pitchFamily="66" charset="0"/>
              </a:rPr>
              <a:t>Majorana</a:t>
            </a:r>
            <a:r>
              <a:rPr lang="fr-CH" altLang="fr-FR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fr-CH" altLang="fr-FR" sz="2000" b="1" dirty="0" err="1" smtClean="0">
                <a:solidFill>
                  <a:srgbClr val="000000"/>
                </a:solidFill>
                <a:latin typeface="Comic Sans MS" pitchFamily="66" charset="0"/>
              </a:rPr>
              <a:t>terms</a:t>
            </a:r>
            <a:r>
              <a:rPr lang="fr-CH" altLang="fr-FR" sz="2000" b="1" dirty="0" smtClean="0">
                <a:solidFill>
                  <a:srgbClr val="000000"/>
                </a:solidFill>
                <a:latin typeface="Comic Sans MS" pitchFamily="66" charset="0"/>
              </a:rPr>
              <a:t> 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… 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many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physics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possibilities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and </a:t>
            </a:r>
            <a:r>
              <a:rPr lang="fr-CH" altLang="fr-FR" sz="2000" b="1" dirty="0" err="1" smtClean="0">
                <a:solidFill>
                  <a:srgbClr val="0099FF"/>
                </a:solidFill>
                <a:latin typeface="Comic Sans MS" pitchFamily="66" charset="0"/>
              </a:rPr>
              <a:t>experimental</a:t>
            </a:r>
            <a:r>
              <a:rPr lang="fr-CH" altLang="fr-FR" sz="2000" b="1" dirty="0" smtClean="0">
                <a:solidFill>
                  <a:srgbClr val="0099FF"/>
                </a:solidFill>
                <a:latin typeface="Comic Sans MS" pitchFamily="66" charset="0"/>
              </a:rPr>
              <a:t> challenges</a:t>
            </a:r>
            <a:endParaRPr lang="en-US" altLang="fr-FR" sz="2000" b="1" dirty="0" smtClean="0">
              <a:solidFill>
                <a:srgbClr val="0099FF"/>
              </a:solidFill>
              <a:latin typeface="Comic Sans MS" pitchFamily="66" charset="0"/>
            </a:endParaRPr>
          </a:p>
        </p:txBody>
      </p:sp>
      <p:sp>
        <p:nvSpPr>
          <p:cNvPr id="17440" name="TextBox 5"/>
          <p:cNvSpPr txBox="1">
            <a:spLocks noChangeArrowheads="1"/>
          </p:cNvSpPr>
          <p:nvPr/>
        </p:nvSpPr>
        <p:spPr bwMode="auto">
          <a:xfrm>
            <a:off x="522288" y="401478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CH" altLang="fr-FR" sz="2800" b="1" smtClean="0">
                <a:solidFill>
                  <a:srgbClr val="000000"/>
                </a:solidFill>
              </a:rPr>
              <a:t>wrong</a:t>
            </a:r>
            <a:endParaRPr lang="en-US" altLang="fr-FR" sz="2800" b="1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5C25-3D6A-4989-AEE8-28A816E7687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6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5600" y="2546189"/>
                <a:ext cx="8487971" cy="3724096"/>
              </a:xfrm>
              <a:prstGeom prst="rect">
                <a:avLst/>
              </a:prstGeom>
              <a:ln w="76200" cmpd="thinThick"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fr-CH" sz="1800" dirty="0" smtClean="0">
                    <a:latin typeface="+mn-lt"/>
                  </a:rPr>
                  <a:t>-- </a:t>
                </a:r>
                <a:r>
                  <a:rPr lang="fr-CH" sz="1800" dirty="0" err="1">
                    <a:latin typeface="+mn-lt"/>
                  </a:rPr>
                  <a:t>mixing</a:t>
                </a:r>
                <a:r>
                  <a:rPr lang="fr-CH" sz="1800" dirty="0">
                    <a:latin typeface="+mn-lt"/>
                  </a:rPr>
                  <a:t> </a:t>
                </a:r>
                <a:r>
                  <a:rPr lang="fr-CH" sz="1800" dirty="0" err="1">
                    <a:latin typeface="+mn-lt"/>
                  </a:rPr>
                  <a:t>with</a:t>
                </a:r>
                <a:r>
                  <a:rPr lang="fr-CH" sz="1800" dirty="0">
                    <a:latin typeface="+mn-lt"/>
                  </a:rPr>
                  <a:t> active neutrinos leads to </a:t>
                </a:r>
                <a:r>
                  <a:rPr lang="fr-CH" sz="1800" dirty="0" err="1">
                    <a:latin typeface="+mn-lt"/>
                  </a:rPr>
                  <a:t>various</a:t>
                </a:r>
                <a:r>
                  <a:rPr lang="fr-CH" sz="1800" dirty="0">
                    <a:latin typeface="+mn-lt"/>
                  </a:rPr>
                  <a:t> observable </a:t>
                </a:r>
                <a:r>
                  <a:rPr lang="fr-CH" sz="1800" dirty="0" err="1" smtClean="0">
                    <a:latin typeface="+mn-lt"/>
                  </a:rPr>
                  <a:t>consequences</a:t>
                </a:r>
                <a:endParaRPr lang="fr-CH" sz="1800" dirty="0" smtClean="0">
                  <a:latin typeface="+mn-lt"/>
                </a:endParaRPr>
              </a:p>
              <a:p>
                <a:r>
                  <a:rPr lang="fr-CH" sz="1800" dirty="0">
                    <a:latin typeface="+mn-lt"/>
                  </a:rPr>
                  <a:t> </a:t>
                </a:r>
                <a:r>
                  <a:rPr lang="fr-CH" sz="1800" dirty="0" smtClean="0">
                    <a:solidFill>
                      <a:schemeClr val="accent3"/>
                    </a:solidFill>
                    <a:latin typeface="+mn-lt"/>
                  </a:rPr>
                  <a:t> </a:t>
                </a:r>
                <a:r>
                  <a:rPr lang="fr-CH" sz="1800" dirty="0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 </a:t>
                </a:r>
                <a:r>
                  <a:rPr lang="fr-CH" sz="18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-- if </a:t>
                </a:r>
                <a:r>
                  <a:rPr lang="fr-CH" sz="18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very</a:t>
                </a:r>
                <a:r>
                  <a:rPr lang="fr-CH" sz="18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light (eV) , possible </a:t>
                </a:r>
                <a:r>
                  <a:rPr lang="fr-CH" sz="18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effect</a:t>
                </a:r>
                <a:r>
                  <a:rPr lang="fr-CH" sz="18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on neutrino </a:t>
                </a:r>
                <a:r>
                  <a:rPr lang="fr-CH" sz="1800" dirty="0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oscillations</a:t>
                </a:r>
              </a:p>
              <a:p>
                <a:r>
                  <a:rPr lang="fr-CH" sz="1800" dirty="0" smtClean="0">
                    <a:latin typeface="+mn-lt"/>
                  </a:rPr>
                  <a:t>    -- if in </a:t>
                </a:r>
                <a:r>
                  <a:rPr lang="fr-CH" sz="1800" dirty="0" err="1" smtClean="0">
                    <a:latin typeface="+mn-lt"/>
                  </a:rPr>
                  <a:t>keV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region</a:t>
                </a:r>
                <a:r>
                  <a:rPr lang="fr-CH" sz="1800" dirty="0" smtClean="0">
                    <a:latin typeface="+mn-lt"/>
                  </a:rPr>
                  <a:t> (</a:t>
                </a:r>
                <a:r>
                  <a:rPr lang="fr-CH" sz="1800" dirty="0" err="1" smtClean="0">
                    <a:latin typeface="+mn-lt"/>
                  </a:rPr>
                  <a:t>dark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matter</a:t>
                </a:r>
                <a:r>
                  <a:rPr lang="fr-CH" sz="1800" dirty="0" smtClean="0">
                    <a:latin typeface="+mn-lt"/>
                  </a:rPr>
                  <a:t>), </a:t>
                </a:r>
                <a:r>
                  <a:rPr lang="fr-CH" sz="1800" dirty="0" err="1" smtClean="0">
                    <a:latin typeface="+mn-lt"/>
                  </a:rPr>
                  <a:t>monochromatic</a:t>
                </a:r>
                <a:r>
                  <a:rPr lang="fr-CH" sz="1800" dirty="0" smtClean="0">
                    <a:latin typeface="+mn-lt"/>
                  </a:rPr>
                  <a:t>  photons </a:t>
                </a:r>
                <a:r>
                  <a:rPr lang="fr-CH" sz="1800" dirty="0" err="1" smtClean="0">
                    <a:latin typeface="+mn-lt"/>
                  </a:rPr>
                  <a:t>from</a:t>
                </a:r>
                <a:r>
                  <a:rPr lang="fr-CH" sz="1800" dirty="0" smtClean="0">
                    <a:latin typeface="+mn-lt"/>
                  </a:rPr>
                  <a:t> galaxies </a:t>
                </a:r>
                <a:r>
                  <a:rPr lang="fr-CH" sz="1800" dirty="0" err="1" smtClean="0">
                    <a:latin typeface="+mn-lt"/>
                  </a:rPr>
                  <a:t>with</a:t>
                </a:r>
                <a:r>
                  <a:rPr lang="fr-CH" sz="1800" dirty="0" smtClean="0">
                    <a:latin typeface="+mn-lt"/>
                  </a:rPr>
                  <a:t> E=m</a:t>
                </a:r>
                <a:r>
                  <a:rPr lang="fr-CH" sz="1800" baseline="-25000" dirty="0" smtClean="0">
                    <a:latin typeface="+mn-lt"/>
                  </a:rPr>
                  <a:t>N</a:t>
                </a:r>
                <a:r>
                  <a:rPr lang="fr-CH" sz="1800" dirty="0" smtClean="0">
                    <a:latin typeface="+mn-lt"/>
                  </a:rPr>
                  <a:t>/2</a:t>
                </a:r>
                <a:endParaRPr lang="fr-CH" sz="1800" dirty="0">
                  <a:latin typeface="+mn-lt"/>
                </a:endParaRPr>
              </a:p>
              <a:p>
                <a:r>
                  <a:rPr lang="fr-CH" sz="1800" dirty="0">
                    <a:latin typeface="+mn-lt"/>
                  </a:rPr>
                  <a:t>   </a:t>
                </a:r>
                <a:endParaRPr lang="fr-CH" sz="1800" dirty="0" smtClean="0">
                  <a:latin typeface="+mn-lt"/>
                </a:endParaRPr>
              </a:p>
              <a:p>
                <a:r>
                  <a:rPr lang="fr-CH" sz="1800" dirty="0" smtClean="0">
                    <a:latin typeface="+mn-lt"/>
                  </a:rPr>
                  <a:t>-- </a:t>
                </a:r>
                <a:r>
                  <a:rPr lang="fr-CH" sz="1800" dirty="0" err="1" smtClean="0">
                    <a:latin typeface="+mn-lt"/>
                  </a:rPr>
                  <a:t>possibly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>
                    <a:latin typeface="+mn-lt"/>
                  </a:rPr>
                  <a:t>measurable</a:t>
                </a:r>
                <a:r>
                  <a:rPr lang="fr-CH" sz="1800" dirty="0">
                    <a:latin typeface="+mn-lt"/>
                  </a:rPr>
                  <a:t> </a:t>
                </a:r>
                <a:r>
                  <a:rPr lang="fr-CH" sz="1800" dirty="0" err="1">
                    <a:latin typeface="+mn-lt"/>
                  </a:rPr>
                  <a:t>effects</a:t>
                </a:r>
                <a:r>
                  <a:rPr lang="fr-CH" sz="1800" dirty="0">
                    <a:latin typeface="+mn-lt"/>
                  </a:rPr>
                  <a:t> </a:t>
                </a:r>
                <a:r>
                  <a:rPr lang="fr-CH" sz="1800" dirty="0" smtClean="0">
                    <a:latin typeface="+mn-lt"/>
                  </a:rPr>
                  <a:t>at High </a:t>
                </a:r>
                <a:r>
                  <a:rPr lang="fr-CH" sz="1800" dirty="0" err="1" smtClean="0">
                    <a:latin typeface="+mn-lt"/>
                  </a:rPr>
                  <a:t>Energy</a:t>
                </a:r>
                <a:endParaRPr lang="fr-CH" sz="1800" dirty="0">
                  <a:latin typeface="+mn-lt"/>
                </a:endParaRPr>
              </a:p>
              <a:p>
                <a:r>
                  <a:rPr lang="fr-CH" sz="1800" dirty="0" smtClean="0">
                    <a:latin typeface="+mn-lt"/>
                  </a:rPr>
                  <a:t>        If N </a:t>
                </a:r>
                <a:r>
                  <a:rPr lang="fr-CH" sz="1800" dirty="0" err="1" smtClean="0">
                    <a:latin typeface="+mn-lt"/>
                  </a:rPr>
                  <a:t>is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heavy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it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will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decay</a:t>
                </a:r>
                <a:r>
                  <a:rPr lang="fr-CH" sz="1800" dirty="0" smtClean="0">
                    <a:latin typeface="+mn-lt"/>
                  </a:rPr>
                  <a:t> in the detector (not invisible)  </a:t>
                </a:r>
              </a:p>
              <a:p>
                <a:r>
                  <a:rPr lang="fr-CH" sz="1800" dirty="0" smtClean="0">
                    <a:latin typeface="+mn-lt"/>
                  </a:rPr>
                  <a:t>         </a:t>
                </a:r>
                <a:r>
                  <a:rPr lang="fr-CH" sz="1800" dirty="0" smtClean="0">
                    <a:latin typeface="+mn-lt"/>
                    <a:sym typeface="Wingdings" panose="05000000000000000000" pitchFamily="2" charset="2"/>
                  </a:rPr>
                  <a:t>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>
                    <a:latin typeface="+mn-lt"/>
                  </a:rPr>
                  <a:t>PMNS matrix </a:t>
                </a:r>
                <a:r>
                  <a:rPr lang="fr-CH" sz="1800" dirty="0" err="1">
                    <a:latin typeface="+mn-lt"/>
                  </a:rPr>
                  <a:t>unitarity</a:t>
                </a:r>
                <a:r>
                  <a:rPr lang="fr-CH" sz="1800" dirty="0">
                    <a:latin typeface="+mn-lt"/>
                  </a:rPr>
                  <a:t> violation </a:t>
                </a:r>
                <a:r>
                  <a:rPr lang="fr-CH" sz="1800" dirty="0">
                    <a:latin typeface="+mn-lt"/>
                    <a:sym typeface="Symbol"/>
                  </a:rPr>
                  <a:t>and </a:t>
                </a:r>
                <a:r>
                  <a:rPr lang="fr-CH" sz="1800" dirty="0" err="1">
                    <a:solidFill>
                      <a:srgbClr val="C00000"/>
                    </a:solidFill>
                    <a:latin typeface="+mn-lt"/>
                    <a:sym typeface="Symbol"/>
                  </a:rPr>
                  <a:t>deficit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Symbol"/>
                  </a:rPr>
                  <a:t> in Z 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«invisible» </a:t>
                </a:r>
                <a:r>
                  <a:rPr lang="fr-CH" sz="1800" dirty="0" err="1" smtClean="0">
                    <a:solidFill>
                      <a:srgbClr val="C00000"/>
                    </a:solidFill>
                    <a:latin typeface="+mn-lt"/>
                    <a:sym typeface="Symbol"/>
                  </a:rPr>
                  <a:t>width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 </a:t>
                </a:r>
                <a:r>
                  <a:rPr lang="fr-CH" sz="1800" dirty="0" smtClean="0">
                    <a:latin typeface="+mn-lt"/>
                  </a:rPr>
                  <a:t>    (</a:t>
                </a:r>
                <a:r>
                  <a:rPr lang="fr-CH" sz="1800" dirty="0">
                    <a:latin typeface="+mn-lt"/>
                  </a:rPr>
                  <a:t>S</a:t>
                </a:r>
                <a:r>
                  <a:rPr lang="fr-CH" sz="1800" dirty="0" smtClean="0">
                    <a:latin typeface="+mn-lt"/>
                  </a:rPr>
                  <a:t>erguei)     </a:t>
                </a:r>
              </a:p>
              <a:p>
                <a:r>
                  <a:rPr lang="fr-CH" sz="1800" dirty="0" smtClean="0">
                    <a:latin typeface="+mn-lt"/>
                  </a:rPr>
                  <a:t>         </a:t>
                </a:r>
                <a:r>
                  <a:rPr lang="fr-CH" sz="1800" dirty="0" smtClean="0">
                    <a:latin typeface="+mn-lt"/>
                    <a:sym typeface="Wingdings" panose="05000000000000000000" pitchFamily="2" charset="2"/>
                  </a:rPr>
                  <a:t>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solidFill>
                      <a:srgbClr val="C00000"/>
                    </a:solidFill>
                    <a:latin typeface="+mn-lt"/>
                  </a:rPr>
                  <a:t>Higgs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</a:rPr>
                  <a:t> and Z visible </a:t>
                </a:r>
                <a:r>
                  <a:rPr lang="fr-CH" sz="1800" dirty="0" err="1" smtClean="0">
                    <a:solidFill>
                      <a:srgbClr val="C00000"/>
                    </a:solidFill>
                    <a:latin typeface="+mn-lt"/>
                  </a:rPr>
                  <a:t>exotic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fr-CH" sz="1800" dirty="0" err="1" smtClean="0">
                    <a:solidFill>
                      <a:srgbClr val="C00000"/>
                    </a:solidFill>
                    <a:latin typeface="+mn-lt"/>
                  </a:rPr>
                  <a:t>decays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</a:rPr>
                  <a:t> 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</a:rPr>
                  <a:t>H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Wingdings" pitchFamily="2" charset="2"/>
                  </a:rPr>
                  <a:t> 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</a:t>
                </a:r>
                <a:r>
                  <a:rPr lang="fr-CH" sz="1800" baseline="-250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i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</a:t>
                </a:r>
                <a:r>
                  <a:rPr lang="fr-CH" sz="1800" baseline="-250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i 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 and Z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Wingdings" panose="05000000000000000000" pitchFamily="2" charset="2"/>
                  </a:rPr>
                  <a:t>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 </a:t>
                </a:r>
                <a:r>
                  <a:rPr lang="fr-CH" sz="1800" dirty="0">
                    <a:solidFill>
                      <a:srgbClr val="C00000"/>
                    </a:solidFill>
                    <a:sym typeface="Symbol"/>
                  </a:rPr>
                  <a:t></a:t>
                </a:r>
                <a:r>
                  <a:rPr lang="fr-CH" sz="1800" baseline="-25000" dirty="0">
                    <a:solidFill>
                      <a:srgbClr val="C00000"/>
                    </a:solidFill>
                    <a:sym typeface="Symbol"/>
                  </a:rPr>
                  <a:t>i</a:t>
                </a:r>
                <a:r>
                  <a:rPr lang="fr-CH" sz="1800" dirty="0">
                    <a:solidFill>
                      <a:srgbClr val="C00000"/>
                    </a:solidFill>
                    <a:sym typeface="Symbol"/>
                  </a:rPr>
                  <a:t></a:t>
                </a:r>
                <a:r>
                  <a:rPr lang="fr-CH" sz="1800" baseline="-25000" dirty="0">
                    <a:solidFill>
                      <a:srgbClr val="C00000"/>
                    </a:solidFill>
                    <a:sym typeface="Symbol"/>
                  </a:rPr>
                  <a:t>i 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Symbol"/>
                  </a:rPr>
                  <a:t> </a:t>
                </a:r>
                <a:r>
                  <a:rPr lang="fr-CH" sz="1800" dirty="0" err="1" smtClean="0">
                    <a:solidFill>
                      <a:srgbClr val="00B050"/>
                    </a:solidFill>
                    <a:latin typeface="+mn-lt"/>
                    <a:sym typeface="Symbol"/>
                  </a:rPr>
                  <a:t>also</a:t>
                </a:r>
                <a:r>
                  <a:rPr lang="fr-CH" sz="1800" dirty="0" smtClean="0">
                    <a:solidFill>
                      <a:srgbClr val="00B050"/>
                    </a:solidFill>
                    <a:latin typeface="+mn-lt"/>
                    <a:sym typeface="Symbol"/>
                  </a:rPr>
                  <a:t> W-&gt; l</a:t>
                </a:r>
                <a:r>
                  <a:rPr lang="fr-CH" sz="1800" baseline="-25000" dirty="0" smtClean="0">
                    <a:solidFill>
                      <a:srgbClr val="00B050"/>
                    </a:solidFill>
                    <a:latin typeface="+mn-lt"/>
                    <a:sym typeface="Symbol"/>
                  </a:rPr>
                  <a:t>i</a:t>
                </a:r>
                <a:r>
                  <a:rPr lang="fr-CH" sz="1800" dirty="0" smtClean="0">
                    <a:solidFill>
                      <a:srgbClr val="00B050"/>
                    </a:solidFill>
                    <a:latin typeface="+mn-lt"/>
                    <a:sym typeface="Symbol"/>
                  </a:rPr>
                  <a:t> </a:t>
                </a:r>
                <a:r>
                  <a:rPr lang="fr-CH" sz="1800" dirty="0">
                    <a:solidFill>
                      <a:srgbClr val="00B050"/>
                    </a:solidFill>
                    <a:sym typeface="Symbol"/>
                  </a:rPr>
                  <a:t></a:t>
                </a:r>
                <a:r>
                  <a:rPr lang="fr-CH" sz="1800" baseline="-25000" dirty="0">
                    <a:solidFill>
                      <a:srgbClr val="00B050"/>
                    </a:solidFill>
                    <a:sym typeface="Symbol"/>
                  </a:rPr>
                  <a:t>i</a:t>
                </a:r>
                <a:r>
                  <a:rPr lang="fr-CH" sz="1800" dirty="0" smtClean="0">
                    <a:solidFill>
                      <a:srgbClr val="00B050"/>
                    </a:solidFill>
                    <a:latin typeface="+mn-lt"/>
                    <a:sym typeface="Symbol"/>
                  </a:rPr>
                  <a:t>                      </a:t>
                </a:r>
              </a:p>
              <a:p>
                <a:r>
                  <a:rPr lang="fr-CH" sz="1800" dirty="0" smtClean="0">
                    <a:latin typeface="+mn-lt"/>
                    <a:sym typeface="Symbol"/>
                  </a:rPr>
                  <a:t>         </a:t>
                </a:r>
                <a:r>
                  <a:rPr lang="fr-CH" sz="1800" dirty="0" smtClean="0">
                    <a:latin typeface="+mn-lt"/>
                    <a:sym typeface="Wingdings" panose="05000000000000000000" pitchFamily="2" charset="2"/>
                  </a:rPr>
                  <a:t></a:t>
                </a:r>
                <a:r>
                  <a:rPr lang="fr-CH" sz="1800" dirty="0" smtClean="0">
                    <a:latin typeface="+mn-lt"/>
                    <a:sym typeface="Symbol"/>
                  </a:rPr>
                  <a:t> </a:t>
                </a:r>
                <a:r>
                  <a:rPr lang="fr-CH" sz="1800" dirty="0">
                    <a:latin typeface="+mn-lt"/>
                    <a:sym typeface="Symbol"/>
                  </a:rPr>
                  <a:t>violation of </a:t>
                </a:r>
                <a:r>
                  <a:rPr lang="fr-CH" sz="1800" dirty="0" err="1">
                    <a:latin typeface="+mn-lt"/>
                    <a:sym typeface="Symbol"/>
                  </a:rPr>
                  <a:t>unitarity</a:t>
                </a:r>
                <a:r>
                  <a:rPr lang="fr-CH" sz="1800" dirty="0">
                    <a:latin typeface="+mn-lt"/>
                    <a:sym typeface="Symbol"/>
                  </a:rPr>
                  <a:t> and lepton </a:t>
                </a:r>
                <a:r>
                  <a:rPr lang="fr-CH" sz="1800" dirty="0" err="1">
                    <a:latin typeface="+mn-lt"/>
                    <a:sym typeface="Symbol"/>
                  </a:rPr>
                  <a:t>universality</a:t>
                </a:r>
                <a:r>
                  <a:rPr lang="fr-CH" sz="1800" dirty="0">
                    <a:latin typeface="+mn-lt"/>
                    <a:sym typeface="Symbol"/>
                  </a:rPr>
                  <a:t> in 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Symbol"/>
                  </a:rPr>
                  <a:t>Z, </a:t>
                </a:r>
                <a:r>
                  <a:rPr lang="fr-CH" sz="1800" dirty="0" smtClean="0">
                    <a:solidFill>
                      <a:srgbClr val="C00000"/>
                    </a:solidFill>
                    <a:latin typeface="+mn-lt"/>
                    <a:sym typeface="Symbol"/>
                  </a:rPr>
                  <a:t>W 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Symbol"/>
                  </a:rPr>
                  <a:t>or </a:t>
                </a:r>
                <a:r>
                  <a:rPr lang="fr-CH" sz="2000" dirty="0">
                    <a:solidFill>
                      <a:srgbClr val="C00000"/>
                    </a:solidFill>
                    <a:latin typeface="+mn-lt"/>
                    <a:sym typeface="Symbol"/>
                  </a:rPr>
                  <a:t>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Symbol"/>
                  </a:rPr>
                  <a:t>  </a:t>
                </a:r>
                <a:r>
                  <a:rPr lang="fr-CH" sz="1800" dirty="0" err="1">
                    <a:solidFill>
                      <a:srgbClr val="C00000"/>
                    </a:solidFill>
                    <a:latin typeface="+mn-lt"/>
                    <a:sym typeface="Symbol"/>
                  </a:rPr>
                  <a:t>decays</a:t>
                </a:r>
                <a:r>
                  <a:rPr lang="fr-CH" sz="1800" dirty="0">
                    <a:solidFill>
                      <a:srgbClr val="C00000"/>
                    </a:solidFill>
                    <a:latin typeface="+mn-lt"/>
                    <a:sym typeface="Symbol"/>
                  </a:rPr>
                  <a:t> </a:t>
                </a:r>
                <a:endParaRPr lang="fr-CH" sz="1800" dirty="0" smtClean="0">
                  <a:latin typeface="+mn-lt"/>
                  <a:sym typeface="Symbol"/>
                </a:endParaRPr>
              </a:p>
              <a:p>
                <a:r>
                  <a:rPr lang="fr-CH" sz="1800" dirty="0" smtClean="0">
                    <a:latin typeface="+mn-lt"/>
                    <a:sym typeface="Symbol"/>
                  </a:rPr>
                  <a:t>         </a:t>
                </a:r>
                <a:r>
                  <a:rPr lang="fr-CH" sz="1800" dirty="0">
                    <a:latin typeface="+mn-lt"/>
                    <a:sym typeface="Symbol"/>
                  </a:rPr>
                  <a:t>-- </a:t>
                </a:r>
                <a:r>
                  <a:rPr lang="fr-CH" sz="1800" dirty="0" smtClean="0">
                    <a:latin typeface="+mn-lt"/>
                    <a:sym typeface="Symbol"/>
                  </a:rPr>
                  <a:t>etc... etc...  </a:t>
                </a:r>
              </a:p>
              <a:p>
                <a:endParaRPr lang="fr-CH" sz="1800" dirty="0">
                  <a:latin typeface="+mn-lt"/>
                </a:endParaRPr>
              </a:p>
              <a:p>
                <a:r>
                  <a:rPr lang="fr-CH" sz="1800" dirty="0" smtClean="0">
                    <a:latin typeface="+mn-lt"/>
                  </a:rPr>
                  <a:t>-- </a:t>
                </a:r>
                <a:r>
                  <a:rPr lang="fr-CH" sz="1800" dirty="0" err="1" smtClean="0">
                    <a:latin typeface="+mn-lt"/>
                  </a:rPr>
                  <a:t>Couplings</a:t>
                </a:r>
                <a:r>
                  <a:rPr lang="fr-CH" sz="1800" dirty="0" smtClean="0">
                    <a:latin typeface="+mn-lt"/>
                  </a:rPr>
                  <a:t> are </a:t>
                </a:r>
                <a:r>
                  <a:rPr lang="fr-CH" sz="1800" dirty="0" err="1" smtClean="0">
                    <a:latin typeface="+mn-lt"/>
                  </a:rPr>
                  <a:t>small</a:t>
                </a:r>
                <a:r>
                  <a:rPr lang="fr-CH" sz="1800" dirty="0" smtClean="0">
                    <a:latin typeface="+mn-lt"/>
                  </a:rPr>
                  <a:t> (</a:t>
                </a:r>
                <a14:m>
                  <m:oMath xmlns:m="http://schemas.openxmlformats.org/officeDocument/2006/math">
                    <m:r>
                      <a:rPr lang="fr-CH" sz="1800" i="1"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latin typeface="Cambria Math"/>
                      </a:rPr>
                      <m:t>𝒗</m:t>
                    </m:r>
                    <m:r>
                      <a:rPr lang="fr-CH" sz="1800" i="1" baseline="-25000">
                        <a:latin typeface="Cambria Math"/>
                      </a:rPr>
                      <m:t> </m:t>
                    </m:r>
                  </m:oMath>
                </a14:m>
                <a:r>
                  <a:rPr lang="fr-CH" sz="1800" dirty="0"/>
                  <a:t>/</a:t>
                </a:r>
                <a:r>
                  <a:rPr lang="fr-CH" sz="1800" i="1" dirty="0"/>
                  <a:t> </a:t>
                </a:r>
                <a:r>
                  <a:rPr lang="fr-CH" sz="1800" i="1" dirty="0" smtClean="0"/>
                  <a:t>m</a:t>
                </a:r>
                <a:r>
                  <a:rPr lang="fr-CH" sz="1800" baseline="-25000" dirty="0" smtClean="0"/>
                  <a:t>N</a:t>
                </a:r>
                <a:r>
                  <a:rPr lang="fr-CH" sz="1800" dirty="0" smtClean="0">
                    <a:latin typeface="+mn-lt"/>
                  </a:rPr>
                  <a:t>) </a:t>
                </a:r>
                <a:r>
                  <a:rPr lang="fr-CH" sz="1800" b="0" i="1" dirty="0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(but </a:t>
                </a:r>
                <a:r>
                  <a:rPr lang="fr-CH" sz="1800" b="0" i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who</a:t>
                </a:r>
                <a:r>
                  <a:rPr lang="fr-CH" sz="1800" b="0" i="1" dirty="0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fr-CH" sz="1800" b="0" i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knows</a:t>
                </a:r>
                <a:r>
                  <a:rPr lang="fr-CH" sz="1800" b="0" i="1" dirty="0" smtClean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?) </a:t>
                </a:r>
                <a:r>
                  <a:rPr lang="fr-CH" sz="1800" dirty="0" smtClean="0">
                    <a:latin typeface="+mn-lt"/>
                  </a:rPr>
                  <a:t>and </a:t>
                </a:r>
                <a:r>
                  <a:rPr lang="fr-CH" sz="1800" dirty="0" err="1" smtClean="0">
                    <a:latin typeface="+mn-lt"/>
                  </a:rPr>
                  <a:t>generally</a:t>
                </a:r>
                <a:r>
                  <a:rPr lang="fr-CH" sz="1800" dirty="0" smtClean="0">
                    <a:latin typeface="+mn-lt"/>
                  </a:rPr>
                  <a:t> out of </a:t>
                </a:r>
                <a:r>
                  <a:rPr lang="fr-CH" sz="1800" dirty="0" err="1" smtClean="0">
                    <a:latin typeface="+mn-lt"/>
                  </a:rPr>
                  <a:t>reach</a:t>
                </a:r>
                <a:r>
                  <a:rPr lang="fr-CH" sz="1800" dirty="0" smtClean="0">
                    <a:latin typeface="+mn-lt"/>
                  </a:rPr>
                  <a:t> of hadron </a:t>
                </a:r>
                <a:r>
                  <a:rPr lang="fr-CH" sz="1800" dirty="0" err="1" smtClean="0">
                    <a:latin typeface="+mn-lt"/>
                  </a:rPr>
                  <a:t>colliders</a:t>
                </a:r>
                <a:r>
                  <a:rPr lang="fr-CH" sz="1800" dirty="0" smtClean="0">
                    <a:latin typeface="+mn-lt"/>
                  </a:rPr>
                  <a:t>  (but </a:t>
                </a:r>
                <a:r>
                  <a:rPr lang="fr-CH" sz="1800" dirty="0" err="1" smtClean="0">
                    <a:latin typeface="+mn-lt"/>
                  </a:rPr>
                  <a:t>this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deserves</a:t>
                </a:r>
                <a:r>
                  <a:rPr lang="fr-CH" sz="1800" dirty="0" smtClean="0">
                    <a:latin typeface="+mn-lt"/>
                  </a:rPr>
                  <a:t> to </a:t>
                </a:r>
                <a:r>
                  <a:rPr lang="fr-CH" sz="1800" dirty="0" err="1" smtClean="0">
                    <a:latin typeface="+mn-lt"/>
                  </a:rPr>
                  <a:t>be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revisited</a:t>
                </a:r>
                <a:r>
                  <a:rPr lang="fr-CH" sz="1800" dirty="0" smtClean="0">
                    <a:latin typeface="+mn-lt"/>
                  </a:rPr>
                  <a:t> for </a:t>
                </a:r>
                <a:r>
                  <a:rPr lang="fr-CH" sz="1800" dirty="0" err="1" smtClean="0">
                    <a:latin typeface="+mn-lt"/>
                  </a:rPr>
                  <a:t>detached</a:t>
                </a:r>
                <a:r>
                  <a:rPr lang="fr-CH" sz="1800" dirty="0" smtClean="0">
                    <a:latin typeface="+mn-lt"/>
                  </a:rPr>
                  <a:t> </a:t>
                </a:r>
                <a:r>
                  <a:rPr lang="fr-CH" sz="1800" dirty="0" err="1" smtClean="0">
                    <a:latin typeface="+mn-lt"/>
                  </a:rPr>
                  <a:t>vertices</a:t>
                </a:r>
                <a:r>
                  <a:rPr lang="fr-CH" sz="1800" dirty="0" smtClean="0">
                    <a:latin typeface="+mn-lt"/>
                  </a:rPr>
                  <a:t> @LHC, HL-LHC, FCC-</a:t>
                </a:r>
                <a:r>
                  <a:rPr lang="fr-CH" sz="1800" dirty="0" err="1" smtClean="0">
                    <a:latin typeface="+mn-lt"/>
                  </a:rPr>
                  <a:t>hh</a:t>
                </a:r>
                <a:r>
                  <a:rPr lang="fr-CH" sz="1800" dirty="0" smtClean="0">
                    <a:latin typeface="+mn-lt"/>
                  </a:rPr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00" y="2546189"/>
                <a:ext cx="8487971" cy="3724096"/>
              </a:xfrm>
              <a:prstGeom prst="rect">
                <a:avLst/>
              </a:prstGeom>
              <a:blipFill rotWithShape="1">
                <a:blip r:embed="rId2"/>
                <a:stretch>
                  <a:fillRect l="-142" b="-481"/>
                </a:stretch>
              </a:blipFill>
              <a:ln w="76200" cmpd="thinThick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05918" y="671299"/>
                <a:ext cx="281795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latin typeface="Cambria Math"/>
                      </a:rPr>
                      <m:t>𝒗</m:t>
                    </m:r>
                    <m:r>
                      <a:rPr lang="fr-CH" sz="2000" i="1">
                        <a:latin typeface="Cambria Math"/>
                      </a:rPr>
                      <m:t>= </m:t>
                    </m:r>
                    <m:r>
                      <a:rPr lang="fr-CH" sz="2000" i="1">
                        <a:latin typeface="Cambria Math"/>
                      </a:rPr>
                      <m:t>𝒗𝑳</m:t>
                    </m:r>
                  </m:oMath>
                </a14:m>
                <a:r>
                  <a:rPr lang="fr-CH" sz="2000" baseline="-25000" dirty="0"/>
                  <a:t> </a:t>
                </a:r>
                <a:r>
                  <a:rPr lang="fr-CH" sz="2000" dirty="0"/>
                  <a:t>cos</a:t>
                </a:r>
                <a:r>
                  <a:rPr lang="fr-CH" sz="2000" dirty="0">
                    <a:sym typeface="Symbol"/>
                  </a:rPr>
                  <a:t>  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CH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2000" i="1">
                            <a:latin typeface="Cambria Math"/>
                          </a:rPr>
                          <m:t>𝑵</m:t>
                        </m:r>
                        <m:r>
                          <a:rPr lang="fr-CH" sz="2000" i="1" baseline="30000"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fr-CH" sz="2000" i="1">
                            <a:latin typeface="Cambria Math"/>
                          </a:rPr>
                          <m:t>𝑹</m:t>
                        </m:r>
                        <m:r>
                          <a:rPr lang="fr-CH" sz="2000" i="1">
                            <a:latin typeface="Cambria Math"/>
                          </a:rPr>
                          <m:t> </m:t>
                        </m:r>
                      </m:sub>
                      <m:sup/>
                    </m:sSubSup>
                    <m:r>
                      <a:rPr lang="fr-CH" sz="2000">
                        <a:latin typeface="Cambria Math"/>
                      </a:rPr>
                      <m:t> </m:t>
                    </m:r>
                    <m:r>
                      <a:rPr lang="fr-CH" sz="2000">
                        <a:latin typeface="Cambria Math"/>
                      </a:rPr>
                      <m:t>𝐬𝐢𝐧</m:t>
                    </m:r>
                  </m:oMath>
                </a14:m>
                <a:r>
                  <a:rPr lang="fr-CH" sz="2000" dirty="0">
                    <a:sym typeface="Symbol"/>
                  </a:rPr>
                  <a:t></a:t>
                </a:r>
                <a:endParaRPr lang="fr-CH" sz="2000" baseline="-25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918" y="671299"/>
                <a:ext cx="2817951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9091" r="-866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368800" y="59680"/>
            <a:ext cx="544251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dirty="0" smtClean="0">
                <a:latin typeface="+mj-lt"/>
              </a:rPr>
              <a:t>Manifestations of right </a:t>
            </a:r>
            <a:r>
              <a:rPr lang="fr-CH" sz="2400" dirty="0" err="1" smtClean="0">
                <a:latin typeface="+mj-lt"/>
              </a:rPr>
              <a:t>handed</a:t>
            </a:r>
            <a:r>
              <a:rPr lang="fr-CH" sz="2400" dirty="0" smtClean="0">
                <a:latin typeface="+mj-lt"/>
              </a:rPr>
              <a:t> neutrinos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05918" y="1194102"/>
                <a:ext cx="28819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b="1" i="1" smtClean="0">
                        <a:latin typeface="Cambria Math"/>
                      </a:rPr>
                      <m:t>𝑵</m:t>
                    </m:r>
                    <m:r>
                      <a:rPr lang="fr-CH" sz="2000" b="1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fr-CH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2000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fr-CH" sz="2000" i="1">
                            <a:latin typeface="Cambria Math"/>
                          </a:rPr>
                          <m:t>𝑹</m:t>
                        </m:r>
                      </m:sub>
                      <m:sup/>
                    </m:sSubSup>
                    <m:r>
                      <m:rPr>
                        <m:nor/>
                      </m:rPr>
                      <a:rPr lang="fr-CH" sz="2000" dirty="0">
                        <a:sym typeface="Symbol"/>
                      </a:rPr>
                      <m:t> </m:t>
                    </m:r>
                    <m:r>
                      <m:rPr>
                        <m:nor/>
                      </m:rPr>
                      <a:rPr lang="fr-CH" sz="2000" dirty="0">
                        <a:sym typeface="Symbol"/>
                      </a:rPr>
                      <m:t>cos</m:t>
                    </m:r>
                    <m:r>
                      <m:rPr>
                        <m:nor/>
                      </m:rPr>
                      <a:rPr lang="fr-CH" sz="2000" dirty="0">
                        <a:sym typeface="Symbol"/>
                      </a:rPr>
                      <m:t></m:t>
                    </m:r>
                    <m:r>
                      <a:rPr lang="fr-CH" sz="2000" b="1" i="1" dirty="0" smtClean="0">
                        <a:latin typeface="Cambria Math"/>
                        <a:sym typeface="Symbol"/>
                      </a:rPr>
                      <m:t>+ </m:t>
                    </m:r>
                    <m:r>
                      <a:rPr lang="fr-CH" sz="2000" b="1" i="1" smtClean="0">
                        <a:latin typeface="Cambria Math"/>
                      </a:rPr>
                      <m:t>𝒗</m:t>
                    </m:r>
                    <m:r>
                      <a:rPr lang="fr-CH" sz="2000" b="1" i="1" baseline="-25000" smtClean="0">
                        <a:latin typeface="Cambria Math"/>
                      </a:rPr>
                      <m:t>𝑳</m:t>
                    </m:r>
                  </m:oMath>
                </a14:m>
                <a:r>
                  <a:rPr lang="fr-CH" sz="2000" baseline="-25000" dirty="0" smtClean="0">
                    <a:latin typeface="+mj-lt"/>
                  </a:rPr>
                  <a:t> </a:t>
                </a:r>
                <a:r>
                  <a:rPr lang="fr-CH" sz="2000" baseline="30000" dirty="0" smtClean="0">
                    <a:latin typeface="+mj-lt"/>
                  </a:rPr>
                  <a:t>c  </a:t>
                </a:r>
                <a:r>
                  <a:rPr lang="fr-CH" sz="2000" dirty="0" smtClean="0">
                    <a:latin typeface="+mj-lt"/>
                  </a:rPr>
                  <a:t>sin</a:t>
                </a:r>
                <a:r>
                  <a:rPr lang="fr-CH" sz="2000" dirty="0" smtClean="0">
                    <a:latin typeface="+mj-lt"/>
                    <a:sym typeface="Symbol"/>
                  </a:rPr>
                  <a:t></a:t>
                </a:r>
                <a:endParaRPr lang="fr-CH" sz="2000" baseline="-250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918" y="1194102"/>
                <a:ext cx="288194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10606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918590" y="532382"/>
                <a:ext cx="3267048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latin typeface="Cambria Math"/>
                      </a:rPr>
                      <m:t>𝒗</m:t>
                    </m:r>
                  </m:oMath>
                </a14:m>
                <a:r>
                  <a:rPr lang="fr-CH" sz="2000" dirty="0" smtClean="0">
                    <a:latin typeface="+mj-lt"/>
                  </a:rPr>
                  <a:t> = light mass </a:t>
                </a:r>
                <a:r>
                  <a:rPr lang="fr-CH" sz="2000" dirty="0" err="1" smtClean="0">
                    <a:latin typeface="+mj-lt"/>
                  </a:rPr>
                  <a:t>eigenstate</a:t>
                </a:r>
                <a:endParaRPr lang="fr-CH" sz="2000" dirty="0" smtClean="0">
                  <a:latin typeface="+mj-lt"/>
                </a:endParaRPr>
              </a:p>
              <a:p>
                <a:r>
                  <a:rPr lang="fr-CH" sz="2000" dirty="0" smtClean="0">
                    <a:latin typeface="+mj-lt"/>
                  </a:rPr>
                  <a:t>N = </a:t>
                </a:r>
                <a:r>
                  <a:rPr lang="fr-CH" sz="2000" dirty="0" err="1" smtClean="0">
                    <a:latin typeface="+mj-lt"/>
                  </a:rPr>
                  <a:t>heavy</a:t>
                </a:r>
                <a:r>
                  <a:rPr lang="fr-CH" sz="2000" dirty="0" smtClean="0">
                    <a:latin typeface="+mj-lt"/>
                  </a:rPr>
                  <a:t> mass </a:t>
                </a:r>
                <a:r>
                  <a:rPr lang="fr-CH" sz="2000" dirty="0" err="1">
                    <a:latin typeface="+mj-lt"/>
                  </a:rPr>
                  <a:t>e</a:t>
                </a:r>
                <a:r>
                  <a:rPr lang="fr-CH" sz="2000" dirty="0" err="1" smtClean="0">
                    <a:latin typeface="+mj-lt"/>
                  </a:rPr>
                  <a:t>igenstate</a:t>
                </a:r>
                <a:endParaRPr lang="fr-CH" sz="2000" dirty="0" smtClean="0">
                  <a:latin typeface="+mj-lt"/>
                </a:endParaRPr>
              </a:p>
              <a:p>
                <a:r>
                  <a:rPr lang="fr-CH" sz="2000" dirty="0" smtClean="0">
                    <a:latin typeface="+mj-lt"/>
                    <a:sym typeface="Symbol"/>
                  </a:rPr>
                  <a:t> </a:t>
                </a:r>
                <a14:m>
                  <m:oMath xmlns:m="http://schemas.openxmlformats.org/officeDocument/2006/math">
                    <m:r>
                      <a:rPr lang="fr-CH" sz="2000" i="1">
                        <a:latin typeface="Cambria Math"/>
                      </a:rPr>
                      <m:t>𝒗</m:t>
                    </m:r>
                    <m:r>
                      <a:rPr lang="fr-CH" sz="2000" i="1" baseline="-25000">
                        <a:latin typeface="Cambria Math"/>
                      </a:rPr>
                      <m:t>𝑳</m:t>
                    </m:r>
                  </m:oMath>
                </a14:m>
                <a:r>
                  <a:rPr lang="fr-CH" sz="2000" dirty="0" smtClean="0">
                    <a:latin typeface="+mj-lt"/>
                  </a:rPr>
                  <a:t> , active neutrino </a:t>
                </a:r>
              </a:p>
              <a:p>
                <a:r>
                  <a:rPr lang="fr-CH" sz="2000" dirty="0" err="1" smtClean="0">
                    <a:latin typeface="+mj-lt"/>
                  </a:rPr>
                  <a:t>which</a:t>
                </a:r>
                <a:r>
                  <a:rPr lang="fr-CH" sz="2000" dirty="0" smtClean="0">
                    <a:latin typeface="+mj-lt"/>
                  </a:rPr>
                  <a:t> couples to  </a:t>
                </a:r>
                <a:r>
                  <a:rPr lang="fr-CH" sz="2000" dirty="0" err="1" smtClean="0">
                    <a:latin typeface="+mj-lt"/>
                  </a:rPr>
                  <a:t>weak</a:t>
                </a:r>
                <a:r>
                  <a:rPr lang="fr-CH" sz="2000" dirty="0" smtClean="0">
                    <a:latin typeface="+mj-lt"/>
                  </a:rPr>
                  <a:t> inter.</a:t>
                </a:r>
              </a:p>
              <a:p>
                <a:r>
                  <a:rPr lang="fr-CH" sz="2000" dirty="0" smtClean="0">
                    <a:latin typeface="+mj-lt"/>
                  </a:rPr>
                  <a:t>and N</a:t>
                </a:r>
                <a:r>
                  <a:rPr lang="fr-CH" sz="2000" baseline="-25000" dirty="0" smtClean="0">
                    <a:latin typeface="+mj-lt"/>
                  </a:rPr>
                  <a:t>R</a:t>
                </a:r>
                <a:r>
                  <a:rPr lang="fr-CH" sz="2000" dirty="0" smtClean="0">
                    <a:latin typeface="+mj-lt"/>
                  </a:rPr>
                  <a:t>, </a:t>
                </a:r>
                <a:r>
                  <a:rPr lang="fr-CH" sz="2000" dirty="0" err="1" smtClean="0">
                    <a:latin typeface="+mj-lt"/>
                  </a:rPr>
                  <a:t>which</a:t>
                </a:r>
                <a:r>
                  <a:rPr lang="fr-CH" sz="2000" dirty="0" smtClean="0">
                    <a:latin typeface="+mj-lt"/>
                  </a:rPr>
                  <a:t> </a:t>
                </a:r>
                <a:r>
                  <a:rPr lang="fr-CH" sz="2000" dirty="0" err="1" smtClean="0">
                    <a:latin typeface="+mj-lt"/>
                  </a:rPr>
                  <a:t>does’nt</a:t>
                </a:r>
                <a:r>
                  <a:rPr lang="fr-CH" sz="2000" dirty="0" smtClean="0">
                    <a:latin typeface="+mj-lt"/>
                  </a:rPr>
                  <a:t>.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590" y="532382"/>
                <a:ext cx="3267048" cy="1631216"/>
              </a:xfrm>
              <a:prstGeom prst="rect">
                <a:avLst/>
              </a:prstGeom>
              <a:blipFill rotWithShape="1">
                <a:blip r:embed="rId5"/>
                <a:stretch>
                  <a:fillRect l="-2052" t="-1866" r="-933" b="-559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1920" y="744865"/>
                <a:ext cx="2133600" cy="1568378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800" i="1" dirty="0" smtClean="0"/>
                  <a:t>one</a:t>
                </a:r>
                <a:r>
                  <a:rPr lang="fr-CH" sz="1800" dirty="0" smtClean="0"/>
                  <a:t> </a:t>
                </a:r>
                <a:r>
                  <a:rPr lang="fr-CH" sz="1800" dirty="0" err="1" smtClean="0"/>
                  <a:t>family</a:t>
                </a:r>
                <a:r>
                  <a:rPr lang="fr-CH" sz="1800" dirty="0" smtClean="0"/>
                  <a:t> </a:t>
                </a:r>
                <a:r>
                  <a:rPr lang="fr-CH" sz="1800" dirty="0" err="1" smtClean="0"/>
                  <a:t>see-saw</a:t>
                </a:r>
                <a:r>
                  <a:rPr lang="fr-CH" sz="1800" dirty="0" smtClean="0">
                    <a:latin typeface="+mj-lt"/>
                    <a:sym typeface="Symbol"/>
                  </a:rPr>
                  <a:t> :</a:t>
                </a:r>
              </a:p>
              <a:p>
                <a:r>
                  <a:rPr lang="fr-CH" sz="1800" dirty="0" smtClean="0">
                    <a:latin typeface="+mj-lt"/>
                    <a:sym typeface="Symbol"/>
                  </a:rPr>
                  <a:t>  </a:t>
                </a:r>
                <a:r>
                  <a:rPr lang="fr-CH" sz="1800" dirty="0" smtClean="0">
                    <a:latin typeface="+mj-lt"/>
                  </a:rPr>
                  <a:t>(</a:t>
                </a:r>
                <a:r>
                  <a:rPr lang="fr-CH" sz="1800" dirty="0" err="1">
                    <a:latin typeface="+mj-lt"/>
                  </a:rPr>
                  <a:t>m</a:t>
                </a:r>
                <a:r>
                  <a:rPr lang="fr-CH" sz="1800" baseline="-25000" dirty="0" err="1">
                    <a:latin typeface="+mj-lt"/>
                  </a:rPr>
                  <a:t>D</a:t>
                </a:r>
                <a:r>
                  <a:rPr lang="fr-CH" sz="1800" dirty="0">
                    <a:latin typeface="+mj-lt"/>
                  </a:rPr>
                  <a:t>/M</a:t>
                </a:r>
                <a:r>
                  <a:rPr lang="fr-CH" sz="1800" dirty="0" smtClean="0">
                    <a:latin typeface="+mj-lt"/>
                  </a:rPr>
                  <a:t>)</a:t>
                </a:r>
              </a:p>
              <a:p>
                <a14:m>
                  <m:oMath xmlns:m="http://schemas.openxmlformats.org/officeDocument/2006/math">
                    <m:r>
                      <a:rPr lang="fr-CH" sz="1800" i="1"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latin typeface="Cambria Math"/>
                      </a:rPr>
                      <m:t>𝒗</m:t>
                    </m:r>
                  </m:oMath>
                </a14:m>
                <a:r>
                  <a:rPr lang="fr-CH" sz="1800" baseline="-25000" dirty="0"/>
                  <a:t> </a:t>
                </a:r>
                <a:r>
                  <a:rPr lang="fr-CH" sz="1800" dirty="0">
                    <a:sym typeface="Symbol"/>
                  </a:rPr>
                  <a:t></a:t>
                </a:r>
                <a:r>
                  <a:rPr lang="fr-CH" sz="1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fr-CH" sz="1800" i="1">
                            <a:latin typeface="Cambria Math"/>
                          </a:rPr>
                          <m:t>𝒎</m:t>
                        </m:r>
                        <m:r>
                          <a:rPr lang="fr-CH" sz="1800" i="1" baseline="-25000">
                            <a:latin typeface="Cambria Math"/>
                          </a:rPr>
                          <m:t>𝑫</m:t>
                        </m:r>
                        <m:r>
                          <a:rPr lang="fr-CH" sz="1800" i="1" baseline="3000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fr-CH" sz="1800" i="1">
                            <a:latin typeface="Cambria Math"/>
                          </a:rPr>
                          <m:t>𝑴</m:t>
                        </m:r>
                      </m:den>
                    </m:f>
                  </m:oMath>
                </a14:m>
                <a:r>
                  <a:rPr lang="fr-CH" sz="1800" dirty="0"/>
                  <a:t> </a:t>
                </a:r>
                <a:r>
                  <a:rPr lang="fr-CH" sz="1800" baseline="-25000" dirty="0"/>
                  <a:t> </a:t>
                </a:r>
                <a:endParaRPr lang="fr-CH" sz="1800" baseline="-25000" dirty="0" smtClean="0"/>
              </a:p>
              <a:p>
                <a:r>
                  <a:rPr lang="fr-CH" sz="1800" i="1" dirty="0" smtClean="0"/>
                  <a:t>m</a:t>
                </a:r>
                <a:r>
                  <a:rPr lang="fr-CH" sz="1800" baseline="-25000" dirty="0" smtClean="0"/>
                  <a:t>N </a:t>
                </a:r>
                <a:r>
                  <a:rPr lang="fr-CH" sz="1800" dirty="0">
                    <a:sym typeface="Symbol"/>
                  </a:rPr>
                  <a:t></a:t>
                </a:r>
                <a:r>
                  <a:rPr lang="fr-CH" sz="1800" dirty="0" smtClean="0"/>
                  <a:t> M  </a:t>
                </a:r>
              </a:p>
              <a:p>
                <a:r>
                  <a:rPr lang="fr-CH" sz="1800" dirty="0" smtClean="0">
                    <a:sym typeface="Symbol"/>
                  </a:rPr>
                  <a:t>|U|</a:t>
                </a:r>
                <a:r>
                  <a:rPr lang="fr-CH" sz="1800" baseline="30000" dirty="0" smtClean="0">
                    <a:sym typeface="Symbol"/>
                  </a:rPr>
                  <a:t>2</a:t>
                </a:r>
                <a:r>
                  <a:rPr lang="fr-CH" sz="1800" dirty="0" smtClean="0">
                    <a:sym typeface="Symbol"/>
                  </a:rPr>
                  <a:t>  </a:t>
                </a:r>
                <a:r>
                  <a:rPr lang="fr-CH" sz="1800" baseline="30000" dirty="0" smtClean="0">
                    <a:sym typeface="Symbol"/>
                  </a:rPr>
                  <a:t>2</a:t>
                </a:r>
                <a:r>
                  <a:rPr lang="fr-CH" sz="1800" dirty="0" smtClean="0">
                    <a:sym typeface="Symbol"/>
                  </a:rPr>
                  <a:t> </a:t>
                </a:r>
                <a:r>
                  <a:rPr lang="fr-CH" sz="1800" dirty="0">
                    <a:sym typeface="Symbol"/>
                  </a:rPr>
                  <a:t> </a:t>
                </a:r>
                <a14:m>
                  <m:oMath xmlns:m="http://schemas.openxmlformats.org/officeDocument/2006/math">
                    <m:r>
                      <a:rPr lang="fr-CH" sz="1800" i="1"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latin typeface="Cambria Math"/>
                      </a:rPr>
                      <m:t>𝒗</m:t>
                    </m:r>
                    <m:r>
                      <a:rPr lang="fr-CH" sz="1800" i="1" baseline="-25000">
                        <a:latin typeface="Cambria Math"/>
                      </a:rPr>
                      <m:t> </m:t>
                    </m:r>
                  </m:oMath>
                </a14:m>
                <a:r>
                  <a:rPr lang="fr-CH" sz="1800" dirty="0" smtClean="0"/>
                  <a:t>/</a:t>
                </a:r>
                <a:r>
                  <a:rPr lang="fr-CH" sz="1800" i="1" dirty="0" smtClean="0"/>
                  <a:t> m</a:t>
                </a:r>
                <a:r>
                  <a:rPr lang="fr-CH" sz="1800" baseline="-25000" dirty="0" smtClean="0"/>
                  <a:t>N</a:t>
                </a:r>
                <a:endParaRPr lang="fr-CH" sz="1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" y="744865"/>
                <a:ext cx="2133600" cy="1568378"/>
              </a:xfrm>
              <a:prstGeom prst="rect">
                <a:avLst/>
              </a:prstGeom>
              <a:blipFill rotWithShape="1">
                <a:blip r:embed="rId6"/>
                <a:stretch>
                  <a:fillRect l="-1989" t="-1931" r="-1136" b="-5019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57E5-C228-41DA-91A8-CB9A0AB6808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76478" y="1995722"/>
                <a:ext cx="2666949" cy="4001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latin typeface="Cambria Math"/>
                      </a:rPr>
                      <m:t>𝒗</m:t>
                    </m:r>
                    <m:r>
                      <a:rPr lang="fr-CH" sz="2000" i="1" baseline="-25000">
                        <a:latin typeface="Cambria Math"/>
                      </a:rPr>
                      <m:t>𝑳</m:t>
                    </m:r>
                    <m:r>
                      <a:rPr lang="fr-CH" sz="2000" i="1">
                        <a:latin typeface="Cambria Math"/>
                      </a:rPr>
                      <m:t>= </m:t>
                    </m:r>
                    <m:r>
                      <a:rPr lang="fr-CH" sz="2000" i="1">
                        <a:latin typeface="Cambria Math"/>
                      </a:rPr>
                      <m:t>𝒗</m:t>
                    </m:r>
                  </m:oMath>
                </a14:m>
                <a:r>
                  <a:rPr lang="fr-CH" sz="2000" baseline="-25000" dirty="0"/>
                  <a:t> </a:t>
                </a:r>
                <a:r>
                  <a:rPr lang="fr-CH" sz="2000" dirty="0"/>
                  <a:t>cos</a:t>
                </a:r>
                <a:r>
                  <a:rPr lang="fr-CH" sz="2000" dirty="0">
                    <a:sym typeface="Symbol"/>
                  </a:rPr>
                  <a:t>  </a:t>
                </a:r>
                <a:r>
                  <a:rPr lang="fr-CH" sz="2000" dirty="0" smtClean="0">
                    <a:sym typeface="Symbol"/>
                  </a:rPr>
                  <a:t>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CH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2000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fr-CH" sz="2000" i="1">
                            <a:latin typeface="Cambria Math"/>
                          </a:rPr>
                          <m:t> </m:t>
                        </m:r>
                      </m:sub>
                      <m:sup/>
                    </m:sSubSup>
                    <m:r>
                      <a:rPr lang="fr-CH" sz="2000">
                        <a:latin typeface="Cambria Math"/>
                      </a:rPr>
                      <m:t>𝐬𝐢𝐧</m:t>
                    </m:r>
                  </m:oMath>
                </a14:m>
                <a:r>
                  <a:rPr lang="fr-CH" sz="2000" dirty="0">
                    <a:sym typeface="Symbol"/>
                  </a:rPr>
                  <a:t></a:t>
                </a:r>
                <a:endParaRPr lang="fr-CH" sz="2000" baseline="-25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478" y="1995722"/>
                <a:ext cx="2666949" cy="400110"/>
              </a:xfrm>
              <a:prstGeom prst="rect">
                <a:avLst/>
              </a:prstGeom>
              <a:blipFill rotWithShape="1">
                <a:blip r:embed="rId7"/>
                <a:stretch>
                  <a:fillRect t="-9091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368800" y="1723136"/>
            <a:ext cx="354359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what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is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produced</a:t>
            </a:r>
            <a:r>
              <a:rPr lang="fr-CH" sz="1800" dirty="0" smtClean="0">
                <a:latin typeface="+mj-lt"/>
              </a:rPr>
              <a:t> in W, Z </a:t>
            </a:r>
            <a:r>
              <a:rPr lang="fr-CH" sz="1800" dirty="0" err="1" smtClean="0">
                <a:latin typeface="+mj-lt"/>
              </a:rPr>
              <a:t>decays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is</a:t>
            </a:r>
            <a:r>
              <a:rPr lang="fr-CH" sz="1800" dirty="0" smtClean="0">
                <a:latin typeface="+mj-lt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7145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30" y="546100"/>
            <a:ext cx="7658100" cy="3530600"/>
          </a:xfrm>
          <a:prstGeom prst="rect">
            <a:avLst/>
          </a:prstGeom>
          <a:noFill/>
          <a:ln w="76200" cmpd="thinThick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030" y="176768"/>
            <a:ext cx="241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err="1" smtClean="0"/>
              <a:t>some</a:t>
            </a:r>
            <a:r>
              <a:rPr lang="fr-CH" sz="1800" dirty="0" smtClean="0"/>
              <a:t> REFERENCES</a:t>
            </a:r>
            <a:endParaRPr lang="fr-CH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0" y="3681730"/>
            <a:ext cx="4419600" cy="1257300"/>
          </a:xfrm>
          <a:prstGeom prst="rect">
            <a:avLst/>
          </a:prstGeom>
          <a:noFill/>
          <a:ln w="76200" cmpd="thinThick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8DE1-678E-4C7B-AEA7-5DE03F3350B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910" y="2379999"/>
            <a:ext cx="4250831" cy="1903076"/>
          </a:xfrm>
          <a:prstGeom prst="rect">
            <a:avLst/>
          </a:prstGeom>
          <a:noFill/>
          <a:ln w="66675" cmpd="thinThick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" y="1921191"/>
            <a:ext cx="4977130" cy="1374419"/>
          </a:xfrm>
          <a:prstGeom prst="rect">
            <a:avLst/>
          </a:prstGeom>
          <a:noFill/>
          <a:ln w="76200" cmpd="thinThick">
            <a:solidFill>
              <a:srgbClr val="FF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03574" y="2226110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arxiv:1208.3654</a:t>
            </a:r>
            <a:endParaRPr lang="fr-CH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136" y="5032952"/>
            <a:ext cx="4713605" cy="1628256"/>
          </a:xfrm>
          <a:prstGeom prst="rect">
            <a:avLst/>
          </a:prstGeom>
          <a:noFill/>
          <a:ln w="76200" cmpd="thinThick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8830"/>
            <a:ext cx="4333875" cy="1238250"/>
          </a:xfrm>
          <a:prstGeom prst="rect">
            <a:avLst/>
          </a:prstGeom>
          <a:noFill/>
          <a:ln w="76200" cmpd="thinThick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1310" y="5323860"/>
            <a:ext cx="241284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Phys.Lett.B631:151-156,2005</a:t>
            </a:r>
          </a:p>
          <a:p>
            <a:r>
              <a:rPr lang="fr-CH" dirty="0" err="1" smtClean="0">
                <a:hlinkClick r:id="rId8"/>
              </a:rPr>
              <a:t>arXiv:hep-ph</a:t>
            </a:r>
            <a:r>
              <a:rPr lang="fr-CH" dirty="0" smtClean="0">
                <a:hlinkClick r:id="rId8"/>
              </a:rPr>
              <a:t>/0503065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067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31798" y="2529839"/>
            <a:ext cx="8610601" cy="26020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Rectangle 5"/>
          <p:cNvSpPr/>
          <p:nvPr/>
        </p:nvSpPr>
        <p:spPr>
          <a:xfrm>
            <a:off x="279399" y="586432"/>
            <a:ext cx="8321040" cy="18621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extBox 1"/>
          <p:cNvSpPr txBox="1"/>
          <p:nvPr/>
        </p:nvSpPr>
        <p:spPr>
          <a:xfrm>
            <a:off x="2690722" y="124766"/>
            <a:ext cx="4761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RHASnu’s</a:t>
            </a:r>
            <a:r>
              <a:rPr lang="fr-CH" sz="2400" dirty="0" smtClean="0"/>
              <a:t> production in Z </a:t>
            </a:r>
            <a:r>
              <a:rPr lang="fr-CH" sz="2400" dirty="0" err="1" smtClean="0"/>
              <a:t>decays</a:t>
            </a:r>
            <a:r>
              <a:rPr lang="fr-CH" sz="2400" dirty="0" smtClean="0"/>
              <a:t> </a:t>
            </a:r>
            <a:endParaRPr lang="fr-CH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" y="896938"/>
            <a:ext cx="7629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5717" y="1866462"/>
            <a:ext cx="745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multiply</a:t>
            </a:r>
            <a:r>
              <a:rPr lang="fr-CH" dirty="0" smtClean="0"/>
              <a:t> by 2 for anti neutrino and </a:t>
            </a:r>
            <a:r>
              <a:rPr lang="fr-CH" dirty="0" err="1" smtClean="0"/>
              <a:t>add</a:t>
            </a:r>
            <a:r>
              <a:rPr lang="fr-CH" dirty="0" smtClean="0"/>
              <a:t> contributions of  3 neutrino </a:t>
            </a:r>
            <a:r>
              <a:rPr lang="fr-CH" dirty="0" err="1" smtClean="0"/>
              <a:t>species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/>
              <a:t>|U|</a:t>
            </a:r>
            <a:r>
              <a:rPr lang="fr-CH" baseline="30000" dirty="0"/>
              <a:t>2</a:t>
            </a:r>
            <a:r>
              <a:rPr lang="fr-CH" dirty="0" smtClean="0"/>
              <a:t> ) 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630324" y="772159"/>
            <a:ext cx="1141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Production: 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630324" y="2730062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D</a:t>
            </a:r>
            <a:r>
              <a:rPr lang="fr-CH" dirty="0" err="1" smtClean="0"/>
              <a:t>ecay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590" y="2630908"/>
            <a:ext cx="4263868" cy="239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218" y="3311001"/>
            <a:ext cx="32385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791604" y="2891132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Decay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: 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7659749" y="339300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cm</a:t>
            </a:r>
            <a:endParaRPr lang="fr-CH" dirty="0"/>
          </a:p>
        </p:txBody>
      </p:sp>
      <p:sp>
        <p:nvSpPr>
          <p:cNvPr id="8" name="Rectangle 7"/>
          <p:cNvSpPr/>
          <p:nvPr/>
        </p:nvSpPr>
        <p:spPr>
          <a:xfrm>
            <a:off x="1106572" y="5252720"/>
            <a:ext cx="6837253" cy="64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1349159" y="5454431"/>
            <a:ext cx="580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Backgrounds : four fermion:   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 smtClean="0">
                <a:sym typeface="Wingdings" panose="05000000000000000000" pitchFamily="2" charset="2"/>
              </a:rPr>
              <a:t> W*</a:t>
            </a:r>
            <a:r>
              <a:rPr lang="fr-CH" baseline="30000" dirty="0" smtClean="0">
                <a:sym typeface="Wingdings" panose="05000000000000000000" pitchFamily="2" charset="2"/>
              </a:rPr>
              <a:t>+</a:t>
            </a:r>
            <a:r>
              <a:rPr lang="fr-CH" dirty="0" smtClean="0">
                <a:sym typeface="Wingdings" panose="05000000000000000000" pitchFamily="2" charset="2"/>
              </a:rPr>
              <a:t> W*</a:t>
            </a:r>
            <a:r>
              <a:rPr lang="fr-CH" baseline="30000" dirty="0" smtClean="0">
                <a:sym typeface="Wingdings" panose="05000000000000000000" pitchFamily="2" charset="2"/>
              </a:rPr>
              <a:t>-  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e+e</a:t>
            </a:r>
            <a:r>
              <a:rPr lang="fr-CH" dirty="0" smtClean="0">
                <a:sym typeface="Wingdings" panose="05000000000000000000" pitchFamily="2" charset="2"/>
              </a:rPr>
              <a:t>-  Z*(</a:t>
            </a:r>
            <a:r>
              <a:rPr lang="fr-CH" dirty="0" err="1" smtClean="0">
                <a:sym typeface="Wingdings" panose="05000000000000000000" pitchFamily="2" charset="2"/>
              </a:rPr>
              <a:t>vv</a:t>
            </a:r>
            <a:r>
              <a:rPr lang="fr-CH" dirty="0" smtClean="0">
                <a:sym typeface="Wingdings" panose="05000000000000000000" pitchFamily="2" charset="2"/>
              </a:rPr>
              <a:t>) + (Z/</a:t>
            </a:r>
            <a:r>
              <a:rPr lang="fr-CH" dirty="0" smtClean="0">
                <a:sym typeface="Symbol"/>
              </a:rPr>
              <a:t>)*  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5741876" y="4303372"/>
            <a:ext cx="246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NB CC </a:t>
            </a:r>
            <a:r>
              <a:rPr lang="fr-CH" dirty="0" err="1" smtClean="0"/>
              <a:t>decay</a:t>
            </a:r>
            <a:r>
              <a:rPr lang="fr-CH" dirty="0" smtClean="0"/>
              <a:t> </a:t>
            </a:r>
            <a:r>
              <a:rPr lang="fr-CH" dirty="0" err="1" smtClean="0"/>
              <a:t>always</a:t>
            </a:r>
            <a:r>
              <a:rPr lang="fr-CH" dirty="0" smtClean="0"/>
              <a:t> leads to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    2 </a:t>
            </a:r>
            <a:r>
              <a:rPr lang="fr-CH" dirty="0" err="1" smtClean="0">
                <a:sym typeface="Symbol"/>
              </a:rPr>
              <a:t>charged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tracks</a:t>
            </a:r>
            <a:endParaRPr lang="fr-CH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54A0-82DB-45A7-A3D0-A9740132D91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3" y="1015364"/>
            <a:ext cx="6645186" cy="463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4637752"/>
            <a:ext cx="2550160" cy="1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29120" y="4716145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20                  50            100</a:t>
            </a:r>
            <a:endParaRPr lang="fr-CH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70000" y="3627120"/>
            <a:ext cx="7478464" cy="117003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80160" y="2123440"/>
            <a:ext cx="7609840" cy="159512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12471" y="276700"/>
            <a:ext cx="59452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Typical</a:t>
            </a:r>
            <a:r>
              <a:rPr lang="fr-CH" dirty="0" smtClean="0"/>
              <a:t> </a:t>
            </a:r>
            <a:r>
              <a:rPr lang="fr-CH" dirty="0" err="1" smtClean="0"/>
              <a:t>Interesting</a:t>
            </a:r>
            <a:r>
              <a:rPr lang="fr-CH" dirty="0" smtClean="0"/>
              <a:t> </a:t>
            </a:r>
            <a:r>
              <a:rPr lang="fr-CH" dirty="0" err="1" smtClean="0"/>
              <a:t>Region</a:t>
            </a:r>
            <a:r>
              <a:rPr lang="fr-CH" dirty="0" smtClean="0"/>
              <a:t> (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Shaposhnikov</a:t>
            </a:r>
            <a:r>
              <a:rPr lang="fr-CH" dirty="0" smtClean="0"/>
              <a:t>)</a:t>
            </a:r>
          </a:p>
          <a:p>
            <a:endParaRPr lang="fr-CH" dirty="0"/>
          </a:p>
          <a:p>
            <a:pPr algn="r"/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|U|</a:t>
            </a:r>
            <a:r>
              <a:rPr lang="fr-CH" baseline="30000" dirty="0" smtClean="0"/>
              <a:t>2</a:t>
            </a:r>
            <a:r>
              <a:rPr lang="fr-CH" dirty="0" smtClean="0"/>
              <a:t> ~ 10</a:t>
            </a:r>
            <a:r>
              <a:rPr lang="fr-CH" baseline="30000" dirty="0" smtClean="0"/>
              <a:t>-9 </a:t>
            </a:r>
            <a:r>
              <a:rPr lang="fr-CH" dirty="0" smtClean="0"/>
              <a:t>to 10</a:t>
            </a:r>
            <a:r>
              <a:rPr lang="fr-CH" baseline="30000" dirty="0" smtClean="0"/>
              <a:t>-12 </a:t>
            </a:r>
            <a:r>
              <a:rPr lang="fr-CH" dirty="0" smtClean="0"/>
              <a:t>@ 50 </a:t>
            </a:r>
            <a:r>
              <a:rPr lang="fr-CH" dirty="0" err="1" smtClean="0"/>
              <a:t>GeV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2997199" y="5341182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heavy</a:t>
            </a:r>
            <a:r>
              <a:rPr lang="fr-CH" dirty="0" smtClean="0"/>
              <a:t> neutrino mass  ~ M </a:t>
            </a:r>
            <a:endParaRPr lang="fr-CH" dirty="0"/>
          </a:p>
        </p:txBody>
      </p:sp>
      <p:sp>
        <p:nvSpPr>
          <p:cNvPr id="2" name="TextBox 1"/>
          <p:cNvSpPr txBox="1"/>
          <p:nvPr/>
        </p:nvSpPr>
        <p:spPr>
          <a:xfrm>
            <a:off x="6695440" y="2272863"/>
            <a:ext cx="19030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Shaposhnikov</a:t>
            </a:r>
            <a:r>
              <a:rPr lang="fr-CH" dirty="0" smtClean="0"/>
              <a:t> </a:t>
            </a:r>
            <a:r>
              <a:rPr lang="fr-CH" dirty="0" err="1" smtClean="0"/>
              <a:t>says</a:t>
            </a:r>
            <a:r>
              <a:rPr lang="fr-CH" dirty="0" smtClean="0"/>
              <a:t>: </a:t>
            </a:r>
          </a:p>
          <a:p>
            <a:r>
              <a:rPr lang="fr-CH" dirty="0" err="1" smtClean="0"/>
              <a:t>these</a:t>
            </a:r>
            <a:r>
              <a:rPr lang="fr-CH" dirty="0" smtClean="0"/>
              <a:t> are straight </a:t>
            </a:r>
            <a:r>
              <a:rPr lang="fr-CH" dirty="0" err="1" smtClean="0"/>
              <a:t>lines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>
                <a:solidFill>
                  <a:srgbClr val="C00000"/>
                </a:solidFill>
              </a:rPr>
              <a:t>my</a:t>
            </a:r>
            <a:r>
              <a:rPr lang="fr-CH" dirty="0" smtClean="0">
                <a:solidFill>
                  <a:srgbClr val="C00000"/>
                </a:solidFill>
              </a:rPr>
              <a:t> extrapolations:</a:t>
            </a:r>
            <a:endParaRPr lang="fr-CH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FEDC3-FCB7-4669-9F7B-40A1ADCB98E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487" y="673407"/>
            <a:ext cx="207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Existing</a:t>
            </a:r>
            <a:r>
              <a:rPr lang="fr-CH" sz="2400" dirty="0" smtClean="0"/>
              <a:t> </a:t>
            </a:r>
            <a:r>
              <a:rPr lang="fr-CH" sz="2400" dirty="0" err="1" smtClean="0"/>
              <a:t>limits</a:t>
            </a:r>
            <a:endParaRPr lang="fr-CH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7" y="1663063"/>
            <a:ext cx="7785261" cy="480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A4D86-9781-4CA5-891D-9EBBCD2B3CC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487" y="673407"/>
            <a:ext cx="6946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Order</a:t>
            </a:r>
            <a:r>
              <a:rPr lang="fr-CH" sz="2400" dirty="0"/>
              <a:t>-</a:t>
            </a:r>
            <a:r>
              <a:rPr lang="fr-CH" sz="2400" dirty="0" smtClean="0"/>
              <a:t>of-magnitude extrapolation of </a:t>
            </a:r>
            <a:r>
              <a:rPr lang="fr-CH" sz="2400" dirty="0" err="1"/>
              <a:t>e</a:t>
            </a:r>
            <a:r>
              <a:rPr lang="fr-CH" sz="2400" dirty="0" err="1" smtClean="0"/>
              <a:t>xisting</a:t>
            </a:r>
            <a:r>
              <a:rPr lang="fr-CH" sz="2400" dirty="0" smtClean="0"/>
              <a:t> </a:t>
            </a:r>
            <a:r>
              <a:rPr lang="fr-CH" sz="2400" dirty="0" err="1" smtClean="0"/>
              <a:t>limits</a:t>
            </a:r>
            <a:endParaRPr lang="fr-CH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7" y="1663063"/>
            <a:ext cx="7785261" cy="480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1727200" y="4148770"/>
            <a:ext cx="6725920" cy="201835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638800" y="5224241"/>
            <a:ext cx="56457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BAU</a:t>
            </a:r>
            <a:endParaRPr lang="fr-CH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79600" y="5378130"/>
            <a:ext cx="6725920" cy="181515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38612" y="6271862"/>
            <a:ext cx="76495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see-saw</a:t>
            </a:r>
            <a:endParaRPr lang="fr-CH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965378" y="4067490"/>
            <a:ext cx="0" cy="1553967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965378" y="5682417"/>
            <a:ext cx="0" cy="1069777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112000" y="3881120"/>
            <a:ext cx="1928733" cy="2602017"/>
            <a:chOff x="7112000" y="3881120"/>
            <a:chExt cx="1928733" cy="2602017"/>
          </a:xfrm>
        </p:grpSpPr>
        <p:sp>
          <p:nvSpPr>
            <p:cNvPr id="14" name="TextBox 13"/>
            <p:cNvSpPr txBox="1"/>
            <p:nvPr/>
          </p:nvSpPr>
          <p:spPr>
            <a:xfrm>
              <a:off x="7112000" y="3881120"/>
              <a:ext cx="14125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4 10^6 Z </a:t>
              </a:r>
              <a:r>
                <a:rPr lang="fr-CH" dirty="0" err="1" smtClean="0"/>
                <a:t>decays</a:t>
              </a:r>
              <a:endParaRPr lang="fr-CH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12000" y="5959917"/>
              <a:ext cx="1928733" cy="52322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CH" dirty="0" err="1" smtClean="0"/>
                <a:t>maybe</a:t>
              </a:r>
              <a:r>
                <a:rPr lang="fr-CH" dirty="0" smtClean="0"/>
                <a:t> </a:t>
              </a:r>
              <a:r>
                <a:rPr lang="fr-CH" dirty="0" err="1" smtClean="0"/>
                <a:t>achievable</a:t>
              </a:r>
              <a:r>
                <a:rPr lang="fr-CH" dirty="0" smtClean="0"/>
                <a:t> </a:t>
              </a:r>
              <a:r>
                <a:rPr lang="fr-CH" dirty="0" err="1" smtClean="0"/>
                <a:t>with</a:t>
              </a:r>
              <a:endParaRPr lang="fr-CH" dirty="0" smtClean="0"/>
            </a:p>
            <a:p>
              <a:r>
                <a:rPr lang="fr-CH" dirty="0" smtClean="0"/>
                <a:t>10</a:t>
              </a:r>
              <a:r>
                <a:rPr lang="fr-CH" baseline="30000" dirty="0" smtClean="0"/>
                <a:t>10  -</a:t>
              </a:r>
              <a:r>
                <a:rPr lang="fr-CH" dirty="0" smtClean="0"/>
                <a:t> 10</a:t>
              </a:r>
              <a:r>
                <a:rPr lang="fr-CH" baseline="30000" dirty="0" smtClean="0"/>
                <a:t>13</a:t>
              </a:r>
              <a:r>
                <a:rPr lang="fr-CH" dirty="0" smtClean="0"/>
                <a:t>  Z </a:t>
              </a:r>
              <a:r>
                <a:rPr lang="fr-CH" dirty="0" err="1" smtClean="0"/>
                <a:t>decays</a:t>
              </a:r>
              <a:r>
                <a:rPr lang="fr-CH" dirty="0" smtClean="0"/>
                <a:t>?</a:t>
              </a:r>
              <a:endParaRPr lang="fr-CH" dirty="0"/>
            </a:p>
          </p:txBody>
        </p:sp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4E37-3173-4571-A16F-A50D40FAA23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3" y="1015364"/>
            <a:ext cx="6645186" cy="463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40" y="4637752"/>
            <a:ext cx="2550160" cy="1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29120" y="4716145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20                  50            100</a:t>
            </a:r>
            <a:endParaRPr lang="fr-CH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70000" y="3627120"/>
            <a:ext cx="7478464" cy="1170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80160" y="2123440"/>
            <a:ext cx="7609840" cy="1595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130823" y="985520"/>
            <a:ext cx="0" cy="370840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49782" y="843280"/>
            <a:ext cx="2294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Interesting</a:t>
            </a:r>
            <a:r>
              <a:rPr lang="fr-CH" dirty="0" smtClean="0"/>
              <a:t> </a:t>
            </a:r>
            <a:r>
              <a:rPr lang="fr-CH" dirty="0" err="1" smtClean="0"/>
              <a:t>region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|U|</a:t>
            </a:r>
            <a:r>
              <a:rPr lang="fr-CH" baseline="30000" dirty="0" smtClean="0"/>
              <a:t>2</a:t>
            </a:r>
            <a:r>
              <a:rPr lang="fr-CH" dirty="0" smtClean="0"/>
              <a:t> ~ 10</a:t>
            </a:r>
            <a:r>
              <a:rPr lang="fr-CH" baseline="30000" dirty="0" smtClean="0"/>
              <a:t>-9 </a:t>
            </a:r>
            <a:r>
              <a:rPr lang="fr-CH" dirty="0" smtClean="0"/>
              <a:t>to 10</a:t>
            </a:r>
            <a:r>
              <a:rPr lang="fr-CH" baseline="30000" dirty="0" smtClean="0"/>
              <a:t>-12 </a:t>
            </a:r>
            <a:r>
              <a:rPr lang="fr-CH" dirty="0" smtClean="0"/>
              <a:t>@ 50 </a:t>
            </a:r>
            <a:r>
              <a:rPr lang="fr-CH" dirty="0" err="1" smtClean="0"/>
              <a:t>GeV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2997199" y="5341182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heavy</a:t>
            </a:r>
            <a:r>
              <a:rPr lang="fr-CH" dirty="0" smtClean="0"/>
              <a:t> neutrino mass  ~ M </a:t>
            </a:r>
            <a:endParaRPr lang="fr-CH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200047" y="1869440"/>
            <a:ext cx="3242913" cy="2997199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51600" y="2839720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L=1m</a:t>
            </a:r>
            <a:endParaRPr lang="fr-CH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230527" y="2397760"/>
            <a:ext cx="3242913" cy="299719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90640" y="3906520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1">
                    <a:lumMod val="75000"/>
                  </a:schemeClr>
                </a:solidFill>
              </a:rPr>
              <a:t>L=10m</a:t>
            </a:r>
            <a:endParaRPr lang="fr-CH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5271167" y="812800"/>
            <a:ext cx="3242913" cy="2997199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31280" y="1722120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L=1mm</a:t>
            </a:r>
            <a:endParaRPr lang="fr-CH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3516" y="5648959"/>
            <a:ext cx="8556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/>
              <a:t>IFF </a:t>
            </a:r>
            <a:r>
              <a:rPr lang="fr-CH" sz="1800" dirty="0" err="1" smtClean="0"/>
              <a:t>this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correct, </a:t>
            </a:r>
            <a:r>
              <a:rPr lang="fr-CH" sz="1800" dirty="0" smtClean="0">
                <a:solidFill>
                  <a:srgbClr val="FF0000"/>
                </a:solidFill>
              </a:rPr>
              <a:t>a large part of the </a:t>
            </a:r>
            <a:r>
              <a:rPr lang="fr-CH" sz="1800" dirty="0" err="1" smtClean="0">
                <a:solidFill>
                  <a:srgbClr val="FF0000"/>
                </a:solidFill>
              </a:rPr>
              <a:t>interesting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region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will</a:t>
            </a:r>
            <a:r>
              <a:rPr lang="fr-CH" sz="1800" dirty="0" smtClean="0">
                <a:solidFill>
                  <a:srgbClr val="FF0000"/>
                </a:solidFill>
              </a:rPr>
              <a:t> lead to </a:t>
            </a:r>
            <a:r>
              <a:rPr lang="fr-CH" sz="1800" dirty="0" err="1" smtClean="0">
                <a:solidFill>
                  <a:srgbClr val="FF0000"/>
                </a:solidFill>
              </a:rPr>
              <a:t>detached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vertices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sz="1800" dirty="0"/>
              <a:t> </a:t>
            </a:r>
            <a:r>
              <a:rPr lang="fr-CH" sz="1800" dirty="0" smtClean="0"/>
              <a:t>                        ...  </a:t>
            </a:r>
            <a:r>
              <a:rPr lang="fr-CH" sz="1800" dirty="0" smtClean="0">
                <a:sym typeface="Wingdings" panose="05000000000000000000" pitchFamily="2" charset="2"/>
              </a:rPr>
              <a:t></a:t>
            </a:r>
            <a:r>
              <a:rPr lang="fr-CH" sz="1800" dirty="0" err="1" smtClean="0">
                <a:sym typeface="Wingdings" panose="05000000000000000000" pitchFamily="2" charset="2"/>
              </a:rPr>
              <a:t>very</a:t>
            </a:r>
            <a:r>
              <a:rPr lang="fr-CH" sz="1800" dirty="0" smtClean="0"/>
              <a:t> </a:t>
            </a:r>
            <a:r>
              <a:rPr lang="fr-CH" sz="1800" dirty="0" err="1" smtClean="0"/>
              <a:t>strong</a:t>
            </a:r>
            <a:r>
              <a:rPr lang="fr-CH" sz="1800" dirty="0" smtClean="0"/>
              <a:t> </a:t>
            </a:r>
            <a:r>
              <a:rPr lang="fr-CH" sz="1800" dirty="0" err="1" smtClean="0"/>
              <a:t>reduction</a:t>
            </a:r>
            <a:r>
              <a:rPr lang="fr-CH" sz="1800" dirty="0" smtClean="0"/>
              <a:t>  of background! </a:t>
            </a:r>
            <a:endParaRPr lang="fr-CH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8A29C-8DB0-439C-9FE1-893C35753AB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26/06/2014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0869" y="270748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latin typeface="+mj-lt"/>
              </a:rPr>
              <a:t>Decay</a:t>
            </a:r>
            <a:r>
              <a:rPr lang="fr-CH" sz="2800" dirty="0" smtClean="0">
                <a:latin typeface="+mj-lt"/>
              </a:rPr>
              <a:t> </a:t>
            </a:r>
            <a:r>
              <a:rPr lang="fr-CH" sz="2800" dirty="0" err="1" smtClean="0">
                <a:latin typeface="+mj-lt"/>
              </a:rPr>
              <a:t>length</a:t>
            </a:r>
            <a:endParaRPr lang="fr-CH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55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newcommand{\bed}{\begin{displaymath}}&#10;\newcommand{\eed}{\end{displaymath}}&#10;\newcommand{\bea}{\begin{eqnarray}}&#10;\newcommand{\eea}{\end{eqnarray}}&#10;\newcommand{\non}{\nonumber}&#10;\usepackage{color}&#10;\begin{document}&#10;\tiny&#10;\color{blue}&#10;{\footnotesize&#10;$h \rightarrow \nu N$ allowed if $N$ is light enough}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301"/>
  <p:tag name="PICTUREFILESIZE" val="178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newcommand{\bed}{\begin{displaymath}}&#10;\newcommand{\eed}{\end{displaymath}}&#10;\newcommand{\bea}{\begin{eqnarray}}&#10;\newcommand{\eea}{\end{eqnarray}}&#10;\newcommand{\non}{\nonumber}&#10;\usepackage{color}&#10;\begin{document}&#10;\tiny&#10;\color{blue}&#10;{\footnotesize&#10;Lepton universaility constraints must be met}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377"/>
  <p:tag name="PICTUREFILESIZE" val="2085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newcommand{\bed}{\begin{displaymath}}&#10;\newcommand{\eed}{\end{displaymath}}&#10;\newcommand{\bea}{\begin{eqnarray}}&#10;\newcommand{\eea}{\end{eqnarray}}&#10;\newcommand{\non}{\nonumber}&#10;\usepackage{color}&#10;\begin{document}&#10;\tiny&#10;\color{red}&#10;{\footnotesize&#10;$\theta_{\nu_e-N} &lt; 0.05, ~~ \theta_{\nu_\mu-N} &lt; 0.05, ~~\theta_{\nu_\tau-N} &lt; 0.08$&#10;}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342"/>
  <p:tag name="PICTUREFILESIZE" val="2044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8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64449</TotalTime>
  <Words>912</Words>
  <Application>Microsoft Office PowerPoint</Application>
  <PresentationFormat>On-screen Show (4:3)</PresentationFormat>
  <Paragraphs>173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1_Office Theme</vt:lpstr>
      <vt:lpstr>Theme1</vt:lpstr>
      <vt:lpstr>1_Theme1</vt:lpstr>
      <vt:lpstr>2_Theme1</vt:lpstr>
      <vt:lpstr>3_Theme1</vt:lpstr>
      <vt:lpstr>5_Office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321</cp:revision>
  <cp:lastPrinted>2001-11-08T10:22:42Z</cp:lastPrinted>
  <dcterms:created xsi:type="dcterms:W3CDTF">2007-04-25T04:41:04Z</dcterms:created>
  <dcterms:modified xsi:type="dcterms:W3CDTF">2014-06-26T13:01:13Z</dcterms:modified>
</cp:coreProperties>
</file>