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61" r:id="rId3"/>
    <p:sldId id="257" r:id="rId4"/>
    <p:sldId id="267" r:id="rId5"/>
    <p:sldId id="266" r:id="rId6"/>
    <p:sldId id="262" r:id="rId7"/>
    <p:sldId id="265" r:id="rId8"/>
    <p:sldId id="258" r:id="rId9"/>
    <p:sldId id="259" r:id="rId10"/>
    <p:sldId id="281" r:id="rId11"/>
    <p:sldId id="271" r:id="rId12"/>
    <p:sldId id="284" r:id="rId13"/>
    <p:sldId id="285" r:id="rId14"/>
    <p:sldId id="280" r:id="rId15"/>
    <p:sldId id="279" r:id="rId16"/>
    <p:sldId id="283" r:id="rId17"/>
    <p:sldId id="282" r:id="rId18"/>
    <p:sldId id="268" r:id="rId19"/>
    <p:sldId id="269" r:id="rId20"/>
    <p:sldId id="270" r:id="rId21"/>
    <p:sldId id="278" r:id="rId22"/>
    <p:sldId id="275" r:id="rId23"/>
    <p:sldId id="276" r:id="rId24"/>
    <p:sldId id="277" r:id="rId25"/>
    <p:sldId id="260" r:id="rId26"/>
    <p:sldId id="264" r:id="rId27"/>
    <p:sldId id="28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87007D-5730-4547-AC89-CAB83597A49D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60282-5E7E-40B3-B8E5-934185A14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060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227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113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893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321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524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01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9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35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37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53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784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9438E-41C7-4B36-97BB-1FFF42A24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LHC IP2 inside injection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smtClean="0"/>
              <a:t>W. Bartmann, B. Goddard, M. Meddahi</a:t>
            </a:r>
          </a:p>
          <a:p>
            <a:endParaRPr lang="en-GB" sz="2800" smtClean="0"/>
          </a:p>
          <a:p>
            <a:r>
              <a:rPr lang="en-GB" sz="2800" smtClean="0"/>
              <a:t>FHI-Meeting, 15</a:t>
            </a:r>
            <a:r>
              <a:rPr lang="en-GB" sz="2800" baseline="30000" smtClean="0"/>
              <a:t>th</a:t>
            </a:r>
            <a:r>
              <a:rPr lang="en-GB" sz="2800" smtClean="0"/>
              <a:t> April 2014</a:t>
            </a:r>
            <a:endParaRPr lang="en-GB" sz="2800"/>
          </a:p>
        </p:txBody>
      </p:sp>
    </p:spTree>
    <p:extLst>
      <p:ext uri="{BB962C8B-B14F-4D97-AF65-F5344CB8AC3E}">
        <p14:creationId xmlns:p14="http://schemas.microsoft.com/office/powerpoint/2010/main" val="4040514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497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3600" smtClean="0"/>
          </a:p>
          <a:p>
            <a:pPr marL="0" indent="0" algn="ctr">
              <a:buNone/>
            </a:pPr>
            <a:endParaRPr lang="en-GB" sz="3600" smtClean="0"/>
          </a:p>
          <a:p>
            <a:pPr marL="0" indent="0" algn="ctr">
              <a:buNone/>
            </a:pPr>
            <a:r>
              <a:rPr lang="en-GB" sz="3600" smtClean="0"/>
              <a:t>Option 2</a:t>
            </a:r>
          </a:p>
          <a:p>
            <a:pPr marL="0" indent="0" algn="ctr">
              <a:buNone/>
            </a:pPr>
            <a:r>
              <a:rPr lang="en-GB" sz="3600" smtClean="0"/>
              <a:t>Move redesigned MSI</a:t>
            </a:r>
            <a:endParaRPr lang="en-GB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53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060849"/>
            <a:ext cx="4858334" cy="2883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4032448" cy="2883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en-GB" smtClean="0"/>
              <a:t>TI2 geometry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11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572000" y="2276872"/>
            <a:ext cx="576064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168725" y="5229200"/>
            <a:ext cx="2568792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84250"/>
            <a:r>
              <a:rPr lang="en-GB" smtClean="0"/>
              <a:t>Green: 	  LHC ring</a:t>
            </a:r>
          </a:p>
          <a:p>
            <a:pPr defTabSz="1077913"/>
            <a:r>
              <a:rPr lang="en-GB" smtClean="0"/>
              <a:t>Blue: 	present TI 2</a:t>
            </a:r>
          </a:p>
          <a:p>
            <a:pPr defTabSz="1077913"/>
            <a:r>
              <a:rPr lang="en-GB" smtClean="0"/>
              <a:t>Magenta:	proposed TI 2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475656" y="3933056"/>
            <a:ext cx="720080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smtClean="0"/>
              <a:t>MBIB</a:t>
            </a:r>
            <a:endParaRPr lang="en-GB" sz="140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843808" y="2708920"/>
            <a:ext cx="1512168" cy="793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359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Q6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12</a:t>
            </a:fld>
            <a:endParaRPr lang="en-GB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090" y="1484784"/>
            <a:ext cx="7420326" cy="489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68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MKI and MSI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40277"/>
            <a:ext cx="7200800" cy="48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69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New MSI design, moved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14</a:t>
            </a:fld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21110"/>
            <a:ext cx="7351045" cy="4816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55976" y="2239060"/>
            <a:ext cx="259228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Matched at Q5 and MKI</a:t>
            </a:r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635896" y="2608392"/>
            <a:ext cx="792088" cy="3165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256076" y="2766668"/>
            <a:ext cx="180020" cy="10625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806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New MSI design, moved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15</a:t>
            </a:fld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998371" cy="491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16016" y="2204864"/>
            <a:ext cx="244827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Vertically same trajectory as now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74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Thinner ‘blade’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16</a:t>
            </a:fld>
            <a:endParaRPr lang="en-GB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47322"/>
            <a:ext cx="8496944" cy="5023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5004048" y="2780928"/>
            <a:ext cx="792088" cy="1224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84168" y="2420888"/>
            <a:ext cx="172819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40 mm beam separation</a:t>
            </a:r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23728" y="3501008"/>
            <a:ext cx="648072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31640" y="4653136"/>
            <a:ext cx="158417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20 mm beam separation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4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Move redesigned MSI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smtClean="0"/>
              <a:t>New MSI </a:t>
            </a:r>
            <a:r>
              <a:rPr lang="en-GB" sz="2000" smtClean="0">
                <a:sym typeface="Wingdings" panose="05000000000000000000" pitchFamily="2" charset="2"/>
              </a:rPr>
              <a:t>design:</a:t>
            </a:r>
          </a:p>
          <a:p>
            <a:pPr lvl="1"/>
            <a:r>
              <a:rPr lang="en-GB" sz="2000" smtClean="0">
                <a:sym typeface="Wingdings" panose="05000000000000000000" pitchFamily="2" charset="2"/>
              </a:rPr>
              <a:t>requires smaller ‘blade’ due to smaller vertical displacement between beams from long. Shift</a:t>
            </a:r>
          </a:p>
          <a:p>
            <a:pPr lvl="1"/>
            <a:r>
              <a:rPr lang="en-GB" sz="2000" smtClean="0">
                <a:solidFill>
                  <a:srgbClr val="FF0000"/>
                </a:solidFill>
                <a:sym typeface="Wingdings" panose="05000000000000000000" pitchFamily="2" charset="2"/>
              </a:rPr>
              <a:t>From 40 mm to 20 mm beam separation</a:t>
            </a:r>
            <a:endParaRPr lang="en-GB" sz="200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GB" sz="2400" smtClean="0">
              <a:sym typeface="Wingdings" panose="05000000000000000000" pitchFamily="2" charset="2"/>
            </a:endParaRPr>
          </a:p>
          <a:p>
            <a:r>
              <a:rPr lang="en-GB" sz="2000" smtClean="0">
                <a:sym typeface="Wingdings" panose="05000000000000000000" pitchFamily="2" charset="2"/>
              </a:rPr>
              <a:t>No change for Q5 trajectory</a:t>
            </a:r>
          </a:p>
          <a:p>
            <a:endParaRPr lang="en-GB" sz="2000" smtClean="0">
              <a:sym typeface="Wingdings" panose="05000000000000000000" pitchFamily="2" charset="2"/>
            </a:endParaRPr>
          </a:p>
          <a:p>
            <a:r>
              <a:rPr lang="en-GB" sz="2000" smtClean="0">
                <a:sym typeface="Wingdings" panose="05000000000000000000" pitchFamily="2" charset="2"/>
              </a:rPr>
              <a:t>No </a:t>
            </a:r>
            <a:r>
              <a:rPr lang="en-GB" sz="2000">
                <a:sym typeface="Wingdings" panose="05000000000000000000" pitchFamily="2" charset="2"/>
              </a:rPr>
              <a:t>change for TI 2 </a:t>
            </a:r>
            <a:r>
              <a:rPr lang="en-GB" sz="2000" smtClean="0">
                <a:sym typeface="Wingdings" panose="05000000000000000000" pitchFamily="2" charset="2"/>
              </a:rPr>
              <a:t>trajectory</a:t>
            </a:r>
            <a:endParaRPr lang="en-GB" sz="200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97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18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286000" y="28529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3600" smtClean="0"/>
              <a:t>Option 2</a:t>
            </a:r>
          </a:p>
          <a:p>
            <a:pPr algn="ctr"/>
            <a:r>
              <a:rPr lang="en-GB" sz="3600" smtClean="0"/>
              <a:t>Mirror injection</a:t>
            </a:r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347543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Mirror injection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19</a:t>
            </a:fld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395536" y="2132856"/>
            <a:ext cx="8496944" cy="2533973"/>
            <a:chOff x="395536" y="2642461"/>
            <a:chExt cx="8496944" cy="253397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609" b="20873"/>
            <a:stretch/>
          </p:blipFill>
          <p:spPr bwMode="auto">
            <a:xfrm>
              <a:off x="395536" y="2642461"/>
              <a:ext cx="8496944" cy="2533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Freeform 11"/>
            <p:cNvSpPr/>
            <p:nvPr/>
          </p:nvSpPr>
          <p:spPr>
            <a:xfrm>
              <a:off x="1008921" y="2903374"/>
              <a:ext cx="3632821" cy="1339408"/>
            </a:xfrm>
            <a:custGeom>
              <a:avLst/>
              <a:gdLst>
                <a:gd name="connsiteX0" fmla="*/ 3632821 w 3632821"/>
                <a:gd name="connsiteY0" fmla="*/ 1180429 h 1339408"/>
                <a:gd name="connsiteX1" fmla="*/ 3043886 w 3632821"/>
                <a:gd name="connsiteY1" fmla="*/ 1188179 h 1339408"/>
                <a:gd name="connsiteX2" fmla="*/ 2222476 w 3632821"/>
                <a:gd name="connsiteY2" fmla="*/ 1296667 h 1339408"/>
                <a:gd name="connsiteX3" fmla="*/ 1067852 w 3632821"/>
                <a:gd name="connsiteY3" fmla="*/ 382267 h 1339408"/>
                <a:gd name="connsiteX4" fmla="*/ 91459 w 3632821"/>
                <a:gd name="connsiteY4" fmla="*/ 33555 h 1339408"/>
                <a:gd name="connsiteX5" fmla="*/ 99208 w 3632821"/>
                <a:gd name="connsiteY5" fmla="*/ 33555 h 1339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2821" h="1339408">
                  <a:moveTo>
                    <a:pt x="3632821" y="1180429"/>
                  </a:moveTo>
                  <a:cubicBezTo>
                    <a:pt x="3455882" y="1174617"/>
                    <a:pt x="3278944" y="1168806"/>
                    <a:pt x="3043886" y="1188179"/>
                  </a:cubicBezTo>
                  <a:cubicBezTo>
                    <a:pt x="2808828" y="1207552"/>
                    <a:pt x="2551815" y="1430986"/>
                    <a:pt x="2222476" y="1296667"/>
                  </a:cubicBezTo>
                  <a:cubicBezTo>
                    <a:pt x="1893137" y="1162348"/>
                    <a:pt x="1423021" y="592786"/>
                    <a:pt x="1067852" y="382267"/>
                  </a:cubicBezTo>
                  <a:cubicBezTo>
                    <a:pt x="712682" y="171748"/>
                    <a:pt x="252900" y="91674"/>
                    <a:pt x="91459" y="33555"/>
                  </a:cubicBezTo>
                  <a:cubicBezTo>
                    <a:pt x="-69982" y="-24564"/>
                    <a:pt x="14613" y="4495"/>
                    <a:pt x="99208" y="33555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843808" y="494116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Keep same longitudinal position </a:t>
            </a:r>
            <a:r>
              <a:rPr lang="en-GB" smtClean="0">
                <a:sym typeface="Wingdings" panose="05000000000000000000" pitchFamily="2" charset="2"/>
              </a:rPr>
              <a:t> </a:t>
            </a:r>
          </a:p>
          <a:p>
            <a:r>
              <a:rPr lang="en-GB" smtClean="0">
                <a:sym typeface="Wingdings" panose="05000000000000000000" pitchFamily="2" charset="2"/>
              </a:rPr>
              <a:t>no changes downstream of MSI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77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Inside injection in P2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713" b="9441"/>
          <a:stretch/>
        </p:blipFill>
        <p:spPr>
          <a:xfrm>
            <a:off x="179512" y="1700808"/>
            <a:ext cx="4366660" cy="3545202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209461" y="1817042"/>
            <a:ext cx="3240741" cy="3745148"/>
            <a:chOff x="5209462" y="2520982"/>
            <a:chExt cx="3240741" cy="374514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8900000">
              <a:off x="5209462" y="2520982"/>
              <a:ext cx="3240741" cy="3349043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</p:spPr>
        </p:pic>
        <p:cxnSp>
          <p:nvCxnSpPr>
            <p:cNvPr id="7" name="Straight Arrow Connector 6"/>
            <p:cNvCxnSpPr/>
            <p:nvPr/>
          </p:nvCxnSpPr>
          <p:spPr>
            <a:xfrm flipH="1" flipV="1">
              <a:off x="6300192" y="5517232"/>
              <a:ext cx="432048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7316053" y="5476220"/>
              <a:ext cx="432048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2689439">
              <a:off x="6140874" y="5894822"/>
              <a:ext cx="7769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smtClean="0"/>
                <a:t>Injection</a:t>
              </a:r>
              <a:endParaRPr lang="en-GB" sz="1200"/>
            </a:p>
          </p:txBody>
        </p:sp>
        <p:sp>
          <p:nvSpPr>
            <p:cNvPr id="15" name="TextBox 14"/>
            <p:cNvSpPr txBox="1"/>
            <p:nvPr/>
          </p:nvSpPr>
          <p:spPr>
            <a:xfrm rot="18843291">
              <a:off x="7256676" y="5739169"/>
              <a:ext cx="7769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smtClean="0"/>
                <a:t>Injection</a:t>
              </a:r>
              <a:endParaRPr lang="en-GB" sz="1200"/>
            </a:p>
          </p:txBody>
        </p:sp>
      </p:grpSp>
      <p:sp>
        <p:nvSpPr>
          <p:cNvPr id="18" name="Oval 17"/>
          <p:cNvSpPr/>
          <p:nvPr/>
        </p:nvSpPr>
        <p:spPr>
          <a:xfrm>
            <a:off x="6012160" y="4509120"/>
            <a:ext cx="1008112" cy="1192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968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Use existing MSI magnets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20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56992"/>
            <a:ext cx="3114367" cy="1920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11509" y="2996952"/>
            <a:ext cx="3268403" cy="2015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2276872"/>
            <a:ext cx="2824091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Roll existing MSI by 180 deg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893212" y="2217638"/>
            <a:ext cx="3639227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Tilt existing MSI by 180 deg and redesign vacuum chamber of injected beam </a:t>
            </a:r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915816" y="4581128"/>
            <a:ext cx="72008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907704" y="5012562"/>
            <a:ext cx="936104" cy="4326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3528" y="5517232"/>
            <a:ext cx="172819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Chamber should be here!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80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S-shape in MSI straight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21</a:t>
            </a:fld>
            <a:endParaRPr lang="en-GB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7920880" cy="503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92080" y="2996952"/>
            <a:ext cx="201622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Q6 – TI 2 collision even with extremely strong bends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46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Use UJ22 and cross before Q8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22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2" y="2348880"/>
            <a:ext cx="8993994" cy="277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1260845" y="3356992"/>
            <a:ext cx="7146986" cy="370350"/>
          </a:xfrm>
          <a:custGeom>
            <a:avLst/>
            <a:gdLst>
              <a:gd name="connsiteX0" fmla="*/ 7146986 w 7146986"/>
              <a:gd name="connsiteY0" fmla="*/ 480458 h 480458"/>
              <a:gd name="connsiteX1" fmla="*/ 5852877 w 7146986"/>
              <a:gd name="connsiteY1" fmla="*/ 387469 h 480458"/>
              <a:gd name="connsiteX2" fmla="*/ 5008219 w 7146986"/>
              <a:gd name="connsiteY2" fmla="*/ 170492 h 480458"/>
              <a:gd name="connsiteX3" fmla="*/ 3249162 w 7146986"/>
              <a:gd name="connsiteY3" fmla="*/ 11 h 480458"/>
              <a:gd name="connsiteX4" fmla="*/ 2551738 w 7146986"/>
              <a:gd name="connsiteY4" fmla="*/ 162743 h 480458"/>
              <a:gd name="connsiteX5" fmla="*/ 312233 w 7146986"/>
              <a:gd name="connsiteY5" fmla="*/ 317726 h 480458"/>
              <a:gd name="connsiteX6" fmla="*/ 72009 w 7146986"/>
              <a:gd name="connsiteY6" fmla="*/ 317726 h 480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46986" h="480458">
                <a:moveTo>
                  <a:pt x="7146986" y="480458"/>
                </a:moveTo>
                <a:cubicBezTo>
                  <a:pt x="6678162" y="459794"/>
                  <a:pt x="6209338" y="439130"/>
                  <a:pt x="5852877" y="387469"/>
                </a:cubicBezTo>
                <a:cubicBezTo>
                  <a:pt x="5496416" y="335808"/>
                  <a:pt x="5442171" y="235068"/>
                  <a:pt x="5008219" y="170492"/>
                </a:cubicBezTo>
                <a:cubicBezTo>
                  <a:pt x="4574267" y="105916"/>
                  <a:pt x="3658575" y="1302"/>
                  <a:pt x="3249162" y="11"/>
                </a:cubicBezTo>
                <a:cubicBezTo>
                  <a:pt x="2839749" y="-1280"/>
                  <a:pt x="3041226" y="109791"/>
                  <a:pt x="2551738" y="162743"/>
                </a:cubicBezTo>
                <a:cubicBezTo>
                  <a:pt x="2062250" y="215695"/>
                  <a:pt x="725521" y="291895"/>
                  <a:pt x="312233" y="317726"/>
                </a:cubicBezTo>
                <a:cubicBezTo>
                  <a:pt x="-101055" y="343556"/>
                  <a:pt x="-14523" y="330641"/>
                  <a:pt x="72009" y="317726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8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Use UJ22 and cross before Q8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23</a:t>
            </a:fld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197169" cy="470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40152" y="2636912"/>
            <a:ext cx="1512168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MBIBs 3 x stronger than present ones</a:t>
            </a:r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228184" y="3717032"/>
            <a:ext cx="72008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668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Use UJ22 and cross before Q8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24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91620"/>
            <a:ext cx="7632848" cy="4937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5220072" y="2852936"/>
            <a:ext cx="504056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20072" y="1916832"/>
            <a:ext cx="216024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Still no sufficient vertical separation at H-crossing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8404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000" smtClean="0">
                <a:sym typeface="Wingdings" panose="05000000000000000000" pitchFamily="2" charset="2"/>
              </a:rPr>
              <a:t>Option 1 – Move existing MSI</a:t>
            </a:r>
          </a:p>
          <a:p>
            <a:pPr lvl="1"/>
            <a:r>
              <a:rPr lang="en-GB" sz="1600" smtClean="0">
                <a:sym typeface="Wingdings" panose="05000000000000000000" pitchFamily="2" charset="2"/>
              </a:rPr>
              <a:t>Move MSI transversely onto the other beam and long. closer to Q5 </a:t>
            </a:r>
          </a:p>
          <a:p>
            <a:pPr lvl="1"/>
            <a:r>
              <a:rPr lang="en-GB" sz="1600" smtClean="0">
                <a:sym typeface="Wingdings" panose="05000000000000000000" pitchFamily="2" charset="2"/>
              </a:rPr>
              <a:t>With existing MSI magnets seems not feasible</a:t>
            </a:r>
          </a:p>
          <a:p>
            <a:pPr lvl="1"/>
            <a:endParaRPr lang="en-GB" sz="1600" smtClean="0">
              <a:sym typeface="Wingdings" panose="05000000000000000000" pitchFamily="2" charset="2"/>
            </a:endParaRPr>
          </a:p>
          <a:p>
            <a:r>
              <a:rPr lang="en-GB" sz="2000" smtClean="0">
                <a:sym typeface="Wingdings" panose="05000000000000000000" pitchFamily="2" charset="2"/>
              </a:rPr>
              <a:t>Option 2 – Move redesigned MSI</a:t>
            </a:r>
          </a:p>
          <a:p>
            <a:pPr lvl="1"/>
            <a:r>
              <a:rPr lang="en-GB" sz="1600" smtClean="0">
                <a:sym typeface="Wingdings" panose="05000000000000000000" pitchFamily="2" charset="2"/>
              </a:rPr>
              <a:t>Smaller beam separation requires thinner blade (40  20 mm)</a:t>
            </a:r>
          </a:p>
          <a:p>
            <a:pPr lvl="1"/>
            <a:r>
              <a:rPr lang="en-GB" sz="1600" smtClean="0">
                <a:sym typeface="Wingdings" panose="05000000000000000000" pitchFamily="2" charset="2"/>
              </a:rPr>
              <a:t>If septum design possible least impact on overall injection region</a:t>
            </a:r>
          </a:p>
          <a:p>
            <a:pPr lvl="1"/>
            <a:endParaRPr lang="en-GB" sz="1600" smtClean="0">
              <a:sym typeface="Wingdings" panose="05000000000000000000" pitchFamily="2" charset="2"/>
            </a:endParaRPr>
          </a:p>
          <a:p>
            <a:r>
              <a:rPr lang="en-GB" sz="2000" smtClean="0">
                <a:sym typeface="Wingdings" panose="05000000000000000000" pitchFamily="2" charset="2"/>
              </a:rPr>
              <a:t>Option 3 – Mirror injection</a:t>
            </a:r>
          </a:p>
          <a:p>
            <a:pPr lvl="1"/>
            <a:r>
              <a:rPr lang="en-GB" sz="1600" smtClean="0">
                <a:sym typeface="Wingdings" panose="05000000000000000000" pitchFamily="2" charset="2"/>
              </a:rPr>
              <a:t>Tilt MSI by 180 deg and mirror the injection to the inside of the ring</a:t>
            </a:r>
          </a:p>
          <a:p>
            <a:pPr lvl="1"/>
            <a:r>
              <a:rPr lang="en-GB" sz="1600" smtClean="0">
                <a:sym typeface="Wingdings" panose="05000000000000000000" pitchFamily="2" charset="2"/>
              </a:rPr>
              <a:t>Existing MSI can only be used if vacuum chamber can be modified (invert horizontal angle) </a:t>
            </a:r>
          </a:p>
          <a:p>
            <a:pPr lvl="1"/>
            <a:r>
              <a:rPr lang="en-GB" sz="1600" smtClean="0">
                <a:sym typeface="Wingdings" panose="05000000000000000000" pitchFamily="2" charset="2"/>
              </a:rPr>
              <a:t>TI 2 needs to pass below the ring and bend the beam back into the MSI aperture (S-shape)</a:t>
            </a:r>
          </a:p>
          <a:p>
            <a:pPr lvl="1"/>
            <a:r>
              <a:rPr lang="en-GB" sz="1600" smtClean="0">
                <a:sym typeface="Wingdings" panose="05000000000000000000" pitchFamily="2" charset="2"/>
              </a:rPr>
              <a:t>Crossing inside MSI straight </a:t>
            </a:r>
            <a:r>
              <a:rPr lang="en-GB" sz="1600" smtClean="0">
                <a:sym typeface="Wingdings" panose="05000000000000000000" pitchFamily="2" charset="2"/>
              </a:rPr>
              <a:t>impossible with reasonable bending radii</a:t>
            </a:r>
            <a:endParaRPr lang="en-GB" sz="1600" smtClean="0">
              <a:sym typeface="Wingdings" panose="05000000000000000000" pitchFamily="2" charset="2"/>
            </a:endParaRPr>
          </a:p>
          <a:p>
            <a:pPr lvl="1"/>
            <a:r>
              <a:rPr lang="en-GB" sz="1600" smtClean="0">
                <a:sym typeface="Wingdings" panose="05000000000000000000" pitchFamily="2" charset="2"/>
              </a:rPr>
              <a:t>UJ22 and Q8 crossing: requires tremendously strong bends or change of tunnel </a:t>
            </a:r>
            <a:r>
              <a:rPr lang="en-GB" sz="1600" smtClean="0">
                <a:sym typeface="Wingdings" panose="05000000000000000000" pitchFamily="2" charset="2"/>
              </a:rPr>
              <a:t>geometry; to be further studied</a:t>
            </a:r>
            <a:endParaRPr lang="en-GB" sz="1600" smtClean="0">
              <a:sym typeface="Wingdings" panose="05000000000000000000" pitchFamily="2" charset="2"/>
            </a:endParaRPr>
          </a:p>
          <a:p>
            <a:pPr lvl="1"/>
            <a:endParaRPr lang="en-GB" sz="1600" smtClean="0">
              <a:sym typeface="Wingdings" panose="05000000000000000000" pitchFamily="2" charset="2"/>
            </a:endParaRPr>
          </a:p>
          <a:p>
            <a:r>
              <a:rPr lang="en-GB" sz="2000" smtClean="0">
                <a:sym typeface="Wingdings" panose="05000000000000000000" pitchFamily="2" charset="2"/>
              </a:rPr>
              <a:t>For all options MKI modifications to be checked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56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26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5" y="160880"/>
            <a:ext cx="9115276" cy="6445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404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MBIB data sheet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27</a:t>
            </a:fld>
            <a:endParaRPr lang="en-GB"/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915275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4160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P2 injection layout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95" y="2204864"/>
            <a:ext cx="8655993" cy="36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3</a:t>
            </a:fld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915816" y="4149080"/>
            <a:ext cx="648072" cy="1224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51720" y="5517232"/>
            <a:ext cx="1188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12 mrad H</a:t>
            </a:r>
            <a:endParaRPr lang="en-GB" sz="140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636491" y="4509120"/>
            <a:ext cx="151533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28084" y="5229200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/>
              <a:t>0.84 mrad </a:t>
            </a:r>
            <a:r>
              <a:rPr lang="en-GB" smtClean="0"/>
              <a:t>V</a:t>
            </a:r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220072" y="4149080"/>
            <a:ext cx="360040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11960" y="5445224"/>
            <a:ext cx="1116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/>
              <a:t>0.35 </a:t>
            </a:r>
            <a:r>
              <a:rPr lang="en-GB" smtClean="0"/>
              <a:t>mrad V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158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Vacuum chamber at MSI entrance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475" y="1556792"/>
            <a:ext cx="733904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332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497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3600" smtClean="0"/>
          </a:p>
          <a:p>
            <a:pPr marL="0" indent="0" algn="ctr">
              <a:buNone/>
            </a:pPr>
            <a:endParaRPr lang="en-GB" sz="3600" smtClean="0"/>
          </a:p>
          <a:p>
            <a:pPr marL="0" indent="0" algn="ctr">
              <a:buNone/>
            </a:pPr>
            <a:r>
              <a:rPr lang="en-GB" sz="3600" smtClean="0"/>
              <a:t>Option 1</a:t>
            </a:r>
          </a:p>
          <a:p>
            <a:pPr marL="0" indent="0" algn="ctr">
              <a:buNone/>
            </a:pPr>
            <a:r>
              <a:rPr lang="en-GB" sz="3600" smtClean="0"/>
              <a:t>Move existing MSI</a:t>
            </a:r>
            <a:endParaRPr lang="en-GB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38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</a:t>
            </a:r>
            <a:r>
              <a:rPr lang="en-GB" smtClean="0"/>
              <a:t>acuum chamber at MSI entrance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6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630526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2321987" y="3189729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829036" y="3189729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31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Vacuum chamber at MSI entrance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7</a:t>
            </a:fld>
            <a:endParaRPr lang="en-GB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712" y="1844824"/>
            <a:ext cx="630526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2321987" y="3189729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829036" y="3189729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66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Move MSI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8760"/>
            <a:ext cx="8229600" cy="4495774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051720" y="5085184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Move MSI horizontally from B1 to B2 and shift longitudinally to get clearance of Q6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999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Move existing MSI magnets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GB" sz="1800" smtClean="0"/>
              <a:t>Move existing MSI horizontally from B1 to </a:t>
            </a:r>
            <a:r>
              <a:rPr lang="en-GB" sz="1800" smtClean="0">
                <a:sym typeface="Wingdings" panose="05000000000000000000" pitchFamily="2" charset="2"/>
              </a:rPr>
              <a:t>B2 – </a:t>
            </a:r>
            <a:r>
              <a:rPr lang="en-GB" sz="1800" smtClean="0">
                <a:solidFill>
                  <a:srgbClr val="00B050"/>
                </a:solidFill>
                <a:sym typeface="Wingdings" panose="05000000000000000000" pitchFamily="2" charset="2"/>
              </a:rPr>
              <a:t>OK</a:t>
            </a:r>
          </a:p>
          <a:p>
            <a:endParaRPr lang="en-GB" sz="1800" smtClean="0">
              <a:solidFill>
                <a:srgbClr val="00B050"/>
              </a:solidFill>
            </a:endParaRPr>
          </a:p>
          <a:p>
            <a:r>
              <a:rPr lang="en-GB" sz="1800" smtClean="0"/>
              <a:t>For clearance of Q6 need to move downstream by 194 mm/12 mrad = 16.2 m </a:t>
            </a:r>
            <a:r>
              <a:rPr lang="en-GB" sz="1800" smtClean="0">
                <a:solidFill>
                  <a:srgbClr val="00B050"/>
                </a:solidFill>
              </a:rPr>
              <a:t>- OK</a:t>
            </a:r>
          </a:p>
          <a:p>
            <a:pPr lvl="1"/>
            <a:r>
              <a:rPr lang="en-GB" sz="1400" smtClean="0"/>
              <a:t>20.1 m available between MSIA1 and Q5</a:t>
            </a:r>
          </a:p>
          <a:p>
            <a:pPr lvl="1"/>
            <a:r>
              <a:rPr lang="en-GB" sz="1400" smtClean="0"/>
              <a:t>Still 3.9 m drift between MSI and Q5 for eg. vacuum equipment and maybe shielding (limited aperture at MSI </a:t>
            </a:r>
            <a:r>
              <a:rPr lang="en-GB" sz="1400" smtClean="0">
                <a:sym typeface="Wingdings" panose="05000000000000000000" pitchFamily="2" charset="2"/>
              </a:rPr>
              <a:t> losses at injection)</a:t>
            </a:r>
          </a:p>
          <a:p>
            <a:pPr lvl="1"/>
            <a:endParaRPr lang="en-GB" sz="1400" smtClean="0">
              <a:sym typeface="Wingdings" panose="05000000000000000000" pitchFamily="2" charset="2"/>
            </a:endParaRPr>
          </a:p>
          <a:p>
            <a:r>
              <a:rPr lang="en-GB" sz="1800" smtClean="0">
                <a:sym typeface="Wingdings" panose="05000000000000000000" pitchFamily="2" charset="2"/>
              </a:rPr>
              <a:t>Can TI 2 deliver the beam?</a:t>
            </a:r>
          </a:p>
          <a:p>
            <a:pPr lvl="1"/>
            <a:r>
              <a:rPr lang="en-GB" sz="1600" smtClean="0">
                <a:sym typeface="Wingdings" panose="05000000000000000000" pitchFamily="2" charset="2"/>
              </a:rPr>
              <a:t>Existing MSI magnets impose a change in vertical trajectory through Q5</a:t>
            </a:r>
          </a:p>
          <a:p>
            <a:pPr lvl="1"/>
            <a:r>
              <a:rPr lang="en-GB" sz="1600" smtClean="0">
                <a:sym typeface="Wingdings" panose="05000000000000000000" pitchFamily="2" charset="2"/>
              </a:rPr>
              <a:t>Problem is aperture in Q5, presently inj beam is 21 mm displaced wrt orbiting beam; 11.1 mm vertical beam stay clear  </a:t>
            </a:r>
            <a:r>
              <a:rPr lang="en-GB" sz="1600" smtClean="0">
                <a:solidFill>
                  <a:srgbClr val="FF0000"/>
                </a:solidFill>
                <a:sym typeface="Wingdings" panose="05000000000000000000" pitchFamily="2" charset="2"/>
              </a:rPr>
              <a:t>NEW Q5 needed if MSI kept</a:t>
            </a:r>
          </a:p>
          <a:p>
            <a:pPr lvl="1"/>
            <a:r>
              <a:rPr lang="en-GB" sz="1600" smtClean="0">
                <a:solidFill>
                  <a:srgbClr val="FF0000"/>
                </a:solidFill>
                <a:sym typeface="Wingdings" panose="05000000000000000000" pitchFamily="2" charset="2"/>
              </a:rPr>
              <a:t>MKI might need to be moved to recover vertical angle together with Q5</a:t>
            </a:r>
          </a:p>
          <a:p>
            <a:pPr lvl="1"/>
            <a:r>
              <a:rPr lang="en-GB" sz="1600" smtClean="0">
                <a:solidFill>
                  <a:srgbClr val="FF0000"/>
                </a:solidFill>
                <a:sym typeface="Wingdings" panose="05000000000000000000" pitchFamily="2" charset="2"/>
              </a:rPr>
              <a:t>Trajectory matching in horizontal plane aggravated by wrong Q5 kick</a:t>
            </a:r>
          </a:p>
          <a:p>
            <a:pPr lvl="1"/>
            <a:endParaRPr lang="en-GB" sz="160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sz="2000" smtClean="0">
                <a:solidFill>
                  <a:srgbClr val="FF0000"/>
                </a:solidFill>
                <a:sym typeface="Wingdings" panose="05000000000000000000" pitchFamily="2" charset="2"/>
              </a:rPr>
              <a:t>Very likely not feasible even with newly designed Q5</a:t>
            </a:r>
          </a:p>
          <a:p>
            <a:endParaRPr lang="en-GB" sz="2000" smtClean="0"/>
          </a:p>
          <a:p>
            <a:endParaRPr lang="en-GB" sz="18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15-April-2014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FHI, LHC IP2 inside injection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438E-41C7-4B36-97BB-1FFF42A2416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57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6305</TotalTime>
  <Words>756</Words>
  <Application>Microsoft Office PowerPoint</Application>
  <PresentationFormat>On-screen Show (4:3)</PresentationFormat>
  <Paragraphs>172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LHC IP2 inside injection</vt:lpstr>
      <vt:lpstr>Inside injection in P2</vt:lpstr>
      <vt:lpstr>P2 injection layout</vt:lpstr>
      <vt:lpstr>Vacuum chamber at MSI entrance</vt:lpstr>
      <vt:lpstr>PowerPoint Presentation</vt:lpstr>
      <vt:lpstr>Vacuum chamber at MSI entrance</vt:lpstr>
      <vt:lpstr>Vacuum chamber at MSI entrance</vt:lpstr>
      <vt:lpstr>Move MSI</vt:lpstr>
      <vt:lpstr>Move existing MSI magnets</vt:lpstr>
      <vt:lpstr>PowerPoint Presentation</vt:lpstr>
      <vt:lpstr>TI2 geometry</vt:lpstr>
      <vt:lpstr>Q6</vt:lpstr>
      <vt:lpstr>MKI and MSI</vt:lpstr>
      <vt:lpstr>New MSI design, moved</vt:lpstr>
      <vt:lpstr>New MSI design, moved</vt:lpstr>
      <vt:lpstr>Thinner ‘blade’</vt:lpstr>
      <vt:lpstr>Move redesigned MSI</vt:lpstr>
      <vt:lpstr>PowerPoint Presentation</vt:lpstr>
      <vt:lpstr>Mirror injection</vt:lpstr>
      <vt:lpstr>Use existing MSI magnets</vt:lpstr>
      <vt:lpstr>S-shape in MSI straight</vt:lpstr>
      <vt:lpstr>Use UJ22 and cross before Q8</vt:lpstr>
      <vt:lpstr>Use UJ22 and cross before Q8</vt:lpstr>
      <vt:lpstr>Use UJ22 and cross before Q8</vt:lpstr>
      <vt:lpstr>Conclusions</vt:lpstr>
      <vt:lpstr>PowerPoint Presentation</vt:lpstr>
      <vt:lpstr>MBIB data sheet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wbartman</dc:creator>
  <cp:lastModifiedBy>wbartman</cp:lastModifiedBy>
  <cp:revision>29</cp:revision>
  <dcterms:created xsi:type="dcterms:W3CDTF">2014-04-10T11:46:41Z</dcterms:created>
  <dcterms:modified xsi:type="dcterms:W3CDTF">2014-04-15T06:36:48Z</dcterms:modified>
</cp:coreProperties>
</file>