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435" r:id="rId2"/>
    <p:sldId id="541" r:id="rId3"/>
    <p:sldId id="534" r:id="rId4"/>
    <p:sldId id="472" r:id="rId5"/>
    <p:sldId id="521" r:id="rId6"/>
    <p:sldId id="535" r:id="rId7"/>
    <p:sldId id="525" r:id="rId8"/>
    <p:sldId id="526" r:id="rId9"/>
    <p:sldId id="539" r:id="rId10"/>
    <p:sldId id="528" r:id="rId11"/>
    <p:sldId id="532" r:id="rId12"/>
    <p:sldId id="451" r:id="rId13"/>
    <p:sldId id="491" r:id="rId14"/>
    <p:sldId id="456" r:id="rId15"/>
    <p:sldId id="536" r:id="rId16"/>
    <p:sldId id="508" r:id="rId17"/>
    <p:sldId id="538" r:id="rId18"/>
    <p:sldId id="540" r:id="rId19"/>
    <p:sldId id="510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27BC"/>
    <a:srgbClr val="179923"/>
    <a:srgbClr val="FFFFFF"/>
    <a:srgbClr val="E69D1A"/>
    <a:srgbClr val="000000"/>
    <a:srgbClr val="FF0000"/>
    <a:srgbClr val="884880"/>
    <a:srgbClr val="FF9900"/>
    <a:srgbClr val="FEE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0" autoAdjust="0"/>
    <p:restoredTop sz="99645" autoAdjust="0"/>
  </p:normalViewPr>
  <p:slideViewPr>
    <p:cSldViewPr>
      <p:cViewPr varScale="1">
        <p:scale>
          <a:sx n="102" d="100"/>
          <a:sy n="102" d="100"/>
        </p:scale>
        <p:origin x="-96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fld id="{EDF54699-954F-4E4D-9DCD-366D4D7B0D63}" type="datetimeFigureOut">
              <a:rPr lang="en-GB" smtClean="0"/>
              <a:t>15/04/2014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5" tIns="45638" rIns="91275" bIns="456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275" tIns="45638" rIns="91275" bIns="4563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fld id="{B83C5146-1889-4C45-88D4-AB2A8F66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0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58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25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44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3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909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7" y="6669361"/>
            <a:ext cx="1915342" cy="188640"/>
          </a:xfrm>
        </p:spPr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70" y="6691658"/>
            <a:ext cx="3888446" cy="166342"/>
          </a:xfrm>
        </p:spPr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058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2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4316288" cy="60486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388296" cy="59046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15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8629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68760"/>
            <a:ext cx="4040188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4992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76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-16663" y="6597352"/>
            <a:ext cx="1924367" cy="239475"/>
          </a:xfrm>
        </p:spPr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6597352"/>
            <a:ext cx="4176464" cy="219379"/>
          </a:xfrm>
        </p:spPr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8412" y="6597352"/>
            <a:ext cx="2133600" cy="216024"/>
          </a:xfrm>
        </p:spPr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494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60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7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77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491"/>
            <a:ext cx="9144000" cy="49006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476672"/>
            <a:ext cx="8496944" cy="6120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7637" y="6669360"/>
            <a:ext cx="1987350" cy="206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6691658"/>
            <a:ext cx="3600400" cy="1663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8412" y="6669360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10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6.png"/><Relationship Id="rId7" Type="http://schemas.openxmlformats.org/officeDocument/2006/relationships/image" Target="../media/image5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7.png"/><Relationship Id="rId9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37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8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6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3" Type="http://schemas.openxmlformats.org/officeDocument/2006/relationships/image" Target="../media/image13.png"/><Relationship Id="rId12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4.png"/><Relationship Id="rId10" Type="http://schemas.openxmlformats.org/officeDocument/2006/relationships/image" Target="../media/image29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9.png"/><Relationship Id="rId7" Type="http://schemas.openxmlformats.org/officeDocument/2006/relationships/image" Target="../media/image36.png"/><Relationship Id="rId12" Type="http://schemas.openxmlformats.org/officeDocument/2006/relationships/image" Target="../media/image4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11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44.png"/><Relationship Id="rId4" Type="http://schemas.openxmlformats.org/officeDocument/2006/relationships/image" Target="../media/image20.png"/><Relationship Id="rId9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7" Type="http://schemas.openxmlformats.org/officeDocument/2006/relationships/image" Target="../media/image2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9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7" Type="http://schemas.openxmlformats.org/officeDocument/2006/relationships/image" Target="../media/image31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2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>
            <a:normAutofit/>
          </a:bodyPr>
          <a:lstStyle/>
          <a:p>
            <a:r>
              <a:rPr lang="en-GB" b="1" dirty="0" smtClean="0"/>
              <a:t>IBS considerations for 100km HEB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3861048"/>
            <a:ext cx="7088832" cy="2232248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Michaela </a:t>
            </a:r>
            <a:r>
              <a:rPr lang="en-GB" sz="2400" b="1" dirty="0" err="1" smtClean="0"/>
              <a:t>Schaumann</a:t>
            </a:r>
            <a:r>
              <a:rPr lang="en-GB" sz="2400" b="1" dirty="0" smtClean="0"/>
              <a:t> </a:t>
            </a:r>
          </a:p>
          <a:p>
            <a:r>
              <a:rPr lang="en-GB" sz="2400" b="1" dirty="0" smtClean="0"/>
              <a:t>(CERN, RWTH Aachen)</a:t>
            </a:r>
            <a:endParaRPr lang="en-GB" sz="2400" b="1" dirty="0"/>
          </a:p>
          <a:p>
            <a:r>
              <a:rPr lang="en-GB" sz="1800" b="1" dirty="0" smtClean="0"/>
              <a:t>In collaboration with J.M</a:t>
            </a:r>
            <a:r>
              <a:rPr lang="en-GB" sz="1800" b="1" dirty="0"/>
              <a:t>. Jowett </a:t>
            </a:r>
            <a:endParaRPr lang="en-GB" sz="1800" b="1" dirty="0" smtClean="0"/>
          </a:p>
          <a:p>
            <a:r>
              <a:rPr lang="en-GB" sz="2000" dirty="0" smtClean="0"/>
              <a:t>15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April 2014</a:t>
            </a:r>
          </a:p>
          <a:p>
            <a:r>
              <a:rPr lang="en-GB" sz="2000" dirty="0" smtClean="0"/>
              <a:t>FCC Hadron Injectors WG</a:t>
            </a:r>
          </a:p>
        </p:txBody>
      </p:sp>
    </p:spTree>
    <p:extLst>
      <p:ext uri="{BB962C8B-B14F-4D97-AF65-F5344CB8AC3E}">
        <p14:creationId xmlns:p14="http://schemas.microsoft.com/office/powerpoint/2010/main" val="360358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IBS Growth Rates Protons (5ns)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10</a:t>
            </a:fld>
            <a:endParaRPr lang="en-GB"/>
          </a:p>
        </p:txBody>
      </p:sp>
      <p:pic>
        <p:nvPicPr>
          <p:cNvPr id="9218" name="Picture 2" descr="G:\Projects\ILHC\MS\VHE-LHC\Plots\HEB_ions\FODO_scanLc_IBS_Proton5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01874"/>
            <a:ext cx="4146054" cy="287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G:\Projects\ILHC\MS\VHE-LHC\Plots\HEB_ions\FODO_scanE_IBS_Lc2_Proton5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393" y="3777456"/>
            <a:ext cx="4026024" cy="273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4293096"/>
            <a:ext cx="3497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Horizontal IBS growth in the order of the longitudinal growth.</a:t>
            </a:r>
            <a:endParaRPr lang="en-GB" sz="2000" dirty="0"/>
          </a:p>
        </p:txBody>
      </p:sp>
      <p:pic>
        <p:nvPicPr>
          <p:cNvPr id="2050" name="Picture 2" descr="G:\Projects\ILHC\MS\VHE-LHC\Plots\HEB_ions\FODO_scanMu_IBS_Lc1_Protons5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01874"/>
            <a:ext cx="4309405" cy="287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104652" y="4437033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7h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104652" y="5105072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13h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5603" y="5301208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17h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5661248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24h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35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Conclusions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6623983"/>
                  </p:ext>
                </p:extLst>
              </p:nvPr>
            </p:nvGraphicFramePr>
            <p:xfrm>
              <a:off x="736166" y="4149080"/>
              <a:ext cx="7796274" cy="194437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762474"/>
                    <a:gridCol w="762474"/>
                    <a:gridCol w="1065530"/>
                    <a:gridCol w="1117918"/>
                    <a:gridCol w="1117918"/>
                    <a:gridCol w="975424"/>
                    <a:gridCol w="997268"/>
                    <a:gridCol w="997268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Injection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Pb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Injection 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p (25ns)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Injection 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p (5ns)</a:t>
                          </a:r>
                        </a:p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Flat Top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Pb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Flat</a:t>
                          </a:r>
                          <a:r>
                            <a:rPr lang="en-GB" baseline="0" dirty="0" smtClean="0"/>
                            <a:t> Top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p (25ns)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Flat</a:t>
                          </a:r>
                          <a:r>
                            <a:rPr lang="en-GB" baseline="0" dirty="0" smtClean="0"/>
                            <a:t> Top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p (5ns)</a:t>
                          </a:r>
                          <a:endParaRPr lang="en-GB" dirty="0" smtClean="0"/>
                        </a:p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𝐼𝐵𝑆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𝐼𝐵𝑆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60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6623983"/>
                  </p:ext>
                </p:extLst>
              </p:nvPr>
            </p:nvGraphicFramePr>
            <p:xfrm>
              <a:off x="736166" y="4149080"/>
              <a:ext cx="7796274" cy="194437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762474"/>
                    <a:gridCol w="762474"/>
                    <a:gridCol w="1065530"/>
                    <a:gridCol w="1117918"/>
                    <a:gridCol w="1117918"/>
                    <a:gridCol w="975424"/>
                    <a:gridCol w="997268"/>
                    <a:gridCol w="997268"/>
                  </a:tblGrid>
                  <a:tr h="91440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Injection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Pb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Injection 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p (25ns)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Injection 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p (5ns)</a:t>
                          </a:r>
                        </a:p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Flat Top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Pb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Flat</a:t>
                          </a:r>
                          <a:r>
                            <a:rPr lang="en-GB" baseline="0" dirty="0" smtClean="0"/>
                            <a:t> Top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p (25ns)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Flat</a:t>
                          </a:r>
                          <a:r>
                            <a:rPr lang="en-GB" baseline="0" dirty="0" smtClean="0"/>
                            <a:t> Top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p </a:t>
                          </a:r>
                          <a:r>
                            <a:rPr lang="en-GB" baseline="0" dirty="0" smtClean="0"/>
                            <a:t>(5ns</a:t>
                          </a:r>
                          <a:r>
                            <a:rPr lang="en-GB" baseline="0" dirty="0" smtClean="0"/>
                            <a:t>)</a:t>
                          </a:r>
                          <a:endParaRPr lang="en-GB" dirty="0" smtClean="0"/>
                        </a:p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800" t="-250000" r="-923200" b="-17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5214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800" t="-202804" r="-9232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60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39552" y="926718"/>
                <a:ext cx="8208911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>
                    <a:solidFill>
                      <a:srgbClr val="FF0000"/>
                    </a:solidFill>
                  </a:rPr>
                  <a:t>Going through transition for ions should be avoided!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Lengthen cells </a:t>
                </a:r>
                <a:r>
                  <a:rPr lang="en-GB" sz="2000" dirty="0" err="1"/>
                  <a:t>wrt</a:t>
                </a:r>
                <a:r>
                  <a:rPr lang="en-GB" sz="2000" dirty="0"/>
                  <a:t>. LHC cell length or choose different phase </a:t>
                </a:r>
                <a:r>
                  <a:rPr lang="en-GB" sz="2000" dirty="0" smtClean="0"/>
                  <a:t>advance.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Insertions in FCC tunnel not considered: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GB" sz="2000" dirty="0"/>
                  <a:t>R</a:t>
                </a:r>
                <a:r>
                  <a:rPr lang="en-GB" sz="2000" dirty="0" smtClean="0"/>
                  <a:t>equire some empty FODO cells without bending magnets → smaller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sz="2000" dirty="0" smtClean="0"/>
                  <a:t> → maybe enough to push </a:t>
                </a:r>
                <a:r>
                  <a:rPr lang="en-GB" sz="2000" dirty="0" err="1" smtClean="0"/>
                  <a:t>Pb</a:t>
                </a:r>
                <a:r>
                  <a:rPr lang="en-GB" sz="2000" dirty="0" smtClean="0"/>
                  <a:t> above transition. </a:t>
                </a:r>
              </a:p>
              <a:p>
                <a:pPr lvl="1"/>
                <a:endParaRPr lang="en-GB" sz="2000" dirty="0" smtClean="0"/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IBS no issue for protons.</a:t>
                </a:r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IBS for ions only important in the longitudinal plane which is less relevant for transverse </a:t>
                </a:r>
                <a:r>
                  <a:rPr lang="en-GB" sz="2000" dirty="0" err="1" smtClean="0"/>
                  <a:t>emittance</a:t>
                </a:r>
                <a:r>
                  <a:rPr lang="en-GB" sz="2000" dirty="0" smtClean="0"/>
                  <a:t> blow up.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926718"/>
                <a:ext cx="8208911" cy="2862322"/>
              </a:xfrm>
              <a:prstGeom prst="rect">
                <a:avLst/>
              </a:prstGeom>
              <a:blipFill rotWithShape="1">
                <a:blip r:embed="rId3"/>
                <a:stretch>
                  <a:fillRect l="-817" t="-1064" b="-27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968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409071" y="2322746"/>
            <a:ext cx="66193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Thank you </a:t>
            </a:r>
          </a:p>
          <a:p>
            <a:pPr algn="ctr"/>
            <a:r>
              <a:rPr lang="en-US" sz="54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for your attention</a:t>
            </a:r>
            <a:endParaRPr lang="en-US" sz="5400" b="1" cap="all" spc="0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12</a:t>
            </a:fld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01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Bunch-by-Bunch Differences after Injection in the LHC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427984" y="1052735"/>
                <a:ext cx="4494523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Structure within a train </a:t>
                </a:r>
              </a:p>
              <a:p>
                <a:r>
                  <a:rPr lang="en-GB" sz="2000" dirty="0"/>
                  <a:t> </a:t>
                </a:r>
                <a:r>
                  <a:rPr lang="en-GB" sz="2000" dirty="0" smtClean="0"/>
                  <a:t>    (1</a:t>
                </a:r>
                <a:r>
                  <a:rPr lang="en-GB" sz="2000" baseline="30000" dirty="0" smtClean="0"/>
                  <a:t>st</a:t>
                </a:r>
                <a:r>
                  <a:rPr lang="en-GB" sz="2000" dirty="0" smtClean="0"/>
                  <a:t> to last bunch):</a:t>
                </a:r>
                <a:endParaRPr lang="en-GB" sz="2000" b="1" dirty="0" smtClean="0"/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GB" sz="2000" dirty="0"/>
                  <a:t>i</a:t>
                </a:r>
                <a:r>
                  <a:rPr lang="en-GB" sz="2000" dirty="0" smtClean="0"/>
                  <a:t>ncrease:  - intensity </a:t>
                </a:r>
              </a:p>
              <a:p>
                <a:pPr lvl="1"/>
                <a:r>
                  <a:rPr lang="en-GB" sz="2000" dirty="0"/>
                  <a:t>	 </a:t>
                </a:r>
                <a:r>
                  <a:rPr lang="en-GB" sz="2000" dirty="0" smtClean="0"/>
                  <a:t>              - bunch length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GB" sz="2000" dirty="0"/>
                  <a:t>d</a:t>
                </a:r>
                <a:r>
                  <a:rPr lang="en-GB" sz="2000" dirty="0" smtClean="0"/>
                  <a:t>ecrease: </a:t>
                </a:r>
                <a:r>
                  <a:rPr lang="en-GB" sz="2000" dirty="0" err="1" smtClean="0"/>
                  <a:t>emittance</a:t>
                </a:r>
                <a:r>
                  <a:rPr lang="en-GB" sz="2000" dirty="0" smtClean="0"/>
                  <a:t>.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endParaRPr lang="en-GB" sz="20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C00000"/>
                    </a:solidFill>
                  </a:rPr>
                  <a:t>IBS, space charge, RF noise … </a:t>
                </a:r>
                <a:r>
                  <a:rPr lang="en-GB" sz="2000" dirty="0">
                    <a:solidFill>
                      <a:srgbClr val="C00000"/>
                    </a:solidFill>
                  </a:rPr>
                  <a:t>at the </a:t>
                </a:r>
                <a:r>
                  <a:rPr lang="en-GB" sz="2000" dirty="0" smtClean="0">
                    <a:solidFill>
                      <a:srgbClr val="C00000"/>
                    </a:solidFill>
                  </a:rPr>
                  <a:t>injection plateau of </a:t>
                </a:r>
                <a:r>
                  <a:rPr lang="en-GB" sz="2000" dirty="0">
                    <a:solidFill>
                      <a:srgbClr val="C00000"/>
                    </a:solidFill>
                  </a:rPr>
                  <a:t>the </a:t>
                </a:r>
                <a:r>
                  <a:rPr lang="en-GB" sz="2000" dirty="0" smtClean="0">
                    <a:solidFill>
                      <a:srgbClr val="C00000"/>
                    </a:solidFill>
                  </a:rPr>
                  <a:t>SPS</a:t>
                </a:r>
                <a:r>
                  <a:rPr lang="en-GB" sz="2000" dirty="0" smtClean="0"/>
                  <a:t>: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while </a:t>
                </a:r>
                <a:r>
                  <a:rPr lang="en-GB" sz="2000" dirty="0"/>
                  <a:t>waiting for the 12 injections </a:t>
                </a:r>
                <a:endParaRPr lang="en-GB" sz="2000" dirty="0" smtClean="0"/>
              </a:p>
              <a:p>
                <a:pPr lvl="1"/>
                <a:r>
                  <a:rPr lang="en-GB" sz="2000" dirty="0"/>
                  <a:t> </a:t>
                </a:r>
                <a:r>
                  <a:rPr lang="en-GB" sz="2000" dirty="0" smtClean="0"/>
                  <a:t>    from </a:t>
                </a:r>
                <a:r>
                  <a:rPr lang="en-GB" sz="2000" dirty="0"/>
                  <a:t>the PS to construct a LHC </a:t>
                </a:r>
                <a:endParaRPr lang="en-GB" sz="2000" dirty="0" smtClean="0"/>
              </a:p>
              <a:p>
                <a:pPr lvl="1"/>
                <a:r>
                  <a:rPr lang="en-GB" sz="2000" dirty="0"/>
                  <a:t> </a:t>
                </a:r>
                <a:r>
                  <a:rPr lang="en-GB" sz="2000" dirty="0" smtClean="0"/>
                  <a:t>    train.</a:t>
                </a:r>
              </a:p>
              <a:p>
                <a:pPr lvl="1"/>
                <a:endParaRPr lang="en-GB" sz="20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First injections sit longer </a:t>
                </a:r>
                <a:r>
                  <a:rPr lang="en-GB" sz="2000" dirty="0"/>
                  <a:t>at </a:t>
                </a:r>
                <a:r>
                  <a:rPr lang="en-GB" sz="2000" dirty="0">
                    <a:solidFill>
                      <a:srgbClr val="C00000"/>
                    </a:solidFill>
                  </a:rPr>
                  <a:t>low energy</a:t>
                </a:r>
                <a:r>
                  <a:rPr lang="en-GB" sz="2000" dirty="0"/>
                  <a:t> </a:t>
                </a:r>
              </a:p>
              <a:p>
                <a:r>
                  <a:rPr lang="en-GB" sz="2000" dirty="0">
                    <a:ea typeface="Cambria Math"/>
                  </a:rPr>
                  <a:t>    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GB" sz="2000" dirty="0"/>
                  <a:t> strong </a:t>
                </a:r>
                <a:r>
                  <a:rPr lang="en-GB" sz="2000" dirty="0" smtClean="0"/>
                  <a:t>IBS,</a:t>
                </a:r>
                <a:endParaRPr lang="en-GB" sz="2000" dirty="0"/>
              </a:p>
              <a:p>
                <a:r>
                  <a:rPr lang="en-GB" sz="2000" dirty="0">
                    <a:ea typeface="Cambria Math"/>
                  </a:rPr>
                  <a:t>    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2000" dirty="0" err="1"/>
                  <a:t>emittance</a:t>
                </a:r>
                <a:r>
                  <a:rPr lang="en-GB" sz="2000" dirty="0"/>
                  <a:t> </a:t>
                </a:r>
                <a:r>
                  <a:rPr lang="en-GB" sz="2000" dirty="0" smtClean="0"/>
                  <a:t>growth </a:t>
                </a:r>
                <a:r>
                  <a:rPr lang="en-GB" sz="2000" dirty="0"/>
                  <a:t>and </a:t>
                </a:r>
                <a:r>
                  <a:rPr lang="en-GB" sz="2000" dirty="0" smtClean="0"/>
                  <a:t>particle</a:t>
                </a:r>
              </a:p>
              <a:p>
                <a:r>
                  <a:rPr lang="en-GB" sz="2000" dirty="0"/>
                  <a:t> </a:t>
                </a:r>
                <a:r>
                  <a:rPr lang="en-GB" sz="2000" dirty="0" smtClean="0"/>
                  <a:t>         losses.</a:t>
                </a:r>
                <a:endParaRPr lang="en-GB" sz="20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1052735"/>
                <a:ext cx="4494523" cy="5632311"/>
              </a:xfrm>
              <a:prstGeom prst="rect">
                <a:avLst/>
              </a:prstGeom>
              <a:blipFill rotWithShape="1">
                <a:blip r:embed="rId2"/>
                <a:stretch>
                  <a:fillRect l="-1084" t="-541" r="-10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323528" y="864294"/>
            <a:ext cx="3810001" cy="2852738"/>
            <a:chOff x="467544" y="640877"/>
            <a:chExt cx="3810001" cy="2852738"/>
          </a:xfrm>
        </p:grpSpPr>
        <p:pic>
          <p:nvPicPr>
            <p:cNvPr id="1031" name="Picture 7" descr="G:\Workspaces\m\mschauma\IonsDataAnalysis2011\Plots\Injection\InjectedIntensity_Fill2319_B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640877"/>
              <a:ext cx="3810001" cy="2852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2483768" y="2476211"/>
              <a:ext cx="9781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335D7"/>
                  </a:solidFill>
                </a:rPr>
                <a:t>Intensity</a:t>
              </a:r>
              <a:endParaRPr lang="en-GB" dirty="0">
                <a:solidFill>
                  <a:srgbClr val="0335D7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882252" y="2187022"/>
              <a:ext cx="3329708" cy="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387307" y="2123564"/>
              <a:ext cx="7441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accent3">
                      <a:lumMod val="75000"/>
                    </a:schemeClr>
                  </a:solidFill>
                </a:rPr>
                <a:t>Design</a:t>
              </a:r>
              <a:endParaRPr lang="en-GB" sz="16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3528" y="3715002"/>
            <a:ext cx="3805400" cy="2858807"/>
            <a:chOff x="467544" y="3627386"/>
            <a:chExt cx="3805400" cy="2858807"/>
          </a:xfrm>
        </p:grpSpPr>
        <p:grpSp>
          <p:nvGrpSpPr>
            <p:cNvPr id="7" name="Group 6"/>
            <p:cNvGrpSpPr/>
            <p:nvPr/>
          </p:nvGrpSpPr>
          <p:grpSpPr>
            <a:xfrm>
              <a:off x="467544" y="3627386"/>
              <a:ext cx="3805400" cy="2858807"/>
              <a:chOff x="627184" y="3522521"/>
              <a:chExt cx="3805400" cy="2858807"/>
            </a:xfrm>
          </p:grpSpPr>
          <p:pic>
            <p:nvPicPr>
              <p:cNvPr id="1026" name="Picture 2" descr="G:\Workspaces\m\mschauma\p-Pb-firstFills\Plots\WS\EmittanceHor&amp;VerRunOverviewFirstTrain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7184" y="3522521"/>
                <a:ext cx="3805400" cy="28588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026268" y="5166710"/>
                <a:ext cx="20496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Horizontal </a:t>
                </a:r>
                <a:r>
                  <a:rPr lang="en-GB" dirty="0" smtClean="0"/>
                  <a:t>/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dirty="0" smtClean="0"/>
                  <a:t>Vertical</a:t>
                </a:r>
              </a:p>
              <a:p>
                <a:r>
                  <a:rPr lang="en-GB" dirty="0" err="1" smtClean="0"/>
                  <a:t>Emittance</a:t>
                </a:r>
                <a:endParaRPr lang="en-GB" dirty="0"/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>
              <a:off x="882252" y="4653136"/>
              <a:ext cx="3329708" cy="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491880" y="4314582"/>
              <a:ext cx="7441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accent3">
                      <a:lumMod val="75000"/>
                    </a:schemeClr>
                  </a:solidFill>
                </a:rPr>
                <a:t>Design</a:t>
              </a:r>
              <a:endParaRPr lang="en-GB" sz="16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4985045" y="6093296"/>
            <a:ext cx="3744416" cy="32403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13</a:t>
            </a:fld>
            <a:endParaRPr lang="en-GB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316660" y="1052735"/>
            <a:ext cx="231004" cy="20882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547664" y="2699628"/>
            <a:ext cx="79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1 train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80312" y="580155"/>
            <a:ext cx="1614545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 smtClean="0"/>
              <a:t>E = 450 Z </a:t>
            </a:r>
            <a:r>
              <a:rPr lang="en-GB" sz="2000" dirty="0" err="1"/>
              <a:t>G</a:t>
            </a:r>
            <a:r>
              <a:rPr lang="en-GB" sz="2000" dirty="0" err="1" smtClean="0"/>
              <a:t>eV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1941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 smtClean="0"/>
              <a:t>Pb</a:t>
            </a:r>
            <a:r>
              <a:rPr lang="en-GB" b="1" dirty="0" smtClean="0"/>
              <a:t> Beam Parameters in LHC and FCC-</a:t>
            </a:r>
            <a:r>
              <a:rPr lang="en-GB" b="1" dirty="0" err="1" smtClean="0"/>
              <a:t>hh</a:t>
            </a:r>
            <a:r>
              <a:rPr lang="en-GB" b="1" dirty="0" smtClean="0"/>
              <a:t> 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9541552"/>
                  </p:ext>
                </p:extLst>
              </p:nvPr>
            </p:nvGraphicFramePr>
            <p:xfrm>
              <a:off x="467544" y="2132856"/>
              <a:ext cx="8103714" cy="367348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3457829"/>
                    <a:gridCol w="943292"/>
                    <a:gridCol w="1230440"/>
                    <a:gridCol w="1355280"/>
                    <a:gridCol w="1116873"/>
                  </a:tblGrid>
                  <a:tr h="706760">
                    <a:tc>
                      <a:txBody>
                        <a:bodyPr/>
                        <a:lstStyle/>
                        <a:p>
                          <a:endParaRPr lang="en-GB" sz="1600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LHC</a:t>
                          </a:r>
                        </a:p>
                        <a:p>
                          <a:pPr algn="ctr"/>
                          <a:r>
                            <a:rPr lang="en-GB" sz="1600" dirty="0" smtClean="0"/>
                            <a:t>Design</a:t>
                          </a:r>
                          <a:endParaRPr lang="en-GB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LHC</a:t>
                          </a:r>
                          <a:r>
                            <a:rPr lang="en-GB" sz="1600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sz="1600" baseline="0" dirty="0" smtClean="0"/>
                            <a:t>2011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LHC</a:t>
                          </a:r>
                        </a:p>
                        <a:p>
                          <a:pPr algn="ctr"/>
                          <a:r>
                            <a:rPr lang="en-GB" sz="1600" dirty="0" smtClean="0"/>
                            <a:t> 2013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FCC-</a:t>
                          </a:r>
                          <a:r>
                            <a:rPr lang="en-GB" sz="1600" dirty="0" err="1" smtClean="0"/>
                            <a:t>hh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Beam</a:t>
                          </a:r>
                          <a:r>
                            <a:rPr lang="en-GB" sz="1600" baseline="0" dirty="0" smtClean="0">
                              <a:solidFill>
                                <a:srgbClr val="179923"/>
                              </a:solidFill>
                            </a:rPr>
                            <a:t> Energy [Z </a:t>
                          </a:r>
                          <a:r>
                            <a:rPr lang="en-GB" sz="1600" baseline="0" dirty="0" err="1" smtClean="0">
                              <a:solidFill>
                                <a:srgbClr val="179923"/>
                              </a:solidFill>
                            </a:rPr>
                            <a:t>TeV</a:t>
                          </a:r>
                          <a:r>
                            <a:rPr lang="en-GB" sz="1600" baseline="0" dirty="0" smtClean="0">
                              <a:solidFill>
                                <a:srgbClr val="179923"/>
                              </a:solidFill>
                            </a:rPr>
                            <a:t>]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7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3.5</a:t>
                          </a:r>
                          <a:endParaRPr lang="en-GB" sz="1600" i="1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4</a:t>
                          </a:r>
                          <a:endParaRPr lang="en-GB" sz="1600" i="1" dirty="0" smtClean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i="0" dirty="0" smtClean="0">
                              <a:solidFill>
                                <a:srgbClr val="179923"/>
                              </a:solidFill>
                            </a:rPr>
                            <a:t>50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l-GR" sz="1600" dirty="0" smtClean="0">
                              <a:solidFill>
                                <a:srgbClr val="179923"/>
                              </a:solidFill>
                            </a:rPr>
                            <a:t>β</a:t>
                          </a:r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-</a:t>
                          </a:r>
                          <a:r>
                            <a:rPr lang="en-GB" sz="1600" baseline="0" dirty="0" smtClean="0">
                              <a:solidFill>
                                <a:srgbClr val="179923"/>
                              </a:solidFill>
                            </a:rPr>
                            <a:t>function at the IP [m]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0.5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1.0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rgbClr val="179923"/>
                              </a:solidFill>
                            </a:rPr>
                            <a:t>0.8</a:t>
                          </a:r>
                          <a:endParaRPr lang="en-GB" sz="1600" b="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rgbClr val="179923"/>
                              </a:solidFill>
                            </a:rPr>
                            <a:t>1.1</a:t>
                          </a:r>
                          <a:endParaRPr lang="en-GB" sz="1600" b="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No. Ions per bunch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>
                                      <a:latin typeface="Cambria Math"/>
                                    </a:rPr>
                                    <m:t>8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600" dirty="0" smtClean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0.7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latin typeface="Cambria Math"/>
                                  </a:rPr>
                                  <m:t>1.20±0.25</m:t>
                                </m:r>
                              </m:oMath>
                            </m:oMathPara>
                          </a14:m>
                          <a:endParaRPr lang="en-GB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GB" sz="1600" b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40</m:t>
                                </m:r>
                                <m:r>
                                  <a:rPr lang="en-GB" sz="1600" b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±</m:t>
                                </m:r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GB" sz="1600" b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27</m:t>
                                </m:r>
                              </m:oMath>
                            </m:oMathPara>
                          </a14:m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1.4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err="1" smtClean="0"/>
                            <a:t>Transv</a:t>
                          </a:r>
                          <a:r>
                            <a:rPr lang="en-GB" sz="1600" dirty="0" smtClean="0"/>
                            <a:t>. normalised </a:t>
                          </a:r>
                          <a:r>
                            <a:rPr lang="en-GB" sz="1600" dirty="0" err="1" smtClean="0"/>
                            <a:t>emittance</a:t>
                          </a:r>
                          <a:r>
                            <a:rPr lang="en-GB" sz="1600" dirty="0" smtClean="0"/>
                            <a:t> [</a:t>
                          </a:r>
                          <a14:m>
                            <m:oMath xmlns:m="http://schemas.openxmlformats.org/officeDocument/2006/math">
                              <m:r>
                                <a:rPr lang="en-GB" sz="1600">
                                  <a:latin typeface="Cambria Math"/>
                                </a:rPr>
                                <m:t>𝜇</m:t>
                              </m:r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/>
                                </a:rPr>
                                <m:t>m</m:t>
                              </m:r>
                              <m:r>
                                <a:rPr lang="en-GB" sz="1600">
                                  <a:latin typeface="Cambria Math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/>
                                </a:rPr>
                                <m:t>rad</m:t>
                              </m:r>
                            </m:oMath>
                          </a14:m>
                          <a:r>
                            <a:rPr lang="en-GB" sz="1600" dirty="0" smtClean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>
                                    <a:latin typeface="Cambria Math"/>
                                  </a:rPr>
                                  <m:t>1.</m:t>
                                </m:r>
                                <m:r>
                                  <a:rPr lang="en-GB" sz="1600" smtClean="0">
                                    <a:latin typeface="Cambria Math"/>
                                  </a:rPr>
                                  <m:t>7±0.2 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~</m:t>
                                </m:r>
                                <m:r>
                                  <a:rPr lang="en-GB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GB" sz="1600" b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. </m:t>
                                </m:r>
                                <m:r>
                                  <a:rPr lang="en-GB" sz="1600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1.5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RMS Beam Size at IP [</a:t>
                          </a:r>
                          <a14:m>
                            <m:oMath xmlns:m="http://schemas.openxmlformats.org/officeDocument/2006/math">
                              <m:r>
                                <a:rPr lang="en-GB" sz="1600" smtClean="0">
                                  <a:latin typeface="Cambria Math"/>
                                </a:rPr>
                                <m:t>𝜇</m:t>
                              </m:r>
                              <m:r>
                                <m:rPr>
                                  <m:sty m:val="p"/>
                                </m:rPr>
                                <a:rPr lang="en-GB" sz="1600" smtClean="0">
                                  <a:latin typeface="Cambria Math"/>
                                </a:rPr>
                                <m:t>m</m:t>
                              </m:r>
                            </m:oMath>
                          </a14:m>
                          <a:r>
                            <a:rPr lang="en-GB" sz="1600" dirty="0" smtClean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15.9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33.9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26.6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8.8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RMS bunch length 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/>
                                </a:rPr>
                                <m:t>cm</m:t>
                              </m:r>
                            </m:oMath>
                          </a14:m>
                          <a:r>
                            <a:rPr lang="en-GB" sz="1600" dirty="0" smtClean="0"/>
                            <a:t>] 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7.94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latin typeface="Cambria Math"/>
                                  </a:rPr>
                                  <m:t>9.8±0.7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latin typeface="Cambria Math"/>
                                  </a:rPr>
                                  <m:t>9.8±0.1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10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Number</a:t>
                          </a:r>
                          <a:r>
                            <a:rPr lang="en-GB" sz="1600" baseline="0" dirty="0" smtClean="0"/>
                            <a:t> of bunches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592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i="0" dirty="0" smtClean="0">
                              <a:solidFill>
                                <a:schemeClr val="tx1"/>
                              </a:solidFill>
                            </a:rPr>
                            <a:t>358</a:t>
                          </a:r>
                          <a:endParaRPr lang="en-GB" sz="1600" b="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358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432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Peak Luminosity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>
                                      <a:latin typeface="Cambria Math"/>
                                    </a:rPr>
                                    <m:t>27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>
                                      <a:latin typeface="Cambria Math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en-GB" sz="1600">
                                      <a:latin typeface="Cambria Math"/>
                                    </a:rPr>
                                    <m:t>−2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6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>
                                      <a:latin typeface="Cambria Math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GB" sz="160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600" dirty="0" smtClean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0.5 </m:t>
                              </m:r>
                            </m:oMath>
                          </a14:m>
                          <a:r>
                            <a:rPr lang="en-GB" sz="1600" b="0" i="0" dirty="0" smtClean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:r>
                            <a:rPr lang="en-GB" sz="1600" b="0" i="0" dirty="0" err="1" smtClean="0">
                              <a:solidFill>
                                <a:schemeClr val="tx1"/>
                              </a:solidFill>
                            </a:rPr>
                            <a:t>Pb-Pb</a:t>
                          </a:r>
                          <a:r>
                            <a:rPr lang="en-GB" sz="1600" b="0" i="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GB" sz="1600" b="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110 (p-</a:t>
                          </a:r>
                          <a:r>
                            <a:rPr lang="en-GB" sz="1600" dirty="0" err="1" smtClean="0"/>
                            <a:t>Pb</a:t>
                          </a:r>
                          <a:r>
                            <a:rPr lang="en-GB" sz="1600" dirty="0" smtClean="0"/>
                            <a:t>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?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9541552"/>
                  </p:ext>
                </p:extLst>
              </p:nvPr>
            </p:nvGraphicFramePr>
            <p:xfrm>
              <a:off x="467544" y="2132856"/>
              <a:ext cx="8103714" cy="367348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3457829"/>
                    <a:gridCol w="943292"/>
                    <a:gridCol w="1230440"/>
                    <a:gridCol w="1355280"/>
                    <a:gridCol w="1116873"/>
                  </a:tblGrid>
                  <a:tr h="706760">
                    <a:tc>
                      <a:txBody>
                        <a:bodyPr/>
                        <a:lstStyle/>
                        <a:p>
                          <a:endParaRPr lang="en-GB" sz="1600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LHC</a:t>
                          </a:r>
                        </a:p>
                        <a:p>
                          <a:pPr algn="ctr"/>
                          <a:r>
                            <a:rPr lang="en-GB" sz="1600" dirty="0" smtClean="0"/>
                            <a:t>Design</a:t>
                          </a:r>
                          <a:endParaRPr lang="en-GB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LHC</a:t>
                          </a:r>
                          <a:r>
                            <a:rPr lang="en-GB" sz="1600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sz="1600" baseline="0" dirty="0" smtClean="0"/>
                            <a:t>2011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LHC</a:t>
                          </a:r>
                        </a:p>
                        <a:p>
                          <a:pPr algn="ctr"/>
                          <a:r>
                            <a:rPr lang="en-GB" sz="1600" dirty="0" smtClean="0"/>
                            <a:t> 2013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FCC-</a:t>
                          </a:r>
                          <a:r>
                            <a:rPr lang="en-GB" sz="1600" dirty="0" err="1" smtClean="0"/>
                            <a:t>hh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Beam</a:t>
                          </a:r>
                          <a:r>
                            <a:rPr lang="en-GB" sz="1600" baseline="0" dirty="0" smtClean="0">
                              <a:solidFill>
                                <a:srgbClr val="179923"/>
                              </a:solidFill>
                            </a:rPr>
                            <a:t> Energy [Z </a:t>
                          </a:r>
                          <a:r>
                            <a:rPr lang="en-GB" sz="1600" baseline="0" dirty="0" err="1" smtClean="0">
                              <a:solidFill>
                                <a:srgbClr val="179923"/>
                              </a:solidFill>
                            </a:rPr>
                            <a:t>TeV</a:t>
                          </a:r>
                          <a:r>
                            <a:rPr lang="en-GB" sz="1600" baseline="0" dirty="0" smtClean="0">
                              <a:solidFill>
                                <a:srgbClr val="179923"/>
                              </a:solidFill>
                            </a:rPr>
                            <a:t>]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7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3.5</a:t>
                          </a:r>
                          <a:endParaRPr lang="en-GB" sz="1600" i="1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4</a:t>
                          </a:r>
                          <a:endParaRPr lang="en-GB" sz="1600" i="1" dirty="0" smtClean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i="0" dirty="0" smtClean="0">
                              <a:solidFill>
                                <a:srgbClr val="179923"/>
                              </a:solidFill>
                            </a:rPr>
                            <a:t>50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l-GR" sz="1600" dirty="0" smtClean="0">
                              <a:solidFill>
                                <a:srgbClr val="179923"/>
                              </a:solidFill>
                            </a:rPr>
                            <a:t>β</a:t>
                          </a:r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-</a:t>
                          </a:r>
                          <a:r>
                            <a:rPr lang="en-GB" sz="1600" baseline="0" dirty="0" smtClean="0">
                              <a:solidFill>
                                <a:srgbClr val="179923"/>
                              </a:solidFill>
                            </a:rPr>
                            <a:t>function at the IP [m]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0.5</a:t>
                          </a:r>
                          <a:endParaRPr lang="en-GB" sz="160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79923"/>
                              </a:solidFill>
                            </a:rPr>
                            <a:t>1.0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rgbClr val="179923"/>
                              </a:solidFill>
                            </a:rPr>
                            <a:t>0.8</a:t>
                          </a:r>
                          <a:endParaRPr lang="en-GB" sz="1600" b="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rgbClr val="179923"/>
                              </a:solidFill>
                            </a:rPr>
                            <a:t>1.1</a:t>
                          </a:r>
                          <a:endParaRPr lang="en-GB" sz="1600" b="0" dirty="0">
                            <a:solidFill>
                              <a:srgbClr val="179923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" t="-393443" r="-134568" b="-5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0.7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57921" t="-393443" r="-200990" b="-5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16667" t="-393443" r="-82883" b="-5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1.4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" t="-493443" r="-134568" b="-4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57921" t="-493443" r="-200990" b="-4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16667" t="-493443" r="-82883" b="-4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1.5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" t="-593443" r="-134568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15.9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33.9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26.6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dirty="0" smtClean="0">
                              <a:solidFill>
                                <a:schemeClr val="tx1"/>
                              </a:solidFill>
                            </a:rPr>
                            <a:t>8.8</a:t>
                          </a:r>
                          <a:endParaRPr lang="en-GB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" t="-705000" r="-134568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7.94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57921" t="-705000" r="-200990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16667" t="-705000" r="-82883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10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Number</a:t>
                          </a:r>
                          <a:r>
                            <a:rPr lang="en-GB" sz="1600" baseline="0" dirty="0" smtClean="0"/>
                            <a:t> of bunches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592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i="0" dirty="0" smtClean="0">
                              <a:solidFill>
                                <a:schemeClr val="tx1"/>
                              </a:solidFill>
                            </a:rPr>
                            <a:t>358</a:t>
                          </a:r>
                          <a:endParaRPr lang="en-GB" sz="1600" b="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358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432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" t="-891803" r="-134568" b="-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57921" t="-891803" r="-200990" b="-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110 (p-</a:t>
                          </a:r>
                          <a:r>
                            <a:rPr lang="en-GB" sz="1600" dirty="0" err="1" smtClean="0"/>
                            <a:t>Pb</a:t>
                          </a:r>
                          <a:r>
                            <a:rPr lang="en-GB" sz="1600" dirty="0" smtClean="0"/>
                            <a:t>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?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14</a:t>
            </a:fld>
            <a:endParaRPr lang="en-GB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7472710" y="2132856"/>
            <a:ext cx="1080120" cy="36724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619672" y="476672"/>
            <a:ext cx="59046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Best injector performance achieved in 2013 p-</a:t>
            </a:r>
            <a:r>
              <a:rPr lang="en-GB" sz="2000" dirty="0" err="1" smtClean="0"/>
              <a:t>Pb</a:t>
            </a:r>
            <a:r>
              <a:rPr lang="en-GB" sz="2000" dirty="0" smtClean="0"/>
              <a:t> run.</a:t>
            </a:r>
          </a:p>
          <a:p>
            <a:pPr algn="ctr"/>
            <a:endParaRPr lang="en-GB" sz="2000" dirty="0" smtClean="0"/>
          </a:p>
          <a:p>
            <a:pPr algn="ctr"/>
            <a:r>
              <a:rPr lang="en-GB" sz="2000" b="1" dirty="0" smtClean="0"/>
              <a:t>Average beam parameters from 2013 are assumed as </a:t>
            </a:r>
            <a:r>
              <a:rPr lang="en-GB" sz="2000" b="1" dirty="0" smtClean="0">
                <a:solidFill>
                  <a:srgbClr val="C00000"/>
                </a:solidFill>
              </a:rPr>
              <a:t>VERY </a:t>
            </a:r>
            <a:r>
              <a:rPr lang="en-GB" sz="2000" b="1" dirty="0">
                <a:solidFill>
                  <a:srgbClr val="C00000"/>
                </a:solidFill>
              </a:rPr>
              <a:t>c</a:t>
            </a:r>
            <a:r>
              <a:rPr lang="en-GB" sz="2000" b="1" dirty="0" smtClean="0">
                <a:solidFill>
                  <a:srgbClr val="C00000"/>
                </a:solidFill>
              </a:rPr>
              <a:t>onservative baseline for FCC-</a:t>
            </a:r>
            <a:r>
              <a:rPr lang="en-GB" sz="2000" b="1" dirty="0" err="1" smtClean="0">
                <a:solidFill>
                  <a:srgbClr val="C00000"/>
                </a:solidFill>
              </a:rPr>
              <a:t>hh</a:t>
            </a:r>
            <a:r>
              <a:rPr lang="en-GB" sz="2000" b="1" dirty="0">
                <a:solidFill>
                  <a:srgbClr val="C00000"/>
                </a:solidFill>
              </a:rPr>
              <a:t>!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pPr algn="ctr"/>
            <a:r>
              <a:rPr lang="en-GB" sz="2000" dirty="0" smtClean="0"/>
              <a:t>→ Improvements are already under study for HL-LHC!</a:t>
            </a:r>
          </a:p>
        </p:txBody>
      </p:sp>
    </p:spTree>
    <p:extLst>
      <p:ext uri="{BB962C8B-B14F-4D97-AF65-F5344CB8AC3E}">
        <p14:creationId xmlns:p14="http://schemas.microsoft.com/office/powerpoint/2010/main" val="370798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Intra-Beam Scattering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8412" y="6669360"/>
            <a:ext cx="2133600" cy="216024"/>
          </a:xfrm>
        </p:spPr>
        <p:txBody>
          <a:bodyPr/>
          <a:lstStyle/>
          <a:p>
            <a:fld id="{323EE74B-AA29-428B-826F-5CD1FF8C5BA0}" type="slidenum">
              <a:rPr lang="en-GB" smtClean="0"/>
              <a:t>15</a:t>
            </a:fld>
            <a:endParaRPr lang="en-GB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8" y="5341050"/>
            <a:ext cx="4937310" cy="68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656" y="5589240"/>
            <a:ext cx="2128648" cy="6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3616" y="6330806"/>
            <a:ext cx="5949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Handbook of Accelerator Physics and Engineering, 1</a:t>
            </a:r>
            <a:r>
              <a:rPr lang="en-GB" sz="1400" baseline="30000" dirty="0" smtClean="0">
                <a:solidFill>
                  <a:schemeClr val="bg1">
                    <a:lumMod val="50000"/>
                  </a:schemeClr>
                </a:solidFill>
              </a:rPr>
              <a:t>st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Edition, 3</a:t>
            </a:r>
            <a:r>
              <a:rPr lang="en-GB" sz="1400" baseline="30000" dirty="0" smtClean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Print, pp. 141 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692696"/>
            <a:ext cx="46939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A. </a:t>
            </a:r>
            <a:r>
              <a:rPr lang="en-GB" sz="2000" dirty="0" err="1"/>
              <a:t>Piwinski</a:t>
            </a:r>
            <a:r>
              <a:rPr lang="en-GB" sz="2000" dirty="0"/>
              <a:t> </a:t>
            </a:r>
            <a:r>
              <a:rPr lang="en-GB" sz="2000" dirty="0" smtClean="0"/>
              <a:t>Formalism for IBS </a:t>
            </a:r>
            <a:r>
              <a:rPr lang="en-GB" sz="2000" b="1" dirty="0" smtClean="0"/>
              <a:t>growth rates</a:t>
            </a:r>
            <a:r>
              <a:rPr lang="en-GB" sz="2000" dirty="0" smtClean="0"/>
              <a:t>: </a:t>
            </a:r>
            <a:endParaRPr lang="en-GB" sz="2000" dirty="0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789" y="1238573"/>
            <a:ext cx="4001715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57192"/>
            <a:ext cx="1152128" cy="54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733256"/>
            <a:ext cx="1152128" cy="54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917" y="5085184"/>
            <a:ext cx="1321177" cy="51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Brace 7"/>
          <p:cNvSpPr/>
          <p:nvPr/>
        </p:nvSpPr>
        <p:spPr>
          <a:xfrm>
            <a:off x="4972806" y="5135706"/>
            <a:ext cx="201979" cy="1173614"/>
          </a:xfrm>
          <a:prstGeom prst="rightBrace">
            <a:avLst>
              <a:gd name="adj1" fmla="val 4121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Brace 18"/>
          <p:cNvSpPr/>
          <p:nvPr/>
        </p:nvSpPr>
        <p:spPr>
          <a:xfrm>
            <a:off x="7337090" y="5157192"/>
            <a:ext cx="201979" cy="1173614"/>
          </a:xfrm>
          <a:prstGeom prst="rightBrace">
            <a:avLst>
              <a:gd name="adj1" fmla="val 4121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55723"/>
            <a:ext cx="498325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164615" y="1383715"/>
            <a:ext cx="4964349" cy="2376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96" y="4702706"/>
            <a:ext cx="2452575" cy="670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146532" y="1308154"/>
            <a:ext cx="375406" cy="423170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694978" y="1209512"/>
            <a:ext cx="1224136" cy="100811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337090" y="1749080"/>
            <a:ext cx="357888" cy="4685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113071" y="836712"/>
            <a:ext cx="138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427BC"/>
                </a:solidFill>
              </a:rPr>
              <a:t>Particle Type</a:t>
            </a:r>
            <a:endParaRPr lang="en-GB" dirty="0">
              <a:solidFill>
                <a:srgbClr val="0427B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0650" y="2356123"/>
            <a:ext cx="82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Energy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40352" y="2217624"/>
            <a:ext cx="1157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Beam 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properties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04532" y="1527731"/>
            <a:ext cx="3001248" cy="212472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603082" y="1527731"/>
            <a:ext cx="183693" cy="21160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267744" y="3851756"/>
            <a:ext cx="228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79923"/>
                </a:solidFill>
              </a:rPr>
              <a:t>Lattice and beam sizes</a:t>
            </a:r>
            <a:endParaRPr lang="en-GB" dirty="0">
              <a:solidFill>
                <a:srgbClr val="179923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4653136"/>
            <a:ext cx="914400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436096" y="3140968"/>
            <a:ext cx="3433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IBS strength changes dynamically with beam properties.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1109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562" y="801200"/>
            <a:ext cx="5593872" cy="2354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77272"/>
            <a:ext cx="3590062" cy="642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Radiation Damping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16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85184"/>
            <a:ext cx="3417107" cy="730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403" y="3791468"/>
            <a:ext cx="1825413" cy="71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63458"/>
            <a:ext cx="2448272" cy="1761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37802" y="652626"/>
            <a:ext cx="6059171" cy="2992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175246" y="801200"/>
            <a:ext cx="395552" cy="23181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597432" y="801200"/>
            <a:ext cx="379764" cy="2318142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007284" y="793802"/>
            <a:ext cx="3219150" cy="231814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51520" y="3791468"/>
            <a:ext cx="8712968" cy="717652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51520" y="4619442"/>
            <a:ext cx="8712968" cy="197791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75195" y="4630447"/>
            <a:ext cx="2132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Radiation Integrals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545914" y="3212976"/>
            <a:ext cx="89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Energy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97015" y="3212976"/>
            <a:ext cx="15172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427BC"/>
                </a:solidFill>
              </a:rPr>
              <a:t>Particle Type</a:t>
            </a:r>
            <a:endParaRPr lang="en-GB" sz="2000" dirty="0">
              <a:solidFill>
                <a:srgbClr val="0427B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59926" y="3212976"/>
            <a:ext cx="63831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179923"/>
                </a:solidFill>
              </a:rPr>
              <a:t>Ring</a:t>
            </a:r>
            <a:endParaRPr lang="en-GB" sz="2000" dirty="0">
              <a:solidFill>
                <a:srgbClr val="17992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5856" y="3995772"/>
            <a:ext cx="4883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Constant depending on particle’s mass and charge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248343" y="5081273"/>
                <a:ext cx="1835825" cy="12222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Isomagnetic ring with separated function magnets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=0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343" y="5081273"/>
                <a:ext cx="1835825" cy="1222258"/>
              </a:xfrm>
              <a:prstGeom prst="rect">
                <a:avLst/>
              </a:prstGeom>
              <a:blipFill rotWithShape="1">
                <a:blip r:embed="rId7"/>
                <a:stretch>
                  <a:fillRect l="-2658" t="-2500" r="-4651" b="-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hevron 19"/>
          <p:cNvSpPr/>
          <p:nvPr/>
        </p:nvSpPr>
        <p:spPr>
          <a:xfrm>
            <a:off x="6048164" y="4924320"/>
            <a:ext cx="396044" cy="1440160"/>
          </a:xfrm>
          <a:prstGeom prst="chevron">
            <a:avLst/>
          </a:prstGeom>
          <a:solidFill>
            <a:srgbClr val="92D050"/>
          </a:solidFill>
          <a:ln>
            <a:solidFill>
              <a:srgbClr val="179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Chevron 28"/>
          <p:cNvSpPr/>
          <p:nvPr/>
        </p:nvSpPr>
        <p:spPr>
          <a:xfrm>
            <a:off x="3884651" y="4924321"/>
            <a:ext cx="396044" cy="1440160"/>
          </a:xfrm>
          <a:prstGeom prst="chevron">
            <a:avLst/>
          </a:prstGeom>
          <a:solidFill>
            <a:srgbClr val="92D050"/>
          </a:solidFill>
          <a:ln>
            <a:solidFill>
              <a:srgbClr val="179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4500" y="771847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Damping Rates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604302" y="638444"/>
            <a:ext cx="14509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Handbook of Accelerator Physics and Engineering, 1</a:t>
            </a:r>
            <a:r>
              <a:rPr lang="en-GB" sz="1400" baseline="30000" dirty="0">
                <a:solidFill>
                  <a:schemeClr val="bg1">
                    <a:lumMod val="50000"/>
                  </a:schemeClr>
                </a:solidFill>
              </a:rPr>
              <a:t>st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Edition, 3</a:t>
            </a:r>
            <a:r>
              <a:rPr lang="en-GB" sz="1400" baseline="30000" dirty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Print, </a:t>
            </a:r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pp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210 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65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Projects\ILHC\MS\VHE-LHC\Plots\HEB_ions\FODO_scanE_BunchLength_Lc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55" y="753152"/>
            <a:ext cx="3732617" cy="253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Projects\ILHC\MS\VHE-LHC\Plots\HEB_ions\FODO_scanE_MomentumSpread_Lc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95" y="3727489"/>
            <a:ext cx="3630849" cy="250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b="1" dirty="0" smtClean="0"/>
                  <a:t>Energy Ramp </a:t>
                </a:r>
                <a:r>
                  <a:rPr lang="en-GB" b="1" dirty="0" err="1" smtClean="0">
                    <a:solidFill>
                      <a:srgbClr val="C00000"/>
                    </a:solidFill>
                  </a:rPr>
                  <a:t>Pb</a:t>
                </a:r>
                <a:r>
                  <a:rPr lang="en-GB" b="1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b="1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𝐿𝐻𝐶</m:t>
                        </m:r>
                      </m:sub>
                    </m:sSub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4"/>
                <a:stretch>
                  <a:fillRect t="-18519" b="-382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283968" y="1313473"/>
                <a:ext cx="468052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rgbClr val="C00000"/>
                    </a:solidFill>
                  </a:rPr>
                  <a:t> = const. during ramp</a:t>
                </a:r>
              </a:p>
              <a:p>
                <a:pPr marL="360363"/>
                <a:r>
                  <a:rPr lang="en-GB" sz="2000" dirty="0" smtClean="0"/>
                  <a:t>→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GB" sz="2000" dirty="0"/>
                  <a:t>p/p </a:t>
                </a:r>
                <a:r>
                  <a:rPr lang="en-GB" sz="20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dirty="0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2000" i="1" dirty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000" dirty="0" smtClean="0"/>
                  <a:t> adjusted accordingly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2 cases: RF voltage constant or increases linearly with E</a:t>
                </a:r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1313473"/>
                <a:ext cx="4680520" cy="1323439"/>
              </a:xfrm>
              <a:prstGeom prst="rect">
                <a:avLst/>
              </a:prstGeom>
              <a:blipFill rotWithShape="1">
                <a:blip r:embed="rId5"/>
                <a:stretch>
                  <a:fillRect l="-1172" t="-2294" b="-68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91952" y="620688"/>
                <a:ext cx="2084097" cy="40011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2000" b="0" dirty="0" smtClean="0"/>
                  <a:t>E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/>
                          </a:rPr>
                          <m:t>0.45, 4</m:t>
                        </m:r>
                      </m:e>
                    </m:d>
                  </m:oMath>
                </a14:m>
                <a:r>
                  <a:rPr lang="en-GB" sz="2000" dirty="0" smtClean="0"/>
                  <a:t>Z </a:t>
                </a:r>
                <a:r>
                  <a:rPr lang="en-GB" sz="2000" dirty="0" err="1" smtClean="0"/>
                  <a:t>TeV</a:t>
                </a:r>
                <a:endParaRPr lang="en-GB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1952" y="620688"/>
                <a:ext cx="2084097" cy="400110"/>
              </a:xfrm>
              <a:prstGeom prst="rect">
                <a:avLst/>
              </a:prstGeom>
              <a:blipFill rotWithShape="1">
                <a:blip r:embed="rId6"/>
                <a:stretch>
                  <a:fillRect l="-2907" t="-5882" r="-1744" b="-23529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/>
          <p:cNvCxnSpPr/>
          <p:nvPr/>
        </p:nvCxnSpPr>
        <p:spPr>
          <a:xfrm>
            <a:off x="827584" y="965919"/>
            <a:ext cx="25335" cy="4911353"/>
          </a:xfrm>
          <a:prstGeom prst="line">
            <a:avLst/>
          </a:prstGeom>
          <a:ln w="19050">
            <a:solidFill>
              <a:srgbClr val="0427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39744" y="3347700"/>
            <a:ext cx="2365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427BC"/>
                </a:solidFill>
              </a:rPr>
              <a:t>Singularity at Transition</a:t>
            </a:r>
            <a:endParaRPr lang="en-GB" dirty="0">
              <a:solidFill>
                <a:srgbClr val="0427BC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852919" y="3501008"/>
            <a:ext cx="542810" cy="1"/>
          </a:xfrm>
          <a:prstGeom prst="straightConnector1">
            <a:avLst/>
          </a:prstGeom>
          <a:ln w="19050">
            <a:solidFill>
              <a:srgbClr val="0427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 descr="G:\Projects\ILHC\MS\VHE-LHC\Plots\HEB_ions\FODO_scanE_IBS_Lc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466" y="3068960"/>
            <a:ext cx="427099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>
            <a:off x="3905648" y="3727489"/>
            <a:ext cx="1098400" cy="1501711"/>
          </a:xfrm>
          <a:prstGeom prst="straightConnector1">
            <a:avLst/>
          </a:prstGeom>
          <a:ln w="19050">
            <a:solidFill>
              <a:srgbClr val="0427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76056" y="501317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2h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028384" y="3861048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0.4h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180934" y="4797152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dirty="0" smtClean="0"/>
              <a:t>h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932040" y="5291916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225h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40352" y="5219908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74/33 h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8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G:\Projects\ILHC\MS\VHE-LHC\Plots\HEB_ions\FODO_scanE_IBS_Lc1_Prot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924943"/>
            <a:ext cx="4824536" cy="327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b="1" dirty="0" smtClean="0"/>
                  <a:t>Energy Ramp </a:t>
                </a:r>
                <a:r>
                  <a:rPr lang="en-GB" b="1" dirty="0">
                    <a:solidFill>
                      <a:srgbClr val="C00000"/>
                    </a:solidFill>
                  </a:rPr>
                  <a:t>p</a:t>
                </a:r>
                <a:r>
                  <a:rPr lang="en-GB" b="1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b="1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𝐿𝐻𝐶</m:t>
                        </m:r>
                      </m:sub>
                    </m:sSub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t="-18519" b="-382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283968" y="1268760"/>
                <a:ext cx="468052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C00000"/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rgbClr val="C00000"/>
                    </a:solidFill>
                  </a:rPr>
                  <a:t> = const. during ramp</a:t>
                </a:r>
              </a:p>
              <a:p>
                <a:pPr marL="360363"/>
                <a:r>
                  <a:rPr lang="en-GB" sz="2000" dirty="0" smtClean="0"/>
                  <a:t>→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GB" sz="2000" dirty="0"/>
                  <a:t>p/p </a:t>
                </a:r>
                <a:r>
                  <a:rPr lang="en-GB" sz="20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dirty="0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2000" i="1" dirty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000" dirty="0" smtClean="0"/>
                  <a:t> adjusted accordingly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2 cases: RF voltage constant or increases linearly with E</a:t>
                </a:r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1268760"/>
                <a:ext cx="4680520" cy="1323439"/>
              </a:xfrm>
              <a:prstGeom prst="rect">
                <a:avLst/>
              </a:prstGeom>
              <a:blipFill rotWithShape="1">
                <a:blip r:embed="rId4"/>
                <a:stretch>
                  <a:fillRect l="-1172" t="-2304" b="-7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76256" y="652626"/>
                <a:ext cx="2084097" cy="40011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2000" b="0" dirty="0" smtClean="0"/>
                  <a:t>E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/>
                          </a:rPr>
                          <m:t>0.45, 4</m:t>
                        </m:r>
                      </m:e>
                    </m:d>
                  </m:oMath>
                </a14:m>
                <a:r>
                  <a:rPr lang="en-GB" sz="2000" dirty="0" smtClean="0"/>
                  <a:t>Z </a:t>
                </a:r>
                <a:r>
                  <a:rPr lang="en-GB" sz="2000" dirty="0" err="1" smtClean="0"/>
                  <a:t>TeV</a:t>
                </a:r>
                <a:endParaRPr lang="en-GB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652626"/>
                <a:ext cx="2084097" cy="400110"/>
              </a:xfrm>
              <a:prstGeom prst="rect">
                <a:avLst/>
              </a:prstGeom>
              <a:blipFill rotWithShape="1">
                <a:blip r:embed="rId5"/>
                <a:stretch>
                  <a:fillRect l="-2899" t="-5797" r="-1449" b="-21739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4644008" y="5003884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17h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396958" y="3645024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</a:t>
            </a:r>
            <a:r>
              <a:rPr lang="en-GB" dirty="0" smtClean="0"/>
              <a:t>h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279939" y="4653136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11h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644008" y="5291916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278h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96336" y="5219908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301/180 h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170" name="Picture 2" descr="G:\Projects\ILHC\MS\VHE-LHC\Plots\HEB_ions\FODO_scanE_BunchLength_Lc1_Prot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3724919" cy="252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:\Projects\ILHC\MS\VHE-LHC\Plots\HEB_ions\FODO_scanE_MomentumSpread_Lc1_Proto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3603652" cy="249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31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Longitudinal Beam Parameters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008481"/>
                  </p:ext>
                </p:extLst>
              </p:nvPr>
            </p:nvGraphicFramePr>
            <p:xfrm>
              <a:off x="899592" y="4809831"/>
              <a:ext cx="7331061" cy="1499489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628138"/>
                    <a:gridCol w="1733437"/>
                    <a:gridCol w="1484743"/>
                    <a:gridCol w="148474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FCC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Synchrotron frequency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23.0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1.9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Momentum spread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−4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/>
                                </a:rPr>
                                <m:t>]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1.1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Longitudinal </a:t>
                          </a:r>
                          <a:r>
                            <a:rPr lang="en-GB" dirty="0" err="1" smtClean="0"/>
                            <a:t>emittance</a:t>
                          </a:r>
                          <a:r>
                            <a:rPr lang="en-GB" dirty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[eVs/charge]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008481"/>
                  </p:ext>
                </p:extLst>
              </p:nvPr>
            </p:nvGraphicFramePr>
            <p:xfrm>
              <a:off x="899592" y="4809831"/>
              <a:ext cx="7331061" cy="1499489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628138"/>
                    <a:gridCol w="1733437"/>
                    <a:gridCol w="1484743"/>
                    <a:gridCol w="148474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FCC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32" t="-108197" r="-179118" b="-2278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23.0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1.9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869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32" t="-201587" r="-179118" b="-1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52113" t="-201587" r="-171831" b="-1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1.1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32" t="-311475" r="-17911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[eVs/charge]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901" y="1373605"/>
            <a:ext cx="3129075" cy="2165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1381740"/>
            <a:ext cx="2757389" cy="226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508104" y="1340768"/>
            <a:ext cx="2829397" cy="23762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1737" y="3563143"/>
            <a:ext cx="2982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bg1">
                    <a:lumMod val="50000"/>
                  </a:schemeClr>
                </a:solidFill>
              </a:rPr>
              <a:t>S.Y.Lee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, Accelerator Physics, 3</a:t>
            </a:r>
            <a:r>
              <a:rPr lang="en-GB" sz="1400" baseline="30000" dirty="0" smtClean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edition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4440499"/>
            <a:ext cx="1155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 50Z </a:t>
            </a:r>
            <a:r>
              <a:rPr lang="en-GB" dirty="0" err="1" smtClean="0"/>
              <a:t>TeV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51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Outline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39552" y="974333"/>
            <a:ext cx="6859570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Assumed Beam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Initial  FODO Cell Lattice for HEB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Variation Cell Length at Injection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Variation Phase Advance at Injection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IBS during Ramp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Conclusions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5167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Assumed Injected Beam Conditions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93999133"/>
                  </p:ext>
                </p:extLst>
              </p:nvPr>
            </p:nvGraphicFramePr>
            <p:xfrm>
              <a:off x="683568" y="3531778"/>
              <a:ext cx="7673911" cy="1913446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605913"/>
                    <a:gridCol w="1165542"/>
                    <a:gridCol w="1213104"/>
                    <a:gridCol w="1376426"/>
                    <a:gridCol w="1312926"/>
                  </a:tblGrid>
                  <a:tr h="38066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Pb</a:t>
                          </a:r>
                          <a:r>
                            <a:rPr lang="en-GB" dirty="0" smtClean="0"/>
                            <a:t>-Ions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Proton 25ns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Proton 5ns 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806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Intensity</a:t>
                          </a:r>
                          <a:r>
                            <a:rPr lang="en-GB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baseline="0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b="0" i="1" baseline="0" smtClean="0">
                                      <a:latin typeface="Cambria Math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[particles]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0" smtClean="0">
                                    <a:latin typeface="Cambria Math"/>
                                  </a:rPr>
                                  <m:t>1.4 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0" smtClean="0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0" smtClean="0">
                                    <a:latin typeface="Cambria Math"/>
                                  </a:rPr>
                                  <m:t>0.2</m:t>
                                </m:r>
                                <m:r>
                                  <a:rPr lang="en-GB" b="0" i="1" smtClean="0">
                                    <a:latin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390806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Transverse </a:t>
                          </a:r>
                          <a:r>
                            <a:rPr lang="en-GB" dirty="0" err="1" smtClean="0"/>
                            <a:t>Emittance</a:t>
                          </a:r>
                          <a:r>
                            <a:rPr lang="en-GB" dirty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GB" dirty="0" smtClean="0"/>
                            <a:t>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0.44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8066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Bunch Length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dirty="0" smtClean="0">
                                  <a:latin typeface="Cambria Math"/>
                                </a:rPr>
                                <m:t>~</m:t>
                              </m:r>
                            </m:oMath>
                          </a14:m>
                          <a:r>
                            <a:rPr lang="en-GB" dirty="0" smtClean="0"/>
                            <a:t>0.1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dirty="0" smtClean="0">
                                  <a:latin typeface="Cambria Math"/>
                                </a:rPr>
                                <m:t>~</m:t>
                              </m:r>
                            </m:oMath>
                          </a14:m>
                          <a:r>
                            <a:rPr lang="en-GB" dirty="0" smtClean="0"/>
                            <a:t>0.11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dirty="0" smtClean="0">
                                  <a:latin typeface="Cambria Math"/>
                                </a:rPr>
                                <m:t>~</m:t>
                              </m:r>
                            </m:oMath>
                          </a14:m>
                          <a:r>
                            <a:rPr lang="en-GB" dirty="0" smtClean="0"/>
                            <a:t>0.11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8066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Momentum Spread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/>
                                </a:rPr>
                                <m:t>Δ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/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𝑝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dirty="0" smtClean="0">
                                  <a:latin typeface="Cambria Math"/>
                                </a:rPr>
                                <m:t>~</m:t>
                              </m:r>
                            </m:oMath>
                          </a14:m>
                          <a:r>
                            <a:rPr lang="en-GB" dirty="0" smtClean="0"/>
                            <a:t>3.9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dirty="0" smtClean="0">
                                  <a:latin typeface="Cambria Math"/>
                                </a:rPr>
                                <m:t>~</m:t>
                              </m:r>
                            </m:oMath>
                          </a14:m>
                          <a:r>
                            <a:rPr lang="en-GB" dirty="0" smtClean="0"/>
                            <a:t>3.1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dirty="0" smtClean="0">
                                  <a:latin typeface="Cambria Math"/>
                                </a:rPr>
                                <m:t>~</m:t>
                              </m:r>
                            </m:oMath>
                          </a14:m>
                          <a:r>
                            <a:rPr lang="en-GB" dirty="0" smtClean="0"/>
                            <a:t>3.1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93999133"/>
                  </p:ext>
                </p:extLst>
              </p:nvPr>
            </p:nvGraphicFramePr>
            <p:xfrm>
              <a:off x="683568" y="3531778"/>
              <a:ext cx="7673911" cy="1913446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605913"/>
                    <a:gridCol w="1165542"/>
                    <a:gridCol w="1213104"/>
                    <a:gridCol w="1376426"/>
                    <a:gridCol w="1312926"/>
                  </a:tblGrid>
                  <a:tr h="38066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Pb</a:t>
                          </a:r>
                          <a:r>
                            <a:rPr lang="en-GB" dirty="0" smtClean="0"/>
                            <a:t>-Ions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Proton 25ns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Proton 5ns 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806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06349" r="-194159" b="-3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[particles]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11055" t="-106349" r="-221608" b="-3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61947" t="-106349" r="-95133" b="-3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85581" t="-106349" b="-322222"/>
                          </a:stretch>
                        </a:blipFill>
                      </a:tcPr>
                    </a:tc>
                  </a:tr>
                  <a:tr h="3908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203125" r="-194159" b="-21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24084" t="-203125" r="-335079" b="-21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0.44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806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307937" r="-194159" b="-1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11055" t="-307937" r="-221608" b="-1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61947" t="-307937" r="-95133" b="-1206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85581" t="-307937" b="-120635"/>
                          </a:stretch>
                        </a:blipFill>
                      </a:tcPr>
                    </a:tc>
                  </a:tr>
                  <a:tr h="3806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414516" r="-194159" b="-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24084" t="-414516" r="-335079" b="-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11055" t="-414516" r="-221608" b="-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61947" t="-414516" r="-95133" b="-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85581" t="-414516" b="-2258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1403648" y="941721"/>
            <a:ext cx="637046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Baseline Beam Parameters as they arrive in HEB.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Longitudinal Parameters: SPS injection into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 smtClean="0"/>
              <a:t>Emittance</a:t>
            </a:r>
            <a:r>
              <a:rPr lang="en-GB" sz="2400" dirty="0" smtClean="0"/>
              <a:t> and Intensity: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Ions: 2013 LHC performance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Protons: Reference FCC-ACC-SPC-0001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3771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Starting HEB Parameters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4230665"/>
                  </p:ext>
                </p:extLst>
              </p:nvPr>
            </p:nvGraphicFramePr>
            <p:xfrm>
              <a:off x="981661" y="1164575"/>
              <a:ext cx="7411299" cy="3344545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584577"/>
                    <a:gridCol w="1946402"/>
                    <a:gridCol w="135632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Circumference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[km]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100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100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Proton</a:t>
                          </a:r>
                          <a:r>
                            <a:rPr lang="en-GB" baseline="0" dirty="0" smtClean="0">
                              <a:solidFill>
                                <a:schemeClr val="tx1"/>
                              </a:solidFill>
                            </a:rPr>
                            <a:t> equivalent energy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[Z 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TeV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0.45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Cell Length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[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𝑐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𝐿𝐻𝐶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/>
                                </a:rPr>
                                <m:t>=106.9</m:t>
                              </m:r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/>
                                </a:rPr>
                                <m:t>m</m:t>
                              </m:r>
                            </m:oMath>
                          </a14:m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Bending radius</a:t>
                          </a:r>
                          <a:r>
                            <a:rPr lang="en-GB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[m]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u="none" strike="noStrike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10821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u="none" strike="noStrike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10821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Main</a:t>
                          </a:r>
                          <a:r>
                            <a:rPr lang="en-GB" baseline="0" dirty="0" smtClean="0">
                              <a:solidFill>
                                <a:schemeClr val="tx1"/>
                              </a:solidFill>
                            </a:rPr>
                            <a:t> dipole strength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[T]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0.14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1.2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err="1" smtClean="0"/>
                            <a:t>Quadrupole</a:t>
                          </a:r>
                          <a:r>
                            <a:rPr lang="en-GB" dirty="0" smtClean="0"/>
                            <a:t> gradient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[T/m]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46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RF Frequency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400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RF Voltage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[MV]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0.6/1.8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16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4230665"/>
                  </p:ext>
                </p:extLst>
              </p:nvPr>
            </p:nvGraphicFramePr>
            <p:xfrm>
              <a:off x="981661" y="1164575"/>
              <a:ext cx="7411299" cy="3344545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584577"/>
                    <a:gridCol w="1946402"/>
                    <a:gridCol w="135632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Circumference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[km]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100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100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Proton</a:t>
                          </a:r>
                          <a:r>
                            <a:rPr lang="en-GB" baseline="0" dirty="0" smtClean="0">
                              <a:solidFill>
                                <a:schemeClr val="tx1"/>
                              </a:solidFill>
                            </a:rPr>
                            <a:t> equivalent energy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[Z 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TeV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0.45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Cell Length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32915" t="-303226" r="-148276" b="-51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Bending radius</a:t>
                          </a:r>
                          <a:r>
                            <a:rPr lang="en-GB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[m]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u="none" strike="noStrike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10821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b="0" i="0" u="none" strike="noStrike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10821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Main</a:t>
                          </a:r>
                          <a:r>
                            <a:rPr lang="en-GB" baseline="0" dirty="0" smtClean="0">
                              <a:solidFill>
                                <a:schemeClr val="tx1"/>
                              </a:solidFill>
                            </a:rPr>
                            <a:t> dipole strength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[T]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0.14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1.2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err="1" smtClean="0"/>
                            <a:t>Quadrupole</a:t>
                          </a:r>
                          <a:r>
                            <a:rPr lang="en-GB" dirty="0" smtClean="0"/>
                            <a:t> gradient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[T/m]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46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RF Frequency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400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RF Voltage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[MV]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0.6/1.8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16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645476" y="476672"/>
            <a:ext cx="8102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C00000"/>
                </a:solidFill>
              </a:rPr>
              <a:t>Assume HEB is a normal conducting, fast cycling synchrotron </a:t>
            </a:r>
          </a:p>
          <a:p>
            <a:pPr algn="ctr"/>
            <a:r>
              <a:rPr lang="en-GB" sz="2000" b="1" dirty="0" smtClean="0">
                <a:solidFill>
                  <a:srgbClr val="C00000"/>
                </a:solidFill>
              </a:rPr>
              <a:t>consisting of a chain of equal FODO cells only.</a:t>
            </a:r>
            <a:endParaRPr lang="en-GB" sz="20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043608" y="5594558"/>
                <a:ext cx="1440160" cy="965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L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Q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=8</m:t>
                      </m:r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en-GB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𝑐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𝑒𝑙𝑙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=935</m:t>
                      </m:r>
                    </m:oMath>
                  </m:oMathPara>
                </a14:m>
                <a:endParaRPr lang="en-GB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=90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b="0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5594558"/>
                <a:ext cx="1440160" cy="965970"/>
              </a:xfrm>
              <a:prstGeom prst="rect">
                <a:avLst/>
              </a:prstGeom>
              <a:blipFill rotWithShape="1">
                <a:blip r:embed="rId3"/>
                <a:stretch>
                  <a:fillRect b="-6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1246172" y="4581128"/>
            <a:ext cx="4603157" cy="2026861"/>
            <a:chOff x="3713259" y="4581128"/>
            <a:chExt cx="4603157" cy="202686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3713259" y="4659043"/>
                  <a:ext cx="1224136" cy="9355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/>
                    <a:t>FODO cell optics for </a:t>
                  </a:r>
                  <a14:m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𝐿𝐻𝐶</m:t>
                          </m:r>
                        </m:sub>
                      </m:sSub>
                    </m:oMath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13259" y="4659043"/>
                  <a:ext cx="1224136" cy="93551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3980" t="-324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026" name="Picture 2" descr="G:\Projects\ILHC\MS\VHE-LHC\Plots\HEB_ions\FODO_1Lc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7640" y="4581128"/>
              <a:ext cx="3078776" cy="20268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516216" y="4725144"/>
                <a:ext cx="2231380" cy="127605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GB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𝑇</m:t>
                          </m:r>
                          <m:r>
                            <a:rPr lang="en-GB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GB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𝐹𝑂𝐷𝑂</m:t>
                          </m:r>
                        </m:sub>
                      </m:sSub>
                      <m:r>
                        <a:rPr lang="en-GB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=216</m:t>
                      </m:r>
                    </m:oMath>
                  </m:oMathPara>
                </a14:m>
                <a:endParaRPr lang="en-GB" sz="2400" b="0" dirty="0" smtClean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GB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𝑖𝑛𝑗</m:t>
                          </m:r>
                          <m:r>
                            <a:rPr lang="en-GB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GB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𝑃𝑏</m:t>
                          </m:r>
                        </m:sub>
                      </m:sSub>
                      <m:r>
                        <a:rPr lang="en-GB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=190.5</m:t>
                      </m:r>
                    </m:oMath>
                  </m:oMathPara>
                </a14:m>
                <a:endParaRPr lang="en-GB" sz="2400" b="0" dirty="0" smtClean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𝑖𝑛𝑗</m:t>
                          </m:r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GB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GB" sz="24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GB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479.6</m:t>
                      </m:r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4725144"/>
                <a:ext cx="2231380" cy="1276055"/>
              </a:xfrm>
              <a:prstGeom prst="rect">
                <a:avLst/>
              </a:prstGeom>
              <a:blipFill rotWithShape="1">
                <a:blip r:embed="rId6"/>
                <a:stretch>
                  <a:fillRect b="-2844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6479384" y="6093296"/>
            <a:ext cx="2413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Ions cross transition!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74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Projects\ILHC\MS\VHE-LHC\Plots\HEB_ions\FODO_scanLc_MinVRF_IonProt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772" y="4077840"/>
            <a:ext cx="3580684" cy="259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Matched Beam Requirements vs. Cell Length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5</a:t>
            </a:fld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4990437" y="883312"/>
            <a:ext cx="3560475" cy="2697060"/>
            <a:chOff x="539551" y="692696"/>
            <a:chExt cx="3560475" cy="2697060"/>
          </a:xfrm>
        </p:grpSpPr>
        <p:pic>
          <p:nvPicPr>
            <p:cNvPr id="2050" name="Picture 2" descr="G:\Projects\ILHC\MS\VHE-LHC\Plots\HEB_ions\FODO_scanLc_gammat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1" y="692696"/>
              <a:ext cx="3560475" cy="26970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3236392" y="1576427"/>
                  <a:ext cx="863634" cy="3916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𝑖𝑛𝑗</m:t>
                            </m:r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𝑃𝑏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36392" y="1576427"/>
                  <a:ext cx="863634" cy="391646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1331640" y="1192109"/>
                  <a:ext cx="47872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𝛾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31640" y="1192109"/>
                  <a:ext cx="478721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327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6601660" y="3715096"/>
            <a:ext cx="1399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427BC"/>
                </a:solidFill>
              </a:rPr>
              <a:t>Pb</a:t>
            </a:r>
            <a:r>
              <a:rPr lang="en-GB" dirty="0" smtClean="0">
                <a:solidFill>
                  <a:srgbClr val="0427BC"/>
                </a:solidFill>
              </a:rPr>
              <a:t> Transition</a:t>
            </a:r>
            <a:endParaRPr lang="en-GB" dirty="0">
              <a:solidFill>
                <a:srgbClr val="0427B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67544" y="750619"/>
                <a:ext cx="4104456" cy="55587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68288" indent="-268288"/>
                <a:r>
                  <a:rPr lang="en-GB" sz="2000" dirty="0" smtClean="0">
                    <a:solidFill>
                      <a:srgbClr val="FF0000"/>
                    </a:solidFill>
                  </a:rPr>
                  <a:t>Vary </a:t>
                </a:r>
                <a:r>
                  <a:rPr lang="en-GB" sz="2000" dirty="0">
                    <a:solidFill>
                      <a:srgbClr val="FF0000"/>
                    </a:solidFill>
                  </a:rPr>
                  <a:t>cell length to shift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sz="2000" dirty="0"/>
                  <a:t>.</a:t>
                </a:r>
              </a:p>
              <a:p>
                <a:pPr marL="268288" indent="-268288"/>
                <a:r>
                  <a:rPr lang="en-GB" sz="2000" dirty="0"/>
                  <a:t>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𝑐𝑒𝑙𝑙</m:t>
                        </m:r>
                      </m:sub>
                    </m:sSub>
                    <m:r>
                      <a:rPr lang="en-GB" sz="2000" i="1">
                        <a:latin typeface="Cambria Math"/>
                      </a:rPr>
                      <m:t>≈1.3 </m:t>
                    </m:r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𝑐𝑒𝑙𝑙</m:t>
                        </m:r>
                        <m:r>
                          <a:rPr lang="en-GB" sz="2000" i="1">
                            <a:latin typeface="Cambria Math"/>
                          </a:rPr>
                          <m:t>,</m:t>
                        </m:r>
                        <m:r>
                          <a:rPr lang="en-GB" sz="2000" i="1">
                            <a:latin typeface="Cambria Math"/>
                          </a:rPr>
                          <m:t>𝐿𝐻𝐶</m:t>
                        </m:r>
                      </m:sub>
                    </m:sSub>
                  </m:oMath>
                </a14:m>
                <a:r>
                  <a:rPr lang="en-GB" sz="2000" dirty="0"/>
                  <a:t> to be far enough away from transition.</a:t>
                </a:r>
              </a:p>
              <a:p>
                <a:endParaRPr lang="en-GB" sz="2000" b="1" dirty="0">
                  <a:solidFill>
                    <a:srgbClr val="0427BC"/>
                  </a:solidFill>
                </a:endParaRPr>
              </a:p>
              <a:p>
                <a:r>
                  <a:rPr lang="en-GB" sz="2000" b="1" dirty="0" smtClean="0">
                    <a:solidFill>
                      <a:srgbClr val="0427BC"/>
                    </a:solidFill>
                  </a:rPr>
                  <a:t>Beam from Injector defines</a:t>
                </a:r>
                <a:r>
                  <a:rPr lang="en-GB" sz="2000" dirty="0" smtClean="0">
                    <a:solidFill>
                      <a:srgbClr val="0427BC"/>
                    </a:solidFill>
                  </a:rPr>
                  <a:t> </a:t>
                </a:r>
                <a:r>
                  <a:rPr lang="en-GB" sz="2000" dirty="0">
                    <a:solidFill>
                      <a:srgbClr val="0427BC"/>
                    </a:solidFill>
                  </a:rPr>
                  <a:t>b</a:t>
                </a:r>
                <a:r>
                  <a:rPr lang="en-GB" sz="2000" dirty="0" smtClean="0">
                    <a:solidFill>
                      <a:srgbClr val="0427BC"/>
                    </a:solidFill>
                  </a:rPr>
                  <a:t>unch </a:t>
                </a:r>
                <a:r>
                  <a:rPr lang="en-GB" sz="2000" dirty="0">
                    <a:solidFill>
                      <a:srgbClr val="0427BC"/>
                    </a:solidFill>
                  </a:rPr>
                  <a:t>l</a:t>
                </a:r>
                <a:r>
                  <a:rPr lang="en-GB" sz="2000" dirty="0" smtClean="0">
                    <a:solidFill>
                      <a:srgbClr val="0427BC"/>
                    </a:solidFill>
                  </a:rPr>
                  <a:t>ength,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0427BC"/>
                        </a:solidFill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GB" sz="2000" dirty="0" smtClean="0">
                    <a:solidFill>
                      <a:srgbClr val="0427BC"/>
                    </a:solidFill>
                  </a:rPr>
                  <a:t>p/p, transverse </a:t>
                </a:r>
                <a:r>
                  <a:rPr lang="en-GB" sz="2000" dirty="0" err="1" smtClean="0">
                    <a:solidFill>
                      <a:srgbClr val="0427BC"/>
                    </a:solidFill>
                  </a:rPr>
                  <a:t>emittance</a:t>
                </a:r>
                <a:r>
                  <a:rPr lang="en-GB" sz="2000" dirty="0" smtClean="0">
                    <a:solidFill>
                      <a:srgbClr val="0427BC"/>
                    </a:solidFill>
                  </a:rPr>
                  <a:t>, intensity, energy. </a:t>
                </a:r>
              </a:p>
              <a:p>
                <a:endParaRPr lang="en-GB" sz="2000" dirty="0" smtClean="0"/>
              </a:p>
              <a:p>
                <a:pPr marL="268288" indent="-268288"/>
                <a:r>
                  <a:rPr lang="en-GB" sz="2000" dirty="0" smtClean="0"/>
                  <a:t>→ Choose bucket height in HEB such that arriving beam is matched.</a:t>
                </a:r>
              </a:p>
              <a:p>
                <a:pPr marL="268288" indent="-268288"/>
                <a:r>
                  <a:rPr lang="en-GB" sz="2000" dirty="0" smtClean="0"/>
                  <a:t>→ For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GB" sz="2000" dirty="0" smtClean="0"/>
                  <a:t>p/p = 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/>
                      </a:rPr>
                      <m:t>3.9</m:t>
                    </m:r>
                    <m:r>
                      <a:rPr lang="en-GB" sz="2000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GB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</a:rPr>
                          <m:t>−4</m:t>
                        </m:r>
                      </m:sup>
                    </m:sSup>
                    <m:r>
                      <a:rPr lang="en-GB" sz="2000" b="0" i="1" smtClean="0">
                        <a:latin typeface="Cambria Math"/>
                      </a:rPr>
                      <m:t> </m:t>
                    </m:r>
                    <m:r>
                      <a:rPr lang="en-GB" sz="20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 smtClean="0">
                    <a:sym typeface="Mathematica1"/>
                  </a:rPr>
                  <a:t>bucket height should be at least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sz="20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sz="2000" i="1">
                                    <a:latin typeface="Cambria Math"/>
                                    <a:ea typeface="Cambria Math"/>
                                  </a:rPr>
                                  <m:t>∆</m:t>
                                </m:r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en-GB" sz="2000" b="0" i="1" smtClean="0"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𝑚𝑎𝑥</m:t>
                        </m:r>
                      </m:sub>
                    </m:sSub>
                    <m:r>
                      <a:rPr lang="en-GB" sz="2000" b="0" i="1" smtClean="0">
                        <a:latin typeface="Cambria Math"/>
                        <a:ea typeface="Cambria Math"/>
                      </a:rPr>
                      <m:t>≈</m:t>
                    </m:r>
                    <m:sSup>
                      <m:sSupPr>
                        <m:ctrlPr>
                          <a:rPr lang="en-GB" sz="2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GB" sz="2000" dirty="0" smtClean="0"/>
                  <a:t>.</a:t>
                </a:r>
              </a:p>
              <a:p>
                <a:pPr marL="268288" indent="-268288"/>
                <a:endParaRPr lang="en-GB" sz="2000" dirty="0"/>
              </a:p>
              <a:p>
                <a:pPr marL="268288" indent="-268288"/>
                <a:r>
                  <a:rPr lang="en-GB" sz="2000" dirty="0" smtClean="0"/>
                  <a:t>→ Adjust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</a:rPr>
                          <m:t>𝑅𝐹</m:t>
                        </m:r>
                      </m:sub>
                    </m:sSub>
                  </m:oMath>
                </a14:m>
                <a:r>
                  <a:rPr lang="en-GB" sz="2000" dirty="0" smtClean="0"/>
                  <a:t> at injection as cell length is changed to keep bucket height constant. </a:t>
                </a:r>
                <a:endParaRPr lang="en-GB" sz="20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750619"/>
                <a:ext cx="4104456" cy="5558701"/>
              </a:xfrm>
              <a:prstGeom prst="rect">
                <a:avLst/>
              </a:prstGeom>
              <a:blipFill rotWithShape="1">
                <a:blip r:embed="rId6"/>
                <a:stretch>
                  <a:fillRect l="-1634" t="-548" b="-9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7020272" y="527205"/>
                <a:ext cx="2029658" cy="38151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0.8, 2</m:t>
                          </m:r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n-GB" b="1" i="1" smtClean="0">
                              <a:latin typeface="Cambria Math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𝐿𝐻𝐶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527205"/>
                <a:ext cx="2029658" cy="38151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Connector 29"/>
          <p:cNvCxnSpPr/>
          <p:nvPr/>
        </p:nvCxnSpPr>
        <p:spPr>
          <a:xfrm>
            <a:off x="6281720" y="1276116"/>
            <a:ext cx="0" cy="5040560"/>
          </a:xfrm>
          <a:prstGeom prst="line">
            <a:avLst/>
          </a:prstGeom>
          <a:ln w="19050">
            <a:solidFill>
              <a:srgbClr val="0427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459673" y="5813923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0427B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427BC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GB" i="1">
                            <a:solidFill>
                              <a:srgbClr val="0427BC"/>
                            </a:solidFill>
                            <a:latin typeface="Cambria Math"/>
                          </a:rPr>
                          <m:t>𝑅𝐹</m:t>
                        </m:r>
                      </m:sub>
                    </m:sSub>
                    <m:r>
                      <a:rPr lang="en-GB" b="0" i="1" smtClean="0">
                        <a:solidFill>
                          <a:srgbClr val="0427BC"/>
                        </a:solidFill>
                        <a:latin typeface="Cambria Math"/>
                      </a:rPr>
                      <m:t>→0</m:t>
                    </m:r>
                  </m:oMath>
                </a14:m>
                <a:r>
                  <a:rPr lang="en-GB" dirty="0" smtClean="0">
                    <a:solidFill>
                      <a:srgbClr val="0427BC"/>
                    </a:solidFill>
                  </a:rPr>
                  <a:t> </a:t>
                </a:r>
                <a:endParaRPr lang="en-GB" dirty="0">
                  <a:solidFill>
                    <a:srgbClr val="0427BC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9673" y="5813923"/>
                <a:ext cx="108012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>
            <a:stCxn id="26" idx="1"/>
          </p:cNvCxnSpPr>
          <p:nvPr/>
        </p:nvCxnSpPr>
        <p:spPr>
          <a:xfrm flipH="1">
            <a:off x="6483948" y="5998589"/>
            <a:ext cx="975725" cy="246079"/>
          </a:xfrm>
          <a:prstGeom prst="straightConnector1">
            <a:avLst/>
          </a:prstGeom>
          <a:ln w="19050">
            <a:solidFill>
              <a:srgbClr val="0427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7" idx="1"/>
          </p:cNvCxnSpPr>
          <p:nvPr/>
        </p:nvCxnSpPr>
        <p:spPr>
          <a:xfrm flipH="1">
            <a:off x="6299958" y="3899762"/>
            <a:ext cx="301702" cy="0"/>
          </a:xfrm>
          <a:prstGeom prst="straightConnector1">
            <a:avLst/>
          </a:prstGeom>
          <a:ln w="19050">
            <a:solidFill>
              <a:srgbClr val="0427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57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Optics and IBS vs. </a:t>
            </a:r>
            <a:r>
              <a:rPr lang="en-GB" b="1" dirty="0"/>
              <a:t>Cell Length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028073" y="561651"/>
                <a:ext cx="2029658" cy="38151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0.8, 2</m:t>
                          </m:r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𝑐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𝐿𝐻𝐶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8073" y="561651"/>
                <a:ext cx="2029658" cy="38151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770105" y="4077072"/>
            <a:ext cx="3513863" cy="2459704"/>
            <a:chOff x="4860032" y="3879295"/>
            <a:chExt cx="3513863" cy="2459704"/>
          </a:xfrm>
        </p:grpSpPr>
        <p:pic>
          <p:nvPicPr>
            <p:cNvPr id="2050" name="Picture 2" descr="G:\Projects\ILHC\MS\VHE-LHC\Plots\HEB_ions\FODO_scanLc_beta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3879295"/>
              <a:ext cx="3513863" cy="24597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6325888" y="4806107"/>
              <a:ext cx="1561542" cy="794166"/>
              <a:chOff x="2007546" y="5022131"/>
              <a:chExt cx="1561542" cy="79416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2557914" y="5446965"/>
                    <a:ext cx="101117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∝</m:t>
                          </m:r>
                          <m:sSubSup>
                            <m:sSubSupPr>
                              <m:ctrlP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oMath>
                      </m:oMathPara>
                    </a14:m>
                    <a:endParaRPr lang="en-GB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1" name="TextBox 5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57914" y="5446965"/>
                    <a:ext cx="1011174" cy="369332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/>
                  <p:cNvSpPr/>
                  <p:nvPr/>
                </p:nvSpPr>
                <p:spPr>
                  <a:xfrm>
                    <a:off x="2007546" y="5022131"/>
                    <a:ext cx="89742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>
                              <a:latin typeface="Cambria Math"/>
                            </a:rPr>
                            <m:t>𝛽</m:t>
                          </m:r>
                          <m:r>
                            <a:rPr lang="en-GB" i="1">
                              <a:latin typeface="Cambria Math"/>
                            </a:rPr>
                            <m:t>∝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10" name="Rectangle 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07546" y="5022131"/>
                    <a:ext cx="897425" cy="369332"/>
                  </a:xfrm>
                  <a:prstGeom prst="rect">
                    <a:avLst/>
                  </a:prstGeom>
                  <a:blipFill rotWithShape="1">
                    <a:blip r:embed="rId11"/>
                    <a:stretch>
                      <a:fillRect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95536" y="694437"/>
                <a:ext cx="698477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GB" b="1" i="1">
                            <a:latin typeface="Cambria Math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GB" b="1" dirty="0" smtClean="0"/>
                  <a:t> varies</a:t>
                </a:r>
                <a:r>
                  <a:rPr lang="en-GB" dirty="0" smtClean="0"/>
                  <a:t>: number of cells, magnet strength, optical functions,  aperture requirements, transition energy, IBS growth rates, …</a:t>
                </a:r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694437"/>
                <a:ext cx="6984776" cy="646331"/>
              </a:xfrm>
              <a:prstGeom prst="rect">
                <a:avLst/>
              </a:prstGeom>
              <a:blipFill rotWithShape="1">
                <a:blip r:embed="rId12"/>
                <a:stretch>
                  <a:fillRect l="-785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842113" y="1502246"/>
            <a:ext cx="3441855" cy="2430810"/>
            <a:chOff x="410065" y="1340768"/>
            <a:chExt cx="3441855" cy="2430810"/>
          </a:xfrm>
        </p:grpSpPr>
        <p:pic>
          <p:nvPicPr>
            <p:cNvPr id="2051" name="Picture 3" descr="G:\Projects\ILHC\MS\VHE-LHC\Plots\HEB_ions\FODO_scanLc_IBS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065" y="1340768"/>
              <a:ext cx="3441855" cy="24308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971600" y="2443515"/>
              <a:ext cx="917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IBS Ions</a:t>
              </a:r>
              <a:endParaRPr lang="en-GB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16016" y="1502246"/>
            <a:ext cx="3503870" cy="2430810"/>
            <a:chOff x="5172586" y="1412776"/>
            <a:chExt cx="3503870" cy="2430810"/>
          </a:xfrm>
        </p:grpSpPr>
        <p:pic>
          <p:nvPicPr>
            <p:cNvPr id="2052" name="Picture 4" descr="G:\Projects\ILHC\MS\VHE-LHC\Plots\HEB_ions\FODO_scanLc_IBS_Proton.pn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2586" y="1412776"/>
              <a:ext cx="3503870" cy="24308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5724128" y="2394134"/>
              <a:ext cx="1890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IBS Protons (25ns)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24128" y="2693199"/>
              <a:ext cx="1143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179923"/>
                  </a:solidFill>
                </a:rPr>
                <a:t>Different Scale!</a:t>
              </a:r>
              <a:endParaRPr lang="en-GB" dirty="0">
                <a:solidFill>
                  <a:srgbClr val="179923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644008" y="4073004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parameters are kept constant: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IBS calculation done with min. RF voltage from previous slide.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IBS growth rates change due to optic changes.</a:t>
            </a:r>
          </a:p>
          <a:p>
            <a:pPr marL="268288" indent="-268288"/>
            <a:r>
              <a:rPr lang="en-GB" dirty="0" smtClean="0">
                <a:solidFill>
                  <a:srgbClr val="C00000"/>
                </a:solidFill>
              </a:rPr>
              <a:t>→ IBS negligible for protons and in transverse plane for ions at injection energy.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1732166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1.6h</a:t>
            </a:r>
            <a:endParaRPr lang="en-GB" dirty="0"/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>
          <a:xfrm flipH="1" flipV="1">
            <a:off x="1403648" y="1732166"/>
            <a:ext cx="432048" cy="1846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012160" y="1741750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14h</a:t>
            </a:r>
            <a:endParaRPr lang="en-GB" dirty="0"/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>
          <a:xfrm flipH="1" flipV="1">
            <a:off x="5580112" y="1741750"/>
            <a:ext cx="432048" cy="1846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743435" y="2987660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17h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79353" y="3190495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60h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84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Projects\ILHC\MS\VHE-LHC\Plots\HEB_ions\FODO_scanMu_IBS_Lc1_Proto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914" y="4182125"/>
            <a:ext cx="3481140" cy="238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Projects\ILHC\MS\VHE-LHC\Plots\HEB_ions\FODO_scanMu_IBS_Lc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914" y="1141844"/>
            <a:ext cx="3481140" cy="243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G:\Projects\ILHC\MS\VHE-LHC\Plots\HEB_ions\FODO_scanMu_Beta_Lc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3888432" cy="269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G:\Projects\ILHC\MS\VHE-LHC\Plots\HEB_ions\FODO_scanMu_GammaT_Lc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58" y="908720"/>
            <a:ext cx="3790110" cy="288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b="1" dirty="0" smtClean="0"/>
                  <a:t>Vary Phase Advance</a:t>
                </a:r>
                <a:r>
                  <a:rPr lang="en-GB" b="1" dirty="0"/>
                  <a:t> </a:t>
                </a:r>
                <a:r>
                  <a:rPr lang="en-GB" b="1" dirty="0" smtClean="0"/>
                  <a:t>to keep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b="1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  <m:r>
                          <a:rPr lang="en-GB" i="1">
                            <a:latin typeface="Cambria Math"/>
                          </a:rPr>
                          <m:t>,</m:t>
                        </m:r>
                        <m:r>
                          <a:rPr lang="en-GB" i="1">
                            <a:latin typeface="Cambria Math"/>
                          </a:rPr>
                          <m:t>𝐿𝐻𝐶</m:t>
                        </m:r>
                      </m:sub>
                    </m:sSub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6"/>
                <a:stretch>
                  <a:fillRect t="-18519" b="-382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405366" y="2711951"/>
                <a:ext cx="18721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0427BC"/>
                    </a:solidFill>
                  </a:rPr>
                  <a:t>transition at 78.5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0427BC"/>
                        </a:solidFill>
                        <a:latin typeface="Cambria Math"/>
                      </a:rPr>
                      <m:t>°</m:t>
                    </m:r>
                  </m:oMath>
                </a14:m>
                <a:endParaRPr lang="en-GB" dirty="0">
                  <a:solidFill>
                    <a:srgbClr val="0427BC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5366" y="2711951"/>
                <a:ext cx="1872179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2932" t="-8333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 flipH="1" flipV="1">
            <a:off x="2365087" y="3070374"/>
            <a:ext cx="542810" cy="2"/>
          </a:xfrm>
          <a:prstGeom prst="straightConnector1">
            <a:avLst/>
          </a:prstGeom>
          <a:ln w="19050">
            <a:solidFill>
              <a:srgbClr val="0427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99823" y="2162245"/>
                <a:ext cx="863634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𝑖𝑛𝑗</m:t>
                          </m:r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𝑃𝑏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823" y="2162245"/>
                <a:ext cx="863634" cy="391646"/>
              </a:xfrm>
              <a:prstGeom prst="rect">
                <a:avLst/>
              </a:prstGeom>
              <a:blipFill rotWithShape="1">
                <a:blip r:embed="rId8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117425" y="1572104"/>
                <a:ext cx="4787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7425" y="1572104"/>
                <a:ext cx="478721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>
            <a:off x="2352419" y="1329755"/>
            <a:ext cx="12668" cy="4835549"/>
          </a:xfrm>
          <a:prstGeom prst="line">
            <a:avLst/>
          </a:prstGeom>
          <a:ln w="19050">
            <a:solidFill>
              <a:srgbClr val="0427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31640" y="620688"/>
                <a:ext cx="645106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Decreasing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sz="2000" dirty="0" smtClean="0"/>
                  <a:t> by decreasing the phase advance per cell.</a:t>
                </a:r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620688"/>
                <a:ext cx="6451061" cy="400110"/>
              </a:xfrm>
              <a:prstGeom prst="rect">
                <a:avLst/>
              </a:prstGeom>
              <a:blipFill rotWithShape="1">
                <a:blip r:embed="rId10"/>
                <a:stretch>
                  <a:fillRect l="-944" t="-7692" r="-94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4788024" y="3707740"/>
                <a:ext cx="40659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C00000"/>
                    </a:solidFill>
                  </a:rPr>
                  <a:t>Choose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C00000"/>
                        </a:solidFill>
                        <a:latin typeface="Cambria Math"/>
                      </a:rPr>
                      <m:t>𝝁</m:t>
                    </m:r>
                    <m:r>
                      <a:rPr lang="en-GB" b="1" i="1" smtClean="0">
                        <a:solidFill>
                          <a:srgbClr val="C00000"/>
                        </a:solidFill>
                        <a:latin typeface="Cambria Math"/>
                      </a:rPr>
                      <m:t>&lt;</m:t>
                    </m:r>
                    <m:r>
                      <a:rPr lang="en-GB" b="1" i="1" smtClean="0">
                        <a:solidFill>
                          <a:srgbClr val="C00000"/>
                        </a:solidFill>
                        <a:latin typeface="Cambria Math"/>
                      </a:rPr>
                      <m:t>𝟕</m:t>
                    </m:r>
                    <m:r>
                      <a:rPr lang="en-GB" b="1" i="1" smtClean="0">
                        <a:solidFill>
                          <a:srgbClr val="C00000"/>
                        </a:solidFill>
                        <a:latin typeface="Cambria Math"/>
                      </a:rPr>
                      <m:t>𝟕</m:t>
                    </m:r>
                    <m:r>
                      <a:rPr lang="en-GB" b="1" i="1" smtClean="0">
                        <a:solidFill>
                          <a:srgbClr val="C00000"/>
                        </a:solidFill>
                        <a:latin typeface="Cambria Math"/>
                      </a:rPr>
                      <m:t>°</m:t>
                    </m:r>
                  </m:oMath>
                </a14:m>
                <a:r>
                  <a:rPr lang="en-GB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to provide low IBS rates.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3707740"/>
                <a:ext cx="4065921" cy="369332"/>
              </a:xfrm>
              <a:prstGeom prst="rect">
                <a:avLst/>
              </a:prstGeom>
              <a:blipFill rotWithShape="1">
                <a:blip r:embed="rId11"/>
                <a:stretch>
                  <a:fillRect l="-1199" t="-8197" r="-750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6534698" y="1990581"/>
            <a:ext cx="989630" cy="646331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427BC"/>
                </a:solidFill>
              </a:rPr>
              <a:t>IBS rates</a:t>
            </a:r>
          </a:p>
          <a:p>
            <a:r>
              <a:rPr lang="en-GB" dirty="0" smtClean="0">
                <a:solidFill>
                  <a:srgbClr val="0427BC"/>
                </a:solidFill>
              </a:rPr>
              <a:t>Ions</a:t>
            </a:r>
            <a:endParaRPr lang="en-GB" dirty="0">
              <a:solidFill>
                <a:srgbClr val="0427B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01695" y="5013176"/>
            <a:ext cx="1549270" cy="646331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427BC"/>
                </a:solidFill>
              </a:rPr>
              <a:t>IBS rates</a:t>
            </a:r>
          </a:p>
          <a:p>
            <a:r>
              <a:rPr lang="en-GB" dirty="0" smtClean="0">
                <a:solidFill>
                  <a:srgbClr val="0427BC"/>
                </a:solidFill>
              </a:rPr>
              <a:t>Protons (25ns)</a:t>
            </a:r>
            <a:endParaRPr lang="en-GB" dirty="0">
              <a:solidFill>
                <a:srgbClr val="0427BC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64956" y="4437112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&lt;</a:t>
            </a:r>
            <a:r>
              <a:rPr lang="el-GR" dirty="0" smtClean="0"/>
              <a:t>β</a:t>
            </a:r>
            <a:r>
              <a:rPr lang="en-GB" dirty="0"/>
              <a:t>&gt;</a:t>
            </a:r>
            <a:r>
              <a:rPr lang="en-GB" dirty="0" smtClean="0"/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987824" y="5579948"/>
                <a:ext cx="7285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GB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rgbClr val="FF0000"/>
                    </a:solidFill>
                  </a:rPr>
                  <a:t>&gt; 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5579948"/>
                <a:ext cx="728597" cy="369332"/>
              </a:xfrm>
              <a:prstGeom prst="rect">
                <a:avLst/>
              </a:prstGeom>
              <a:blipFill rotWithShape="1">
                <a:blip r:embed="rId12"/>
                <a:stretch>
                  <a:fillRect l="-6667" t="-8197" r="-5833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929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b="1" dirty="0" smtClean="0"/>
                  <a:t>Energy Ramp </a:t>
                </a:r>
                <a:r>
                  <a:rPr lang="en-GB" b="1" dirty="0" err="1" smtClean="0">
                    <a:solidFill>
                      <a:srgbClr val="C00000"/>
                    </a:solidFill>
                  </a:rPr>
                  <a:t>Pb</a:t>
                </a:r>
                <a:r>
                  <a:rPr lang="en-GB" b="1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b="1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1.3 </m:t>
                        </m:r>
                        <m:r>
                          <a:rPr lang="en-GB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𝐿𝐻𝐶</m:t>
                        </m:r>
                      </m:sub>
                    </m:sSub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18519" b="-382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139952" y="730439"/>
                <a:ext cx="4824536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rgbClr val="17992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 dirty="0">
                            <a:solidFill>
                              <a:srgbClr val="179923"/>
                            </a:solidFill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179923"/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rgbClr val="179923"/>
                    </a:solidFill>
                  </a:rPr>
                  <a:t> = const. during ramp</a:t>
                </a:r>
              </a:p>
              <a:p>
                <a:pPr marL="360363"/>
                <a:r>
                  <a:rPr lang="en-GB" sz="2000" dirty="0" smtClean="0"/>
                  <a:t>→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GB" sz="2000" dirty="0"/>
                  <a:t>p/p </a:t>
                </a:r>
                <a:r>
                  <a:rPr lang="en-GB" sz="20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dirty="0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2000" i="1" dirty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000" dirty="0" smtClean="0"/>
                  <a:t> adjusted accordingly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2 cases: RF voltage constant or increases linearly with 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68288" indent="-268288"/>
                <a:r>
                  <a:rPr lang="en-GB" sz="2000" dirty="0" smtClean="0">
                    <a:solidFill>
                      <a:srgbClr val="C00000"/>
                    </a:solidFill>
                  </a:rPr>
                  <a:t>→ IBS only relevant in longitudinal plane: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rgbClr val="C00000"/>
                    </a:solidFill>
                  </a:rPr>
                  <a:t>still small compared to ramping time,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rgbClr val="C00000"/>
                    </a:solidFill>
                  </a:rPr>
                  <a:t>less important for </a:t>
                </a:r>
                <a:r>
                  <a:rPr lang="en-GB" sz="2000" dirty="0" err="1" smtClean="0">
                    <a:solidFill>
                      <a:srgbClr val="C00000"/>
                    </a:solidFill>
                  </a:rPr>
                  <a:t>emittance</a:t>
                </a:r>
                <a:r>
                  <a:rPr lang="en-GB" sz="2000" dirty="0" smtClean="0">
                    <a:solidFill>
                      <a:srgbClr val="C00000"/>
                    </a:solidFill>
                  </a:rPr>
                  <a:t> growth.</a:t>
                </a:r>
                <a:endParaRPr lang="en-GB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730439"/>
                <a:ext cx="4824536" cy="2554545"/>
              </a:xfrm>
              <a:prstGeom prst="rect">
                <a:avLst/>
              </a:prstGeom>
              <a:blipFill rotWithShape="1">
                <a:blip r:embed="rId3"/>
                <a:stretch>
                  <a:fillRect l="-1263" t="-1193" r="-2273" b="-33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22500" y="724634"/>
                <a:ext cx="2084097" cy="40011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2000" b="0" dirty="0" smtClean="0"/>
                  <a:t>E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/>
                          </a:rPr>
                          <m:t>0.45, 4</m:t>
                        </m:r>
                      </m:e>
                    </m:d>
                  </m:oMath>
                </a14:m>
                <a:r>
                  <a:rPr lang="en-GB" sz="2000" dirty="0" smtClean="0"/>
                  <a:t>Z </a:t>
                </a:r>
                <a:r>
                  <a:rPr lang="en-GB" sz="2000" dirty="0" err="1" smtClean="0"/>
                  <a:t>TeV</a:t>
                </a:r>
                <a:endParaRPr lang="en-GB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00" y="724634"/>
                <a:ext cx="2084097" cy="400110"/>
              </a:xfrm>
              <a:prstGeom prst="rect">
                <a:avLst/>
              </a:prstGeom>
              <a:blipFill rotWithShape="1">
                <a:blip r:embed="rId4"/>
                <a:stretch>
                  <a:fillRect l="-2609" t="-5797" r="-1739" b="-21739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 descr="G:\Projects\ILHC\MS\VHE-LHC\Plots\HEB_ions\FODO_scanE_BunchLength_Lc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80788"/>
            <a:ext cx="3695400" cy="250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G:\Projects\ILHC\MS\VHE-LHC\Plots\HEB_ions\FODO_scanE_MomentumSpread_Lc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64" y="3883999"/>
            <a:ext cx="3612772" cy="249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4197116" y="3429000"/>
            <a:ext cx="4479340" cy="3096344"/>
            <a:chOff x="4197116" y="3429000"/>
            <a:chExt cx="4479340" cy="3096344"/>
          </a:xfrm>
        </p:grpSpPr>
        <p:pic>
          <p:nvPicPr>
            <p:cNvPr id="11" name="Picture 2" descr="G:\Projects\ILHC\MS\VHE-LHC\Plots\HEB_ions\FODO_scanE_IBS_Lc2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7116" y="3429000"/>
              <a:ext cx="4479340" cy="30963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4644008" y="5435932"/>
              <a:ext cx="59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2.5h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956376" y="4149080"/>
              <a:ext cx="59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0.5h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180934" y="5085184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1h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44008" y="5723964"/>
              <a:ext cx="540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60h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740352" y="5651956"/>
              <a:ext cx="917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39/20 h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948264" y="4523473"/>
            <a:ext cx="575799" cy="369332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427BC"/>
                </a:solidFill>
              </a:rPr>
              <a:t>Ions</a:t>
            </a:r>
            <a:endParaRPr lang="en-GB" dirty="0">
              <a:solidFill>
                <a:srgbClr val="0427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74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GB" b="1" dirty="0" smtClean="0"/>
                  <a:t>Energy Ramp </a:t>
                </a:r>
                <a:r>
                  <a:rPr lang="en-GB" b="1" dirty="0">
                    <a:solidFill>
                      <a:srgbClr val="C00000"/>
                    </a:solidFill>
                  </a:rPr>
                  <a:t>P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rotons</a:t>
                </a:r>
                <a:r>
                  <a:rPr lang="en-GB" b="1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b="1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1.3 </m:t>
                        </m:r>
                        <m:r>
                          <a:rPr lang="en-GB" i="1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𝑐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𝐿𝐻𝐶</m:t>
                        </m:r>
                      </m:sub>
                    </m:sSub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18519" b="-382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M. Schaumann, IBS in 100km HEB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283968" y="822191"/>
                <a:ext cx="468052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rgbClr val="17992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 dirty="0">
                            <a:solidFill>
                              <a:srgbClr val="179923"/>
                            </a:solidFill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179923"/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rgbClr val="179923"/>
                    </a:solidFill>
                  </a:rPr>
                  <a:t> = const. during ramp</a:t>
                </a:r>
              </a:p>
              <a:p>
                <a:pPr marL="360363"/>
                <a:r>
                  <a:rPr lang="en-GB" sz="2000" dirty="0" smtClean="0"/>
                  <a:t>→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GB" sz="2000" dirty="0"/>
                  <a:t>p/p </a:t>
                </a:r>
                <a:r>
                  <a:rPr lang="en-GB" sz="20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dirty="0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2000" i="1" dirty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000" dirty="0" smtClean="0"/>
                  <a:t> adjusted accordingly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2 cases: RF voltage constant or increases linearly with 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68288" indent="-268288"/>
                <a:r>
                  <a:rPr lang="en-GB" sz="2000" dirty="0" smtClean="0">
                    <a:solidFill>
                      <a:srgbClr val="C00000"/>
                    </a:solidFill>
                  </a:rPr>
                  <a:t>→ Proton IBS an order of magnitude weaker compared to ions.</a:t>
                </a:r>
                <a:endParaRPr lang="en-GB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822191"/>
                <a:ext cx="4680520" cy="2246769"/>
              </a:xfrm>
              <a:prstGeom prst="rect">
                <a:avLst/>
              </a:prstGeom>
              <a:blipFill rotWithShape="1">
                <a:blip r:embed="rId3"/>
                <a:stretch>
                  <a:fillRect l="-1432" t="-1359" b="-40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23528" y="658707"/>
                <a:ext cx="2084097" cy="40011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2000" b="0" dirty="0" smtClean="0"/>
                  <a:t>E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/>
                          </a:rPr>
                          <m:t>0.45, 4</m:t>
                        </m:r>
                      </m:e>
                    </m:d>
                  </m:oMath>
                </a14:m>
                <a:r>
                  <a:rPr lang="en-GB" sz="2000" dirty="0" smtClean="0"/>
                  <a:t>Z </a:t>
                </a:r>
                <a:r>
                  <a:rPr lang="en-GB" sz="2000" dirty="0" err="1" smtClean="0"/>
                  <a:t>TeV</a:t>
                </a:r>
                <a:endParaRPr lang="en-GB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658707"/>
                <a:ext cx="2084097" cy="400110"/>
              </a:xfrm>
              <a:prstGeom prst="rect">
                <a:avLst/>
              </a:prstGeom>
              <a:blipFill rotWithShape="1">
                <a:blip r:embed="rId4"/>
                <a:stretch>
                  <a:fillRect l="-2609" t="-5797" r="-1739" b="-21739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4012317" y="3356949"/>
            <a:ext cx="4880163" cy="3312411"/>
            <a:chOff x="4012317" y="3356949"/>
            <a:chExt cx="4880163" cy="3312411"/>
          </a:xfrm>
        </p:grpSpPr>
        <p:pic>
          <p:nvPicPr>
            <p:cNvPr id="6146" name="Picture 2" descr="G:\Projects\ILHC\MS\VHE-LHC\Plots\HEB_ions\FODO_scanE_IBS_Lc2_Proton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2317" y="3356949"/>
              <a:ext cx="4880163" cy="3312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4644008" y="5435932"/>
              <a:ext cx="540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21h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244408" y="4077072"/>
              <a:ext cx="59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7.5h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279939" y="5085184"/>
              <a:ext cx="540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11h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44008" y="5723964"/>
              <a:ext cx="65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149h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596336" y="5651956"/>
              <a:ext cx="11512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158/110 h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pic>
        <p:nvPicPr>
          <p:cNvPr id="6147" name="Picture 3" descr="G:\Projects\ILHC\MS\VHE-LHC\Plots\HEB_ions\FODO_scanE_MomentumSpread_Lc2_Prot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2" y="3999325"/>
            <a:ext cx="3445936" cy="2382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Projects\ILHC\MS\VHE-LHC\Plots\HEB_ions\FODO_scanE_BunchLength_Lc2_Proto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62" y="1461514"/>
            <a:ext cx="3535226" cy="239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7092280" y="3789040"/>
            <a:ext cx="909673" cy="646331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427BC"/>
                </a:solidFill>
              </a:rPr>
              <a:t>Protons</a:t>
            </a:r>
          </a:p>
          <a:p>
            <a:r>
              <a:rPr lang="en-GB" dirty="0" smtClean="0">
                <a:solidFill>
                  <a:srgbClr val="0427BC"/>
                </a:solidFill>
              </a:rPr>
              <a:t>(25ns)</a:t>
            </a:r>
            <a:endParaRPr lang="en-GB" dirty="0">
              <a:solidFill>
                <a:srgbClr val="0427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3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MJ plain">
  <a:themeElements>
    <a:clrScheme name="Michaela">
      <a:dk1>
        <a:srgbClr val="000000"/>
      </a:dk1>
      <a:lt1>
        <a:srgbClr val="FFFFFF"/>
      </a:lt1>
      <a:dk2>
        <a:srgbClr val="000000"/>
      </a:dk2>
      <a:lt2>
        <a:srgbClr val="B7DDFF"/>
      </a:lt2>
      <a:accent1>
        <a:srgbClr val="FEE29C"/>
      </a:accent1>
      <a:accent2>
        <a:srgbClr val="FF0000"/>
      </a:accent2>
      <a:accent3>
        <a:srgbClr val="7FD13B"/>
      </a:accent3>
      <a:accent4>
        <a:srgbClr val="007DEA"/>
      </a:accent4>
      <a:accent5>
        <a:srgbClr val="00ADDC"/>
      </a:accent5>
      <a:accent6>
        <a:srgbClr val="D6ECFF"/>
      </a:accent6>
      <a:hlink>
        <a:srgbClr val="00B050"/>
      </a:hlink>
      <a:folHlink>
        <a:srgbClr val="92D05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JMJ plain</Template>
  <TotalTime>45259</TotalTime>
  <Words>1650</Words>
  <Application>Microsoft Office PowerPoint</Application>
  <PresentationFormat>On-screen Show (4:3)</PresentationFormat>
  <Paragraphs>399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JMJ plain</vt:lpstr>
      <vt:lpstr>IBS considerations for 100km HEB</vt:lpstr>
      <vt:lpstr>Outline</vt:lpstr>
      <vt:lpstr>Assumed Injected Beam Conditions</vt:lpstr>
      <vt:lpstr>Starting HEB Parameters</vt:lpstr>
      <vt:lpstr>Matched Beam Requirements vs. Cell Length</vt:lpstr>
      <vt:lpstr>Optics and IBS vs. Cell Length</vt:lpstr>
      <vt:lpstr>Vary Phase Advance to keep L_c=L_(c,LHC)</vt:lpstr>
      <vt:lpstr>Energy Ramp Pb, L_c=〖1.3 L〗_(c,LHC)</vt:lpstr>
      <vt:lpstr>Energy Ramp Protons, L_c=〖1.3 L〗_(c,LHC)</vt:lpstr>
      <vt:lpstr>IBS Growth Rates Protons (5ns)</vt:lpstr>
      <vt:lpstr>Conclusions</vt:lpstr>
      <vt:lpstr>PowerPoint Presentation</vt:lpstr>
      <vt:lpstr>Bunch-by-Bunch Differences after Injection in the LHC</vt:lpstr>
      <vt:lpstr>Pb Beam Parameters in LHC and FCC-hh </vt:lpstr>
      <vt:lpstr>Intra-Beam Scattering</vt:lpstr>
      <vt:lpstr>Radiation Damping</vt:lpstr>
      <vt:lpstr>Energy Ramp Pb, L_c=L_(c,LHC)</vt:lpstr>
      <vt:lpstr>Energy Ramp p, L_c=L_(c,LHC)</vt:lpstr>
      <vt:lpstr>Longitudinal Beam Parameters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thoughts  on 2012 p-Pb run</dc:title>
  <dc:creator>John M. Jowett</dc:creator>
  <cp:lastModifiedBy>Michaela Schaumann</cp:lastModifiedBy>
  <cp:revision>1009</cp:revision>
  <cp:lastPrinted>2013-05-03T13:55:28Z</cp:lastPrinted>
  <dcterms:created xsi:type="dcterms:W3CDTF">2012-06-25T08:47:04Z</dcterms:created>
  <dcterms:modified xsi:type="dcterms:W3CDTF">2014-04-15T06:35:45Z</dcterms:modified>
</cp:coreProperties>
</file>