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09" r:id="rId2"/>
    <p:sldMasterId id="2147483750" r:id="rId3"/>
    <p:sldMasterId id="2147483755" r:id="rId4"/>
    <p:sldMasterId id="2147483767" r:id="rId5"/>
    <p:sldMasterId id="2147483779" r:id="rId6"/>
  </p:sldMasterIdLst>
  <p:notesMasterIdLst>
    <p:notesMasterId r:id="rId28"/>
  </p:notesMasterIdLst>
  <p:handoutMasterIdLst>
    <p:handoutMasterId r:id="rId29"/>
  </p:handoutMasterIdLst>
  <p:sldIdLst>
    <p:sldId id="256" r:id="rId7"/>
    <p:sldId id="273" r:id="rId8"/>
    <p:sldId id="316" r:id="rId9"/>
    <p:sldId id="289" r:id="rId10"/>
    <p:sldId id="331" r:id="rId11"/>
    <p:sldId id="332" r:id="rId12"/>
    <p:sldId id="333" r:id="rId13"/>
    <p:sldId id="325" r:id="rId14"/>
    <p:sldId id="326" r:id="rId15"/>
    <p:sldId id="327" r:id="rId16"/>
    <p:sldId id="328" r:id="rId17"/>
    <p:sldId id="329" r:id="rId18"/>
    <p:sldId id="330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3A"/>
    <a:srgbClr val="0000FF"/>
    <a:srgbClr val="FF8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23" autoAdjust="0"/>
    <p:restoredTop sz="99488" autoAdjust="0"/>
  </p:normalViewPr>
  <p:slideViewPr>
    <p:cSldViewPr snapToGrid="0" snapToObjects="1">
      <p:cViewPr varScale="1">
        <p:scale>
          <a:sx n="111" d="100"/>
          <a:sy n="111" d="100"/>
        </p:scale>
        <p:origin x="120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pPr/>
              <a:t>7/15/2014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pPr/>
              <a:t>7/15/2014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11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417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1944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2413" y="-11796713"/>
            <a:ext cx="16625888" cy="124714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4175" cy="4002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61356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272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3C4C9-71FA-2D4F-8EE7-4B36ECFC343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857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417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482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2413" y="-11796713"/>
            <a:ext cx="16625888" cy="124714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4175" cy="4002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2658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4175" cy="4092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122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2413" y="-11796713"/>
            <a:ext cx="16625888" cy="124714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4175" cy="4002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687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798300" y="-11796713"/>
            <a:ext cx="11793537" cy="1248727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/>
          </p:nvPr>
        </p:nvSpPr>
        <p:spPr>
          <a:xfrm>
            <a:off x="685800" y="4343400"/>
            <a:ext cx="5464175" cy="4092575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200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2413" y="-11796713"/>
            <a:ext cx="16625888" cy="1247140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64175" cy="4002088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34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DF7DDF-4F35-4CCE-A0D9-F2B112F7C92B}" type="datetime1">
              <a:rPr lang="en-US" smtClean="0"/>
              <a:pPr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615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A28927A0-FFA3-4E69-9ACF-96505FAF58C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53027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4E0-C1CB-488B-B4DE-08DB2032DA7F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 meeting.  Julia Andreeva,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7150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A4A5-B07A-4A9A-8906-EA7A43634BA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30535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DF7DDF-4F35-4CCE-A0D9-F2B112F7C92B}" type="datetime1">
              <a:rPr lang="en-US" smtClean="0"/>
              <a:pPr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47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A28927A0-FFA3-4E69-9ACF-96505FAF58C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0670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4E0-C1CB-488B-B4DE-08DB2032DA7F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 meeting.  Julia Andreeva,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003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A4A5-B07A-4A9A-8906-EA7A43634BA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073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857548-1B64-45B9-A0AE-3A7F103BE59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89629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AD8C94-F986-424C-88F0-C1CDBF161E1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97103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7EF8FF-CE9F-48A1-9417-9A137DCE8A4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314970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2A373C-1F7C-440D-9678-F886C4564E1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10323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8ABB0-BA63-4C39-8C05-637026B5F91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56090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D5D41F-D8BC-4D84-B32F-73403148818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00586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8365A6-231E-4C64-B51D-FDCE811DD5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13532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739E0C-3192-423A-8EA7-A8A5CDE3CA3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984153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CEAB81-8849-461E-AB88-0EE755D1A2A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78248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E5C4B4-62EA-41A3-A0C4-3748167AACC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7287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F4CBE8-D44E-4684-9AF5-2F82CFB4402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1044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A63AB3-1C61-4A21-863E-68A66416EA0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773695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D1C4B9-C60A-4ED0-A111-D2F45880648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75190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561524-3AAB-46F8-8365-63795D49E12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24597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C5B189-DB04-4526-BC00-4CE7C71B29F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2425892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8F9950-E9FE-4D15-976B-346EEEF2A73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32581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6910EF-44F6-4418-A4BA-6A365F7B819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83290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0C6F7-AEA1-490F-8F88-F4AD6CF507E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9751863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0A1E33-DFE7-4193-AA9D-1938493A7D0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399589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4EEF16-6E94-402E-A6B9-EDE8DFAC4C5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89234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E9FFC2-A432-4E13-8D8D-99EBA6B5DB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560242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4703B9-B114-42C3-9C0A-340E9CD2B8B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584322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4C265B-4C7B-4D5D-A5F7-B09DF9026335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172080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E78B78-5DE5-4393-890A-10D1B744C16E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6468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18667D-6455-4562-927B-DFEE98FE98E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71834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A78664-094E-43D2-AD6D-ED2F6337B81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87661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48741F-F6D7-4DEA-9319-F5FA5ED093C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064565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17540F-7554-4D09-BD76-AFB5576825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814699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627E5B-DC1E-4E15-859B-B1715EE4588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540062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3D4975-FB3B-46E4-90A7-925738C7478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2185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8A641-2915-4CDA-954E-3E5ACC5C899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211335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E1BEE-2F47-46B8-9D46-74C719FBE32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42071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2903EF-A0AA-4A39-B495-E3DA9600614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29325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5450" y="0"/>
            <a:ext cx="968549" cy="85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BC68391-4A55-40E1-ACFD-5B82A624D65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WLCG Monitoring Consolidation. 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72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2BC68391-4A55-40E1-ACFD-5B82A624D65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7/15/2014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dirty="0" smtClean="0"/>
              <a:t>WLCG Monitoring Consolidation. 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191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81407D3D-8F94-4D26-8601-7073B0FCFCA2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3081094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2DDB4790-539E-41A8-9D5F-10BD9500ED4A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261200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mtClean="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fld id="{9AD32160-76A6-4FC5-9D0B-93E38EF8BF44}" type="slidenum">
              <a:rPr lang="en-GB" altLang="en-US" smtClean="0"/>
              <a:pPr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</a:pPr>
              <a:t>‹#›</a:t>
            </a:fld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06102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0636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06368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106789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oc.egi.eu/portal/index.php?Page_Type=Downtime&amp;id=1473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106753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8.xml"/><Relationship Id="rId5" Type="http://schemas.openxmlformats.org/officeDocument/2006/relationships/hyperlink" Target="https://ggus.eu/ws/ticket_info.php?ticket=106763" TargetMode="External"/><Relationship Id="rId4" Type="http://schemas.openxmlformats.org/officeDocument/2006/relationships/hyperlink" Target="https://ggus.eu/ws/ticket_info.php?ticket=106736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index.php?mode=ticket_info&amp;ticket_id=10639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gus.eu/index.php?mode=ticket_info&amp;ticket_id=10639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MI/EmiProductTeam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626397"/>
            <a:ext cx="8466666" cy="2452621"/>
          </a:xfrm>
        </p:spPr>
        <p:txBody>
          <a:bodyPr>
            <a:normAutofit/>
          </a:bodyPr>
          <a:lstStyle/>
          <a:p>
            <a:pPr lvl="0" defTabSz="9144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600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WLCG Service Report</a:t>
            </a:r>
            <a:br>
              <a:rPr lang="en-US" sz="3600" kern="0" dirty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4 </a:t>
            </a:r>
            <a:r>
              <a:rPr lang="en-US" sz="2400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weeks </a:t>
            </a: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June 17 </a:t>
            </a:r>
            <a:r>
              <a:rPr lang="en-US" sz="2400" kern="0" dirty="0">
                <a:solidFill>
                  <a:srgbClr val="7030A0"/>
                </a:solidFill>
                <a:latin typeface="Tahoma"/>
                <a:ea typeface="ＭＳ Ｐゴシック" charset="0"/>
              </a:rPr>
              <a:t>– </a:t>
            </a: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>July 15</a:t>
            </a:r>
            <a:b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  <a:t/>
            </a:r>
            <a:br>
              <a:rPr lang="en-US" sz="2400" kern="0" dirty="0" smtClean="0">
                <a:solidFill>
                  <a:srgbClr val="7030A0"/>
                </a:solidFill>
                <a:latin typeface="Tahoma"/>
                <a:ea typeface="ＭＳ Ｐゴシック" charset="0"/>
              </a:rPr>
            </a:br>
            <a:r>
              <a:rPr lang="en-US" sz="2400" kern="0" dirty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WLCG Management Board, </a:t>
            </a:r>
            <a:r>
              <a:rPr lang="en-US" sz="24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15</a:t>
            </a:r>
            <a:r>
              <a:rPr lang="en-US" sz="2400" kern="0" baseline="3000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th</a:t>
            </a:r>
            <a:r>
              <a:rPr lang="en-US" sz="2400" kern="0" dirty="0" smtClean="0">
                <a:solidFill>
                  <a:prstClr val="black"/>
                </a:solidFill>
                <a:latin typeface="Tahoma"/>
                <a:ea typeface="ＭＳ Ｐゴシック" charset="-128"/>
                <a:cs typeface="ＭＳ Ｐゴシック" charset="-128"/>
              </a:rPr>
              <a:t> July 2014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4715122"/>
            <a:ext cx="5964297" cy="923677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Andrea </a:t>
            </a:r>
            <a:r>
              <a:rPr lang="en-US" sz="2200" dirty="0" err="1" smtClean="0"/>
              <a:t>Sciab</a:t>
            </a:r>
            <a:r>
              <a:rPr lang="en-GB" sz="2200" dirty="0" smtClean="0"/>
              <a:t>à</a:t>
            </a:r>
            <a:endParaRPr lang="en-US" sz="2200" dirty="0" smtClean="0"/>
          </a:p>
          <a:p>
            <a:r>
              <a:rPr lang="en-US" sz="2200" dirty="0" smtClean="0"/>
              <a:t>IT/SDC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inter-operation 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Some ticketing systems interfaced to GGUS, </a:t>
            </a:r>
            <a:br>
              <a:rPr lang="en-US" sz="2800" dirty="0"/>
            </a:br>
            <a:r>
              <a:rPr lang="en-US" sz="2800" dirty="0"/>
              <a:t>i.e. BNL RT (via OSG Footprints) and CERN </a:t>
            </a:r>
            <a:r>
              <a:rPr lang="en-US" sz="2800" dirty="0" smtClean="0"/>
              <a:t>SNOW, under </a:t>
            </a:r>
            <a:r>
              <a:rPr lang="en-US" sz="2800" dirty="0"/>
              <a:t>some internal assignment </a:t>
            </a:r>
            <a:r>
              <a:rPr lang="en-US" sz="2800" dirty="0" smtClean="0"/>
              <a:t>conditions, won't </a:t>
            </a:r>
            <a:r>
              <a:rPr lang="en-US" sz="2800" dirty="0"/>
              <a:t>accept GGUS setting tickets to status 'solved‘. This leads to automatic re-opening loops. </a:t>
            </a:r>
            <a:r>
              <a:rPr lang="en-US" sz="2800" dirty="0" smtClean="0"/>
              <a:t>Mutual </a:t>
            </a:r>
            <a:r>
              <a:rPr lang="en-US" sz="2800" dirty="0"/>
              <a:t>workflow review is on-going</a:t>
            </a:r>
            <a:endParaRPr lang="en-US" sz="2800" dirty="0" smtClean="0"/>
          </a:p>
          <a:p>
            <a:pPr lvl="1"/>
            <a:r>
              <a:rPr lang="en-US" sz="2000" dirty="0"/>
              <a:t>https://ggus.eu/?mode=ticket_info&amp;ticket_id=106821</a:t>
            </a:r>
            <a:endParaRPr lang="en-US" sz="2000" dirty="0" smtClean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6795D-EFC9-4176-8017-98D70CDAF0B2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GGUS Slides for the WLCG Service Report 2014/07/15 MB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072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ED0CE1-237E-4102-9F41-107A94A5BEEF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ATLAS ALARM </a:t>
            </a:r>
            <a:r>
              <a:rPr lang="en-US" sz="2000" dirty="0" smtClean="0">
                <a:hlinkClick r:id="rId2"/>
              </a:rPr>
              <a:t>GGUS:106366</a:t>
            </a:r>
            <a:endParaRPr lang="en-US" sz="2000" dirty="0" smtClean="0"/>
          </a:p>
          <a:p>
            <a:pPr>
              <a:defRPr/>
            </a:pPr>
            <a:r>
              <a:rPr lang="en-US" sz="2000" dirty="0" smtClean="0"/>
              <a:t>FTS3 issues</a:t>
            </a:r>
            <a:r>
              <a:rPr lang="en-US" sz="2000" dirty="0"/>
              <a:t> </a:t>
            </a:r>
            <a:r>
              <a:rPr lang="en-US" sz="2000" dirty="0" smtClean="0"/>
              <a:t>at CERN-PROD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85800" y="1429292"/>
          <a:ext cx="7924800" cy="3640080"/>
        </p:xfrm>
        <a:graphic>
          <a:graphicData uri="http://schemas.openxmlformats.org/drawingml/2006/table">
            <a:tbl>
              <a:tblPr/>
              <a:tblGrid>
                <a:gridCol w="2030720"/>
                <a:gridCol w="5894080"/>
              </a:tblGrid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7:11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Problem: File transfer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CERN-PROD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7:15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acknowledges the alarm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51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7:23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Issue caused by the auto update of one rpm (gfal2)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0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7:59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ahoma"/>
                          <a:cs typeface="Tahoma"/>
                        </a:rPr>
                        <a:t>Service manager announces that the problem has been solved.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9:43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Ticket closed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622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2014/6/12 9:48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Ticket verified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chemeClr val="bg2"/>
                </a:solidFill>
              </a:rPr>
              <a:t>GGUS Slides for the WLCG Service Report 2014/07/15 MB 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0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E7C1-8C8D-4FE5-9029-975F7491BDC6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err="1" smtClean="0"/>
              <a:t>LHCb</a:t>
            </a:r>
            <a:r>
              <a:rPr lang="en-US" sz="2000" dirty="0" smtClean="0"/>
              <a:t> ALARM </a:t>
            </a:r>
            <a:r>
              <a:rPr lang="en-US" sz="2000" dirty="0" smtClean="0">
                <a:hlinkClick r:id="rId2"/>
              </a:rPr>
              <a:t>GGUS:106368</a:t>
            </a:r>
            <a:endParaRPr lang="en-US" sz="2000" dirty="0" smtClean="0"/>
          </a:p>
          <a:p>
            <a:pPr>
              <a:defRPr/>
            </a:pPr>
            <a:r>
              <a:rPr lang="en-US" sz="2000" dirty="0" err="1"/>
              <a:t>dCache</a:t>
            </a:r>
            <a:r>
              <a:rPr lang="en-US" sz="2000" dirty="0"/>
              <a:t> file: access protocol enabled in error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/>
          </p:nvPr>
        </p:nvGraphicFramePr>
        <p:xfrm>
          <a:off x="685800" y="1429292"/>
          <a:ext cx="7924800" cy="3337991"/>
        </p:xfrm>
        <a:graphic>
          <a:graphicData uri="http://schemas.openxmlformats.org/drawingml/2006/table">
            <a:tbl>
              <a:tblPr/>
              <a:tblGrid>
                <a:gridCol w="2030720"/>
                <a:gridCol w="5894080"/>
              </a:tblGrid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7:28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Problem: File access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IN2P3-CC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Issue: after a recent update, the ‘file’ protocol was announced by the server as enabled, although it was not.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7:34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announces that the issue should be solved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86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2014/6/20 8:51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Ticket verified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chemeClr val="bg2"/>
                </a:solidFill>
              </a:rPr>
              <a:t>GGUS Slides for the WLCG Service Report 2014/07/15 MB 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24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ACC00-9F30-474F-9B77-265F75DD7C2B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000" dirty="0" smtClean="0"/>
              <a:t>CMS ALARM </a:t>
            </a:r>
            <a:r>
              <a:rPr lang="en-US" sz="2000" dirty="0" smtClean="0">
                <a:hlinkClick r:id="rId2"/>
              </a:rPr>
              <a:t>GGUS:106789</a:t>
            </a:r>
            <a:endParaRPr lang="en-US" sz="2000" dirty="0" smtClean="0"/>
          </a:p>
          <a:p>
            <a:pPr>
              <a:defRPr/>
            </a:pPr>
            <a:r>
              <a:rPr lang="en-US" sz="2000" dirty="0" err="1" smtClean="0"/>
              <a:t>Voms</a:t>
            </a:r>
            <a:r>
              <a:rPr lang="en-US" sz="2000" dirty="0" smtClean="0"/>
              <a:t>-proxy-</a:t>
            </a:r>
            <a:r>
              <a:rPr lang="en-US" sz="2000" dirty="0" err="1" smtClean="0"/>
              <a:t>init</a:t>
            </a:r>
            <a:r>
              <a:rPr lang="en-US" sz="2000" dirty="0" smtClean="0"/>
              <a:t> fails on SL5</a:t>
            </a:r>
            <a:endParaRPr lang="en-US" sz="20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05368"/>
              </p:ext>
            </p:extLst>
          </p:nvPr>
        </p:nvGraphicFramePr>
        <p:xfrm>
          <a:off x="685800" y="1429292"/>
          <a:ext cx="7924800" cy="3840564"/>
        </p:xfrm>
        <a:graphic>
          <a:graphicData uri="http://schemas.openxmlformats.org/drawingml/2006/table">
            <a:tbl>
              <a:tblPr/>
              <a:tblGrid>
                <a:gridCol w="2030720"/>
                <a:gridCol w="5894080"/>
              </a:tblGrid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083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2014/07/10 18:18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Initial submission. Type of Problem: Middleware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Site: CERN Email notification worked. SNOW ticket successfully created. Operators notified.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2014/07/18 18:28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Grid expert finds the problem cause: outdated CRL on the AFS UI.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2014/07/18 18:29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Operators acknowledge the ALARM reception.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476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2014/07/18 18:35 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Service manager manually updates the CRL.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86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2014/07/14 08:08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/>
                        <a:ea typeface="ＭＳ Ｐゴシック" charset="0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Submitter was happy already 15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mins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 after the ALARM submission. Ticket now set to status ‘solved’ with the note that the 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afs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 UI support issues must be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examined off-line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ea typeface="ＭＳ Ｐゴシック" charset="0"/>
                          <a:cs typeface="Tahoma"/>
                        </a:rPr>
                        <a:t>.</a:t>
                      </a:r>
                      <a:endParaRPr lang="en-US" dirty="0">
                        <a:latin typeface="Tahoma"/>
                        <a:cs typeface="Tahoma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chemeClr val="bg2"/>
                </a:solidFill>
              </a:rPr>
              <a:t>GGUS Slides for the WLCG Service Report 2014/07/15 MB 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41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ALICE: </a:t>
            </a:r>
            <a:r>
              <a:rPr lang="en-US" altLang="en-US" smtClean="0">
                <a:solidFill>
                  <a:srgbClr val="000000"/>
                </a:solidFill>
              </a:rPr>
              <a:t>NTR</a:t>
            </a: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ATLAS:  </a:t>
            </a:r>
            <a:r>
              <a:rPr lang="en-US" altLang="en-US" smtClean="0">
                <a:solidFill>
                  <a:srgbClr val="000000"/>
                </a:solidFill>
              </a:rPr>
              <a:t>NTR</a:t>
            </a:r>
            <a:endParaRPr lang="en-US" altLang="en-US" b="1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CMS: </a:t>
            </a:r>
            <a:endParaRPr lang="en-US" altLang="en-US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3.1 FZK: </a:t>
            </a:r>
            <a:r>
              <a:rPr lang="es-ES" altLang="en-US" smtClean="0">
                <a:solidFill>
                  <a:srgbClr val="000000"/>
                </a:solidFill>
              </a:rPr>
              <a:t>WN-gLExec was failing</a:t>
            </a:r>
            <a:r>
              <a:rPr lang="en-US" altLang="en-US" smtClean="0">
                <a:solidFill>
                  <a:srgbClr val="000000"/>
                </a:solidFill>
              </a:rPr>
              <a:t>.</a:t>
            </a:r>
            <a:r>
              <a:rPr lang="en-US" altLang="en-US" b="1" smtClean="0">
                <a:solidFill>
                  <a:srgbClr val="000000"/>
                </a:solidFill>
              </a:rPr>
              <a:t> </a:t>
            </a:r>
            <a:endParaRPr lang="en-US" altLang="en-US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3.2. CCIN2P3: </a:t>
            </a:r>
            <a:r>
              <a:rPr lang="es-ES" altLang="en-US" smtClean="0">
                <a:solidFill>
                  <a:srgbClr val="000000"/>
                </a:solidFill>
              </a:rPr>
              <a:t>WN-gLExec was failing</a:t>
            </a:r>
            <a:r>
              <a:rPr lang="en-US" altLang="en-US" smtClean="0">
                <a:solidFill>
                  <a:srgbClr val="000000"/>
                </a:solidFill>
              </a:rPr>
              <a:t>.</a:t>
            </a:r>
            <a:r>
              <a:rPr lang="en-US" altLang="en-US" b="1" smtClean="0">
                <a:solidFill>
                  <a:srgbClr val="000000"/>
                </a:solidFill>
              </a:rPr>
              <a:t> </a:t>
            </a:r>
            <a:endParaRPr lang="en-US" altLang="en-US" smtClean="0">
              <a:solidFill>
                <a:srgbClr val="000000"/>
              </a:solidFill>
            </a:endParaRP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 smtClean="0">
                <a:solidFill>
                  <a:srgbClr val="000000"/>
                </a:solidFill>
              </a:rPr>
              <a:t>LHCb : </a:t>
            </a:r>
            <a:r>
              <a:rPr lang="en-US" altLang="en-US" smtClean="0">
                <a:solidFill>
                  <a:srgbClr val="000000"/>
                </a:solidFill>
              </a:rPr>
              <a:t>NTR</a:t>
            </a:r>
          </a:p>
          <a:p>
            <a:pPr eaLnBrk="1" fontAlgn="base" hangingPunct="1">
              <a:spcBef>
                <a:spcPts val="8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b="1" smtClean="0">
              <a:solidFill>
                <a:srgbClr val="000000"/>
              </a:solidFill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smtClean="0">
                <a:solidFill>
                  <a:srgbClr val="000000"/>
                </a:solidFill>
              </a:rPr>
              <a:t>Analysis of the reliability plots : </a:t>
            </a:r>
            <a:br>
              <a:rPr lang="en-US" altLang="en-US" sz="3600" smtClean="0">
                <a:solidFill>
                  <a:srgbClr val="000000"/>
                </a:solidFill>
              </a:rPr>
            </a:br>
            <a:r>
              <a:rPr lang="en-US" altLang="en-US" sz="3600" smtClean="0">
                <a:solidFill>
                  <a:srgbClr val="000000"/>
                </a:solidFill>
              </a:rPr>
              <a:t>Week 16/06/2014</a:t>
            </a:r>
          </a:p>
        </p:txBody>
      </p:sp>
    </p:spTree>
    <p:extLst>
      <p:ext uri="{BB962C8B-B14F-4D97-AF65-F5344CB8AC3E}">
        <p14:creationId xmlns:p14="http://schemas.microsoft.com/office/powerpoint/2010/main" val="27299141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Hector\Desktop\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145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4 CuadroTexto"/>
          <p:cNvSpPr txBox="1">
            <a:spLocks noChangeArrowheads="1"/>
          </p:cNvSpPr>
          <p:nvPr/>
        </p:nvSpPr>
        <p:spPr bwMode="auto">
          <a:xfrm>
            <a:off x="1908175" y="4797425"/>
            <a:ext cx="7191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b="1" smtClean="0">
                <a:solidFill>
                  <a:srgbClr val="000000"/>
                </a:solidFill>
              </a:rPr>
              <a:t>3.1</a:t>
            </a:r>
          </a:p>
        </p:txBody>
      </p:sp>
      <p:sp>
        <p:nvSpPr>
          <p:cNvPr id="3076" name="5 CuadroTexto"/>
          <p:cNvSpPr txBox="1">
            <a:spLocks noChangeArrowheads="1"/>
          </p:cNvSpPr>
          <p:nvPr/>
        </p:nvSpPr>
        <p:spPr bwMode="auto">
          <a:xfrm>
            <a:off x="1331913" y="5291138"/>
            <a:ext cx="719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b="1" smtClean="0">
                <a:solidFill>
                  <a:srgbClr val="000000"/>
                </a:solidFill>
              </a:rPr>
              <a:t>3.2</a:t>
            </a:r>
          </a:p>
        </p:txBody>
      </p:sp>
    </p:spTree>
    <p:extLst>
      <p:ext uri="{BB962C8B-B14F-4D97-AF65-F5344CB8AC3E}">
        <p14:creationId xmlns:p14="http://schemas.microsoft.com/office/powerpoint/2010/main" val="10564458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ALICE: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ATLAS:  </a:t>
            </a:r>
            <a:r>
              <a:rPr lang="en-US" altLang="en-US" sz="1800" smtClean="0"/>
              <a:t>NTR</a:t>
            </a:r>
            <a:endParaRPr lang="en-US" altLang="en-US" sz="1800" b="1" smtClean="0"/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CMS: </a:t>
            </a:r>
            <a:endParaRPr lang="en-US" altLang="en-US" sz="1800" smtClean="0"/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3.1 KIT : </a:t>
            </a:r>
            <a:r>
              <a:rPr lang="en-US" altLang="en-US" sz="1800" smtClean="0"/>
              <a:t>unscheduled outage from 25-Jun 08:00 until 09:00: “Shutdown of the storage element in order to check on file system issues” (Downtime </a:t>
            </a:r>
            <a:r>
              <a:rPr lang="en-US" altLang="en-US" sz="1800" smtClean="0">
                <a:hlinkClick r:id="rId3"/>
              </a:rPr>
              <a:t>14737</a:t>
            </a:r>
            <a:r>
              <a:rPr lang="en-US" altLang="en-US" sz="1800" smtClean="0"/>
              <a:t>). WN-glexec test was missing</a:t>
            </a:r>
            <a:endParaRPr lang="en-US" altLang="en-US" sz="1800" b="1" smtClean="0"/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LHCb 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 b="1" smtClean="0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smtClean="0"/>
              <a:t>Analysis of the reliability plots : </a:t>
            </a:r>
            <a:br>
              <a:rPr lang="en-US" altLang="en-US" sz="3600" smtClean="0"/>
            </a:br>
            <a:r>
              <a:rPr lang="en-US" altLang="en-US" sz="3600" smtClean="0"/>
              <a:t>Week 23/06/2014</a:t>
            </a:r>
          </a:p>
        </p:txBody>
      </p:sp>
    </p:spTree>
    <p:extLst>
      <p:ext uri="{BB962C8B-B14F-4D97-AF65-F5344CB8AC3E}">
        <p14:creationId xmlns:p14="http://schemas.microsoft.com/office/powerpoint/2010/main" val="14386986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9 CuadroTexto"/>
          <p:cNvSpPr txBox="1">
            <a:spLocks noChangeArrowheads="1"/>
          </p:cNvSpPr>
          <p:nvPr/>
        </p:nvSpPr>
        <p:spPr bwMode="auto">
          <a:xfrm>
            <a:off x="1692275" y="4573588"/>
            <a:ext cx="5762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smtClean="0">
                <a:solidFill>
                  <a:srgbClr val="000000"/>
                </a:solidFill>
              </a:rPr>
              <a:t>3.1</a:t>
            </a:r>
          </a:p>
        </p:txBody>
      </p:sp>
    </p:spTree>
    <p:extLst>
      <p:ext uri="{BB962C8B-B14F-4D97-AF65-F5344CB8AC3E}">
        <p14:creationId xmlns:p14="http://schemas.microsoft.com/office/powerpoint/2010/main" val="4212637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ALICE: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ATLAS: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CMS: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800" b="1" smtClean="0"/>
              <a:t>LHCb : </a:t>
            </a:r>
            <a:r>
              <a:rPr lang="en-US" altLang="en-US" sz="1800" smtClean="0"/>
              <a:t>NTR</a:t>
            </a:r>
          </a:p>
          <a:p>
            <a:pPr eaLnBrk="1" fontAlgn="base" hangingPunct="1"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 b="1" smtClean="0"/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 smtClean="0"/>
              <a:t>Analysis of the reliability plots : </a:t>
            </a:r>
            <a:br>
              <a:rPr lang="en-US" altLang="en-US" sz="3600" smtClean="0"/>
            </a:br>
            <a:r>
              <a:rPr lang="en-US" altLang="en-US" sz="3600" smtClean="0"/>
              <a:t>Week 30/06/2014</a:t>
            </a:r>
          </a:p>
        </p:txBody>
      </p:sp>
    </p:spTree>
    <p:extLst>
      <p:ext uri="{BB962C8B-B14F-4D97-AF65-F5344CB8AC3E}">
        <p14:creationId xmlns:p14="http://schemas.microsoft.com/office/powerpoint/2010/main" val="24867056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5120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46172"/>
            <a:ext cx="8565420" cy="4849827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Middleware issues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Job submission fails with proxies generated by VOMS servers with a SHA512 certificate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Blocks the adoption of the new CERN VOMS servers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Fix made available in UMD, to be deployed ASAP by sites for ARGUS, CREAM, UI, WN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Needed to remove latest updates to CREAM and LB as they broke WMS submission (used by SAM)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Central services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LFC for ATLAS has been decommissioned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On track to decommission FTS-2 in August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Middleware officer role (covered by Andrea </a:t>
            </a:r>
            <a:r>
              <a:rPr lang="en-GB" dirty="0" err="1" smtClean="0">
                <a:solidFill>
                  <a:schemeClr val="tx1"/>
                </a:solidFill>
              </a:rPr>
              <a:t>Manzi</a:t>
            </a:r>
            <a:r>
              <a:rPr lang="en-GB" dirty="0" smtClean="0">
                <a:solidFill>
                  <a:schemeClr val="tx1"/>
                </a:solidFill>
              </a:rPr>
              <a:t>) is now fully active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Maintains list of open middleware issues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Maintains list of baseline versions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Overviews the middleware readiness validation with the task force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Selected items from Ops Coordination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718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ALICE: </a:t>
            </a:r>
            <a:r>
              <a:rPr lang="en-US" altLang="en-US">
                <a:solidFill>
                  <a:srgbClr val="000000"/>
                </a:solidFill>
              </a:rPr>
              <a:t>NTR</a:t>
            </a: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ATLAS:  </a:t>
            </a:r>
            <a:endParaRPr lang="en-US" altLang="en-US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2.1 </a:t>
            </a:r>
            <a:r>
              <a:rPr lang="en-US" altLang="en-US" b="1">
                <a:solidFill>
                  <a:schemeClr val="tx1"/>
                </a:solidFill>
              </a:rPr>
              <a:t>RAL:</a:t>
            </a:r>
            <a:r>
              <a:rPr lang="en-US" altLang="en-US">
                <a:solidFill>
                  <a:schemeClr val="tx1"/>
                </a:solidFill>
              </a:rPr>
              <a:t> File transfer issue </a:t>
            </a:r>
            <a:r>
              <a:rPr lang="es-ES" altLang="en-US">
                <a:hlinkClick r:id="rId3" tooltip="GGUS Ticket '106753'"/>
              </a:rPr>
              <a:t>GGUS:106753 </a:t>
            </a:r>
            <a:r>
              <a:rPr lang="en-US" altLang="en-US">
                <a:solidFill>
                  <a:schemeClr val="tx1"/>
                </a:solidFill>
              </a:rPr>
              <a:t> (timeouts in put done).</a:t>
            </a: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2.2. </a:t>
            </a:r>
            <a:r>
              <a:rPr lang="en-US" altLang="en-US" b="1">
                <a:solidFill>
                  <a:schemeClr val="tx1"/>
                </a:solidFill>
              </a:rPr>
              <a:t>TAIWAN: </a:t>
            </a:r>
            <a:r>
              <a:rPr lang="en-US" altLang="en-US">
                <a:solidFill>
                  <a:schemeClr val="tx1"/>
                </a:solidFill>
              </a:rPr>
              <a:t>File transfer issue </a:t>
            </a:r>
            <a:r>
              <a:rPr lang="en-US" altLang="en-US">
                <a:hlinkClick r:id="rId4" tooltip="GGUS Ticket '106736'"/>
              </a:rPr>
              <a:t>GGUS:106736</a:t>
            </a:r>
            <a:r>
              <a:rPr lang="en-US" altLang="en-US">
                <a:solidFill>
                  <a:schemeClr val="tx1"/>
                </a:solidFill>
              </a:rPr>
              <a:t>.</a:t>
            </a:r>
            <a:endParaRPr lang="en-US" altLang="en-US" b="1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CMS: </a:t>
            </a:r>
            <a:endParaRPr lang="en-US" altLang="en-US">
              <a:solidFill>
                <a:srgbClr val="000000"/>
              </a:solidFill>
            </a:endParaRP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3.1 </a:t>
            </a:r>
            <a:r>
              <a:rPr lang="en-US" altLang="en-US" b="1">
                <a:solidFill>
                  <a:schemeClr val="tx1"/>
                </a:solidFill>
              </a:rPr>
              <a:t>T1_TW_ASGC</a:t>
            </a:r>
            <a:r>
              <a:rPr lang="en-US" altLang="en-US" b="1">
                <a:solidFill>
                  <a:srgbClr val="000000"/>
                </a:solidFill>
              </a:rPr>
              <a:t>: </a:t>
            </a:r>
            <a:r>
              <a:rPr lang="en-US" altLang="en-US">
                <a:solidFill>
                  <a:schemeClr val="tx1"/>
                </a:solidFill>
              </a:rPr>
              <a:t>SAM CE and SAM SRM problems </a:t>
            </a:r>
            <a:r>
              <a:rPr lang="en-US" altLang="en-US">
                <a:hlinkClick r:id="rId5" tooltip="GGUS Ticket '106763'"/>
              </a:rPr>
              <a:t>GGUS:106763</a:t>
            </a:r>
            <a:r>
              <a:rPr lang="en-US" altLang="en-US">
                <a:solidFill>
                  <a:schemeClr val="tx1"/>
                </a:solidFill>
              </a:rPr>
              <a:t>.</a:t>
            </a: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b="1">
                <a:solidFill>
                  <a:srgbClr val="000000"/>
                </a:solidFill>
              </a:rPr>
              <a:t>LHCb : </a:t>
            </a:r>
            <a:r>
              <a:rPr lang="en-US" altLang="en-US">
                <a:solidFill>
                  <a:srgbClr val="000000"/>
                </a:solidFill>
              </a:rPr>
              <a:t>NTR</a:t>
            </a:r>
          </a:p>
          <a:p>
            <a:pPr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b="1">
              <a:solidFill>
                <a:srgbClr val="000000"/>
              </a:solidFill>
            </a:endParaRP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DejaVu Sans" charset="0"/>
                <a:cs typeface="DejaVu Sans" charset="0"/>
              </a:defRPr>
            </a:lvl9pPr>
          </a:lstStyle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3600">
                <a:solidFill>
                  <a:srgbClr val="000000"/>
                </a:solidFill>
              </a:rPr>
              <a:t>Analysis of the reliability plots : </a:t>
            </a:r>
            <a:br>
              <a:rPr lang="en-US" altLang="en-US" sz="3600">
                <a:solidFill>
                  <a:srgbClr val="000000"/>
                </a:solidFill>
              </a:rPr>
            </a:br>
            <a:r>
              <a:rPr lang="en-US" altLang="en-US" sz="3600">
                <a:solidFill>
                  <a:srgbClr val="000000"/>
                </a:solidFill>
              </a:rPr>
              <a:t>Week 07/07/2014</a:t>
            </a:r>
          </a:p>
        </p:txBody>
      </p:sp>
    </p:spTree>
    <p:extLst>
      <p:ext uri="{BB962C8B-B14F-4D97-AF65-F5344CB8AC3E}">
        <p14:creationId xmlns:p14="http://schemas.microsoft.com/office/powerpoint/2010/main" val="66256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C:\Users\Hector\Desktop\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4 CuadroTexto"/>
          <p:cNvSpPr txBox="1">
            <a:spLocks noChangeArrowheads="1"/>
          </p:cNvSpPr>
          <p:nvPr/>
        </p:nvSpPr>
        <p:spPr bwMode="auto">
          <a:xfrm>
            <a:off x="5867400" y="2420938"/>
            <a:ext cx="6492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b="1">
                <a:solidFill>
                  <a:schemeClr val="tx1"/>
                </a:solidFill>
              </a:rPr>
              <a:t>2.1</a:t>
            </a:r>
          </a:p>
        </p:txBody>
      </p:sp>
      <p:sp>
        <p:nvSpPr>
          <p:cNvPr id="3076" name="5 CuadroTexto"/>
          <p:cNvSpPr txBox="1">
            <a:spLocks noChangeArrowheads="1"/>
          </p:cNvSpPr>
          <p:nvPr/>
        </p:nvSpPr>
        <p:spPr bwMode="auto">
          <a:xfrm>
            <a:off x="6443663" y="2916238"/>
            <a:ext cx="649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b="1">
                <a:solidFill>
                  <a:schemeClr val="tx1"/>
                </a:solidFill>
              </a:rPr>
              <a:t>2.2</a:t>
            </a:r>
          </a:p>
        </p:txBody>
      </p:sp>
      <p:sp>
        <p:nvSpPr>
          <p:cNvPr id="3077" name="6 CuadroTexto"/>
          <p:cNvSpPr txBox="1">
            <a:spLocks noChangeArrowheads="1"/>
          </p:cNvSpPr>
          <p:nvPr/>
        </p:nvSpPr>
        <p:spPr bwMode="auto">
          <a:xfrm>
            <a:off x="1908175" y="579596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n-US" b="1">
                <a:solidFill>
                  <a:schemeClr val="tx1"/>
                </a:solidFill>
              </a:rPr>
              <a:t>2.3</a:t>
            </a:r>
          </a:p>
        </p:txBody>
      </p:sp>
    </p:spTree>
    <p:extLst>
      <p:ext uri="{BB962C8B-B14F-4D97-AF65-F5344CB8AC3E}">
        <p14:creationId xmlns:p14="http://schemas.microsoft.com/office/powerpoint/2010/main" val="31553656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items from Ops Coordination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ATLAS DC14 started</a:t>
            </a:r>
          </a:p>
          <a:p>
            <a:pPr lvl="1"/>
            <a:r>
              <a:rPr lang="en-GB" dirty="0" smtClean="0"/>
              <a:t>No visible differences for sites</a:t>
            </a:r>
          </a:p>
          <a:p>
            <a:r>
              <a:rPr lang="en-US" dirty="0"/>
              <a:t>CMS started CSA14 one week ago</a:t>
            </a:r>
          </a:p>
          <a:p>
            <a:pPr lvl="1"/>
            <a:r>
              <a:rPr lang="en-US" dirty="0"/>
              <a:t>All sites will receive analysis jobs via CRAB3</a:t>
            </a:r>
          </a:p>
          <a:p>
            <a:r>
              <a:rPr lang="en-GB" dirty="0" smtClean="0"/>
              <a:t>CMS removed </a:t>
            </a:r>
            <a:r>
              <a:rPr lang="en-GB" dirty="0" smtClean="0"/>
              <a:t>most</a:t>
            </a:r>
            <a:r>
              <a:rPr lang="en-GB" dirty="0" smtClean="0"/>
              <a:t> </a:t>
            </a:r>
            <a:r>
              <a:rPr lang="en-GB" dirty="0" smtClean="0"/>
              <a:t>CE tags</a:t>
            </a:r>
          </a:p>
          <a:p>
            <a:pPr lvl="1"/>
            <a:r>
              <a:rPr lang="en-GB" dirty="0" smtClean="0"/>
              <a:t>Significant </a:t>
            </a:r>
            <a:r>
              <a:rPr lang="en-GB" dirty="0" smtClean="0"/>
              <a:t>reduction in the information volume in the BDII</a:t>
            </a:r>
          </a:p>
          <a:p>
            <a:r>
              <a:rPr lang="en-GB" dirty="0" smtClean="0"/>
              <a:t>Middleware readiness TF will also track </a:t>
            </a:r>
            <a:r>
              <a:rPr lang="en-GB" dirty="0" err="1" smtClean="0"/>
              <a:t>HTCondor</a:t>
            </a:r>
            <a:r>
              <a:rPr lang="en-GB" dirty="0" smtClean="0"/>
              <a:t> versions together with OSG</a:t>
            </a:r>
          </a:p>
          <a:p>
            <a:r>
              <a:rPr lang="en-GB" dirty="0" smtClean="0"/>
              <a:t>Validation of Condor-G SAM probe progressing well</a:t>
            </a:r>
          </a:p>
          <a:p>
            <a:pPr lvl="1"/>
            <a:r>
              <a:rPr lang="en-GB" dirty="0" smtClean="0"/>
              <a:t>Failures being understood and fixed</a:t>
            </a:r>
          </a:p>
          <a:p>
            <a:r>
              <a:rPr lang="en-US" dirty="0"/>
              <a:t>Continuing the deployment of the latest CVMFS client</a:t>
            </a:r>
          </a:p>
          <a:p>
            <a:pPr lvl="1"/>
            <a:r>
              <a:rPr lang="en-US" dirty="0"/>
              <a:t>Still 50% of sites still not </a:t>
            </a:r>
            <a:r>
              <a:rPr lang="en-US" dirty="0" smtClean="0"/>
              <a:t>ready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302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Selected items from operations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76350"/>
            <a:ext cx="8565420" cy="48767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OSG plans to make Condor-C the default CE around Oct-Nov</a:t>
            </a:r>
          </a:p>
          <a:p>
            <a:pPr lvl="1"/>
            <a:r>
              <a:rPr lang="en-US" dirty="0" smtClean="0"/>
              <a:t>SAM tests will need to be adapted</a:t>
            </a:r>
          </a:p>
          <a:p>
            <a:r>
              <a:rPr lang="en-US" dirty="0" err="1" smtClean="0"/>
              <a:t>GridFTP</a:t>
            </a:r>
            <a:r>
              <a:rPr lang="en-US" dirty="0" smtClean="0"/>
              <a:t> transfer problems to SARA-MATRIX due to some T2’s not jumbo-frame capable (</a:t>
            </a:r>
            <a:r>
              <a:rPr lang="en-US" dirty="0" smtClean="0">
                <a:hlinkClick r:id="rId3"/>
              </a:rPr>
              <a:t>GGUS:106397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Solved by a router reconfiguration at NIKHEF</a:t>
            </a:r>
          </a:p>
          <a:p>
            <a:r>
              <a:rPr lang="en-US" dirty="0" smtClean="0"/>
              <a:t>ATLAS transfers to KIT failed due to a misconfiguration after a downtime (</a:t>
            </a:r>
            <a:r>
              <a:rPr lang="en-US" dirty="0" smtClean="0">
                <a:hlinkClick r:id="rId4"/>
              </a:rPr>
              <a:t>GGUS:106398</a:t>
            </a:r>
            <a:r>
              <a:rPr lang="en-US" dirty="0" smtClean="0"/>
              <a:t>)</a:t>
            </a:r>
          </a:p>
          <a:p>
            <a:r>
              <a:rPr lang="en-US" dirty="0" smtClean="0"/>
              <a:t>Intermittent Xrootd read errors on EOS for CMS</a:t>
            </a:r>
          </a:p>
          <a:p>
            <a:pPr lvl="1"/>
            <a:r>
              <a:rPr lang="en-US" dirty="0" smtClean="0"/>
              <a:t>Still under investigation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65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of security-related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Input from C. </a:t>
            </a:r>
            <a:r>
              <a:rPr lang="en-GB" dirty="0" err="1" smtClean="0"/>
              <a:t>Aiftimiei</a:t>
            </a:r>
            <a:endParaRPr lang="en-GB" dirty="0" smtClean="0"/>
          </a:p>
          <a:p>
            <a:pPr lvl="1"/>
            <a:r>
              <a:rPr lang="en-GB" dirty="0" err="1"/>
              <a:t>CANl-c</a:t>
            </a:r>
            <a:r>
              <a:rPr lang="en-GB" dirty="0"/>
              <a:t>++ (Jon Kerr Nilsen): part of ARC, supported</a:t>
            </a:r>
          </a:p>
          <a:p>
            <a:pPr lvl="1"/>
            <a:r>
              <a:rPr lang="en-GB" dirty="0" err="1"/>
              <a:t>CANl</a:t>
            </a:r>
            <a:r>
              <a:rPr lang="en-GB" dirty="0"/>
              <a:t>-java (UWAR/ICM): no major release planned, support until end of </a:t>
            </a:r>
            <a:r>
              <a:rPr lang="en-GB" dirty="0" smtClean="0"/>
              <a:t>2014</a:t>
            </a:r>
          </a:p>
          <a:p>
            <a:pPr lvl="2"/>
            <a:r>
              <a:rPr lang="en-GB" dirty="0" smtClean="0"/>
              <a:t>CREAM depends on it!</a:t>
            </a:r>
            <a:endParaRPr lang="en-GB" dirty="0"/>
          </a:p>
          <a:p>
            <a:pPr lvl="1"/>
            <a:r>
              <a:rPr lang="en-GB" dirty="0" err="1"/>
              <a:t>CANl</a:t>
            </a:r>
            <a:r>
              <a:rPr lang="en-GB" dirty="0"/>
              <a:t>-c, </a:t>
            </a:r>
            <a:r>
              <a:rPr lang="en-GB" dirty="0" err="1" smtClean="0"/>
              <a:t>GridSite</a:t>
            </a:r>
            <a:r>
              <a:rPr lang="en-GB" dirty="0" smtClean="0"/>
              <a:t> </a:t>
            </a:r>
            <a:r>
              <a:rPr lang="en-GB" dirty="0"/>
              <a:t>(CESNET): proactive maintenance</a:t>
            </a:r>
          </a:p>
          <a:p>
            <a:pPr lvl="1"/>
            <a:r>
              <a:rPr lang="en-GB" dirty="0" err="1"/>
              <a:t>ProxyRenewal</a:t>
            </a:r>
            <a:r>
              <a:rPr lang="en-GB" dirty="0"/>
              <a:t> (CESNET): reactive maintenance</a:t>
            </a:r>
          </a:p>
          <a:p>
            <a:pPr lvl="1"/>
            <a:r>
              <a:rPr lang="en-GB" dirty="0"/>
              <a:t>gLExec, LCAS &amp; LCMAPS, Argus C-PEP </a:t>
            </a:r>
            <a:r>
              <a:rPr lang="en-GB" dirty="0" smtClean="0"/>
              <a:t>plugin, </a:t>
            </a:r>
            <a:r>
              <a:rPr lang="en-GB" dirty="0"/>
              <a:t>ARGUS-EES (NIKHEF): continued support till at least </a:t>
            </a:r>
            <a:r>
              <a:rPr lang="en-GB" dirty="0" smtClean="0"/>
              <a:t>mid-2015</a:t>
            </a:r>
          </a:p>
          <a:p>
            <a:r>
              <a:rPr lang="en-GB" dirty="0" smtClean="0"/>
              <a:t>References</a:t>
            </a:r>
          </a:p>
          <a:p>
            <a:pPr lvl="1"/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twiki.cern.ch/twiki/bin/view/EMI/EmiProductTeams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about ARGUS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SWITCH will discontinue all ARGUS support and development very soon</a:t>
            </a:r>
          </a:p>
          <a:p>
            <a:pPr lvl="1"/>
            <a:r>
              <a:rPr lang="en-GB" dirty="0" smtClean="0"/>
              <a:t>Now already at best effort, several open tickets in GGUS</a:t>
            </a:r>
          </a:p>
          <a:p>
            <a:r>
              <a:rPr lang="en-GB" dirty="0" smtClean="0"/>
              <a:t>Other institutes asked if they can contribute</a:t>
            </a:r>
          </a:p>
          <a:p>
            <a:pPr lvl="1"/>
            <a:r>
              <a:rPr lang="en-GB" dirty="0" smtClean="0"/>
              <a:t>INFN </a:t>
            </a:r>
            <a:r>
              <a:rPr lang="en-GB" dirty="0" smtClean="0"/>
              <a:t>is expected to </a:t>
            </a:r>
            <a:r>
              <a:rPr lang="en-GB" dirty="0" smtClean="0"/>
              <a:t>soon provide an official answer</a:t>
            </a:r>
          </a:p>
          <a:p>
            <a:pPr lvl="1"/>
            <a:r>
              <a:rPr lang="en-GB" dirty="0" smtClean="0"/>
              <a:t>CSC and HIP not available due to manpower issues</a:t>
            </a:r>
          </a:p>
          <a:p>
            <a:r>
              <a:rPr lang="en-GB" dirty="0" smtClean="0"/>
              <a:t>The need to find a solution is becoming increasingly </a:t>
            </a:r>
            <a:r>
              <a:rPr lang="en-GB" dirty="0" smtClean="0"/>
              <a:t>urgent</a:t>
            </a:r>
          </a:p>
          <a:p>
            <a:pPr lvl="1"/>
            <a:r>
              <a:rPr lang="en-GB" dirty="0" smtClean="0"/>
              <a:t>Would it be possible e.g. to share the effort on code changes, release preparation and user support until someone provides official support?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6593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GSTAT 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GSTAT is de facto unsupported</a:t>
            </a:r>
          </a:p>
          <a:p>
            <a:pPr lvl="1"/>
            <a:r>
              <a:rPr lang="en-GB" dirty="0" smtClean="0"/>
              <a:t>No replies from the developers for a long time</a:t>
            </a:r>
          </a:p>
          <a:p>
            <a:pPr lvl="1"/>
            <a:r>
              <a:rPr lang="en-GB" dirty="0" smtClean="0"/>
              <a:t>Not officially used by WLCG any more (e.g. for </a:t>
            </a:r>
            <a:r>
              <a:rPr lang="en-GB" dirty="0" err="1" smtClean="0"/>
              <a:t>Nagios</a:t>
            </a:r>
            <a:r>
              <a:rPr lang="en-GB" dirty="0" smtClean="0"/>
              <a:t> probes)</a:t>
            </a:r>
          </a:p>
          <a:p>
            <a:pPr lvl="1"/>
            <a:r>
              <a:rPr lang="en-GB" dirty="0" smtClean="0"/>
              <a:t>Still, several sites use it</a:t>
            </a:r>
          </a:p>
          <a:p>
            <a:r>
              <a:rPr lang="en-GB" dirty="0" smtClean="0"/>
              <a:t>Should we advertise that the tool is </a:t>
            </a:r>
            <a:r>
              <a:rPr lang="en-GB" u="sng" dirty="0" smtClean="0"/>
              <a:t>officially</a:t>
            </a:r>
            <a:r>
              <a:rPr lang="en-GB" dirty="0" smtClean="0"/>
              <a:t> unsupported even if it appears to be functional?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3999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(4 weeks 16/</a:t>
            </a:r>
            <a:r>
              <a:rPr lang="en-US" sz="2800" dirty="0"/>
              <a:t>6</a:t>
            </a:r>
            <a:r>
              <a:rPr lang="en-US" sz="2800" dirty="0" smtClean="0"/>
              <a:t>/14 -13/</a:t>
            </a:r>
            <a:r>
              <a:rPr lang="en-US" sz="2800" dirty="0"/>
              <a:t>7</a:t>
            </a:r>
            <a:r>
              <a:rPr lang="en-US" sz="2800" dirty="0" smtClean="0"/>
              <a:t>/14)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6FD80-1B1D-4B86-945A-BD34D0D02452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/>
          </p:nvPr>
        </p:nvGraphicFramePr>
        <p:xfrm>
          <a:off x="1081890" y="1246342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129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267</a:t>
                      </a:r>
                      <a:endParaRPr lang="en-US" dirty="0"/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chemeClr val="bg2"/>
                </a:solidFill>
              </a:rPr>
              <a:t>GGUS Slides for the WLCG Service Report 2014/07/15 MB 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39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GGUS release on 16</a:t>
            </a:r>
            <a:r>
              <a:rPr lang="en-US" baseline="30000" dirty="0" smtClean="0"/>
              <a:t>th</a:t>
            </a:r>
            <a:r>
              <a:rPr lang="en-US" dirty="0" smtClean="0"/>
              <a:t> July. Important changes announced multiple times in ops meetings:</a:t>
            </a:r>
          </a:p>
          <a:p>
            <a:pPr lvl="1"/>
            <a:r>
              <a:rPr lang="en-US" dirty="0" smtClean="0"/>
              <a:t>GGUS host certificate change: transparent</a:t>
            </a:r>
          </a:p>
          <a:p>
            <a:pPr lvl="1"/>
            <a:r>
              <a:rPr lang="en-US" dirty="0" smtClean="0"/>
              <a:t>Decommission of the GGUS ticket submission by email. Ticket update by email remains possible</a:t>
            </a:r>
            <a:endParaRPr lang="en-US" dirty="0"/>
          </a:p>
          <a:p>
            <a:r>
              <a:rPr lang="en-US" dirty="0" smtClean="0"/>
              <a:t>3 real alarms (ATLAS, CMS, </a:t>
            </a:r>
            <a:r>
              <a:rPr lang="en-US" dirty="0" err="1" smtClean="0"/>
              <a:t>LHCb</a:t>
            </a:r>
            <a:r>
              <a:rPr lang="en-US" dirty="0" smtClean="0"/>
              <a:t>) during this period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01EDE-10F7-49E3-BE97-C1E9FF758D0C}" type="datetime1">
              <a:rPr lang="en-US" smtClean="0"/>
              <a:t>7/15/2014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smtClean="0">
                <a:solidFill>
                  <a:schemeClr val="bg2"/>
                </a:solidFill>
              </a:rPr>
              <a:t>GGUS Slides for the WLCG Service Report 2014/07/15 MB 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938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2_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Personaliz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22070</TotalTime>
  <Words>1028</Words>
  <Application>Microsoft Office PowerPoint</Application>
  <PresentationFormat>On-screen Show (4:3)</PresentationFormat>
  <Paragraphs>202</Paragraphs>
  <Slides>21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ＭＳ Ｐゴシック</vt:lpstr>
      <vt:lpstr>Arial</vt:lpstr>
      <vt:lpstr>Calibri</vt:lpstr>
      <vt:lpstr>DejaVu Sans</vt:lpstr>
      <vt:lpstr>News Gothic MT</vt:lpstr>
      <vt:lpstr>Tahoma</vt:lpstr>
      <vt:lpstr>Times New Roman</vt:lpstr>
      <vt:lpstr>Wingdings</vt:lpstr>
      <vt:lpstr>IT Groups</vt:lpstr>
      <vt:lpstr>1_IT Groups</vt:lpstr>
      <vt:lpstr>2_IT Groups</vt:lpstr>
      <vt:lpstr>Office Theme</vt:lpstr>
      <vt:lpstr>1_Office Theme</vt:lpstr>
      <vt:lpstr>2_Office Theme</vt:lpstr>
      <vt:lpstr>WLCG Service Report 4 weeks June 17 – July 15  WLCG Management Board, 15th July 2014</vt:lpstr>
      <vt:lpstr>Selected items from Ops Coordination</vt:lpstr>
      <vt:lpstr>Selected items from Ops Coordination</vt:lpstr>
      <vt:lpstr>Selected items from operations </vt:lpstr>
      <vt:lpstr>Status of security-related components</vt:lpstr>
      <vt:lpstr>Situation about ARGUS</vt:lpstr>
      <vt:lpstr>GSTAT support</vt:lpstr>
      <vt:lpstr>GGUS summary (4 weeks 16/6/14 -13/7/14)</vt:lpstr>
      <vt:lpstr>Significant events</vt:lpstr>
      <vt:lpstr>Current inter-operation issues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NN</dc:creator>
  <cp:lastModifiedBy>Andrea Sciaba</cp:lastModifiedBy>
  <cp:revision>179</cp:revision>
  <dcterms:created xsi:type="dcterms:W3CDTF">2013-05-06T12:43:53Z</dcterms:created>
  <dcterms:modified xsi:type="dcterms:W3CDTF">2014-07-15T13:24:14Z</dcterms:modified>
</cp:coreProperties>
</file>