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1" r:id="rId1"/>
  </p:sldMasterIdLst>
  <p:notesMasterIdLst>
    <p:notesMasterId r:id="rId10"/>
  </p:notesMasterIdLst>
  <p:handoutMasterIdLst>
    <p:handoutMasterId r:id="rId11"/>
  </p:handout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5" autoAdjust="0"/>
    <p:restoredTop sz="94586" autoAdjust="0"/>
  </p:normalViewPr>
  <p:slideViewPr>
    <p:cSldViewPr snapToGrid="0" snapToObjects="1">
      <p:cViewPr varScale="1">
        <p:scale>
          <a:sx n="88" d="100"/>
          <a:sy n="88" d="100"/>
        </p:scale>
        <p:origin x="-96" y="-1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20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C6F9A-3A53-0046-87B9-3576D2494A40}" type="datetimeFigureOut">
              <a:rPr lang="en-US" smtClean="0"/>
              <a:t>15/07/2014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17C78-9B14-FA4C-BE1D-CCC45736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855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18D10-DC2C-844D-82FF-ED096188BB25}" type="datetimeFigureOut">
              <a:rPr lang="en-US" smtClean="0"/>
              <a:t>15/07/2014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2B2B5-DEB0-B047-98DB-310A4991C9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6464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6943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9 July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Barcelona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1972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9 July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Barcelona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8869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9 July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Barcelona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3945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9 July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Barcelona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5399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9 July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Barcelona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306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267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2988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0592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9 July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Barcelona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52994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9 July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Barcelona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45314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9 July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Barcelona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325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9 July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Barcelona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54413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9 July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Barcelona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1621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9 July 2014</a:t>
            </a:r>
            <a:endParaRPr lang="fr-FR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Barcelona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 defTabSz="914400"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pic>
        <p:nvPicPr>
          <p:cNvPr id="6" name="Picture 5" descr="CERN-60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2887"/>
            <a:ext cx="759651" cy="655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62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rgbClr val="3366FF"/>
        </a:buClr>
        <a:buSzPct val="10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rgbClr val="3366FF"/>
        </a:buClr>
        <a:buSzPct val="100000"/>
        <a:buFont typeface="Lucida Grande"/>
        <a:buChar char="-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Topics for the future</a:t>
            </a:r>
            <a:endParaRPr lang="en-GB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Ian Bird</a:t>
            </a:r>
          </a:p>
          <a:p>
            <a:r>
              <a:rPr lang="en-GB" dirty="0" smtClean="0"/>
              <a:t>WLCG MB, 15</a:t>
            </a:r>
            <a:r>
              <a:rPr lang="en-GB" baseline="30000" dirty="0" smtClean="0"/>
              <a:t>th</a:t>
            </a:r>
            <a:r>
              <a:rPr lang="en-GB" dirty="0" smtClean="0"/>
              <a:t> July 2014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9 July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Barcelona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1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40880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As well as work that is </a:t>
            </a:r>
            <a:r>
              <a:rPr lang="en-GB" dirty="0" err="1" smtClean="0"/>
              <a:t>ongoing</a:t>
            </a:r>
            <a:r>
              <a:rPr lang="en-GB" dirty="0" smtClean="0"/>
              <a:t> in WLCG and the experiments, there are a number of topics that need to be addressed</a:t>
            </a:r>
          </a:p>
          <a:p>
            <a:r>
              <a:rPr lang="en-GB" dirty="0" smtClean="0"/>
              <a:t>Some of these may need some coordination and effort</a:t>
            </a:r>
          </a:p>
          <a:p>
            <a:r>
              <a:rPr lang="en-GB" dirty="0" smtClean="0"/>
              <a:t>Today:</a:t>
            </a:r>
          </a:p>
          <a:p>
            <a:pPr lvl="1"/>
            <a:r>
              <a:rPr lang="en-GB" dirty="0" smtClean="0"/>
              <a:t>List some of the most urgent topics for discussion</a:t>
            </a:r>
          </a:p>
          <a:p>
            <a:pPr lvl="1"/>
            <a:r>
              <a:rPr lang="en-GB" dirty="0" smtClean="0"/>
              <a:t>Understand how they should be addressed – working groups, reporting/discussion of existing activities, or ???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9 July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Barcelona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2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71799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Optimisation and 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5297958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Extend the work started in the TEG I/O benchmark group (Dirk)</a:t>
            </a:r>
          </a:p>
          <a:p>
            <a:pPr lvl="1"/>
            <a:r>
              <a:rPr lang="en-GB" dirty="0" smtClean="0"/>
              <a:t>Need to develop performance metrics and how they should be measured and reported</a:t>
            </a:r>
          </a:p>
          <a:p>
            <a:pPr lvl="1"/>
            <a:r>
              <a:rPr lang="en-GB" dirty="0" smtClean="0"/>
              <a:t>These would be the basis for tuning of overall performance</a:t>
            </a:r>
          </a:p>
          <a:p>
            <a:pPr lvl="1"/>
            <a:r>
              <a:rPr lang="en-GB" dirty="0" smtClean="0"/>
              <a:t>Needs some analysis of parameters and their related costs </a:t>
            </a:r>
          </a:p>
          <a:p>
            <a:pPr lvl="2"/>
            <a:r>
              <a:rPr lang="en-GB" dirty="0" smtClean="0"/>
              <a:t>I/O, memory, </a:t>
            </a:r>
            <a:r>
              <a:rPr lang="en-GB" dirty="0" err="1" smtClean="0"/>
              <a:t>cpu</a:t>
            </a:r>
            <a:r>
              <a:rPr lang="en-GB" dirty="0" smtClean="0"/>
              <a:t>, </a:t>
            </a:r>
            <a:r>
              <a:rPr lang="en-GB" dirty="0" err="1" smtClean="0"/>
              <a:t>etc</a:t>
            </a:r>
            <a:r>
              <a:rPr lang="en-GB" dirty="0" smtClean="0"/>
              <a:t> </a:t>
            </a:r>
            <a:r>
              <a:rPr lang="en-GB" dirty="0" err="1" smtClean="0"/>
              <a:t>etc</a:t>
            </a:r>
            <a:endParaRPr lang="en-GB" dirty="0" smtClean="0"/>
          </a:p>
          <a:p>
            <a:pPr lvl="1"/>
            <a:r>
              <a:rPr lang="en-GB" dirty="0" smtClean="0"/>
              <a:t>Core use cases: MC, reconstruction, analysis </a:t>
            </a:r>
            <a:r>
              <a:rPr lang="en-GB" dirty="0" err="1" smtClean="0"/>
              <a:t>etc</a:t>
            </a:r>
            <a:r>
              <a:rPr lang="en-GB" dirty="0" smtClean="0"/>
              <a:t> (obviously by experiment)</a:t>
            </a:r>
          </a:p>
          <a:p>
            <a:r>
              <a:rPr lang="en-GB" dirty="0" smtClean="0"/>
              <a:t>This will be essential for the work of the HEP </a:t>
            </a:r>
            <a:r>
              <a:rPr lang="en-GB" dirty="0" err="1" smtClean="0"/>
              <a:t>sw</a:t>
            </a:r>
            <a:r>
              <a:rPr lang="en-GB" dirty="0" smtClean="0"/>
              <a:t> foundation, as well as new CPU benchmarking </a:t>
            </a:r>
            <a:r>
              <a:rPr lang="en-GB" dirty="0" err="1" smtClean="0"/>
              <a:t>etc</a:t>
            </a:r>
            <a:endParaRPr lang="en-GB" dirty="0" smtClean="0"/>
          </a:p>
          <a:p>
            <a:r>
              <a:rPr lang="en-GB" dirty="0" smtClean="0"/>
              <a:t>Related: </a:t>
            </a:r>
            <a:r>
              <a:rPr lang="en-GB" dirty="0" err="1" smtClean="0"/>
              <a:t>Techlab</a:t>
            </a:r>
            <a:r>
              <a:rPr lang="en-GB" dirty="0" smtClean="0"/>
              <a:t> exploration of CPU architectures as part of </a:t>
            </a:r>
            <a:r>
              <a:rPr lang="en-GB" dirty="0" err="1" smtClean="0"/>
              <a:t>sw</a:t>
            </a:r>
            <a:r>
              <a:rPr lang="en-GB" dirty="0" smtClean="0"/>
              <a:t> foundation, but also related to the performance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9 July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Barcelona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3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90017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Operations costs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Analyse where the main costs are in terms of effort (for sites and experiments)</a:t>
            </a:r>
          </a:p>
          <a:p>
            <a:r>
              <a:rPr lang="en-GB" dirty="0" smtClean="0"/>
              <a:t>Understand where we could potentially reduce the costs and how to do it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9 July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Barcelona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4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2928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9600" cy="940443"/>
          </a:xfrm>
        </p:spPr>
        <p:txBody>
          <a:bodyPr>
            <a:noAutofit/>
          </a:bodyPr>
          <a:lstStyle/>
          <a:p>
            <a:r>
              <a:rPr lang="en-GB" sz="3600" dirty="0" smtClean="0"/>
              <a:t>Optimising use of small or opportunistic sites/resources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Lots of individual explorations already </a:t>
            </a:r>
            <a:r>
              <a:rPr lang="en-GB" dirty="0" err="1" smtClean="0"/>
              <a:t>ongoing</a:t>
            </a:r>
            <a:r>
              <a:rPr lang="en-GB" dirty="0" smtClean="0"/>
              <a:t> in several experiments and IT</a:t>
            </a:r>
          </a:p>
          <a:p>
            <a:r>
              <a:rPr lang="en-GB" dirty="0" smtClean="0"/>
              <a:t>Should we have a general </a:t>
            </a:r>
          </a:p>
          <a:p>
            <a:r>
              <a:rPr lang="en-GB" dirty="0" smtClean="0"/>
              <a:t>BOINC (or similar) service to support this?</a:t>
            </a:r>
          </a:p>
          <a:p>
            <a:r>
              <a:rPr lang="en-GB" dirty="0" smtClean="0"/>
              <a:t>More a strategic discussion than technical</a:t>
            </a:r>
          </a:p>
          <a:p>
            <a:pPr lvl="1"/>
            <a:r>
              <a:rPr lang="en-GB" dirty="0" smtClean="0"/>
              <a:t>May need some consideration of chunks of processing (groups of events rather than datasets, for example)</a:t>
            </a:r>
          </a:p>
          <a:p>
            <a:r>
              <a:rPr lang="en-GB" dirty="0" smtClean="0"/>
              <a:t>Could help to make better use of small or occasional resources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9 July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Barcelona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5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4435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Cloud strategy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870631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Useful to clarify what direction would be most useful here</a:t>
            </a:r>
          </a:p>
          <a:p>
            <a:pPr lvl="1"/>
            <a:r>
              <a:rPr lang="en-GB" dirty="0" smtClean="0"/>
              <a:t>What is the most useful way to support access to resources including clouds?</a:t>
            </a:r>
          </a:p>
          <a:p>
            <a:pPr lvl="2"/>
            <a:r>
              <a:rPr lang="en-GB" dirty="0" smtClean="0"/>
              <a:t>Via a CE as now;</a:t>
            </a:r>
          </a:p>
          <a:p>
            <a:pPr lvl="2"/>
            <a:r>
              <a:rPr lang="en-GB" dirty="0" smtClean="0"/>
              <a:t>Via pilot factories?</a:t>
            </a:r>
          </a:p>
          <a:p>
            <a:pPr lvl="2"/>
            <a:r>
              <a:rPr lang="en-GB" dirty="0" smtClean="0"/>
              <a:t>Direct to a cloud interface?</a:t>
            </a:r>
          </a:p>
          <a:p>
            <a:pPr lvl="2"/>
            <a:r>
              <a:rPr lang="en-GB" dirty="0" smtClean="0"/>
              <a:t>Something else?</a:t>
            </a:r>
          </a:p>
          <a:p>
            <a:pPr lvl="2"/>
            <a:r>
              <a:rPr lang="en-GB" dirty="0" smtClean="0"/>
              <a:t>Is there still a need for (complex) batch systems (will need scheduling at some level)</a:t>
            </a:r>
          </a:p>
          <a:p>
            <a:pPr lvl="1"/>
            <a:r>
              <a:rPr lang="en-GB" dirty="0" smtClean="0"/>
              <a:t>i.e. is there a commonly agreed architecture for workflow in a virtualised environment</a:t>
            </a:r>
          </a:p>
          <a:p>
            <a:r>
              <a:rPr lang="en-GB" dirty="0" smtClean="0"/>
              <a:t>Also need to agree on how to update accounting in this environment</a:t>
            </a:r>
          </a:p>
          <a:p>
            <a:pPr lvl="1"/>
            <a:r>
              <a:rPr lang="en-GB" dirty="0" smtClean="0"/>
              <a:t>Wall </a:t>
            </a:r>
            <a:r>
              <a:rPr lang="en-GB" dirty="0" err="1" smtClean="0"/>
              <a:t>vs</a:t>
            </a:r>
            <a:r>
              <a:rPr lang="en-GB" dirty="0" smtClean="0"/>
              <a:t> CPU accounting, how to manage quotas, </a:t>
            </a:r>
            <a:r>
              <a:rPr lang="en-GB" dirty="0" err="1" smtClean="0"/>
              <a:t>etc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9 July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Barcelona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6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5353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topics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Networking – do we need something in this area?</a:t>
            </a:r>
          </a:p>
          <a:p>
            <a:r>
              <a:rPr lang="en-GB" dirty="0" smtClean="0"/>
              <a:t>Disk usage reporting (required by RRB/RSG)</a:t>
            </a:r>
          </a:p>
          <a:p>
            <a:r>
              <a:rPr lang="en-GB" dirty="0" smtClean="0"/>
              <a:t>Monitoring activities – what is common infrastructure </a:t>
            </a:r>
            <a:r>
              <a:rPr lang="en-GB" dirty="0" err="1" smtClean="0"/>
              <a:t>vs</a:t>
            </a:r>
            <a:r>
              <a:rPr lang="en-GB" dirty="0" smtClean="0"/>
              <a:t> experiment-specific?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9 July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Barcelona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7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5663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 3 and Run 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How do we start the planning for the 5-10 year timescale</a:t>
            </a:r>
          </a:p>
          <a:p>
            <a:r>
              <a:rPr lang="en-GB" dirty="0" smtClean="0"/>
              <a:t>Activities at various levels in the experiments</a:t>
            </a:r>
          </a:p>
          <a:p>
            <a:r>
              <a:rPr lang="en-GB" dirty="0" smtClean="0"/>
              <a:t>Expectation of the FA’s that this includes as much commonality as possible</a:t>
            </a:r>
          </a:p>
          <a:p>
            <a:pPr lvl="1"/>
            <a:r>
              <a:rPr lang="en-GB" dirty="0" smtClean="0"/>
              <a:t>Also anticipated by the LHCC</a:t>
            </a:r>
          </a:p>
          <a:p>
            <a:r>
              <a:rPr lang="en-GB" dirty="0" smtClean="0"/>
              <a:t>Probably should have some brainstorming activity around the possible needs and solutions on </a:t>
            </a:r>
            <a:r>
              <a:rPr lang="en-GB" smtClean="0"/>
              <a:t>that timescale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9 July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Barcelona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8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2597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CS-6Mar13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18646</TotalTime>
  <Words>550</Words>
  <Application>Microsoft Macintosh PowerPoint</Application>
  <PresentationFormat>On-screen Show (4:3)</PresentationFormat>
  <Paragraphs>73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LCS-6Mar13</vt:lpstr>
      <vt:lpstr>Topics for the future</vt:lpstr>
      <vt:lpstr>Introduction</vt:lpstr>
      <vt:lpstr>Optimisation and performance</vt:lpstr>
      <vt:lpstr>Operations costs</vt:lpstr>
      <vt:lpstr>Optimising use of small or opportunistic sites/resources</vt:lpstr>
      <vt:lpstr>Cloud strategy</vt:lpstr>
      <vt:lpstr>Other topics</vt:lpstr>
      <vt:lpstr>Run 3 and Run 4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Ian Bird</cp:lastModifiedBy>
  <cp:revision>211</cp:revision>
  <dcterms:created xsi:type="dcterms:W3CDTF">2012-11-30T11:07:49Z</dcterms:created>
  <dcterms:modified xsi:type="dcterms:W3CDTF">2014-07-15T12:02:29Z</dcterms:modified>
</cp:coreProperties>
</file>