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5"/>
  </p:notesMasterIdLst>
  <p:handoutMasterIdLst>
    <p:handoutMasterId r:id="rId26"/>
  </p:handoutMasterIdLst>
  <p:sldIdLst>
    <p:sldId id="435" r:id="rId2"/>
    <p:sldId id="508" r:id="rId3"/>
    <p:sldId id="512" r:id="rId4"/>
    <p:sldId id="535" r:id="rId5"/>
    <p:sldId id="536" r:id="rId6"/>
    <p:sldId id="537" r:id="rId7"/>
    <p:sldId id="538" r:id="rId8"/>
    <p:sldId id="539" r:id="rId9"/>
    <p:sldId id="468" r:id="rId10"/>
    <p:sldId id="469" r:id="rId11"/>
    <p:sldId id="540" r:id="rId12"/>
    <p:sldId id="541" r:id="rId13"/>
    <p:sldId id="472" r:id="rId14"/>
    <p:sldId id="473" r:id="rId15"/>
    <p:sldId id="544" r:id="rId16"/>
    <p:sldId id="545" r:id="rId17"/>
    <p:sldId id="546" r:id="rId18"/>
    <p:sldId id="547" r:id="rId19"/>
    <p:sldId id="548" r:id="rId20"/>
    <p:sldId id="549" r:id="rId21"/>
    <p:sldId id="534" r:id="rId22"/>
    <p:sldId id="499" r:id="rId23"/>
    <p:sldId id="543" r:id="rId2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4AB"/>
    <a:srgbClr val="EAEAEA"/>
    <a:srgbClr val="FF0000"/>
    <a:srgbClr val="FF3399"/>
    <a:srgbClr val="FC8004"/>
    <a:srgbClr val="EAAE5C"/>
    <a:srgbClr val="9C6214"/>
    <a:srgbClr val="93A0CC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89698" autoAdjust="0"/>
  </p:normalViewPr>
  <p:slideViewPr>
    <p:cSldViewPr>
      <p:cViewPr varScale="1">
        <p:scale>
          <a:sx n="67" d="100"/>
          <a:sy n="67" d="100"/>
        </p:scale>
        <p:origin x="160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210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5"/>
            <a:ext cx="2946401" cy="496889"/>
          </a:xfrm>
          <a:prstGeom prst="rect">
            <a:avLst/>
          </a:prstGeom>
        </p:spPr>
        <p:txBody>
          <a:bodyPr vert="horz" lIns="91459" tIns="45730" rIns="91459" bIns="4573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5"/>
            <a:ext cx="2946401" cy="496889"/>
          </a:xfrm>
          <a:prstGeom prst="rect">
            <a:avLst/>
          </a:prstGeom>
        </p:spPr>
        <p:txBody>
          <a:bodyPr vert="horz" lIns="91459" tIns="45730" rIns="91459" bIns="45730" rtlCol="0"/>
          <a:lstStyle>
            <a:lvl1pPr algn="r">
              <a:defRPr sz="1200"/>
            </a:lvl1pPr>
          </a:lstStyle>
          <a:p>
            <a:pPr>
              <a:defRPr/>
            </a:pPr>
            <a:fld id="{5873D25B-0F5A-4DE6-B161-F3B204C01BC5}" type="datetimeFigureOut">
              <a:rPr lang="es-ES"/>
              <a:pPr>
                <a:defRPr/>
              </a:pPr>
              <a:t>10/10/2014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8"/>
            <a:ext cx="2946401" cy="496887"/>
          </a:xfrm>
          <a:prstGeom prst="rect">
            <a:avLst/>
          </a:prstGeom>
        </p:spPr>
        <p:txBody>
          <a:bodyPr vert="horz" lIns="91459" tIns="45730" rIns="91459" bIns="4573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8"/>
            <a:ext cx="2946401" cy="496887"/>
          </a:xfrm>
          <a:prstGeom prst="rect">
            <a:avLst/>
          </a:prstGeom>
        </p:spPr>
        <p:txBody>
          <a:bodyPr vert="horz" lIns="91459" tIns="45730" rIns="91459" bIns="45730" rtlCol="0" anchor="b"/>
          <a:lstStyle>
            <a:lvl1pPr algn="r">
              <a:defRPr sz="1200"/>
            </a:lvl1pPr>
          </a:lstStyle>
          <a:p>
            <a:pPr>
              <a:defRPr/>
            </a:pPr>
            <a:fld id="{EB5ED686-E543-49FE-8FEB-DFA32C99BF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12517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5"/>
            <a:ext cx="2946401" cy="496889"/>
          </a:xfrm>
          <a:prstGeom prst="rect">
            <a:avLst/>
          </a:prstGeom>
        </p:spPr>
        <p:txBody>
          <a:bodyPr vert="horz" lIns="91459" tIns="45730" rIns="91459" bIns="4573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5"/>
            <a:ext cx="2946401" cy="496889"/>
          </a:xfrm>
          <a:prstGeom prst="rect">
            <a:avLst/>
          </a:prstGeom>
        </p:spPr>
        <p:txBody>
          <a:bodyPr vert="horz" lIns="91459" tIns="45730" rIns="91459" bIns="45730" rtlCol="0"/>
          <a:lstStyle>
            <a:lvl1pPr algn="r">
              <a:defRPr sz="1200"/>
            </a:lvl1pPr>
          </a:lstStyle>
          <a:p>
            <a:pPr>
              <a:defRPr/>
            </a:pPr>
            <a:fld id="{C11C8F41-8E40-4FFF-A764-EAFEAC9205B4}" type="datetimeFigureOut">
              <a:rPr lang="es-ES"/>
              <a:pPr>
                <a:defRPr/>
              </a:pPr>
              <a:t>10/10/2014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9" tIns="45730" rIns="91459" bIns="4573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3" y="4714880"/>
            <a:ext cx="5438775" cy="4467225"/>
          </a:xfrm>
          <a:prstGeom prst="rect">
            <a:avLst/>
          </a:prstGeom>
        </p:spPr>
        <p:txBody>
          <a:bodyPr vert="horz" lIns="91459" tIns="45730" rIns="91459" bIns="4573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168"/>
            <a:ext cx="2946401" cy="496887"/>
          </a:xfrm>
          <a:prstGeom prst="rect">
            <a:avLst/>
          </a:prstGeom>
        </p:spPr>
        <p:txBody>
          <a:bodyPr vert="horz" lIns="91459" tIns="45730" rIns="91459" bIns="4573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8168"/>
            <a:ext cx="2946401" cy="496887"/>
          </a:xfrm>
          <a:prstGeom prst="rect">
            <a:avLst/>
          </a:prstGeom>
        </p:spPr>
        <p:txBody>
          <a:bodyPr vert="horz" lIns="91459" tIns="45730" rIns="91459" bIns="45730" rtlCol="0" anchor="b"/>
          <a:lstStyle>
            <a:lvl1pPr algn="r">
              <a:defRPr sz="1200"/>
            </a:lvl1pPr>
          </a:lstStyle>
          <a:p>
            <a:pPr>
              <a:defRPr/>
            </a:pPr>
            <a:fld id="{AF5AFAFB-9F5A-4165-B5E7-11187BBE7D6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26775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Ruptura</a:t>
            </a:r>
            <a:r>
              <a:rPr lang="es-ES" baseline="0" dirty="0" smtClean="0"/>
              <a:t> prematura, porque se alcanza el campo crítico de ruptura en la curvatura.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59772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777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En</a:t>
            </a:r>
            <a:r>
              <a:rPr lang="es-ES" baseline="0" dirty="0" smtClean="0"/>
              <a:t> esta tesis se han evaluado tres estrategias para implementar la terminación.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69795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Finalmente, la terminación JTE es</a:t>
            </a:r>
            <a:r>
              <a:rPr lang="es-E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 que mejores resultados nos ha dado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5AFAFB-9F5A-4165-B5E7-11187BBE7D69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871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62310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9081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5AFAFB-9F5A-4165-B5E7-11187BBE7D69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251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42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6697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959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2326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46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43871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9401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2210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6899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29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2088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2894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4"/>
          <p:cNvSpPr>
            <a:spLocks noChangeArrowheads="1"/>
          </p:cNvSpPr>
          <p:nvPr userDrawn="1"/>
        </p:nvSpPr>
        <p:spPr bwMode="auto">
          <a:xfrm>
            <a:off x="1" y="1"/>
            <a:ext cx="4643439" cy="333375"/>
          </a:xfrm>
          <a:prstGeom prst="rect">
            <a:avLst/>
          </a:prstGeom>
          <a:solidFill>
            <a:srgbClr val="3164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sz="1200" noProof="0" dirty="0" smtClean="0">
                <a:solidFill>
                  <a:schemeClr val="bg1"/>
                </a:solidFill>
              </a:rPr>
              <a:t>P.</a:t>
            </a:r>
            <a:r>
              <a:rPr lang="en-US" sz="1200" baseline="0" noProof="0" dirty="0" smtClean="0">
                <a:solidFill>
                  <a:schemeClr val="bg1"/>
                </a:solidFill>
              </a:rPr>
              <a:t> </a:t>
            </a:r>
            <a:r>
              <a:rPr lang="en-US" sz="1200" baseline="0" noProof="0" dirty="0" err="1" smtClean="0">
                <a:solidFill>
                  <a:schemeClr val="bg1"/>
                </a:solidFill>
              </a:rPr>
              <a:t>Fernández-Martínez</a:t>
            </a:r>
            <a:r>
              <a:rPr lang="en-US" sz="1200" baseline="0" noProof="0" dirty="0" smtClean="0">
                <a:solidFill>
                  <a:schemeClr val="bg1"/>
                </a:solidFill>
              </a:rPr>
              <a:t> – Optimized LGAD Periphery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1027" name="Rectangle 15"/>
          <p:cNvSpPr>
            <a:spLocks noChangeArrowheads="1"/>
          </p:cNvSpPr>
          <p:nvPr userDrawn="1"/>
        </p:nvSpPr>
        <p:spPr bwMode="auto">
          <a:xfrm>
            <a:off x="4643437" y="1"/>
            <a:ext cx="4500563" cy="333375"/>
          </a:xfrm>
          <a:prstGeom prst="rect">
            <a:avLst/>
          </a:prstGeom>
          <a:solidFill>
            <a:srgbClr val="93A0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r>
              <a:rPr lang="en-US" sz="1200" noProof="0" dirty="0" smtClean="0">
                <a:solidFill>
                  <a:schemeClr val="bg1"/>
                </a:solidFill>
              </a:rPr>
              <a:t>RESMDD</a:t>
            </a:r>
            <a:r>
              <a:rPr lang="en-US" sz="1200" baseline="0" noProof="0" dirty="0" smtClean="0">
                <a:solidFill>
                  <a:schemeClr val="bg1"/>
                </a:solidFill>
              </a:rPr>
              <a:t>14, Firenze 8-10 October 2014	</a:t>
            </a:r>
            <a:fld id="{63960707-BF64-414A-ABE7-A773F0087FB0}" type="slidenum">
              <a:rPr lang="en-US" sz="1200" noProof="0" smtClean="0">
                <a:solidFill>
                  <a:schemeClr val="bg1"/>
                </a:solidFill>
              </a:rPr>
              <a:t>‹Nº›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1028" name="Rectangle 16"/>
          <p:cNvSpPr>
            <a:spLocks noChangeArrowheads="1"/>
          </p:cNvSpPr>
          <p:nvPr userDrawn="1"/>
        </p:nvSpPr>
        <p:spPr bwMode="auto">
          <a:xfrm>
            <a:off x="0" y="333376"/>
            <a:ext cx="9144000" cy="71438"/>
          </a:xfrm>
          <a:prstGeom prst="rect">
            <a:avLst/>
          </a:prstGeom>
          <a:solidFill>
            <a:srgbClr val="EAAE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9" name="Rectangle 17"/>
          <p:cNvSpPr>
            <a:spLocks noChangeArrowheads="1"/>
          </p:cNvSpPr>
          <p:nvPr userDrawn="1"/>
        </p:nvSpPr>
        <p:spPr bwMode="auto">
          <a:xfrm>
            <a:off x="1" y="6453189"/>
            <a:ext cx="4643439" cy="404812"/>
          </a:xfrm>
          <a:prstGeom prst="rect">
            <a:avLst/>
          </a:prstGeom>
          <a:solidFill>
            <a:srgbClr val="93A0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r>
              <a:rPr lang="es-ES" sz="1200" dirty="0">
                <a:solidFill>
                  <a:schemeClr val="bg1"/>
                </a:solidFill>
              </a:rPr>
              <a:t>Centro Nacional de Microelectrónica</a:t>
            </a:r>
          </a:p>
        </p:txBody>
      </p:sp>
      <p:sp>
        <p:nvSpPr>
          <p:cNvPr id="1030" name="Rectangle 18"/>
          <p:cNvSpPr>
            <a:spLocks noChangeArrowheads="1"/>
          </p:cNvSpPr>
          <p:nvPr userDrawn="1"/>
        </p:nvSpPr>
        <p:spPr bwMode="auto">
          <a:xfrm>
            <a:off x="4643437" y="6453189"/>
            <a:ext cx="4500563" cy="404812"/>
          </a:xfrm>
          <a:prstGeom prst="rect">
            <a:avLst/>
          </a:prstGeom>
          <a:solidFill>
            <a:srgbClr val="3164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s-ES" sz="1200" dirty="0">
                <a:solidFill>
                  <a:schemeClr val="bg1"/>
                </a:solidFill>
              </a:rPr>
              <a:t>Instituto de Microelectrónica de Barcelona </a:t>
            </a:r>
          </a:p>
        </p:txBody>
      </p:sp>
      <p:sp>
        <p:nvSpPr>
          <p:cNvPr id="1031" name="Rectangle 19"/>
          <p:cNvSpPr>
            <a:spLocks noChangeArrowheads="1"/>
          </p:cNvSpPr>
          <p:nvPr userDrawn="1"/>
        </p:nvSpPr>
        <p:spPr bwMode="auto">
          <a:xfrm>
            <a:off x="0" y="6381751"/>
            <a:ext cx="9144000" cy="71438"/>
          </a:xfrm>
          <a:prstGeom prst="rect">
            <a:avLst/>
          </a:prstGeom>
          <a:solidFill>
            <a:srgbClr val="EAAE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1032" name="Picture 20" descr="cnmlogo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98"/>
          <a:stretch>
            <a:fillRect/>
          </a:stretch>
        </p:blipFill>
        <p:spPr bwMode="auto">
          <a:xfrm>
            <a:off x="80963" y="6521451"/>
            <a:ext cx="11779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1" descr="csiclogo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763" y="6567489"/>
            <a:ext cx="11176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775215" y="3278860"/>
            <a:ext cx="7757225" cy="15903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p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12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en-US" sz="1800" b="1" u="sng" dirty="0" smtClean="0"/>
              <a:t>Pablo </a:t>
            </a:r>
            <a:r>
              <a:rPr lang="en-US" sz="1800" b="1" u="sng" dirty="0" err="1" smtClean="0"/>
              <a:t>Fernández-Martínez</a:t>
            </a:r>
            <a:r>
              <a:rPr lang="en-US" sz="1800" b="1" dirty="0" smtClean="0"/>
              <a:t>, M. </a:t>
            </a:r>
            <a:r>
              <a:rPr lang="en-US" sz="1800" b="1" dirty="0" err="1" smtClean="0"/>
              <a:t>Baselga</a:t>
            </a:r>
            <a:r>
              <a:rPr lang="en-US" sz="1800" b="1" dirty="0" smtClean="0"/>
              <a:t>, V. Greco, D. Flores, S. Hidalgo, G. </a:t>
            </a:r>
            <a:r>
              <a:rPr lang="en-US" sz="1800" b="1" dirty="0" err="1" smtClean="0"/>
              <a:t>Pellegrini</a:t>
            </a:r>
            <a:r>
              <a:rPr lang="en-US" sz="1800" b="1" dirty="0" smtClean="0"/>
              <a:t> </a:t>
            </a:r>
          </a:p>
          <a:p>
            <a:pPr marL="0" indent="0" algn="ctr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None/>
            </a:pPr>
            <a:endParaRPr lang="en-US" sz="1800" b="1" dirty="0"/>
          </a:p>
          <a:p>
            <a:pPr marL="0" indent="0" algn="ctr" eaLnBrk="1" hangingPunct="1">
              <a:lnSpc>
                <a:spcPct val="90000"/>
              </a:lnSpc>
              <a:spcAft>
                <a:spcPts val="600"/>
              </a:spcAft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3164AB"/>
                </a:solidFill>
              </a:rPr>
              <a:t>IMB-CNM, Barcelona (Spain)</a:t>
            </a:r>
          </a:p>
        </p:txBody>
      </p:sp>
      <p:sp>
        <p:nvSpPr>
          <p:cNvPr id="3" name="CuadroTexto 1"/>
          <p:cNvSpPr txBox="1"/>
          <p:nvPr/>
        </p:nvSpPr>
        <p:spPr>
          <a:xfrm>
            <a:off x="467545" y="1772816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Design and Fabrication of an Optimal Peripheral Region for the LGAD</a:t>
            </a:r>
          </a:p>
        </p:txBody>
      </p:sp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86643" y="2924944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Picture 4" descr="CNMv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165" y="5661248"/>
            <a:ext cx="2004579" cy="581602"/>
          </a:xfrm>
          <a:prstGeom prst="rect">
            <a:avLst/>
          </a:prstGeom>
          <a:noFill/>
          <a:effectLst>
            <a:outerShdw blurRad="165100" dist="127000" dir="33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1" descr="csic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94008" y="5820431"/>
            <a:ext cx="2020887" cy="508000"/>
          </a:xfrm>
          <a:prstGeom prst="rect">
            <a:avLst/>
          </a:prstGeom>
          <a:noFill/>
          <a:ln>
            <a:noFill/>
          </a:ln>
          <a:effectLst>
            <a:outerShdw blurRad="165100" dist="127000" dir="33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470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Captura de pantalla 2014-09-14 a les 16.45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636912"/>
            <a:ext cx="4735908" cy="3226016"/>
          </a:xfrm>
          <a:prstGeom prst="rect">
            <a:avLst/>
          </a:prstGeom>
        </p:spPr>
      </p:pic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Imagen 5" descr="Captura de pantalla 2014-09-14 a les 16.44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2" y="2640258"/>
            <a:ext cx="4450980" cy="3600400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39552" y="1268760"/>
            <a:ext cx="777686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The electric field peak is reduced at the JTE curvature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The highest electric field value is located at the main junction (1D)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defRPr/>
            </a:pPr>
            <a:r>
              <a:rPr lang="en-US" sz="1600" b="1" kern="0" dirty="0">
                <a:latin typeface="Palatino Linotype" panose="02040502050505030304" pitchFamily="18" charset="0"/>
                <a:ea typeface="+mj-ea"/>
                <a:cs typeface="+mj-cs"/>
                <a:sym typeface="Wingdings" panose="05000000000000000000" pitchFamily="2" charset="2"/>
              </a:rPr>
              <a:t>	</a:t>
            </a:r>
            <a:r>
              <a:rPr lang="en-US" sz="1600" b="1" kern="0" dirty="0" smtClean="0">
                <a:latin typeface="Palatino Linotype" panose="02040502050505030304" pitchFamily="18" charset="0"/>
                <a:ea typeface="+mj-ea"/>
                <a:cs typeface="+mj-cs"/>
                <a:sym typeface="Wingdings" panose="05000000000000000000" pitchFamily="2" charset="2"/>
              </a:rPr>
              <a:t> multiplication control</a:t>
            </a:r>
            <a:endParaRPr lang="en-US" sz="1200" b="1" kern="0" dirty="0" smtClean="0">
              <a:ea typeface="+mj-ea"/>
              <a:cs typeface="+mj-cs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4219652" y="2060848"/>
            <a:ext cx="4583296" cy="599189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err="1" smtClean="0"/>
              <a:t>Ec</a:t>
            </a:r>
            <a:r>
              <a:rPr lang="en-US" sz="1200" b="1" kern="0" dirty="0" smtClean="0"/>
              <a:t> value at the JTE junction is not as low, so the breakdown can be localized at the main junction</a:t>
            </a:r>
            <a:endParaRPr lang="en-US" sz="1200" b="1" kern="0" baseline="-25000" dirty="0"/>
          </a:p>
        </p:txBody>
      </p:sp>
      <p:sp>
        <p:nvSpPr>
          <p:cNvPr id="11" name="Rectangle 14"/>
          <p:cNvSpPr>
            <a:spLocks noGrp="1" noChangeArrowheads="1"/>
          </p:cNvSpPr>
          <p:nvPr>
            <p:ph type="title"/>
          </p:nvPr>
        </p:nvSpPr>
        <p:spPr>
          <a:xfrm>
            <a:off x="107504" y="476251"/>
            <a:ext cx="89924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Junction Edge Termination: Junction Termination Extension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039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>
          <a:xfrm>
            <a:off x="395536" y="476251"/>
            <a:ext cx="8424936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Design of the Device Periphery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7" name="Imagen 6" descr="Captura de pantalla 2014-09-14 a les 17.06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208995"/>
            <a:ext cx="4464496" cy="3172333"/>
          </a:xfrm>
          <a:prstGeom prst="rect">
            <a:avLst/>
          </a:prstGeom>
        </p:spPr>
      </p:pic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251520" y="980728"/>
            <a:ext cx="8832920" cy="145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/>
              <a:t>Peripheral region should ensure the voltage capability as well as limiting the leakage current.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3"/>
              </a:buBlip>
              <a:defRPr/>
            </a:pPr>
            <a:r>
              <a:rPr lang="en-US" sz="1400" b="1" kern="0" dirty="0" smtClean="0">
                <a:latin typeface="Palatino Linotype" panose="02040502050505030304" pitchFamily="18" charset="0"/>
              </a:rPr>
              <a:t>After the full (vertical) depletion is reached, a fast lateral depletion of the lowly doped substrate takes place.</a:t>
            </a:r>
          </a:p>
        </p:txBody>
      </p:sp>
      <p:grpSp>
        <p:nvGrpSpPr>
          <p:cNvPr id="22" name="Grupo 21"/>
          <p:cNvGrpSpPr/>
          <p:nvPr/>
        </p:nvGrpSpPr>
        <p:grpSpPr>
          <a:xfrm>
            <a:off x="323528" y="2276872"/>
            <a:ext cx="3672408" cy="4074435"/>
            <a:chOff x="395536" y="2306893"/>
            <a:chExt cx="3672408" cy="4074435"/>
          </a:xfrm>
        </p:grpSpPr>
        <p:pic>
          <p:nvPicPr>
            <p:cNvPr id="6" name="Imagen 5" descr="Captura de pantalla 2014-09-14 a les 17.05.45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2306893"/>
              <a:ext cx="3627737" cy="4074435"/>
            </a:xfrm>
            <a:prstGeom prst="rect">
              <a:avLst/>
            </a:prstGeom>
          </p:spPr>
        </p:pic>
        <p:sp>
          <p:nvSpPr>
            <p:cNvPr id="3" name="2 CuadroTexto"/>
            <p:cNvSpPr txBox="1"/>
            <p:nvPr/>
          </p:nvSpPr>
          <p:spPr>
            <a:xfrm>
              <a:off x="3275856" y="2636912"/>
              <a:ext cx="648509" cy="23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C-Stop</a:t>
              </a:r>
              <a:endParaRPr lang="es-ES" sz="12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" name="Rectángulo redondeado 9"/>
            <p:cNvSpPr/>
            <p:nvPr/>
          </p:nvSpPr>
          <p:spPr bwMode="auto">
            <a:xfrm>
              <a:off x="3697869" y="2477928"/>
              <a:ext cx="370075" cy="158984"/>
            </a:xfrm>
            <a:prstGeom prst="roundRect">
              <a:avLst/>
            </a:prstGeom>
            <a:noFill/>
            <a:ln w="25400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6" name="2 CuadroTexto"/>
            <p:cNvSpPr txBox="1"/>
            <p:nvPr/>
          </p:nvSpPr>
          <p:spPr>
            <a:xfrm>
              <a:off x="3275856" y="3948024"/>
              <a:ext cx="648509" cy="23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C-Stop</a:t>
              </a:r>
              <a:endParaRPr lang="es-ES" sz="12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" name="Rectángulo redondeado 16"/>
            <p:cNvSpPr/>
            <p:nvPr/>
          </p:nvSpPr>
          <p:spPr bwMode="auto">
            <a:xfrm>
              <a:off x="3697869" y="3789040"/>
              <a:ext cx="370075" cy="158984"/>
            </a:xfrm>
            <a:prstGeom prst="roundRect">
              <a:avLst/>
            </a:prstGeom>
            <a:noFill/>
            <a:ln w="25400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8" name="2 CuadroTexto"/>
            <p:cNvSpPr txBox="1"/>
            <p:nvPr/>
          </p:nvSpPr>
          <p:spPr>
            <a:xfrm>
              <a:off x="3275856" y="5244168"/>
              <a:ext cx="648509" cy="23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C-Stop</a:t>
              </a:r>
              <a:endParaRPr lang="es-ES" sz="12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Rectángulo redondeado 18"/>
            <p:cNvSpPr/>
            <p:nvPr/>
          </p:nvSpPr>
          <p:spPr bwMode="auto">
            <a:xfrm>
              <a:off x="3697869" y="5085184"/>
              <a:ext cx="370075" cy="158984"/>
            </a:xfrm>
            <a:prstGeom prst="roundRect">
              <a:avLst/>
            </a:prstGeom>
            <a:noFill/>
            <a:ln w="25400" cap="flat" cmpd="sng" algn="ctr">
              <a:solidFill>
                <a:schemeClr val="bg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5796136" y="4618212"/>
            <a:ext cx="2916832" cy="823031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A C-Stop located too close to the edge termination can degrade the voltage capability</a:t>
            </a:r>
            <a:endParaRPr lang="en-US" sz="1200" b="1" kern="0" baseline="-25000" dirty="0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4067944" y="2128875"/>
            <a:ext cx="4752528" cy="95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A deep P+ diffusion (C-Stop) is needed in the die periphery to avoid the depletion region reaching the unprotected edge</a:t>
            </a:r>
          </a:p>
        </p:txBody>
      </p:sp>
    </p:spTree>
    <p:extLst>
      <p:ext uri="{BB962C8B-B14F-4D97-AF65-F5344CB8AC3E}">
        <p14:creationId xmlns:p14="http://schemas.microsoft.com/office/powerpoint/2010/main" val="316206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>
          <a:xfrm>
            <a:off x="395536" y="476251"/>
            <a:ext cx="8424936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Optimization of the periphery: Positive oxide charges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Imagen 5" descr="Captura de pantalla 2014-09-14 a les 17.15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2160240"/>
            <a:ext cx="4718276" cy="3789040"/>
          </a:xfrm>
          <a:prstGeom prst="rect">
            <a:avLst/>
          </a:prstGeom>
        </p:spPr>
      </p:pic>
      <p:pic>
        <p:nvPicPr>
          <p:cNvPr id="8" name="Imagen 7" descr="Captura de pantalla 2014-09-14 a les 17.25.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234" y="2376264"/>
            <a:ext cx="4389129" cy="2996952"/>
          </a:xfrm>
          <a:prstGeom prst="rect">
            <a:avLst/>
          </a:prstGeom>
        </p:spPr>
      </p:pic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5743767" y="5517232"/>
            <a:ext cx="1832931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Surface leakage currents</a:t>
            </a:r>
            <a:endParaRPr lang="en-US" sz="1200" b="1" u="sng" kern="0" baseline="-25000" dirty="0"/>
          </a:p>
        </p:txBody>
      </p:sp>
      <p:cxnSp>
        <p:nvCxnSpPr>
          <p:cNvPr id="10" name="5 Conector recto de flecha"/>
          <p:cNvCxnSpPr>
            <a:stCxn id="9" idx="1"/>
          </p:cNvCxnSpPr>
          <p:nvPr/>
        </p:nvCxnSpPr>
        <p:spPr bwMode="auto">
          <a:xfrm flipH="1" flipV="1">
            <a:off x="3347864" y="5013176"/>
            <a:ext cx="2395903" cy="7951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51520" y="1070061"/>
            <a:ext cx="8832920" cy="9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/>
              <a:t>Field oxides grown in wet conditions (H</a:t>
            </a:r>
            <a:r>
              <a:rPr lang="en-US" sz="1400" b="1" kern="0" baseline="-25000" dirty="0" smtClean="0"/>
              <a:t>2</a:t>
            </a:r>
            <a:r>
              <a:rPr lang="en-US" sz="1400" b="1" kern="0" dirty="0" smtClean="0"/>
              <a:t> + O</a:t>
            </a:r>
            <a:r>
              <a:rPr lang="en-US" sz="1400" b="1" kern="0" baseline="-25000" dirty="0" smtClean="0"/>
              <a:t>2</a:t>
            </a:r>
            <a:r>
              <a:rPr lang="en-US" sz="1400" b="1" kern="0" dirty="0" smtClean="0"/>
              <a:t>) typically have a positive charge density in the range of 5e10 cm</a:t>
            </a:r>
            <a:r>
              <a:rPr lang="en-US" sz="1400" b="1" kern="0" baseline="30000" dirty="0" smtClean="0"/>
              <a:t>-2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5"/>
              </a:buBlip>
              <a:defRPr/>
            </a:pPr>
            <a:r>
              <a:rPr lang="en-US" sz="1600" b="1" kern="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Surface inversion</a:t>
            </a:r>
            <a:r>
              <a:rPr lang="en-US" sz="1600" b="1" kern="0" dirty="0" smtClean="0">
                <a:latin typeface="Palatino Linotype" panose="02040502050505030304" pitchFamily="18" charset="0"/>
              </a:rPr>
              <a:t> of the substrate and modification of the depletion dynamics.</a:t>
            </a:r>
          </a:p>
        </p:txBody>
      </p:sp>
    </p:spTree>
    <p:extLst>
      <p:ext uri="{BB962C8B-B14F-4D97-AF65-F5344CB8AC3E}">
        <p14:creationId xmlns:p14="http://schemas.microsoft.com/office/powerpoint/2010/main" val="426179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>
          <a:xfrm>
            <a:off x="323528" y="476251"/>
            <a:ext cx="8640960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Optimization of the periphery: Strategies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Imagen 5" descr="Captura de pantalla 2014-09-14 a les 17.41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60848"/>
            <a:ext cx="6398135" cy="3901705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1082313"/>
            <a:ext cx="8784976" cy="76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400" b="1" kern="0" dirty="0" smtClean="0"/>
              <a:t>Positive oxide charges (radiation induced or technologically originated) induce </a:t>
            </a:r>
            <a:r>
              <a:rPr lang="en-US" sz="1400" b="1" kern="0" dirty="0" smtClean="0">
                <a:solidFill>
                  <a:srgbClr val="C00000"/>
                </a:solidFill>
              </a:rPr>
              <a:t>surface inversion of the substrate</a:t>
            </a:r>
            <a:r>
              <a:rPr lang="en-US" sz="1400" b="1" kern="0" dirty="0" smtClean="0"/>
              <a:t> </a:t>
            </a:r>
            <a:r>
              <a:rPr lang="en-US" sz="1400" b="1" kern="0" dirty="0" smtClean="0">
                <a:sym typeface="Wingdings" panose="05000000000000000000" pitchFamily="2" charset="2"/>
              </a:rPr>
              <a:t> Current path towards the collector electrode.</a:t>
            </a:r>
            <a:endParaRPr lang="en-US" sz="1400" b="1" kern="0" dirty="0" smtClean="0"/>
          </a:p>
          <a:p>
            <a:pPr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defRPr/>
            </a:pPr>
            <a:endParaRPr lang="en-US" sz="1400" b="1" kern="0" dirty="0" smtClean="0">
              <a:ea typeface="+mj-ea"/>
              <a:cs typeface="+mj-cs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834963" y="2920149"/>
            <a:ext cx="1728192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Boron blanket implant</a:t>
            </a:r>
            <a:endParaRPr lang="en-US" sz="1200" b="1" u="sng" kern="0" baseline="-25000" dirty="0"/>
          </a:p>
        </p:txBody>
      </p:sp>
      <p:cxnSp>
        <p:nvCxnSpPr>
          <p:cNvPr id="9" name="5 Conector recto de flecha"/>
          <p:cNvCxnSpPr>
            <a:stCxn id="8" idx="1"/>
          </p:cNvCxnSpPr>
          <p:nvPr/>
        </p:nvCxnSpPr>
        <p:spPr bwMode="auto">
          <a:xfrm flipH="1">
            <a:off x="4679505" y="3211221"/>
            <a:ext cx="2155458" cy="36034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6803879" y="5939581"/>
            <a:ext cx="1728192" cy="315746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Same implant</a:t>
            </a:r>
            <a:endParaRPr lang="en-US" sz="1200" b="1" u="sng" kern="0" baseline="-25000" dirty="0"/>
          </a:p>
        </p:txBody>
      </p:sp>
      <p:cxnSp>
        <p:nvCxnSpPr>
          <p:cNvPr id="16" name="5 Conector recto de flecha"/>
          <p:cNvCxnSpPr>
            <a:stCxn id="15" idx="1"/>
          </p:cNvCxnSpPr>
          <p:nvPr/>
        </p:nvCxnSpPr>
        <p:spPr bwMode="auto">
          <a:xfrm flipH="1" flipV="1">
            <a:off x="4353077" y="5301057"/>
            <a:ext cx="2450802" cy="79639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5 Conector recto de flecha"/>
          <p:cNvCxnSpPr>
            <a:stCxn id="15" idx="1"/>
          </p:cNvCxnSpPr>
          <p:nvPr/>
        </p:nvCxnSpPr>
        <p:spPr bwMode="auto">
          <a:xfrm flipH="1" flipV="1">
            <a:off x="6228185" y="5445225"/>
            <a:ext cx="575694" cy="65222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407696" y="3849881"/>
            <a:ext cx="2556792" cy="65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600" b="1" i="1" u="sng" kern="0" dirty="0" smtClean="0">
                <a:latin typeface="Palatino Linotype" panose="02040502050505030304" pitchFamily="18" charset="0"/>
                <a:ea typeface="+mj-ea"/>
                <a:cs typeface="+mj-cs"/>
              </a:rPr>
              <a:t>P-Spray</a:t>
            </a:r>
            <a:r>
              <a:rPr lang="en-US" sz="16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: Counteracts the inversion</a:t>
            </a:r>
            <a:endParaRPr lang="en-US" sz="1600" b="1" i="1" kern="0" baseline="-25000" dirty="0" smtClean="0"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6372200" y="5120606"/>
            <a:ext cx="2699792" cy="65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600" b="1" i="1" u="sng" kern="0" dirty="0" smtClean="0">
                <a:latin typeface="Palatino Linotype" panose="02040502050505030304" pitchFamily="18" charset="0"/>
                <a:ea typeface="+mj-ea"/>
                <a:cs typeface="+mj-cs"/>
              </a:rPr>
              <a:t>P-Stop</a:t>
            </a:r>
            <a:r>
              <a:rPr lang="en-US" sz="16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: cut the current path off</a:t>
            </a:r>
            <a:endParaRPr lang="en-US" sz="1600" b="1" i="1" kern="0" baseline="-25000" dirty="0" smtClean="0">
              <a:latin typeface="Palatino Linotype" panose="020405020505050303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8144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6 Conector recto"/>
          <p:cNvCxnSpPr>
            <a:cxnSpLocks noChangeShapeType="1"/>
          </p:cNvCxnSpPr>
          <p:nvPr/>
        </p:nvCxnSpPr>
        <p:spPr bwMode="auto">
          <a:xfrm>
            <a:off x="278212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14"/>
          <p:cNvSpPr>
            <a:spLocks noGrp="1" noChangeArrowheads="1"/>
          </p:cNvSpPr>
          <p:nvPr>
            <p:ph type="title"/>
          </p:nvPr>
        </p:nvSpPr>
        <p:spPr>
          <a:xfrm>
            <a:off x="323528" y="476251"/>
            <a:ext cx="8640960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Optimization of the periphery: Guard Ring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 descr="C:\Users\pablo\Google Drive\Personal\Tesis 2014\Capitulo3\Figuras\LGAD_Periphery_R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0" y="2492896"/>
            <a:ext cx="466090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blo\Google Drive\Personal\Tesis 2014\Capitulo3\Figuras\LGAD_Periphery_Ring_CurrPath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861048"/>
            <a:ext cx="4745632" cy="243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AutoShape 9"/>
          <p:cNvSpPr>
            <a:spLocks noChangeArrowheads="1"/>
          </p:cNvSpPr>
          <p:nvPr/>
        </p:nvSpPr>
        <p:spPr bwMode="auto">
          <a:xfrm>
            <a:off x="827584" y="4656139"/>
            <a:ext cx="2016224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Good isolation should be ensured</a:t>
            </a:r>
            <a:endParaRPr lang="en-US" sz="1200" b="1" u="sng" kern="0" baseline="-25000" dirty="0"/>
          </a:p>
        </p:txBody>
      </p:sp>
      <p:cxnSp>
        <p:nvCxnSpPr>
          <p:cNvPr id="30" name="5 Conector recto de flecha"/>
          <p:cNvCxnSpPr>
            <a:stCxn id="29" idx="0"/>
          </p:cNvCxnSpPr>
          <p:nvPr/>
        </p:nvCxnSpPr>
        <p:spPr bwMode="auto">
          <a:xfrm flipV="1">
            <a:off x="1835696" y="3085780"/>
            <a:ext cx="936104" cy="157035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Rectangle 2"/>
          <p:cNvSpPr txBox="1">
            <a:spLocks noChangeArrowheads="1"/>
          </p:cNvSpPr>
          <p:nvPr/>
        </p:nvSpPr>
        <p:spPr bwMode="auto">
          <a:xfrm>
            <a:off x="5508104" y="2956266"/>
            <a:ext cx="3096344" cy="76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</a:t>
            </a: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Guard ring confines the detection area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51520" y="1142069"/>
            <a:ext cx="8832920" cy="120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>
                <a:solidFill>
                  <a:srgbClr val="C00000"/>
                </a:solidFill>
              </a:rPr>
              <a:t>Biased guard Ring</a:t>
            </a:r>
            <a:r>
              <a:rPr lang="en-US" sz="1400" b="1" kern="0" dirty="0" smtClean="0"/>
              <a:t> around the detection region.</a:t>
            </a:r>
            <a:endParaRPr lang="en-US" sz="1400" b="1" kern="0" baseline="30000" dirty="0" smtClean="0"/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The ring is independently biased to extract the surface component of the current 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Voltage capability  is preserved (same curvature as JTE)</a:t>
            </a:r>
          </a:p>
        </p:txBody>
      </p:sp>
    </p:spTree>
    <p:extLst>
      <p:ext uri="{BB962C8B-B14F-4D97-AF65-F5344CB8AC3E}">
        <p14:creationId xmlns:p14="http://schemas.microsoft.com/office/powerpoint/2010/main" val="123873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Pablo\Desktop\Clipboard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56" y="2204864"/>
            <a:ext cx="3000375" cy="292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Paulus\APD\Run 2012\Run 6474\Presentación Zaragoza Ene 2013\W6_onWafer_Dice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2" r="11365"/>
          <a:stretch/>
        </p:blipFill>
        <p:spPr bwMode="auto">
          <a:xfrm>
            <a:off x="3707904" y="2418949"/>
            <a:ext cx="5215429" cy="381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Elipse"/>
          <p:cNvSpPr/>
          <p:nvPr/>
        </p:nvSpPr>
        <p:spPr bwMode="auto">
          <a:xfrm>
            <a:off x="899592" y="4369146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9" name="8 Conector recto de flecha"/>
          <p:cNvCxnSpPr/>
          <p:nvPr/>
        </p:nvCxnSpPr>
        <p:spPr bwMode="auto">
          <a:xfrm>
            <a:off x="1256657" y="4505342"/>
            <a:ext cx="3762055" cy="191113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9 Elipse"/>
          <p:cNvSpPr/>
          <p:nvPr/>
        </p:nvSpPr>
        <p:spPr bwMode="auto">
          <a:xfrm>
            <a:off x="1334615" y="4369147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1" name="10 Conector recto de flecha"/>
          <p:cNvCxnSpPr/>
          <p:nvPr/>
        </p:nvCxnSpPr>
        <p:spPr bwMode="auto">
          <a:xfrm>
            <a:off x="1711397" y="4532802"/>
            <a:ext cx="3292651" cy="456425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11 Elipse"/>
          <p:cNvSpPr/>
          <p:nvPr/>
        </p:nvSpPr>
        <p:spPr bwMode="auto">
          <a:xfrm>
            <a:off x="2630759" y="3145011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3" name="12 Conector recto de flecha"/>
          <p:cNvCxnSpPr>
            <a:stCxn id="12" idx="6"/>
          </p:cNvCxnSpPr>
          <p:nvPr/>
        </p:nvCxnSpPr>
        <p:spPr bwMode="auto">
          <a:xfrm>
            <a:off x="2987824" y="3308666"/>
            <a:ext cx="2016224" cy="1142719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13 Elipse"/>
          <p:cNvSpPr/>
          <p:nvPr/>
        </p:nvSpPr>
        <p:spPr bwMode="auto">
          <a:xfrm>
            <a:off x="1334614" y="4100753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5" name="14 Conector recto de flecha"/>
          <p:cNvCxnSpPr/>
          <p:nvPr/>
        </p:nvCxnSpPr>
        <p:spPr bwMode="auto">
          <a:xfrm flipV="1">
            <a:off x="1689422" y="4031328"/>
            <a:ext cx="3329290" cy="180586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15 Elipse"/>
          <p:cNvSpPr/>
          <p:nvPr/>
        </p:nvSpPr>
        <p:spPr bwMode="auto">
          <a:xfrm>
            <a:off x="899592" y="3145011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rgbClr val="FC800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7" name="16 Conector recto de flecha"/>
          <p:cNvCxnSpPr/>
          <p:nvPr/>
        </p:nvCxnSpPr>
        <p:spPr bwMode="auto">
          <a:xfrm>
            <a:off x="1235350" y="3293015"/>
            <a:ext cx="3768698" cy="193793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FC8004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17 Elipse"/>
          <p:cNvSpPr/>
          <p:nvPr/>
        </p:nvSpPr>
        <p:spPr bwMode="auto">
          <a:xfrm>
            <a:off x="2195735" y="2866071"/>
            <a:ext cx="357065" cy="327309"/>
          </a:xfrm>
          <a:prstGeom prst="ellipse">
            <a:avLst/>
          </a:prstGeom>
          <a:noFill/>
          <a:ln w="19050" cap="flat" cmpd="sng" algn="ctr">
            <a:solidFill>
              <a:srgbClr val="3164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9" name="18 Conector recto de flecha"/>
          <p:cNvCxnSpPr/>
          <p:nvPr/>
        </p:nvCxnSpPr>
        <p:spPr bwMode="auto">
          <a:xfrm flipV="1">
            <a:off x="2552800" y="2957203"/>
            <a:ext cx="2336549" cy="72524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3164A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21 Flecha derecha"/>
          <p:cNvSpPr/>
          <p:nvPr/>
        </p:nvSpPr>
        <p:spPr bwMode="auto">
          <a:xfrm>
            <a:off x="8172400" y="2346941"/>
            <a:ext cx="792088" cy="131423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</a:endParaRPr>
          </a:p>
        </p:txBody>
      </p:sp>
      <p:sp>
        <p:nvSpPr>
          <p:cNvPr id="23" name="22 Elipse"/>
          <p:cNvSpPr/>
          <p:nvPr/>
        </p:nvSpPr>
        <p:spPr bwMode="auto">
          <a:xfrm>
            <a:off x="5373685" y="4299761"/>
            <a:ext cx="1039318" cy="697611"/>
          </a:xfrm>
          <a:prstGeom prst="ellipse">
            <a:avLst/>
          </a:prstGeom>
          <a:noFill/>
          <a:ln w="19050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24" name="23 Conector recto de flecha"/>
          <p:cNvCxnSpPr>
            <a:stCxn id="23" idx="5"/>
          </p:cNvCxnSpPr>
          <p:nvPr/>
        </p:nvCxnSpPr>
        <p:spPr bwMode="auto">
          <a:xfrm>
            <a:off x="6260798" y="4895209"/>
            <a:ext cx="471442" cy="188036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00B05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25" name="24 CuadroTexto"/>
          <p:cNvSpPr txBox="1"/>
          <p:nvPr/>
        </p:nvSpPr>
        <p:spPr>
          <a:xfrm>
            <a:off x="6588224" y="4989639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B050"/>
                </a:solidFill>
                <a:latin typeface="Calibri"/>
              </a:rPr>
              <a:t>Low Current Devices</a:t>
            </a:r>
            <a:endParaRPr lang="en-US" sz="1200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5508104" y="2778989"/>
            <a:ext cx="972206" cy="132533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27" name="26 Conector recto de flecha"/>
          <p:cNvCxnSpPr>
            <a:stCxn id="26" idx="1"/>
          </p:cNvCxnSpPr>
          <p:nvPr/>
        </p:nvCxnSpPr>
        <p:spPr bwMode="auto">
          <a:xfrm flipH="1" flipV="1">
            <a:off x="5220072" y="2485440"/>
            <a:ext cx="430408" cy="487640"/>
          </a:xfrm>
          <a:prstGeom prst="straightConnector1">
            <a:avLst/>
          </a:prstGeom>
          <a:solidFill>
            <a:srgbClr val="4F81BD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28" name="27 CuadroTexto"/>
          <p:cNvSpPr txBox="1"/>
          <p:nvPr/>
        </p:nvSpPr>
        <p:spPr>
          <a:xfrm>
            <a:off x="4783647" y="2066928"/>
            <a:ext cx="1372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latin typeface="Calibri"/>
              </a:rPr>
              <a:t>High Current Devices</a:t>
            </a:r>
            <a:endParaRPr lang="en-US" sz="12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 bwMode="auto">
          <a:xfrm>
            <a:off x="213880" y="1112027"/>
            <a:ext cx="8822616" cy="804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46038" rIns="72000" bIns="46038" anchor="ctr"/>
          <a:lstStyle/>
          <a:p>
            <a:pPr marL="342000" indent="-3420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30000"/>
              <a:buFont typeface="Wingdings" panose="05000000000000000000" pitchFamily="2" charset="2"/>
              <a:buChar char="ü"/>
              <a:defRPr/>
            </a:pPr>
            <a:r>
              <a:rPr lang="en-US" sz="1600" b="1" kern="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High Voltage Capability (</a:t>
            </a:r>
            <a:r>
              <a:rPr lang="en-US" sz="16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Breakdown &gt; 1100 V</a:t>
            </a:r>
            <a:r>
              <a:rPr lang="en-US" sz="1600" b="1" kern="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) in all wafers</a:t>
            </a:r>
          </a:p>
          <a:p>
            <a:pPr marL="342000" indent="-3420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30000"/>
              <a:buFont typeface="Wingdings" panose="05000000000000000000" pitchFamily="2" charset="2"/>
              <a:buChar char="û"/>
              <a:defRPr/>
            </a:pPr>
            <a:r>
              <a:rPr lang="en-US" sz="1600" b="1" kern="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Leakage current varies from some </a:t>
            </a:r>
            <a:r>
              <a:rPr lang="en-US" sz="16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10 </a:t>
            </a:r>
            <a:r>
              <a:rPr lang="en-US" sz="1600" b="1" kern="0" dirty="0" err="1" smtClean="0">
                <a:solidFill>
                  <a:srgbClr val="C00000"/>
                </a:solidFill>
                <a:latin typeface="Palatino Linotype" panose="02040502050505030304" pitchFamily="18" charset="0"/>
              </a:rPr>
              <a:t>nA</a:t>
            </a:r>
            <a:r>
              <a:rPr lang="en-US" sz="1600" b="1" kern="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to more </a:t>
            </a:r>
            <a:r>
              <a:rPr lang="en-US" sz="16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100 µA</a:t>
            </a:r>
            <a:r>
              <a:rPr lang="en-US" sz="1600" b="1" kern="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sz="1600" b="1" kern="0" dirty="0" smtClean="0">
                <a:latin typeface="Palatino Linotype" panose="02040502050505030304" pitchFamily="18" charset="0"/>
              </a:rPr>
              <a:t>in devices within the same wafer</a:t>
            </a:r>
            <a:endParaRPr lang="en-US" sz="1600" b="1" kern="0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3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Implementation: Problems at the peripheral region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34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AutoShape 9"/>
          <p:cNvSpPr>
            <a:spLocks noChangeArrowheads="1"/>
          </p:cNvSpPr>
          <p:nvPr/>
        </p:nvSpPr>
        <p:spPr bwMode="auto">
          <a:xfrm>
            <a:off x="6635045" y="2215237"/>
            <a:ext cx="1465347" cy="315746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kern="0" dirty="0" smtClean="0"/>
              <a:t>V</a:t>
            </a:r>
            <a:r>
              <a:rPr lang="es-ES" sz="1200" b="1" kern="0" baseline="-25000" dirty="0" smtClean="0"/>
              <a:t>BD</a:t>
            </a:r>
            <a:r>
              <a:rPr lang="es-ES" sz="1200" b="1" kern="0" dirty="0" smtClean="0"/>
              <a:t> &gt; 1100 V</a:t>
            </a:r>
            <a:endParaRPr lang="es-ES" sz="1200" b="1" u="sng" kern="0" baseline="-25000" dirty="0"/>
          </a:p>
        </p:txBody>
      </p:sp>
      <p:sp>
        <p:nvSpPr>
          <p:cNvPr id="30" name="23 Rectángulo"/>
          <p:cNvSpPr/>
          <p:nvPr/>
        </p:nvSpPr>
        <p:spPr>
          <a:xfrm>
            <a:off x="107504" y="5523312"/>
            <a:ext cx="381642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Guard Ring is short-circuited with N</a:t>
            </a:r>
            <a:r>
              <a:rPr lang="en-US" sz="1600" b="1" kern="0" baseline="30000" dirty="0" smtClean="0">
                <a:latin typeface="Palatino Linotype" panose="02040502050505030304" pitchFamily="18" charset="0"/>
              </a:rPr>
              <a:t>+</a:t>
            </a:r>
            <a:r>
              <a:rPr lang="en-US" sz="1600" b="1" kern="0" dirty="0" smtClean="0">
                <a:latin typeface="Palatino Linotype" panose="02040502050505030304" pitchFamily="18" charset="0"/>
              </a:rPr>
              <a:t> electrode (</a:t>
            </a:r>
            <a:r>
              <a:rPr lang="en-US" sz="16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inefficient P-Spray</a:t>
            </a:r>
            <a:r>
              <a:rPr lang="en-US" sz="1600" b="1" kern="0" dirty="0" smtClean="0">
                <a:latin typeface="Palatino Linotype" panose="02040502050505030304" pitchFamily="18" charset="0"/>
              </a:rPr>
              <a:t>)</a:t>
            </a:r>
          </a:p>
        </p:txBody>
      </p:sp>
      <p:sp>
        <p:nvSpPr>
          <p:cNvPr id="31" name="AutoShape 9"/>
          <p:cNvSpPr>
            <a:spLocks noChangeArrowheads="1"/>
          </p:cNvSpPr>
          <p:nvPr/>
        </p:nvSpPr>
        <p:spPr bwMode="auto">
          <a:xfrm>
            <a:off x="7531339" y="1140060"/>
            <a:ext cx="1138105" cy="341257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Run 6474</a:t>
            </a:r>
            <a:endParaRPr lang="en-US" sz="1200" b="1" u="sng" kern="0" baseline="-25000" dirty="0"/>
          </a:p>
        </p:txBody>
      </p:sp>
      <p:sp>
        <p:nvSpPr>
          <p:cNvPr id="35" name="17 CuadroTexto"/>
          <p:cNvSpPr txBox="1"/>
          <p:nvPr/>
        </p:nvSpPr>
        <p:spPr>
          <a:xfrm>
            <a:off x="306840" y="5137447"/>
            <a:ext cx="3113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3164AB"/>
                </a:solidFill>
                <a:latin typeface="Calibri"/>
              </a:rPr>
              <a:t>LGAD Wafer (W8 – High Boron Implant)</a:t>
            </a:r>
            <a:endParaRPr lang="en-US" sz="1400" b="1" dirty="0">
              <a:solidFill>
                <a:srgbClr val="3164AB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190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186" y="2962047"/>
            <a:ext cx="4692318" cy="3275265"/>
          </a:xfrm>
          <a:prstGeom prst="rect">
            <a:avLst/>
          </a:prstGeom>
        </p:spPr>
      </p:pic>
      <p:cxnSp>
        <p:nvCxnSpPr>
          <p:cNvPr id="27" name="5 Conector recto de flecha"/>
          <p:cNvCxnSpPr/>
          <p:nvPr/>
        </p:nvCxnSpPr>
        <p:spPr bwMode="auto">
          <a:xfrm flipH="1">
            <a:off x="4211960" y="4149718"/>
            <a:ext cx="2376265" cy="107948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323528" y="5301208"/>
            <a:ext cx="4265549" cy="692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</a:t>
            </a: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Capacitance humps are related with the </a:t>
            </a:r>
            <a:r>
              <a:rPr lang="en-US" sz="1800" b="1" i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depletion of the </a:t>
            </a:r>
            <a:r>
              <a:rPr lang="en-US" sz="1800" b="1" i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periphery</a:t>
            </a:r>
            <a:endParaRPr lang="en-US" sz="1400" b="1" kern="0" dirty="0" smtClean="0"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sp>
        <p:nvSpPr>
          <p:cNvPr id="30" name="AutoShape 9"/>
          <p:cNvSpPr>
            <a:spLocks noChangeArrowheads="1"/>
          </p:cNvSpPr>
          <p:nvPr/>
        </p:nvSpPr>
        <p:spPr bwMode="auto">
          <a:xfrm>
            <a:off x="7618945" y="2891783"/>
            <a:ext cx="1138105" cy="341257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Run 6474</a:t>
            </a:r>
            <a:endParaRPr lang="en-US" sz="1200" b="1" u="sng" kern="0" baseline="-25000" dirty="0"/>
          </a:p>
        </p:txBody>
      </p:sp>
      <p:sp>
        <p:nvSpPr>
          <p:cNvPr id="31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Implementation: Problems at the peripheral region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32" name="Grupo 31"/>
          <p:cNvGrpSpPr/>
          <p:nvPr/>
        </p:nvGrpSpPr>
        <p:grpSpPr>
          <a:xfrm>
            <a:off x="129689" y="1427033"/>
            <a:ext cx="4653226" cy="3172646"/>
            <a:chOff x="179512" y="2564904"/>
            <a:chExt cx="4653226" cy="3172646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65" t="5800" r="2569" b="5051"/>
            <a:stretch/>
          </p:blipFill>
          <p:spPr bwMode="auto">
            <a:xfrm>
              <a:off x="179512" y="2564904"/>
              <a:ext cx="4653226" cy="31726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AutoShape 9"/>
            <p:cNvSpPr>
              <a:spLocks noChangeArrowheads="1"/>
            </p:cNvSpPr>
            <p:nvPr/>
          </p:nvSpPr>
          <p:spPr bwMode="auto">
            <a:xfrm>
              <a:off x="1626159" y="4265382"/>
              <a:ext cx="2009737" cy="315746"/>
            </a:xfrm>
            <a:prstGeom prst="roundRect">
              <a:avLst>
                <a:gd name="adj" fmla="val 15046"/>
              </a:avLst>
            </a:prstGeom>
            <a:solidFill>
              <a:srgbClr val="FF8000"/>
            </a:solidFill>
            <a:ln w="9525">
              <a:noFill/>
              <a:round/>
              <a:headEnd/>
              <a:tailEnd/>
            </a:ln>
            <a:effectLst>
              <a:outerShdw dist="89803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 dirty="0" smtClean="0"/>
                <a:t>Moderate</a:t>
              </a:r>
              <a:r>
                <a:rPr lang="es-ES" sz="1200" b="1" kern="0" dirty="0" smtClean="0"/>
                <a:t> </a:t>
              </a:r>
              <a:r>
                <a:rPr lang="en-US" sz="1200" b="1" kern="0" dirty="0" smtClean="0"/>
                <a:t>reduction</a:t>
              </a:r>
              <a:endParaRPr lang="en-US" sz="1200" b="1" u="sng" kern="0" baseline="-25000" dirty="0"/>
            </a:p>
          </p:txBody>
        </p:sp>
        <p:cxnSp>
          <p:nvCxnSpPr>
            <p:cNvPr id="35" name="5 Conector recto de flecha"/>
            <p:cNvCxnSpPr/>
            <p:nvPr/>
          </p:nvCxnSpPr>
          <p:spPr bwMode="auto">
            <a:xfrm>
              <a:off x="2026695" y="2996952"/>
              <a:ext cx="457073" cy="118050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6" name="AutoShape 9"/>
          <p:cNvSpPr>
            <a:spLocks noChangeArrowheads="1"/>
          </p:cNvSpPr>
          <p:nvPr/>
        </p:nvSpPr>
        <p:spPr bwMode="auto">
          <a:xfrm>
            <a:off x="190566" y="1174354"/>
            <a:ext cx="1138105" cy="341257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Run </a:t>
            </a:r>
            <a:r>
              <a:rPr lang="en-US" sz="1200" b="1" kern="0" dirty="0" smtClean="0"/>
              <a:t>7062</a:t>
            </a:r>
            <a:endParaRPr lang="en-US" sz="1200" b="1" u="sng" kern="0" baseline="-25000" dirty="0"/>
          </a:p>
        </p:txBody>
      </p:sp>
      <p:sp>
        <p:nvSpPr>
          <p:cNvPr id="37" name="Rectangle 2"/>
          <p:cNvSpPr txBox="1">
            <a:spLocks noChangeArrowheads="1"/>
          </p:cNvSpPr>
          <p:nvPr/>
        </p:nvSpPr>
        <p:spPr bwMode="auto">
          <a:xfrm>
            <a:off x="5074945" y="1433774"/>
            <a:ext cx="3525247" cy="76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</a:t>
            </a: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Leakage current is </a:t>
            </a:r>
            <a:r>
              <a:rPr lang="en-US" sz="1800" b="1" i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mostly </a:t>
            </a: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generated at the periphery</a:t>
            </a:r>
            <a:endParaRPr lang="en-US" sz="1400" b="1" kern="0" dirty="0" smtClean="0">
              <a:latin typeface="Palatino Linotype" panose="020405020505050303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8521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New Fabrication Run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1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11 Grupo"/>
          <p:cNvGrpSpPr>
            <a:grpSpLocks noChangeAspect="1"/>
          </p:cNvGrpSpPr>
          <p:nvPr/>
        </p:nvGrpSpPr>
        <p:grpSpPr>
          <a:xfrm>
            <a:off x="3914" y="1392815"/>
            <a:ext cx="9083402" cy="4268433"/>
            <a:chOff x="251147" y="1899706"/>
            <a:chExt cx="7793208" cy="3662150"/>
          </a:xfrm>
        </p:grpSpPr>
        <p:pic>
          <p:nvPicPr>
            <p:cNvPr id="5" name="9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47" y="1916832"/>
              <a:ext cx="3905693" cy="3645024"/>
            </a:xfrm>
            <a:prstGeom prst="rect">
              <a:avLst/>
            </a:prstGeom>
          </p:spPr>
        </p:pic>
        <p:pic>
          <p:nvPicPr>
            <p:cNvPr id="6" name="10 Imagen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6840" y="1899706"/>
              <a:ext cx="3887515" cy="3662150"/>
            </a:xfrm>
            <a:prstGeom prst="rect">
              <a:avLst/>
            </a:prstGeom>
          </p:spPr>
        </p:pic>
      </p:grpSp>
      <p:sp>
        <p:nvSpPr>
          <p:cNvPr id="7" name="12 CuadroTexto"/>
          <p:cNvSpPr txBox="1"/>
          <p:nvPr/>
        </p:nvSpPr>
        <p:spPr>
          <a:xfrm>
            <a:off x="971600" y="5798558"/>
            <a:ext cx="2592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3164AB"/>
                </a:solidFill>
              </a:rPr>
              <a:t>Top </a:t>
            </a:r>
            <a:r>
              <a:rPr lang="es-ES" dirty="0" err="1" smtClean="0">
                <a:solidFill>
                  <a:srgbClr val="3164AB"/>
                </a:solidFill>
              </a:rPr>
              <a:t>Distribution</a:t>
            </a:r>
            <a:endParaRPr lang="es-ES" dirty="0">
              <a:solidFill>
                <a:srgbClr val="3164AB"/>
              </a:solidFill>
            </a:endParaRPr>
          </a:p>
        </p:txBody>
      </p:sp>
      <p:sp>
        <p:nvSpPr>
          <p:cNvPr id="8" name="13 CuadroTexto"/>
          <p:cNvSpPr txBox="1"/>
          <p:nvPr/>
        </p:nvSpPr>
        <p:spPr>
          <a:xfrm>
            <a:off x="5724128" y="5801911"/>
            <a:ext cx="261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3164AB"/>
                </a:solidFill>
              </a:rPr>
              <a:t>Back </a:t>
            </a:r>
            <a:r>
              <a:rPr lang="es-ES" dirty="0" err="1" smtClean="0">
                <a:solidFill>
                  <a:srgbClr val="3164AB"/>
                </a:solidFill>
              </a:rPr>
              <a:t>Metallization</a:t>
            </a:r>
            <a:endParaRPr lang="es-ES" dirty="0">
              <a:solidFill>
                <a:srgbClr val="3164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69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New Fabrication Run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1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3 CuadroTexto"/>
          <p:cNvSpPr txBox="1"/>
          <p:nvPr/>
        </p:nvSpPr>
        <p:spPr>
          <a:xfrm>
            <a:off x="395536" y="1574506"/>
            <a:ext cx="417646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9 </a:t>
            </a:r>
            <a:r>
              <a:rPr lang="en-US" dirty="0" smtClean="0">
                <a:latin typeface="Calibri"/>
              </a:rPr>
              <a:t>LGAD Pad Detectors</a:t>
            </a:r>
            <a:endParaRPr lang="en-US" b="1" dirty="0" smtClean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(8 x 8 mm multiplication area)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(3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x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3 mm multiplication area)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FF0000"/>
                </a:solidFill>
                <a:latin typeface="Calibri"/>
              </a:rPr>
              <a:t>9 </a:t>
            </a:r>
            <a:r>
              <a:rPr lang="en-US" dirty="0" err="1" smtClean="0">
                <a:latin typeface="Calibri"/>
              </a:rPr>
              <a:t>PiN</a:t>
            </a:r>
            <a:r>
              <a:rPr lang="en-US" dirty="0" smtClean="0">
                <a:latin typeface="Calibri"/>
              </a:rPr>
              <a:t> Detectors</a:t>
            </a:r>
            <a:endParaRPr lang="en-US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00B050"/>
                </a:solidFill>
                <a:latin typeface="Calibri"/>
              </a:rPr>
              <a:t>3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(8 x 8 mm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active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area)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(3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x 3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mm active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area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FF0000"/>
                </a:solidFill>
                <a:latin typeface="Calibri"/>
              </a:rPr>
              <a:t>4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>LGAD </a:t>
            </a:r>
            <a:r>
              <a:rPr lang="en-US" dirty="0" err="1" smtClean="0">
                <a:latin typeface="Calibri"/>
              </a:rPr>
              <a:t>pStrips</a:t>
            </a:r>
            <a:r>
              <a:rPr lang="en-US" dirty="0" smtClean="0">
                <a:latin typeface="Calibri"/>
              </a:rPr>
              <a:t> Detectors</a:t>
            </a:r>
            <a:endParaRPr lang="en-US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32-160-50-06-24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32-160-62-06-12</a:t>
            </a:r>
            <a:endParaRPr lang="en-US" sz="1800" dirty="0" smtClean="0">
              <a:solidFill>
                <a:prstClr val="black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64-80-10-06-24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64-80-22-06-12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2 </a:t>
            </a:r>
            <a:r>
              <a:rPr lang="en-US" dirty="0" err="1" smtClean="0">
                <a:latin typeface="Calibri"/>
              </a:rPr>
              <a:t>PiN</a:t>
            </a:r>
            <a:r>
              <a:rPr lang="en-US" dirty="0" smtClean="0">
                <a:latin typeface="Calibri"/>
              </a:rPr>
              <a:t> </a:t>
            </a:r>
            <a:r>
              <a:rPr lang="en-US" dirty="0" err="1" smtClean="0">
                <a:latin typeface="Calibri"/>
              </a:rPr>
              <a:t>pStrips</a:t>
            </a:r>
            <a:r>
              <a:rPr lang="en-US" dirty="0" smtClean="0">
                <a:latin typeface="Calibri"/>
              </a:rPr>
              <a:t> Detectors</a:t>
            </a:r>
            <a:endParaRPr lang="en-US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00B050"/>
                </a:solidFill>
                <a:latin typeface="Calibri"/>
              </a:rPr>
              <a:t>32-160-50-06-24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64-80-10-06-24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3 CuadroTexto"/>
          <p:cNvSpPr txBox="1"/>
          <p:nvPr/>
        </p:nvSpPr>
        <p:spPr>
          <a:xfrm>
            <a:off x="4355976" y="1556792"/>
            <a:ext cx="478802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1 </a:t>
            </a:r>
            <a:r>
              <a:rPr lang="en-US" dirty="0">
                <a:latin typeface="Calibri"/>
              </a:rPr>
              <a:t>Pixelated LGAD Detector (6 x 6 pixels)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FF0000"/>
                </a:solidFill>
                <a:latin typeface="Calibri"/>
              </a:rPr>
              <a:t>1 </a:t>
            </a:r>
            <a:r>
              <a:rPr lang="en-US" dirty="0">
                <a:latin typeface="Calibri"/>
              </a:rPr>
              <a:t>Pixelated </a:t>
            </a:r>
            <a:r>
              <a:rPr lang="en-US" dirty="0" err="1">
                <a:latin typeface="Calibri"/>
              </a:rPr>
              <a:t>PiN</a:t>
            </a:r>
            <a:r>
              <a:rPr lang="en-US" dirty="0">
                <a:latin typeface="Calibri"/>
              </a:rPr>
              <a:t> Detector (6 x 6 pixels</a:t>
            </a:r>
            <a:r>
              <a:rPr lang="en-US" dirty="0" smtClean="0">
                <a:latin typeface="Calibri"/>
              </a:rPr>
              <a:t>)</a:t>
            </a:r>
            <a:endParaRPr lang="en-US" dirty="0" smtClean="0">
              <a:solidFill>
                <a:srgbClr val="FF0000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3 </a:t>
            </a:r>
            <a:r>
              <a:rPr lang="en-US" dirty="0">
                <a:latin typeface="Calibri"/>
              </a:rPr>
              <a:t>LGAD </a:t>
            </a:r>
            <a:r>
              <a:rPr lang="en-US" dirty="0" smtClean="0">
                <a:latin typeface="Calibri"/>
              </a:rPr>
              <a:t>for Timing </a:t>
            </a:r>
            <a:r>
              <a:rPr lang="en-US" dirty="0">
                <a:latin typeface="Calibri"/>
              </a:rPr>
              <a:t>A</a:t>
            </a:r>
            <a:r>
              <a:rPr lang="en-US" dirty="0" smtClean="0">
                <a:latin typeface="Calibri"/>
              </a:rPr>
              <a:t>pplications</a:t>
            </a:r>
            <a:endParaRPr lang="en-US" b="1" dirty="0" smtClean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200 um</a:t>
            </a:r>
            <a:r>
              <a:rPr lang="en-US" sz="1800" dirty="0" smtClean="0">
                <a:latin typeface="Calibri"/>
              </a:rPr>
              <a:t> to chip edge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250 </a:t>
            </a:r>
            <a:r>
              <a:rPr lang="en-US" sz="1800" b="1" dirty="0">
                <a:solidFill>
                  <a:srgbClr val="00B050"/>
                </a:solidFill>
                <a:latin typeface="Calibri"/>
              </a:rPr>
              <a:t>um</a:t>
            </a:r>
            <a:r>
              <a:rPr lang="en-US" sz="1800" dirty="0">
                <a:latin typeface="Calibri"/>
              </a:rPr>
              <a:t> to chip edge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800 </a:t>
            </a:r>
            <a:r>
              <a:rPr lang="en-US" sz="1800" b="1" dirty="0">
                <a:solidFill>
                  <a:srgbClr val="00B050"/>
                </a:solidFill>
                <a:latin typeface="Calibri"/>
              </a:rPr>
              <a:t>um</a:t>
            </a:r>
            <a:r>
              <a:rPr lang="en-US" sz="1800" dirty="0">
                <a:latin typeface="Calibri"/>
              </a:rPr>
              <a:t> to chip </a:t>
            </a:r>
            <a:r>
              <a:rPr lang="en-US" sz="1800" dirty="0" smtClean="0">
                <a:latin typeface="Calibri"/>
              </a:rPr>
              <a:t>edge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1 </a:t>
            </a:r>
            <a:r>
              <a:rPr lang="en-US" dirty="0" smtClean="0">
                <a:latin typeface="Calibri"/>
              </a:rPr>
              <a:t>FEI4 compatible </a:t>
            </a:r>
            <a:r>
              <a:rPr lang="en-US" dirty="0" err="1" smtClean="0">
                <a:latin typeface="Calibri"/>
              </a:rPr>
              <a:t>pStrip</a:t>
            </a:r>
            <a:r>
              <a:rPr lang="en-US" dirty="0" smtClean="0">
                <a:latin typeface="Calibri"/>
              </a:rPr>
              <a:t> Detector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FF0000"/>
                </a:solidFill>
                <a:latin typeface="Calibri"/>
              </a:rPr>
              <a:t>1 </a:t>
            </a:r>
            <a:r>
              <a:rPr lang="en-US" dirty="0" smtClean="0">
                <a:latin typeface="Calibri"/>
              </a:rPr>
              <a:t>Specific Test Structure (SPR,SIMS,XPS)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113 </a:t>
            </a:r>
            <a:r>
              <a:rPr lang="en-US" dirty="0" smtClean="0">
                <a:latin typeface="Calibri"/>
              </a:rPr>
              <a:t>Structures</a:t>
            </a:r>
            <a:endParaRPr lang="en-US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47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(10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x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10 mm, total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area)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66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(5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x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5 mm, total area)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503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New Fabrication Run: LGAD </a:t>
            </a:r>
            <a:r>
              <a:rPr lang="en-US" sz="2000" b="1" i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pad</a:t>
            </a:r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 Detectors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1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1 Grupo"/>
          <p:cNvGrpSpPr>
            <a:grpSpLocks noChangeAspect="1"/>
          </p:cNvGrpSpPr>
          <p:nvPr/>
        </p:nvGrpSpPr>
        <p:grpSpPr>
          <a:xfrm>
            <a:off x="1043608" y="1061384"/>
            <a:ext cx="7229792" cy="2439624"/>
            <a:chOff x="467544" y="1061384"/>
            <a:chExt cx="8296767" cy="2799664"/>
          </a:xfrm>
        </p:grpSpPr>
        <p:grpSp>
          <p:nvGrpSpPr>
            <p:cNvPr id="5" name="7 Grupo"/>
            <p:cNvGrpSpPr>
              <a:grpSpLocks noChangeAspect="1"/>
            </p:cNvGrpSpPr>
            <p:nvPr/>
          </p:nvGrpSpPr>
          <p:grpSpPr>
            <a:xfrm>
              <a:off x="467544" y="1061384"/>
              <a:ext cx="8296767" cy="2799664"/>
              <a:chOff x="179512" y="3553816"/>
              <a:chExt cx="8125783" cy="2741967"/>
            </a:xfrm>
          </p:grpSpPr>
          <p:pic>
            <p:nvPicPr>
              <p:cNvPr id="9" name="2 Imagen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512" y="3573016"/>
                <a:ext cx="2712009" cy="2708920"/>
              </a:xfrm>
              <a:prstGeom prst="rect">
                <a:avLst/>
              </a:prstGeom>
            </p:spPr>
          </p:pic>
          <p:pic>
            <p:nvPicPr>
              <p:cNvPr id="12" name="5 Imagen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1521" y="3553816"/>
                <a:ext cx="2760599" cy="2741967"/>
              </a:xfrm>
              <a:prstGeom prst="rect">
                <a:avLst/>
              </a:prstGeom>
            </p:spPr>
          </p:pic>
          <p:pic>
            <p:nvPicPr>
              <p:cNvPr id="13" name="6 Imagen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80117" y="3573016"/>
                <a:ext cx="2725178" cy="2722085"/>
              </a:xfrm>
              <a:prstGeom prst="rect">
                <a:avLst/>
              </a:prstGeom>
            </p:spPr>
          </p:pic>
        </p:grpSp>
        <p:sp>
          <p:nvSpPr>
            <p:cNvPr id="6" name="9 CuadroTexto"/>
            <p:cNvSpPr txBox="1"/>
            <p:nvPr/>
          </p:nvSpPr>
          <p:spPr>
            <a:xfrm>
              <a:off x="1152093" y="2145050"/>
              <a:ext cx="1475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rgbClr val="3164AB"/>
                  </a:solidFill>
                </a:rPr>
                <a:t>LGAD 1,4,7</a:t>
              </a:r>
              <a:endParaRPr lang="es-ES" dirty="0">
                <a:solidFill>
                  <a:srgbClr val="3164AB"/>
                </a:solidFill>
              </a:endParaRPr>
            </a:p>
          </p:txBody>
        </p:sp>
        <p:sp>
          <p:nvSpPr>
            <p:cNvPr id="7" name="10 CuadroTexto"/>
            <p:cNvSpPr txBox="1"/>
            <p:nvPr/>
          </p:nvSpPr>
          <p:spPr>
            <a:xfrm>
              <a:off x="3923928" y="2145050"/>
              <a:ext cx="1475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rgbClr val="3164AB"/>
                  </a:solidFill>
                </a:rPr>
                <a:t>LGAD 2,5,8</a:t>
              </a:r>
              <a:endParaRPr lang="es-ES" dirty="0">
                <a:solidFill>
                  <a:srgbClr val="3164AB"/>
                </a:solidFill>
              </a:endParaRPr>
            </a:p>
          </p:txBody>
        </p:sp>
        <p:sp>
          <p:nvSpPr>
            <p:cNvPr id="8" name="11 CuadroTexto"/>
            <p:cNvSpPr txBox="1"/>
            <p:nvPr/>
          </p:nvSpPr>
          <p:spPr>
            <a:xfrm>
              <a:off x="6588224" y="2145050"/>
              <a:ext cx="1475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rgbClr val="3164AB"/>
                  </a:solidFill>
                </a:rPr>
                <a:t>LGAD 3,6,9</a:t>
              </a:r>
              <a:endParaRPr lang="es-ES" dirty="0">
                <a:solidFill>
                  <a:srgbClr val="3164AB"/>
                </a:solidFill>
              </a:endParaRPr>
            </a:p>
          </p:txBody>
        </p:sp>
      </p:grpSp>
      <p:sp>
        <p:nvSpPr>
          <p:cNvPr id="14" name="3 CuadroTexto"/>
          <p:cNvSpPr txBox="1"/>
          <p:nvPr/>
        </p:nvSpPr>
        <p:spPr>
          <a:xfrm>
            <a:off x="82355" y="4005064"/>
            <a:ext cx="868195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LGAD Pad Detectors</a:t>
            </a:r>
            <a:endParaRPr lang="en-US" b="1" dirty="0" smtClean="0">
              <a:solidFill>
                <a:srgbClr val="FF0000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Multiplication Area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8 </a:t>
            </a:r>
            <a:r>
              <a:rPr lang="en-US" sz="1800" b="1" dirty="0">
                <a:solidFill>
                  <a:srgbClr val="00B050"/>
                </a:solidFill>
                <a:latin typeface="Calibri"/>
              </a:rPr>
              <a:t>x </a:t>
            </a: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8</a:t>
            </a:r>
            <a:r>
              <a:rPr lang="en-US" sz="1800" dirty="0" smtClean="0">
                <a:latin typeface="Calibri"/>
              </a:rPr>
              <a:t> mm </a:t>
            </a:r>
            <a:r>
              <a:rPr lang="en-US" sz="1400" dirty="0" smtClean="0">
                <a:latin typeface="Calibri"/>
              </a:rPr>
              <a:t>(Type 1, 2, 3)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 3 </a:t>
            </a:r>
            <a:r>
              <a:rPr lang="en-US" sz="1800" b="1" dirty="0">
                <a:solidFill>
                  <a:srgbClr val="00B050"/>
                </a:solidFill>
                <a:latin typeface="Calibri"/>
              </a:rPr>
              <a:t>x </a:t>
            </a: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</a:t>
            </a:r>
            <a:r>
              <a:rPr lang="en-US" sz="1800" dirty="0" smtClean="0">
                <a:latin typeface="Calibri"/>
              </a:rPr>
              <a:t> mm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Termination: 	</a:t>
            </a:r>
            <a:r>
              <a:rPr lang="en-US" sz="1800" b="1" dirty="0" smtClean="0">
                <a:solidFill>
                  <a:srgbClr val="7030A0"/>
                </a:solidFill>
                <a:latin typeface="Calibri"/>
              </a:rPr>
              <a:t>*</a:t>
            </a:r>
            <a:r>
              <a:rPr lang="en-US" sz="1800" dirty="0" smtClean="0">
                <a:latin typeface="Calibri"/>
              </a:rPr>
              <a:t> P-Stop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 +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N-Guard Ring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(Type 3, 6, 9)</a:t>
            </a:r>
            <a:endParaRPr lang="en-US" sz="1400" dirty="0" smtClean="0">
              <a:latin typeface="Calibri"/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		</a:t>
            </a:r>
            <a:r>
              <a:rPr lang="en-US" sz="1800" b="1" dirty="0" smtClean="0">
                <a:solidFill>
                  <a:srgbClr val="7030A0"/>
                </a:solidFill>
                <a:latin typeface="Calibri"/>
              </a:rPr>
              <a:t>*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 P-Stop + N-Guard Ring with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JTE 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(Type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2, 5, 8)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1800" b="1" dirty="0" smtClean="0">
                <a:solidFill>
                  <a:srgbClr val="7030A0"/>
                </a:solidFill>
                <a:latin typeface="Calibri"/>
              </a:rPr>
              <a:t>*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JTE +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P-Stop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+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N-Guard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Ring with JTE 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(Type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1, 4, 7)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		</a:t>
            </a:r>
            <a:r>
              <a:rPr lang="en-US" sz="1800" b="1" dirty="0">
                <a:solidFill>
                  <a:srgbClr val="7030A0"/>
                </a:solidFill>
                <a:latin typeface="Calibri"/>
              </a:rPr>
              <a:t>*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Field Plate 10 µm, 0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µ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m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(Type 7, 8, 9)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</a:pPr>
            <a:endParaRPr lang="en-US" sz="1800" dirty="0">
              <a:latin typeface="Calibri"/>
            </a:endParaRPr>
          </a:p>
        </p:txBody>
      </p:sp>
      <p:grpSp>
        <p:nvGrpSpPr>
          <p:cNvPr id="15" name="25 Grupo"/>
          <p:cNvGrpSpPr>
            <a:grpSpLocks noChangeAspect="1"/>
          </p:cNvGrpSpPr>
          <p:nvPr/>
        </p:nvGrpSpPr>
        <p:grpSpPr>
          <a:xfrm>
            <a:off x="4139952" y="3573016"/>
            <a:ext cx="4968552" cy="1531913"/>
            <a:chOff x="6084168" y="3769295"/>
            <a:chExt cx="4968552" cy="1531913"/>
          </a:xfrm>
        </p:grpSpPr>
        <p:grpSp>
          <p:nvGrpSpPr>
            <p:cNvPr id="16" name="24 Grupo"/>
            <p:cNvGrpSpPr/>
            <p:nvPr/>
          </p:nvGrpSpPr>
          <p:grpSpPr>
            <a:xfrm>
              <a:off x="6084168" y="3769295"/>
              <a:ext cx="4968552" cy="1531913"/>
              <a:chOff x="6084168" y="3769295"/>
              <a:chExt cx="4968552" cy="1531913"/>
            </a:xfrm>
          </p:grpSpPr>
          <p:grpSp>
            <p:nvGrpSpPr>
              <p:cNvPr id="18" name="21 Grupo"/>
              <p:cNvGrpSpPr/>
              <p:nvPr/>
            </p:nvGrpSpPr>
            <p:grpSpPr>
              <a:xfrm>
                <a:off x="6084168" y="3769295"/>
                <a:ext cx="4968552" cy="1531913"/>
                <a:chOff x="4139952" y="3697287"/>
                <a:chExt cx="4968552" cy="1531913"/>
              </a:xfrm>
            </p:grpSpPr>
            <p:grpSp>
              <p:nvGrpSpPr>
                <p:cNvPr id="20" name="20 Grupo"/>
                <p:cNvGrpSpPr/>
                <p:nvPr/>
              </p:nvGrpSpPr>
              <p:grpSpPr>
                <a:xfrm>
                  <a:off x="4139952" y="3697287"/>
                  <a:ext cx="4968552" cy="1531913"/>
                  <a:chOff x="4139952" y="3697287"/>
                  <a:chExt cx="4968552" cy="1531913"/>
                </a:xfrm>
              </p:grpSpPr>
              <p:pic>
                <p:nvPicPr>
                  <p:cNvPr id="22" name="Imagen 5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139952" y="4010430"/>
                    <a:ext cx="4968552" cy="1218770"/>
                  </a:xfrm>
                  <a:prstGeom prst="rect">
                    <a:avLst/>
                  </a:prstGeom>
                </p:spPr>
              </p:pic>
              <p:sp>
                <p:nvSpPr>
                  <p:cNvPr id="23" name="19 CuadroTexto"/>
                  <p:cNvSpPr txBox="1"/>
                  <p:nvPr/>
                </p:nvSpPr>
                <p:spPr>
                  <a:xfrm>
                    <a:off x="6516216" y="3697287"/>
                    <a:ext cx="194421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s-ES" sz="1400" b="1" dirty="0" smtClean="0">
                        <a:latin typeface="Arial" pitchFamily="34" charset="0"/>
                        <a:cs typeface="Arial" pitchFamily="34" charset="0"/>
                      </a:rPr>
                      <a:t>Field </a:t>
                    </a:r>
                    <a:r>
                      <a:rPr lang="es-ES" sz="1400" b="1" dirty="0" err="1" smtClean="0">
                        <a:latin typeface="Arial" pitchFamily="34" charset="0"/>
                        <a:cs typeface="Arial" pitchFamily="34" charset="0"/>
                      </a:rPr>
                      <a:t>Plate</a:t>
                    </a:r>
                    <a:endParaRPr lang="es-ES" sz="1400" b="1" dirty="0" smtClean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cxnSp>
              <p:nvCxnSpPr>
                <p:cNvPr id="21" name="16 Conector recto de flecha"/>
                <p:cNvCxnSpPr/>
                <p:nvPr/>
              </p:nvCxnSpPr>
              <p:spPr bwMode="auto">
                <a:xfrm flipV="1">
                  <a:off x="5364088" y="4010430"/>
                  <a:ext cx="360000" cy="1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</p:spPr>
            </p:cxnSp>
          </p:grpSp>
          <p:cxnSp>
            <p:nvCxnSpPr>
              <p:cNvPr id="19" name="22 Conector recto de flecha"/>
              <p:cNvCxnSpPr/>
              <p:nvPr/>
            </p:nvCxnSpPr>
            <p:spPr bwMode="auto">
              <a:xfrm flipV="1">
                <a:off x="9196875" y="4077072"/>
                <a:ext cx="360000" cy="1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</p:grpSp>
        <p:sp>
          <p:nvSpPr>
            <p:cNvPr id="17" name="23 CuadroTexto"/>
            <p:cNvSpPr txBox="1"/>
            <p:nvPr/>
          </p:nvSpPr>
          <p:spPr>
            <a:xfrm>
              <a:off x="6516216" y="3785872"/>
              <a:ext cx="1944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 smtClean="0">
                  <a:latin typeface="Arial" pitchFamily="34" charset="0"/>
                  <a:cs typeface="Arial" pitchFamily="34" charset="0"/>
                </a:rPr>
                <a:t>Field </a:t>
              </a:r>
              <a:r>
                <a:rPr lang="es-ES" sz="1400" b="1" dirty="0" err="1" smtClean="0">
                  <a:latin typeface="Arial" pitchFamily="34" charset="0"/>
                  <a:cs typeface="Arial" pitchFamily="34" charset="0"/>
                </a:rPr>
                <a:t>Plate</a:t>
              </a:r>
              <a:endParaRPr lang="es-ES" sz="14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34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4"/>
          <p:cNvSpPr txBox="1">
            <a:spLocks noChangeArrowheads="1"/>
          </p:cNvSpPr>
          <p:nvPr/>
        </p:nvSpPr>
        <p:spPr>
          <a:xfrm>
            <a:off x="1116013" y="476672"/>
            <a:ext cx="7127875" cy="50405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Talk Outline</a:t>
            </a:r>
            <a:endParaRPr lang="en-US" sz="2000" kern="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7" name="6 Conector recto"/>
          <p:cNvCxnSpPr>
            <a:cxnSpLocks noChangeShapeType="1"/>
          </p:cNvCxnSpPr>
          <p:nvPr/>
        </p:nvCxnSpPr>
        <p:spPr bwMode="auto">
          <a:xfrm>
            <a:off x="286643" y="980727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83568" y="1268760"/>
            <a:ext cx="813690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+mn-lt"/>
                <a:ea typeface="+mj-ea"/>
                <a:cs typeface="+mj-cs"/>
              </a:rPr>
              <a:t>Critical aspects of the LGAD design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+mn-lt"/>
                <a:ea typeface="+mj-ea"/>
                <a:cs typeface="+mj-cs"/>
              </a:rPr>
              <a:t>Junction edge termination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+mn-lt"/>
                <a:ea typeface="+mj-ea"/>
                <a:cs typeface="+mj-cs"/>
              </a:rPr>
              <a:t>Protection of the periphery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+mn-lt"/>
                <a:ea typeface="+mj-ea"/>
                <a:cs typeface="+mj-cs"/>
              </a:rPr>
              <a:t>Design of the peripheral region in the new production run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+mn-lt"/>
                <a:ea typeface="+mj-ea"/>
                <a:cs typeface="+mj-cs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81903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New Fabrication Run: LGAD </a:t>
            </a:r>
            <a:r>
              <a:rPr lang="en-US" sz="2000" b="1" i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strip </a:t>
            </a:r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Detectors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1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" name="25 Grupo"/>
          <p:cNvGrpSpPr>
            <a:grpSpLocks noChangeAspect="1"/>
          </p:cNvGrpSpPr>
          <p:nvPr/>
        </p:nvGrpSpPr>
        <p:grpSpPr>
          <a:xfrm>
            <a:off x="467544" y="1196529"/>
            <a:ext cx="4921649" cy="4896767"/>
            <a:chOff x="210841" y="1052513"/>
            <a:chExt cx="5297535" cy="5270752"/>
          </a:xfrm>
        </p:grpSpPr>
        <p:pic>
          <p:nvPicPr>
            <p:cNvPr id="6" name="1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41" y="1052513"/>
              <a:ext cx="2629909" cy="2632908"/>
            </a:xfrm>
            <a:prstGeom prst="rect">
              <a:avLst/>
            </a:prstGeom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490" y="3689613"/>
              <a:ext cx="2632900" cy="2629892"/>
            </a:xfrm>
            <a:prstGeom prst="rect">
              <a:avLst/>
            </a:prstGeom>
          </p:spPr>
        </p:pic>
        <p:sp>
          <p:nvSpPr>
            <p:cNvPr id="8" name="17 CuadroTexto"/>
            <p:cNvSpPr txBox="1"/>
            <p:nvPr/>
          </p:nvSpPr>
          <p:spPr>
            <a:xfrm>
              <a:off x="263800" y="5898758"/>
              <a:ext cx="2592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 smtClean="0">
                  <a:solidFill>
                    <a:srgbClr val="3164AB"/>
                  </a:solidFill>
                </a:rPr>
                <a:t>32.160.62.06.12</a:t>
              </a:r>
              <a:endParaRPr lang="es-ES" sz="1600" dirty="0">
                <a:solidFill>
                  <a:srgbClr val="3164AB"/>
                </a:solidFill>
              </a:endParaRPr>
            </a:p>
          </p:txBody>
        </p:sp>
        <p:sp>
          <p:nvSpPr>
            <p:cNvPr id="9" name="18 CuadroTexto"/>
            <p:cNvSpPr txBox="1"/>
            <p:nvPr/>
          </p:nvSpPr>
          <p:spPr>
            <a:xfrm>
              <a:off x="242733" y="1146230"/>
              <a:ext cx="2592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 smtClean="0">
                  <a:solidFill>
                    <a:srgbClr val="3164AB"/>
                  </a:solidFill>
                </a:rPr>
                <a:t>32.160.50.06.24</a:t>
              </a:r>
              <a:endParaRPr lang="es-ES" sz="1600" dirty="0">
                <a:solidFill>
                  <a:srgbClr val="3164AB"/>
                </a:solidFill>
              </a:endParaRPr>
            </a:p>
          </p:txBody>
        </p:sp>
        <p:pic>
          <p:nvPicPr>
            <p:cNvPr id="12" name="19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5408" y="1062642"/>
              <a:ext cx="2632968" cy="2626971"/>
            </a:xfrm>
            <a:prstGeom prst="rect">
              <a:avLst/>
            </a:prstGeom>
          </p:spPr>
        </p:pic>
        <p:pic>
          <p:nvPicPr>
            <p:cNvPr id="13" name="20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5408" y="3696294"/>
              <a:ext cx="2617964" cy="2626971"/>
            </a:xfrm>
            <a:prstGeom prst="rect">
              <a:avLst/>
            </a:prstGeom>
          </p:spPr>
        </p:pic>
        <p:sp>
          <p:nvSpPr>
            <p:cNvPr id="14" name="21 CuadroTexto"/>
            <p:cNvSpPr txBox="1"/>
            <p:nvPr/>
          </p:nvSpPr>
          <p:spPr>
            <a:xfrm>
              <a:off x="2887688" y="5909631"/>
              <a:ext cx="2592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 smtClean="0">
                  <a:solidFill>
                    <a:srgbClr val="3164AB"/>
                  </a:solidFill>
                </a:rPr>
                <a:t>64.80.22.06.12</a:t>
              </a:r>
              <a:endParaRPr lang="es-ES" sz="1600" dirty="0">
                <a:solidFill>
                  <a:srgbClr val="3164AB"/>
                </a:solidFill>
              </a:endParaRPr>
            </a:p>
          </p:txBody>
        </p:sp>
        <p:sp>
          <p:nvSpPr>
            <p:cNvPr id="15" name="22 CuadroTexto"/>
            <p:cNvSpPr txBox="1"/>
            <p:nvPr/>
          </p:nvSpPr>
          <p:spPr>
            <a:xfrm>
              <a:off x="2866621" y="1157103"/>
              <a:ext cx="2592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 smtClean="0">
                  <a:solidFill>
                    <a:srgbClr val="3164AB"/>
                  </a:solidFill>
                </a:rPr>
                <a:t>64.80.10.06.24</a:t>
              </a:r>
              <a:endParaRPr lang="es-ES" sz="1600" dirty="0">
                <a:solidFill>
                  <a:srgbClr val="3164AB"/>
                </a:solidFill>
              </a:endParaRPr>
            </a:p>
          </p:txBody>
        </p:sp>
      </p:grpSp>
      <p:sp>
        <p:nvSpPr>
          <p:cNvPr id="16" name="3 CuadroTexto"/>
          <p:cNvSpPr txBox="1"/>
          <p:nvPr/>
        </p:nvSpPr>
        <p:spPr>
          <a:xfrm>
            <a:off x="5508105" y="981883"/>
            <a:ext cx="3348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4 </a:t>
            </a:r>
            <a:r>
              <a:rPr lang="en-US" sz="1800" dirty="0" smtClean="0">
                <a:latin typeface="Calibri"/>
              </a:rPr>
              <a:t>LGAD </a:t>
            </a:r>
            <a:r>
              <a:rPr lang="en-US" sz="1800" dirty="0" err="1" smtClean="0">
                <a:latin typeface="Calibri"/>
              </a:rPr>
              <a:t>pStrips</a:t>
            </a:r>
            <a:r>
              <a:rPr lang="en-US" sz="1800" dirty="0" smtClean="0">
                <a:latin typeface="Calibri"/>
              </a:rPr>
              <a:t> Detectors</a:t>
            </a:r>
            <a:endParaRPr lang="en-US" sz="1800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32-160-50-06-24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32-160-62-06-12</a:t>
            </a:r>
            <a:endParaRPr lang="en-US" sz="1800" dirty="0" smtClean="0">
              <a:solidFill>
                <a:prstClr val="black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64-80-10-06-24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64-80-22-06-12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2 </a:t>
            </a:r>
            <a:r>
              <a:rPr lang="en-US" sz="1800" dirty="0" err="1" smtClean="0">
                <a:latin typeface="Calibri"/>
              </a:rPr>
              <a:t>PiN</a:t>
            </a:r>
            <a:r>
              <a:rPr lang="en-US" sz="1800" dirty="0" smtClean="0">
                <a:latin typeface="Calibri"/>
              </a:rPr>
              <a:t> </a:t>
            </a:r>
            <a:r>
              <a:rPr lang="en-US" sz="1800" dirty="0" err="1" smtClean="0">
                <a:latin typeface="Calibri"/>
              </a:rPr>
              <a:t>pStrips</a:t>
            </a:r>
            <a:r>
              <a:rPr lang="en-US" sz="1800" dirty="0" smtClean="0">
                <a:latin typeface="Calibri"/>
              </a:rPr>
              <a:t> Detectors</a:t>
            </a:r>
            <a:endParaRPr lang="en-US" sz="1800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>
                <a:solidFill>
                  <a:srgbClr val="00B050"/>
                </a:solidFill>
                <a:latin typeface="Calibri"/>
              </a:rPr>
              <a:t>32-160-50-06-24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64-80-10-06-24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latin typeface="Calibri"/>
              </a:rPr>
              <a:t>Key Legend</a:t>
            </a:r>
            <a:endParaRPr lang="en-US" sz="1800" b="1" dirty="0"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AA-BB-CC-DD-EE</a:t>
            </a:r>
            <a:endParaRPr lang="en-US" sz="1800" b="1" dirty="0">
              <a:solidFill>
                <a:srgbClr val="00B050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AA, </a:t>
            </a:r>
            <a:r>
              <a:rPr lang="en-US" sz="1800" dirty="0" smtClean="0">
                <a:latin typeface="Calibri"/>
              </a:rPr>
              <a:t>Channels Number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BB, </a:t>
            </a:r>
            <a:r>
              <a:rPr lang="en-US" sz="1800" dirty="0" smtClean="0">
                <a:latin typeface="Calibri"/>
              </a:rPr>
              <a:t>Pixel Size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CC, </a:t>
            </a:r>
            <a:r>
              <a:rPr lang="en-US" sz="1800" dirty="0" smtClean="0">
                <a:latin typeface="Calibri"/>
              </a:rPr>
              <a:t>Multiplication Width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DD, </a:t>
            </a:r>
            <a:r>
              <a:rPr lang="en-US" sz="1800" dirty="0" smtClean="0">
                <a:latin typeface="Calibri"/>
              </a:rPr>
              <a:t>P-Stop Width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</a:rPr>
              <a:t>EE, </a:t>
            </a:r>
            <a:r>
              <a:rPr lang="en-US" sz="1800" dirty="0" smtClean="0">
                <a:latin typeface="Calibri"/>
              </a:rPr>
              <a:t>P-Stop Position</a:t>
            </a:r>
            <a:endParaRPr lang="en-US" sz="1800" dirty="0">
              <a:latin typeface="Calibri"/>
            </a:endParaRPr>
          </a:p>
        </p:txBody>
      </p:sp>
      <p:pic>
        <p:nvPicPr>
          <p:cNvPr id="17" name="Picture 2" descr="C:\Users\pablo\Dropbox\Personal\Presentación Nuevo México\Strip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16"/>
          <a:stretch/>
        </p:blipFill>
        <p:spPr bwMode="auto">
          <a:xfrm>
            <a:off x="5652120" y="5123110"/>
            <a:ext cx="3131840" cy="125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43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4"/>
          <p:cNvSpPr txBox="1">
            <a:spLocks noChangeArrowheads="1"/>
          </p:cNvSpPr>
          <p:nvPr/>
        </p:nvSpPr>
        <p:spPr>
          <a:xfrm>
            <a:off x="759619" y="475200"/>
            <a:ext cx="7840663" cy="504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000" b="1" kern="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</a:rPr>
              <a:t>Conclusions</a:t>
            </a:r>
            <a:endParaRPr lang="en-US" sz="2000" kern="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1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51520" y="1142069"/>
            <a:ext cx="8832920" cy="451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</a:rPr>
              <a:t>Optimization of the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LGAD peripheral region is crucial</a:t>
            </a:r>
            <a:r>
              <a:rPr lang="en-US" sz="1800" b="1" kern="0" dirty="0" smtClean="0">
                <a:latin typeface="Palatino Linotype" panose="02040502050505030304" pitchFamily="18" charset="0"/>
              </a:rPr>
              <a:t> for the detector performance</a:t>
            </a:r>
            <a:endParaRPr lang="en-US" sz="1800" b="1" kern="0" dirty="0">
              <a:latin typeface="Palatino Linotype" panose="02040502050505030304" pitchFamily="18" charset="0"/>
            </a:endParaRP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800" b="1" kern="0" dirty="0" smtClean="0">
                <a:latin typeface="Palatino Linotype" panose="02040502050505030304" pitchFamily="18" charset="0"/>
              </a:rPr>
              <a:t>Edge termination techniques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confine the high electric field</a:t>
            </a:r>
            <a:r>
              <a:rPr lang="en-US" sz="1800" b="1" kern="0" dirty="0" smtClean="0">
                <a:latin typeface="Palatino Linotype" panose="02040502050505030304" pitchFamily="18" charset="0"/>
              </a:rPr>
              <a:t> into the multiplication area and give voltage capability to the detector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800" b="1" kern="0" dirty="0" smtClean="0">
                <a:latin typeface="Palatino Linotype" panose="02040502050505030304" pitchFamily="18" charset="0"/>
              </a:rPr>
              <a:t>Struc</a:t>
            </a:r>
            <a:r>
              <a:rPr lang="en-US" sz="1800" b="1" kern="0" dirty="0" smtClean="0">
                <a:latin typeface="Palatino Linotype" panose="02040502050505030304" pitchFamily="18" charset="0"/>
              </a:rPr>
              <a:t>tures within the peripheral region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avoid high leakage currents</a:t>
            </a:r>
            <a:r>
              <a:rPr lang="en-US" sz="1800" b="1" kern="0" dirty="0" smtClean="0">
                <a:latin typeface="Palatino Linotype" panose="02040502050505030304" pitchFamily="18" charset="0"/>
              </a:rPr>
              <a:t> and degradation</a:t>
            </a:r>
            <a:endParaRPr lang="en-US" sz="1800" b="1" kern="0" dirty="0" smtClean="0">
              <a:latin typeface="Palatino Linotype" panose="02040502050505030304" pitchFamily="18" charset="0"/>
            </a:endParaRP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JTE 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termination technique has proved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good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 performance</a:t>
            </a:r>
            <a:endParaRPr lang="en-US" sz="1800" b="1" kern="0" dirty="0" smtClean="0">
              <a:latin typeface="Palatino Linotype" panose="02040502050505030304" pitchFamily="18" charset="0"/>
              <a:sym typeface="Wingdings" panose="05000000000000000000" pitchFamily="2" charset="2"/>
            </a:endParaRP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P-Spray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 technique has shown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poor effectiveness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New production run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 at the IMB-CNM include </a:t>
            </a:r>
            <a:r>
              <a:rPr lang="en-US" sz="1800" b="1" i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pad 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and segmented (</a:t>
            </a:r>
            <a:r>
              <a:rPr lang="en-US" sz="1800" b="1" i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strip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 and </a:t>
            </a:r>
            <a:r>
              <a:rPr lang="en-US" sz="1800" b="1" i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pixel</a:t>
            </a:r>
            <a:r>
              <a:rPr lang="en-US" sz="1800" b="1" kern="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) designs with an optimized peripheral region based on the P-Stop technique.</a:t>
            </a:r>
            <a:endParaRPr lang="en-US" sz="1800" b="1" kern="0" dirty="0" smtClean="0">
              <a:latin typeface="Palatino Linotype" panose="02040502050505030304" pitchFamily="18" charset="0"/>
            </a:endParaRP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itchFamily="2" charset="2"/>
              <a:buChar char="q"/>
              <a:defRPr/>
            </a:pPr>
            <a:endParaRPr lang="en-US" sz="1800" b="1" kern="0" dirty="0" smtClean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57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 txBox="1">
            <a:spLocks noChangeArrowheads="1"/>
          </p:cNvSpPr>
          <p:nvPr/>
        </p:nvSpPr>
        <p:spPr>
          <a:xfrm>
            <a:off x="971600" y="2348681"/>
            <a:ext cx="7560443" cy="648271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3000" b="1" kern="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Thank you</a:t>
            </a:r>
            <a:endParaRPr lang="en-US" sz="3000" kern="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3" name="6 Conector recto"/>
          <p:cNvCxnSpPr>
            <a:cxnSpLocks noChangeShapeType="1"/>
          </p:cNvCxnSpPr>
          <p:nvPr/>
        </p:nvCxnSpPr>
        <p:spPr bwMode="auto">
          <a:xfrm>
            <a:off x="286643" y="314096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Rectangle 14"/>
          <p:cNvSpPr txBox="1">
            <a:spLocks noChangeArrowheads="1"/>
          </p:cNvSpPr>
          <p:nvPr/>
        </p:nvSpPr>
        <p:spPr>
          <a:xfrm>
            <a:off x="1116012" y="3429001"/>
            <a:ext cx="7127875" cy="64807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/>
            <a:r>
              <a:rPr lang="en-US" sz="2400" kern="0" dirty="0" smtClean="0">
                <a:solidFill>
                  <a:schemeClr val="tx1"/>
                </a:solidFill>
                <a:latin typeface="+mn-lt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59307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4"/>
          <p:cNvSpPr>
            <a:spLocks noGrp="1" noChangeArrowheads="1"/>
          </p:cNvSpPr>
          <p:nvPr>
            <p:ph type="title"/>
          </p:nvPr>
        </p:nvSpPr>
        <p:spPr>
          <a:xfrm>
            <a:off x="756096" y="476251"/>
            <a:ext cx="76323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Optimization of the Multiplication layer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16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380" y="1556792"/>
            <a:ext cx="5162108" cy="3602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4840574" y="5233616"/>
            <a:ext cx="3979898" cy="1003697"/>
          </a:xfrm>
          <a:prstGeom prst="roundRect">
            <a:avLst>
              <a:gd name="adj" fmla="val 15046"/>
            </a:avLst>
          </a:prstGeom>
          <a:solidFill>
            <a:srgbClr val="FFC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Small variations in the Boron implant dose (</a:t>
            </a:r>
            <a:r>
              <a:rPr lang="en-US" sz="12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sz="1200" b="1" kern="0" dirty="0" smtClean="0"/>
              <a:t> 2 × 10</a:t>
            </a:r>
            <a:r>
              <a:rPr lang="en-US" sz="1200" b="1" kern="0" baseline="30000" dirty="0" smtClean="0"/>
              <a:t>12</a:t>
            </a:r>
            <a:r>
              <a:rPr lang="en-US" sz="1200" b="1" kern="0" dirty="0" smtClean="0"/>
              <a:t> at/cm</a:t>
            </a:r>
            <a:r>
              <a:rPr lang="en-US" sz="1200" b="1" kern="0" baseline="30000" dirty="0" smtClean="0"/>
              <a:t>2</a:t>
            </a:r>
            <a:r>
              <a:rPr lang="en-US" sz="1200" b="1" kern="0" dirty="0" smtClean="0"/>
              <a:t>) lead to large changes in Gain and Breakdown values</a:t>
            </a:r>
            <a:endParaRPr lang="en-US" sz="1200" b="1" kern="0" baseline="-25000" dirty="0"/>
          </a:p>
        </p:txBody>
      </p:sp>
      <p:cxnSp>
        <p:nvCxnSpPr>
          <p:cNvPr id="20" name="19 Conector recto de flecha"/>
          <p:cNvCxnSpPr/>
          <p:nvPr/>
        </p:nvCxnSpPr>
        <p:spPr bwMode="auto">
          <a:xfrm flipH="1" flipV="1">
            <a:off x="3275854" y="2273970"/>
            <a:ext cx="1584178" cy="55951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23 CuadroTexto"/>
          <p:cNvSpPr txBox="1"/>
          <p:nvPr/>
        </p:nvSpPr>
        <p:spPr>
          <a:xfrm>
            <a:off x="286641" y="1844824"/>
            <a:ext cx="3353705" cy="83099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rgbClr val="FF0000"/>
                </a:solidFill>
              </a:rPr>
              <a:t>Higher Boron implant Dose: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Higher Gain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Lower Breakdown</a:t>
            </a:r>
            <a:endParaRPr lang="en-US" sz="1600" baseline="-25000" dirty="0">
              <a:solidFill>
                <a:srgbClr val="FF0000"/>
              </a:solidFill>
            </a:endParaRPr>
          </a:p>
        </p:txBody>
      </p:sp>
      <p:pic>
        <p:nvPicPr>
          <p:cNvPr id="30" name="29 Imagen" descr="C:\Paulus\CDE11\APDs\Presentacion\Figuras\QeffPlayer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t="5344" r="11998"/>
          <a:stretch/>
        </p:blipFill>
        <p:spPr bwMode="auto">
          <a:xfrm>
            <a:off x="286643" y="2996952"/>
            <a:ext cx="3133229" cy="2487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21900" y="1196752"/>
            <a:ext cx="81105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P-type multiplication layer determines both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Gain</a:t>
            </a: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and </a:t>
            </a:r>
            <a:r>
              <a:rPr lang="en-US" sz="1800" b="1" kern="0" dirty="0" smtClean="0">
                <a:solidFill>
                  <a:srgbClr val="C00000"/>
                </a:solidFill>
                <a:latin typeface="Palatino Linotype" panose="02040502050505030304" pitchFamily="18" charset="0"/>
                <a:ea typeface="+mj-ea"/>
                <a:cs typeface="+mj-cs"/>
              </a:rPr>
              <a:t>Breakdown</a:t>
            </a:r>
            <a:endParaRPr lang="en-US" sz="1800" b="1" i="1" kern="0" dirty="0" smtClean="0">
              <a:solidFill>
                <a:srgbClr val="C00000"/>
              </a:solidFill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6503396" y="1700808"/>
            <a:ext cx="0" cy="273630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3164AB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20 Conector recto"/>
          <p:cNvCxnSpPr/>
          <p:nvPr/>
        </p:nvCxnSpPr>
        <p:spPr bwMode="auto">
          <a:xfrm>
            <a:off x="7308304" y="1700808"/>
            <a:ext cx="0" cy="273630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3164AB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5 Conector recto de flecha"/>
          <p:cNvCxnSpPr/>
          <p:nvPr/>
        </p:nvCxnSpPr>
        <p:spPr bwMode="auto">
          <a:xfrm flipH="1">
            <a:off x="1431414" y="4725144"/>
            <a:ext cx="260266" cy="7757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35496" y="5517232"/>
            <a:ext cx="4464977" cy="63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i="1" kern="0" dirty="0" smtClean="0">
                <a:latin typeface="Palatino Linotype" panose="02040502050505030304" pitchFamily="18" charset="0"/>
                <a:ea typeface="+mj-ea"/>
                <a:cs typeface="+mj-cs"/>
              </a:rPr>
              <a:t>Effective charge and doping value at the junction determine the Gain</a:t>
            </a:r>
          </a:p>
        </p:txBody>
      </p:sp>
    </p:spTree>
    <p:extLst>
      <p:ext uri="{BB962C8B-B14F-4D97-AF65-F5344CB8AC3E}">
        <p14:creationId xmlns:p14="http://schemas.microsoft.com/office/powerpoint/2010/main" val="334902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>
          <a:xfrm>
            <a:off x="683568" y="476251"/>
            <a:ext cx="7992887" cy="504000"/>
          </a:xfrm>
        </p:spPr>
        <p:txBody>
          <a:bodyPr/>
          <a:lstStyle/>
          <a:p>
            <a:pPr algn="ctr"/>
            <a:r>
              <a:rPr lang="en-US" altLang="ja-JP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Critical aspects of the LGAD design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" name="6 Conector recto"/>
          <p:cNvCxnSpPr>
            <a:cxnSpLocks noChangeShapeType="1"/>
          </p:cNvCxnSpPr>
          <p:nvPr/>
        </p:nvCxnSpPr>
        <p:spPr bwMode="auto">
          <a:xfrm>
            <a:off x="254148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6660232" y="1927506"/>
            <a:ext cx="1703718" cy="301109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kern="0" dirty="0" smtClean="0"/>
              <a:t>Electric Field @ 400 V</a:t>
            </a:r>
            <a:endParaRPr lang="en-US" sz="800" b="1" kern="0" baseline="-25000" dirty="0"/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07504" y="1196752"/>
            <a:ext cx="8364216" cy="144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5750" indent="-28575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600" u="sng" kern="0" dirty="0" smtClean="0">
                <a:latin typeface="Palatino Linotype" panose="02040502050505030304" pitchFamily="18" charset="0"/>
                <a:ea typeface="+mj-ea"/>
                <a:cs typeface="+mj-cs"/>
              </a:rPr>
              <a:t>Two regions</a:t>
            </a:r>
            <a:r>
              <a:rPr lang="en-US" sz="1600" u="sng" kern="0" dirty="0">
                <a:latin typeface="Palatino Linotype" panose="02040502050505030304" pitchFamily="18" charset="0"/>
                <a:ea typeface="+mj-ea"/>
                <a:cs typeface="+mj-cs"/>
              </a:rPr>
              <a:t> </a:t>
            </a:r>
            <a:r>
              <a:rPr lang="en-US" sz="1600" kern="0" dirty="0" smtClean="0">
                <a:latin typeface="Palatino Linotype" panose="02040502050505030304" pitchFamily="18" charset="0"/>
                <a:ea typeface="+mj-ea"/>
                <a:cs typeface="+mj-cs"/>
                <a:sym typeface="Wingdings" panose="05000000000000000000" pitchFamily="2" charset="2"/>
              </a:rPr>
              <a:t></a:t>
            </a:r>
            <a:r>
              <a:rPr lang="en-US" sz="1600" kern="0" dirty="0" smtClean="0">
                <a:latin typeface="Palatino Linotype" panose="02040502050505030304" pitchFamily="18" charset="0"/>
                <a:ea typeface="+mj-ea"/>
                <a:cs typeface="+mj-cs"/>
              </a:rPr>
              <a:t> different junctions:</a:t>
            </a:r>
            <a:endParaRPr lang="es-ES" sz="1800" b="1" kern="0" dirty="0">
              <a:latin typeface="Palatino Linotype" panose="02040502050505030304" pitchFamily="18" charset="0"/>
            </a:endParaRPr>
          </a:p>
          <a:p>
            <a:pPr marL="742950" lvl="1" indent="-2844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Central area  </a:t>
            </a:r>
            <a:r>
              <a:rPr lang="en-US" sz="1600" kern="0" dirty="0" smtClean="0">
                <a:latin typeface="Palatino Linotype" panose="02040502050505030304" pitchFamily="18" charset="0"/>
                <a:ea typeface="+mj-ea"/>
                <a:cs typeface="+mj-cs"/>
                <a:sym typeface="Wingdings" panose="05000000000000000000" pitchFamily="2" charset="2"/>
              </a:rPr>
              <a:t> </a:t>
            </a:r>
            <a:r>
              <a:rPr lang="en-US" sz="1600" dirty="0">
                <a:latin typeface="Palatino Linotype" panose="02040502050505030304" pitchFamily="18" charset="0"/>
              </a:rPr>
              <a:t>uniform electric </a:t>
            </a:r>
            <a:r>
              <a:rPr lang="en-US" sz="1600" dirty="0" smtClean="0">
                <a:latin typeface="Palatino Linotype" panose="02040502050505030304" pitchFamily="18" charset="0"/>
              </a:rPr>
              <a:t>field, high enough to activate mechanism 		             of impact ionization (multiplication)</a:t>
            </a:r>
          </a:p>
          <a:p>
            <a:pPr marL="742950" lvl="1" indent="-2857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Termination</a:t>
            </a:r>
          </a:p>
        </p:txBody>
      </p:sp>
      <p:grpSp>
        <p:nvGrpSpPr>
          <p:cNvPr id="16" name="32 Grupo"/>
          <p:cNvGrpSpPr/>
          <p:nvPr/>
        </p:nvGrpSpPr>
        <p:grpSpPr>
          <a:xfrm>
            <a:off x="827584" y="2636912"/>
            <a:ext cx="4968000" cy="1941134"/>
            <a:chOff x="827584" y="1919914"/>
            <a:chExt cx="4968000" cy="1941134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20792"/>
            <a:stretch/>
          </p:blipFill>
          <p:spPr bwMode="auto">
            <a:xfrm>
              <a:off x="827584" y="1919914"/>
              <a:ext cx="4968000" cy="194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23 Elipse"/>
            <p:cNvSpPr/>
            <p:nvPr/>
          </p:nvSpPr>
          <p:spPr bwMode="auto">
            <a:xfrm>
              <a:off x="2269034" y="2114303"/>
              <a:ext cx="862806" cy="575204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_tradnl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9" name="23 Elipse"/>
            <p:cNvSpPr/>
            <p:nvPr/>
          </p:nvSpPr>
          <p:spPr bwMode="auto">
            <a:xfrm>
              <a:off x="1404938" y="2197101"/>
              <a:ext cx="504056" cy="493266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_tradnl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20" name="Grupo 21"/>
          <p:cNvGrpSpPr>
            <a:grpSpLocks noChangeAspect="1"/>
          </p:cNvGrpSpPr>
          <p:nvPr/>
        </p:nvGrpSpPr>
        <p:grpSpPr>
          <a:xfrm>
            <a:off x="5961738" y="2372631"/>
            <a:ext cx="3074758" cy="2144052"/>
            <a:chOff x="4237721" y="1484784"/>
            <a:chExt cx="4337163" cy="3024336"/>
          </a:xfrm>
        </p:grpSpPr>
        <p:grpSp>
          <p:nvGrpSpPr>
            <p:cNvPr id="21" name="37 Grupo"/>
            <p:cNvGrpSpPr/>
            <p:nvPr/>
          </p:nvGrpSpPr>
          <p:grpSpPr>
            <a:xfrm>
              <a:off x="4237721" y="1484784"/>
              <a:ext cx="4337163" cy="3024336"/>
              <a:chOff x="185071" y="1196752"/>
              <a:chExt cx="4337163" cy="3024336"/>
            </a:xfrm>
          </p:grpSpPr>
          <p:pic>
            <p:nvPicPr>
              <p:cNvPr id="23" name="Picture 3" descr="C:\Paulus\ISPS12 Praga\Overlap100_Junction_EField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071" y="1196752"/>
                <a:ext cx="4337163" cy="30243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1 CuadroTexto"/>
              <p:cNvSpPr txBox="1"/>
              <p:nvPr/>
            </p:nvSpPr>
            <p:spPr>
              <a:xfrm>
                <a:off x="2014078" y="1512243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smtClean="0">
                    <a:solidFill>
                      <a:srgbClr val="FFFF00"/>
                    </a:solidFill>
                  </a:rPr>
                  <a:t>N</a:t>
                </a:r>
                <a:r>
                  <a:rPr lang="es-ES" sz="1400" b="1" baseline="30000" dirty="0" smtClean="0">
                    <a:solidFill>
                      <a:srgbClr val="FFFF00"/>
                    </a:solidFill>
                  </a:rPr>
                  <a:t>+</a:t>
                </a:r>
              </a:p>
            </p:txBody>
          </p:sp>
          <p:sp>
            <p:nvSpPr>
              <p:cNvPr id="25" name="41 CuadroTexto"/>
              <p:cNvSpPr txBox="1"/>
              <p:nvPr/>
            </p:nvSpPr>
            <p:spPr>
              <a:xfrm>
                <a:off x="2234651" y="2401143"/>
                <a:ext cx="3161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b="1" dirty="0" smtClean="0">
                    <a:solidFill>
                      <a:srgbClr val="FFFF00"/>
                    </a:solidFill>
                  </a:rPr>
                  <a:t>P</a:t>
                </a:r>
              </a:p>
            </p:txBody>
          </p:sp>
          <p:sp>
            <p:nvSpPr>
              <p:cNvPr id="27" name="43 CuadroTexto"/>
              <p:cNvSpPr txBox="1"/>
              <p:nvPr/>
            </p:nvSpPr>
            <p:spPr>
              <a:xfrm>
                <a:off x="1043608" y="3068960"/>
                <a:ext cx="3225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π</a:t>
                </a:r>
                <a:endParaRPr lang="es-ES" sz="1400" b="1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2" name="38 Elipse"/>
            <p:cNvSpPr/>
            <p:nvPr/>
          </p:nvSpPr>
          <p:spPr bwMode="auto">
            <a:xfrm>
              <a:off x="5075299" y="2169507"/>
              <a:ext cx="2808312" cy="408091"/>
            </a:xfrm>
            <a:prstGeom prst="ellipse">
              <a:avLst/>
            </a:prstGeom>
            <a:noFill/>
            <a:ln w="19050" cap="flat" cmpd="sng" algn="ctr">
              <a:solidFill>
                <a:schemeClr val="accent4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effectLst/>
                <a:latin typeface="Verdana" pitchFamily="34" charset="0"/>
              </a:endParaRPr>
            </a:p>
          </p:txBody>
        </p:sp>
      </p:grpSp>
      <p:cxnSp>
        <p:nvCxnSpPr>
          <p:cNvPr id="28" name="5 Conector recto de flecha"/>
          <p:cNvCxnSpPr/>
          <p:nvPr/>
        </p:nvCxnSpPr>
        <p:spPr bwMode="auto">
          <a:xfrm>
            <a:off x="6372200" y="1988840"/>
            <a:ext cx="698494" cy="7865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5 Conector recto de flecha"/>
          <p:cNvCxnSpPr>
            <a:endCxn id="18" idx="0"/>
          </p:cNvCxnSpPr>
          <p:nvPr/>
        </p:nvCxnSpPr>
        <p:spPr bwMode="auto">
          <a:xfrm>
            <a:off x="2146141" y="1927506"/>
            <a:ext cx="554296" cy="9037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5 Conector recto de flecha"/>
          <p:cNvCxnSpPr>
            <a:endCxn id="19" idx="0"/>
          </p:cNvCxnSpPr>
          <p:nvPr/>
        </p:nvCxnSpPr>
        <p:spPr bwMode="auto">
          <a:xfrm>
            <a:off x="1521446" y="2519729"/>
            <a:ext cx="135520" cy="39437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5 Conector recto de flecha"/>
          <p:cNvCxnSpPr/>
          <p:nvPr/>
        </p:nvCxnSpPr>
        <p:spPr bwMode="auto">
          <a:xfrm>
            <a:off x="1619672" y="3362190"/>
            <a:ext cx="0" cy="138670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48 CuadroTexto"/>
              <p:cNvSpPr txBox="1"/>
              <p:nvPr/>
            </p:nvSpPr>
            <p:spPr>
              <a:xfrm>
                <a:off x="1475656" y="5017991"/>
                <a:ext cx="28879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s-ES" sz="1600" b="1" i="1" smtClean="0">
                              <a:latin typeface="Cambria Math"/>
                            </a:rPr>
                            <m:t>𝑩𝑫</m:t>
                          </m:r>
                        </m:sub>
                      </m:sSub>
                      <m:sSub>
                        <m:sSubPr>
                          <m:ctrlPr>
                            <a:rPr lang="es-E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latin typeface="Cambria Math"/>
                            </a:rPr>
                            <m:t>|</m:t>
                          </m:r>
                        </m:e>
                        <m:sub>
                          <m:r>
                            <a:rPr lang="es-ES" sz="1600" b="1" i="0" smtClean="0">
                              <a:latin typeface="Cambria Math"/>
                            </a:rPr>
                            <m:t>𝐓𝐞𝐫𝐦𝐢𝐧𝐚𝐭𝐢𝐨𝐧</m:t>
                          </m:r>
                        </m:sub>
                      </m:sSub>
                      <m:r>
                        <a:rPr lang="es-ES" sz="1600" b="1" i="1" smtClean="0">
                          <a:latin typeface="Cambria Math"/>
                        </a:rPr>
                        <m:t>≫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lang="es-ES" sz="1600" b="1" i="1">
                              <a:latin typeface="Cambria Math"/>
                            </a:rPr>
                            <m:t>𝑩𝑫</m:t>
                          </m:r>
                        </m:sub>
                      </m:sSub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>
                              <a:latin typeface="Cambria Math"/>
                            </a:rPr>
                            <m:t>|</m:t>
                          </m:r>
                        </m:e>
                        <m:sub>
                          <m:r>
                            <a:rPr lang="es-ES" sz="1600" b="1" i="1" smtClean="0">
                              <a:latin typeface="Cambria Math"/>
                            </a:rPr>
                            <m:t>𝑪𝒆𝒏𝒕𝒓𝒂𝒍</m:t>
                          </m:r>
                        </m:sub>
                      </m:sSub>
                    </m:oMath>
                  </m:oMathPara>
                </a14:m>
                <a:endParaRPr lang="es-ES" sz="1600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32" name="4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5017991"/>
                <a:ext cx="2887970" cy="338554"/>
              </a:xfrm>
              <a:prstGeom prst="rect">
                <a:avLst/>
              </a:prstGeom>
              <a:blipFill rotWithShape="0">
                <a:blip r:embed="rId5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589339" y="4653757"/>
            <a:ext cx="4774749" cy="41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defRPr/>
            </a:pPr>
            <a:r>
              <a:rPr lang="en-US" sz="1600" kern="0" dirty="0" smtClean="0">
                <a:latin typeface="Palatino Linotype" panose="02040502050505030304" pitchFamily="18" charset="0"/>
                <a:ea typeface="+mj-ea"/>
                <a:cs typeface="+mj-cs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High electric field confined in the central region</a:t>
            </a:r>
            <a:endParaRPr lang="en-US" sz="1600" b="1" kern="0" dirty="0" smtClean="0"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sp>
        <p:nvSpPr>
          <p:cNvPr id="36" name="Rectangle 2"/>
          <p:cNvSpPr txBox="1">
            <a:spLocks noChangeArrowheads="1"/>
          </p:cNvSpPr>
          <p:nvPr/>
        </p:nvSpPr>
        <p:spPr bwMode="auto">
          <a:xfrm>
            <a:off x="4488685" y="5279094"/>
            <a:ext cx="4403795" cy="103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287100" indent="-28575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600" b="1" u="sng" kern="0" dirty="0" smtClean="0">
                <a:latin typeface="Palatino Linotype" panose="02040502050505030304" pitchFamily="18" charset="0"/>
                <a:ea typeface="+mj-ea"/>
                <a:cs typeface="+mj-cs"/>
              </a:rPr>
              <a:t>3rd Region</a:t>
            </a:r>
          </a:p>
          <a:p>
            <a:pPr marL="742950" lvl="1" indent="-2844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Periphery  </a:t>
            </a:r>
          </a:p>
          <a:p>
            <a:pPr marL="458550" lvl="1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defRPr/>
            </a:pPr>
            <a:r>
              <a:rPr lang="en-US" sz="1600" b="1" kern="0" dirty="0">
                <a:latin typeface="Palatino Linotype" panose="02040502050505030304" pitchFamily="18" charset="0"/>
                <a:ea typeface="+mj-ea"/>
                <a:cs typeface="+mj-cs"/>
                <a:sym typeface="Wingdings" panose="05000000000000000000" pitchFamily="2" charset="2"/>
              </a:rPr>
              <a:t>	</a:t>
            </a:r>
            <a:r>
              <a:rPr lang="en-US" sz="1600" kern="0" dirty="0" smtClean="0">
                <a:latin typeface="Palatino Linotype" panose="02040502050505030304" pitchFamily="18" charset="0"/>
                <a:ea typeface="+mj-ea"/>
                <a:cs typeface="+mj-cs"/>
                <a:sym typeface="Wingdings" panose="05000000000000000000" pitchFamily="2" charset="2"/>
              </a:rPr>
              <a:t> Reduction of the leakage currents</a:t>
            </a:r>
            <a:endParaRPr lang="en-US" sz="1600" b="1" kern="0" dirty="0" smtClean="0"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sp>
        <p:nvSpPr>
          <p:cNvPr id="37" name="23 Elipse"/>
          <p:cNvSpPr/>
          <p:nvPr/>
        </p:nvSpPr>
        <p:spPr bwMode="auto">
          <a:xfrm>
            <a:off x="5249537" y="2708920"/>
            <a:ext cx="589308" cy="57520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38" name="5 Conector recto de flecha"/>
          <p:cNvCxnSpPr>
            <a:stCxn id="37" idx="4"/>
          </p:cNvCxnSpPr>
          <p:nvPr/>
        </p:nvCxnSpPr>
        <p:spPr bwMode="auto">
          <a:xfrm flipH="1">
            <a:off x="5364088" y="3284124"/>
            <a:ext cx="180103" cy="199497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34135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4"/>
          <p:cNvSpPr>
            <a:spLocks noGrp="1" noChangeArrowheads="1"/>
          </p:cNvSpPr>
          <p:nvPr>
            <p:ph type="title"/>
          </p:nvPr>
        </p:nvSpPr>
        <p:spPr>
          <a:xfrm>
            <a:off x="756096" y="476251"/>
            <a:ext cx="76323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Edge Termination: Why is needed?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14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07504" y="1027719"/>
            <a:ext cx="8832920" cy="1955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200" b="1" kern="0" dirty="0" smtClean="0">
                <a:solidFill>
                  <a:srgbClr val="C00000"/>
                </a:solidFill>
                <a:ea typeface="+mj-ea"/>
                <a:cs typeface="+mj-cs"/>
              </a:rPr>
              <a:t>The N</a:t>
            </a:r>
            <a:r>
              <a:rPr lang="en-US" sz="1200" b="1" kern="0" baseline="30000" dirty="0" smtClean="0">
                <a:solidFill>
                  <a:srgbClr val="C00000"/>
                </a:solidFill>
                <a:ea typeface="+mj-ea"/>
                <a:cs typeface="+mj-cs"/>
              </a:rPr>
              <a:t>+</a:t>
            </a:r>
            <a:r>
              <a:rPr lang="en-US" sz="1200" b="1" kern="0" dirty="0" smtClean="0">
                <a:solidFill>
                  <a:srgbClr val="C00000"/>
                </a:solidFill>
                <a:ea typeface="+mj-ea"/>
                <a:cs typeface="+mj-cs"/>
              </a:rPr>
              <a:t> shallow contact and the P-multiplication layers have to be locally created with a lithography mask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200" b="1" kern="0" dirty="0" smtClean="0">
                <a:ea typeface="+mj-ea"/>
                <a:cs typeface="+mj-cs"/>
              </a:rPr>
              <a:t>The electric field at the curvature of the N</a:t>
            </a:r>
            <a:r>
              <a:rPr lang="en-US" sz="1200" b="1" kern="0" baseline="30000" dirty="0" smtClean="0">
                <a:ea typeface="+mj-ea"/>
                <a:cs typeface="+mj-cs"/>
              </a:rPr>
              <a:t>+</a:t>
            </a:r>
            <a:r>
              <a:rPr lang="en-US" sz="1200" b="1" kern="0" dirty="0" smtClean="0">
                <a:ea typeface="+mj-ea"/>
                <a:cs typeface="+mj-cs"/>
              </a:rPr>
              <a:t>/P junction is much higher than that of the plane junction (where Gain is needed)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200" b="1" kern="0" dirty="0" smtClean="0">
                <a:ea typeface="+mj-ea"/>
                <a:cs typeface="+mj-cs"/>
              </a:rPr>
              <a:t>Avalanche at the </a:t>
            </a:r>
            <a:r>
              <a:rPr lang="en-US" sz="1200" b="1" kern="0" dirty="0"/>
              <a:t>N</a:t>
            </a:r>
            <a:r>
              <a:rPr lang="en-US" sz="1200" b="1" kern="0" baseline="30000" dirty="0"/>
              <a:t>+</a:t>
            </a:r>
            <a:r>
              <a:rPr lang="en-US" sz="1200" b="1" kern="0" dirty="0"/>
              <a:t>/P </a:t>
            </a:r>
            <a:r>
              <a:rPr lang="en-US" sz="1200" b="1" kern="0" dirty="0" smtClean="0">
                <a:ea typeface="+mj-ea"/>
                <a:cs typeface="+mj-cs"/>
              </a:rPr>
              <a:t>curvature at a very low reverse voltage (premature breakdown)</a:t>
            </a: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ü"/>
              <a:defRPr/>
            </a:pPr>
            <a:endParaRPr lang="en-US" sz="1200" b="1" kern="0" dirty="0">
              <a:ea typeface="+mj-ea"/>
              <a:cs typeface="+mj-cs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ü"/>
              <a:defRPr/>
            </a:pPr>
            <a:endParaRPr lang="en-US" sz="1200" b="1" kern="0" dirty="0" smtClean="0">
              <a:ea typeface="+mj-ea"/>
              <a:cs typeface="+mj-cs"/>
            </a:endParaRPr>
          </a:p>
          <a:p>
            <a:pPr marL="800100" lvl="1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ü"/>
              <a:defRPr/>
            </a:pPr>
            <a:endParaRPr lang="en-US" sz="1200" b="1" kern="0" dirty="0">
              <a:ea typeface="+mj-ea"/>
              <a:cs typeface="+mj-cs"/>
            </a:endParaRPr>
          </a:p>
        </p:txBody>
      </p:sp>
      <p:pic>
        <p:nvPicPr>
          <p:cNvPr id="16" name="Picture 2" descr="C:\Users\user\Desktop\Captu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61" y="2473470"/>
            <a:ext cx="5056204" cy="387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9"/>
          <p:cNvSpPr>
            <a:spLocks noChangeArrowheads="1"/>
          </p:cNvSpPr>
          <p:nvPr/>
        </p:nvSpPr>
        <p:spPr bwMode="auto">
          <a:xfrm>
            <a:off x="5479087" y="2859220"/>
            <a:ext cx="3357936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Shallow N</a:t>
            </a:r>
            <a:r>
              <a:rPr lang="en-US" sz="1200" b="1" kern="0" baseline="30000" dirty="0" smtClean="0"/>
              <a:t>+</a:t>
            </a:r>
            <a:r>
              <a:rPr lang="en-US" sz="1200" b="1" kern="0" dirty="0" smtClean="0"/>
              <a:t> and P-multiplication layers self aligned</a:t>
            </a:r>
            <a:endParaRPr lang="en-US" sz="1200" b="1" kern="0" baseline="-25000" dirty="0"/>
          </a:p>
        </p:txBody>
      </p:sp>
      <p:cxnSp>
        <p:nvCxnSpPr>
          <p:cNvPr id="18" name="5 Conector recto de flecha"/>
          <p:cNvCxnSpPr/>
          <p:nvPr/>
        </p:nvCxnSpPr>
        <p:spPr bwMode="auto">
          <a:xfrm flipH="1">
            <a:off x="3923928" y="3150292"/>
            <a:ext cx="153208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5508104" y="4791072"/>
            <a:ext cx="3357936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High electric field peak at the curvature</a:t>
            </a:r>
            <a:endParaRPr lang="en-US" sz="1200" b="1" kern="0" baseline="-25000" dirty="0"/>
          </a:p>
        </p:txBody>
      </p:sp>
      <p:cxnSp>
        <p:nvCxnSpPr>
          <p:cNvPr id="20" name="5 Conector recto de flecha"/>
          <p:cNvCxnSpPr>
            <a:stCxn id="19" idx="1"/>
          </p:cNvCxnSpPr>
          <p:nvPr/>
        </p:nvCxnSpPr>
        <p:spPr bwMode="auto">
          <a:xfrm flipH="1" flipV="1">
            <a:off x="2339752" y="4293096"/>
            <a:ext cx="3168352" cy="78904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3477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>
          <a:xfrm>
            <a:off x="374480" y="476251"/>
            <a:ext cx="8395561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Design of the Edge Termination: Critical Electric Field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66" name="Picture 2" descr="C:\Users\user\Desktop\Captu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851" y="1340768"/>
            <a:ext cx="6435501" cy="460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ector recto 2"/>
          <p:cNvCxnSpPr/>
          <p:nvPr/>
        </p:nvCxnSpPr>
        <p:spPr bwMode="auto">
          <a:xfrm flipV="1">
            <a:off x="6432985" y="2814337"/>
            <a:ext cx="0" cy="237626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Conector recto 8"/>
          <p:cNvCxnSpPr/>
          <p:nvPr/>
        </p:nvCxnSpPr>
        <p:spPr bwMode="auto">
          <a:xfrm flipH="1">
            <a:off x="2240955" y="2814337"/>
            <a:ext cx="41764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Conector recto 10"/>
          <p:cNvCxnSpPr/>
          <p:nvPr/>
        </p:nvCxnSpPr>
        <p:spPr bwMode="auto">
          <a:xfrm flipV="1">
            <a:off x="2500766" y="4706332"/>
            <a:ext cx="5942" cy="49367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Conector recto 11"/>
          <p:cNvCxnSpPr/>
          <p:nvPr/>
        </p:nvCxnSpPr>
        <p:spPr bwMode="auto">
          <a:xfrm flipH="1">
            <a:off x="2250362" y="4686545"/>
            <a:ext cx="25365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CuadroTexto 13"/>
          <p:cNvSpPr txBox="1"/>
          <p:nvPr/>
        </p:nvSpPr>
        <p:spPr>
          <a:xfrm>
            <a:off x="4185171" y="1654977"/>
            <a:ext cx="29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dirty="0" smtClean="0"/>
              <a:t>P-</a:t>
            </a:r>
            <a:r>
              <a:rPr lang="es-ES" sz="1800" b="1" dirty="0" err="1" smtClean="0"/>
              <a:t>Multiplication</a:t>
            </a:r>
            <a:r>
              <a:rPr lang="es-ES" sz="1800" b="1" dirty="0" smtClean="0"/>
              <a:t> </a:t>
            </a:r>
            <a:r>
              <a:rPr lang="es-ES" sz="1800" b="1" dirty="0" err="1" smtClean="0"/>
              <a:t>layer</a:t>
            </a:r>
            <a:endParaRPr lang="es-ES" sz="1800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2227925" y="3817803"/>
            <a:ext cx="172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dirty="0" smtClean="0"/>
              <a:t>P-</a:t>
            </a:r>
            <a:r>
              <a:rPr lang="es-ES" sz="1800" b="1" dirty="0" err="1" smtClean="0"/>
              <a:t>Substrate</a:t>
            </a:r>
            <a:endParaRPr lang="es-ES" sz="1800" b="1" dirty="0"/>
          </a:p>
        </p:txBody>
      </p:sp>
      <p:cxnSp>
        <p:nvCxnSpPr>
          <p:cNvPr id="6" name="5 Conector recto"/>
          <p:cNvCxnSpPr/>
          <p:nvPr/>
        </p:nvCxnSpPr>
        <p:spPr bwMode="auto">
          <a:xfrm flipV="1">
            <a:off x="4041155" y="1884604"/>
            <a:ext cx="0" cy="320058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5 Conector recto de flecha"/>
          <p:cNvCxnSpPr/>
          <p:nvPr/>
        </p:nvCxnSpPr>
        <p:spPr bwMode="auto">
          <a:xfrm>
            <a:off x="5663795" y="2024309"/>
            <a:ext cx="753624" cy="7900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5 Conector recto de flecha"/>
          <p:cNvCxnSpPr/>
          <p:nvPr/>
        </p:nvCxnSpPr>
        <p:spPr bwMode="auto">
          <a:xfrm flipH="1">
            <a:off x="2500766" y="4187135"/>
            <a:ext cx="388261" cy="49941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19 Flecha derecha"/>
          <p:cNvSpPr/>
          <p:nvPr/>
        </p:nvSpPr>
        <p:spPr bwMode="auto">
          <a:xfrm rot="10800000">
            <a:off x="3089906" y="2419323"/>
            <a:ext cx="861981" cy="212407"/>
          </a:xfrm>
          <a:prstGeom prst="rightArrow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2429082" y="1871756"/>
            <a:ext cx="1458888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Extrapolated values</a:t>
            </a:r>
            <a:endParaRPr lang="en-US" sz="1200" b="1" kern="0" baseline="-25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507175" y="6053372"/>
            <a:ext cx="64492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/>
              <a:t>B. </a:t>
            </a:r>
            <a:r>
              <a:rPr lang="es-ES" sz="1200" b="1" dirty="0" err="1" smtClean="0"/>
              <a:t>Jayant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Baliga</a:t>
            </a:r>
            <a:r>
              <a:rPr lang="es-ES" sz="1200" b="1" dirty="0"/>
              <a:t> </a:t>
            </a:r>
            <a:r>
              <a:rPr lang="es-ES" sz="1200" b="1" dirty="0" smtClean="0"/>
              <a:t>(2008): </a:t>
            </a:r>
            <a:r>
              <a:rPr lang="es-ES" sz="1200" b="1" i="1" dirty="0" smtClean="0"/>
              <a:t>Fundamentals of </a:t>
            </a:r>
            <a:r>
              <a:rPr lang="es-ES" sz="1200" b="1" i="1" dirty="0" err="1" smtClean="0"/>
              <a:t>Power</a:t>
            </a:r>
            <a:r>
              <a:rPr lang="es-ES" sz="1200" b="1" i="1" dirty="0" smtClean="0"/>
              <a:t> Semiconductor </a:t>
            </a:r>
            <a:r>
              <a:rPr lang="es-ES" sz="1200" b="1" i="1" dirty="0" err="1" smtClean="0"/>
              <a:t>Devices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158270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4"/>
          <p:cNvSpPr>
            <a:spLocks noGrp="1" noChangeArrowheads="1"/>
          </p:cNvSpPr>
          <p:nvPr>
            <p:ph type="title"/>
          </p:nvPr>
        </p:nvSpPr>
        <p:spPr>
          <a:xfrm>
            <a:off x="374480" y="476251"/>
            <a:ext cx="8395561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Junction Edge Termination: Analyzed Designs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7" name="6 Conector recto"/>
          <p:cNvCxnSpPr>
            <a:cxnSpLocks noChangeShapeType="1"/>
          </p:cNvCxnSpPr>
          <p:nvPr/>
        </p:nvCxnSpPr>
        <p:spPr bwMode="auto">
          <a:xfrm>
            <a:off x="286643" y="980728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9218" name="Picture 2" descr="C:\Users\user\Desktop\Captu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95382"/>
            <a:ext cx="5412201" cy="457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6527817" y="3501008"/>
            <a:ext cx="1947073" cy="662440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/>
              <a:t>3 Designs have been analyzed</a:t>
            </a:r>
            <a:endParaRPr lang="en-US" sz="1400" b="1" kern="0" baseline="-25000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26036" y="980728"/>
            <a:ext cx="8882468" cy="800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>
                <a:ea typeface="+mj-ea"/>
                <a:cs typeface="+mj-cs"/>
              </a:rPr>
              <a:t>The optimization of the edge termination is ruled by the </a:t>
            </a:r>
            <a:r>
              <a:rPr lang="en-US" sz="1400" b="1" kern="0" dirty="0" smtClean="0">
                <a:solidFill>
                  <a:srgbClr val="FF0000"/>
                </a:solidFill>
                <a:ea typeface="+mj-ea"/>
                <a:cs typeface="+mj-cs"/>
              </a:rPr>
              <a:t>electric field at the multiplication layer</a:t>
            </a:r>
            <a:r>
              <a:rPr lang="en-US" sz="1400" b="1" kern="0" dirty="0" smtClean="0">
                <a:ea typeface="+mj-ea"/>
                <a:cs typeface="+mj-cs"/>
              </a:rPr>
              <a:t> (not by the maximum voltage capability, as in power devices).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933032" y="2132856"/>
            <a:ext cx="28874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anose="05000000000000000000" pitchFamily="2" charset="2"/>
              <a:buChar char="Ø"/>
              <a:defRPr/>
            </a:pP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Goal: V</a:t>
            </a:r>
            <a:r>
              <a:rPr lang="en-US" sz="1800" b="1" kern="0" baseline="-25000" dirty="0" smtClean="0">
                <a:latin typeface="Palatino Linotype" panose="02040502050505030304" pitchFamily="18" charset="0"/>
                <a:ea typeface="+mj-ea"/>
                <a:cs typeface="+mj-cs"/>
              </a:rPr>
              <a:t>BD_1D</a:t>
            </a:r>
            <a:r>
              <a:rPr lang="en-US" sz="1800" b="1" kern="0" dirty="0" smtClean="0">
                <a:latin typeface="Palatino Linotype" panose="02040502050505030304" pitchFamily="18" charset="0"/>
                <a:ea typeface="+mj-ea"/>
                <a:cs typeface="+mj-cs"/>
              </a:rPr>
              <a:t> &lt; </a:t>
            </a:r>
            <a:r>
              <a:rPr lang="en-US" sz="1800" b="1" kern="0" dirty="0" err="1" smtClean="0">
                <a:latin typeface="Palatino Linotype" panose="02040502050505030304" pitchFamily="18" charset="0"/>
                <a:ea typeface="+mj-ea"/>
                <a:cs typeface="+mj-cs"/>
              </a:rPr>
              <a:t>V</a:t>
            </a:r>
            <a:r>
              <a:rPr lang="en-US" sz="1800" b="1" kern="0" baseline="-25000" dirty="0" err="1" smtClean="0">
                <a:latin typeface="Palatino Linotype" panose="02040502050505030304" pitchFamily="18" charset="0"/>
                <a:ea typeface="+mj-ea"/>
                <a:cs typeface="+mj-cs"/>
              </a:rPr>
              <a:t>BD_Edge</a:t>
            </a:r>
            <a:endParaRPr lang="en-US" sz="1800" b="1" i="1" kern="0" baseline="-25000" dirty="0" smtClean="0"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cxnSp>
        <p:nvCxnSpPr>
          <p:cNvPr id="11" name="5 Conector recto de flecha"/>
          <p:cNvCxnSpPr>
            <a:stCxn id="8" idx="1"/>
          </p:cNvCxnSpPr>
          <p:nvPr/>
        </p:nvCxnSpPr>
        <p:spPr bwMode="auto">
          <a:xfrm flipH="1" flipV="1">
            <a:off x="5015649" y="2274160"/>
            <a:ext cx="1512168" cy="155806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5 Conector recto de flecha"/>
          <p:cNvCxnSpPr>
            <a:stCxn id="8" idx="1"/>
          </p:cNvCxnSpPr>
          <p:nvPr/>
        </p:nvCxnSpPr>
        <p:spPr bwMode="auto">
          <a:xfrm flipH="1" flipV="1">
            <a:off x="4511593" y="3645024"/>
            <a:ext cx="2016224" cy="18720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5 Conector recto de flecha"/>
          <p:cNvCxnSpPr>
            <a:stCxn id="8" idx="1"/>
          </p:cNvCxnSpPr>
          <p:nvPr/>
        </p:nvCxnSpPr>
        <p:spPr bwMode="auto">
          <a:xfrm flipH="1">
            <a:off x="3863521" y="3832228"/>
            <a:ext cx="2664296" cy="104587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8152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>
          <a:xfrm>
            <a:off x="30001" y="476672"/>
            <a:ext cx="9191191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Junction Edge Termination: Floating Guard Ring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" name="4 Conector recto"/>
          <p:cNvCxnSpPr>
            <a:cxnSpLocks noChangeShapeType="1"/>
          </p:cNvCxnSpPr>
          <p:nvPr/>
        </p:nvCxnSpPr>
        <p:spPr bwMode="auto">
          <a:xfrm>
            <a:off x="286643" y="981149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42" name="Picture 2" descr="C:\Users\user\Desktop\Captu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8" y="2670026"/>
            <a:ext cx="4556764" cy="371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8668" y="1027718"/>
            <a:ext cx="8833812" cy="153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>
                <a:ea typeface="+mj-ea"/>
                <a:cs typeface="+mj-cs"/>
              </a:rPr>
              <a:t>The N+ shallow diffusion is used to implement a </a:t>
            </a:r>
            <a:r>
              <a:rPr lang="en-US" sz="1400" b="1" kern="0" dirty="0" smtClean="0">
                <a:solidFill>
                  <a:srgbClr val="FF0000"/>
                </a:solidFill>
                <a:ea typeface="+mj-ea"/>
                <a:cs typeface="+mj-cs"/>
              </a:rPr>
              <a:t>floating guard ring</a:t>
            </a:r>
            <a:r>
              <a:rPr lang="en-US" sz="1400" b="1" kern="0" dirty="0" smtClean="0">
                <a:ea typeface="+mj-ea"/>
                <a:cs typeface="+mj-cs"/>
              </a:rPr>
              <a:t>.</a:t>
            </a:r>
            <a:endParaRPr lang="en-US" sz="1400" b="1" kern="0" dirty="0" smtClean="0"/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3"/>
              </a:buBlip>
              <a:defRPr/>
            </a:pPr>
            <a:r>
              <a:rPr lang="en-US" sz="1400" b="1" kern="0" dirty="0" smtClean="0">
                <a:latin typeface="Palatino Linotype" panose="02040502050505030304" pitchFamily="18" charset="0"/>
              </a:rPr>
              <a:t>The lateral electric field distribution is smoothed leading to two peaks (main junction and floating guard ring)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3"/>
              </a:buBlip>
              <a:defRPr/>
            </a:pPr>
            <a:r>
              <a:rPr lang="en-US" sz="1400" b="1" kern="0" dirty="0" smtClean="0">
                <a:latin typeface="Palatino Linotype" panose="02040502050505030304" pitchFamily="18" charset="0"/>
              </a:rPr>
              <a:t>The electric field peak and the risk of avalanche breakdown at the curvature of the main junction is reduced. </a:t>
            </a:r>
            <a:r>
              <a:rPr lang="en-US" sz="1400" b="1" kern="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Optimization of the guard ring location is needed.</a:t>
            </a:r>
            <a:endParaRPr lang="en-US" sz="1400" b="1" kern="0" dirty="0" smtClean="0">
              <a:solidFill>
                <a:srgbClr val="FF0000"/>
              </a:solidFill>
              <a:ea typeface="+mj-ea"/>
              <a:cs typeface="+mj-cs"/>
            </a:endParaRPr>
          </a:p>
        </p:txBody>
      </p:sp>
      <p:pic>
        <p:nvPicPr>
          <p:cNvPr id="10243" name="Picture 3" descr="C:\Users\user\Desktop\Captura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"/>
          <a:stretch/>
        </p:blipFill>
        <p:spPr bwMode="auto">
          <a:xfrm>
            <a:off x="4631466" y="3140968"/>
            <a:ext cx="444846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4744592" y="2630832"/>
            <a:ext cx="3787848" cy="58214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The lower </a:t>
            </a:r>
            <a:r>
              <a:rPr lang="en-US" sz="1200" b="1" kern="0" dirty="0" err="1" smtClean="0"/>
              <a:t>Ec</a:t>
            </a:r>
            <a:r>
              <a:rPr lang="en-US" sz="1200" b="1" kern="0" dirty="0" smtClean="0"/>
              <a:t> value at the ring junction can lead the termination to breakdown</a:t>
            </a:r>
            <a:endParaRPr lang="en-US" sz="1200" b="1" kern="0" baseline="-25000" dirty="0"/>
          </a:p>
        </p:txBody>
      </p:sp>
    </p:spTree>
    <p:extLst>
      <p:ext uri="{BB962C8B-B14F-4D97-AF65-F5344CB8AC3E}">
        <p14:creationId xmlns:p14="http://schemas.microsoft.com/office/powerpoint/2010/main" val="411173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>
          <a:xfrm>
            <a:off x="756096" y="476672"/>
            <a:ext cx="76323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Junction Edge Termination: N</a:t>
            </a:r>
            <a:r>
              <a:rPr lang="en-US" sz="2000" b="1" baseline="300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+</a:t>
            </a:r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 Extension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5" name="4 Conector recto"/>
          <p:cNvCxnSpPr>
            <a:cxnSpLocks noChangeShapeType="1"/>
          </p:cNvCxnSpPr>
          <p:nvPr/>
        </p:nvCxnSpPr>
        <p:spPr bwMode="auto">
          <a:xfrm>
            <a:off x="286643" y="981149"/>
            <a:ext cx="8605837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7504" y="1027719"/>
            <a:ext cx="8974560" cy="146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>
                <a:ea typeface="+mj-ea"/>
                <a:cs typeface="+mj-cs"/>
              </a:rPr>
              <a:t>The N</a:t>
            </a:r>
            <a:r>
              <a:rPr lang="en-US" sz="1400" b="1" kern="0" baseline="30000" dirty="0" smtClean="0">
                <a:ea typeface="+mj-ea"/>
                <a:cs typeface="+mj-cs"/>
              </a:rPr>
              <a:t>+</a:t>
            </a:r>
            <a:r>
              <a:rPr lang="en-US" sz="1400" b="1" kern="0" dirty="0" smtClean="0">
                <a:ea typeface="+mj-ea"/>
                <a:cs typeface="+mj-cs"/>
              </a:rPr>
              <a:t> is used to extend the N+ beyond the edge of the multiplication layer</a:t>
            </a:r>
            <a:endParaRPr lang="en-US" sz="1400" b="1" kern="0" dirty="0" smtClean="0"/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400" b="1" kern="0" dirty="0" smtClean="0">
                <a:latin typeface="Palatino Linotype" panose="02040502050505030304" pitchFamily="18" charset="0"/>
              </a:rPr>
              <a:t>Phosphorous diffuses more in the very lowly doped substrate (higher curvature radius and voltage capability).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2"/>
              </a:buBlip>
              <a:defRPr/>
            </a:pPr>
            <a:r>
              <a:rPr lang="en-US" sz="1400" b="1" kern="0" dirty="0" smtClean="0">
                <a:latin typeface="Palatino Linotype" panose="02040502050505030304" pitchFamily="18" charset="0"/>
              </a:rPr>
              <a:t>The electric field rapidly increases at the plain junction (</a:t>
            </a:r>
            <a:r>
              <a:rPr lang="en-US" sz="1400" b="1" kern="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multiplication</a:t>
            </a:r>
            <a:r>
              <a:rPr lang="en-US" sz="1400" b="1" kern="0" dirty="0" smtClean="0">
                <a:latin typeface="Palatino Linotype" panose="02040502050505030304" pitchFamily="18" charset="0"/>
              </a:rPr>
              <a:t>).</a:t>
            </a:r>
            <a:endParaRPr lang="en-US" sz="1400" b="1" kern="0" dirty="0">
              <a:solidFill>
                <a:srgbClr val="FF0000"/>
              </a:solidFill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pic>
        <p:nvPicPr>
          <p:cNvPr id="7" name="Imagen 6" descr="Captura de pantalla 2014-09-14 a les 12.51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52936"/>
            <a:ext cx="4410069" cy="3531478"/>
          </a:xfrm>
          <a:prstGeom prst="rect">
            <a:avLst/>
          </a:prstGeom>
        </p:spPr>
      </p:pic>
      <p:pic>
        <p:nvPicPr>
          <p:cNvPr id="8" name="Imagen 7" descr="Captura de pantalla 2014-09-14 a les 12.52.34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/>
          <a:stretch/>
        </p:blipFill>
        <p:spPr>
          <a:xfrm>
            <a:off x="4716016" y="3356992"/>
            <a:ext cx="4106463" cy="2871899"/>
          </a:xfrm>
          <a:prstGeom prst="rect">
            <a:avLst/>
          </a:prstGeom>
        </p:spPr>
      </p:pic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4427984" y="2685795"/>
            <a:ext cx="4166633" cy="599189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smtClean="0"/>
              <a:t>The lower </a:t>
            </a:r>
            <a:r>
              <a:rPr lang="en-US" sz="1200" b="1" kern="0" dirty="0" err="1" smtClean="0"/>
              <a:t>Ec</a:t>
            </a:r>
            <a:r>
              <a:rPr lang="en-US" sz="1200" b="1" kern="0" dirty="0" smtClean="0"/>
              <a:t> value at the overlap junction can lead the termination to breakdown</a:t>
            </a:r>
            <a:endParaRPr lang="en-US" sz="1200" b="1" kern="0" baseline="-25000" dirty="0"/>
          </a:p>
        </p:txBody>
      </p:sp>
    </p:spTree>
    <p:extLst>
      <p:ext uri="{BB962C8B-B14F-4D97-AF65-F5344CB8AC3E}">
        <p14:creationId xmlns:p14="http://schemas.microsoft.com/office/powerpoint/2010/main" val="341755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pablo\Dropbox\Personal\Presentación Nuevo México\Estructura Sin PSpra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00" y="2987768"/>
            <a:ext cx="8783117" cy="288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32" name="29 Conector recto de flecha"/>
          <p:cNvCxnSpPr>
            <a:cxnSpLocks noChangeShapeType="1"/>
          </p:cNvCxnSpPr>
          <p:nvPr/>
        </p:nvCxnSpPr>
        <p:spPr bwMode="auto">
          <a:xfrm flipV="1">
            <a:off x="4823109" y="2747399"/>
            <a:ext cx="421308" cy="68538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3" name="34 CuadroTexto"/>
          <p:cNvSpPr txBox="1">
            <a:spLocks noChangeArrowheads="1"/>
          </p:cNvSpPr>
          <p:nvPr/>
        </p:nvSpPr>
        <p:spPr bwMode="auto">
          <a:xfrm>
            <a:off x="4682253" y="2475858"/>
            <a:ext cx="14253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400" b="1" dirty="0" smtClean="0"/>
              <a:t>N</a:t>
            </a:r>
            <a:r>
              <a:rPr lang="en-US" sz="1400" b="1" baseline="30000" dirty="0" smtClean="0"/>
              <a:t>+ </a:t>
            </a:r>
            <a:r>
              <a:rPr lang="en-US" sz="1400" b="1" dirty="0" smtClean="0"/>
              <a:t>electrode</a:t>
            </a:r>
            <a:endParaRPr lang="en-US" sz="1400" b="1" dirty="0"/>
          </a:p>
        </p:txBody>
      </p:sp>
      <p:cxnSp>
        <p:nvCxnSpPr>
          <p:cNvPr id="25" name="6 Conector recto"/>
          <p:cNvCxnSpPr>
            <a:cxnSpLocks noChangeShapeType="1"/>
          </p:cNvCxnSpPr>
          <p:nvPr/>
        </p:nvCxnSpPr>
        <p:spPr bwMode="auto">
          <a:xfrm>
            <a:off x="254148" y="980728"/>
            <a:ext cx="8686276" cy="0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23 Conector recto de flecha"/>
          <p:cNvCxnSpPr>
            <a:cxnSpLocks noChangeShapeType="1"/>
          </p:cNvCxnSpPr>
          <p:nvPr/>
        </p:nvCxnSpPr>
        <p:spPr bwMode="auto">
          <a:xfrm>
            <a:off x="7466392" y="3604905"/>
            <a:ext cx="181323" cy="99451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24 CuadroTexto"/>
          <p:cNvSpPr txBox="1">
            <a:spLocks noChangeArrowheads="1"/>
          </p:cNvSpPr>
          <p:nvPr/>
        </p:nvSpPr>
        <p:spPr bwMode="auto">
          <a:xfrm>
            <a:off x="6732240" y="4599420"/>
            <a:ext cx="19062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400" b="1" dirty="0" smtClean="0"/>
              <a:t>N Diffusion (JTE)</a:t>
            </a:r>
            <a:endParaRPr lang="en-US" sz="1400" b="1" dirty="0"/>
          </a:p>
        </p:txBody>
      </p:sp>
      <p:cxnSp>
        <p:nvCxnSpPr>
          <p:cNvPr id="18" name="23 Conector recto de flecha"/>
          <p:cNvCxnSpPr>
            <a:cxnSpLocks noChangeShapeType="1"/>
          </p:cNvCxnSpPr>
          <p:nvPr/>
        </p:nvCxnSpPr>
        <p:spPr bwMode="auto">
          <a:xfrm>
            <a:off x="4323504" y="3604905"/>
            <a:ext cx="225567" cy="707286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4"/>
          <p:cNvSpPr>
            <a:spLocks noGrp="1" noChangeArrowheads="1"/>
          </p:cNvSpPr>
          <p:nvPr>
            <p:ph type="title"/>
          </p:nvPr>
        </p:nvSpPr>
        <p:spPr>
          <a:xfrm>
            <a:off x="107504" y="476251"/>
            <a:ext cx="8992428" cy="504478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Junction Edge Termination: Junction Termination Extension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79512" y="1124744"/>
            <a:ext cx="8892480" cy="113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30000"/>
              <a:buFont typeface="Wingdings" pitchFamily="2" charset="2"/>
              <a:buChar char="q"/>
              <a:defRPr/>
            </a:pPr>
            <a:r>
              <a:rPr lang="en-US" sz="1400" b="1" kern="0" dirty="0" smtClean="0"/>
              <a:t>Lowly doped </a:t>
            </a:r>
            <a:r>
              <a:rPr lang="en-US" sz="1400" b="1" kern="0" dirty="0" smtClean="0">
                <a:solidFill>
                  <a:srgbClr val="C00000"/>
                </a:solidFill>
              </a:rPr>
              <a:t>N-type Deep diffusion (JTE)</a:t>
            </a:r>
            <a:r>
              <a:rPr lang="en-US" sz="1400" b="1" kern="0" dirty="0" smtClean="0"/>
              <a:t> around the curvature of the main junction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Additional (specific) photolithographic step</a:t>
            </a:r>
          </a:p>
          <a:p>
            <a:pPr marL="742950" lvl="1" indent="-28575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130000"/>
              <a:buBlip>
                <a:blip r:embed="rId4"/>
              </a:buBlip>
              <a:defRPr/>
            </a:pPr>
            <a:r>
              <a:rPr lang="en-US" sz="1600" b="1" kern="0" dirty="0" smtClean="0">
                <a:latin typeface="Palatino Linotype" panose="02040502050505030304" pitchFamily="18" charset="0"/>
              </a:rPr>
              <a:t>The addition of a Field Plate moderates the electric field at the JTE curvature</a:t>
            </a:r>
          </a:p>
        </p:txBody>
      </p:sp>
      <p:cxnSp>
        <p:nvCxnSpPr>
          <p:cNvPr id="20" name="29 Conector recto de flecha"/>
          <p:cNvCxnSpPr>
            <a:cxnSpLocks noChangeShapeType="1"/>
          </p:cNvCxnSpPr>
          <p:nvPr/>
        </p:nvCxnSpPr>
        <p:spPr bwMode="auto">
          <a:xfrm flipV="1">
            <a:off x="1544504" y="2692429"/>
            <a:ext cx="421308" cy="68538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34 CuadroTexto"/>
          <p:cNvSpPr txBox="1">
            <a:spLocks noChangeArrowheads="1"/>
          </p:cNvSpPr>
          <p:nvPr/>
        </p:nvSpPr>
        <p:spPr bwMode="auto">
          <a:xfrm>
            <a:off x="1187624" y="2420888"/>
            <a:ext cx="124104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400" b="1" dirty="0" smtClean="0"/>
              <a:t>Field Plate</a:t>
            </a:r>
            <a:endParaRPr lang="en-US" sz="1400" b="1" dirty="0"/>
          </a:p>
        </p:txBody>
      </p:sp>
      <p:cxnSp>
        <p:nvCxnSpPr>
          <p:cNvPr id="23" name="36 Conector recto de flecha"/>
          <p:cNvCxnSpPr>
            <a:cxnSpLocks noChangeShapeType="1"/>
          </p:cNvCxnSpPr>
          <p:nvPr/>
        </p:nvCxnSpPr>
        <p:spPr bwMode="auto">
          <a:xfrm flipV="1">
            <a:off x="5206999" y="5433469"/>
            <a:ext cx="367331" cy="33688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24 CuadroTexto"/>
          <p:cNvSpPr txBox="1">
            <a:spLocks noChangeArrowheads="1"/>
          </p:cNvSpPr>
          <p:nvPr/>
        </p:nvSpPr>
        <p:spPr bwMode="auto">
          <a:xfrm>
            <a:off x="3218651" y="4365104"/>
            <a:ext cx="2650802" cy="27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400" b="1" dirty="0" smtClean="0"/>
              <a:t>P type multiplication layer</a:t>
            </a:r>
            <a:endParaRPr lang="en-US" sz="1400" b="1" dirty="0"/>
          </a:p>
        </p:txBody>
      </p:sp>
      <p:sp>
        <p:nvSpPr>
          <p:cNvPr id="31" name="4 CuadroTexto"/>
          <p:cNvSpPr txBox="1">
            <a:spLocks noChangeArrowheads="1"/>
          </p:cNvSpPr>
          <p:nvPr/>
        </p:nvSpPr>
        <p:spPr bwMode="auto">
          <a:xfrm>
            <a:off x="2195736" y="5028548"/>
            <a:ext cx="2045829" cy="44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sz="1400" b="1" dirty="0" smtClean="0"/>
              <a:t>P </a:t>
            </a:r>
            <a:r>
              <a:rPr lang="en-US" sz="1400" b="1" dirty="0" smtClean="0"/>
              <a:t>type (</a:t>
            </a:r>
            <a:r>
              <a:rPr lang="el-GR" sz="1400" b="1" dirty="0" smtClean="0">
                <a:latin typeface="+mj-lt"/>
              </a:rPr>
              <a:t>π</a:t>
            </a:r>
            <a:r>
              <a:rPr lang="es-ES" sz="1400" b="1" dirty="0" smtClean="0">
                <a:latin typeface="+mn-lt"/>
              </a:rPr>
              <a:t>) </a:t>
            </a:r>
            <a:r>
              <a:rPr lang="en-US" sz="1400" b="1" dirty="0" smtClean="0">
                <a:latin typeface="+mn-lt"/>
              </a:rPr>
              <a:t>substrate</a:t>
            </a:r>
          </a:p>
          <a:p>
            <a:pPr algn="ctr" eaLnBrk="1" hangingPunct="1"/>
            <a:r>
              <a:rPr lang="en-US" sz="1200" b="1" dirty="0" smtClean="0">
                <a:latin typeface="+mn-lt"/>
              </a:rPr>
              <a:t>Resistivity</a:t>
            </a:r>
            <a:r>
              <a:rPr lang="es-ES" sz="1200" b="1" dirty="0" smtClean="0">
                <a:latin typeface="+mn-lt"/>
              </a:rPr>
              <a:t> ~ 10 K</a:t>
            </a:r>
            <a:r>
              <a:rPr lang="el-GR" sz="1200" b="1" dirty="0" smtClean="0">
                <a:latin typeface="+mn-lt"/>
              </a:rPr>
              <a:t>Ω</a:t>
            </a:r>
            <a:r>
              <a:rPr lang="es-ES" sz="1200" b="1" dirty="0" smtClean="0">
                <a:latin typeface="+mn-lt"/>
              </a:rPr>
              <a:t>·cm</a:t>
            </a:r>
            <a:endParaRPr lang="en-US" sz="1200" b="1" dirty="0">
              <a:latin typeface="+mn-lt"/>
            </a:endParaRPr>
          </a:p>
        </p:txBody>
      </p:sp>
      <p:sp>
        <p:nvSpPr>
          <p:cNvPr id="32" name="35 CuadroTexto"/>
          <p:cNvSpPr txBox="1">
            <a:spLocks noChangeArrowheads="1"/>
          </p:cNvSpPr>
          <p:nvPr/>
        </p:nvSpPr>
        <p:spPr bwMode="auto">
          <a:xfrm>
            <a:off x="4988118" y="5111384"/>
            <a:ext cx="1312074" cy="27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400" b="1" dirty="0" smtClean="0"/>
              <a:t>P</a:t>
            </a:r>
            <a:r>
              <a:rPr lang="en-US" sz="1400" b="1" baseline="30000" dirty="0" smtClean="0"/>
              <a:t>+ </a:t>
            </a:r>
            <a:r>
              <a:rPr lang="en-US" sz="1400" b="1" dirty="0" smtClean="0"/>
              <a:t>electrode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196727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themeCNM">
  <a:themeElements>
    <a:clrScheme name="powerpointthemeCNM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powerpointthemeCNM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owerpointthemeCNM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themeCNM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themeCNM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16766</TotalTime>
  <Words>1282</Words>
  <Application>Microsoft Office PowerPoint</Application>
  <PresentationFormat>Presentación en pantalla (4:3)</PresentationFormat>
  <Paragraphs>189</Paragraphs>
  <Slides>23</Slides>
  <Notes>7</Notes>
  <HiddenSlides>1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3" baseType="lpstr">
      <vt:lpstr>ＭＳ Ｐゴシック</vt:lpstr>
      <vt:lpstr>Arial</vt:lpstr>
      <vt:lpstr>Calibri</vt:lpstr>
      <vt:lpstr>Cambria Math</vt:lpstr>
      <vt:lpstr>Courier New</vt:lpstr>
      <vt:lpstr>Garamond</vt:lpstr>
      <vt:lpstr>Palatino Linotype</vt:lpstr>
      <vt:lpstr>Verdana</vt:lpstr>
      <vt:lpstr>Wingdings</vt:lpstr>
      <vt:lpstr>powerpointthemeCNM</vt:lpstr>
      <vt:lpstr>Presentación de PowerPoint</vt:lpstr>
      <vt:lpstr>Presentación de PowerPoint</vt:lpstr>
      <vt:lpstr>Critical aspects of the LGAD design</vt:lpstr>
      <vt:lpstr>Edge Termination: Why is needed?</vt:lpstr>
      <vt:lpstr>Design of the Edge Termination: Critical Electric Field</vt:lpstr>
      <vt:lpstr>Junction Edge Termination: Analyzed Designs</vt:lpstr>
      <vt:lpstr>Junction Edge Termination: Floating Guard Ring</vt:lpstr>
      <vt:lpstr>Junction Edge Termination: N+ Extension</vt:lpstr>
      <vt:lpstr>Junction Edge Termination: Junction Termination Extension</vt:lpstr>
      <vt:lpstr>Junction Edge Termination: Junction Termination Extension</vt:lpstr>
      <vt:lpstr>Design of the Device Periphery</vt:lpstr>
      <vt:lpstr>Optimization of the periphery: Positive oxide charges</vt:lpstr>
      <vt:lpstr>Optimization of the periphery: Strategies</vt:lpstr>
      <vt:lpstr>Optimization of the periphery: Guard Ring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Optimization of the Multiplication layer</vt:lpstr>
    </vt:vector>
  </TitlesOfParts>
  <Company>cnm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PowerPoint to Typeset Nice Presentations</dc:title>
  <dc:creator>pc7136</dc:creator>
  <cp:lastModifiedBy>Pablo</cp:lastModifiedBy>
  <cp:revision>1651</cp:revision>
  <cp:lastPrinted>2013-01-09T17:43:22Z</cp:lastPrinted>
  <dcterms:created xsi:type="dcterms:W3CDTF">2004-11-07T19:04:23Z</dcterms:created>
  <dcterms:modified xsi:type="dcterms:W3CDTF">2014-10-10T08:27:44Z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