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8" r:id="rId4"/>
    <p:sldId id="258" r:id="rId5"/>
    <p:sldId id="282" r:id="rId6"/>
    <p:sldId id="259" r:id="rId7"/>
    <p:sldId id="264" r:id="rId8"/>
    <p:sldId id="283" r:id="rId9"/>
    <p:sldId id="267" r:id="rId10"/>
    <p:sldId id="281" r:id="rId11"/>
    <p:sldId id="272" r:id="rId12"/>
    <p:sldId id="280" r:id="rId13"/>
    <p:sldId id="268" r:id="rId14"/>
    <p:sldId id="269" r:id="rId15"/>
    <p:sldId id="270" r:id="rId16"/>
    <p:sldId id="286" r:id="rId17"/>
    <p:sldId id="273" r:id="rId18"/>
    <p:sldId id="275" r:id="rId19"/>
    <p:sldId id="285" r:id="rId20"/>
    <p:sldId id="274" r:id="rId21"/>
  </p:sldIdLst>
  <p:sldSz cx="9144000" cy="6858000" type="screen4x3"/>
  <p:notesSz cx="9144000" cy="6858000"/>
  <p:defaultTextStyle>
    <a:defPPr>
      <a:defRPr lang="en-US"/>
    </a:defPPr>
    <a:lvl1pPr marL="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7856" autoAdjust="0"/>
  </p:normalViewPr>
  <p:slideViewPr>
    <p:cSldViewPr>
      <p:cViewPr>
        <p:scale>
          <a:sx n="90" d="100"/>
          <a:sy n="90" d="100"/>
        </p:scale>
        <p:origin x="-1003" y="-16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E5DFC-0EE4-4AA5-869A-DEE0068D06B1}" type="datetimeFigureOut">
              <a:rPr lang="en-GB" smtClean="0"/>
              <a:t>10/06/2014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8BCBA-C168-47A3-825D-F84466B1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15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0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25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0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55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0" algn="l" defTabSz="91433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5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0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784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291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364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260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5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5" indent="0">
              <a:buNone/>
              <a:defRPr sz="2000" b="1"/>
            </a:lvl2pPr>
            <a:lvl3pPr marL="914330" indent="0">
              <a:buNone/>
              <a:defRPr sz="1800" b="1"/>
            </a:lvl3pPr>
            <a:lvl4pPr marL="1371495" indent="0">
              <a:buNone/>
              <a:defRPr sz="1600" b="1"/>
            </a:lvl4pPr>
            <a:lvl5pPr marL="1828660" indent="0">
              <a:buNone/>
              <a:defRPr sz="1600" b="1"/>
            </a:lvl5pPr>
            <a:lvl6pPr marL="2285825" indent="0">
              <a:buNone/>
              <a:defRPr sz="1600" b="1"/>
            </a:lvl6pPr>
            <a:lvl7pPr marL="2742990" indent="0">
              <a:buNone/>
              <a:defRPr sz="1600" b="1"/>
            </a:lvl7pPr>
            <a:lvl8pPr marL="3200155" indent="0">
              <a:buNone/>
              <a:defRPr sz="1600" b="1"/>
            </a:lvl8pPr>
            <a:lvl9pPr marL="36573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5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5" indent="0">
              <a:buNone/>
              <a:defRPr sz="2000" b="1"/>
            </a:lvl2pPr>
            <a:lvl3pPr marL="914330" indent="0">
              <a:buNone/>
              <a:defRPr sz="1800" b="1"/>
            </a:lvl3pPr>
            <a:lvl4pPr marL="1371495" indent="0">
              <a:buNone/>
              <a:defRPr sz="1600" b="1"/>
            </a:lvl4pPr>
            <a:lvl5pPr marL="1828660" indent="0">
              <a:buNone/>
              <a:defRPr sz="1600" b="1"/>
            </a:lvl5pPr>
            <a:lvl6pPr marL="2285825" indent="0">
              <a:buNone/>
              <a:defRPr sz="1600" b="1"/>
            </a:lvl6pPr>
            <a:lvl7pPr marL="2742990" indent="0">
              <a:buNone/>
              <a:defRPr sz="1600" b="1"/>
            </a:lvl7pPr>
            <a:lvl8pPr marL="3200155" indent="0">
              <a:buNone/>
              <a:defRPr sz="1600" b="1"/>
            </a:lvl8pPr>
            <a:lvl9pPr marL="36573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543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151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8083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5" indent="0">
              <a:buNone/>
              <a:defRPr sz="1200"/>
            </a:lvl2pPr>
            <a:lvl3pPr marL="914330" indent="0">
              <a:buNone/>
              <a:defRPr sz="1000"/>
            </a:lvl3pPr>
            <a:lvl4pPr marL="1371495" indent="0">
              <a:buNone/>
              <a:defRPr sz="900"/>
            </a:lvl4pPr>
            <a:lvl5pPr marL="1828660" indent="0">
              <a:buNone/>
              <a:defRPr sz="900"/>
            </a:lvl5pPr>
            <a:lvl6pPr marL="2285825" indent="0">
              <a:buNone/>
              <a:defRPr sz="900"/>
            </a:lvl6pPr>
            <a:lvl7pPr marL="2742990" indent="0">
              <a:buNone/>
              <a:defRPr sz="900"/>
            </a:lvl7pPr>
            <a:lvl8pPr marL="3200155" indent="0">
              <a:buNone/>
              <a:defRPr sz="900"/>
            </a:lvl8pPr>
            <a:lvl9pPr marL="36573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664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5" indent="0">
              <a:buNone/>
              <a:defRPr sz="2800"/>
            </a:lvl2pPr>
            <a:lvl3pPr marL="914330" indent="0">
              <a:buNone/>
              <a:defRPr sz="2400"/>
            </a:lvl3pPr>
            <a:lvl4pPr marL="1371495" indent="0">
              <a:buNone/>
              <a:defRPr sz="2000"/>
            </a:lvl4pPr>
            <a:lvl5pPr marL="1828660" indent="0">
              <a:buNone/>
              <a:defRPr sz="2000"/>
            </a:lvl5pPr>
            <a:lvl6pPr marL="2285825" indent="0">
              <a:buNone/>
              <a:defRPr sz="2000"/>
            </a:lvl6pPr>
            <a:lvl7pPr marL="2742990" indent="0">
              <a:buNone/>
              <a:defRPr sz="2000"/>
            </a:lvl7pPr>
            <a:lvl8pPr marL="3200155" indent="0">
              <a:buNone/>
              <a:defRPr sz="2000"/>
            </a:lvl8pPr>
            <a:lvl9pPr marL="365732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65" indent="0">
              <a:buNone/>
              <a:defRPr sz="1200"/>
            </a:lvl2pPr>
            <a:lvl3pPr marL="914330" indent="0">
              <a:buNone/>
              <a:defRPr sz="1000"/>
            </a:lvl3pPr>
            <a:lvl4pPr marL="1371495" indent="0">
              <a:buNone/>
              <a:defRPr sz="900"/>
            </a:lvl4pPr>
            <a:lvl5pPr marL="1828660" indent="0">
              <a:buNone/>
              <a:defRPr sz="900"/>
            </a:lvl5pPr>
            <a:lvl6pPr marL="2285825" indent="0">
              <a:buNone/>
              <a:defRPr sz="900"/>
            </a:lvl6pPr>
            <a:lvl7pPr marL="2742990" indent="0">
              <a:buNone/>
              <a:defRPr sz="900"/>
            </a:lvl7pPr>
            <a:lvl8pPr marL="3200155" indent="0">
              <a:buNone/>
              <a:defRPr sz="900"/>
            </a:lvl8pPr>
            <a:lvl9pPr marL="36573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01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3" tIns="45716" rIns="91433" bIns="4571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33" tIns="45716" rIns="91433" bIns="457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30th January 2013 - CLIC Workshop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Benoit CURE - CERN/PH Dept.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433" tIns="45716" rIns="91433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3DCE9-EC78-457A-BAD1-540FF1A32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624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33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4" indent="-342874" algn="l" defTabSz="91433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3" indent="-285728" algn="l" defTabSz="91433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3" indent="-228583" algn="l" defTabSz="91433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78" indent="-228583" algn="l" defTabSz="91433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3" indent="-228583" algn="l" defTabSz="91433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08" indent="-228583" algn="l" defTabSz="9143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3" indent="-228583" algn="l" defTabSz="9143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38" indent="-228583" algn="l" defTabSz="9143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3" indent="-228583" algn="l" defTabSz="9143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5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0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5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0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5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0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5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0" algn="l" defTabSz="9143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0.png"/><Relationship Id="rId4" Type="http://schemas.openxmlformats.org/officeDocument/2006/relationships/image" Target="../media/image19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268760"/>
            <a:ext cx="8280920" cy="4464496"/>
          </a:xfrm>
        </p:spPr>
        <p:txBody>
          <a:bodyPr>
            <a:normAutofit/>
          </a:bodyPr>
          <a:lstStyle/>
          <a:p>
            <a:r>
              <a:rPr lang="en-GB" sz="1800" i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/>
            </a:r>
            <a:br>
              <a:rPr lang="en-GB" sz="1800" i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</a:br>
            <a:r>
              <a:rPr lang="en-GB" sz="2800" dirty="0">
                <a:solidFill>
                  <a:srgbClr val="0070C0"/>
                </a:solidFill>
              </a:rPr>
              <a:t>Design of Solenoid </a:t>
            </a:r>
            <a:r>
              <a:rPr lang="en-GB" sz="2800" dirty="0" smtClean="0">
                <a:solidFill>
                  <a:srgbClr val="0070C0"/>
                </a:solidFill>
              </a:rPr>
              <a:t>Field</a:t>
            </a:r>
            <a:r>
              <a:rPr lang="en-GB" sz="2800" dirty="0" smtClean="0">
                <a:solidFill>
                  <a:srgbClr val="0070C0"/>
                </a:solidFill>
                <a:cs typeface="Arial" pitchFamily="34" charset="0"/>
              </a:rPr>
              <a:t/>
            </a:r>
            <a:br>
              <a:rPr lang="en-GB" sz="2800" dirty="0" smtClean="0">
                <a:solidFill>
                  <a:srgbClr val="0070C0"/>
                </a:solidFill>
                <a:cs typeface="Arial" pitchFamily="34" charset="0"/>
              </a:rPr>
            </a:br>
            <a:r>
              <a:rPr lang="en-GB" sz="2800" dirty="0" smtClean="0">
                <a:solidFill>
                  <a:srgbClr val="0070C0"/>
                </a:solidFill>
                <a:cs typeface="Arial" pitchFamily="34" charset="0"/>
              </a:rPr>
              <a:t/>
            </a:r>
            <a:br>
              <a:rPr lang="en-GB" sz="2800" dirty="0" smtClean="0">
                <a:solidFill>
                  <a:srgbClr val="0070C0"/>
                </a:solidFill>
                <a:cs typeface="Arial" pitchFamily="34" charset="0"/>
              </a:rPr>
            </a:b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en-GB" sz="2400" i="1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Benoit CURE,</a:t>
            </a:r>
            <a: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/>
            </a:r>
            <a:b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</a:br>
            <a: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CERN</a:t>
            </a:r>
            <a:r>
              <a:rPr lang="en-GB" sz="24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/>
            </a:r>
            <a:br>
              <a:rPr lang="en-GB" sz="24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</a:br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/>
            </a:r>
            <a:br>
              <a:rPr lang="en-GB" sz="24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</a:br>
            <a: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/>
            </a:r>
            <a:b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</a:br>
            <a:r>
              <a:rPr lang="en-GB" sz="2400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CERN, 10 June 2014</a:t>
            </a:r>
            <a:endParaRPr lang="en-GB" sz="2400" i="1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1043608" y="476672"/>
            <a:ext cx="30272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6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71436"/>
            <a:ext cx="8443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Ring coils with L=5m:</a:t>
            </a:r>
          </a:p>
          <a:p>
            <a:endParaRPr lang="en-US" b="1" dirty="0"/>
          </a:p>
          <a:p>
            <a:r>
              <a:rPr lang="en-US" b="1" dirty="0" smtClean="0"/>
              <a:t>			Axial B-field component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10</a:t>
            </a:fld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228184" y="294227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4.827 T at IP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050" name="Picture 2" descr="\\cern.ch\dfs\Users\b\brcure\Desktop\New CLIC-SiD\CLIC-v17-For Reconstruction\2D map low res\CLIC_SiD_Bz_Previous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3581241" cy="336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b\brcure\Desktop\New CLIC-SiD\CLIC-v17-For Reconstruction\2D map low res\CLIC_SiD_Bz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095" y="2677194"/>
            <a:ext cx="3834337" cy="31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19672" y="2046289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L= 6.2m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728035" y="2051556"/>
            <a:ext cx="180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L= 5m + ring coils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069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71436"/>
            <a:ext cx="84432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Ring coils </a:t>
            </a:r>
            <a:r>
              <a:rPr lang="en-US" b="1" dirty="0" smtClean="0"/>
              <a:t>with L=5m:</a:t>
            </a:r>
          </a:p>
          <a:p>
            <a:endParaRPr lang="en-US" dirty="0" smtClean="0"/>
          </a:p>
          <a:p>
            <a:r>
              <a:rPr lang="en-US" dirty="0" smtClean="0"/>
              <a:t>Magnetic field distortion in barrel tracker volume :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Increase 23% </a:t>
            </a:r>
            <a:r>
              <a:rPr lang="en-US" dirty="0" err="1" smtClean="0"/>
              <a:t>wrt</a:t>
            </a:r>
            <a:r>
              <a:rPr lang="en-US" dirty="0" smtClean="0"/>
              <a:t> L=6.2m.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11</a:t>
            </a:fld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2964142" y="1844824"/>
                <a:ext cx="2831994" cy="9028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fr-CH" b="0" i="1" smtClean="0">
                          <a:latin typeface="Cambria Math"/>
                          <a:ea typeface="Cambria Math"/>
                        </a:rPr>
                        <m:t>𝑙</m:t>
                      </m:r>
                      <m:d>
                        <m:dPr>
                          <m:ctrlPr>
                            <a:rPr lang="fr-CH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</m:d>
                      <m:r>
                        <a:rPr lang="fr-CH" i="1"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CH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CH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  <m:sup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𝑧</m:t>
                          </m:r>
                        </m:sup>
                        <m:e>
                          <m:f>
                            <m:fPr>
                              <m:ctrlPr>
                                <a:rPr lang="fr-CH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CH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den>
                          </m:f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𝑑𝑧</m:t>
                          </m:r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         ,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142" y="1844824"/>
                <a:ext cx="2831994" cy="90281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731782" y="2123564"/>
                <a:ext cx="15765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CH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fr-CH" b="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CH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0 , 1.54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1782" y="2123564"/>
                <a:ext cx="1576522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597" y="3429000"/>
            <a:ext cx="4365369" cy="2741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16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3651" y="971436"/>
            <a:ext cx="84432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Ring coils with L=5m:</a:t>
            </a:r>
            <a:endParaRPr lang="en-US" sz="800" dirty="0" smtClean="0"/>
          </a:p>
          <a:p>
            <a:endParaRPr lang="en-US" sz="1400" dirty="0" smtClean="0"/>
          </a:p>
          <a:p>
            <a:r>
              <a:rPr lang="en-US" sz="1600" dirty="0">
                <a:latin typeface="Arial"/>
                <a:cs typeface="Arial"/>
              </a:rPr>
              <a:t>→ </a:t>
            </a:r>
            <a:r>
              <a:rPr lang="en-US" sz="1600" dirty="0" smtClean="0"/>
              <a:t>Stray field </a:t>
            </a:r>
            <a:r>
              <a:rPr lang="en-US" sz="1600" b="1" dirty="0" smtClean="0"/>
              <a:t>lower than 3.2mT at R=15m</a:t>
            </a:r>
            <a:r>
              <a:rPr lang="en-US" sz="1600" dirty="0" smtClean="0"/>
              <a:t>.</a:t>
            </a:r>
            <a:endParaRPr lang="en-US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12</a:t>
            </a:fld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209348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4.827 T at IP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31" y="3138863"/>
            <a:ext cx="4047937" cy="2594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140967"/>
            <a:ext cx="4405752" cy="259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47925" y="2293540"/>
            <a:ext cx="18720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63863" algn="l"/>
              </a:tabLst>
            </a:pPr>
            <a:r>
              <a:rPr lang="en-US" sz="1600" b="1" dirty="0" smtClean="0"/>
              <a:t>B-field vector sum :</a:t>
            </a:r>
            <a:endParaRPr lang="en-US" sz="1600" b="1" dirty="0"/>
          </a:p>
        </p:txBody>
      </p:sp>
      <p:sp>
        <p:nvSpPr>
          <p:cNvPr id="15" name="Rectangle 14"/>
          <p:cNvSpPr/>
          <p:nvPr/>
        </p:nvSpPr>
        <p:spPr>
          <a:xfrm>
            <a:off x="1022197" y="2730406"/>
            <a:ext cx="21096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63863" algn="l"/>
              </a:tabLst>
            </a:pPr>
            <a:r>
              <a:rPr lang="en-US" sz="1600" dirty="0" smtClean="0"/>
              <a:t>Transverse plane Z=0m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5097281" y="2730406"/>
            <a:ext cx="32284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63863" algn="l"/>
              </a:tabLst>
            </a:pPr>
            <a:r>
              <a:rPr lang="en-US" sz="1600" dirty="0" smtClean="0"/>
              <a:t>At radius R=15m , parallel to Z-axis</a:t>
            </a:r>
            <a:endParaRPr lang="en-US" sz="1600" dirty="0"/>
          </a:p>
        </p:txBody>
      </p:sp>
      <p:pic>
        <p:nvPicPr>
          <p:cNvPr id="17" name="Picture 12" descr="CLIC-Logo-Col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76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2" y="971436"/>
            <a:ext cx="844326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Characteristics of the ring coils </a:t>
            </a:r>
            <a:r>
              <a:rPr lang="en-US" sz="1600" dirty="0"/>
              <a:t>o</a:t>
            </a:r>
            <a:r>
              <a:rPr lang="en-US" sz="1600" dirty="0" smtClean="0"/>
              <a:t>n the cavern wall with L=5m :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Arbitrary gap </a:t>
            </a:r>
            <a:r>
              <a:rPr lang="en-US" sz="1400" dirty="0"/>
              <a:t>from RC to yoke end cap: </a:t>
            </a:r>
            <a:r>
              <a:rPr lang="en-US" sz="1400" b="1" dirty="0"/>
              <a:t>192mm </a:t>
            </a:r>
            <a:r>
              <a:rPr lang="en-US" sz="1400" dirty="0" smtClean="0"/>
              <a:t>(RC1, RC3 &amp; RC4) and </a:t>
            </a:r>
            <a:r>
              <a:rPr lang="en-US" sz="1400" b="1" dirty="0" smtClean="0"/>
              <a:t>244mm </a:t>
            </a:r>
            <a:r>
              <a:rPr lang="en-US" sz="1400" dirty="0"/>
              <a:t>(RC2</a:t>
            </a:r>
            <a:r>
              <a:rPr lang="en-US" sz="1400" dirty="0" smtClean="0"/>
              <a:t>),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Space available for radiation chicane,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Same copper conductor for all RCs,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Total copper weight : </a:t>
            </a:r>
            <a:r>
              <a:rPr lang="en-US" sz="1400" b="1" dirty="0"/>
              <a:t>250 tons </a:t>
            </a:r>
            <a:r>
              <a:rPr lang="en-US" sz="1400" dirty="0"/>
              <a:t>(for 2 end caps). Suppressed steel mass </a:t>
            </a:r>
            <a:r>
              <a:rPr lang="en-US" sz="1400" dirty="0" err="1"/>
              <a:t>wrt</a:t>
            </a:r>
            <a:r>
              <a:rPr lang="en-US" sz="1400" dirty="0"/>
              <a:t>. </a:t>
            </a:r>
            <a:r>
              <a:rPr lang="en-US" sz="1400" dirty="0" smtClean="0"/>
              <a:t>L=6.2m </a:t>
            </a:r>
            <a:r>
              <a:rPr lang="en-US" sz="1400" dirty="0"/>
              <a:t>(2 end caps</a:t>
            </a:r>
            <a:r>
              <a:rPr lang="en-US" sz="1400" dirty="0" smtClean="0"/>
              <a:t>)≈ </a:t>
            </a:r>
            <a:r>
              <a:rPr lang="en-US" sz="1400" b="1" dirty="0" smtClean="0"/>
              <a:t>2800 tons,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Total electrical power of RCs (2 end caps): </a:t>
            </a:r>
            <a:r>
              <a:rPr lang="en-US" sz="1400" b="1" dirty="0" smtClean="0"/>
              <a:t>2 x 2260 kW</a:t>
            </a:r>
            <a:r>
              <a:rPr lang="en-US" sz="1400" dirty="0" smtClean="0"/>
              <a:t>.</a:t>
            </a:r>
          </a:p>
          <a:p>
            <a:endParaRPr lang="en-US" sz="8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8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Water cooling system characteristics:</a:t>
            </a:r>
          </a:p>
          <a:p>
            <a:endParaRPr lang="en-US" sz="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Estimated temperature increase </a:t>
            </a:r>
            <a:r>
              <a:rPr lang="en-US" sz="1400" b="1" dirty="0" smtClean="0"/>
              <a:t>≈ 45°C</a:t>
            </a:r>
            <a:r>
              <a:rPr lang="en-US" sz="1400" dirty="0" smtClean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Total water flow (2 end caps): </a:t>
            </a:r>
            <a:r>
              <a:rPr lang="en-US" sz="1400" b="1" dirty="0" smtClean="0"/>
              <a:t>2 x</a:t>
            </a:r>
            <a:r>
              <a:rPr lang="en-US" sz="1400" dirty="0" smtClean="0"/>
              <a:t> </a:t>
            </a:r>
            <a:r>
              <a:rPr lang="en-US" sz="1400" b="1" dirty="0" smtClean="0"/>
              <a:t>57 m</a:t>
            </a:r>
            <a:r>
              <a:rPr lang="en-US" sz="1400" b="1" baseline="30000" dirty="0" smtClean="0"/>
              <a:t>3</a:t>
            </a:r>
            <a:r>
              <a:rPr lang="en-US" sz="1400" b="1" dirty="0" smtClean="0"/>
              <a:t>/hour</a:t>
            </a:r>
            <a:r>
              <a:rPr lang="en-US" sz="1400" dirty="0" smtClean="0"/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13</a:t>
            </a:fld>
            <a:endParaRPr lang="en-GB" sz="1400" dirty="0"/>
          </a:p>
        </p:txBody>
      </p:sp>
      <p:pic>
        <p:nvPicPr>
          <p:cNvPr id="2050" name="Picture 2" descr="\\cern.ch\dfs\Users\b\brcure\Desktop\New CLIC-SiD\CLIC-Résultats\Modèl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155" y="3212976"/>
            <a:ext cx="3578317" cy="288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464810" y="3409187"/>
            <a:ext cx="557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RC1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0560" y="3409187"/>
            <a:ext cx="61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RC2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55564" y="3402665"/>
            <a:ext cx="630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RC3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98298" y="3409187"/>
            <a:ext cx="572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RC4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>
            <a:stCxn id="12" idx="2"/>
          </p:cNvCxnSpPr>
          <p:nvPr/>
        </p:nvCxnSpPr>
        <p:spPr>
          <a:xfrm flipH="1">
            <a:off x="5552114" y="3778519"/>
            <a:ext cx="191218" cy="509363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865276" y="3778519"/>
            <a:ext cx="293830" cy="520797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2"/>
          </p:cNvCxnSpPr>
          <p:nvPr/>
        </p:nvCxnSpPr>
        <p:spPr>
          <a:xfrm flipH="1">
            <a:off x="6718152" y="3771997"/>
            <a:ext cx="152430" cy="544782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185600" y="3733495"/>
            <a:ext cx="75286" cy="583284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3" name="Table 20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103832"/>
              </p:ext>
            </p:extLst>
          </p:nvPr>
        </p:nvGraphicFramePr>
        <p:xfrm>
          <a:off x="395536" y="3212976"/>
          <a:ext cx="465199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533"/>
                <a:gridCol w="576064"/>
                <a:gridCol w="1008112"/>
                <a:gridCol w="1006343"/>
                <a:gridCol w="896404"/>
                <a:gridCol w="689542"/>
              </a:tblGrid>
              <a:tr h="38972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Coil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Nb. turns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Copper mass (ton)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Resistance</a:t>
                      </a:r>
                      <a:r>
                        <a:rPr lang="en-GB" sz="1400" baseline="0" dirty="0" smtClean="0"/>
                        <a:t> (1e-3 ohm)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Voltage drop (V)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Power (kW)</a:t>
                      </a:r>
                      <a:endParaRPr lang="en-GB" sz="1400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4x12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101</a:t>
                      </a:r>
                      <a:endParaRPr lang="en-GB" sz="1400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3x20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39.1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240</a:t>
                      </a:r>
                      <a:endParaRPr lang="en-GB" sz="1400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4x24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54.4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26.2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160.4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984</a:t>
                      </a:r>
                      <a:endParaRPr lang="en-GB" sz="1400" b="1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4x18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51.7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24.8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152.2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934</a:t>
                      </a:r>
                      <a:endParaRPr lang="en-GB" sz="1400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8" name="Group 37"/>
          <p:cNvGrpSpPr/>
          <p:nvPr/>
        </p:nvGrpSpPr>
        <p:grpSpPr>
          <a:xfrm>
            <a:off x="5235845" y="5423742"/>
            <a:ext cx="648072" cy="741562"/>
            <a:chOff x="4221246" y="3200786"/>
            <a:chExt cx="648072" cy="741562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81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71436"/>
            <a:ext cx="84432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Characteristics of the ring coils </a:t>
            </a:r>
            <a:r>
              <a:rPr lang="en-US" dirty="0"/>
              <a:t>on the cavern wall </a:t>
            </a:r>
            <a:r>
              <a:rPr lang="en-US" dirty="0" smtClean="0"/>
              <a:t>with L=5m </a:t>
            </a:r>
            <a:r>
              <a:rPr lang="en-US" dirty="0"/>
              <a:t>:</a:t>
            </a:r>
          </a:p>
          <a:p>
            <a:endParaRPr lang="en-US" sz="800" b="1" dirty="0" smtClean="0"/>
          </a:p>
          <a:p>
            <a:endParaRPr lang="en-US" sz="800" b="1" dirty="0"/>
          </a:p>
          <a:p>
            <a:endParaRPr lang="en-US" sz="800" b="1" dirty="0" smtClean="0"/>
          </a:p>
          <a:p>
            <a:r>
              <a:rPr lang="en-US" dirty="0" smtClean="0"/>
              <a:t>Parameters obtained are </a:t>
            </a:r>
            <a:r>
              <a:rPr lang="en-US" dirty="0"/>
              <a:t>(</a:t>
            </a:r>
            <a:r>
              <a:rPr lang="en-US" dirty="0" smtClean="0"/>
              <a:t>coincidentally</a:t>
            </a:r>
            <a:r>
              <a:rPr lang="en-US" dirty="0"/>
              <a:t>) very </a:t>
            </a:r>
            <a:r>
              <a:rPr lang="en-US" dirty="0" smtClean="0"/>
              <a:t>similar to </a:t>
            </a:r>
            <a:r>
              <a:rPr lang="en-US" dirty="0" err="1" smtClean="0"/>
              <a:t>LHCb</a:t>
            </a:r>
            <a:r>
              <a:rPr lang="en-US" dirty="0" smtClean="0"/>
              <a:t> dipole ones (*) !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14</a:t>
            </a:fld>
            <a:endParaRPr lang="en-GB" sz="14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575489"/>
              </p:ext>
            </p:extLst>
          </p:nvPr>
        </p:nvGraphicFramePr>
        <p:xfrm>
          <a:off x="1043608" y="2329135"/>
          <a:ext cx="6924995" cy="309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531"/>
                <a:gridCol w="2816866"/>
                <a:gridCol w="2379598"/>
              </a:tblGrid>
              <a:tr h="309634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LHCb</a:t>
                      </a:r>
                      <a:r>
                        <a:rPr lang="en-GB" sz="1400" dirty="0" smtClean="0"/>
                        <a:t> dipole (*)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CLIC (L=5m + RC)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Conductor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50x50mm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aluminum</a:t>
                      </a:r>
                      <a:r>
                        <a:rPr lang="en-GB" sz="1400" dirty="0" smtClean="0"/>
                        <a:t> 99.7, </a:t>
                      </a:r>
                      <a:r>
                        <a:rPr lang="en-US" sz="1400" dirty="0" smtClean="0">
                          <a:sym typeface="Symbol"/>
                        </a:rPr>
                        <a:t>24mm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50x50mm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GB" sz="1400" dirty="0" smtClean="0"/>
                        <a:t> copper, </a:t>
                      </a:r>
                      <a:r>
                        <a:rPr lang="en-US" sz="1400" dirty="0" smtClean="0">
                          <a:sym typeface="Symbol"/>
                        </a:rPr>
                        <a:t>24mm</a:t>
                      </a:r>
                      <a:endParaRPr lang="en-GB" sz="1400" dirty="0" smtClean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Excitation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x 1.3 </a:t>
                      </a:r>
                      <a:r>
                        <a:rPr lang="en-GB" sz="1400" dirty="0" err="1" smtClean="0"/>
                        <a:t>MA.turns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 x 1.7 </a:t>
                      </a:r>
                      <a:r>
                        <a:rPr lang="en-GB" sz="1400" dirty="0" err="1" smtClean="0"/>
                        <a:t>MA.turns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Total</a:t>
                      </a:r>
                      <a:r>
                        <a:rPr lang="en-GB" sz="1400" baseline="0" dirty="0" smtClean="0"/>
                        <a:t> p</a:t>
                      </a:r>
                      <a:r>
                        <a:rPr lang="en-GB" sz="1400" dirty="0" smtClean="0"/>
                        <a:t>ower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4.2 MW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4.5 MW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Stored energy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32 MJ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x 16.8 MJ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Inductance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 x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0.9 H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Current density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2.9 A/</a:t>
                      </a:r>
                      <a:r>
                        <a:rPr lang="en-US" sz="1400" dirty="0" smtClean="0"/>
                        <a:t>mm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GB" sz="140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</a:t>
                      </a:r>
                      <a:r>
                        <a:rPr lang="en-GB" sz="1400" baseline="0" dirty="0" smtClean="0"/>
                        <a:t> A/</a:t>
                      </a:r>
                      <a:r>
                        <a:rPr lang="en-US" sz="1400" dirty="0" smtClean="0"/>
                        <a:t>mm</a:t>
                      </a:r>
                      <a:r>
                        <a:rPr lang="en-US" sz="1400" baseline="30000" dirty="0" smtClean="0"/>
                        <a:t>2</a:t>
                      </a:r>
                      <a:r>
                        <a:rPr lang="en-GB" sz="1400" dirty="0" smtClean="0"/>
                        <a:t> 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Current in conductor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5.8 kA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6.1 kA</a:t>
                      </a:r>
                      <a:endParaRPr lang="en-GB" sz="1400" dirty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Total resistance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125 m</a:t>
                      </a:r>
                      <a:r>
                        <a:rPr lang="en-GB" sz="1400" dirty="0" smtClean="0">
                          <a:sym typeface="Symbol"/>
                        </a:rPr>
                        <a:t>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33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2 x 60m</a:t>
                      </a:r>
                      <a:r>
                        <a:rPr lang="en-GB" sz="1400" dirty="0" smtClean="0">
                          <a:sym typeface="Symbol"/>
                        </a:rPr>
                        <a:t></a:t>
                      </a:r>
                      <a:endParaRPr lang="en-GB" sz="1400" dirty="0" smtClean="0"/>
                    </a:p>
                  </a:txBody>
                  <a:tcPr/>
                </a:tc>
              </a:tr>
              <a:tr h="30963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Total water flow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125 </a:t>
                      </a:r>
                      <a:r>
                        <a:rPr lang="en-US" sz="1400" b="0" dirty="0" smtClean="0"/>
                        <a:t>m</a:t>
                      </a:r>
                      <a:r>
                        <a:rPr lang="en-US" sz="1400" b="0" baseline="30000" dirty="0" smtClean="0"/>
                        <a:t>3</a:t>
                      </a:r>
                      <a:r>
                        <a:rPr lang="en-US" sz="1400" b="0" dirty="0" smtClean="0"/>
                        <a:t>/hour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/>
                        <a:t>115 </a:t>
                      </a:r>
                      <a:r>
                        <a:rPr lang="en-US" sz="1400" b="0" dirty="0" smtClean="0"/>
                        <a:t>m</a:t>
                      </a:r>
                      <a:r>
                        <a:rPr lang="en-US" sz="1400" b="0" baseline="30000" dirty="0" smtClean="0"/>
                        <a:t>3</a:t>
                      </a:r>
                      <a:r>
                        <a:rPr lang="en-US" sz="1400" b="0" dirty="0" smtClean="0"/>
                        <a:t>/hour</a:t>
                      </a:r>
                      <a:endParaRPr lang="en-GB" sz="14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43608" y="5569495"/>
            <a:ext cx="4022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(*) </a:t>
            </a:r>
            <a:r>
              <a:rPr lang="en-GB" sz="1400" dirty="0" err="1" smtClean="0"/>
              <a:t>LHCb</a:t>
            </a:r>
            <a:r>
              <a:rPr lang="en-GB" sz="1400" dirty="0" smtClean="0"/>
              <a:t> Magnet, TDR, CERN/LHCC/2000-007, 1999. </a:t>
            </a:r>
            <a:endParaRPr lang="en-GB" sz="1400" dirty="0"/>
          </a:p>
        </p:txBody>
      </p:sp>
      <p:sp>
        <p:nvSpPr>
          <p:cNvPr id="12" name="Rectangle 11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3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7" descr="\\cern.ch\dfs\Users\b\brcure\Desktop\New CLIC-SiD\CLIC-Résultats\CLICv19_RC9Amm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68960"/>
            <a:ext cx="3576663" cy="302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83744"/>
            <a:ext cx="856882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Other cases:</a:t>
            </a:r>
          </a:p>
          <a:p>
            <a:endParaRPr lang="en-US" sz="800" dirty="0" smtClean="0"/>
          </a:p>
          <a:p>
            <a:pPr marL="361950" indent="-361950"/>
            <a:r>
              <a:rPr lang="en-US" sz="1600" b="1" dirty="0" smtClean="0"/>
              <a:t>1</a:t>
            </a:r>
            <a:r>
              <a:rPr lang="en-US" sz="1600" dirty="0" smtClean="0"/>
              <a:t>- 	Reducing the iron thickness to 4 disks then L=5m to 4.205m,</a:t>
            </a:r>
          </a:p>
          <a:p>
            <a:pPr marL="361950" indent="-361950"/>
            <a:r>
              <a:rPr lang="en-US" sz="1600" b="1" dirty="0" smtClean="0"/>
              <a:t>2</a:t>
            </a:r>
            <a:r>
              <a:rPr lang="en-US" sz="1600" dirty="0" smtClean="0"/>
              <a:t>- 	No </a:t>
            </a:r>
            <a:r>
              <a:rPr lang="en-US" sz="1600" dirty="0"/>
              <a:t>end </a:t>
            </a:r>
            <a:r>
              <a:rPr lang="en-US" sz="1600" dirty="0" smtClean="0"/>
              <a:t>cap iron yoke.</a:t>
            </a:r>
          </a:p>
          <a:p>
            <a:pPr>
              <a:spcBef>
                <a:spcPts val="600"/>
              </a:spcBef>
            </a:pPr>
            <a:r>
              <a:rPr lang="en-US" sz="1400" dirty="0" smtClean="0"/>
              <a:t>As a first approach, only </a:t>
            </a:r>
            <a:r>
              <a:rPr lang="en-US" sz="1400" dirty="0"/>
              <a:t>the </a:t>
            </a:r>
            <a:r>
              <a:rPr lang="en-US" sz="1400" b="1" dirty="0"/>
              <a:t>current density </a:t>
            </a:r>
            <a:r>
              <a:rPr lang="en-US" sz="1400" dirty="0"/>
              <a:t>was </a:t>
            </a:r>
            <a:r>
              <a:rPr lang="en-US" sz="1400" dirty="0" smtClean="0"/>
              <a:t>increased. The </a:t>
            </a:r>
            <a:r>
              <a:rPr lang="en-US" sz="1400" dirty="0"/>
              <a:t>RCs are </a:t>
            </a:r>
            <a:r>
              <a:rPr lang="en-US" sz="1400" b="1" dirty="0" smtClean="0"/>
              <a:t>identical</a:t>
            </a:r>
            <a:r>
              <a:rPr lang="en-US" sz="1400" dirty="0" smtClean="0"/>
              <a:t> and in </a:t>
            </a:r>
            <a:r>
              <a:rPr lang="en-US" sz="1400" b="1" dirty="0"/>
              <a:t>same positions </a:t>
            </a:r>
            <a:r>
              <a:rPr lang="en-US" sz="1400" dirty="0"/>
              <a:t>in both models. </a:t>
            </a:r>
            <a:endParaRPr lang="en-US" sz="1400" dirty="0" smtClean="0"/>
          </a:p>
          <a:p>
            <a:pPr>
              <a:spcBef>
                <a:spcPts val="600"/>
              </a:spcBef>
            </a:pPr>
            <a:r>
              <a:rPr lang="en-US" sz="1400" dirty="0" smtClean="0"/>
              <a:t>With </a:t>
            </a:r>
            <a:r>
              <a:rPr lang="en-US" sz="1400" dirty="0"/>
              <a:t>resistive ring coils, the ring coil sizes </a:t>
            </a:r>
            <a:r>
              <a:rPr lang="en-US" sz="1400" dirty="0" smtClean="0"/>
              <a:t>would have </a:t>
            </a:r>
            <a:r>
              <a:rPr lang="en-US" sz="1400" dirty="0"/>
              <a:t>to be increased to keep a realistic conductor and current </a:t>
            </a:r>
            <a:r>
              <a:rPr lang="en-US" sz="1400" dirty="0" smtClean="0"/>
              <a:t>density. </a:t>
            </a:r>
            <a:r>
              <a:rPr lang="en-US" sz="1400" b="1" dirty="0" smtClean="0"/>
              <a:t>SC coils would be more appropriate</a:t>
            </a:r>
            <a:r>
              <a:rPr lang="en-US" sz="1400" dirty="0" smtClean="0"/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15</a:t>
            </a:fld>
            <a:endParaRPr lang="en-GB" sz="1400" dirty="0"/>
          </a:p>
        </p:txBody>
      </p:sp>
      <p:pic>
        <p:nvPicPr>
          <p:cNvPr id="1027" name="Picture 3" descr="\\cern.ch\dfs\Users\b\brcure\Desktop\New CLIC-SiD\CLIC-Résultats\CLICv18_RC6Amm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01" y="3069848"/>
            <a:ext cx="3054977" cy="302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683568" y="3437627"/>
            <a:ext cx="1252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chemeClr val="bg1"/>
                </a:solidFill>
              </a:rPr>
              <a:t>Jrc</a:t>
            </a:r>
            <a:r>
              <a:rPr lang="en-GB" sz="1600" dirty="0" smtClean="0">
                <a:solidFill>
                  <a:schemeClr val="bg1"/>
                </a:solidFill>
              </a:rPr>
              <a:t>=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6A/mm</a:t>
            </a:r>
            <a:r>
              <a:rPr lang="en-US" sz="1600" baseline="30000" dirty="0" smtClean="0">
                <a:solidFill>
                  <a:schemeClr val="bg1"/>
                </a:solidFill>
              </a:rPr>
              <a:t>2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9106" y="3715135"/>
            <a:ext cx="300777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4.608 T at IP</a:t>
            </a:r>
          </a:p>
          <a:p>
            <a:r>
              <a:rPr lang="en-GB" sz="1600" dirty="0" smtClean="0">
                <a:solidFill>
                  <a:schemeClr val="bg1"/>
                </a:solidFill>
              </a:rPr>
              <a:t>Axial force on coil = 260 MN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712910" y="3513706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0.15e-3</a:t>
            </a:r>
            <a:endParaRPr lang="en-GB" sz="1200" dirty="0">
              <a:solidFill>
                <a:schemeClr val="bg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651901" y="5412884"/>
            <a:ext cx="648072" cy="741562"/>
            <a:chOff x="4221246" y="3200786"/>
            <a:chExt cx="648072" cy="741562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928892" y="5409618"/>
            <a:ext cx="648072" cy="741562"/>
            <a:chOff x="4221246" y="3200786"/>
            <a:chExt cx="648072" cy="741562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004048" y="3715135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4.265 T at IP</a:t>
            </a:r>
          </a:p>
          <a:p>
            <a:r>
              <a:rPr lang="en-GB" sz="1600" dirty="0">
                <a:solidFill>
                  <a:schemeClr val="bg1"/>
                </a:solidFill>
              </a:rPr>
              <a:t>Axial force on coil = </a:t>
            </a:r>
            <a:r>
              <a:rPr lang="en-GB" sz="1600" dirty="0" smtClean="0">
                <a:solidFill>
                  <a:schemeClr val="bg1"/>
                </a:solidFill>
              </a:rPr>
              <a:t>320 </a:t>
            </a:r>
            <a:r>
              <a:rPr lang="en-GB" sz="1600" dirty="0">
                <a:solidFill>
                  <a:schemeClr val="bg1"/>
                </a:solidFill>
              </a:rPr>
              <a:t>MN</a:t>
            </a: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75725" y="3452151"/>
            <a:ext cx="1252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>
                <a:solidFill>
                  <a:schemeClr val="bg1"/>
                </a:solidFill>
              </a:rPr>
              <a:t>Jrc</a:t>
            </a:r>
            <a:r>
              <a:rPr lang="en-GB" sz="1600" dirty="0" smtClean="0">
                <a:solidFill>
                  <a:schemeClr val="bg1"/>
                </a:solidFill>
              </a:rPr>
              <a:t>=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</a:rPr>
              <a:t>9</a:t>
            </a:r>
            <a:r>
              <a:rPr lang="en-US" sz="1600" dirty="0" smtClean="0">
                <a:solidFill>
                  <a:schemeClr val="bg1"/>
                </a:solidFill>
              </a:rPr>
              <a:t>A/mm</a:t>
            </a:r>
            <a:r>
              <a:rPr lang="en-US" sz="1600" baseline="30000" dirty="0" smtClean="0">
                <a:solidFill>
                  <a:schemeClr val="bg1"/>
                </a:solidFill>
              </a:rPr>
              <a:t>2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524328" y="3528468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0.13e-3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3040" y="3144374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>
                <a:solidFill>
                  <a:schemeClr val="bg1"/>
                </a:solidFill>
              </a:rPr>
              <a:t>Case 1</a:t>
            </a:r>
            <a:endParaRPr lang="en-GB" b="1" i="1" u="sng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99123" y="3144374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>
                <a:solidFill>
                  <a:schemeClr val="bg1"/>
                </a:solidFill>
              </a:rPr>
              <a:t>Case 2</a:t>
            </a:r>
            <a:endParaRPr lang="en-GB" b="1" i="1" u="sng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80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16</a:t>
            </a:fld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243104" y="956686"/>
            <a:ext cx="184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/>
              <a:t>Case 1: L=4.205m</a:t>
            </a:r>
            <a:endParaRPr lang="en-GB" b="1" i="1" u="sng" dirty="0"/>
          </a:p>
        </p:txBody>
      </p:sp>
      <p:sp>
        <p:nvSpPr>
          <p:cNvPr id="49" name="TextBox 48"/>
          <p:cNvSpPr txBox="1"/>
          <p:nvPr/>
        </p:nvSpPr>
        <p:spPr>
          <a:xfrm>
            <a:off x="6223879" y="908720"/>
            <a:ext cx="1962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u="sng" dirty="0" smtClean="0"/>
              <a:t>Case 2: no end cap</a:t>
            </a:r>
            <a:endParaRPr lang="en-GB" b="1" i="1" u="sng" dirty="0"/>
          </a:p>
        </p:txBody>
      </p:sp>
      <p:sp>
        <p:nvSpPr>
          <p:cNvPr id="30" name="Rectangle 29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1026" name="Picture 2" descr="\\cern.ch\dfs\Users\b\brcure\Desktop\CLICv18-Br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865" y="1444960"/>
            <a:ext cx="2362247" cy="225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b\brcure\Desktop\CLICv18-Bz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865" y="3870592"/>
            <a:ext cx="2487366" cy="236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b\brcure\Desktop\CLICv19-Br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062" y="1518799"/>
            <a:ext cx="2376817" cy="218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.ch\dfs\Users\b\brcure\Desktop\CLICv19-Bz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346" y="3970910"/>
            <a:ext cx="2497069" cy="2285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7875991" y="1642030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0.56e-3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6096346" y="3028056"/>
            <a:ext cx="648072" cy="741562"/>
            <a:chOff x="4221246" y="3200786"/>
            <a:chExt cx="648072" cy="741562"/>
          </a:xfrm>
        </p:grpSpPr>
        <p:cxnSp>
          <p:nvCxnSpPr>
            <p:cNvPr id="54" name="Straight Arrow Connector 53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203848" y="3029668"/>
            <a:ext cx="648072" cy="741562"/>
            <a:chOff x="4221246" y="3200786"/>
            <a:chExt cx="648072" cy="741562"/>
          </a:xfrm>
        </p:grpSpPr>
        <p:cxnSp>
          <p:nvCxnSpPr>
            <p:cNvPr id="59" name="Straight Arrow Connector 58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3203848" y="5567758"/>
            <a:ext cx="648072" cy="741562"/>
            <a:chOff x="4221246" y="3200786"/>
            <a:chExt cx="648072" cy="741562"/>
          </a:xfrm>
        </p:grpSpPr>
        <p:cxnSp>
          <p:nvCxnSpPr>
            <p:cNvPr id="64" name="Straight Arrow Connector 63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cxnSp>
        <p:nvCxnSpPr>
          <p:cNvPr id="68" name="Straight Connector 67"/>
          <p:cNvCxnSpPr/>
          <p:nvPr/>
        </p:nvCxnSpPr>
        <p:spPr>
          <a:xfrm>
            <a:off x="329890" y="3789040"/>
            <a:ext cx="8437021" cy="0"/>
          </a:xfrm>
          <a:prstGeom prst="line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6118330" y="5567758"/>
            <a:ext cx="648072" cy="741562"/>
            <a:chOff x="4221246" y="3200786"/>
            <a:chExt cx="648072" cy="741562"/>
          </a:xfrm>
        </p:grpSpPr>
        <p:cxnSp>
          <p:nvCxnSpPr>
            <p:cNvPr id="70" name="Straight Arrow Connector 69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cxnSp>
        <p:nvCxnSpPr>
          <p:cNvPr id="74" name="Straight Connector 73"/>
          <p:cNvCxnSpPr/>
          <p:nvPr/>
        </p:nvCxnSpPr>
        <p:spPr>
          <a:xfrm>
            <a:off x="3131840" y="971436"/>
            <a:ext cx="0" cy="5285297"/>
          </a:xfrm>
          <a:prstGeom prst="line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5940152" y="971436"/>
            <a:ext cx="0" cy="5285297"/>
          </a:xfrm>
          <a:prstGeom prst="line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251520" y="1340768"/>
            <a:ext cx="8496944" cy="0"/>
          </a:xfrm>
          <a:prstGeom prst="line">
            <a:avLst/>
          </a:prstGeom>
          <a:ln w="508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20909" y="5108696"/>
            <a:ext cx="175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Bz</a:t>
            </a:r>
            <a:r>
              <a:rPr lang="en-US" b="1" dirty="0" smtClean="0"/>
              <a:t> component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52998" y="2201790"/>
            <a:ext cx="1756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Br component</a:t>
            </a:r>
          </a:p>
        </p:txBody>
      </p:sp>
    </p:spTree>
    <p:extLst>
      <p:ext uri="{BB962C8B-B14F-4D97-AF65-F5344CB8AC3E}">
        <p14:creationId xmlns:p14="http://schemas.microsoft.com/office/powerpoint/2010/main" val="340866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83744"/>
            <a:ext cx="844325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 smtClean="0"/>
          </a:p>
          <a:p>
            <a:pPr marL="266700" indent="-266700"/>
            <a:r>
              <a:rPr lang="en-US" sz="1600" dirty="0" err="1" smtClean="0"/>
              <a:t>Wrt</a:t>
            </a:r>
            <a:r>
              <a:rPr lang="en-US" sz="1600" dirty="0" smtClean="0"/>
              <a:t> the ring coils defined for L=5m:</a:t>
            </a:r>
          </a:p>
          <a:p>
            <a:pPr marL="266700" indent="-266700"/>
            <a:endParaRPr lang="en-US" sz="800" dirty="0" smtClean="0"/>
          </a:p>
          <a:p>
            <a:pPr marL="266700" indent="-266700"/>
            <a:r>
              <a:rPr lang="en-US" sz="1600" dirty="0" smtClean="0"/>
              <a:t>Case 1- 	Resistive ring coils x2 in size, total power x2. </a:t>
            </a:r>
          </a:p>
          <a:p>
            <a:pPr marL="266700" indent="-266700"/>
            <a:r>
              <a:rPr lang="en-US" sz="1600" dirty="0" smtClean="0"/>
              <a:t>Case 2- 	Resistive ring </a:t>
            </a:r>
            <a:r>
              <a:rPr lang="en-US" sz="1600" dirty="0"/>
              <a:t>coils </a:t>
            </a:r>
            <a:r>
              <a:rPr lang="en-US" sz="1600" dirty="0" smtClean="0"/>
              <a:t>x3 </a:t>
            </a:r>
            <a:r>
              <a:rPr lang="en-US" sz="1600" dirty="0"/>
              <a:t>in size, total power </a:t>
            </a:r>
            <a:r>
              <a:rPr lang="en-US" sz="1600" dirty="0" smtClean="0"/>
              <a:t>x3.</a:t>
            </a:r>
          </a:p>
          <a:p>
            <a:endParaRPr lang="en-US" sz="800" dirty="0" smtClean="0"/>
          </a:p>
          <a:p>
            <a:r>
              <a:rPr lang="en-US" sz="1600" dirty="0" smtClean="0"/>
              <a:t>The magnetic field at IP is reduced (resp. </a:t>
            </a:r>
            <a:r>
              <a:rPr lang="en-US" sz="1600" b="1" dirty="0" smtClean="0"/>
              <a:t>8.9% </a:t>
            </a:r>
            <a:r>
              <a:rPr lang="en-US" sz="1600" dirty="0" smtClean="0"/>
              <a:t>and </a:t>
            </a:r>
            <a:r>
              <a:rPr lang="en-US" sz="1600" b="1" dirty="0" smtClean="0"/>
              <a:t>15.7%</a:t>
            </a:r>
            <a:r>
              <a:rPr lang="en-US" sz="1600" dirty="0" smtClean="0"/>
              <a:t> </a:t>
            </a:r>
            <a:r>
              <a:rPr lang="en-US" sz="1600" dirty="0" err="1" smtClean="0"/>
              <a:t>wrt</a:t>
            </a:r>
            <a:r>
              <a:rPr lang="en-US" sz="1600" dirty="0" smtClean="0"/>
              <a:t> L=6.2m) and the field distortion in the inner detector volume increases.</a:t>
            </a:r>
          </a:p>
          <a:p>
            <a:endParaRPr lang="en-US" sz="800" dirty="0"/>
          </a:p>
          <a:p>
            <a:r>
              <a:rPr lang="en-US" sz="1600" dirty="0"/>
              <a:t>The EC iron yoke  helps to shape the field</a:t>
            </a:r>
            <a:r>
              <a:rPr lang="en-US" sz="1600" dirty="0" smtClean="0"/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17</a:t>
            </a:fld>
            <a:endParaRPr lang="en-GB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7032"/>
            <a:ext cx="4175562" cy="246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3697261"/>
            <a:ext cx="4182593" cy="2468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582171" y="3341710"/>
            <a:ext cx="4414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Axial </a:t>
            </a:r>
            <a:r>
              <a:rPr lang="en-US" dirty="0" smtClean="0"/>
              <a:t>B-field component </a:t>
            </a:r>
            <a:r>
              <a:rPr lang="en-US" b="1" dirty="0" smtClean="0"/>
              <a:t>on the detector axis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7393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b\brcure\Desktop\New CLIC-SiD\CLIC-Résultats\CLICv20_Bsu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04" y="3159150"/>
            <a:ext cx="3913629" cy="309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18</a:t>
            </a:fld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209348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4.827 T at 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7407" y="318161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4.838 T at IP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23528" y="5567758"/>
            <a:ext cx="648072" cy="741562"/>
            <a:chOff x="4221246" y="3200786"/>
            <a:chExt cx="648072" cy="741562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23652" y="971436"/>
            <a:ext cx="8443256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Reduction of external diameter of both end cap and barrel yoke:</a:t>
            </a:r>
            <a:endParaRPr lang="en-US" sz="800" dirty="0" smtClean="0"/>
          </a:p>
          <a:p>
            <a:pPr>
              <a:spcBef>
                <a:spcPts val="600"/>
              </a:spcBef>
            </a:pPr>
            <a:r>
              <a:rPr lang="en-US" sz="1600" dirty="0" smtClean="0"/>
              <a:t>Modified parameter: External radius </a:t>
            </a:r>
            <a:r>
              <a:rPr lang="en-US" sz="1600" dirty="0" err="1" smtClean="0"/>
              <a:t>Rext</a:t>
            </a:r>
            <a:r>
              <a:rPr lang="en-US" sz="1600" dirty="0" smtClean="0"/>
              <a:t> = 6.35m.</a:t>
            </a:r>
          </a:p>
          <a:p>
            <a:pPr>
              <a:spcBef>
                <a:spcPts val="600"/>
              </a:spcBef>
            </a:pPr>
            <a:r>
              <a:rPr lang="en-US" sz="1600" dirty="0" smtClean="0"/>
              <a:t>All other parameters unchanged :</a:t>
            </a:r>
          </a:p>
          <a:p>
            <a:pPr marL="742915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RCs at same position, same current density,</a:t>
            </a:r>
          </a:p>
          <a:p>
            <a:pPr marL="742915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Detector half length L=5m.</a:t>
            </a:r>
          </a:p>
          <a:p>
            <a:pPr>
              <a:spcBef>
                <a:spcPts val="1200"/>
              </a:spcBef>
            </a:pPr>
            <a:r>
              <a:rPr lang="en-US" sz="1600" dirty="0"/>
              <a:t>Field at IP is 4.4% lower </a:t>
            </a:r>
            <a:r>
              <a:rPr lang="en-US" sz="1600" dirty="0" err="1"/>
              <a:t>wrt</a:t>
            </a:r>
            <a:r>
              <a:rPr lang="en-US" sz="1600" dirty="0"/>
              <a:t> {L=6.2m; </a:t>
            </a:r>
            <a:r>
              <a:rPr lang="en-US" sz="1600" dirty="0" err="1"/>
              <a:t>Rext</a:t>
            </a:r>
            <a:r>
              <a:rPr lang="en-US" sz="1600" dirty="0"/>
              <a:t>=7m</a:t>
            </a:r>
            <a:r>
              <a:rPr lang="en-US" sz="1600" dirty="0" smtClean="0"/>
              <a:t>}.</a:t>
            </a:r>
            <a:endParaRPr lang="en-US" sz="1600" dirty="0"/>
          </a:p>
        </p:txBody>
      </p:sp>
      <p:sp>
        <p:nvSpPr>
          <p:cNvPr id="21" name="Rectangle 20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1885333"/>
            <a:ext cx="3593940" cy="2173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73108"/>
            <a:ext cx="3593940" cy="2173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5284064" y="1548573"/>
            <a:ext cx="342452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Axial </a:t>
            </a:r>
            <a:r>
              <a:rPr lang="en-US" sz="1400" dirty="0" smtClean="0"/>
              <a:t>B-field component </a:t>
            </a:r>
            <a:r>
              <a:rPr lang="en-US" sz="1400" b="1" dirty="0" smtClean="0"/>
              <a:t>on the detector axis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21040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19</a:t>
            </a:fld>
            <a:endParaRPr lang="en-GB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07407" y="318161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4.838 T at 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652" y="971436"/>
            <a:ext cx="8443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Reduction of external diameter of both end cap and barrel yoke:</a:t>
            </a:r>
            <a:endParaRPr lang="en-US" sz="8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78" y="2576980"/>
            <a:ext cx="4005998" cy="2724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30467" y="5795972"/>
            <a:ext cx="84449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Total reduction on iron </a:t>
            </a:r>
            <a:r>
              <a:rPr lang="en-US" dirty="0" smtClean="0"/>
              <a:t>mass (reduced length + radius)≈ </a:t>
            </a:r>
            <a:r>
              <a:rPr lang="en-US" b="1" dirty="0" smtClean="0"/>
              <a:t>4700 </a:t>
            </a:r>
            <a:r>
              <a:rPr lang="en-US" b="1" dirty="0"/>
              <a:t>tons </a:t>
            </a:r>
            <a:r>
              <a:rPr lang="en-US" dirty="0" err="1"/>
              <a:t>wrt</a:t>
            </a:r>
            <a:r>
              <a:rPr lang="en-US" dirty="0"/>
              <a:t> </a:t>
            </a:r>
            <a:r>
              <a:rPr lang="en-US" dirty="0" err="1"/>
              <a:t>CLIC_SiD</a:t>
            </a:r>
            <a:r>
              <a:rPr lang="en-US" dirty="0"/>
              <a:t> L=6.2m.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23652" y="1340768"/>
            <a:ext cx="8366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With external </a:t>
            </a:r>
            <a:r>
              <a:rPr lang="en-US" b="1" dirty="0" smtClean="0"/>
              <a:t>radius</a:t>
            </a:r>
            <a:r>
              <a:rPr lang="en-US" dirty="0" smtClean="0"/>
              <a:t> of </a:t>
            </a:r>
            <a:r>
              <a:rPr lang="en-US" b="1" dirty="0" smtClean="0"/>
              <a:t>6.35m and L=5m + RC</a:t>
            </a:r>
            <a:r>
              <a:rPr lang="en-US" dirty="0" smtClean="0"/>
              <a:t>:</a:t>
            </a:r>
          </a:p>
          <a:p>
            <a:r>
              <a:rPr lang="en-US" dirty="0" smtClean="0"/>
              <a:t>barrel yoke iron saturation is more uniform (around </a:t>
            </a:r>
            <a:r>
              <a:rPr lang="en-US" b="1" dirty="0" smtClean="0"/>
              <a:t>2T</a:t>
            </a:r>
            <a:r>
              <a:rPr lang="en-US" dirty="0" smtClean="0"/>
              <a:t>!).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07771" y="2148754"/>
            <a:ext cx="44373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63863" algn="l"/>
              </a:tabLst>
            </a:pPr>
            <a:r>
              <a:rPr lang="en-US" sz="1600" b="1" dirty="0" smtClean="0"/>
              <a:t>B-field vector sum in central transverse plane:</a:t>
            </a:r>
            <a:endParaRPr lang="en-US" sz="1600" b="1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76980"/>
            <a:ext cx="4250514" cy="2724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44366" y="5435932"/>
            <a:ext cx="3838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Stray </a:t>
            </a:r>
            <a:r>
              <a:rPr lang="en-US" dirty="0"/>
              <a:t>field lower than </a:t>
            </a:r>
            <a:r>
              <a:rPr lang="en-US" b="1" dirty="0"/>
              <a:t>4.5mT at R=15m</a:t>
            </a:r>
            <a:r>
              <a:rPr lang="en-US" dirty="0"/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6444850" y="1365943"/>
                <a:ext cx="1949828" cy="8664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fr-CH" sz="160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CH" sz="160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CH" sz="16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CH" sz="1600" b="0" i="1" smtClean="0">
                                  <a:latin typeface="Cambria Math"/>
                                  <a:ea typeface="Cambria Math"/>
                                </a:rPr>
                                <m:t>𝑖𝑛𝑡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fr-CH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CH" sz="16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r-CH" sz="1600" b="0" i="1" smtClean="0">
                                  <a:latin typeface="Cambria Math"/>
                                  <a:ea typeface="Cambria Math"/>
                                </a:rPr>
                                <m:t>𝑒𝑥𝑡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fr-CH" sz="16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CH" sz="1600" i="1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CH" sz="1600" b="0" i="1" smtClean="0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</m:sub>
                          </m:sSub>
                          <m:r>
                            <a:rPr lang="fr-CH" sz="1600" b="0" i="1" smtClean="0"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fr-CH" sz="1600" i="1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fr-CH" sz="1600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  <m:r>
                            <a:rPr lang="fr-CH" sz="1600" b="0" i="1" smtClean="0">
                              <a:latin typeface="Cambria Math"/>
                              <a:ea typeface="Cambria Math"/>
                            </a:rPr>
                            <m:t>=4 </m:t>
                          </m:r>
                          <m:r>
                            <a:rPr lang="fr-CH" sz="16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  <m:r>
                            <a:rPr lang="fr-CH" sz="1600" b="0" i="1" smtClean="0">
                              <a:latin typeface="Cambria Math"/>
                              <a:ea typeface="Cambria Math"/>
                            </a:rPr>
                            <m:t>.</m:t>
                          </m:r>
                          <m:r>
                            <a:rPr lang="fr-CH" sz="16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850" y="1365943"/>
                <a:ext cx="1949828" cy="86645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679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\\cern.ch\dfs\Users\b\brcure\Desktop\New CLIC-SiD\OldConfig_v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456" y="2060848"/>
            <a:ext cx="3768864" cy="417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2</a:t>
            </a:fld>
            <a:endParaRPr lang="en-GB" sz="14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6203736" y="5066600"/>
            <a:ext cx="936104" cy="882680"/>
            <a:chOff x="3347864" y="4715852"/>
            <a:chExt cx="936104" cy="882680"/>
          </a:xfrm>
        </p:grpSpPr>
        <p:cxnSp>
          <p:nvCxnSpPr>
            <p:cNvPr id="20" name="Straight Arrow Connector 19"/>
            <p:cNvCxnSpPr/>
            <p:nvPr/>
          </p:nvCxnSpPr>
          <p:spPr>
            <a:xfrm flipH="1">
              <a:off x="3563888" y="5310749"/>
              <a:ext cx="388073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3966923" y="4869160"/>
              <a:ext cx="0" cy="44159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995936" y="471585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47864" y="522920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23653" y="980728"/>
            <a:ext cx="842481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9863" algn="l"/>
              </a:tabLst>
            </a:pPr>
            <a:r>
              <a:rPr lang="en-US" b="1" dirty="0" smtClean="0"/>
              <a:t>Reference design layout : 	</a:t>
            </a:r>
            <a:r>
              <a:rPr lang="en-US" dirty="0" smtClean="0"/>
              <a:t>initial </a:t>
            </a:r>
            <a:r>
              <a:rPr lang="en-US" dirty="0" err="1" smtClean="0"/>
              <a:t>CLIC_SiD</a:t>
            </a:r>
            <a:r>
              <a:rPr lang="en-US" dirty="0" smtClean="0"/>
              <a:t> layout with detector </a:t>
            </a:r>
            <a:r>
              <a:rPr lang="en-US" b="1" dirty="0" smtClean="0"/>
              <a:t>half length L=6.2m</a:t>
            </a:r>
          </a:p>
          <a:p>
            <a:pPr marL="1438275" lvl="2"/>
            <a:r>
              <a:rPr lang="en-US" dirty="0" smtClean="0"/>
              <a:t>		End cap iron thickness is </a:t>
            </a:r>
            <a:r>
              <a:rPr lang="en-US" b="1" dirty="0" smtClean="0"/>
              <a:t>2445mm</a:t>
            </a:r>
            <a:r>
              <a:rPr lang="en-US" dirty="0" smtClean="0"/>
              <a:t>.</a:t>
            </a:r>
          </a:p>
          <a:p>
            <a:pPr marL="1438275" lvl="2"/>
            <a:r>
              <a:rPr lang="en-US" b="1" dirty="0" smtClean="0"/>
              <a:t>		8 </a:t>
            </a:r>
            <a:r>
              <a:rPr lang="en-US" b="1" dirty="0" err="1" smtClean="0"/>
              <a:t>muon</a:t>
            </a:r>
            <a:r>
              <a:rPr lang="en-US" b="1" dirty="0" smtClean="0"/>
              <a:t> chamber </a:t>
            </a:r>
            <a:r>
              <a:rPr lang="en-US" dirty="0" smtClean="0"/>
              <a:t>stations in the yoke end cap.</a:t>
            </a:r>
          </a:p>
          <a:p>
            <a:pPr indent="-111055"/>
            <a:endParaRPr lang="en-US" sz="1600" b="1" u="sng" dirty="0"/>
          </a:p>
          <a:p>
            <a:pPr indent="-111055"/>
            <a:r>
              <a:rPr lang="en-US" sz="1600" b="1" u="sng" dirty="0" smtClean="0"/>
              <a:t>Longitudinal section : </a:t>
            </a:r>
          </a:p>
          <a:p>
            <a:pPr indent="-111055"/>
            <a:r>
              <a:rPr lang="en-US" sz="1600" b="1" i="1" dirty="0" smtClean="0"/>
              <a:t>quarter view,</a:t>
            </a:r>
          </a:p>
          <a:p>
            <a:pPr indent="-111055"/>
            <a:r>
              <a:rPr lang="en-US" sz="1600" b="1" i="1" dirty="0" smtClean="0"/>
              <a:t>detector axis horizontal,</a:t>
            </a:r>
          </a:p>
          <a:p>
            <a:pPr indent="-111055"/>
            <a:r>
              <a:rPr lang="en-US" sz="1600" b="1" i="1" dirty="0" smtClean="0"/>
              <a:t>only end cap and one barrel shown. </a:t>
            </a:r>
            <a:endParaRPr lang="en-US" sz="1600" i="1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65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83744"/>
            <a:ext cx="8443257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Conclusions:</a:t>
            </a:r>
          </a:p>
          <a:p>
            <a:endParaRPr lang="en-US" sz="1200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Reduced end cap in length is feasible with ring coils, provided the field homogeneity in the central volume </a:t>
            </a:r>
            <a:r>
              <a:rPr lang="en-US" smtClean="0">
                <a:solidFill>
                  <a:srgbClr val="0070C0"/>
                </a:solidFill>
              </a:rPr>
              <a:t>is acceptable for physics.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sz="1200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The end cap is still useful to provide support for </a:t>
            </a:r>
            <a:r>
              <a:rPr lang="en-US" dirty="0" err="1" smtClean="0">
                <a:solidFill>
                  <a:srgbClr val="0070C0"/>
                </a:solidFill>
              </a:rPr>
              <a:t>muon</a:t>
            </a:r>
            <a:r>
              <a:rPr lang="en-US" dirty="0" smtClean="0">
                <a:solidFill>
                  <a:srgbClr val="0070C0"/>
                </a:solidFill>
              </a:rPr>
              <a:t> stations, </a:t>
            </a:r>
            <a:r>
              <a:rPr lang="en-US" dirty="0">
                <a:solidFill>
                  <a:srgbClr val="0070C0"/>
                </a:solidFill>
              </a:rPr>
              <a:t>radiation </a:t>
            </a:r>
            <a:r>
              <a:rPr lang="en-US" dirty="0" smtClean="0">
                <a:solidFill>
                  <a:srgbClr val="0070C0"/>
                </a:solidFill>
              </a:rPr>
              <a:t>shielding, and magnetic field shaping. </a:t>
            </a:r>
            <a:endParaRPr lang="en-US" dirty="0">
              <a:solidFill>
                <a:srgbClr val="0070C0"/>
              </a:solidFill>
            </a:endParaRPr>
          </a:p>
          <a:p>
            <a:endParaRPr lang="en-US" sz="1200" dirty="0"/>
          </a:p>
          <a:p>
            <a:r>
              <a:rPr lang="en-US" dirty="0">
                <a:solidFill>
                  <a:srgbClr val="7030A0"/>
                </a:solidFill>
              </a:rPr>
              <a:t>The </a:t>
            </a:r>
            <a:r>
              <a:rPr lang="en-US" dirty="0" smtClean="0">
                <a:solidFill>
                  <a:srgbClr val="7030A0"/>
                </a:solidFill>
              </a:rPr>
              <a:t>yoke material + manufacturing  </a:t>
            </a:r>
            <a:r>
              <a:rPr lang="en-US" dirty="0">
                <a:solidFill>
                  <a:srgbClr val="7030A0"/>
                </a:solidFill>
              </a:rPr>
              <a:t>budget can be considerably </a:t>
            </a:r>
            <a:r>
              <a:rPr lang="en-US" dirty="0" smtClean="0">
                <a:solidFill>
                  <a:srgbClr val="7030A0"/>
                </a:solidFill>
              </a:rPr>
              <a:t>reduced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with ring coils.</a:t>
            </a:r>
          </a:p>
          <a:p>
            <a:endParaRPr lang="en-US" sz="1200" dirty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7030A0"/>
                </a:solidFill>
              </a:rPr>
              <a:t>The cost </a:t>
            </a:r>
            <a:r>
              <a:rPr lang="en-US" dirty="0" smtClean="0">
                <a:solidFill>
                  <a:srgbClr val="7030A0"/>
                </a:solidFill>
              </a:rPr>
              <a:t>estimate for </a:t>
            </a:r>
            <a:r>
              <a:rPr lang="en-US" dirty="0">
                <a:solidFill>
                  <a:srgbClr val="7030A0"/>
                </a:solidFill>
              </a:rPr>
              <a:t>manufacturing, infrastructure and operation of </a:t>
            </a:r>
            <a:r>
              <a:rPr lang="en-US" dirty="0" smtClean="0">
                <a:solidFill>
                  <a:srgbClr val="7030A0"/>
                </a:solidFill>
              </a:rPr>
              <a:t>the ring </a:t>
            </a:r>
            <a:r>
              <a:rPr lang="en-US" dirty="0">
                <a:solidFill>
                  <a:srgbClr val="7030A0"/>
                </a:solidFill>
              </a:rPr>
              <a:t>coils </a:t>
            </a:r>
            <a:r>
              <a:rPr lang="en-US" dirty="0" smtClean="0">
                <a:solidFill>
                  <a:srgbClr val="7030A0"/>
                </a:solidFill>
              </a:rPr>
              <a:t>should be compared to the </a:t>
            </a:r>
            <a:r>
              <a:rPr lang="en-US" dirty="0">
                <a:solidFill>
                  <a:srgbClr val="7030A0"/>
                </a:solidFill>
              </a:rPr>
              <a:t>saving on the </a:t>
            </a:r>
            <a:r>
              <a:rPr lang="en-US" dirty="0" smtClean="0">
                <a:solidFill>
                  <a:srgbClr val="7030A0"/>
                </a:solidFill>
              </a:rPr>
              <a:t>yoke </a:t>
            </a:r>
            <a:r>
              <a:rPr lang="en-US" dirty="0">
                <a:solidFill>
                  <a:srgbClr val="7030A0"/>
                </a:solidFill>
              </a:rPr>
              <a:t>cost.</a:t>
            </a:r>
          </a:p>
          <a:p>
            <a:endParaRPr lang="en-US" sz="1200" dirty="0" smtClean="0"/>
          </a:p>
          <a:p>
            <a:r>
              <a:rPr lang="en-US" dirty="0"/>
              <a:t>T</a:t>
            </a:r>
            <a:r>
              <a:rPr lang="en-US" dirty="0" smtClean="0"/>
              <a:t>he barrel yoke could also be reduced in diameter: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fringe field is reduced by the ring coils,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there is only </a:t>
            </a:r>
            <a:r>
              <a:rPr lang="en-US" dirty="0"/>
              <a:t>one detector in the experimental </a:t>
            </a:r>
            <a:r>
              <a:rPr lang="en-US" dirty="0" smtClean="0"/>
              <a:t>cavern (no access to cavern during beam run</a:t>
            </a:r>
            <a:r>
              <a:rPr lang="en-US" dirty="0"/>
              <a:t>), then it can </a:t>
            </a:r>
            <a:r>
              <a:rPr lang="en-US" dirty="0" smtClean="0"/>
              <a:t>be </a:t>
            </a:r>
            <a:r>
              <a:rPr lang="en-US" dirty="0"/>
              <a:t>compatible </a:t>
            </a:r>
            <a:r>
              <a:rPr lang="en-US" dirty="0" smtClean="0"/>
              <a:t>with radiation </a:t>
            </a:r>
            <a:r>
              <a:rPr lang="en-US" dirty="0"/>
              <a:t>due to accidental beam </a:t>
            </a:r>
            <a:r>
              <a:rPr lang="en-US" dirty="0" smtClean="0"/>
              <a:t>loss.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20</a:t>
            </a:fld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\\cern.ch\dfs\Users\b\brcure\Desktop\New CLIC-SiD\NewConfig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184" y="2060848"/>
            <a:ext cx="376713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3</a:t>
            </a:fld>
            <a:endParaRPr lang="en-GB" sz="1400" dirty="0"/>
          </a:p>
        </p:txBody>
      </p:sp>
      <p:sp>
        <p:nvSpPr>
          <p:cNvPr id="13" name="Oval 12"/>
          <p:cNvSpPr/>
          <p:nvPr/>
        </p:nvSpPr>
        <p:spPr>
          <a:xfrm>
            <a:off x="4227197" y="5833133"/>
            <a:ext cx="432048" cy="43204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831153" y="5329077"/>
            <a:ext cx="396044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3653" y="980728"/>
            <a:ext cx="842481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439863" algn="l"/>
              </a:tabLst>
            </a:pPr>
            <a:r>
              <a:rPr lang="en-US" b="1" dirty="0" smtClean="0"/>
              <a:t>New design </a:t>
            </a:r>
            <a:r>
              <a:rPr lang="en-US" b="1" dirty="0"/>
              <a:t>l</a:t>
            </a:r>
            <a:r>
              <a:rPr lang="en-US" b="1" dirty="0" smtClean="0"/>
              <a:t>ayout : </a:t>
            </a:r>
            <a:r>
              <a:rPr lang="en-US" dirty="0" smtClean="0"/>
              <a:t>reduced detector </a:t>
            </a:r>
            <a:r>
              <a:rPr lang="en-US" b="1" dirty="0" smtClean="0"/>
              <a:t>half-length to L=5m</a:t>
            </a:r>
          </a:p>
          <a:p>
            <a:pPr marL="1438275" lvl="2"/>
            <a:r>
              <a:rPr lang="en-US" dirty="0" smtClean="0"/>
              <a:t>	End cap iron thickness reduced by </a:t>
            </a:r>
            <a:r>
              <a:rPr lang="en-US" b="1" dirty="0" smtClean="0"/>
              <a:t>1160mm</a:t>
            </a:r>
            <a:r>
              <a:rPr lang="en-US" dirty="0" smtClean="0"/>
              <a:t> (</a:t>
            </a:r>
            <a:r>
              <a:rPr lang="en-US" b="1" dirty="0" smtClean="0"/>
              <a:t>2445mm to 1285mm</a:t>
            </a:r>
            <a:r>
              <a:rPr lang="en-US" dirty="0" smtClean="0"/>
              <a:t>).</a:t>
            </a:r>
          </a:p>
          <a:p>
            <a:pPr marL="1438275" lvl="2"/>
            <a:r>
              <a:rPr lang="en-US" b="1" dirty="0" smtClean="0"/>
              <a:t>	7 </a:t>
            </a:r>
            <a:r>
              <a:rPr lang="en-US" b="1" dirty="0" err="1" smtClean="0"/>
              <a:t>muon</a:t>
            </a:r>
            <a:r>
              <a:rPr lang="en-US" b="1" dirty="0" smtClean="0"/>
              <a:t> chamber </a:t>
            </a:r>
            <a:r>
              <a:rPr lang="en-US" dirty="0" smtClean="0"/>
              <a:t>stations in the yoke end cap.</a:t>
            </a:r>
          </a:p>
          <a:p>
            <a:pPr indent="-111055"/>
            <a:endParaRPr lang="en-US" sz="1600" b="1" u="sng" dirty="0"/>
          </a:p>
          <a:p>
            <a:pPr indent="-111055"/>
            <a:r>
              <a:rPr lang="en-US" sz="1600" b="1" u="sng" dirty="0" smtClean="0"/>
              <a:t>Longitudinal section :</a:t>
            </a:r>
          </a:p>
          <a:p>
            <a:pPr indent="-111055"/>
            <a:r>
              <a:rPr lang="en-US" sz="1600" b="1" i="1" dirty="0"/>
              <a:t>quarter view,</a:t>
            </a:r>
          </a:p>
          <a:p>
            <a:pPr indent="-111055"/>
            <a:r>
              <a:rPr lang="en-US" sz="1600" b="1" i="1" dirty="0"/>
              <a:t>detector axis horizontal,</a:t>
            </a:r>
          </a:p>
          <a:p>
            <a:pPr indent="-111055"/>
            <a:r>
              <a:rPr lang="en-US" sz="1600" b="1" i="1" dirty="0"/>
              <a:t>only end cap and one barrel shown. </a:t>
            </a:r>
            <a:endParaRPr lang="en-US" sz="1600" i="1" dirty="0"/>
          </a:p>
          <a:p>
            <a:pPr indent="-111055"/>
            <a:endParaRPr lang="en-US" sz="1600" dirty="0" smtClean="0"/>
          </a:p>
        </p:txBody>
      </p:sp>
      <p:grpSp>
        <p:nvGrpSpPr>
          <p:cNvPr id="25" name="Group 24"/>
          <p:cNvGrpSpPr/>
          <p:nvPr/>
        </p:nvGrpSpPr>
        <p:grpSpPr>
          <a:xfrm>
            <a:off x="6205464" y="5067757"/>
            <a:ext cx="936104" cy="882680"/>
            <a:chOff x="3347864" y="4715852"/>
            <a:chExt cx="936104" cy="882680"/>
          </a:xfrm>
        </p:grpSpPr>
        <p:cxnSp>
          <p:nvCxnSpPr>
            <p:cNvPr id="34" name="Straight Arrow Connector 33"/>
            <p:cNvCxnSpPr/>
            <p:nvPr/>
          </p:nvCxnSpPr>
          <p:spPr>
            <a:xfrm flipH="1">
              <a:off x="3563888" y="5310749"/>
              <a:ext cx="388073" cy="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3966923" y="4869160"/>
              <a:ext cx="0" cy="441590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3995936" y="471585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347864" y="522920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3654" y="3284984"/>
            <a:ext cx="39035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Solenoid </a:t>
            </a:r>
            <a:r>
              <a:rPr lang="en-US" dirty="0"/>
              <a:t>length kept at 6.23m</a:t>
            </a:r>
            <a:r>
              <a:rPr lang="en-US" dirty="0" smtClean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External radius identical,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No </a:t>
            </a:r>
            <a:r>
              <a:rPr lang="en-US" dirty="0"/>
              <a:t>modification of barrel </a:t>
            </a:r>
            <a:r>
              <a:rPr lang="en-US" dirty="0" smtClean="0"/>
              <a:t>yoke.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51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9889" y="971436"/>
            <a:ext cx="8437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Comparison of the </a:t>
            </a:r>
            <a:r>
              <a:rPr lang="en-US" b="1" dirty="0"/>
              <a:t>two </a:t>
            </a:r>
            <a:r>
              <a:rPr lang="en-US" b="1" dirty="0" smtClean="0"/>
              <a:t>layouts (</a:t>
            </a:r>
            <a:r>
              <a:rPr lang="en-US" b="1" dirty="0"/>
              <a:t>no ring coils</a:t>
            </a:r>
            <a:r>
              <a:rPr lang="en-US" b="1" dirty="0" smtClean="0"/>
              <a:t>): </a:t>
            </a:r>
            <a:r>
              <a:rPr lang="en-GB" b="1" dirty="0"/>
              <a:t>B field vector sum </a:t>
            </a:r>
            <a:r>
              <a:rPr lang="en-GB" b="1" dirty="0" smtClean="0"/>
              <a:t>map</a:t>
            </a:r>
            <a:endParaRPr lang="en-US" b="1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4</a:t>
            </a:fld>
            <a:endParaRPr lang="en-GB" sz="1400" dirty="0"/>
          </a:p>
        </p:txBody>
      </p:sp>
      <p:pic>
        <p:nvPicPr>
          <p:cNvPr id="1039" name="Picture 15" descr="\\cern.ch\dfs\Users\b\brcure\Desktop\New CLIC-SiD\CLIC-Résultats\CLICv7_noRC_Bsum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65537"/>
            <a:ext cx="2975758" cy="315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5082121" y="4330606"/>
            <a:ext cx="648072" cy="741562"/>
            <a:chOff x="4221246" y="3200786"/>
            <a:chExt cx="648072" cy="741562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5142792" y="1942436"/>
            <a:ext cx="1295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L=5m no RC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39224" y="2235717"/>
            <a:ext cx="1715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 = 4.896 T at IP</a:t>
            </a:r>
          </a:p>
        </p:txBody>
      </p:sp>
      <p:pic>
        <p:nvPicPr>
          <p:cNvPr id="1040" name="Picture 16" descr="\\cern.ch\dfs\Users\b\brcure\Desktop\New CLIC-SiD\CLIC-Résultats\CLICv6_Bsum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34" y="1804921"/>
            <a:ext cx="3231010" cy="321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836934" y="4343622"/>
            <a:ext cx="648072" cy="741562"/>
            <a:chOff x="4221246" y="3200786"/>
            <a:chExt cx="648072" cy="741562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86682" y="1854248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L=6.2m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86682" y="2235717"/>
            <a:ext cx="1715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 = 5.06 T at IP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12318" y="1441871"/>
            <a:ext cx="390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(</a:t>
            </a:r>
            <a:r>
              <a:rPr lang="en-GB" b="1" dirty="0" smtClean="0">
                <a:solidFill>
                  <a:srgbClr val="0070C0"/>
                </a:solidFill>
              </a:rPr>
              <a:t>Detector axis is vertical on the maps </a:t>
            </a:r>
            <a:r>
              <a:rPr lang="en-GB" b="1" dirty="0" smtClean="0"/>
              <a:t>!)</a:t>
            </a:r>
            <a:endParaRPr lang="en-GB" b="1" dirty="0"/>
          </a:p>
        </p:txBody>
      </p:sp>
      <p:sp>
        <p:nvSpPr>
          <p:cNvPr id="10" name="Rectangle 9"/>
          <p:cNvSpPr/>
          <p:nvPr/>
        </p:nvSpPr>
        <p:spPr>
          <a:xfrm>
            <a:off x="329889" y="5407438"/>
            <a:ext cx="8443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/>
              <a:t>B-field </a:t>
            </a:r>
            <a:r>
              <a:rPr lang="en-US" u="sng" dirty="0"/>
              <a:t>2D map :</a:t>
            </a:r>
            <a:r>
              <a:rPr lang="en-US" dirty="0"/>
              <a:t> Area most affected is around the detector axis and outside the yoke.</a:t>
            </a:r>
          </a:p>
          <a:p>
            <a:endParaRPr lang="en-US" sz="800" dirty="0"/>
          </a:p>
          <a:p>
            <a:r>
              <a:rPr lang="en-US" u="sng" dirty="0"/>
              <a:t>Far region :</a:t>
            </a:r>
            <a:r>
              <a:rPr lang="en-US" dirty="0"/>
              <a:t> Less </a:t>
            </a:r>
            <a:r>
              <a:rPr lang="en-US" dirty="0" smtClean="0"/>
              <a:t>significant effect, </a:t>
            </a:r>
            <a:r>
              <a:rPr lang="en-US" b="1" dirty="0" err="1"/>
              <a:t>Bmax</a:t>
            </a:r>
            <a:r>
              <a:rPr lang="en-US" b="1" dirty="0"/>
              <a:t>=9mT at R=15m.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23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9890" y="971436"/>
            <a:ext cx="582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Comparison </a:t>
            </a:r>
            <a:r>
              <a:rPr lang="en-US" b="1" dirty="0"/>
              <a:t>of the two </a:t>
            </a:r>
            <a:r>
              <a:rPr lang="en-US" b="1" dirty="0" smtClean="0"/>
              <a:t>layouts (</a:t>
            </a:r>
            <a:r>
              <a:rPr lang="en-US" b="1" dirty="0"/>
              <a:t>no </a:t>
            </a:r>
            <a:r>
              <a:rPr lang="en-US" b="1" dirty="0" smtClean="0"/>
              <a:t>ring coils):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5</a:t>
            </a:fld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364228" y="1484784"/>
            <a:ext cx="4334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/>
              <a:t>Axial B-field component </a:t>
            </a:r>
            <a:r>
              <a:rPr lang="en-US" u="sng" dirty="0" err="1" smtClean="0"/>
              <a:t>Bz</a:t>
            </a:r>
            <a:r>
              <a:rPr lang="en-US" u="sng" dirty="0" smtClean="0"/>
              <a:t>(R=0</a:t>
            </a:r>
            <a:r>
              <a:rPr lang="en-US" u="sng" dirty="0"/>
              <a:t>) </a:t>
            </a:r>
            <a:r>
              <a:rPr lang="en-US" b="1" u="sng" dirty="0"/>
              <a:t>on coil axis</a:t>
            </a:r>
            <a:r>
              <a:rPr lang="en-US" u="sng" dirty="0"/>
              <a:t>: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152422" y="1491127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0.46e-3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875991" y="1642030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0.56e-3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656" y="1988840"/>
            <a:ext cx="4133034" cy="248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3" y="1988840"/>
            <a:ext cx="4142580" cy="248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7351" y="4941168"/>
            <a:ext cx="7140801" cy="10464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Symbol"/>
              </a:rPr>
              <a:t> Improve the design with reduced length by </a:t>
            </a:r>
            <a:r>
              <a:rPr lang="en-US" b="1" dirty="0" smtClean="0">
                <a:sym typeface="Symbol"/>
              </a:rPr>
              <a:t>im</a:t>
            </a:r>
            <a:r>
              <a:rPr lang="en-US" b="1" dirty="0" smtClean="0"/>
              <a:t>plementing ring coils </a:t>
            </a:r>
            <a:r>
              <a:rPr lang="en-US" dirty="0" smtClean="0"/>
              <a:t>to :</a:t>
            </a:r>
          </a:p>
          <a:p>
            <a:endParaRPr lang="en-US" sz="800" dirty="0" smtClean="0"/>
          </a:p>
          <a:p>
            <a:pPr marL="74291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lower </a:t>
            </a:r>
            <a:r>
              <a:rPr lang="en-US" dirty="0"/>
              <a:t>the stray </a:t>
            </a:r>
            <a:r>
              <a:rPr lang="en-US" dirty="0" smtClean="0"/>
              <a:t>field,</a:t>
            </a:r>
            <a:endParaRPr lang="en-US" dirty="0"/>
          </a:p>
          <a:p>
            <a:pPr marL="742915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lower the field near the beam line outside the yoke end cap.</a:t>
            </a:r>
          </a:p>
        </p:txBody>
      </p:sp>
    </p:spTree>
    <p:extLst>
      <p:ext uri="{BB962C8B-B14F-4D97-AF65-F5344CB8AC3E}">
        <p14:creationId xmlns:p14="http://schemas.microsoft.com/office/powerpoint/2010/main" val="358436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\\cern.ch\dfs\Users\b\brcure\Desktop\New CLIC-SiD\CLIC-Résultats\CLICv10_RC_Bsum-3Amm2-3Amm2-2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27420"/>
            <a:ext cx="2735292" cy="211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2" y="971436"/>
            <a:ext cx="856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Effect of ring coils </a:t>
            </a:r>
            <a:r>
              <a:rPr lang="en-US" b="1" dirty="0"/>
              <a:t>on </a:t>
            </a:r>
            <a:r>
              <a:rPr lang="en-US" b="1" dirty="0" smtClean="0"/>
              <a:t>B-field with L=5m:  </a:t>
            </a:r>
            <a:r>
              <a:rPr lang="en-US" sz="1600" dirty="0" smtClean="0"/>
              <a:t>3 configurations: J=3A/mm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, same cross section.</a:t>
            </a:r>
            <a:endParaRPr lang="en-US" sz="1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6</a:t>
            </a:fld>
            <a:endParaRPr lang="en-GB" sz="1400" dirty="0"/>
          </a:p>
        </p:txBody>
      </p:sp>
      <p:pic>
        <p:nvPicPr>
          <p:cNvPr id="2050" name="Picture 2" descr="\\cern.ch\dfs\Users\b\brcure\Desktop\New CLIC-SiD\CLIC-Résultats\CLICv8_RC_Bsum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2592288" cy="216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b\brcure\Desktop\New CLIC-SiD\CLIC-Résultats\CLICv9_RC_Bsum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711" y="1734292"/>
            <a:ext cx="2726318" cy="220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84168" y="1949469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4.828 T at 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6116" y="1403484"/>
            <a:ext cx="19256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1 RC on inner radius</a:t>
            </a:r>
            <a:endParaRPr lang="en-US" sz="1600" b="1" dirty="0"/>
          </a:p>
        </p:txBody>
      </p:sp>
      <p:sp>
        <p:nvSpPr>
          <p:cNvPr id="13" name="Rectangle 12"/>
          <p:cNvSpPr/>
          <p:nvPr/>
        </p:nvSpPr>
        <p:spPr>
          <a:xfrm>
            <a:off x="6012160" y="1403484"/>
            <a:ext cx="28083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2 RC on inner </a:t>
            </a:r>
            <a:r>
              <a:rPr lang="en-US" sz="1600" b="1" dirty="0"/>
              <a:t>and outer radius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13813" y="1403484"/>
            <a:ext cx="20502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1 RC on outer radius</a:t>
            </a:r>
            <a:endParaRPr lang="en-US" sz="1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23654" y="194201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4.874 T at 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31840" y="192193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4.85 T at IP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012160" y="3263502"/>
            <a:ext cx="648072" cy="741562"/>
            <a:chOff x="4221246" y="3200786"/>
            <a:chExt cx="648072" cy="741562"/>
          </a:xfrm>
        </p:grpSpPr>
        <p:cxnSp>
          <p:nvCxnSpPr>
            <p:cNvPr id="27" name="Straight Arrow Connector 2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59832" y="3263502"/>
            <a:ext cx="648072" cy="741562"/>
            <a:chOff x="4221246" y="3200786"/>
            <a:chExt cx="648072" cy="741562"/>
          </a:xfrm>
        </p:grpSpPr>
        <p:cxnSp>
          <p:nvCxnSpPr>
            <p:cNvPr id="32" name="Straight Arrow Connector 31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70092" y="3263502"/>
            <a:ext cx="648072" cy="741562"/>
            <a:chOff x="4221246" y="3200786"/>
            <a:chExt cx="648072" cy="741562"/>
          </a:xfrm>
        </p:grpSpPr>
        <p:cxnSp>
          <p:nvCxnSpPr>
            <p:cNvPr id="37" name="Straight Arrow Connector 3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413" y="4255087"/>
            <a:ext cx="3293051" cy="198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430" y="4262882"/>
            <a:ext cx="3284650" cy="1974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Rectangle 43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07504" y="4262882"/>
            <a:ext cx="20883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 smtClean="0"/>
              <a:t>Axial B-field component</a:t>
            </a:r>
          </a:p>
          <a:p>
            <a:r>
              <a:rPr lang="en-US" sz="1400" u="sng" dirty="0" err="1" smtClean="0"/>
              <a:t>Bz</a:t>
            </a:r>
            <a:r>
              <a:rPr lang="en-US" sz="1400" u="sng" dirty="0" smtClean="0"/>
              <a:t>(R=0</a:t>
            </a:r>
            <a:r>
              <a:rPr lang="en-US" sz="1400" u="sng" dirty="0"/>
              <a:t>) on coil axis:</a:t>
            </a:r>
          </a:p>
        </p:txBody>
      </p:sp>
    </p:spTree>
    <p:extLst>
      <p:ext uri="{BB962C8B-B14F-4D97-AF65-F5344CB8AC3E}">
        <p14:creationId xmlns:p14="http://schemas.microsoft.com/office/powerpoint/2010/main" val="26908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\\cern.ch\dfs\Users\b\brcure\Desktop\New CLIC-SiD\CLIC-v17-For Reconstruction\2D map high res\CLIC_SiD_Bsu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366" y="2162076"/>
            <a:ext cx="4188098" cy="350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\\cern.ch\dfs\Users\b\brcure\Desktop\New CLIC-SiD\CLIC-v17-For Reconstruction\2D map high res\CLIC_SiD_Bsum_Previou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3800918" cy="3569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7</a:t>
            </a:fld>
            <a:endParaRPr lang="en-GB" sz="1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46349" y="4997420"/>
            <a:ext cx="648072" cy="741562"/>
            <a:chOff x="4221246" y="3200786"/>
            <a:chExt cx="648072" cy="741562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23652" y="971436"/>
            <a:ext cx="8443256" cy="12464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Ring coils with L=5m: </a:t>
            </a:r>
            <a:r>
              <a:rPr lang="en-US" dirty="0" smtClean="0"/>
              <a:t>Configuration giving a lower field on Z-axis.</a:t>
            </a:r>
          </a:p>
          <a:p>
            <a:pPr marL="742915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Effect of iron in concrete cavern wall (B-H curve = 10% of iron),</a:t>
            </a:r>
          </a:p>
          <a:p>
            <a:pPr marL="742915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4 RCs with  resistive conductor and </a:t>
            </a:r>
            <a:r>
              <a:rPr lang="en-US" sz="1400" dirty="0" err="1" smtClean="0"/>
              <a:t>Jrc</a:t>
            </a:r>
            <a:r>
              <a:rPr lang="en-US" sz="1400" dirty="0" smtClean="0"/>
              <a:t>=3A/mm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,</a:t>
            </a:r>
          </a:p>
          <a:p>
            <a:pPr marL="742915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400" dirty="0" smtClean="0"/>
              <a:t>Assumption to have the ring coils attached to the cavern wall (increased gap).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50343" y="5668627"/>
            <a:ext cx="4104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B-field magnetic flux density vector sum maps</a:t>
            </a:r>
            <a:endParaRPr lang="en-GB" sz="1600" b="1" dirty="0"/>
          </a:p>
        </p:txBody>
      </p:sp>
      <p:sp>
        <p:nvSpPr>
          <p:cNvPr id="24" name="Rectangle 23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27554" y="254557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4.869 T at 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7798" y="2546854"/>
            <a:ext cx="1715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 = 5.06 T at IP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26667" y="4999073"/>
            <a:ext cx="648072" cy="741562"/>
            <a:chOff x="4221246" y="3200786"/>
            <a:chExt cx="648072" cy="741562"/>
          </a:xfrm>
        </p:grpSpPr>
        <p:cxnSp>
          <p:nvCxnSpPr>
            <p:cNvPr id="27" name="Straight Arrow Connector 26"/>
            <p:cNvCxnSpPr/>
            <p:nvPr/>
          </p:nvCxnSpPr>
          <p:spPr>
            <a:xfrm>
              <a:off x="4221246" y="3879882"/>
              <a:ext cx="43204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4221246" y="3438292"/>
              <a:ext cx="0" cy="441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81286" y="357301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R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35263" y="3200786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Z</a:t>
              </a:r>
              <a:endParaRPr lang="en-GB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95536" y="2217612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L=6.2m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27554" y="2217612"/>
            <a:ext cx="1166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L=5m + RC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25978" y="5947848"/>
            <a:ext cx="3604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Field at IP is </a:t>
            </a:r>
            <a:r>
              <a:rPr lang="en-US" b="1" dirty="0"/>
              <a:t>3.8% lower </a:t>
            </a:r>
            <a:r>
              <a:rPr lang="en-US" b="1" dirty="0" err="1"/>
              <a:t>wrt</a:t>
            </a:r>
            <a:r>
              <a:rPr lang="en-US" b="1" dirty="0"/>
              <a:t> L=6.2m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59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8</a:t>
            </a:fld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2093485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4.827 T at 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6992" y="299695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4.869 T at IP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29380" y="3429000"/>
            <a:ext cx="753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0.93e-5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652" y="971436"/>
            <a:ext cx="8443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Ring coils with L=5m:</a:t>
            </a:r>
            <a:endParaRPr lang="en-US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1" y="1866781"/>
            <a:ext cx="4147861" cy="250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66780"/>
            <a:ext cx="4139771" cy="250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17473" y="5085184"/>
            <a:ext cx="844325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963863" algn="l"/>
              </a:tabLst>
            </a:pPr>
            <a:r>
              <a:rPr lang="en-US" sz="1600" b="1" u="sng" dirty="0" smtClean="0"/>
              <a:t>Forces on end cap and yoke:</a:t>
            </a:r>
          </a:p>
          <a:p>
            <a:pPr>
              <a:spcBef>
                <a:spcPts val="600"/>
              </a:spcBef>
              <a:tabLst>
                <a:tab pos="2963863" algn="l"/>
              </a:tabLst>
            </a:pPr>
            <a:r>
              <a:rPr lang="en-US" sz="1600" dirty="0" smtClean="0"/>
              <a:t>Attractive </a:t>
            </a:r>
            <a:r>
              <a:rPr lang="en-US" sz="1600" dirty="0"/>
              <a:t>axial force on end cap :	</a:t>
            </a:r>
            <a:r>
              <a:rPr lang="en-US" sz="1600" dirty="0" smtClean="0"/>
              <a:t>	100 </a:t>
            </a:r>
            <a:r>
              <a:rPr lang="en-US" sz="1600" dirty="0"/>
              <a:t>MN (170 MN with L=6.2m),</a:t>
            </a:r>
          </a:p>
          <a:p>
            <a:pPr>
              <a:spcBef>
                <a:spcPts val="600"/>
              </a:spcBef>
              <a:tabLst>
                <a:tab pos="2963863" algn="l"/>
              </a:tabLst>
            </a:pPr>
            <a:r>
              <a:rPr lang="en-US" sz="1600" dirty="0" smtClean="0"/>
              <a:t>Compressive </a:t>
            </a:r>
            <a:r>
              <a:rPr lang="en-US" sz="1600" dirty="0"/>
              <a:t>axial force on main coil :  	207 MN (164 MN with L=6.2m).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55776" y="1403484"/>
            <a:ext cx="4414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Axial </a:t>
            </a:r>
            <a:r>
              <a:rPr lang="en-US" dirty="0" smtClean="0"/>
              <a:t>B-field component </a:t>
            </a:r>
            <a:r>
              <a:rPr lang="en-US" b="1" dirty="0" smtClean="0"/>
              <a:t>on the detector axis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44008" y="4509120"/>
            <a:ext cx="3905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Bfield</a:t>
            </a:r>
            <a:r>
              <a:rPr lang="en-GB" dirty="0" smtClean="0"/>
              <a:t> on detector axis at Z=5m: </a:t>
            </a:r>
            <a:r>
              <a:rPr lang="en-GB" b="1" dirty="0" smtClean="0"/>
              <a:t>150 </a:t>
            </a:r>
            <a:r>
              <a:rPr lang="en-GB" b="1" dirty="0" err="1" smtClean="0"/>
              <a:t>mT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6792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848" y="260649"/>
            <a:ext cx="558062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ine 12"/>
          <p:cNvSpPr>
            <a:spLocks noChangeShapeType="1"/>
          </p:cNvSpPr>
          <p:nvPr/>
        </p:nvSpPr>
        <p:spPr bwMode="auto">
          <a:xfrm>
            <a:off x="323652" y="908720"/>
            <a:ext cx="8443257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sp>
        <p:nvSpPr>
          <p:cNvPr id="8" name="Line 12"/>
          <p:cNvSpPr>
            <a:spLocks noChangeShapeType="1"/>
          </p:cNvSpPr>
          <p:nvPr/>
        </p:nvSpPr>
        <p:spPr bwMode="auto">
          <a:xfrm>
            <a:off x="323653" y="6309320"/>
            <a:ext cx="8443258" cy="0"/>
          </a:xfrm>
          <a:prstGeom prst="line">
            <a:avLst/>
          </a:prstGeom>
          <a:noFill/>
          <a:ln w="12700" cmpd="sng">
            <a:gradFill flip="none" rotWithShape="1">
              <a:gsLst>
                <a:gs pos="0">
                  <a:schemeClr val="accent5">
                    <a:lumMod val="67000"/>
                    <a:lumOff val="33000"/>
                  </a:schemeClr>
                </a:gs>
                <a:gs pos="100000">
                  <a:srgbClr val="FF8200"/>
                </a:gs>
              </a:gsLst>
              <a:lin ang="10800000" scaled="0"/>
              <a:tileRect/>
            </a:gra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3" tIns="45716" rIns="91433" bIns="45716" anchor="ctr"/>
          <a:lstStyle/>
          <a:p>
            <a:endParaRPr lang="en-GB"/>
          </a:p>
        </p:txBody>
      </p:sp>
      <p:pic>
        <p:nvPicPr>
          <p:cNvPr id="9" name="Picture 12" descr="CLIC-Logo-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4" y="245581"/>
            <a:ext cx="594510" cy="59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651" y="971436"/>
            <a:ext cx="8443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Ring coils with L=5m:</a:t>
            </a:r>
          </a:p>
          <a:p>
            <a:endParaRPr lang="en-US" b="1" dirty="0"/>
          </a:p>
          <a:p>
            <a:r>
              <a:rPr lang="en-US" b="1" dirty="0" smtClean="0"/>
              <a:t>			Radial B-field component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 smtClean="0"/>
              <a:t>Benoit CURE - CERN/PH Dept.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3DCE9-EC78-457A-BAD1-540FF1A32619}" type="slidenum">
              <a:rPr lang="en-GB" sz="1400" smtClean="0"/>
              <a:t>9</a:t>
            </a:fld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3029589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 = 4.827 T at IP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26" name="Picture 2" descr="\\cern.ch\dfs\Users\b\brcure\Desktop\New CLIC-SiD\CLIC-v17-For Reconstruction\2D map low res\CLIC_SiD_Br_Previous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04420"/>
            <a:ext cx="3600400" cy="337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b\brcure\Desktop\New CLIC-SiD\CLIC-v17-For Reconstruction\2D map low res\CLIC_SiD_Br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78510"/>
            <a:ext cx="3837596" cy="319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619672" y="2046289"/>
            <a:ext cx="926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L= 6.2m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728035" y="2051556"/>
            <a:ext cx="180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L= 5m + ring coils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1043608" y="476672"/>
            <a:ext cx="5952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CLIC Detector </a:t>
            </a:r>
            <a:r>
              <a:rPr lang="en-US" sz="2000" b="1" dirty="0" err="1" smtClean="0">
                <a:solidFill>
                  <a:schemeClr val="tx2"/>
                </a:solidFill>
              </a:rPr>
              <a:t>optimisation</a:t>
            </a:r>
            <a:r>
              <a:rPr lang="en-US" sz="2000" b="1" dirty="0" smtClean="0">
                <a:solidFill>
                  <a:schemeClr val="tx2"/>
                </a:solidFill>
              </a:rPr>
              <a:t> – Design of solenoid field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2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5944</TotalTime>
  <Words>1457</Words>
  <Application>Microsoft Office PowerPoint</Application>
  <PresentationFormat>On-screen Show (4:3)</PresentationFormat>
  <Paragraphs>346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CLIC</vt:lpstr>
      <vt:lpstr> Design of Solenoid Field   Benoit CURE, CERN   CERN, 10 June 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R&amp;D  Benoit CURE - CERN/PH Dept.   Presented at CLIC Workshop CERN, January 28th - February 1st, 2013</dc:title>
  <dc:creator>brcure</dc:creator>
  <cp:lastModifiedBy>brcure</cp:lastModifiedBy>
  <cp:revision>564</cp:revision>
  <dcterms:created xsi:type="dcterms:W3CDTF">2013-01-14T16:31:16Z</dcterms:created>
  <dcterms:modified xsi:type="dcterms:W3CDTF">2014-06-10T16:35:00Z</dcterms:modified>
</cp:coreProperties>
</file>