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412" r:id="rId2"/>
    <p:sldId id="443" r:id="rId3"/>
    <p:sldId id="478" r:id="rId4"/>
    <p:sldId id="437" r:id="rId5"/>
    <p:sldId id="438" r:id="rId6"/>
    <p:sldId id="439" r:id="rId7"/>
    <p:sldId id="440" r:id="rId8"/>
    <p:sldId id="444" r:id="rId9"/>
    <p:sldId id="460" r:id="rId10"/>
    <p:sldId id="448" r:id="rId11"/>
    <p:sldId id="452" r:id="rId12"/>
    <p:sldId id="453" r:id="rId13"/>
    <p:sldId id="456" r:id="rId14"/>
    <p:sldId id="488" r:id="rId15"/>
    <p:sldId id="487" r:id="rId16"/>
    <p:sldId id="457" r:id="rId17"/>
    <p:sldId id="458" r:id="rId18"/>
    <p:sldId id="459" r:id="rId19"/>
    <p:sldId id="462" r:id="rId20"/>
    <p:sldId id="463" r:id="rId21"/>
    <p:sldId id="486" r:id="rId22"/>
    <p:sldId id="466" r:id="rId23"/>
    <p:sldId id="467" r:id="rId24"/>
    <p:sldId id="475" r:id="rId25"/>
    <p:sldId id="476" r:id="rId26"/>
    <p:sldId id="485" r:id="rId27"/>
    <p:sldId id="472" r:id="rId28"/>
    <p:sldId id="480" r:id="rId29"/>
    <p:sldId id="479" r:id="rId30"/>
    <p:sldId id="484" r:id="rId31"/>
    <p:sldId id="481" r:id="rId32"/>
    <p:sldId id="482" r:id="rId33"/>
    <p:sldId id="483" r:id="rId34"/>
    <p:sldId id="489" r:id="rId35"/>
    <p:sldId id="490" r:id="rId36"/>
    <p:sldId id="491" r:id="rId37"/>
    <p:sldId id="49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81" autoAdjust="0"/>
  </p:normalViewPr>
  <p:slideViewPr>
    <p:cSldViewPr snapToGrid="0" snapToObjects="1">
      <p:cViewPr>
        <p:scale>
          <a:sx n="100" d="100"/>
          <a:sy n="100" d="100"/>
        </p:scale>
        <p:origin x="-832" y="-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80E75-18A9-504F-BE9E-30F10428CFFE}" type="datetimeFigureOut">
              <a:rPr lang="en-US" smtClean="0"/>
              <a:pPr/>
              <a:t>10/06/14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EEF54-71A3-2145-8CB1-1ACE188490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330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8DE0E-D73E-AF49-86C2-62422B170CCA}" type="datetimeFigureOut">
              <a:rPr lang="en-US" smtClean="0"/>
              <a:pPr/>
              <a:t>10/06/14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DE886-9482-2D4B-AF8E-CECA4ACC9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662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99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F2DE8-A84D-6744-894E-3DB51ECC3465}" type="datetime1">
              <a:rPr lang="en-US" smtClean="0"/>
              <a:t>10/06/14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287E-5714-D34F-8C9E-C23381AD92DC}" type="datetime1">
              <a:rPr lang="en-US" smtClean="0"/>
              <a:t>10/06/14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A6757-48CB-D343-946E-B0D35E7AC635}" type="datetime1">
              <a:rPr lang="en-US" smtClean="0"/>
              <a:t>10/06/14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2CA3-330D-CF4C-954C-605F0B175F52}" type="datetime1">
              <a:rPr lang="en-US" smtClean="0"/>
              <a:t>10/06/14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F0CF-A163-CF49-AA8B-7DD9DE947E6E}" type="datetime1">
              <a:rPr lang="en-US" smtClean="0"/>
              <a:t>10/06/14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6BAD4-AB44-2D4B-9672-25FEB49D85C2}" type="datetime1">
              <a:rPr lang="en-US" smtClean="0"/>
              <a:t>10/06/14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163A-1961-C843-8A0E-D55E943759F2}" type="datetime1">
              <a:rPr lang="en-US" smtClean="0"/>
              <a:t>10/06/14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6A60D-3870-8F44-89E6-C36402B8903D}" type="datetime1">
              <a:rPr lang="en-US" smtClean="0"/>
              <a:t>10/06/14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E03B-3CF2-E045-8A65-2D1DB138664F}" type="datetime1">
              <a:rPr lang="en-US" smtClean="0"/>
              <a:t>10/06/14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9FB7-01D8-3541-B32A-43BD940A8E48}" type="datetime1">
              <a:rPr lang="en-US" smtClean="0"/>
              <a:t>10/06/14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CED8F-49C9-C04A-BF02-8DA85AE0C51D}" type="datetime1">
              <a:rPr lang="en-US" smtClean="0"/>
              <a:t>10/06/14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CF42A-1990-F641-9B26-B822FF9ED492}" type="datetime1">
              <a:rPr lang="en-US" smtClean="0"/>
              <a:t>10/06/14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17800" y="6356350"/>
            <a:ext cx="365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5F68D-5621-4A4B-9710-E5A521B0221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2545" y="1635"/>
            <a:ext cx="622455" cy="622455"/>
          </a:xfrm>
          <a:prstGeom prst="rect">
            <a:avLst/>
          </a:prstGeom>
        </p:spPr>
      </p:pic>
      <p:pic>
        <p:nvPicPr>
          <p:cNvPr id="9" name="Picture 8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521545" y="28670"/>
            <a:ext cx="622455" cy="62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Relationship Id="rId3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4" Type="http://schemas.openxmlformats.org/officeDocument/2006/relationships/image" Target="../media/image37.tiff"/><Relationship Id="rId5" Type="http://schemas.openxmlformats.org/officeDocument/2006/relationships/image" Target="../media/image38.png"/><Relationship Id="rId6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Relationship Id="rId3" Type="http://schemas.openxmlformats.org/officeDocument/2006/relationships/image" Target="../media/image41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Relationship Id="rId3" Type="http://schemas.openxmlformats.org/officeDocument/2006/relationships/image" Target="../media/image43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CLIC News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7559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D. Schulte for the CLIC team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88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206"/>
            <a:ext cx="8229600" cy="5112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Power Consumption at 3TeV</a:t>
            </a:r>
            <a:endParaRPr lang="en-US" dirty="0"/>
          </a:p>
        </p:txBody>
      </p:sp>
      <p:pic>
        <p:nvPicPr>
          <p:cNvPr id="6" name="Picture 5" descr="power3000_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48" y="1253469"/>
            <a:ext cx="6095238" cy="45714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38936" y="1484371"/>
            <a:ext cx="227588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surprise:</a:t>
            </a:r>
          </a:p>
          <a:p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Lower gradients are more efficient</a:t>
            </a:r>
          </a:p>
          <a:p>
            <a:pPr>
              <a:buFont typeface="Symbol" charset="2"/>
              <a:buChar char=""/>
            </a:pPr>
            <a:r>
              <a:rPr lang="en-US" dirty="0" smtClean="0"/>
              <a:t> Could save O(100-150MW)</a:t>
            </a:r>
          </a:p>
          <a:p>
            <a:pPr>
              <a:buFont typeface="Symbol" charset="2"/>
              <a:buChar char="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But would increase cost and site length drastically</a:t>
            </a:r>
          </a:p>
          <a:p>
            <a:pPr>
              <a:buFont typeface="Symbol" charset="2"/>
              <a:buChar char="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632664" y="3391308"/>
            <a:ext cx="19117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Total power [MW]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4282" y="5474180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120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" y="5487360"/>
            <a:ext cx="41865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7152" y="5245508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7152" y="1261142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04452" y="5614840"/>
            <a:ext cx="112591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 [MV/m]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48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Upgrade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897"/>
            <a:ext cx="8229600" cy="5780799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Use the same structure at 3TeV as at 360GeV, with </a:t>
            </a:r>
            <a:r>
              <a:rPr lang="en-US" dirty="0"/>
              <a:t>s</a:t>
            </a:r>
            <a:r>
              <a:rPr lang="en-US" dirty="0" smtClean="0"/>
              <a:t>ame gradient and pulse length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Use the same structure at 3TeV as at 360GeV, </a:t>
            </a:r>
            <a:r>
              <a:rPr lang="en-US" dirty="0" smtClean="0"/>
              <a:t>with different gradient/different pulse length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Replace the 360GeV structures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But unlikely that we can keep the pulse length the same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Also will need to change drive beam energy/power</a:t>
            </a:r>
          </a:p>
          <a:p>
            <a:pPr marL="971550" lvl="1" indent="-514350">
              <a:buFont typeface="+mj-lt"/>
              <a:buAutoNum type="alphaUcPeriod"/>
            </a:pP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Add different structures to the existing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360GeV structure has to be consistent with new beam pulse</a:t>
            </a:r>
          </a:p>
          <a:p>
            <a:pPr lvl="2"/>
            <a:r>
              <a:rPr lang="en-US" dirty="0" smtClean="0"/>
              <a:t>Enough bunches</a:t>
            </a:r>
          </a:p>
          <a:p>
            <a:pPr lvl="2"/>
            <a:r>
              <a:rPr lang="en-US" dirty="0" smtClean="0"/>
              <a:t>High enough charge per bunch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2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A: Same Structure, Same Pulse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229" y="832898"/>
            <a:ext cx="8519038" cy="208202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 3TeV we need 100MV/m on our site</a:t>
            </a:r>
          </a:p>
          <a:p>
            <a:r>
              <a:rPr lang="en-US" sz="2000" dirty="0" smtClean="0"/>
              <a:t>No solution for 360GeV </a:t>
            </a:r>
            <a:r>
              <a:rPr lang="en-US" sz="2000" dirty="0"/>
              <a:t>and L&gt;=10</a:t>
            </a:r>
            <a:r>
              <a:rPr lang="en-US" sz="2000" baseline="30000" dirty="0"/>
              <a:t>34</a:t>
            </a:r>
            <a:r>
              <a:rPr lang="en-US" sz="2000" dirty="0"/>
              <a:t> cm</a:t>
            </a:r>
            <a:r>
              <a:rPr lang="en-US" sz="2000" baseline="30000" dirty="0"/>
              <a:t>-2</a:t>
            </a:r>
            <a:r>
              <a:rPr lang="en-US" sz="2000" dirty="0"/>
              <a:t>s</a:t>
            </a:r>
            <a:r>
              <a:rPr lang="en-US" sz="2000" baseline="30000" dirty="0"/>
              <a:t>-1</a:t>
            </a:r>
            <a:endParaRPr lang="en-US" sz="2000" baseline="30000" dirty="0" smtClean="0"/>
          </a:p>
          <a:p>
            <a:pPr>
              <a:buFont typeface="Symbol" charset="0"/>
              <a:buChar char=""/>
            </a:pPr>
            <a:r>
              <a:rPr lang="en-US" sz="2000" dirty="0" smtClean="0"/>
              <a:t> Allow for a lower gradient (longer site or lower energy, higher  cost per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</a:p>
          <a:p>
            <a:pPr>
              <a:buFont typeface="Symbol" charset="0"/>
              <a:buChar char=""/>
            </a:pPr>
            <a:r>
              <a:rPr lang="en-US" sz="2000" dirty="0"/>
              <a:t> </a:t>
            </a:r>
            <a:r>
              <a:rPr lang="en-US" sz="2000" dirty="0" smtClean="0"/>
              <a:t>Or allow for a reduced luminosity target at 360GeV (O(L=0.5x10</a:t>
            </a:r>
            <a:r>
              <a:rPr lang="en-US" sz="2000" baseline="30000" dirty="0" smtClean="0"/>
              <a:t>34</a:t>
            </a:r>
            <a:r>
              <a:rPr lang="en-US" sz="2000" dirty="0" smtClean="0"/>
              <a:t> </a:t>
            </a:r>
            <a:r>
              <a:rPr lang="en-US" sz="2000" dirty="0"/>
              <a:t>cm</a:t>
            </a:r>
            <a:r>
              <a:rPr lang="en-US" sz="2000" baseline="30000" dirty="0"/>
              <a:t>-2</a:t>
            </a:r>
            <a:r>
              <a:rPr lang="en-US" sz="2000" dirty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))</a:t>
            </a:r>
          </a:p>
          <a:p>
            <a:pPr>
              <a:buFont typeface="Symbol" charset="0"/>
              <a:buChar char=""/>
            </a:pPr>
            <a:r>
              <a:rPr lang="en-US" sz="2000" dirty="0" smtClean="0"/>
              <a:t>Makes structure short</a:t>
            </a:r>
          </a:p>
        </p:txBody>
      </p:sp>
      <p:pic>
        <p:nvPicPr>
          <p:cNvPr id="4" name="Picture 3" descr="fine_k_360_1.1.1.1e34_contou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837" y="2610638"/>
            <a:ext cx="5816706" cy="40716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229" y="3073654"/>
            <a:ext cx="277448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Also requires that we already know which structure to take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And requires constant S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=&gt; No room for improvement</a:t>
            </a:r>
          </a:p>
          <a:p>
            <a:endParaRPr lang="en-US" sz="2000" dirty="0"/>
          </a:p>
          <a:p>
            <a:r>
              <a:rPr lang="en-US" sz="2000" dirty="0" smtClean="0"/>
              <a:t>=&gt; Not a very good op</a:t>
            </a:r>
            <a:r>
              <a:rPr lang="en-US" dirty="0" smtClean="0"/>
              <a:t>tion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44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B: Use Same Structure, Change Gradient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2097"/>
            <a:ext cx="8229600" cy="5780799"/>
          </a:xfrm>
        </p:spPr>
        <p:txBody>
          <a:bodyPr>
            <a:normAutofit fontScale="70000" lnSpcReduction="20000"/>
          </a:bodyPr>
          <a:lstStyle/>
          <a:p>
            <a:r>
              <a:rPr lang="en-US" sz="2900" dirty="0" smtClean="0"/>
              <a:t>Upgrade with the same structure and change the gradient everywhere</a:t>
            </a:r>
          </a:p>
          <a:p>
            <a:pPr>
              <a:buNone/>
            </a:pPr>
            <a:endParaRPr lang="en-US" sz="2900" dirty="0" smtClean="0"/>
          </a:p>
          <a:p>
            <a:r>
              <a:rPr lang="en-US" sz="2900" dirty="0"/>
              <a:t>N</a:t>
            </a:r>
            <a:r>
              <a:rPr lang="en-US" sz="2900" dirty="0" smtClean="0"/>
              <a:t>eed to increase power into the main </a:t>
            </a:r>
            <a:r>
              <a:rPr lang="en-US" sz="2900" dirty="0" err="1" smtClean="0"/>
              <a:t>linac</a:t>
            </a:r>
            <a:r>
              <a:rPr lang="en-US" sz="2900" dirty="0" smtClean="0"/>
              <a:t> accelerating structure</a:t>
            </a:r>
          </a:p>
          <a:p>
            <a:pPr lvl="1"/>
            <a:r>
              <a:rPr lang="en-US" sz="2900" dirty="0" smtClean="0"/>
              <a:t>Increase drive beam current</a:t>
            </a:r>
          </a:p>
          <a:p>
            <a:pPr lvl="2"/>
            <a:r>
              <a:rPr lang="en-US" sz="2900" dirty="0" smtClean="0"/>
              <a:t>Change drive beam accelerating structure or klystron</a:t>
            </a:r>
          </a:p>
          <a:p>
            <a:pPr lvl="1"/>
            <a:r>
              <a:rPr lang="en-US" sz="2900" dirty="0" smtClean="0"/>
              <a:t>Or change PETSs</a:t>
            </a:r>
          </a:p>
          <a:p>
            <a:pPr lvl="2"/>
            <a:r>
              <a:rPr lang="en-US" sz="2900" dirty="0" smtClean="0"/>
              <a:t>Costly</a:t>
            </a:r>
          </a:p>
          <a:p>
            <a:pPr lvl="2"/>
            <a:endParaRPr lang="en-US" sz="2900" dirty="0" smtClean="0"/>
          </a:p>
          <a:p>
            <a:r>
              <a:rPr lang="en-US" sz="2900" dirty="0" smtClean="0"/>
              <a:t>Need to shorten the pulse length</a:t>
            </a:r>
          </a:p>
          <a:p>
            <a:pPr lvl="1"/>
            <a:r>
              <a:rPr lang="en-US" sz="2900" dirty="0" smtClean="0"/>
              <a:t>Need to add turn-</a:t>
            </a:r>
            <a:r>
              <a:rPr lang="en-US" sz="2900" dirty="0" err="1" smtClean="0"/>
              <a:t>arounds</a:t>
            </a:r>
            <a:r>
              <a:rPr lang="en-US" sz="2900" dirty="0" smtClean="0"/>
              <a:t> in existing tunnel</a:t>
            </a:r>
          </a:p>
          <a:p>
            <a:pPr lvl="2"/>
            <a:r>
              <a:rPr lang="en-US" sz="2900" dirty="0" smtClean="0"/>
              <a:t>Or foresee them from the beginning</a:t>
            </a:r>
          </a:p>
          <a:p>
            <a:pPr lvl="2"/>
            <a:r>
              <a:rPr lang="en-US" sz="2900" dirty="0" smtClean="0"/>
              <a:t>Tricky to add return arcs to a filled tunnel</a:t>
            </a:r>
          </a:p>
          <a:p>
            <a:pPr lvl="1"/>
            <a:r>
              <a:rPr lang="en-US" sz="2900" dirty="0" smtClean="0"/>
              <a:t>Need to change combiner ring and delay loop circumference</a:t>
            </a:r>
          </a:p>
          <a:p>
            <a:pPr lvl="2"/>
            <a:r>
              <a:rPr lang="en-US" sz="2900" dirty="0" smtClean="0"/>
              <a:t>Mainly a problem of the building, could probably reuse components if foreseen from the beginning</a:t>
            </a:r>
          </a:p>
          <a:p>
            <a:pPr lvl="2"/>
            <a:endParaRPr lang="en-US" sz="2900" dirty="0"/>
          </a:p>
          <a:p>
            <a:r>
              <a:rPr lang="en-US" sz="2900" dirty="0"/>
              <a:t>Need to adjust the drive beam energy to match the higher </a:t>
            </a:r>
            <a:r>
              <a:rPr lang="en-US" sz="2900" dirty="0" smtClean="0"/>
              <a:t>current and the reduced pulse length</a:t>
            </a:r>
          </a:p>
          <a:p>
            <a:pPr marL="800100" lvl="3" indent="-342900"/>
            <a:r>
              <a:rPr lang="en-US" sz="2900" dirty="0"/>
              <a:t>Relatively straightforward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45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8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B: Cost and Power Consumption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pic>
        <p:nvPicPr>
          <p:cNvPr id="5" name="Picture 4" descr="cost_power_1e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2994025"/>
            <a:ext cx="4610100" cy="3457575"/>
          </a:xfrm>
          <a:prstGeom prst="rect">
            <a:avLst/>
          </a:prstGeom>
        </p:spPr>
      </p:pic>
      <p:pic>
        <p:nvPicPr>
          <p:cNvPr id="6" name="Picture 5" descr="cost_power_2e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467" y="714374"/>
            <a:ext cx="4639733" cy="347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83099" y="3695700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200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459700" y="688974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550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849398" y="3935997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3.4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8741601" y="3919120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5.0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-88900" y="5922546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1</a:t>
            </a:r>
            <a:r>
              <a:rPr lang="en-US" sz="1600" dirty="0" smtClean="0"/>
              <a:t>00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-88900" y="3011071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400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993801" y="6184900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4.4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01199" y="6173371"/>
            <a:ext cx="50399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2.8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477000" y="4075699"/>
            <a:ext cx="1329300" cy="323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Cost DB [</a:t>
            </a:r>
            <a:r>
              <a:rPr lang="en-US" sz="1600" dirty="0" err="1" smtClean="0"/>
              <a:t>a.u</a:t>
            </a:r>
            <a:r>
              <a:rPr lang="en-US" sz="1600" dirty="0" smtClean="0"/>
              <a:t>.]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790700" y="6342502"/>
            <a:ext cx="1329300" cy="323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Cost DB [</a:t>
            </a:r>
            <a:r>
              <a:rPr lang="en-US" sz="1600" dirty="0" err="1" smtClean="0"/>
              <a:t>a.u</a:t>
            </a:r>
            <a:r>
              <a:rPr lang="en-US" sz="1600" dirty="0" smtClean="0"/>
              <a:t>.]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3951816" y="2215005"/>
            <a:ext cx="1257300" cy="287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[MW]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565085" y="4668446"/>
            <a:ext cx="1257300" cy="287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Power [MW]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15099" y="1027528"/>
            <a:ext cx="30901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Calculate cost and power consumption at 360 </a:t>
            </a:r>
            <a:r>
              <a:rPr lang="en-US" dirty="0" err="1" smtClean="0"/>
              <a:t>GeV</a:t>
            </a:r>
            <a:r>
              <a:rPr lang="en-US" dirty="0" smtClean="0"/>
              <a:t> for designs with structure that is suitable for 3TeV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366097" y="4641670"/>
            <a:ext cx="3090101" cy="17543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endParaRPr lang="en-US" dirty="0" smtClean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Slight increase in cost</a:t>
            </a:r>
          </a:p>
          <a:p>
            <a:pPr marL="285750" indent="-285750">
              <a:buFont typeface="Symbol" charset="0"/>
              <a:buChar char=""/>
            </a:pPr>
            <a:endParaRPr lang="en-US" dirty="0" smtClean="0"/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Significant increase in power consumption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42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C: Replace Old Modules During the Upgrade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897"/>
            <a:ext cx="8229600" cy="5780799"/>
          </a:xfrm>
        </p:spPr>
        <p:txBody>
          <a:bodyPr>
            <a:noAutofit/>
          </a:bodyPr>
          <a:lstStyle/>
          <a:p>
            <a:r>
              <a:rPr lang="en-US" sz="2000" dirty="0" smtClean="0"/>
              <a:t>Very simple concept</a:t>
            </a:r>
          </a:p>
          <a:p>
            <a:endParaRPr lang="en-US" sz="2000" dirty="0"/>
          </a:p>
          <a:p>
            <a:r>
              <a:rPr lang="en-US" sz="2000" dirty="0" smtClean="0"/>
              <a:t>RF pulse length could change</a:t>
            </a:r>
          </a:p>
          <a:p>
            <a:pPr lvl="1"/>
            <a:r>
              <a:rPr lang="en-US" sz="2000" dirty="0" smtClean="0"/>
              <a:t>Need to additional turn-around loops</a:t>
            </a:r>
          </a:p>
          <a:p>
            <a:pPr lvl="1"/>
            <a:r>
              <a:rPr lang="en-US" sz="2000" dirty="0" smtClean="0"/>
              <a:t>The same issue as in scenario B</a:t>
            </a:r>
          </a:p>
          <a:p>
            <a:pPr lvl="1"/>
            <a:r>
              <a:rPr lang="en-US" sz="2000" dirty="0" smtClean="0"/>
              <a:t>Or find pairs of structures with the same pulse length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Drive beam current can potentially stay the same at all energy stages</a:t>
            </a:r>
          </a:p>
          <a:p>
            <a:pPr lvl="1"/>
            <a:r>
              <a:rPr lang="en-US" sz="2000" dirty="0" smtClean="0"/>
              <a:t>Do not need to change drive beam klystrons or structures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Drive beam energy likely will change</a:t>
            </a:r>
          </a:p>
          <a:p>
            <a:pPr lvl="1"/>
            <a:r>
              <a:rPr lang="en-US" sz="2000" dirty="0" smtClean="0"/>
              <a:t>Could be handled by changing the number of RF units in drive beam accelerator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Cost of replacing modules is high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45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D: Use Different Structures for New Part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2897"/>
            <a:ext cx="8229600" cy="57807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Use the old and new structures together</a:t>
            </a:r>
          </a:p>
          <a:p>
            <a:pPr lvl="1"/>
            <a:r>
              <a:rPr lang="en-US" dirty="0" smtClean="0"/>
              <a:t>Run old structure at least at previous gradient</a:t>
            </a:r>
          </a:p>
          <a:p>
            <a:pPr lvl="1"/>
            <a:r>
              <a:rPr lang="en-US" dirty="0" smtClean="0"/>
              <a:t>May be able to reduce pulse length and increase gradient somewhat</a:t>
            </a:r>
          </a:p>
          <a:p>
            <a:endParaRPr lang="en-US" dirty="0" smtClean="0"/>
          </a:p>
          <a:p>
            <a:r>
              <a:rPr lang="en-US" dirty="0" smtClean="0"/>
              <a:t>Constraints for structure</a:t>
            </a:r>
          </a:p>
          <a:p>
            <a:pPr lvl="1"/>
            <a:r>
              <a:rPr lang="en-US" dirty="0"/>
              <a:t>The number of bunches at 3TeV must be smaller than at </a:t>
            </a:r>
            <a:r>
              <a:rPr lang="en-US" dirty="0" smtClean="0"/>
              <a:t>360GeV</a:t>
            </a:r>
            <a:endParaRPr lang="en-US" dirty="0"/>
          </a:p>
          <a:p>
            <a:pPr lvl="1"/>
            <a:r>
              <a:rPr lang="en-US" dirty="0"/>
              <a:t>The charge per bunch must also be </a:t>
            </a:r>
            <a:r>
              <a:rPr lang="en-US" dirty="0" smtClean="0"/>
              <a:t>smaller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Need to </a:t>
            </a:r>
            <a:r>
              <a:rPr lang="en-US" dirty="0" err="1" smtClean="0"/>
              <a:t>harmonise</a:t>
            </a:r>
            <a:r>
              <a:rPr lang="en-US" dirty="0" smtClean="0"/>
              <a:t> power production for both structures</a:t>
            </a:r>
          </a:p>
          <a:p>
            <a:endParaRPr lang="en-US" dirty="0"/>
          </a:p>
          <a:p>
            <a:r>
              <a:rPr lang="en-US" dirty="0" smtClean="0"/>
              <a:t>Run the old structure at the old gradient and pulse-length</a:t>
            </a:r>
          </a:p>
          <a:p>
            <a:pPr lvl="1"/>
            <a:r>
              <a:rPr lang="en-US" dirty="0" smtClean="0"/>
              <a:t>Requires additional </a:t>
            </a:r>
          </a:p>
          <a:p>
            <a:pPr lvl="1"/>
            <a:r>
              <a:rPr lang="en-US" dirty="0" smtClean="0"/>
              <a:t>Or reduce pulse length and increase gradient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Two different pulse lengths requires two drive beam combination complexes</a:t>
            </a:r>
          </a:p>
          <a:p>
            <a:pPr lvl="1"/>
            <a:r>
              <a:rPr lang="en-US" dirty="0" smtClean="0"/>
              <a:t>Could even have two drive beam </a:t>
            </a:r>
            <a:r>
              <a:rPr lang="en-US" dirty="0" err="1" smtClean="0"/>
              <a:t>linacs</a:t>
            </a:r>
            <a:endParaRPr lang="en-US" dirty="0" smtClean="0"/>
          </a:p>
          <a:p>
            <a:pPr lvl="2"/>
            <a:r>
              <a:rPr lang="en-US" dirty="0" smtClean="0"/>
              <a:t>Allows for different currents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22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5564253"/>
            <a:ext cx="853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 charset="2"/>
              <a:buChar char=""/>
            </a:pPr>
            <a:r>
              <a:rPr lang="en-US" dirty="0" smtClean="0"/>
              <a:t> Low power consumption at 3TeV means 300+ bunches</a:t>
            </a:r>
          </a:p>
          <a:p>
            <a:pPr>
              <a:buFont typeface="Symbol" charset="2"/>
              <a:buChar char=""/>
            </a:pPr>
            <a:r>
              <a:rPr lang="en-US" dirty="0"/>
              <a:t> </a:t>
            </a:r>
            <a:r>
              <a:rPr lang="en-US" dirty="0" smtClean="0"/>
              <a:t>Can determine bunch charge similarly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07206"/>
            <a:ext cx="8229600" cy="511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Power as Function of Bunches per Pulse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power3000_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174" y="535395"/>
            <a:ext cx="6458923" cy="4844192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93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9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at 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/>
          </a:p>
        </p:txBody>
      </p:sp>
      <p:pic>
        <p:nvPicPr>
          <p:cNvPr id="3" name="Picture 2" descr="scatter1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692" y="717099"/>
            <a:ext cx="6866308" cy="51497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8095" y="5711178"/>
            <a:ext cx="223080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=&gt; Many of the good solutions remain valid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8744" y="919123"/>
            <a:ext cx="2223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Require: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 </a:t>
            </a:r>
            <a:r>
              <a:rPr lang="en-US" dirty="0" smtClean="0"/>
              <a:t>@ 360GeV &gt; 300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 @ 360GeV </a:t>
            </a:r>
            <a:r>
              <a:rPr lang="en-US" dirty="0" smtClean="0"/>
              <a:t>&gt; 4e9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1390045" y="3124200"/>
            <a:ext cx="19598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Klystron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476350" y="5665012"/>
            <a:ext cx="27172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with drive beam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08896" y="945634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349514" y="5479069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99505" y="5517981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89545" y="5162161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527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C:\Higo\2010\Reports_Papers_Conferences_Talks\100707 for Yoshida KEK大学院勧誘ポスター\Cover page Nextef inside shie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544175"/>
            <a:ext cx="3228975" cy="150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4864455" y="565130"/>
            <a:ext cx="27556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GB" sz="1400" dirty="0" smtClean="0">
                <a:solidFill>
                  <a:srgbClr val="000000"/>
                </a:solidFill>
              </a:rPr>
              <a:t>Previous (at 11.4GHz):</a:t>
            </a:r>
          </a:p>
          <a:p>
            <a:pPr eaLnBrk="0" hangingPunct="0"/>
            <a:r>
              <a:rPr lang="en-GB" sz="1400" dirty="0" smtClean="0">
                <a:solidFill>
                  <a:srgbClr val="000000"/>
                </a:solidFill>
              </a:rPr>
              <a:t>NEXTEF </a:t>
            </a:r>
            <a:r>
              <a:rPr lang="en-GB" sz="1400" dirty="0">
                <a:solidFill>
                  <a:srgbClr val="000000"/>
                </a:solidFill>
              </a:rPr>
              <a:t>at </a:t>
            </a:r>
            <a:r>
              <a:rPr lang="en-GB" sz="1400" dirty="0" smtClean="0">
                <a:solidFill>
                  <a:srgbClr val="000000"/>
                </a:solidFill>
              </a:rPr>
              <a:t>KEK, ASTA </a:t>
            </a:r>
            <a:r>
              <a:rPr lang="en-GB" sz="1400" dirty="0">
                <a:solidFill>
                  <a:srgbClr val="000000"/>
                </a:solidFill>
              </a:rPr>
              <a:t>at </a:t>
            </a:r>
            <a:r>
              <a:rPr lang="en-GB" sz="1400" dirty="0" smtClean="0">
                <a:solidFill>
                  <a:srgbClr val="000000"/>
                </a:solidFill>
              </a:rPr>
              <a:t>SLAC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49157" name="Picture 3"/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1926" y="565130"/>
            <a:ext cx="87583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2" name="TextBox 11"/>
          <p:cNvSpPr txBox="1">
            <a:spLocks noChangeArrowheads="1"/>
          </p:cNvSpPr>
          <p:nvPr/>
        </p:nvSpPr>
        <p:spPr bwMode="auto">
          <a:xfrm>
            <a:off x="152400" y="2175933"/>
            <a:ext cx="4195364" cy="160043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114FFB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b="0" dirty="0" smtClean="0">
                <a:solidFill>
                  <a:srgbClr val="000000"/>
                </a:solidFill>
                <a:latin typeface="+mn-lt"/>
                <a:cs typeface="Verdana" charset="0"/>
              </a:rPr>
              <a:t>X-box 1 ready again (with new CPI klystron), 1 slot in CTF3</a:t>
            </a:r>
          </a:p>
          <a:p>
            <a:endParaRPr lang="en-US" sz="1400" b="0" dirty="0" smtClean="0">
              <a:solidFill>
                <a:srgbClr val="000000"/>
              </a:solidFill>
              <a:latin typeface="+mn-lt"/>
              <a:cs typeface="Verdana" charset="0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+mn-lt"/>
                <a:cs typeface="Verdana" charset="0"/>
              </a:rPr>
              <a:t>X-box 2 soon (July) to be ready using old SLAC klystron, 2 slots</a:t>
            </a:r>
          </a:p>
          <a:p>
            <a:endParaRPr lang="en-US" sz="1400" b="0" dirty="0" smtClean="0">
              <a:solidFill>
                <a:srgbClr val="000000"/>
              </a:solidFill>
              <a:latin typeface="+mn-lt"/>
              <a:cs typeface="Verdana" charset="0"/>
            </a:endParaRPr>
          </a:p>
          <a:p>
            <a:r>
              <a:rPr lang="en-US" sz="1400" b="0" dirty="0" smtClean="0">
                <a:solidFill>
                  <a:srgbClr val="000000"/>
                </a:solidFill>
                <a:latin typeface="+mn-lt"/>
                <a:cs typeface="Verdana" charset="0"/>
              </a:rPr>
              <a:t>X-box 3 planned for 2016, 4 slots</a:t>
            </a:r>
            <a:endParaRPr lang="en-US" sz="1400" b="0" dirty="0">
              <a:solidFill>
                <a:srgbClr val="000000"/>
              </a:solidFill>
              <a:latin typeface="+mn-lt"/>
              <a:cs typeface="Verdana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0520" y="3983567"/>
            <a:ext cx="4241092" cy="2743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75102" y="0"/>
            <a:ext cx="7696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Structure Test Infrastructure (X-boxes)</a:t>
            </a:r>
            <a:endParaRPr lang="en-US" sz="2800" dirty="0"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4347764" y="829732"/>
            <a:ext cx="51669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850" y="1380067"/>
            <a:ext cx="4302761" cy="2489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534" y="3983567"/>
            <a:ext cx="4195361" cy="273050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47936" y="0"/>
            <a:ext cx="7775235" cy="609600"/>
          </a:xfrm>
          <a:noFill/>
        </p:spPr>
        <p:txBody>
          <a:bodyPr>
            <a:noAutofit/>
          </a:bodyPr>
          <a:lstStyle/>
          <a:p>
            <a:r>
              <a:rPr lang="en-US" sz="3200" dirty="0" smtClean="0"/>
              <a:t>Main Activities in the Next Phase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92337" y="927100"/>
            <a:ext cx="8655982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Staged implementation plan: </a:t>
            </a:r>
            <a:r>
              <a:rPr lang="en-US" dirty="0" err="1" smtClean="0"/>
              <a:t>Rebaselining</a:t>
            </a:r>
            <a:r>
              <a:rPr lang="en-US" dirty="0" smtClean="0"/>
              <a:t>, cost, power and risk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Moving from theory to practice, </a:t>
            </a:r>
            <a:r>
              <a:rPr lang="en-US" dirty="0" err="1" smtClean="0"/>
              <a:t>industrialisation</a:t>
            </a:r>
            <a:r>
              <a:rPr lang="en-US" dirty="0" smtClean="0"/>
              <a:t>, system tests, 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2336" y="2084414"/>
            <a:ext cx="214920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X-band RF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61783" y="2084414"/>
            <a:ext cx="21492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Drive beam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31230" y="2084413"/>
            <a:ext cx="214920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Modules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80430" y="2084413"/>
            <a:ext cx="2147643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Beam performance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2336" y="2954880"/>
            <a:ext cx="2149200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Structures</a:t>
            </a:r>
          </a:p>
          <a:p>
            <a:endParaRPr lang="en-US" dirty="0" smtClean="0"/>
          </a:p>
          <a:p>
            <a:r>
              <a:rPr lang="en-US" dirty="0" smtClean="0"/>
              <a:t>Test stations</a:t>
            </a:r>
          </a:p>
          <a:p>
            <a:endParaRPr lang="en-US" dirty="0" smtClean="0"/>
          </a:p>
          <a:p>
            <a:r>
              <a:rPr lang="en-US" dirty="0" err="1" smtClean="0"/>
              <a:t>Industrialisation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FELs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461783" y="2954880"/>
            <a:ext cx="2149200" cy="230832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CTF3</a:t>
            </a:r>
          </a:p>
          <a:p>
            <a:endParaRPr lang="en-US" dirty="0" smtClean="0"/>
          </a:p>
          <a:p>
            <a:r>
              <a:rPr lang="en-US" dirty="0" smtClean="0"/>
              <a:t>Drive beam frontend</a:t>
            </a:r>
          </a:p>
          <a:p>
            <a:endParaRPr lang="en-US" dirty="0" smtClean="0"/>
          </a:p>
          <a:p>
            <a:r>
              <a:rPr lang="en-US" dirty="0" smtClean="0"/>
              <a:t>Klystron development</a:t>
            </a:r>
          </a:p>
          <a:p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631230" y="2954880"/>
            <a:ext cx="2149200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 verification </a:t>
            </a:r>
          </a:p>
          <a:p>
            <a:endParaRPr lang="en-US" dirty="0" smtClean="0"/>
          </a:p>
          <a:p>
            <a:r>
              <a:rPr lang="en-US" dirty="0" smtClean="0"/>
              <a:t>Design for cost reduction</a:t>
            </a:r>
          </a:p>
          <a:p>
            <a:endParaRPr lang="en-US" dirty="0" smtClean="0"/>
          </a:p>
          <a:p>
            <a:r>
              <a:rPr lang="en-US" dirty="0" err="1" smtClean="0"/>
              <a:t>Industrialisation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PACMAN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80430" y="2954879"/>
            <a:ext cx="2147643" cy="230832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ATF2</a:t>
            </a:r>
          </a:p>
          <a:p>
            <a:endParaRPr lang="en-US" dirty="0" smtClean="0"/>
          </a:p>
          <a:p>
            <a:r>
              <a:rPr lang="en-US" dirty="0" smtClean="0"/>
              <a:t>FACET, FERMI</a:t>
            </a:r>
          </a:p>
          <a:p>
            <a:endParaRPr lang="en-US" dirty="0" smtClean="0"/>
          </a:p>
          <a:p>
            <a:r>
              <a:rPr lang="en-US" dirty="0" smtClean="0"/>
              <a:t>Damping ring tests</a:t>
            </a:r>
          </a:p>
          <a:p>
            <a:endParaRPr lang="en-US" dirty="0" smtClean="0"/>
          </a:p>
          <a:p>
            <a:r>
              <a:rPr lang="en-US" dirty="0" smtClean="0"/>
              <a:t>Simulations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03239" y="5558380"/>
            <a:ext cx="8655982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Technical basis development of key components</a:t>
            </a:r>
          </a:p>
          <a:p>
            <a:endParaRPr lang="en-US" dirty="0" smtClean="0"/>
          </a:p>
          <a:p>
            <a:r>
              <a:rPr lang="en-US" dirty="0" smtClean="0"/>
              <a:t>Infrastructure and civil engineering, power consumption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029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8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Module Verification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899" y="3432128"/>
            <a:ext cx="5406101" cy="342587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24" r="11613"/>
          <a:stretch/>
        </p:blipFill>
        <p:spPr bwMode="auto">
          <a:xfrm>
            <a:off x="0" y="777828"/>
            <a:ext cx="3962265" cy="328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229101" y="752428"/>
            <a:ext cx="47244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 Tests in laboratory (3 modules)</a:t>
            </a:r>
          </a:p>
          <a:p>
            <a:pPr lvl="1">
              <a:lnSpc>
                <a:spcPct val="50000"/>
              </a:lnSpc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 Integration</a:t>
            </a:r>
          </a:p>
          <a:p>
            <a:pPr lvl="1">
              <a:lnSpc>
                <a:spcPct val="50000"/>
              </a:lnSpc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 Temperature variations and mechanics</a:t>
            </a:r>
          </a:p>
          <a:p>
            <a:pPr lvl="1">
              <a:lnSpc>
                <a:spcPct val="50000"/>
              </a:lnSpc>
              <a:spcAft>
                <a:spcPts val="18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…</a:t>
            </a:r>
            <a:endParaRPr lang="en-US" dirty="0"/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dirty="0" smtClean="0"/>
              <a:t> Tests in CTF3 (1 module)</a:t>
            </a:r>
          </a:p>
          <a:p>
            <a:pPr>
              <a:spcAft>
                <a:spcPts val="18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Transport test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1" y="5996127"/>
            <a:ext cx="3416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Tunnel environment modeled in experimental hall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1" y="4241800"/>
            <a:ext cx="341629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First module is under test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data under evaluation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For second and third module many components have been received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08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/>
          </p:cNvSpPr>
          <p:nvPr>
            <p:ph type="title"/>
          </p:nvPr>
        </p:nvSpPr>
        <p:spPr>
          <a:xfrm>
            <a:off x="457200" y="-5556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charset="0"/>
              </a:rPr>
              <a:t>Orbit Jitter </a:t>
            </a:r>
            <a:r>
              <a:rPr lang="en-US" sz="3600" dirty="0">
                <a:latin typeface="Arial" charset="0"/>
              </a:rPr>
              <a:t>R</a:t>
            </a:r>
            <a:r>
              <a:rPr lang="en-US" sz="3600" dirty="0" smtClean="0">
                <a:latin typeface="Arial" charset="0"/>
              </a:rPr>
              <a:t>eduction at ATF2 After </a:t>
            </a:r>
            <a:r>
              <a:rPr lang="en-US" sz="3600" dirty="0">
                <a:latin typeface="Arial" charset="0"/>
              </a:rPr>
              <a:t>D</a:t>
            </a:r>
            <a:r>
              <a:rPr lang="en-US" sz="3600" dirty="0" smtClean="0">
                <a:latin typeface="Arial" charset="0"/>
              </a:rPr>
              <a:t>etecting </a:t>
            </a:r>
            <a:r>
              <a:rPr lang="en-US" sz="3600" dirty="0">
                <a:latin typeface="Arial" charset="0"/>
              </a:rPr>
              <a:t>E</a:t>
            </a:r>
            <a:r>
              <a:rPr lang="en-US" sz="3600" dirty="0" smtClean="0">
                <a:latin typeface="Arial" charset="0"/>
              </a:rPr>
              <a:t>xcitation Sources</a:t>
            </a:r>
            <a:endParaRPr lang="en-US" sz="3600" dirty="0">
              <a:latin typeface="Arial" charset="0"/>
            </a:endParaRPr>
          </a:p>
        </p:txBody>
      </p:sp>
      <p:pic>
        <p:nvPicPr>
          <p:cNvPr id="1126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585" y="1981200"/>
            <a:ext cx="3938587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6367463" y="1638300"/>
            <a:ext cx="1287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aseline="0"/>
              <a:t>Beam jitter</a:t>
            </a:r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457200" y="5365624"/>
            <a:ext cx="84159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1600" baseline="0" dirty="0" smtClean="0"/>
              <a:t>Strong excitation of quadrupole motion was detected via motion sensors.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 baseline="0" dirty="0" smtClean="0"/>
              <a:t>An inspection showed that water cooling pipes and tubes were touching the girder. 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 baseline="0" dirty="0" smtClean="0"/>
              <a:t>After removing the excitation, orbit jitter was reduced from </a:t>
            </a:r>
            <a:r>
              <a:rPr lang="en-US" sz="1600" baseline="0" dirty="0" smtClean="0">
                <a:solidFill>
                  <a:srgbClr val="000090"/>
                </a:solidFill>
              </a:rPr>
              <a:t>20% to 14% (half the power)</a:t>
            </a:r>
            <a:r>
              <a:rPr lang="en-US" sz="1600" baseline="0" dirty="0" smtClean="0"/>
              <a:t>.</a:t>
            </a:r>
          </a:p>
          <a:p>
            <a:pPr eaLnBrk="1" hangingPunct="1">
              <a:buFont typeface="Arial" charset="0"/>
              <a:buChar char="•"/>
            </a:pPr>
            <a:r>
              <a:rPr lang="en-US" sz="1600" baseline="0" dirty="0" smtClean="0"/>
              <a:t>Similar excitation detected further upstream. Further reduction is expected!</a:t>
            </a:r>
            <a:endParaRPr lang="en-US" sz="1600" baseline="0" dirty="0"/>
          </a:p>
        </p:txBody>
      </p:sp>
      <p:pic>
        <p:nvPicPr>
          <p:cNvPr id="8" name="Picture 2" descr="gm_reg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61" y="2175172"/>
            <a:ext cx="4829248" cy="271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809570" y="1590885"/>
            <a:ext cx="22129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aseline="0" dirty="0"/>
              <a:t>Cooling water pipes</a:t>
            </a:r>
          </a:p>
        </p:txBody>
      </p:sp>
      <p:cxnSp>
        <p:nvCxnSpPr>
          <p:cNvPr id="10" name="Straight Arrow Connector 12"/>
          <p:cNvCxnSpPr>
            <a:cxnSpLocks noChangeShapeType="1"/>
          </p:cNvCxnSpPr>
          <p:nvPr/>
        </p:nvCxnSpPr>
        <p:spPr bwMode="auto">
          <a:xfrm>
            <a:off x="1974851" y="1981200"/>
            <a:ext cx="790455" cy="2407277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2"/>
          <p:cNvCxnSpPr>
            <a:cxnSpLocks noChangeShapeType="1"/>
          </p:cNvCxnSpPr>
          <p:nvPr/>
        </p:nvCxnSpPr>
        <p:spPr bwMode="auto">
          <a:xfrm flipH="1">
            <a:off x="3022545" y="1981200"/>
            <a:ext cx="739558" cy="655101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3316922" y="1590884"/>
            <a:ext cx="16176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aseline="-25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aseline="0" dirty="0"/>
              <a:t>Vibrating tube</a:t>
            </a:r>
          </a:p>
        </p:txBody>
      </p:sp>
      <p:pic>
        <p:nvPicPr>
          <p:cNvPr id="7" name="Picture 6" descr="Bildschirmfoto 2014-06-06 um 16.53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053" y="2346951"/>
            <a:ext cx="1071784" cy="8931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30525" y="1125538"/>
            <a:ext cx="1842647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J. </a:t>
            </a:r>
            <a:r>
              <a:rPr lang="en-US" dirty="0" err="1" smtClean="0"/>
              <a:t>Pfingstner</a:t>
            </a:r>
            <a:r>
              <a:rPr lang="en-US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73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o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16" y="4194867"/>
            <a:ext cx="3778513" cy="26449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799" y="1606935"/>
            <a:ext cx="2712831" cy="26440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00162" y="28248"/>
            <a:ext cx="7069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Beam-based Steering Tests at FACET</a:t>
            </a:r>
          </a:p>
          <a:p>
            <a:endParaRPr lang="en-US" sz="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93064" y="31262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4673" y="1143566"/>
            <a:ext cx="452620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Emittance before correction (S04)</a:t>
            </a:r>
          </a:p>
          <a:p>
            <a:r>
              <a:rPr lang="en-US" sz="1400" dirty="0" smtClean="0"/>
              <a:t> X = 2.79 x 10</a:t>
            </a:r>
            <a:r>
              <a:rPr lang="en-US" sz="1400" baseline="30000" dirty="0" smtClean="0"/>
              <a:t>-5</a:t>
            </a:r>
            <a:r>
              <a:rPr lang="en-US" sz="1400" dirty="0" smtClean="0"/>
              <a:t> m</a:t>
            </a:r>
          </a:p>
          <a:p>
            <a:r>
              <a:rPr lang="en-US" sz="1400" dirty="0" smtClean="0"/>
              <a:t> Y </a:t>
            </a:r>
            <a:r>
              <a:rPr lang="en-US" sz="1400" dirty="0"/>
              <a:t>= </a:t>
            </a:r>
            <a:r>
              <a:rPr lang="en-US" sz="1400" dirty="0" smtClean="0"/>
              <a:t>0.54 </a:t>
            </a:r>
            <a:r>
              <a:rPr lang="en-US" sz="1400" dirty="0"/>
              <a:t>x 10</a:t>
            </a:r>
            <a:r>
              <a:rPr lang="en-US" sz="1400" baseline="30000" dirty="0"/>
              <a:t>-5</a:t>
            </a:r>
            <a:r>
              <a:rPr lang="en-US" sz="1400" dirty="0"/>
              <a:t> m</a:t>
            </a:r>
          </a:p>
          <a:p>
            <a:endParaRPr lang="en-US" sz="1400" dirty="0" smtClean="0"/>
          </a:p>
          <a:p>
            <a:r>
              <a:rPr lang="en-US" sz="1400" b="1" dirty="0" smtClean="0"/>
              <a:t>After</a:t>
            </a:r>
            <a:r>
              <a:rPr lang="en-US" sz="1400" dirty="0" smtClean="0"/>
              <a:t>:</a:t>
            </a:r>
            <a:endParaRPr lang="en-US" sz="1400" dirty="0"/>
          </a:p>
          <a:p>
            <a:r>
              <a:rPr lang="en-US" sz="1400" dirty="0" smtClean="0"/>
              <a:t> X </a:t>
            </a:r>
            <a:r>
              <a:rPr lang="en-US" sz="1400" dirty="0"/>
              <a:t>= </a:t>
            </a:r>
            <a:r>
              <a:rPr lang="en-US" sz="1400" dirty="0" smtClean="0"/>
              <a:t>3.38 x 10</a:t>
            </a:r>
            <a:r>
              <a:rPr lang="en-US" sz="1400" baseline="30000" dirty="0" smtClean="0"/>
              <a:t>-5</a:t>
            </a:r>
            <a:r>
              <a:rPr lang="en-US" sz="1400" dirty="0" smtClean="0"/>
              <a:t> m</a:t>
            </a:r>
          </a:p>
          <a:p>
            <a:r>
              <a:rPr lang="en-US" sz="1400" dirty="0" smtClean="0"/>
              <a:t> Y </a:t>
            </a:r>
            <a:r>
              <a:rPr lang="en-US" sz="1400" dirty="0">
                <a:solidFill>
                  <a:srgbClr val="FF0000"/>
                </a:solidFill>
              </a:rPr>
              <a:t>= </a:t>
            </a:r>
            <a:r>
              <a:rPr lang="en-US" sz="1400" dirty="0" smtClean="0">
                <a:solidFill>
                  <a:srgbClr val="FF0000"/>
                </a:solidFill>
              </a:rPr>
              <a:t>0.14 </a:t>
            </a:r>
            <a:r>
              <a:rPr lang="en-US" sz="1400" dirty="0" smtClean="0"/>
              <a:t>x 10</a:t>
            </a:r>
            <a:r>
              <a:rPr lang="en-US" sz="1400" baseline="30000" dirty="0" smtClean="0"/>
              <a:t>-5</a:t>
            </a:r>
            <a:r>
              <a:rPr lang="en-US" sz="1400" dirty="0" smtClean="0"/>
              <a:t> m</a:t>
            </a:r>
          </a:p>
          <a:p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Vertical emittance got reduced by a factor ~3.8.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Considerable incoming jitter on the H-axis jeopardized the X-axis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9545" y="3611743"/>
            <a:ext cx="43615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(2) Vertical </a:t>
            </a:r>
            <a:r>
              <a:rPr lang="en-US" dirty="0" err="1" smtClean="0"/>
              <a:t>emittance</a:t>
            </a:r>
            <a:r>
              <a:rPr lang="en-US" dirty="0" smtClean="0"/>
              <a:t> vs. weight scan:</a:t>
            </a:r>
          </a:p>
          <a:p>
            <a:r>
              <a:rPr lang="en-US" sz="1400" dirty="0" smtClean="0"/>
              <a:t>It matches the expected behavior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13579" y="4290644"/>
            <a:ext cx="1144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measured data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848176" y="4567643"/>
            <a:ext cx="193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Very bad at very large weights</a:t>
            </a:r>
          </a:p>
          <a:p>
            <a:r>
              <a:rPr lang="en-US" sz="1000" dirty="0" smtClean="0"/>
              <a:t>To be redone to find optimum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68170" y="712679"/>
            <a:ext cx="42134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sz="1600" dirty="0" smtClean="0"/>
              <a:t>3) First tests of simultaneous </a:t>
            </a:r>
          </a:p>
          <a:p>
            <a:r>
              <a:rPr lang="en-US" sz="1600" b="1" dirty="0" smtClean="0"/>
              <a:t>Orbit + Dispersion + Wakefield correction</a:t>
            </a:r>
          </a:p>
          <a:p>
            <a:r>
              <a:rPr lang="en-US" sz="1600" dirty="0" smtClean="0"/>
              <a:t>in sectors S05-11, 700 meters of SLAC linac</a:t>
            </a:r>
            <a:endParaRPr lang="en-US" sz="16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635065" y="742081"/>
            <a:ext cx="0" cy="4648860"/>
          </a:xfrm>
          <a:prstGeom prst="line">
            <a:avLst/>
          </a:prstGeom>
          <a:ln w="63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01555" y="1810033"/>
            <a:ext cx="11920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Convergence plot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4983223" y="4313723"/>
            <a:ext cx="32105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Vertical emittance got reduced from</a:t>
            </a:r>
          </a:p>
          <a:p>
            <a:pPr marL="57150" indent="0">
              <a:buNone/>
            </a:pPr>
            <a:r>
              <a:rPr lang="en-US" sz="1600" dirty="0" smtClean="0"/>
              <a:t>	from </a:t>
            </a:r>
            <a:r>
              <a:rPr lang="en-US" sz="1600" dirty="0" smtClean="0">
                <a:solidFill>
                  <a:srgbClr val="FF0000"/>
                </a:solidFill>
              </a:rPr>
              <a:t>1.58 </a:t>
            </a:r>
            <a:r>
              <a:rPr lang="en-US" sz="1600" dirty="0" smtClean="0"/>
              <a:t>x 10</a:t>
            </a:r>
            <a:r>
              <a:rPr lang="en-US" sz="1600" baseline="30000" dirty="0" smtClean="0"/>
              <a:t>-5</a:t>
            </a:r>
            <a:r>
              <a:rPr lang="en-US" sz="1600" dirty="0" smtClean="0"/>
              <a:t> m </a:t>
            </a:r>
          </a:p>
          <a:p>
            <a:pPr marL="57150"/>
            <a:r>
              <a:rPr lang="en-US" sz="1600" dirty="0" smtClean="0"/>
              <a:t>	to </a:t>
            </a:r>
            <a:r>
              <a:rPr lang="en-US" sz="1600" dirty="0" smtClean="0">
                <a:solidFill>
                  <a:srgbClr val="FF0000"/>
                </a:solidFill>
              </a:rPr>
              <a:t>0.40 </a:t>
            </a:r>
            <a:r>
              <a:rPr lang="en-US" sz="1600" dirty="0" smtClean="0"/>
              <a:t>x 10</a:t>
            </a:r>
            <a:r>
              <a:rPr lang="en-US" sz="1600" baseline="30000" dirty="0" smtClean="0"/>
              <a:t>-5</a:t>
            </a:r>
            <a:r>
              <a:rPr lang="en-US" sz="1600" dirty="0" smtClean="0"/>
              <a:t> m </a:t>
            </a:r>
          </a:p>
          <a:p>
            <a:r>
              <a:rPr lang="en-US" sz="1600" dirty="0" smtClean="0"/>
              <a:t>(factor ~4)</a:t>
            </a:r>
            <a:endParaRPr lang="en-US" sz="1600" dirty="0"/>
          </a:p>
        </p:txBody>
      </p:sp>
      <p:pic>
        <p:nvPicPr>
          <p:cNvPr id="2" name="Picture 1" descr="screen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27" y="5749351"/>
            <a:ext cx="1456794" cy="994616"/>
          </a:xfrm>
          <a:prstGeom prst="rect">
            <a:avLst/>
          </a:prstGeom>
        </p:spPr>
      </p:pic>
      <p:pic>
        <p:nvPicPr>
          <p:cNvPr id="3" name="Picture 2" descr="screen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773" y="5749350"/>
            <a:ext cx="1457928" cy="994616"/>
          </a:xfrm>
          <a:prstGeom prst="rect">
            <a:avLst/>
          </a:prstGeom>
        </p:spPr>
      </p:pic>
      <p:pic>
        <p:nvPicPr>
          <p:cNvPr id="7" name="Picture 6" descr="screen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554" y="5749351"/>
            <a:ext cx="1458662" cy="9946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355292" y="5472351"/>
            <a:ext cx="3806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 transverse profile per iteration step (DFS correction)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805012"/>
            <a:ext cx="4591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(1) Sectors 02-04, first 200 meters of SLAC linac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619565" y="1810033"/>
            <a:ext cx="2061316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 </a:t>
            </a:r>
            <a:r>
              <a:rPr lang="en-US" sz="1400" dirty="0" err="1" smtClean="0"/>
              <a:t>Adli</a:t>
            </a:r>
            <a:r>
              <a:rPr lang="en-US" sz="1400" dirty="0" smtClean="0"/>
              <a:t>, </a:t>
            </a:r>
            <a:r>
              <a:rPr lang="en-US" sz="1400" dirty="0" err="1" smtClean="0"/>
              <a:t>A.Latina</a:t>
            </a:r>
            <a:r>
              <a:rPr lang="en-US" sz="1400" dirty="0" smtClean="0"/>
              <a:t>, </a:t>
            </a:r>
            <a:r>
              <a:rPr lang="en-US" sz="1400" dirty="0" err="1" smtClean="0"/>
              <a:t>J.Pfingstner</a:t>
            </a:r>
            <a:r>
              <a:rPr lang="en-US" sz="1400" dirty="0" smtClean="0"/>
              <a:t>, D. Schulte</a:t>
            </a: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20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2320" y="13914"/>
            <a:ext cx="7061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j-lt"/>
              </a:rPr>
              <a:t>Steering Tools and Further Tests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402" y="1067276"/>
            <a:ext cx="5421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 of robust automatic “CERN-BBA” tools developed</a:t>
            </a:r>
          </a:p>
          <a:p>
            <a:endParaRPr lang="en-US" dirty="0" smtClean="0"/>
          </a:p>
          <a:p>
            <a:r>
              <a:rPr lang="en-US" dirty="0" smtClean="0"/>
              <a:t>Tests </a:t>
            </a:r>
            <a:r>
              <a:rPr lang="en-US" dirty="0" smtClean="0"/>
              <a:t>performed</a:t>
            </a:r>
            <a:r>
              <a:rPr lang="en-US" dirty="0" smtClean="0"/>
              <a:t> </a:t>
            </a:r>
            <a:r>
              <a:rPr lang="en-US" dirty="0" smtClean="0"/>
              <a:t>at </a:t>
            </a:r>
            <a:r>
              <a:rPr lang="en-US" dirty="0" smtClean="0"/>
              <a:t>FACET and Fermi </a:t>
            </a:r>
            <a:r>
              <a:rPr lang="en-US" dirty="0" smtClean="0"/>
              <a:t>(</a:t>
            </a:r>
            <a:r>
              <a:rPr lang="en-US" dirty="0" err="1" smtClean="0"/>
              <a:t>Elettra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Others might come </a:t>
            </a:r>
            <a:r>
              <a:rPr lang="en-US" dirty="0" smtClean="0"/>
              <a:t>(ATF2, FACET2</a:t>
            </a:r>
            <a:r>
              <a:rPr lang="en-US" dirty="0" smtClean="0"/>
              <a:t>?, FELs, …)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98" y="2974871"/>
            <a:ext cx="8787204" cy="3761028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4670" y="659068"/>
            <a:ext cx="3418520" cy="3045268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267949" y="2667094"/>
            <a:ext cx="5235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(top) System Identification   (bottom) Beam-Based Alignment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1403" y="552523"/>
            <a:ext cx="243319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E. </a:t>
            </a:r>
            <a:r>
              <a:rPr lang="en-US" sz="1400" dirty="0" err="1" smtClean="0"/>
              <a:t>Adli</a:t>
            </a:r>
            <a:r>
              <a:rPr lang="en-US" sz="1400" dirty="0" smtClean="0"/>
              <a:t>, </a:t>
            </a:r>
            <a:r>
              <a:rPr lang="en-US" sz="1400" dirty="0" err="1" smtClean="0"/>
              <a:t>A.Latina</a:t>
            </a:r>
            <a:r>
              <a:rPr lang="en-US" sz="1400" dirty="0" smtClean="0"/>
              <a:t>, </a:t>
            </a:r>
            <a:r>
              <a:rPr lang="en-US" sz="1400" dirty="0" err="1" smtClean="0"/>
              <a:t>J.Pfingstner</a:t>
            </a:r>
            <a:r>
              <a:rPr lang="en-US" sz="1400" dirty="0" smtClean="0"/>
              <a:t>, D. Schulte, D. </a:t>
            </a:r>
            <a:r>
              <a:rPr lang="en-US" sz="1400" dirty="0" err="1" smtClean="0"/>
              <a:t>Pellegrini</a:t>
            </a:r>
            <a:endParaRPr lang="en-US" sz="1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90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699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Outreach and FEL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2463007"/>
            <a:ext cx="4876800" cy="397589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X-band technology appears interesting for compact, relatively low cost </a:t>
            </a:r>
            <a:r>
              <a:rPr lang="en-US" sz="2000" dirty="0" err="1" smtClean="0"/>
              <a:t>FELs</a:t>
            </a:r>
            <a:endParaRPr lang="en-US" sz="2000" dirty="0" smtClean="0"/>
          </a:p>
          <a:p>
            <a:pPr lvl="1"/>
            <a:r>
              <a:rPr lang="en-US" sz="2000" dirty="0" smtClean="0"/>
              <a:t>Logical step after S-band and C-band</a:t>
            </a:r>
          </a:p>
          <a:p>
            <a:pPr lvl="1"/>
            <a:r>
              <a:rPr lang="en-US" sz="2000" dirty="0"/>
              <a:t>Example similar to </a:t>
            </a:r>
            <a:r>
              <a:rPr lang="en-US" sz="2000" dirty="0" err="1"/>
              <a:t>SwissFEL</a:t>
            </a:r>
            <a:r>
              <a:rPr lang="en-US" sz="2000" dirty="0"/>
              <a:t>: E=6 </a:t>
            </a:r>
            <a:r>
              <a:rPr lang="en-US" sz="2000" dirty="0" err="1"/>
              <a:t>GeV</a:t>
            </a:r>
            <a:r>
              <a:rPr lang="en-US" sz="2000" dirty="0"/>
              <a:t>, Ne=0.25 </a:t>
            </a:r>
            <a:r>
              <a:rPr lang="en-US" sz="2000" dirty="0" err="1"/>
              <a:t>nC</a:t>
            </a:r>
            <a:r>
              <a:rPr lang="en-US" sz="2000" dirty="0"/>
              <a:t>, </a:t>
            </a:r>
            <a:r>
              <a:rPr lang="en-US" sz="2000" dirty="0" err="1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>
                <a:cs typeface="Symbol" charset="2"/>
              </a:rPr>
              <a:t>z</a:t>
            </a:r>
            <a:r>
              <a:rPr lang="en-US" sz="2000" dirty="0">
                <a:cs typeface="Symbol" charset="2"/>
              </a:rPr>
              <a:t>=8</a:t>
            </a:r>
            <a:r>
              <a:rPr lang="en-US" sz="2000" dirty="0">
                <a:latin typeface="Symbol" charset="2"/>
                <a:cs typeface="Symbol" charset="2"/>
              </a:rPr>
              <a:t>m</a:t>
            </a:r>
            <a:r>
              <a:rPr lang="en-US" sz="2000" dirty="0">
                <a:cs typeface="Symbol" charset="2"/>
              </a:rPr>
              <a:t>m</a:t>
            </a:r>
            <a:endParaRPr lang="en-US" sz="2000" dirty="0"/>
          </a:p>
          <a:p>
            <a:pPr lvl="1"/>
            <a:endParaRPr lang="en-US" sz="2000" dirty="0" smtClean="0"/>
          </a:p>
          <a:p>
            <a:r>
              <a:rPr lang="en-US" sz="2000" dirty="0" smtClean="0"/>
              <a:t>Use of X-band in other projects will support </a:t>
            </a:r>
            <a:r>
              <a:rPr lang="en-US" sz="2000" dirty="0" err="1" smtClean="0"/>
              <a:t>industrialisation</a:t>
            </a:r>
            <a:endParaRPr lang="en-US" sz="2000" dirty="0" smtClean="0"/>
          </a:p>
          <a:p>
            <a:pPr lvl="1"/>
            <a:r>
              <a:rPr lang="en-US" sz="2000" dirty="0" smtClean="0"/>
              <a:t>They will be klystron-based, additional synergy with klystron-based first energy stage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  <p:pic>
        <p:nvPicPr>
          <p:cNvPr id="5" name="Picture 4" descr="layout_turkey"/>
          <p:cNvPicPr>
            <a:picLocks noChangeAspect="1" noChangeArrowheads="1"/>
          </p:cNvPicPr>
          <p:nvPr/>
        </p:nvPicPr>
        <p:blipFill rotWithShape="1">
          <a:blip r:embed="rId2"/>
          <a:srcRect b="8905"/>
          <a:stretch/>
        </p:blipFill>
        <p:spPr bwMode="auto">
          <a:xfrm>
            <a:off x="0" y="469901"/>
            <a:ext cx="9144000" cy="1875632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1423" y="2492375"/>
            <a:ext cx="3764152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231063" y="1787525"/>
            <a:ext cx="1839912" cy="338554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600" b="1" dirty="0" err="1" smtClean="0"/>
              <a:t>Example</a:t>
            </a:r>
            <a:r>
              <a:rPr lang="tr-TR" sz="1600" b="1" dirty="0" smtClean="0"/>
              <a:t>: </a:t>
            </a:r>
            <a:r>
              <a:rPr lang="tr-TR" sz="1600" b="1" dirty="0" err="1" smtClean="0"/>
              <a:t>M.Boland</a:t>
            </a:r>
            <a:endParaRPr lang="tr-TR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95723" y="5363170"/>
            <a:ext cx="3571510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sz="2000" dirty="0" smtClean="0"/>
              <a:t>Great potential for collaboration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80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35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Collaboration</a:t>
            </a:r>
            <a:endParaRPr lang="en-US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4625" y="779463"/>
            <a:ext cx="8842375" cy="594201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tarted </a:t>
            </a:r>
            <a:r>
              <a:rPr lang="en-US" dirty="0"/>
              <a:t>to collaborate on use of X-band in FELs</a:t>
            </a:r>
          </a:p>
          <a:p>
            <a:pPr lvl="1"/>
            <a:r>
              <a:rPr lang="en-US" dirty="0"/>
              <a:t>Australian Light </a:t>
            </a:r>
            <a:r>
              <a:rPr lang="en-US" dirty="0" smtClean="0"/>
              <a:t>Source</a:t>
            </a:r>
            <a:endParaRPr lang="en-US" dirty="0"/>
          </a:p>
          <a:p>
            <a:pPr lvl="1"/>
            <a:r>
              <a:rPr lang="en-US" dirty="0" smtClean="0"/>
              <a:t>Turkish </a:t>
            </a:r>
            <a:r>
              <a:rPr lang="en-US" dirty="0"/>
              <a:t>Accelerator </a:t>
            </a:r>
            <a:r>
              <a:rPr lang="en-US" dirty="0" smtClean="0"/>
              <a:t>Centre</a:t>
            </a:r>
            <a:endParaRPr lang="en-US" dirty="0"/>
          </a:p>
          <a:p>
            <a:pPr lvl="1"/>
            <a:r>
              <a:rPr lang="en-US" dirty="0" err="1" smtClean="0"/>
              <a:t>Elettra</a:t>
            </a:r>
            <a:endParaRPr lang="en-US" dirty="0"/>
          </a:p>
          <a:p>
            <a:pPr lvl="1"/>
            <a:r>
              <a:rPr lang="en-US" dirty="0" smtClean="0"/>
              <a:t>SINAP</a:t>
            </a:r>
          </a:p>
          <a:p>
            <a:pPr lvl="1"/>
            <a:r>
              <a:rPr lang="en-US" dirty="0" smtClean="0"/>
              <a:t>Cockcroft Institute</a:t>
            </a:r>
          </a:p>
          <a:p>
            <a:pPr lvl="1"/>
            <a:r>
              <a:rPr lang="en-US" dirty="0" smtClean="0"/>
              <a:t>TU Athens</a:t>
            </a:r>
            <a:endParaRPr lang="en-US" dirty="0"/>
          </a:p>
          <a:p>
            <a:pPr lvl="1"/>
            <a:r>
              <a:rPr lang="en-US" dirty="0" smtClean="0"/>
              <a:t>U. </a:t>
            </a:r>
            <a:r>
              <a:rPr lang="en-US" dirty="0"/>
              <a:t>Oslo </a:t>
            </a:r>
          </a:p>
          <a:p>
            <a:pPr lvl="1"/>
            <a:r>
              <a:rPr lang="en-US" dirty="0" smtClean="0"/>
              <a:t>Uppsala University</a:t>
            </a:r>
            <a:endParaRPr lang="en-US" dirty="0"/>
          </a:p>
          <a:p>
            <a:pPr lvl="1"/>
            <a:r>
              <a:rPr lang="en-US" dirty="0" smtClean="0"/>
              <a:t>CERN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Share common work between projects</a:t>
            </a:r>
          </a:p>
          <a:p>
            <a:pPr lvl="1"/>
            <a:r>
              <a:rPr lang="en-US" dirty="0"/>
              <a:t>Cost model and </a:t>
            </a:r>
            <a:r>
              <a:rPr lang="en-US" dirty="0" err="1" smtClean="0"/>
              <a:t>optimisation</a:t>
            </a:r>
            <a:endParaRPr lang="en-US" dirty="0" smtClean="0"/>
          </a:p>
          <a:p>
            <a:pPr lvl="1"/>
            <a:r>
              <a:rPr lang="en-US" dirty="0" smtClean="0"/>
              <a:t>Beam dynamics, e.g. beam-based alignment</a:t>
            </a:r>
            <a:endParaRPr lang="en-US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ccelerator systems, </a:t>
            </a:r>
            <a:r>
              <a:rPr lang="en-US" dirty="0"/>
              <a:t>e.g. alignment, </a:t>
            </a:r>
            <a:r>
              <a:rPr lang="en-US" dirty="0" smtClean="0"/>
              <a:t>instrumentation…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Define common standard solutions</a:t>
            </a:r>
          </a:p>
          <a:p>
            <a:pPr lvl="1"/>
            <a:r>
              <a:rPr lang="en-US" dirty="0" smtClean="0"/>
              <a:t>Common </a:t>
            </a:r>
            <a:r>
              <a:rPr lang="en-US" dirty="0"/>
              <a:t>RF component design, -&gt; industry </a:t>
            </a:r>
            <a:r>
              <a:rPr lang="en-US" dirty="0" smtClean="0"/>
              <a:t>standard</a:t>
            </a:r>
          </a:p>
          <a:p>
            <a:pPr lvl="1"/>
            <a:r>
              <a:rPr lang="en-US" dirty="0" smtClean="0"/>
              <a:t>High </a:t>
            </a:r>
            <a:r>
              <a:rPr lang="en-US" dirty="0"/>
              <a:t>repetition rate klystrons (500Hz soon </a:t>
            </a:r>
            <a:r>
              <a:rPr lang="en-US" dirty="0" smtClean="0"/>
              <a:t>to </a:t>
            </a:r>
            <a:r>
              <a:rPr lang="en-US" dirty="0"/>
              <a:t>be ordered for </a:t>
            </a:r>
            <a:r>
              <a:rPr lang="en-US" dirty="0" smtClean="0"/>
              <a:t>CLIC)</a:t>
            </a:r>
          </a:p>
          <a:p>
            <a:pPr lvl="1"/>
            <a:endParaRPr lang="en-US" dirty="0"/>
          </a:p>
          <a:p>
            <a:r>
              <a:rPr lang="en-US" dirty="0" smtClean="0"/>
              <a:t>EU Design Study proposal in preparation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33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643" y="3515582"/>
            <a:ext cx="3091323" cy="918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421" y="1258465"/>
            <a:ext cx="6005123" cy="146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5"/>
          <p:cNvGrpSpPr/>
          <p:nvPr/>
        </p:nvGrpSpPr>
        <p:grpSpPr>
          <a:xfrm rot="16200000">
            <a:off x="1637301" y="3153017"/>
            <a:ext cx="576064" cy="531700"/>
            <a:chOff x="4376936" y="3645024"/>
            <a:chExt cx="576064" cy="576008"/>
          </a:xfrm>
        </p:grpSpPr>
        <p:sp>
          <p:nvSpPr>
            <p:cNvPr id="7" name="Block Arc 6"/>
            <p:cNvSpPr/>
            <p:nvPr/>
          </p:nvSpPr>
          <p:spPr>
            <a:xfrm>
              <a:off x="4376936" y="3717032"/>
              <a:ext cx="504056" cy="504000"/>
            </a:xfrm>
            <a:prstGeom prst="blockArc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8964" y="3645024"/>
              <a:ext cx="324036" cy="324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1725951" y="2626779"/>
            <a:ext cx="92122" cy="828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124018" y="2647121"/>
            <a:ext cx="1460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~11 m,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16.3 cm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18918" y="898587"/>
            <a:ext cx="347006" cy="3598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49499" y="426614"/>
            <a:ext cx="2883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2x ScandiNova solid state modulators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7752" y="1147506"/>
            <a:ext cx="9423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50 MW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1.5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s</a:t>
            </a:r>
            <a:endParaRPr lang="en-GB" sz="1400" b="1" dirty="0" smtClean="0">
              <a:solidFill>
                <a:schemeClr val="accent6">
                  <a:lumMod val="75000"/>
                </a:schemeClr>
              </a:solidFill>
              <a:sym typeface="Symbol"/>
            </a:endParaRPr>
          </a:p>
          <a:p>
            <a:r>
              <a:rPr lang="en-GB" sz="1400" b="1" dirty="0" smtClean="0">
                <a:solidFill>
                  <a:srgbClr val="FF0000"/>
                </a:solidFill>
                <a:sym typeface="Symbol"/>
              </a:rPr>
              <a:t>(Operated</a:t>
            </a:r>
          </a:p>
          <a:p>
            <a:r>
              <a:rPr lang="en-GB" sz="1400" b="1" dirty="0" smtClean="0">
                <a:solidFill>
                  <a:srgbClr val="FF0000"/>
                </a:solidFill>
                <a:sym typeface="Symbol"/>
              </a:rPr>
              <a:t>@45MW)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0105" y="845744"/>
            <a:ext cx="1329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2x CPI klystrons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48926" y="2101613"/>
            <a:ext cx="13246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9</a:t>
            </a:r>
            <a:r>
              <a:rPr lang="en-GB" sz="1400" b="1" dirty="0" smtClean="0">
                <a:solidFill>
                  <a:srgbClr val="FF0000"/>
                </a:solidFill>
              </a:rPr>
              <a:t>0  MW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1.5 </a:t>
            </a:r>
            <a:r>
              <a:rPr lang="en-GB" sz="1400" b="1" dirty="0" smtClean="0">
                <a:solidFill>
                  <a:srgbClr val="FF0000"/>
                </a:solidFill>
                <a:sym typeface="Symbol"/>
              </a:rPr>
              <a:t></a:t>
            </a:r>
            <a:r>
              <a:rPr lang="en-GB" sz="1400" b="1" dirty="0">
                <a:solidFill>
                  <a:srgbClr val="FF0000"/>
                </a:solidFill>
                <a:sym typeface="Symbol"/>
              </a:rPr>
              <a:t>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8131" y="3385330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418 MW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150 ns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48968" y="4485750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 m, 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7.5 active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rot="10800000">
            <a:off x="1977804" y="4639639"/>
            <a:ext cx="9711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7" idx="3"/>
          </p:cNvCxnSpPr>
          <p:nvPr/>
        </p:nvCxnSpPr>
        <p:spPr>
          <a:xfrm>
            <a:off x="4287796" y="4639639"/>
            <a:ext cx="7009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21975" y="3615751"/>
            <a:ext cx="35777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rgbClr val="0000FF"/>
                </a:solidFill>
              </a:rPr>
              <a:t>x</a:t>
            </a:r>
            <a:r>
              <a:rPr lang="en-GB" sz="1400" dirty="0" smtClean="0">
                <a:solidFill>
                  <a:srgbClr val="0000FF"/>
                </a:solidFill>
              </a:rPr>
              <a:t> 10 accelerating structures</a:t>
            </a:r>
          </a:p>
          <a:p>
            <a:r>
              <a:rPr lang="en-GB" sz="1400" dirty="0" smtClean="0">
                <a:solidFill>
                  <a:srgbClr val="0000FF"/>
                </a:solidFill>
              </a:rPr>
              <a:t>@</a:t>
            </a:r>
            <a:r>
              <a:rPr lang="en-GB" sz="1400" dirty="0" smtClean="0">
                <a:solidFill>
                  <a:srgbClr val="FF0000"/>
                </a:solidFill>
              </a:rPr>
              <a:t>65MV/m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41.8MW </a:t>
            </a:r>
            <a:r>
              <a:rPr lang="en-GB" sz="1400" dirty="0" smtClean="0">
                <a:solidFill>
                  <a:srgbClr val="0000FF"/>
                </a:solidFill>
              </a:rPr>
              <a:t>input power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3070" y="188640"/>
            <a:ext cx="4980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Electron linac RF unit layout based on the existing (industrialized) RF sources (klystron and modulator)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861123" y="3040826"/>
            <a:ext cx="1087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TE01 90</a:t>
            </a:r>
            <a:r>
              <a:rPr lang="en-GB" sz="1200" baseline="30000" dirty="0" smtClean="0"/>
              <a:t>0</a:t>
            </a:r>
            <a:r>
              <a:rPr lang="en-GB" sz="1200" dirty="0" smtClean="0"/>
              <a:t> bend</a:t>
            </a:r>
            <a:endParaRPr lang="en-GB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1945826" y="3317824"/>
            <a:ext cx="127755" cy="22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54254" y="2669171"/>
            <a:ext cx="1035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TE01 transfer line (</a:t>
            </a:r>
            <a:r>
              <a:rPr lang="en-GB" sz="1200" dirty="0" smtClean="0">
                <a:sym typeface="Symbol"/>
              </a:rPr>
              <a:t></a:t>
            </a:r>
            <a:r>
              <a:rPr lang="en-GB" sz="1200" baseline="-25000" dirty="0" smtClean="0">
                <a:sym typeface="Symbol"/>
              </a:rPr>
              <a:t>RF</a:t>
            </a:r>
            <a:r>
              <a:rPr lang="en-GB" sz="1200" dirty="0" smtClean="0">
                <a:sym typeface="Symbol"/>
              </a:rPr>
              <a:t>=</a:t>
            </a:r>
            <a:r>
              <a:rPr lang="en-GB" sz="1200" dirty="0" smtClean="0"/>
              <a:t>0.9)</a:t>
            </a:r>
            <a:endParaRPr lang="en-GB" sz="12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362930" y="3040826"/>
            <a:ext cx="296553" cy="90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25504" y="2954898"/>
            <a:ext cx="2037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Inline RF distribution network</a:t>
            </a:r>
            <a:endParaRPr lang="en-GB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402958" y="3188779"/>
            <a:ext cx="163132" cy="313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840754" y="3221032"/>
            <a:ext cx="2060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Common vacuum network</a:t>
            </a:r>
            <a:endParaRPr lang="en-GB" sz="120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4868028" y="3489223"/>
            <a:ext cx="265876" cy="16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23039" y="845744"/>
            <a:ext cx="1792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410 kV, 1.6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s flat top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12556" y="1793836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 5.2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007916" y="892721"/>
            <a:ext cx="347006" cy="3598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916210" y="5236888"/>
            <a:ext cx="7454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This unit should provide ~</a:t>
            </a:r>
            <a:r>
              <a:rPr lang="en-GB" dirty="0" smtClean="0">
                <a:solidFill>
                  <a:srgbClr val="FF0000"/>
                </a:solidFill>
              </a:rPr>
              <a:t>488 MeV </a:t>
            </a:r>
            <a:r>
              <a:rPr lang="en-GB" dirty="0" smtClean="0">
                <a:solidFill>
                  <a:srgbClr val="0000FF"/>
                </a:solidFill>
              </a:rPr>
              <a:t>acceleration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Need </a:t>
            </a:r>
            <a:r>
              <a:rPr lang="en-GB" dirty="0" smtClean="0">
                <a:solidFill>
                  <a:srgbClr val="FF0000"/>
                </a:solidFill>
              </a:rPr>
              <a:t>12 </a:t>
            </a:r>
            <a:r>
              <a:rPr lang="en-GB" dirty="0" smtClean="0">
                <a:solidFill>
                  <a:srgbClr val="0000FF"/>
                </a:solidFill>
              </a:rPr>
              <a:t>RF units.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Cost 51.7 </a:t>
            </a:r>
            <a:r>
              <a:rPr lang="en-GB" dirty="0" err="1" smtClean="0">
                <a:solidFill>
                  <a:srgbClr val="0000FF"/>
                </a:solidFill>
              </a:rPr>
              <a:t>a.u</a:t>
            </a:r>
            <a:r>
              <a:rPr lang="en-GB" dirty="0" smtClean="0">
                <a:solidFill>
                  <a:srgbClr val="0000FF"/>
                </a:solidFill>
              </a:rPr>
              <a:t>., 4% more than optimum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27945" y="1153521"/>
            <a:ext cx="1488609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400050" indent="-400050"/>
            <a:r>
              <a:rPr lang="en-US" sz="1600" dirty="0" smtClean="0"/>
              <a:t>I. </a:t>
            </a:r>
            <a:r>
              <a:rPr lang="en-US" sz="1600" dirty="0" err="1" smtClean="0"/>
              <a:t>Syratchev</a:t>
            </a:r>
            <a:r>
              <a:rPr lang="en-US" sz="1600" dirty="0" smtClean="0"/>
              <a:t>,</a:t>
            </a:r>
          </a:p>
          <a:p>
            <a:pPr marL="400050" indent="-400050"/>
            <a:r>
              <a:rPr lang="en-US" sz="1600" dirty="0" smtClean="0"/>
              <a:t>modified by me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7537799" y="3221032"/>
            <a:ext cx="12618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7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482076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Examples for Basic Parameters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57128" y="1107819"/>
          <a:ext cx="7197383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316"/>
                <a:gridCol w="874351"/>
                <a:gridCol w="995788"/>
                <a:gridCol w="935070"/>
                <a:gridCol w="910782"/>
                <a:gridCol w="102007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CLIC_502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Opt.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Swiss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Structures per RF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Klystrons per RF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0.75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a/lambda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0.125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Allowed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80+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</a:t>
                      </a:r>
                      <a:r>
                        <a:rPr lang="en-US" baseline="0" dirty="0" smtClean="0"/>
                        <a:t> g</a:t>
                      </a:r>
                      <a:r>
                        <a:rPr lang="en-US" dirty="0" smtClean="0"/>
                        <a:t>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65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gain per RF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488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u</a:t>
                      </a:r>
                      <a:r>
                        <a:rPr lang="en-US" dirty="0" smtClean="0"/>
                        <a:t>nits needed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k</a:t>
                      </a:r>
                      <a:r>
                        <a:rPr lang="en-US" dirty="0" smtClean="0"/>
                        <a:t>lystrons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Linac</a:t>
                      </a:r>
                      <a:r>
                        <a:rPr lang="en-US" dirty="0" smtClean="0"/>
                        <a:t> active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88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Cost estimate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a.u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76.2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71.5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51.7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34144" y="738487"/>
            <a:ext cx="12618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000"/>
          </a:xfrm>
        </p:spPr>
        <p:txBody>
          <a:bodyPr/>
          <a:lstStyle/>
          <a:p>
            <a:r>
              <a:rPr lang="en-US" sz="3200" dirty="0" smtClean="0"/>
              <a:t>FCC Impact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1525"/>
            <a:ext cx="8229600" cy="585787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EU strategy wants Europe to be able to propose ambitious post-LHC project at CERN in 2018; two options:</a:t>
            </a:r>
          </a:p>
          <a:p>
            <a:pPr lvl="1"/>
            <a:r>
              <a:rPr lang="en-US" dirty="0" smtClean="0"/>
              <a:t>CLIC, a high energy lepton collider</a:t>
            </a:r>
          </a:p>
          <a:p>
            <a:pPr lvl="1"/>
            <a:r>
              <a:rPr lang="en-US" dirty="0" smtClean="0"/>
              <a:t>FCC, high energy </a:t>
            </a:r>
            <a:r>
              <a:rPr lang="en-US" dirty="0" err="1" smtClean="0"/>
              <a:t>hadron</a:t>
            </a:r>
            <a:r>
              <a:rPr lang="en-US" dirty="0" smtClean="0"/>
              <a:t> collider with a potential </a:t>
            </a:r>
            <a:r>
              <a:rPr lang="en-US" dirty="0" err="1" smtClean="0"/>
              <a:t>ee</a:t>
            </a:r>
            <a:r>
              <a:rPr lang="en-US" dirty="0" smtClean="0"/>
              <a:t> intermediate stage and an eh option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Activity on FCC is starting</a:t>
            </a:r>
          </a:p>
          <a:p>
            <a:pPr lvl="1"/>
            <a:r>
              <a:rPr lang="en-US" dirty="0" smtClean="0"/>
              <a:t>International collaboration is forming</a:t>
            </a:r>
          </a:p>
          <a:p>
            <a:pPr lvl="1"/>
            <a:r>
              <a:rPr lang="en-US" dirty="0" smtClean="0"/>
              <a:t>Aim is CDR in 2018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Obviously resources are required for FCC</a:t>
            </a:r>
          </a:p>
          <a:p>
            <a:pPr lvl="1"/>
            <a:r>
              <a:rPr lang="en-US" dirty="0" smtClean="0"/>
              <a:t>However little impact on CLIC overall resources</a:t>
            </a:r>
          </a:p>
          <a:p>
            <a:pPr lvl="1"/>
            <a:r>
              <a:rPr lang="en-US" dirty="0" smtClean="0"/>
              <a:t>Required expertise is often different</a:t>
            </a:r>
          </a:p>
          <a:p>
            <a:pPr lvl="2"/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most critical items are the magnets, for CLIC the RF</a:t>
            </a:r>
          </a:p>
          <a:p>
            <a:pPr lvl="1"/>
            <a:r>
              <a:rPr lang="en-US" dirty="0" smtClean="0"/>
              <a:t>Some areas need similar expertise</a:t>
            </a:r>
          </a:p>
          <a:p>
            <a:pPr lvl="2"/>
            <a:r>
              <a:rPr lang="en-US" dirty="0" smtClean="0"/>
              <a:t>E.g. beam physics</a:t>
            </a:r>
          </a:p>
          <a:p>
            <a:pPr lvl="1"/>
            <a:r>
              <a:rPr lang="en-US" dirty="0" smtClean="0"/>
              <a:t>Need to balance contributions to both projects</a:t>
            </a:r>
          </a:p>
          <a:p>
            <a:pPr lvl="1"/>
            <a:r>
              <a:rPr lang="en-US" dirty="0" smtClean="0"/>
              <a:t>But can also exploit synergies</a:t>
            </a:r>
          </a:p>
          <a:p>
            <a:pPr lvl="2"/>
            <a:r>
              <a:rPr lang="en-US" dirty="0" smtClean="0"/>
              <a:t>E.g. FCC-</a:t>
            </a:r>
            <a:r>
              <a:rPr lang="en-US" dirty="0" err="1" smtClean="0"/>
              <a:t>hh</a:t>
            </a:r>
            <a:r>
              <a:rPr lang="en-US" dirty="0" smtClean="0"/>
              <a:t> synchrotron radiation is similar to lepton damping ring</a:t>
            </a:r>
          </a:p>
          <a:p>
            <a:pPr lvl="2"/>
            <a:r>
              <a:rPr lang="en-US" dirty="0" smtClean="0"/>
              <a:t>Civil engineering and infrastructure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Impact on CERN LC activities currently limited, positive new focus on future machines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16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3600"/>
            <a:ext cx="8229600" cy="52625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CLIC is progressing well</a:t>
            </a:r>
          </a:p>
          <a:p>
            <a:endParaRPr lang="en-US" dirty="0" smtClean="0"/>
          </a:p>
          <a:p>
            <a:r>
              <a:rPr lang="en-US" dirty="0" err="1" smtClean="0"/>
              <a:t>Rebaselining</a:t>
            </a:r>
            <a:r>
              <a:rPr lang="en-US" dirty="0" smtClean="0"/>
              <a:t> tools are ready</a:t>
            </a:r>
          </a:p>
          <a:p>
            <a:pPr lvl="1"/>
            <a:r>
              <a:rPr lang="en-US" dirty="0" smtClean="0"/>
              <a:t>But can fix staging scenario only with LHC input</a:t>
            </a:r>
          </a:p>
          <a:p>
            <a:pPr lvl="1"/>
            <a:r>
              <a:rPr lang="en-US" dirty="0" smtClean="0"/>
              <a:t>Explore options and define some scenarios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Structure test capacity is increasing significantly</a:t>
            </a:r>
          </a:p>
          <a:p>
            <a:endParaRPr lang="en-US" dirty="0" smtClean="0"/>
          </a:p>
          <a:p>
            <a:r>
              <a:rPr lang="en-US" dirty="0" smtClean="0"/>
              <a:t>Beam-based alignment tests are promising</a:t>
            </a:r>
          </a:p>
          <a:p>
            <a:endParaRPr lang="en-US" dirty="0" smtClean="0"/>
          </a:p>
          <a:p>
            <a:r>
              <a:rPr lang="en-US" dirty="0" smtClean="0"/>
              <a:t>FEL collaboration opens the gate to </a:t>
            </a:r>
            <a:r>
              <a:rPr lang="en-US" dirty="0" err="1" smtClean="0"/>
              <a:t>industrialisation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Impact of FCC activity on resources is limited, positive </a:t>
            </a:r>
            <a:r>
              <a:rPr lang="en-US" dirty="0"/>
              <a:t>new focus on future machines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79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6734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Rebaselining</a:t>
            </a:r>
            <a:r>
              <a:rPr lang="en-US" sz="3200" dirty="0"/>
              <a:t> </a:t>
            </a:r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5089" y="2832100"/>
            <a:ext cx="3741910" cy="2768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1800" dirty="0" smtClean="0"/>
              <a:t>Determined solutions for 3TeV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Likes shorter structures at higher gradient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Structures would lead to slightly more expensive first energy stage (% level)</a:t>
            </a:r>
          </a:p>
          <a:p>
            <a:pPr marL="0" indent="0">
              <a:lnSpc>
                <a:spcPct val="80000"/>
              </a:lnSpc>
              <a:buNone/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 smtClean="0"/>
              <a:t>Uncertainties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Energy stages (LHC findings)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Luminosity goals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Development of technology</a:t>
            </a:r>
          </a:p>
        </p:txBody>
      </p:sp>
      <p:pic>
        <p:nvPicPr>
          <p:cNvPr id="7" name="Picture 6" descr="Screen Shot 2012-08-19 at 9.37.33 PM.png"/>
          <p:cNvPicPr>
            <a:picLocks noChangeAspect="1"/>
          </p:cNvPicPr>
          <p:nvPr/>
        </p:nvPicPr>
        <p:blipFill>
          <a:blip r:embed="rId2"/>
          <a:srcRect b="20377"/>
          <a:stretch>
            <a:fillRect/>
          </a:stretch>
        </p:blipFill>
        <p:spPr bwMode="auto">
          <a:xfrm>
            <a:off x="4402310" y="990600"/>
            <a:ext cx="4741689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92100" y="626734"/>
            <a:ext cx="4648200" cy="569786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Updated RF limit model to agree with latest experimental results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800" dirty="0" smtClean="0"/>
              <a:t>And a bit of margin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00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dirty="0"/>
              <a:t>I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mproved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 models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lang="en-US" sz="2800" dirty="0" smtClean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dirty="0" smtClean="0"/>
              <a:t>Improved cost model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800" dirty="0" smtClean="0"/>
              <a:t>E.g. includes structure length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800" dirty="0" smtClean="0"/>
              <a:t>…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endParaRPr lang="en-US" sz="2800" dirty="0"/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Identified cost savings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800" dirty="0" smtClean="0"/>
              <a:t>E.g. no </a:t>
            </a:r>
            <a:r>
              <a:rPr lang="en-US" sz="2800" dirty="0" err="1" smtClean="0"/>
              <a:t>predamping</a:t>
            </a:r>
            <a:r>
              <a:rPr lang="en-US" sz="2800" dirty="0" smtClean="0"/>
              <a:t> ring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Better understanding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DB klystron design and cost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800" baseline="0" dirty="0" smtClean="0"/>
              <a:t>Less infrastructure at first energy stage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800" dirty="0" smtClean="0"/>
              <a:t>Klystron-based alternative studied for first stage has similar cost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800" dirty="0" smtClean="0"/>
              <a:t>Structures exist that are good solutions for klystrons or drive beam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35601" y="5781238"/>
            <a:ext cx="32512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=&gt; Will make flexible temporary baseline decision</a:t>
            </a:r>
          </a:p>
        </p:txBody>
      </p:sp>
    </p:spTree>
    <p:extLst>
      <p:ext uri="{BB962C8B-B14F-4D97-AF65-F5344CB8AC3E}">
        <p14:creationId xmlns:p14="http://schemas.microsoft.com/office/powerpoint/2010/main" val="154079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77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638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6544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Example: Longitudinal Dynamics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039672" y="2243714"/>
            <a:ext cx="90772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 Latina</a:t>
            </a:r>
            <a:endParaRPr lang="en-US" sz="1600" dirty="0"/>
          </a:p>
        </p:txBody>
      </p:sp>
      <p:pic>
        <p:nvPicPr>
          <p:cNvPr id="6" name="Picture 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09" y="2720767"/>
            <a:ext cx="2999738" cy="2259543"/>
          </a:xfrm>
          <a:prstGeom prst="rect">
            <a:avLst/>
          </a:prstGeom>
        </p:spPr>
      </p:pic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453" y="2720767"/>
            <a:ext cx="2698899" cy="2259543"/>
          </a:xfrm>
          <a:prstGeom prst="rect">
            <a:avLst/>
          </a:prstGeom>
        </p:spPr>
      </p:pic>
      <p:pic>
        <p:nvPicPr>
          <p:cNvPr id="8" name="Picture 7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6579" y="2720768"/>
            <a:ext cx="2914080" cy="23133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339" y="2412990"/>
            <a:ext cx="767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 [</a:t>
            </a:r>
            <a:r>
              <a:rPr lang="en-US" sz="1400" dirty="0" err="1" smtClean="0"/>
              <a:t>MeV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980426" y="2412991"/>
            <a:ext cx="767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 [</a:t>
            </a:r>
            <a:r>
              <a:rPr lang="en-US" sz="1400" dirty="0" err="1" smtClean="0"/>
              <a:t>MeV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073097" y="2412991"/>
            <a:ext cx="7274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 [</a:t>
            </a:r>
            <a:r>
              <a:rPr lang="en-US" sz="1400" dirty="0" err="1" smtClean="0"/>
              <a:t>GeV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pic>
        <p:nvPicPr>
          <p:cNvPr id="13" name="Picture 12" descr="layout_no_energy.png"/>
          <p:cNvPicPr>
            <a:picLocks noChangeAspect="1"/>
          </p:cNvPicPr>
          <p:nvPr/>
        </p:nvPicPr>
        <p:blipFill>
          <a:blip r:embed="rId5"/>
          <a:srcRect b="24502"/>
          <a:stretch>
            <a:fillRect/>
          </a:stretch>
        </p:blipFill>
        <p:spPr>
          <a:xfrm>
            <a:off x="18424" y="717446"/>
            <a:ext cx="9122235" cy="1525531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pic>
        <p:nvPicPr>
          <p:cNvPr id="16" name="Picture 15" descr="plot_sigmaz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7097" y="4782536"/>
            <a:ext cx="3049384" cy="21345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47413" y="5034138"/>
            <a:ext cx="59791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Example structure: a/</a:t>
            </a:r>
            <a:r>
              <a:rPr lang="en-US" sz="1400" dirty="0" err="1" smtClean="0"/>
              <a:t>λ</a:t>
            </a:r>
            <a:r>
              <a:rPr lang="en-US" sz="1400" dirty="0" smtClean="0"/>
              <a:t>=0.14 and G=67.5MV/m</a:t>
            </a:r>
          </a:p>
          <a:p>
            <a:r>
              <a:rPr lang="en-US" sz="1400" dirty="0" err="1" smtClean="0"/>
              <a:t>σ</a:t>
            </a:r>
            <a:r>
              <a:rPr lang="en-US" sz="1400" baseline="-25000" dirty="0" err="1" smtClean="0"/>
              <a:t>z</a:t>
            </a:r>
            <a:r>
              <a:rPr lang="en-US" sz="1400" dirty="0" smtClean="0"/>
              <a:t> = 7.96 </a:t>
            </a:r>
            <a:r>
              <a:rPr lang="en-US" sz="1400" dirty="0" err="1" smtClean="0"/>
              <a:t>μm</a:t>
            </a:r>
            <a:r>
              <a:rPr lang="en-US" sz="1400" dirty="0" smtClean="0"/>
              <a:t>, σ</a:t>
            </a:r>
            <a:r>
              <a:rPr lang="en-US" sz="1400" baseline="-25000" dirty="0" smtClean="0"/>
              <a:t>E</a:t>
            </a:r>
            <a:r>
              <a:rPr lang="en-US" sz="1400" dirty="0" smtClean="0"/>
              <a:t> = 0.0071%,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E,slice</a:t>
            </a:r>
            <a:r>
              <a:rPr lang="en-US" sz="1400" dirty="0" smtClean="0"/>
              <a:t> = 0.0027%</a:t>
            </a:r>
          </a:p>
          <a:p>
            <a:r>
              <a:rPr lang="en-US" sz="1400" dirty="0" smtClean="0"/>
              <a:t>(Swiss FEL: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z</a:t>
            </a:r>
            <a:r>
              <a:rPr lang="en-US" sz="1400" dirty="0" smtClean="0"/>
              <a:t>=7μm,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E,slice</a:t>
            </a:r>
            <a:r>
              <a:rPr lang="en-US" sz="1400" dirty="0" smtClean="0"/>
              <a:t> = 0.006%)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Looks promising but detailed studies needed</a:t>
            </a:r>
          </a:p>
          <a:p>
            <a:pPr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</a:rPr>
              <a:t> realistic figure of merit for final beam distribution</a:t>
            </a:r>
          </a:p>
          <a:p>
            <a:pPr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</a:rPr>
              <a:t> radiation in compressors</a:t>
            </a:r>
          </a:p>
          <a:p>
            <a:pPr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</a:rPr>
              <a:t> operational margins</a:t>
            </a:r>
          </a:p>
          <a:p>
            <a:pPr>
              <a:buFont typeface="Arial"/>
              <a:buChar char="•"/>
            </a:pPr>
            <a:r>
              <a:rPr lang="en-US" sz="1400" dirty="0" smtClean="0">
                <a:solidFill>
                  <a:srgbClr val="0000FF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4932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48"/>
            <a:ext cx="8229600" cy="494790"/>
          </a:xfrm>
        </p:spPr>
        <p:txBody>
          <a:bodyPr>
            <a:noAutofit/>
          </a:bodyPr>
          <a:lstStyle/>
          <a:p>
            <a:r>
              <a:rPr lang="en-US" sz="3600" dirty="0" smtClean="0"/>
              <a:t>Transverse Dynamics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89385" y="1804674"/>
            <a:ext cx="3659976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Stability of beam with initial jitter</a:t>
            </a:r>
          </a:p>
          <a:p>
            <a:r>
              <a:rPr lang="en-US" sz="2000" dirty="0" smtClean="0"/>
              <a:t>requires to stay above red line</a:t>
            </a:r>
            <a:endParaRPr lang="en-US" sz="20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5029547" y="6492875"/>
            <a:ext cx="4212022" cy="365125"/>
          </a:xfrm>
        </p:spPr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  <p:pic>
        <p:nvPicPr>
          <p:cNvPr id="17" name="Picture 16" descr="p1x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084654"/>
            <a:ext cx="4803515" cy="33624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3253" y="981334"/>
            <a:ext cx="4756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(Strong) CLIC lattice and simplified </a:t>
            </a:r>
            <a:r>
              <a:rPr lang="en-US" sz="2000" dirty="0" err="1" smtClean="0"/>
              <a:t>wakefield</a:t>
            </a:r>
            <a:endParaRPr lang="en-US" sz="2000" dirty="0"/>
          </a:p>
        </p:txBody>
      </p:sp>
      <p:pic>
        <p:nvPicPr>
          <p:cNvPr id="12" name="Picture 11" descr="bba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743" y="676213"/>
            <a:ext cx="4849257" cy="33944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29547" y="4898554"/>
            <a:ext cx="4114453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growth with 100um tolerances:</a:t>
            </a:r>
          </a:p>
          <a:p>
            <a:r>
              <a:rPr lang="en-US" dirty="0" smtClean="0"/>
              <a:t>We need dispersion free steering or</a:t>
            </a:r>
          </a:p>
          <a:p>
            <a:r>
              <a:rPr lang="en-US" dirty="0" smtClean="0"/>
              <a:t>CLIC-style alignment for FEL</a:t>
            </a:r>
            <a:endParaRPr lang="en-US" dirty="0"/>
          </a:p>
        </p:txBody>
      </p:sp>
      <p:sp>
        <p:nvSpPr>
          <p:cNvPr id="22" name="Down Arrow 21"/>
          <p:cNvSpPr/>
          <p:nvPr/>
        </p:nvSpPr>
        <p:spPr>
          <a:xfrm>
            <a:off x="1990595" y="2562042"/>
            <a:ext cx="324838" cy="698720"/>
          </a:xfrm>
          <a:prstGeom prst="downArrow">
            <a:avLst>
              <a:gd name="adj1" fmla="val 3106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 flipV="1">
            <a:off x="7010400" y="3950076"/>
            <a:ext cx="324838" cy="791665"/>
          </a:xfrm>
          <a:prstGeom prst="downArrow">
            <a:avLst>
              <a:gd name="adj1" fmla="val 31069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6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3909"/>
          </a:xfrm>
        </p:spPr>
        <p:txBody>
          <a:bodyPr>
            <a:noAutofit/>
          </a:bodyPr>
          <a:lstStyle/>
          <a:p>
            <a:r>
              <a:rPr lang="en-US" sz="3600" dirty="0" smtClean="0"/>
              <a:t>Example Structure Choice</a:t>
            </a:r>
            <a:endParaRPr lang="en-US" sz="3600" dirty="0"/>
          </a:p>
        </p:txBody>
      </p:sp>
      <p:pic>
        <p:nvPicPr>
          <p:cNvPr id="4" name="Picture 3" descr="cost_a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2996" y="743050"/>
            <a:ext cx="5403989" cy="3782792"/>
          </a:xfrm>
          <a:prstGeom prst="rect">
            <a:avLst/>
          </a:prstGeom>
        </p:spPr>
      </p:pic>
      <p:pic>
        <p:nvPicPr>
          <p:cNvPr id="5" name="Picture 4" descr="length_120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04513"/>
            <a:ext cx="4837165" cy="3386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5296" y="967800"/>
            <a:ext cx="28801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/λ=0.15, a</a:t>
            </a:r>
            <a:r>
              <a:rPr lang="en-US" baseline="-25000" dirty="0" smtClean="0"/>
              <a:t>2</a:t>
            </a:r>
            <a:r>
              <a:rPr lang="en-US" dirty="0" smtClean="0"/>
              <a:t>/λ=0.1</a:t>
            </a:r>
          </a:p>
          <a:p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/λ=0.9mm, d</a:t>
            </a:r>
            <a:r>
              <a:rPr lang="en-US" baseline="-25000" dirty="0" smtClean="0"/>
              <a:t>2</a:t>
            </a:r>
            <a:r>
              <a:rPr lang="en-US" dirty="0" smtClean="0"/>
              <a:t>/λ=1.7mm</a:t>
            </a:r>
          </a:p>
          <a:p>
            <a:r>
              <a:rPr lang="en-US" dirty="0" smtClean="0"/>
              <a:t>L=0.75m, G=65MV/m</a:t>
            </a:r>
          </a:p>
          <a:p>
            <a:r>
              <a:rPr lang="en-US" dirty="0" smtClean="0"/>
              <a:t>P</a:t>
            </a:r>
            <a:r>
              <a:rPr lang="en-US" baseline="-25000" dirty="0" smtClean="0"/>
              <a:t>in</a:t>
            </a:r>
            <a:r>
              <a:rPr lang="en-US" dirty="0" smtClean="0"/>
              <a:t>=41.8MW, </a:t>
            </a:r>
            <a:r>
              <a:rPr lang="en-US" dirty="0" err="1" smtClean="0"/>
              <a:t>τ</a:t>
            </a:r>
            <a:r>
              <a:rPr lang="en-US" dirty="0" smtClean="0"/>
              <a:t>=149.6ns</a:t>
            </a:r>
          </a:p>
          <a:p>
            <a:r>
              <a:rPr lang="en-US" dirty="0" smtClean="0"/>
              <a:t>11 RF units</a:t>
            </a:r>
          </a:p>
          <a:p>
            <a:r>
              <a:rPr lang="en-US" dirty="0" smtClean="0"/>
              <a:t>11 structure per unit?</a:t>
            </a:r>
          </a:p>
          <a:p>
            <a:r>
              <a:rPr lang="en-US" dirty="0" smtClean="0"/>
              <a:t>Cost=49.7 </a:t>
            </a:r>
            <a:r>
              <a:rPr lang="en-US" dirty="0" err="1" smtClean="0"/>
              <a:t>a.u</a:t>
            </a:r>
            <a:r>
              <a:rPr lang="en-US" dirty="0" smtClean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69605" y="4796039"/>
            <a:ext cx="4374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structure has happened to be the cheapest</a:t>
            </a:r>
          </a:p>
          <a:p>
            <a:r>
              <a:rPr lang="en-US" dirty="0" smtClean="0"/>
              <a:t>Should we use it as a GUINEA-PIG to set up the simulations?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72004" y="598468"/>
            <a:ext cx="12618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491450"/>
            <a:ext cx="2895600" cy="365125"/>
          </a:xfrm>
        </p:spPr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17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206"/>
            <a:ext cx="8229600" cy="5112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Scenario B: Cost at 360GeV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38936" y="1484371"/>
            <a:ext cx="2275886" cy="39703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Significant reduction of choices</a:t>
            </a:r>
          </a:p>
          <a:p>
            <a:pPr>
              <a:buFont typeface="Symbol" charset="2"/>
              <a:buChar char=""/>
            </a:pPr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Some cost increase @ 360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buFont typeface="Symbol" charset="2"/>
              <a:buChar char=""/>
            </a:pPr>
            <a:endParaRPr lang="en-US" dirty="0"/>
          </a:p>
          <a:p>
            <a:pPr>
              <a:buFont typeface="Symbol" charset="2"/>
              <a:buChar char=""/>
            </a:pPr>
            <a:r>
              <a:rPr lang="en-US" dirty="0" smtClean="0"/>
              <a:t> Need to evaluate cost increase for overall project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Maybe we can find clever combinations</a:t>
            </a:r>
            <a:endParaRPr lang="en-US" dirty="0"/>
          </a:p>
        </p:txBody>
      </p:sp>
      <p:pic>
        <p:nvPicPr>
          <p:cNvPr id="6" name="Picture 5" descr="high_low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71" y="1143285"/>
            <a:ext cx="6095238" cy="457142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659696" y="2933699"/>
            <a:ext cx="19598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Klystron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83709" y="5550711"/>
            <a:ext cx="27172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with drive beam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5655" y="1085333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06073" y="5339368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49764" y="5327480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1704" y="4984360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994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3000_1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60" y="981334"/>
            <a:ext cx="6278340" cy="470875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107206"/>
            <a:ext cx="8229600" cy="511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Power Consumption at 3TeV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38936" y="1484371"/>
            <a:ext cx="22758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All gradients between 50 and 110MV/m considered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Power could be below 400MW</a:t>
            </a:r>
          </a:p>
          <a:p>
            <a:pPr>
              <a:buFont typeface="Symbol" charset="2"/>
              <a:buChar char=""/>
            </a:pPr>
            <a:endParaRPr lang="en-US" dirty="0" smtClean="0"/>
          </a:p>
          <a:p>
            <a:pPr>
              <a:buFont typeface="Symbol" charset="2"/>
              <a:buChar char=""/>
            </a:pPr>
            <a:r>
              <a:rPr lang="en-US" dirty="0" smtClean="0"/>
              <a:t> Ideal pulse length is around 350ns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4282" y="5347180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800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300" y="5360360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7152" y="4966108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7152" y="981742"/>
            <a:ext cx="53564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04452" y="5487840"/>
            <a:ext cx="173714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Pulse length [ns]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632664" y="3162708"/>
            <a:ext cx="19117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Total power [MW]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890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9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at L=2x10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/>
          </a:p>
        </p:txBody>
      </p:sp>
      <p:pic>
        <p:nvPicPr>
          <p:cNvPr id="5" name="Picture 4" descr="scat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666" y="653675"/>
            <a:ext cx="6706167" cy="50296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60930" y="5857569"/>
            <a:ext cx="646843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dirty="0" smtClean="0"/>
              <a:t>Solutions that are good for klystrons and drive beam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Little cost overhead if carefully chosen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Cost increase 0.5-0.6 </a:t>
            </a:r>
            <a:r>
              <a:rPr lang="en-US" dirty="0" err="1" smtClean="0"/>
              <a:t>a.u</a:t>
            </a:r>
            <a:r>
              <a:rPr lang="en-US" dirty="0" smtClean="0"/>
              <a:t>., klystrons a bit higher than drive beam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38667" y="2933700"/>
            <a:ext cx="19598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Klystron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4972" y="5474512"/>
            <a:ext cx="27172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with drive beam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57518" y="831334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33036" y="5288569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48127" y="5327481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8167" y="4971661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254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61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Stabilisation</a:t>
            </a:r>
            <a:r>
              <a:rPr lang="en-US" dirty="0" smtClean="0"/>
              <a:t> Experiment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  <p:pic>
        <p:nvPicPr>
          <p:cNvPr id="4" name="Picture 3" descr="p1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1200"/>
            <a:ext cx="9144000" cy="6469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6200" y="1600200"/>
            <a:ext cx="1447800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Jeremie</a:t>
            </a:r>
            <a:r>
              <a:rPr lang="en-US" dirty="0" smtClean="0"/>
              <a:t>, K. </a:t>
            </a:r>
            <a:r>
              <a:rPr lang="en-US" dirty="0" err="1" smtClean="0"/>
              <a:t>Artoos</a:t>
            </a:r>
            <a:r>
              <a:rPr lang="en-US" dirty="0" smtClean="0"/>
              <a:t>, R. Tomas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32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3558"/>
          </a:xfrm>
        </p:spPr>
        <p:txBody>
          <a:bodyPr>
            <a:noAutofit/>
          </a:bodyPr>
          <a:lstStyle/>
          <a:p>
            <a:r>
              <a:rPr lang="en-US" sz="3200" dirty="0" smtClean="0"/>
              <a:t>Example: 360GeV Cost vs. Bunch Charge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  <p:pic>
        <p:nvPicPr>
          <p:cNvPr id="3" name="Picture 2" descr="test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934" y="698500"/>
            <a:ext cx="6319732" cy="56578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98500"/>
            <a:ext cx="2997200" cy="34163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Automatic procedure scanning over many structures (parameter sets)</a:t>
            </a:r>
          </a:p>
          <a:p>
            <a:endParaRPr lang="en-US" dirty="0" smtClean="0"/>
          </a:p>
          <a:p>
            <a:r>
              <a:rPr lang="en-US" dirty="0" smtClean="0"/>
              <a:t>Structure design fixed by few parameters</a:t>
            </a:r>
          </a:p>
          <a:p>
            <a:r>
              <a:rPr lang="en-US" dirty="0"/>
              <a:t>	</a:t>
            </a:r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dirty="0" smtClean="0"/>
              <a:t>,a</a:t>
            </a:r>
            <a:r>
              <a:rPr lang="en-US" baseline="-25000" dirty="0" smtClean="0"/>
              <a:t>2</a:t>
            </a:r>
            <a:r>
              <a:rPr lang="en-US" dirty="0" smtClean="0"/>
              <a:t>,d</a:t>
            </a:r>
            <a:r>
              <a:rPr lang="en-US" baseline="-25000" dirty="0" smtClean="0"/>
              <a:t>1</a:t>
            </a:r>
            <a:r>
              <a:rPr lang="en-US" dirty="0" smtClean="0"/>
              <a:t>,d</a:t>
            </a:r>
            <a:r>
              <a:rPr lang="en-US" baseline="-25000" dirty="0" smtClean="0"/>
              <a:t>2</a:t>
            </a:r>
            <a:r>
              <a:rPr lang="en-US" dirty="0" smtClean="0"/>
              <a:t>,N</a:t>
            </a:r>
            <a:r>
              <a:rPr lang="en-US" baseline="-25000" dirty="0" smtClean="0"/>
              <a:t>c</a:t>
            </a:r>
            <a:r>
              <a:rPr lang="en-US" dirty="0" smtClean="0"/>
              <a:t>,</a:t>
            </a:r>
            <a:r>
              <a:rPr lang="en-US" dirty="0" smtClean="0">
                <a:latin typeface="Symbol" charset="2"/>
                <a:cs typeface="Symbol" charset="2"/>
              </a:rPr>
              <a:t>f,</a:t>
            </a:r>
            <a:r>
              <a:rPr lang="en-US" dirty="0" smtClean="0">
                <a:cs typeface="Symbol" charset="2"/>
              </a:rPr>
              <a:t>G</a:t>
            </a:r>
          </a:p>
          <a:p>
            <a:endParaRPr lang="en-US" dirty="0" smtClean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Beam parameters derived automatically</a:t>
            </a:r>
          </a:p>
          <a:p>
            <a:endParaRPr lang="en-US" dirty="0">
              <a:cs typeface="Symbol" charset="2"/>
            </a:endParaRPr>
          </a:p>
          <a:p>
            <a:r>
              <a:rPr lang="en-US" dirty="0" smtClean="0">
                <a:cs typeface="Symbol" charset="2"/>
              </a:rPr>
              <a:t>Cost calculated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510564"/>
            <a:ext cx="29972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Luminosity goal significantly impact minimum cost</a:t>
            </a:r>
          </a:p>
          <a:p>
            <a:r>
              <a:rPr lang="en-US" dirty="0" smtClean="0"/>
              <a:t>For 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to L=2x10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 </a:t>
            </a:r>
            <a:r>
              <a:rPr lang="en-US" dirty="0"/>
              <a:t> </a:t>
            </a:r>
            <a:r>
              <a:rPr lang="en-US" dirty="0" smtClean="0"/>
              <a:t>costs 0.5 </a:t>
            </a:r>
            <a:r>
              <a:rPr lang="en-US" dirty="0" err="1" smtClean="0"/>
              <a:t>a.u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8481" y="1289050"/>
            <a:ext cx="697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S=1.1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51100" y="6210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367176" y="3114767"/>
            <a:ext cx="113921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47419" y="6070084"/>
            <a:ext cx="83940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 [10</a:t>
            </a:r>
            <a:r>
              <a:rPr lang="en-US" baseline="30000" dirty="0" smtClean="0"/>
              <a:t>9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701199" y="5910818"/>
            <a:ext cx="41865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922570" y="5668486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936537" y="698500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.5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01305" y="937399"/>
            <a:ext cx="1801395" cy="92333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L=0.5x10</a:t>
            </a:r>
            <a:r>
              <a:rPr lang="en-US" baseline="30000" dirty="0" smtClean="0">
                <a:solidFill>
                  <a:srgbClr val="FF0000"/>
                </a:solidFill>
              </a:rPr>
              <a:t>34</a:t>
            </a:r>
            <a:r>
              <a:rPr lang="en-US" dirty="0" smtClean="0">
                <a:solidFill>
                  <a:srgbClr val="FF0000"/>
                </a:solidFill>
              </a:rPr>
              <a:t>cm</a:t>
            </a:r>
            <a:r>
              <a:rPr lang="en-US" baseline="30000" dirty="0" smtClean="0">
                <a:solidFill>
                  <a:srgbClr val="FF0000"/>
                </a:solidFill>
              </a:rPr>
              <a:t>-2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</a:p>
          <a:p>
            <a:r>
              <a:rPr lang="en-US" dirty="0">
                <a:solidFill>
                  <a:srgbClr val="008000"/>
                </a:solidFill>
              </a:rPr>
              <a:t>L</a:t>
            </a:r>
            <a:r>
              <a:rPr lang="en-US" dirty="0" smtClean="0">
                <a:solidFill>
                  <a:srgbClr val="008000"/>
                </a:solidFill>
              </a:rPr>
              <a:t>=</a:t>
            </a:r>
            <a:r>
              <a:rPr lang="en-US" dirty="0">
                <a:solidFill>
                  <a:srgbClr val="008000"/>
                </a:solidFill>
              </a:rPr>
              <a:t>1</a:t>
            </a:r>
            <a:r>
              <a:rPr lang="en-US" dirty="0" smtClean="0">
                <a:solidFill>
                  <a:srgbClr val="008000"/>
                </a:solidFill>
              </a:rPr>
              <a:t>x10</a:t>
            </a:r>
            <a:r>
              <a:rPr lang="en-US" baseline="30000" dirty="0" smtClean="0">
                <a:solidFill>
                  <a:srgbClr val="008000"/>
                </a:solidFill>
              </a:rPr>
              <a:t>34</a:t>
            </a:r>
            <a:r>
              <a:rPr lang="en-US" dirty="0" smtClean="0">
                <a:solidFill>
                  <a:srgbClr val="008000"/>
                </a:solidFill>
              </a:rPr>
              <a:t>cm</a:t>
            </a:r>
            <a:r>
              <a:rPr lang="en-US" baseline="30000" dirty="0">
                <a:solidFill>
                  <a:srgbClr val="008000"/>
                </a:solidFill>
              </a:rPr>
              <a:t>-2</a:t>
            </a:r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baseline="30000" dirty="0">
                <a:solidFill>
                  <a:srgbClr val="008000"/>
                </a:solidFill>
              </a:rPr>
              <a:t>-1</a:t>
            </a:r>
          </a:p>
          <a:p>
            <a:r>
              <a:rPr lang="en-US" dirty="0">
                <a:solidFill>
                  <a:srgbClr val="3366FF"/>
                </a:solidFill>
              </a:rPr>
              <a:t>L</a:t>
            </a:r>
            <a:r>
              <a:rPr lang="en-US" dirty="0" smtClean="0">
                <a:solidFill>
                  <a:srgbClr val="3366FF"/>
                </a:solidFill>
              </a:rPr>
              <a:t>=</a:t>
            </a:r>
            <a:r>
              <a:rPr lang="en-US" dirty="0">
                <a:solidFill>
                  <a:srgbClr val="3366FF"/>
                </a:solidFill>
              </a:rPr>
              <a:t>2</a:t>
            </a:r>
            <a:r>
              <a:rPr lang="en-US" dirty="0" smtClean="0">
                <a:solidFill>
                  <a:srgbClr val="3366FF"/>
                </a:solidFill>
              </a:rPr>
              <a:t>x10</a:t>
            </a:r>
            <a:r>
              <a:rPr lang="en-US" baseline="30000" dirty="0" smtClean="0">
                <a:solidFill>
                  <a:srgbClr val="3366FF"/>
                </a:solidFill>
              </a:rPr>
              <a:t>34</a:t>
            </a:r>
            <a:r>
              <a:rPr lang="en-US" dirty="0" smtClean="0">
                <a:solidFill>
                  <a:srgbClr val="3366FF"/>
                </a:solidFill>
              </a:rPr>
              <a:t>cm</a:t>
            </a:r>
            <a:r>
              <a:rPr lang="en-US" baseline="30000" dirty="0">
                <a:solidFill>
                  <a:srgbClr val="3366FF"/>
                </a:solidFill>
              </a:rPr>
              <a:t>-2</a:t>
            </a:r>
            <a:r>
              <a:rPr lang="en-US" dirty="0">
                <a:solidFill>
                  <a:srgbClr val="3366FF"/>
                </a:solidFill>
              </a:rPr>
              <a:t>s</a:t>
            </a:r>
            <a:r>
              <a:rPr lang="en-US" baseline="30000" dirty="0">
                <a:solidFill>
                  <a:srgbClr val="3366FF"/>
                </a:solidFill>
              </a:rPr>
              <a:t>-</a:t>
            </a:r>
            <a:r>
              <a:rPr lang="en-US" baseline="30000" dirty="0" smtClean="0">
                <a:solidFill>
                  <a:srgbClr val="3366FF"/>
                </a:solidFill>
              </a:rPr>
              <a:t>1</a:t>
            </a:r>
            <a:endParaRPr lang="en-US" baseline="30000" dirty="0">
              <a:solidFill>
                <a:srgbClr val="33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36537" y="5643086"/>
            <a:ext cx="4769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2.5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88033" y="5910818"/>
            <a:ext cx="3016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997200" y="4711700"/>
            <a:ext cx="2641600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97200" y="5321300"/>
            <a:ext cx="2641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337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2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Good Structures at 350GeV</a:t>
            </a:r>
            <a:endParaRPr lang="en-US" dirty="0"/>
          </a:p>
        </p:txBody>
      </p:sp>
      <p:pic>
        <p:nvPicPr>
          <p:cNvPr id="4" name="Picture 3" descr="contour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11" y="650505"/>
            <a:ext cx="8854605" cy="6198224"/>
          </a:xfrm>
          <a:prstGeom prst="rect">
            <a:avLst/>
          </a:prstGeom>
        </p:spPr>
      </p:pic>
      <p:sp>
        <p:nvSpPr>
          <p:cNvPr id="8" name="Donut 7"/>
          <p:cNvSpPr/>
          <p:nvPr/>
        </p:nvSpPr>
        <p:spPr>
          <a:xfrm>
            <a:off x="2082980" y="1774063"/>
            <a:ext cx="774700" cy="774700"/>
          </a:xfrm>
          <a:prstGeom prst="donut">
            <a:avLst>
              <a:gd name="adj" fmla="val 7759"/>
            </a:avLst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Donut 8"/>
          <p:cNvSpPr/>
          <p:nvPr/>
        </p:nvSpPr>
        <p:spPr>
          <a:xfrm>
            <a:off x="4925460" y="3433572"/>
            <a:ext cx="774700" cy="774700"/>
          </a:xfrm>
          <a:prstGeom prst="donut">
            <a:avLst>
              <a:gd name="adj" fmla="val 7759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3838690" y="2924937"/>
            <a:ext cx="774700" cy="774700"/>
          </a:xfrm>
          <a:prstGeom prst="donut">
            <a:avLst>
              <a:gd name="adj" fmla="val 775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0240" y="2924937"/>
            <a:ext cx="1952403" cy="36933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Cheapest design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90896" y="1266231"/>
            <a:ext cx="4364534" cy="369332"/>
          </a:xfrm>
          <a:prstGeom prst="rect">
            <a:avLst/>
          </a:prstGeom>
          <a:noFill/>
          <a:ln w="28575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Highest gradient design (&lt; 1% </a:t>
            </a:r>
            <a:r>
              <a:rPr lang="en-US" dirty="0" err="1" smtClean="0"/>
              <a:t>overcost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11177" y="4336534"/>
            <a:ext cx="4443939" cy="369332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Longest structure design (&lt; 1% </a:t>
            </a:r>
            <a:r>
              <a:rPr lang="en-US" dirty="0" err="1" smtClean="0"/>
              <a:t>overcost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44478" y="4705866"/>
            <a:ext cx="230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, S=1.1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129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4269"/>
          </a:xfrm>
        </p:spPr>
        <p:txBody>
          <a:bodyPr>
            <a:noAutofit/>
          </a:bodyPr>
          <a:lstStyle/>
          <a:p>
            <a:r>
              <a:rPr lang="en-US" sz="3200" dirty="0" smtClean="0"/>
              <a:t>Some </a:t>
            </a:r>
            <a:r>
              <a:rPr lang="en-US" sz="3200" dirty="0" smtClean="0">
                <a:solidFill>
                  <a:srgbClr val="000000"/>
                </a:solidFill>
              </a:rPr>
              <a:t>Examples (</a:t>
            </a:r>
            <a:r>
              <a:rPr lang="en-US" sz="3200" dirty="0" smtClean="0"/>
              <a:t>L=1x10</a:t>
            </a:r>
            <a:r>
              <a:rPr lang="en-US" sz="3200" baseline="30000" dirty="0" smtClean="0"/>
              <a:t>34</a:t>
            </a:r>
            <a:r>
              <a:rPr lang="en-US" sz="3200" dirty="0" smtClean="0"/>
              <a:t>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, S=1.1</a:t>
            </a:r>
            <a:r>
              <a:rPr lang="en-US" sz="3200" dirty="0" smtClean="0">
                <a:solidFill>
                  <a:srgbClr val="000000"/>
                </a:solidFill>
              </a:rPr>
              <a:t>)</a:t>
            </a:r>
            <a:endParaRPr lang="en-US" sz="3200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31453"/>
              </p:ext>
            </p:extLst>
          </p:nvPr>
        </p:nvGraphicFramePr>
        <p:xfrm>
          <a:off x="457200" y="618437"/>
          <a:ext cx="8128058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1315"/>
                <a:gridCol w="1343959"/>
                <a:gridCol w="1674440"/>
                <a:gridCol w="160834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r>
                        <a:rPr lang="en-US" baseline="0" dirty="0" smtClean="0"/>
                        <a:t>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cheap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 [10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baseline="0" dirty="0" smtClean="0"/>
                        <a:t>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baseline="0" dirty="0" smtClean="0"/>
                        <a:t>s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/λ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0.1575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0.1425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0.155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/λ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0.0975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/L</a:t>
                      </a:r>
                      <a:r>
                        <a:rPr lang="en-US" baseline="-25000" dirty="0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0.253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0.266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/L</a:t>
                      </a:r>
                      <a:r>
                        <a:rPr lang="en-US" baseline="-25000" dirty="0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0.178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26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r>
                        <a:rPr lang="en-US" baseline="0" dirty="0" smtClean="0"/>
                        <a:t> [MV/</a:t>
                      </a:r>
                      <a:r>
                        <a:rPr lang="en-US" baseline="0" dirty="0" err="1" smtClean="0"/>
                        <a:t>m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70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87.5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60.1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55.7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59.7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 [10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4.47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4.51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Δz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λ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290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280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283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τ</a:t>
                      </a:r>
                      <a:r>
                        <a:rPr lang="en-US" baseline="-25000" dirty="0" smtClean="0"/>
                        <a:t>RF</a:t>
                      </a:r>
                      <a:r>
                        <a:rPr lang="en-US" baseline="0" dirty="0" smtClean="0"/>
                        <a:t> [ns]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231.4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215.9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217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r>
                        <a:rPr lang="en-US" baseline="-25000" dirty="0" smtClean="0"/>
                        <a:t>DB</a:t>
                      </a:r>
                      <a:r>
                        <a:rPr lang="en-US" dirty="0" smtClean="0"/>
                        <a:t>/N</a:t>
                      </a:r>
                      <a:r>
                        <a:rPr lang="en-US" baseline="-25000" dirty="0" smtClean="0"/>
                        <a:t>DB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3.98/4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3.42/4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3.96/4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wall</a:t>
                      </a:r>
                      <a:r>
                        <a:rPr lang="en-US" baseline="0" dirty="0" smtClean="0"/>
                        <a:t> [MW]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153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163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 [</a:t>
                      </a:r>
                      <a:r>
                        <a:rPr lang="en-US" dirty="0" err="1" smtClean="0"/>
                        <a:t>a.u</a:t>
                      </a:r>
                      <a:r>
                        <a:rPr lang="en-US" dirty="0" smtClean="0"/>
                        <a:t>.]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3.042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dk1"/>
                          </a:solidFill>
                        </a:rPr>
                        <a:t>3.042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3.013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3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916" y="4037059"/>
            <a:ext cx="2446210" cy="11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25" y="1909999"/>
            <a:ext cx="6005123" cy="146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2048"/>
          <p:cNvGrpSpPr/>
          <p:nvPr/>
        </p:nvGrpSpPr>
        <p:grpSpPr>
          <a:xfrm rot="16200000">
            <a:off x="1621205" y="3804551"/>
            <a:ext cx="576064" cy="531700"/>
            <a:chOff x="4376936" y="3645024"/>
            <a:chExt cx="576064" cy="576008"/>
          </a:xfrm>
        </p:grpSpPr>
        <p:sp>
          <p:nvSpPr>
            <p:cNvPr id="2" name="Block Arc 1"/>
            <p:cNvSpPr/>
            <p:nvPr/>
          </p:nvSpPr>
          <p:spPr>
            <a:xfrm>
              <a:off x="4376936" y="3717032"/>
              <a:ext cx="504056" cy="504000"/>
            </a:xfrm>
            <a:prstGeom prst="blockArc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048" name="Rectangle 2047"/>
            <p:cNvSpPr/>
            <p:nvPr/>
          </p:nvSpPr>
          <p:spPr>
            <a:xfrm>
              <a:off x="4628964" y="3645024"/>
              <a:ext cx="324036" cy="324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52" name="Rectangle 2051"/>
          <p:cNvSpPr/>
          <p:nvPr/>
        </p:nvSpPr>
        <p:spPr>
          <a:xfrm>
            <a:off x="1709856" y="3278313"/>
            <a:ext cx="92122" cy="828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3" name="TextBox 2052"/>
          <p:cNvSpPr txBox="1"/>
          <p:nvPr/>
        </p:nvSpPr>
        <p:spPr>
          <a:xfrm>
            <a:off x="4972638" y="2660814"/>
            <a:ext cx="1599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~17.7 m,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16.3 cm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54" name="Rectangle 2053"/>
          <p:cNvSpPr/>
          <p:nvPr/>
        </p:nvSpPr>
        <p:spPr>
          <a:xfrm>
            <a:off x="1710479" y="1550121"/>
            <a:ext cx="531751" cy="3598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5" name="TextBox 2054"/>
          <p:cNvSpPr txBox="1"/>
          <p:nvPr/>
        </p:nvSpPr>
        <p:spPr>
          <a:xfrm>
            <a:off x="1331285" y="1075657"/>
            <a:ext cx="1678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2-pack solid state modulator</a:t>
            </a:r>
            <a:endParaRPr lang="en-GB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323808" y="1730060"/>
            <a:ext cx="736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59 MW</a:t>
            </a:r>
          </a:p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1.95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</a:t>
            </a:r>
            <a:r>
              <a:rPr lang="en-GB" sz="1400" b="1" dirty="0">
                <a:solidFill>
                  <a:schemeClr val="accent6">
                    <a:lumMod val="75000"/>
                  </a:schemeClr>
                </a:solidFill>
                <a:sym typeface="Symbol"/>
              </a:rPr>
              <a:t>s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4010" y="1497278"/>
            <a:ext cx="1329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PPM klystrons</a:t>
            </a:r>
            <a:endParaRPr lang="en-GB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1036510" y="2399203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118 MW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1.95 </a:t>
            </a:r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</a:t>
            </a:r>
            <a:r>
              <a:rPr lang="en-GB" sz="1400" b="1" dirty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s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68625" y="4036864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492 MW</a:t>
            </a:r>
          </a:p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244 ns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74" name="TextBox 2073"/>
          <p:cNvSpPr txBox="1"/>
          <p:nvPr/>
        </p:nvSpPr>
        <p:spPr>
          <a:xfrm>
            <a:off x="2420994" y="5137284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 m, 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1.83 active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076" name="Straight Arrow Connector 2075"/>
          <p:cNvCxnSpPr>
            <a:stCxn id="2074" idx="1"/>
          </p:cNvCxnSpPr>
          <p:nvPr/>
        </p:nvCxnSpPr>
        <p:spPr>
          <a:xfrm rot="10800000">
            <a:off x="2057484" y="5291173"/>
            <a:ext cx="36351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Straight Arrow Connector 2077"/>
          <p:cNvCxnSpPr>
            <a:stCxn id="2074" idx="3"/>
          </p:cNvCxnSpPr>
          <p:nvPr/>
        </p:nvCxnSpPr>
        <p:spPr>
          <a:xfrm>
            <a:off x="3759822" y="5291173"/>
            <a:ext cx="35819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9" name="TextBox 2078"/>
          <p:cNvSpPr txBox="1"/>
          <p:nvPr/>
        </p:nvSpPr>
        <p:spPr>
          <a:xfrm>
            <a:off x="4317427" y="4358433"/>
            <a:ext cx="2060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6">
                    <a:lumMod val="75000"/>
                  </a:schemeClr>
                </a:solidFill>
              </a:rPr>
              <a:t>x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 8 accelerating structures, 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100 MV/m loaded gradient</a:t>
            </a:r>
            <a:endParaRPr lang="en-GB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45027" y="3692360"/>
            <a:ext cx="1087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TE01 90</a:t>
            </a:r>
            <a:r>
              <a:rPr lang="en-GB" sz="1200" baseline="30000" dirty="0" smtClean="0"/>
              <a:t>0</a:t>
            </a:r>
            <a:r>
              <a:rPr lang="en-GB" sz="1200" dirty="0" smtClean="0"/>
              <a:t> bend</a:t>
            </a:r>
            <a:endParaRPr lang="en-GB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1929731" y="3969358"/>
            <a:ext cx="127755" cy="22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518696" y="3374788"/>
            <a:ext cx="1035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TE01 transfer line (? m)</a:t>
            </a:r>
            <a:endParaRPr lang="en-GB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346834" y="3692360"/>
            <a:ext cx="296553" cy="900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TextBox 160"/>
          <p:cNvSpPr txBox="1"/>
          <p:nvPr/>
        </p:nvSpPr>
        <p:spPr>
          <a:xfrm>
            <a:off x="3009409" y="3606432"/>
            <a:ext cx="2037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Inline RF distribution network</a:t>
            </a:r>
            <a:endParaRPr lang="en-GB" sz="1200" dirty="0"/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3386862" y="3840313"/>
            <a:ext cx="163132" cy="313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3980513" y="3952056"/>
            <a:ext cx="2060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Common vacuum network</a:t>
            </a:r>
            <a:endParaRPr lang="en-GB" sz="1200" dirty="0"/>
          </a:p>
        </p:txBody>
      </p:sp>
      <p:cxnSp>
        <p:nvCxnSpPr>
          <p:cNvPr id="101" name="Straight Arrow Connector 100"/>
          <p:cNvCxnSpPr/>
          <p:nvPr/>
        </p:nvCxnSpPr>
        <p:spPr>
          <a:xfrm flipH="1">
            <a:off x="4118020" y="4196809"/>
            <a:ext cx="265876" cy="161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2306943" y="1497278"/>
            <a:ext cx="165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460 kV, 2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sym typeface="Symbol"/>
              </a:rPr>
              <a:t>s flat top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3596460" y="2445370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 4.64</a:t>
            </a:r>
            <a:endParaRPr lang="en-GB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7281" y="5705038"/>
            <a:ext cx="321376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Have developed improved cost model for klystron based design</a:t>
            </a:r>
            <a:endParaRPr lang="en-GB" dirty="0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98520" y="1634"/>
            <a:ext cx="7566923" cy="504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Note on Klystron-based First Stage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" name="Picture 32" descr="l_vs_l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400" y="3466732"/>
            <a:ext cx="3530600" cy="247142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092620" y="712494"/>
            <a:ext cx="49475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Would need about 30,000 klystrons for CLIC at 3TeV</a:t>
            </a:r>
          </a:p>
          <a:p>
            <a:r>
              <a:rPr lang="en-US" sz="1600" dirty="0" smtClean="0"/>
              <a:t>-&gt; much more expensive than drive beam</a:t>
            </a:r>
          </a:p>
          <a:p>
            <a:r>
              <a:rPr lang="en-US" sz="1600" dirty="0" smtClean="0"/>
              <a:t>But could be interesting at low energies</a:t>
            </a:r>
          </a:p>
          <a:p>
            <a:r>
              <a:rPr lang="en-US" sz="1600" dirty="0" smtClean="0"/>
              <a:t>-&gt; is being explored for first stage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3050" y="706325"/>
            <a:ext cx="380844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Preliminary RF unit design (for CLIC_G)</a:t>
            </a:r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668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9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at L=1x10</a:t>
            </a:r>
            <a:r>
              <a:rPr lang="en-US" baseline="30000" dirty="0" smtClean="0"/>
              <a:t>34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/>
          </a:p>
        </p:txBody>
      </p:sp>
      <p:pic>
        <p:nvPicPr>
          <p:cNvPr id="4" name="Picture 3" descr="scatter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815" y="762776"/>
            <a:ext cx="6426935" cy="48202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2340" y="5881612"/>
            <a:ext cx="5378395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dirty="0" smtClean="0"/>
              <a:t>Solutions that are good for klystrons and drive beam</a:t>
            </a:r>
          </a:p>
          <a:p>
            <a:pPr marL="285750" indent="-285750">
              <a:buFont typeface="Symbol" charset="0"/>
              <a:buChar char=""/>
            </a:pPr>
            <a:r>
              <a:rPr lang="en-US" dirty="0" smtClean="0"/>
              <a:t>Little cost overhead if carefully chosen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591067" y="2933700"/>
            <a:ext cx="19598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Klystron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13872" y="5398312"/>
            <a:ext cx="27172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Cost with drive beam [</a:t>
            </a:r>
            <a:r>
              <a:rPr lang="en-US" dirty="0" err="1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5730" y="4870061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91848" y="5213646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83126" y="5200614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67674" y="971514"/>
            <a:ext cx="47961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4.4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301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Optimisation</a:t>
            </a:r>
            <a:r>
              <a:rPr lang="en-US" dirty="0" smtClean="0"/>
              <a:t> at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2500"/>
            <a:ext cx="8229600" cy="5173663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 smtClean="0"/>
              <a:t>First attempt is to use 100MV/m</a:t>
            </a:r>
          </a:p>
          <a:p>
            <a:pPr lvl="1"/>
            <a:r>
              <a:rPr lang="en-US" dirty="0" smtClean="0"/>
              <a:t>To stay consistent with the developed site</a:t>
            </a:r>
          </a:p>
          <a:p>
            <a:pPr lvl="1"/>
            <a:endParaRPr lang="en-US" dirty="0"/>
          </a:p>
          <a:p>
            <a:r>
              <a:rPr lang="en-US" dirty="0"/>
              <a:t>The 3Tev cost is dominated by the </a:t>
            </a:r>
            <a:r>
              <a:rPr lang="en-US" dirty="0" err="1"/>
              <a:t>linac</a:t>
            </a:r>
            <a:r>
              <a:rPr lang="en-US" dirty="0"/>
              <a:t> not the drive beam</a:t>
            </a:r>
          </a:p>
          <a:p>
            <a:pPr lvl="1"/>
            <a:r>
              <a:rPr lang="en-US" dirty="0" smtClean="0"/>
              <a:t>All designs at 100MV/m have similar cost (within O(10%)</a:t>
            </a:r>
          </a:p>
          <a:p>
            <a:pPr lvl="1"/>
            <a:r>
              <a:rPr lang="en-US" dirty="0" smtClean="0"/>
              <a:t>Lower gradient is more expensive, higher would be cheaper</a:t>
            </a:r>
          </a:p>
          <a:p>
            <a:pPr lvl="1"/>
            <a:r>
              <a:rPr lang="en-US" dirty="0" smtClean="0"/>
              <a:t>But not much space to increase gradient</a:t>
            </a:r>
          </a:p>
          <a:p>
            <a:pPr lvl="1"/>
            <a:endParaRPr lang="en-US" dirty="0"/>
          </a:p>
          <a:p>
            <a:r>
              <a:rPr lang="en-US" dirty="0" smtClean="0"/>
              <a:t>Power consumption is a concern</a:t>
            </a:r>
          </a:p>
          <a:p>
            <a:pPr lvl="1"/>
            <a:r>
              <a:rPr lang="en-US" dirty="0" smtClean="0"/>
              <a:t>Explore this first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 Schulte, CLIC News, June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610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32707</TotalTime>
  <Words>3091</Words>
  <Application>Microsoft Macintosh PowerPoint</Application>
  <PresentationFormat>On-screen Show (4:3)</PresentationFormat>
  <Paragraphs>657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Some CLIC News</vt:lpstr>
      <vt:lpstr>Main Activities in the Next Phase</vt:lpstr>
      <vt:lpstr>Rebaselining Conclusions</vt:lpstr>
      <vt:lpstr>Example: 360GeV Cost vs. Bunch Charge</vt:lpstr>
      <vt:lpstr>Good Structures at 350GeV</vt:lpstr>
      <vt:lpstr>Some Examples (L=1x1034cm-2s-1 , S=1.1)</vt:lpstr>
      <vt:lpstr>PowerPoint Presentation</vt:lpstr>
      <vt:lpstr>Cost at L=1x1034cm-2s-1</vt:lpstr>
      <vt:lpstr>Optimisation at 3 TeV</vt:lpstr>
      <vt:lpstr>Power Consumption at 3TeV</vt:lpstr>
      <vt:lpstr>Upgrade Options</vt:lpstr>
      <vt:lpstr>A: Same Structure, Same Pulse</vt:lpstr>
      <vt:lpstr>B: Use Same Structure, Change Gradient</vt:lpstr>
      <vt:lpstr>B: Cost and Power Consumption</vt:lpstr>
      <vt:lpstr>C: Replace Old Modules During the Upgrade</vt:lpstr>
      <vt:lpstr>D: Use Different Structures for New Part</vt:lpstr>
      <vt:lpstr>PowerPoint Presentation</vt:lpstr>
      <vt:lpstr>Cost at L=1x1034cm-2s-1</vt:lpstr>
      <vt:lpstr>PowerPoint Presentation</vt:lpstr>
      <vt:lpstr>Module Verification</vt:lpstr>
      <vt:lpstr>Orbit Jitter Reduction at ATF2 After Detecting Excitation Sources</vt:lpstr>
      <vt:lpstr>PowerPoint Presentation</vt:lpstr>
      <vt:lpstr>PowerPoint Presentation</vt:lpstr>
      <vt:lpstr>Outreach and FEL</vt:lpstr>
      <vt:lpstr>Collaboration</vt:lpstr>
      <vt:lpstr>PowerPoint Presentation</vt:lpstr>
      <vt:lpstr>Examples for Basic Parameters</vt:lpstr>
      <vt:lpstr>FCC Impact</vt:lpstr>
      <vt:lpstr>Conclusion</vt:lpstr>
      <vt:lpstr>Reserve</vt:lpstr>
      <vt:lpstr>Example: Longitudinal Dynamics</vt:lpstr>
      <vt:lpstr>Transverse Dynamics</vt:lpstr>
      <vt:lpstr>Example Structure Choice</vt:lpstr>
      <vt:lpstr>Scenario B: Cost at 360GeV</vt:lpstr>
      <vt:lpstr>PowerPoint Presentation</vt:lpstr>
      <vt:lpstr>Cost at L=2x1034cm-2s-1</vt:lpstr>
      <vt:lpstr>Stabilisation Experiment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140</cp:revision>
  <cp:lastPrinted>2013-10-10T10:37:27Z</cp:lastPrinted>
  <dcterms:created xsi:type="dcterms:W3CDTF">2013-10-10T06:27:19Z</dcterms:created>
  <dcterms:modified xsi:type="dcterms:W3CDTF">2014-06-10T08:48:31Z</dcterms:modified>
</cp:coreProperties>
</file>