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MOV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7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125BE-DE07-8045-9C94-885B9AC414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33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3B9B44-4CA1-DB4E-902B-61286B0B36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7939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69CC32-5407-624B-A33E-3F006BA4F5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1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C85A7-E127-1C42-B569-E66F2CC183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371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A876F5-0DC1-124D-B26D-49AF1F9C5D0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90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ACA42C-BBD1-8A4B-8734-E76D34126A0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9162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D5B56-1455-9649-8AC1-7880716358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552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AF214-8F6E-2245-AE94-65B2809ADD7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685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F752F-6A68-E94F-A510-21FBF025947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074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DABF86-3CA6-AC47-9EBD-DEFFC24740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12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39F6F8-6662-444C-8B81-ED313F51487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692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PH_bann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2238"/>
            <a:ext cx="9144000" cy="86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7BBC54-BFC6-4943-9D9E-2CF9A0E1A0C7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0" y="152013"/>
            <a:ext cx="838200" cy="8360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microsoft.com/office/2007/relationships/media" Target="../media/media1.MOV"/><Relationship Id="rId2" Type="http://schemas.openxmlformats.org/officeDocument/2006/relationships/video" Target="../media/media1.MOV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CMS plans for </a:t>
            </a:r>
            <a:r>
              <a:rPr lang="en-GB" dirty="0" err="1" smtClean="0"/>
              <a:t>Endcap</a:t>
            </a:r>
            <a:r>
              <a:rPr lang="en-GB" dirty="0" smtClean="0"/>
              <a:t> </a:t>
            </a:r>
            <a:r>
              <a:rPr lang="en-GB" dirty="0" err="1" smtClean="0"/>
              <a:t>Calorimetry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at HL-LHC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Motivations for change and requirements</a:t>
            </a:r>
          </a:p>
          <a:p>
            <a:r>
              <a:rPr lang="en-GB" dirty="0" smtClean="0"/>
              <a:t>Proposals under consideration</a:t>
            </a:r>
          </a:p>
          <a:p>
            <a:pPr lvl="1"/>
            <a:r>
              <a:rPr lang="en-GB" dirty="0" err="1" smtClean="0"/>
              <a:t>Shashlik</a:t>
            </a:r>
            <a:r>
              <a:rPr lang="en-GB" dirty="0" smtClean="0"/>
              <a:t> and HE rebuild</a:t>
            </a:r>
          </a:p>
          <a:p>
            <a:pPr lvl="1"/>
            <a:r>
              <a:rPr lang="en-GB" dirty="0" smtClean="0"/>
              <a:t>High Granularity Calorimeter</a:t>
            </a:r>
          </a:p>
          <a:p>
            <a:r>
              <a:rPr lang="en-GB" dirty="0" smtClean="0"/>
              <a:t>Conclusions 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77748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Reminder on radiation environment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147" y="1447800"/>
            <a:ext cx="4495800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447800"/>
            <a:ext cx="4495800" cy="2971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4800600"/>
            <a:ext cx="4254423" cy="181588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Shower max at </a:t>
            </a:r>
            <a:r>
              <a:rPr lang="en-GB" sz="1600" dirty="0" smtClean="0">
                <a:latin typeface="Symbol" charset="2"/>
                <a:cs typeface="Symbol" charset="2"/>
              </a:rPr>
              <a:t>h</a:t>
            </a:r>
            <a:r>
              <a:rPr lang="en-GB" sz="1600" dirty="0" smtClean="0"/>
              <a:t>=3 :  10</a:t>
            </a:r>
            <a:r>
              <a:rPr lang="en-GB" sz="1600" baseline="30000" dirty="0" smtClean="0"/>
              <a:t>16 </a:t>
            </a:r>
            <a:r>
              <a:rPr lang="en-GB" sz="1600" dirty="0" smtClean="0"/>
              <a:t>n/cm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   150 </a:t>
            </a:r>
            <a:r>
              <a:rPr lang="en-GB" sz="1600" dirty="0" err="1" smtClean="0"/>
              <a:t>Mrad</a:t>
            </a:r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Behind </a:t>
            </a:r>
            <a:r>
              <a:rPr lang="en-GB" sz="1600" dirty="0" err="1" smtClean="0"/>
              <a:t>em</a:t>
            </a:r>
            <a:r>
              <a:rPr lang="en-GB" sz="1600" dirty="0" smtClean="0"/>
              <a:t> section :    10</a:t>
            </a:r>
            <a:r>
              <a:rPr lang="en-GB" sz="1600" baseline="30000" dirty="0" smtClean="0"/>
              <a:t>15 </a:t>
            </a:r>
            <a:r>
              <a:rPr lang="en-GB" sz="1600" dirty="0"/>
              <a:t>n/cm</a:t>
            </a:r>
            <a:r>
              <a:rPr lang="en-GB" sz="1600" baseline="30000" dirty="0"/>
              <a:t>2</a:t>
            </a:r>
            <a:r>
              <a:rPr lang="en-GB" sz="1600" dirty="0"/>
              <a:t>  </a:t>
            </a:r>
            <a:r>
              <a:rPr lang="en-GB" sz="1600" dirty="0" smtClean="0"/>
              <a:t>  ~10 </a:t>
            </a:r>
            <a:r>
              <a:rPr lang="en-GB" sz="1600" dirty="0" err="1" smtClean="0"/>
              <a:t>Mrad</a:t>
            </a:r>
            <a:endParaRPr lang="en-GB" sz="1600" dirty="0" smtClean="0"/>
          </a:p>
          <a:p>
            <a:endParaRPr lang="en-GB" sz="1600" dirty="0"/>
          </a:p>
          <a:p>
            <a:r>
              <a:rPr lang="en-GB" sz="1600" dirty="0" smtClean="0"/>
              <a:t>Behind had section  :   10</a:t>
            </a:r>
            <a:r>
              <a:rPr lang="en-GB" sz="1600" baseline="30000" dirty="0" smtClean="0"/>
              <a:t>12 </a:t>
            </a:r>
            <a:r>
              <a:rPr lang="en-GB" sz="1600" dirty="0"/>
              <a:t>n/cm</a:t>
            </a:r>
            <a:r>
              <a:rPr lang="en-GB" sz="1600" baseline="30000" dirty="0"/>
              <a:t>2</a:t>
            </a:r>
            <a:r>
              <a:rPr lang="en-GB" sz="1600" dirty="0"/>
              <a:t>    ~10 </a:t>
            </a:r>
            <a:r>
              <a:rPr lang="en-GB" sz="1600" dirty="0" err="1" smtClean="0"/>
              <a:t>krad</a:t>
            </a:r>
            <a:endParaRPr lang="en-GB" sz="1600" dirty="0" smtClean="0"/>
          </a:p>
          <a:p>
            <a:r>
              <a:rPr lang="en-GB" sz="1600" dirty="0" smtClean="0"/>
              <a:t>(recessed </a:t>
            </a:r>
            <a:r>
              <a:rPr lang="en-GB" sz="1600" dirty="0" err="1" smtClean="0"/>
              <a:t>photosensors</a:t>
            </a:r>
            <a:endParaRPr lang="en-GB" sz="1600" dirty="0" smtClean="0"/>
          </a:p>
          <a:p>
            <a:r>
              <a:rPr lang="en-GB" sz="1600" dirty="0" smtClean="0"/>
              <a:t>+ electronics)</a:t>
            </a:r>
            <a:endParaRPr lang="en-GB" sz="1600" dirty="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1524000" y="3352804"/>
            <a:ext cx="304800" cy="1676396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943600" y="3429004"/>
            <a:ext cx="228600" cy="1600196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219200" y="2819400"/>
            <a:ext cx="505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em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133600" y="2438400"/>
            <a:ext cx="1070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hadronic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60947" y="5421868"/>
            <a:ext cx="1091653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3000 fb</a:t>
            </a:r>
            <a:r>
              <a:rPr lang="en-GB" baseline="30000" dirty="0" smtClean="0"/>
              <a:t>-1</a:t>
            </a:r>
            <a:endParaRPr lang="en-GB" baseline="30000" dirty="0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172200" y="1981200"/>
            <a:ext cx="1905000" cy="4114796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019800" y="3352800"/>
            <a:ext cx="533400" cy="2209796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4410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1542"/>
            <a:ext cx="7191022" cy="11430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00"/>
                </a:solidFill>
              </a:rPr>
              <a:t> Shashlik Module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76F3E-D29B-E948-921F-EED3AED10B3D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52600"/>
            <a:ext cx="4872425" cy="285762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4199619" y="1066800"/>
            <a:ext cx="4939380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1600" u="sng" dirty="0" smtClean="0"/>
              <a:t>Materials</a:t>
            </a:r>
            <a:r>
              <a:rPr lang="en-US" sz="1600" dirty="0"/>
              <a:t>:   </a:t>
            </a:r>
            <a:endParaRPr lang="en-US" sz="1600" dirty="0" smtClean="0"/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Absorber</a:t>
            </a:r>
            <a:r>
              <a:rPr lang="en-US" sz="1600" dirty="0">
                <a:solidFill>
                  <a:srgbClr val="800000"/>
                </a:solidFill>
              </a:rPr>
              <a:t>: </a:t>
            </a:r>
            <a:r>
              <a:rPr lang="en-US" sz="1600" dirty="0" smtClean="0">
                <a:solidFill>
                  <a:srgbClr val="800000"/>
                </a:solidFill>
              </a:rPr>
              <a:t>W</a:t>
            </a:r>
            <a:endParaRPr lang="en-US" sz="16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Active Material: LYSO(Ce) (primary)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Active material: CeF</a:t>
            </a:r>
            <a:r>
              <a:rPr lang="en-US" sz="1600" baseline="-25000" dirty="0" smtClean="0">
                <a:solidFill>
                  <a:srgbClr val="800000"/>
                </a:solidFill>
              </a:rPr>
              <a:t>3</a:t>
            </a:r>
            <a:r>
              <a:rPr lang="en-US" sz="1600" dirty="0" smtClean="0">
                <a:solidFill>
                  <a:srgbClr val="800000"/>
                </a:solidFill>
              </a:rPr>
              <a:t> also under study\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solidFill>
                <a:srgbClr val="800000"/>
              </a:solidFill>
            </a:endParaRPr>
          </a:p>
          <a:p>
            <a:pPr lvl="1"/>
            <a:r>
              <a:rPr lang="en-US" sz="1600" u="sng" dirty="0" smtClean="0"/>
              <a:t>Structure</a:t>
            </a:r>
            <a:r>
              <a:rPr lang="en-US" sz="1600" dirty="0" smtClean="0"/>
              <a:t>:  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2.5 </a:t>
            </a:r>
            <a:r>
              <a:rPr lang="en-US" sz="1600" dirty="0">
                <a:solidFill>
                  <a:srgbClr val="800000"/>
                </a:solidFill>
              </a:rPr>
              <a:t>mm W </a:t>
            </a:r>
            <a:r>
              <a:rPr lang="en-US" sz="1600" dirty="0" smtClean="0">
                <a:solidFill>
                  <a:srgbClr val="800000"/>
                </a:solidFill>
              </a:rPr>
              <a:t>plates (28 </a:t>
            </a:r>
            <a:r>
              <a:rPr lang="en-US" sz="1600" dirty="0">
                <a:solidFill>
                  <a:srgbClr val="800000"/>
                </a:solidFill>
              </a:rPr>
              <a:t>per module</a:t>
            </a:r>
            <a:r>
              <a:rPr lang="en-US" sz="1600" dirty="0" smtClean="0">
                <a:solidFill>
                  <a:srgbClr val="800000"/>
                </a:solidFill>
              </a:rPr>
              <a:t>)</a:t>
            </a:r>
            <a:endParaRPr lang="en-US" sz="16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1.5 </a:t>
            </a:r>
            <a:r>
              <a:rPr lang="en-US" sz="1600" dirty="0">
                <a:solidFill>
                  <a:srgbClr val="800000"/>
                </a:solidFill>
              </a:rPr>
              <a:t>mm </a:t>
            </a:r>
            <a:r>
              <a:rPr lang="en-US" sz="1600" dirty="0" smtClean="0">
                <a:solidFill>
                  <a:srgbClr val="800000"/>
                </a:solidFill>
              </a:rPr>
              <a:t>LYSO(</a:t>
            </a:r>
            <a:r>
              <a:rPr lang="en-US" sz="1600" dirty="0" err="1" smtClean="0">
                <a:solidFill>
                  <a:srgbClr val="800000"/>
                </a:solidFill>
              </a:rPr>
              <a:t>Ce</a:t>
            </a:r>
            <a:r>
              <a:rPr lang="en-US" sz="1600" dirty="0" smtClean="0">
                <a:solidFill>
                  <a:srgbClr val="800000"/>
                </a:solidFill>
              </a:rPr>
              <a:t>) </a:t>
            </a:r>
            <a:r>
              <a:rPr lang="en-US" sz="1600" dirty="0">
                <a:solidFill>
                  <a:srgbClr val="800000"/>
                </a:solidFill>
              </a:rPr>
              <a:t>plates (</a:t>
            </a:r>
            <a:r>
              <a:rPr lang="en-US" sz="1600" dirty="0" smtClean="0">
                <a:solidFill>
                  <a:srgbClr val="800000"/>
                </a:solidFill>
              </a:rPr>
              <a:t>29 </a:t>
            </a:r>
            <a:r>
              <a:rPr lang="en-US" sz="1600" dirty="0">
                <a:solidFill>
                  <a:srgbClr val="800000"/>
                </a:solidFill>
              </a:rPr>
              <a:t>per module</a:t>
            </a:r>
            <a:r>
              <a:rPr lang="en-US" sz="1600" dirty="0" smtClean="0">
                <a:solidFill>
                  <a:srgbClr val="800000"/>
                </a:solidFill>
              </a:rPr>
              <a:t>)</a:t>
            </a:r>
          </a:p>
          <a:p>
            <a:pPr marL="742950" lvl="1" indent="-285750">
              <a:buFont typeface="Arial"/>
              <a:buChar char="•"/>
            </a:pPr>
            <a:endParaRPr lang="en-US" sz="1600" dirty="0">
              <a:solidFill>
                <a:srgbClr val="800000"/>
              </a:solidFill>
            </a:endParaRPr>
          </a:p>
          <a:p>
            <a:pPr lvl="1"/>
            <a:r>
              <a:rPr lang="en-US" sz="1600" u="sng" dirty="0" smtClean="0"/>
              <a:t>Module Dimensions</a:t>
            </a:r>
            <a:r>
              <a:rPr lang="en-US" sz="1600" dirty="0" smtClean="0"/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Transverse </a:t>
            </a:r>
            <a:r>
              <a:rPr lang="en-US" sz="1600" dirty="0">
                <a:solidFill>
                  <a:srgbClr val="800000"/>
                </a:solidFill>
              </a:rPr>
              <a:t>Size:  </a:t>
            </a:r>
            <a:r>
              <a:rPr lang="en-US" sz="1600" dirty="0" smtClean="0">
                <a:solidFill>
                  <a:srgbClr val="800000"/>
                </a:solidFill>
              </a:rPr>
              <a:t>Front Face 14 x 14 mm</a:t>
            </a:r>
            <a:r>
              <a:rPr lang="en-US" sz="1600" baseline="30000" dirty="0" smtClean="0">
                <a:solidFill>
                  <a:srgbClr val="800000"/>
                </a:solidFill>
              </a:rPr>
              <a:t>2</a:t>
            </a:r>
            <a:endParaRPr lang="en-US" sz="1600" baseline="30000" dirty="0">
              <a:solidFill>
                <a:srgbClr val="800000"/>
              </a:solidFill>
            </a:endParaRPr>
          </a:p>
          <a:p>
            <a:pPr marL="742950" lvl="1" indent="-285750">
              <a:buFont typeface="Arial"/>
              <a:buChar char="•"/>
            </a:pPr>
            <a:r>
              <a:rPr lang="en-US" sz="1600" dirty="0">
                <a:solidFill>
                  <a:srgbClr val="800000"/>
                </a:solidFill>
              </a:rPr>
              <a:t> </a:t>
            </a:r>
            <a:r>
              <a:rPr lang="en-US" sz="1600" dirty="0" smtClean="0">
                <a:solidFill>
                  <a:srgbClr val="800000"/>
                </a:solidFill>
              </a:rPr>
              <a:t>Length 114 mm</a:t>
            </a:r>
          </a:p>
          <a:p>
            <a:pPr marL="742950" lvl="1" indent="-285750">
              <a:buFont typeface="Arial"/>
              <a:buChar char="•"/>
            </a:pPr>
            <a:endParaRPr lang="en-US" sz="1600" dirty="0" smtClean="0"/>
          </a:p>
          <a:p>
            <a:pPr lvl="1"/>
            <a:r>
              <a:rPr lang="en-US" sz="1600" u="sng" dirty="0" smtClean="0"/>
              <a:t>Readout: 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WLS Capillaries (4 per module)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Calibration Fiber (1 per module)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>
                <a:solidFill>
                  <a:srgbClr val="800000"/>
                </a:solidFill>
              </a:rPr>
              <a:t>3x3 mm</a:t>
            </a:r>
            <a:r>
              <a:rPr lang="en-US" sz="1600" baseline="30000" dirty="0" smtClean="0">
                <a:solidFill>
                  <a:srgbClr val="800000"/>
                </a:solidFill>
              </a:rPr>
              <a:t>2 </a:t>
            </a:r>
            <a:r>
              <a:rPr lang="en-US" sz="1600" dirty="0" err="1" smtClean="0">
                <a:solidFill>
                  <a:srgbClr val="800000"/>
                </a:solidFill>
              </a:rPr>
              <a:t>GaInP</a:t>
            </a:r>
            <a:r>
              <a:rPr lang="en-US" sz="1600" dirty="0" smtClean="0">
                <a:solidFill>
                  <a:srgbClr val="800000"/>
                </a:solidFill>
              </a:rPr>
              <a:t> </a:t>
            </a:r>
            <a:r>
              <a:rPr lang="en-US" sz="1600" dirty="0" err="1" smtClean="0">
                <a:solidFill>
                  <a:srgbClr val="800000"/>
                </a:solidFill>
              </a:rPr>
              <a:t>Photosensors</a:t>
            </a:r>
            <a:r>
              <a:rPr lang="en-US" sz="1600" dirty="0" smtClean="0">
                <a:solidFill>
                  <a:srgbClr val="800000"/>
                </a:solidFill>
              </a:rPr>
              <a:t> 4 per module</a:t>
            </a:r>
          </a:p>
          <a:p>
            <a:pPr lvl="2"/>
            <a:r>
              <a:rPr lang="en-US" sz="1600" dirty="0">
                <a:solidFill>
                  <a:srgbClr val="800000"/>
                </a:solidFill>
              </a:rPr>
              <a:t>o</a:t>
            </a:r>
            <a:r>
              <a:rPr lang="en-US" sz="1600" dirty="0" smtClean="0">
                <a:solidFill>
                  <a:srgbClr val="800000"/>
                </a:solidFill>
              </a:rPr>
              <a:t>r </a:t>
            </a:r>
            <a:r>
              <a:rPr lang="en-US" sz="1600" dirty="0" err="1" smtClean="0">
                <a:solidFill>
                  <a:srgbClr val="800000"/>
                </a:solidFill>
              </a:rPr>
              <a:t>SiPM</a:t>
            </a:r>
            <a:r>
              <a:rPr lang="en-US" sz="1600" dirty="0" smtClean="0">
                <a:solidFill>
                  <a:srgbClr val="800000"/>
                </a:solidFill>
              </a:rPr>
              <a:t> in recessed position</a:t>
            </a:r>
          </a:p>
          <a:p>
            <a:pPr lvl="1"/>
            <a:r>
              <a:rPr lang="en-US" sz="1600" u="sng" dirty="0" smtClean="0"/>
              <a:t>Segmentation </a:t>
            </a:r>
            <a:r>
              <a:rPr lang="en-US" sz="1600" u="sng" dirty="0"/>
              <a:t>in </a:t>
            </a:r>
            <a:r>
              <a:rPr lang="en-US" sz="1600" u="sng" dirty="0" smtClean="0"/>
              <a:t>depth</a:t>
            </a:r>
            <a:r>
              <a:rPr lang="en-US" sz="1600" dirty="0" smtClean="0"/>
              <a:t>:          </a:t>
            </a:r>
            <a:r>
              <a:rPr lang="en-US" sz="1600" dirty="0" err="1" smtClean="0">
                <a:solidFill>
                  <a:srgbClr val="800000"/>
                </a:solidFill>
              </a:rPr>
              <a:t>Unsegmented</a:t>
            </a:r>
            <a:r>
              <a:rPr lang="en-US" sz="1600" dirty="0" smtClean="0">
                <a:solidFill>
                  <a:srgbClr val="800000"/>
                </a:solidFill>
              </a:rPr>
              <a:t> </a:t>
            </a:r>
            <a:r>
              <a:rPr lang="en-US" sz="1600" dirty="0">
                <a:solidFill>
                  <a:srgbClr val="800000"/>
                </a:solidFill>
              </a:rPr>
              <a:t>except for the </a:t>
            </a:r>
            <a:r>
              <a:rPr lang="en-US" sz="1600" dirty="0" smtClean="0">
                <a:solidFill>
                  <a:srgbClr val="800000"/>
                </a:solidFill>
              </a:rPr>
              <a:t>proposed</a:t>
            </a:r>
            <a:r>
              <a:rPr lang="en-US" sz="1600" dirty="0">
                <a:solidFill>
                  <a:srgbClr val="800000"/>
                </a:solidFill>
              </a:rPr>
              <a:t> </a:t>
            </a:r>
            <a:r>
              <a:rPr lang="en-US" sz="1600" dirty="0" smtClean="0">
                <a:solidFill>
                  <a:srgbClr val="800000"/>
                </a:solidFill>
              </a:rPr>
              <a:t>extraction </a:t>
            </a:r>
            <a:r>
              <a:rPr lang="en-US" sz="1600" dirty="0">
                <a:solidFill>
                  <a:srgbClr val="800000"/>
                </a:solidFill>
              </a:rPr>
              <a:t>of </a:t>
            </a:r>
            <a:endParaRPr lang="en-US" sz="1600" dirty="0" smtClean="0">
              <a:solidFill>
                <a:srgbClr val="800000"/>
              </a:solidFill>
            </a:endParaRPr>
          </a:p>
          <a:p>
            <a:pPr lvl="1"/>
            <a:r>
              <a:rPr lang="en-US" sz="1600" dirty="0" smtClean="0">
                <a:solidFill>
                  <a:srgbClr val="800000"/>
                </a:solidFill>
              </a:rPr>
              <a:t>a signal near </a:t>
            </a:r>
            <a:r>
              <a:rPr lang="en-US" sz="1600" dirty="0">
                <a:solidFill>
                  <a:srgbClr val="800000"/>
                </a:solidFill>
              </a:rPr>
              <a:t>shower max</a:t>
            </a:r>
          </a:p>
        </p:txBody>
      </p:sp>
      <p:pic>
        <p:nvPicPr>
          <p:cNvPr id="9" name="IMG_0035.MO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52400" y="3962400"/>
            <a:ext cx="1565251" cy="2778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4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Parametric Comparison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W/LYSO </a:t>
            </a:r>
            <a:r>
              <a:rPr lang="en-US" sz="2400" dirty="0" err="1" smtClean="0">
                <a:solidFill>
                  <a:schemeClr val="tx1"/>
                </a:solidFill>
              </a:rPr>
              <a:t>Shashlik</a:t>
            </a:r>
            <a:r>
              <a:rPr lang="en-US" sz="2400" dirty="0" smtClean="0">
                <a:solidFill>
                  <a:schemeClr val="tx1"/>
                </a:solidFill>
              </a:rPr>
              <a:t> and PbWO</a:t>
            </a:r>
            <a:r>
              <a:rPr lang="en-US" sz="2400" baseline="-25000" dirty="0" smtClean="0">
                <a:solidFill>
                  <a:schemeClr val="tx1"/>
                </a:solidFill>
              </a:rPr>
              <a:t>4</a:t>
            </a:r>
            <a:r>
              <a:rPr lang="en-US" sz="2400" dirty="0" smtClean="0">
                <a:solidFill>
                  <a:schemeClr val="tx1"/>
                </a:solidFill>
              </a:rPr>
              <a:t> EE </a:t>
            </a:r>
            <a:endParaRPr lang="en-US" sz="2400" dirty="0">
              <a:solidFill>
                <a:schemeClr val="tx1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6884001"/>
              </p:ext>
            </p:extLst>
          </p:nvPr>
        </p:nvGraphicFramePr>
        <p:xfrm>
          <a:off x="1201877" y="1757358"/>
          <a:ext cx="6717215" cy="3779842"/>
        </p:xfrm>
        <a:graphic>
          <a:graphicData uri="http://schemas.openxmlformats.org/drawingml/2006/table">
            <a:tbl>
              <a:tblPr/>
              <a:tblGrid>
                <a:gridCol w="4088531"/>
                <a:gridCol w="1247843"/>
                <a:gridCol w="1380841"/>
              </a:tblGrid>
              <a:tr h="343622">
                <a:tc>
                  <a:txBody>
                    <a:bodyPr/>
                    <a:lstStyle/>
                    <a:p>
                      <a:pPr algn="l" fontAlgn="b"/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sng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W/LYSO(Ce)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sng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PbWO</a:t>
                      </a:r>
                      <a:r>
                        <a:rPr lang="en-US" sz="1800" b="1" i="0" u="sng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Length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Transverse size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# modules for 2 endcaps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61,000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14,648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Moliere Radius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13.7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Radiation Length Xo (mm)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8.9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Light Yield (relative to NaI)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Emission Wavelength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Decay time (ns)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Light Output (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p.e.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/MeV</a:t>
                      </a:r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 </a:t>
                      </a:r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depending</a:t>
                      </a:r>
                      <a:r>
                        <a:rPr lang="en-US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on QE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8-10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3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Temp Dependence (%/C)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1404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err="1" smtClean="0"/>
              <a:t>Shashlik</a:t>
            </a:r>
            <a:r>
              <a:rPr lang="en-GB" sz="2400" dirty="0" smtClean="0"/>
              <a:t> Main </a:t>
            </a:r>
            <a:r>
              <a:rPr lang="en-GB" sz="2400" dirty="0"/>
              <a:t>C</a:t>
            </a:r>
            <a:r>
              <a:rPr lang="en-GB" sz="2400" dirty="0" smtClean="0"/>
              <a:t>hallenges</a:t>
            </a:r>
            <a:endParaRPr lang="en-GB" sz="2400" dirty="0"/>
          </a:p>
        </p:txBody>
      </p:sp>
      <p:pic>
        <p:nvPicPr>
          <p:cNvPr id="4" name="Picture 3" descr="130410_1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1371600"/>
            <a:ext cx="3036876" cy="304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200" y="1219200"/>
            <a:ext cx="3352800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1) Confirm crystal rad. hardness</a:t>
            </a:r>
          </a:p>
          <a:p>
            <a:endParaRPr lang="en-GB" sz="1600" b="1" dirty="0" smtClean="0"/>
          </a:p>
          <a:p>
            <a:r>
              <a:rPr lang="en-GB" sz="1600" b="1" dirty="0" smtClean="0"/>
              <a:t>2) Develop rad-hard WLS capillary</a:t>
            </a:r>
          </a:p>
          <a:p>
            <a:endParaRPr lang="en-GB" sz="1600" b="1" dirty="0" smtClean="0"/>
          </a:p>
          <a:p>
            <a:r>
              <a:rPr lang="en-GB" sz="1600" b="1" dirty="0" smtClean="0"/>
              <a:t>3) </a:t>
            </a:r>
            <a:r>
              <a:rPr lang="en-GB" sz="1600" b="1" dirty="0" err="1" smtClean="0"/>
              <a:t>GaInP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photosensors</a:t>
            </a:r>
            <a:r>
              <a:rPr lang="en-GB" sz="1600" b="1" dirty="0" smtClean="0"/>
              <a:t> </a:t>
            </a:r>
          </a:p>
          <a:p>
            <a:endParaRPr lang="en-GB" sz="1600" b="1" dirty="0"/>
          </a:p>
          <a:p>
            <a:r>
              <a:rPr lang="en-GB" sz="1600" b="1" dirty="0" smtClean="0"/>
              <a:t>4) Confirm performance in CMS environment  (pileup…)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8612" y="1143000"/>
            <a:ext cx="2695388" cy="14381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C:\Users\Eric\AppData\Local\Temp\GCS_9X18_SQ_array_LDpulse_1-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1515" y="3124200"/>
            <a:ext cx="2190085" cy="175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Shashlik eta =3.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932674"/>
            <a:ext cx="3233521" cy="292532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3657600"/>
            <a:ext cx="2018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η</a:t>
            </a:r>
            <a:r>
              <a:rPr lang="en-US" b="1" dirty="0" smtClean="0">
                <a:solidFill>
                  <a:srgbClr val="0000FF"/>
                </a:solidFill>
              </a:rPr>
              <a:t> = 3.0 at  3000 fb</a:t>
            </a:r>
            <a:r>
              <a:rPr lang="en-US" b="1" baseline="30000" dirty="0" smtClean="0">
                <a:solidFill>
                  <a:srgbClr val="0000FF"/>
                </a:solidFill>
              </a:rPr>
              <a:t>-1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5334000"/>
            <a:ext cx="4334014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BF0000"/>
                </a:solidFill>
                <a:sym typeface="Wingdings"/>
              </a:rPr>
              <a:t> </a:t>
            </a:r>
            <a:r>
              <a:rPr lang="en-US" dirty="0" smtClean="0">
                <a:solidFill>
                  <a:srgbClr val="BF0000"/>
                </a:solidFill>
                <a:sym typeface="Wingdings"/>
              </a:rPr>
              <a:t>expected </a:t>
            </a:r>
            <a:r>
              <a:rPr lang="en-US" dirty="0">
                <a:solidFill>
                  <a:srgbClr val="FF0000"/>
                </a:solidFill>
              </a:rPr>
              <a:t>e/</a:t>
            </a:r>
            <a:r>
              <a:rPr lang="en-US" dirty="0" err="1">
                <a:solidFill>
                  <a:srgbClr val="FF0000"/>
                </a:solidFill>
              </a:rPr>
              <a:t>γ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US" dirty="0">
                <a:solidFill>
                  <a:srgbClr val="BF0000"/>
                </a:solidFill>
                <a:sym typeface="Wingdings"/>
              </a:rPr>
              <a:t>resolution </a:t>
            </a:r>
            <a:r>
              <a:rPr lang="en-US" dirty="0">
                <a:solidFill>
                  <a:srgbClr val="BF0000"/>
                </a:solidFill>
              </a:rPr>
              <a:t>∼ </a:t>
            </a:r>
            <a:r>
              <a:rPr lang="fr-FR" dirty="0">
                <a:solidFill>
                  <a:srgbClr val="BF0000"/>
                </a:solidFill>
              </a:rPr>
              <a:t>10%</a:t>
            </a:r>
            <a:r>
              <a:rPr lang="fr-FR" dirty="0" smtClean="0">
                <a:solidFill>
                  <a:srgbClr val="BF0000"/>
                </a:solidFill>
              </a:rPr>
              <a:t>/√E </a:t>
            </a:r>
            <a:r>
              <a:rPr lang="fr-FR" dirty="0">
                <a:solidFill>
                  <a:srgbClr val="BF0000"/>
                </a:solidFill>
              </a:rPr>
              <a:t>+ 1</a:t>
            </a:r>
            <a:r>
              <a:rPr lang="fr-FR" dirty="0" smtClean="0">
                <a:solidFill>
                  <a:srgbClr val="BF0000"/>
                </a:solidFill>
              </a:rPr>
              <a:t>%</a:t>
            </a:r>
            <a:endParaRPr lang="en-US" dirty="0">
              <a:solidFill>
                <a:srgbClr val="BF0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342632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914400"/>
            <a:ext cx="476122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700" indent="-342900">
              <a:buFont typeface="Courier New"/>
              <a:buChar char="o"/>
            </a:pPr>
            <a:r>
              <a:rPr lang="en-US" dirty="0" smtClean="0">
                <a:solidFill>
                  <a:srgbClr val="000090"/>
                </a:solidFill>
              </a:rPr>
              <a:t>First test of a 4x4 modules prototype</a:t>
            </a:r>
          </a:p>
          <a:p>
            <a:pPr marL="540000" lvl="1" indent="-198000">
              <a:buFont typeface="Arial"/>
              <a:buChar char="•"/>
            </a:pPr>
            <a:r>
              <a:rPr lang="en-US" sz="1600" dirty="0" smtClean="0"/>
              <a:t>364 LYSO crystals (final configuration)</a:t>
            </a:r>
          </a:p>
          <a:p>
            <a:pPr marL="540000" lvl="1" indent="-198000">
              <a:buFont typeface="Arial"/>
              <a:buChar char="•"/>
            </a:pPr>
            <a:r>
              <a:rPr lang="en-US" dirty="0" smtClean="0"/>
              <a:t>WLS readout at both ends with </a:t>
            </a:r>
            <a:r>
              <a:rPr lang="en-US" dirty="0" err="1" smtClean="0"/>
              <a:t>SiPMs</a:t>
            </a:r>
            <a:r>
              <a:rPr lang="en-US" dirty="0" smtClean="0"/>
              <a:t> </a:t>
            </a:r>
          </a:p>
          <a:p>
            <a:pPr marL="540000" lvl="1" indent="-198000">
              <a:buFont typeface="Arial"/>
              <a:buChar char="•"/>
            </a:pPr>
            <a:r>
              <a:rPr lang="en-US" dirty="0"/>
              <a:t>L</a:t>
            </a:r>
            <a:r>
              <a:rPr lang="en-US" dirty="0" smtClean="0"/>
              <a:t>aser calibration in central fiber </a:t>
            </a:r>
          </a:p>
        </p:txBody>
      </p:sp>
      <p:pic>
        <p:nvPicPr>
          <p:cNvPr id="10" name="Picture 9" descr="ShashlikwFiber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4742" y="2067428"/>
            <a:ext cx="2269463" cy="164807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41" y="4259446"/>
            <a:ext cx="3700482" cy="176942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0307" y="2067429"/>
            <a:ext cx="2429092" cy="16480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623"/>
          <a:stretch/>
        </p:blipFill>
        <p:spPr>
          <a:xfrm>
            <a:off x="6902463" y="2067427"/>
            <a:ext cx="2239023" cy="1635363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67428"/>
            <a:ext cx="2468868" cy="1635362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760" y="3753743"/>
            <a:ext cx="22749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09700" indent="-342900">
              <a:buFont typeface="Courier New"/>
              <a:buChar char="o"/>
            </a:pPr>
            <a:r>
              <a:rPr lang="en-US" sz="2000" dirty="0">
                <a:solidFill>
                  <a:srgbClr val="000090"/>
                </a:solidFill>
              </a:rPr>
              <a:t>120 </a:t>
            </a:r>
            <a:r>
              <a:rPr lang="en-US" sz="2000" dirty="0" err="1">
                <a:solidFill>
                  <a:srgbClr val="000090"/>
                </a:solidFill>
              </a:rPr>
              <a:t>GeV</a:t>
            </a:r>
            <a:r>
              <a:rPr lang="en-US" sz="2000" dirty="0">
                <a:solidFill>
                  <a:srgbClr val="000090"/>
                </a:solidFill>
              </a:rPr>
              <a:t> p</a:t>
            </a:r>
            <a:r>
              <a:rPr lang="en-US" sz="2000" dirty="0" smtClean="0">
                <a:solidFill>
                  <a:srgbClr val="000090"/>
                </a:solidFill>
              </a:rPr>
              <a:t>rotons</a:t>
            </a:r>
          </a:p>
        </p:txBody>
      </p:sp>
      <p:sp>
        <p:nvSpPr>
          <p:cNvPr id="5" name="Rectangle 4"/>
          <p:cNvSpPr/>
          <p:nvPr/>
        </p:nvSpPr>
        <p:spPr>
          <a:xfrm>
            <a:off x="29641" y="6043748"/>
            <a:ext cx="378548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dirty="0" smtClean="0">
                <a:solidFill>
                  <a:srgbClr val="000090"/>
                </a:solidFill>
              </a:rPr>
              <a:t>    </a:t>
            </a:r>
            <a:r>
              <a:rPr lang="en-US" sz="1600" dirty="0" smtClean="0">
                <a:solidFill>
                  <a:srgbClr val="000090"/>
                </a:solidFill>
              </a:rPr>
              <a:t>  </a:t>
            </a:r>
            <a:r>
              <a:rPr lang="en-US" sz="1600" dirty="0" smtClean="0"/>
              <a:t>Downstream and upstream signals</a:t>
            </a:r>
          </a:p>
          <a:p>
            <a:pPr marL="209700" indent="-342900">
              <a:buFont typeface="Courier New"/>
              <a:buChar char="o"/>
            </a:pPr>
            <a:r>
              <a:rPr lang="en-US" sz="1600" dirty="0" smtClean="0">
                <a:solidFill>
                  <a:srgbClr val="000090"/>
                </a:solidFill>
              </a:rPr>
              <a:t>Analysis </a:t>
            </a:r>
            <a:r>
              <a:rPr lang="en-US" sz="1600" dirty="0">
                <a:solidFill>
                  <a:srgbClr val="000090"/>
                </a:solidFill>
              </a:rPr>
              <a:t>of data in progress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24400" y="1143000"/>
            <a:ext cx="4604487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700" indent="-342900">
              <a:buFont typeface="Courier New"/>
              <a:buChar char="o"/>
            </a:pPr>
            <a:r>
              <a:rPr lang="en-US" dirty="0" smtClean="0">
                <a:solidFill>
                  <a:srgbClr val="000090"/>
                </a:solidFill>
              </a:rPr>
              <a:t>First test of a CeF</a:t>
            </a:r>
            <a:r>
              <a:rPr lang="en-US" baseline="-25000" dirty="0" smtClean="0">
                <a:solidFill>
                  <a:srgbClr val="000090"/>
                </a:solidFill>
              </a:rPr>
              <a:t>3</a:t>
            </a:r>
            <a:r>
              <a:rPr lang="en-US" dirty="0" smtClean="0">
                <a:solidFill>
                  <a:srgbClr val="000090"/>
                </a:solidFill>
              </a:rPr>
              <a:t> modules</a:t>
            </a:r>
          </a:p>
          <a:p>
            <a:pPr marL="540000" lvl="1" indent="-198000">
              <a:buFont typeface="Arial"/>
              <a:buChar char="•"/>
            </a:pPr>
            <a:r>
              <a:rPr lang="pl-PL" sz="1600" dirty="0"/>
              <a:t>10 x (3.1 mm W + 10 mm CeF</a:t>
            </a:r>
            <a:r>
              <a:rPr lang="pl-PL" sz="1600" baseline="-25000" dirty="0"/>
              <a:t>3</a:t>
            </a:r>
            <a:r>
              <a:rPr lang="pl-PL" sz="1600" dirty="0" smtClean="0"/>
              <a:t>)</a:t>
            </a:r>
          </a:p>
          <a:p>
            <a:pPr marL="540000" lvl="1" indent="-198000">
              <a:buFont typeface="Arial"/>
              <a:buChar char="•"/>
            </a:pPr>
            <a:r>
              <a:rPr lang="en-US" sz="1600" dirty="0" smtClean="0"/>
              <a:t>Scintillating fibers readout with PMTs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1591" y="4097279"/>
            <a:ext cx="2153281" cy="2065935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796216" y="3708473"/>
            <a:ext cx="422284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09700" indent="-342900">
              <a:buFont typeface="Courier New"/>
              <a:buChar char="o"/>
            </a:pPr>
            <a:r>
              <a:rPr lang="en-US" sz="2000" dirty="0" smtClean="0">
                <a:solidFill>
                  <a:srgbClr val="000090"/>
                </a:solidFill>
              </a:rPr>
              <a:t>500 MeV electrons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35062" y="4094834"/>
            <a:ext cx="2329460" cy="1986074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4574205" y="6057392"/>
            <a:ext cx="4567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   </a:t>
            </a:r>
            <a:r>
              <a:rPr lang="en-US" sz="1600" dirty="0" smtClean="0">
                <a:solidFill>
                  <a:srgbClr val="000000"/>
                </a:solidFill>
              </a:rPr>
              <a:t> Raw signal (left) and correlation (right)</a:t>
            </a:r>
          </a:p>
          <a:p>
            <a:pPr marL="209700" indent="-342900">
              <a:buFont typeface="Courier New"/>
              <a:buChar char="o"/>
            </a:pPr>
            <a:r>
              <a:rPr lang="en-US" sz="1600" dirty="0" smtClean="0">
                <a:solidFill>
                  <a:srgbClr val="000090"/>
                </a:solidFill>
              </a:rPr>
              <a:t>Analysis </a:t>
            </a:r>
            <a:r>
              <a:rPr lang="en-US" sz="1600" dirty="0">
                <a:solidFill>
                  <a:srgbClr val="000090"/>
                </a:solidFill>
              </a:rPr>
              <a:t>of data in progress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39569" y="4992431"/>
            <a:ext cx="468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dirty="0"/>
              <a:t> </a:t>
            </a:r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881181" y="5414204"/>
            <a:ext cx="382618" cy="152857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560944" y="5188855"/>
            <a:ext cx="330255" cy="0"/>
          </a:xfrm>
          <a:prstGeom prst="straightConnector1">
            <a:avLst/>
          </a:prstGeom>
          <a:ln w="9525" cmpd="sng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262062" y="5174213"/>
            <a:ext cx="4686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2 e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EE </a:t>
            </a:r>
            <a:r>
              <a:rPr lang="en-US" sz="2400" dirty="0" err="1">
                <a:solidFill>
                  <a:schemeClr val="tx1"/>
                </a:solidFill>
              </a:rPr>
              <a:t>Shashlik</a:t>
            </a:r>
            <a:r>
              <a:rPr lang="en-US" sz="2400" dirty="0">
                <a:solidFill>
                  <a:schemeClr val="tx1"/>
                </a:solidFill>
              </a:rPr>
              <a:t> beam tests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89142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7823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HE re-build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9" descr="Screen Shot 2013-07-10 at 11.57.15 PM.pn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249" b="4728"/>
          <a:stretch/>
        </p:blipFill>
        <p:spPr>
          <a:xfrm>
            <a:off x="5230370" y="1371600"/>
            <a:ext cx="3913630" cy="34942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990600"/>
            <a:ext cx="823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Current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8077200" y="1066800"/>
            <a:ext cx="5693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New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0" y="1447800"/>
            <a:ext cx="567954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HE re-build </a:t>
            </a:r>
          </a:p>
          <a:p>
            <a:pPr marL="511200" lvl="1" indent="-234000">
              <a:buFont typeface="Lucida Grande"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Higher granularity in </a:t>
            </a:r>
            <a:r>
              <a:rPr lang="en-US" dirty="0"/>
              <a:t>(</a:t>
            </a:r>
            <a:r>
              <a:rPr lang="en-US" dirty="0" err="1"/>
              <a:t>η</a:t>
            </a:r>
            <a:r>
              <a:rPr lang="en-US" dirty="0"/>
              <a:t>/</a:t>
            </a:r>
            <a:r>
              <a:rPr lang="en-US" dirty="0" err="1" smtClean="0"/>
              <a:t>φ</a:t>
            </a:r>
            <a:r>
              <a:rPr lang="en-US" dirty="0" smtClean="0"/>
              <a:t>) x 2 &amp; longitudinal</a:t>
            </a:r>
            <a:r>
              <a:rPr lang="en-US" dirty="0"/>
              <a:t> </a:t>
            </a:r>
            <a:r>
              <a:rPr lang="en-US" dirty="0" smtClean="0"/>
              <a:t>&amp; extension towards EE </a:t>
            </a:r>
            <a:r>
              <a:rPr lang="en-US" dirty="0" err="1" smtClean="0"/>
              <a:t>Shashlik</a:t>
            </a:r>
            <a:r>
              <a:rPr lang="en-US" dirty="0" smtClean="0"/>
              <a:t> (resolution) </a:t>
            </a:r>
            <a:endParaRPr lang="en-US" dirty="0" smtClean="0">
              <a:solidFill>
                <a:srgbClr val="000000"/>
              </a:solidFill>
            </a:endParaRPr>
          </a:p>
          <a:p>
            <a:pPr marL="511200" lvl="1" indent="-234000">
              <a:buFont typeface="Lucida Grande"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Scintillating </a:t>
            </a:r>
            <a:r>
              <a:rPr lang="en-US" dirty="0">
                <a:solidFill>
                  <a:srgbClr val="000000"/>
                </a:solidFill>
              </a:rPr>
              <a:t>tiles in brass </a:t>
            </a:r>
            <a:r>
              <a:rPr lang="en-US" dirty="0" smtClean="0">
                <a:solidFill>
                  <a:srgbClr val="000000"/>
                </a:solidFill>
              </a:rPr>
              <a:t>with finger WLS to reduce light path (80%)</a:t>
            </a:r>
          </a:p>
          <a:p>
            <a:pPr marL="511200" lvl="1" indent="-234000">
              <a:buFont typeface="Lucida Grande"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Investigating new plastic and liquid </a:t>
            </a:r>
          </a:p>
          <a:p>
            <a:pPr marL="277200" lvl="1"/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scintillators or radiation tolerant scintillating </a:t>
            </a:r>
          </a:p>
          <a:p>
            <a:pPr marL="277200" lvl="1"/>
            <a:r>
              <a:rPr lang="en-US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  fibers quartz/glass/crystals doped with Ce3 </a:t>
            </a:r>
            <a:endParaRPr lang="en-US" dirty="0">
              <a:solidFill>
                <a:srgbClr val="000000"/>
              </a:solidFill>
            </a:endParaRPr>
          </a:p>
          <a:p>
            <a:pPr marL="277200" lvl="1"/>
            <a:r>
              <a:rPr lang="en-US" dirty="0" smtClean="0">
                <a:solidFill>
                  <a:srgbClr val="000000"/>
                </a:solidFill>
              </a:rPr>
              <a:t>    for innermost region</a:t>
            </a:r>
            <a:endParaRPr lang="en-US" dirty="0" smtClean="0">
              <a:solidFill>
                <a:srgbClr val="000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4062629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678235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High Granularity Calorimeter (HGCAL)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62D5A-175C-0146-8DFE-850ADA1B8FD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28600" y="990600"/>
            <a:ext cx="56795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3850" lvl="1"/>
            <a:r>
              <a:rPr lang="en-US" dirty="0" smtClean="0"/>
              <a:t>Fine depth segmentation</a:t>
            </a:r>
          </a:p>
          <a:p>
            <a:pPr marL="293850" lvl="1"/>
            <a:r>
              <a:rPr lang="en-US" b="1" dirty="0">
                <a:solidFill>
                  <a:srgbClr val="BF0000"/>
                </a:solidFill>
              </a:rPr>
              <a:t> </a:t>
            </a:r>
            <a:r>
              <a:rPr lang="en-US" b="1" dirty="0" smtClean="0">
                <a:solidFill>
                  <a:srgbClr val="BF0000"/>
                </a:solidFill>
              </a:rPr>
              <a:t>   </a:t>
            </a:r>
            <a:r>
              <a:rPr lang="en-US" sz="1600" b="1" dirty="0" smtClean="0">
                <a:solidFill>
                  <a:srgbClr val="BF0000"/>
                </a:solidFill>
              </a:rPr>
              <a:t>ECAL: ~33 cm, 25 X</a:t>
            </a:r>
            <a:r>
              <a:rPr lang="en-US" sz="1600" b="1" baseline="-25000" dirty="0" smtClean="0">
                <a:solidFill>
                  <a:srgbClr val="BF0000"/>
                </a:solidFill>
              </a:rPr>
              <a:t>0,</a:t>
            </a:r>
            <a:r>
              <a:rPr lang="en-US" sz="1600" b="1" dirty="0" smtClean="0">
                <a:solidFill>
                  <a:srgbClr val="BF0000"/>
                </a:solidFill>
              </a:rPr>
              <a:t> 1</a:t>
            </a:r>
            <a:r>
              <a:rPr lang="en-US" sz="1600" b="1" dirty="0" smtClean="0">
                <a:solidFill>
                  <a:srgbClr val="BF0000"/>
                </a:solidFill>
                <a:sym typeface="Symbol" panose="05050102010706020507" pitchFamily="18" charset="2"/>
              </a:rPr>
              <a:t>, </a:t>
            </a:r>
            <a:r>
              <a:rPr lang="en-US" sz="1600" b="1" dirty="0" smtClean="0">
                <a:solidFill>
                  <a:srgbClr val="BF0000"/>
                </a:solidFill>
              </a:rPr>
              <a:t>31 layers:</a:t>
            </a:r>
          </a:p>
          <a:p>
            <a:pPr marL="543600" lvl="2"/>
            <a:r>
              <a:rPr lang="en-US" sz="1600" dirty="0" smtClean="0">
                <a:solidFill>
                  <a:srgbClr val="BF0000"/>
                </a:solidFill>
              </a:rPr>
              <a:t>11 </a:t>
            </a:r>
            <a:r>
              <a:rPr lang="en-US" sz="1600" dirty="0">
                <a:solidFill>
                  <a:srgbClr val="BF0000"/>
                </a:solidFill>
              </a:rPr>
              <a:t>planes of Si separated by 0.5 X</a:t>
            </a:r>
            <a:r>
              <a:rPr lang="en-US" sz="1600" baseline="-25000" dirty="0">
                <a:solidFill>
                  <a:srgbClr val="BF0000"/>
                </a:solidFill>
              </a:rPr>
              <a:t>0</a:t>
            </a:r>
            <a:r>
              <a:rPr lang="en-US" sz="1600" dirty="0">
                <a:solidFill>
                  <a:srgbClr val="BF0000"/>
                </a:solidFill>
              </a:rPr>
              <a:t> of lead/</a:t>
            </a:r>
            <a:r>
              <a:rPr lang="en-US" sz="1600" dirty="0" smtClean="0">
                <a:solidFill>
                  <a:srgbClr val="BF0000"/>
                </a:solidFill>
              </a:rPr>
              <a:t>Cu</a:t>
            </a:r>
          </a:p>
          <a:p>
            <a:pPr marL="543600" lvl="2"/>
            <a:r>
              <a:rPr lang="en-US" sz="1600" dirty="0" smtClean="0">
                <a:solidFill>
                  <a:srgbClr val="BF0000"/>
                </a:solidFill>
              </a:rPr>
              <a:t>10 </a:t>
            </a:r>
            <a:r>
              <a:rPr lang="en-US" sz="1600" dirty="0">
                <a:solidFill>
                  <a:srgbClr val="BF0000"/>
                </a:solidFill>
              </a:rPr>
              <a:t>planes of Si separated by 0.8 X</a:t>
            </a:r>
            <a:r>
              <a:rPr lang="en-US" sz="1600" baseline="-25000" dirty="0">
                <a:solidFill>
                  <a:srgbClr val="BF0000"/>
                </a:solidFill>
              </a:rPr>
              <a:t>0</a:t>
            </a:r>
            <a:r>
              <a:rPr lang="en-US" sz="1600" dirty="0">
                <a:solidFill>
                  <a:srgbClr val="BF0000"/>
                </a:solidFill>
              </a:rPr>
              <a:t> of lead/</a:t>
            </a:r>
            <a:r>
              <a:rPr lang="en-US" sz="1600" dirty="0" smtClean="0">
                <a:solidFill>
                  <a:srgbClr val="BF0000"/>
                </a:solidFill>
              </a:rPr>
              <a:t>Cu</a:t>
            </a:r>
          </a:p>
          <a:p>
            <a:pPr marL="543600" lvl="2"/>
            <a:r>
              <a:rPr lang="en-US" sz="1600" dirty="0" smtClean="0">
                <a:solidFill>
                  <a:srgbClr val="BF0000"/>
                </a:solidFill>
              </a:rPr>
              <a:t>10 </a:t>
            </a:r>
            <a:r>
              <a:rPr lang="en-US" sz="1600" dirty="0">
                <a:solidFill>
                  <a:srgbClr val="BF0000"/>
                </a:solidFill>
              </a:rPr>
              <a:t>planes of Si separated by 1.2 X</a:t>
            </a:r>
            <a:r>
              <a:rPr lang="en-US" sz="1600" baseline="-25000" dirty="0">
                <a:solidFill>
                  <a:srgbClr val="BF0000"/>
                </a:solidFill>
              </a:rPr>
              <a:t>0</a:t>
            </a:r>
            <a:r>
              <a:rPr lang="en-US" sz="1600" dirty="0">
                <a:solidFill>
                  <a:srgbClr val="BF0000"/>
                </a:solidFill>
              </a:rPr>
              <a:t> of lead/</a:t>
            </a:r>
            <a:r>
              <a:rPr lang="en-US" sz="1600" dirty="0" smtClean="0">
                <a:solidFill>
                  <a:srgbClr val="BF0000"/>
                </a:solidFill>
              </a:rPr>
              <a:t>Cu</a:t>
            </a:r>
          </a:p>
          <a:p>
            <a:pPr marL="543600" lvl="2"/>
            <a:r>
              <a:rPr lang="en-US" sz="1600" b="1" dirty="0" smtClean="0">
                <a:solidFill>
                  <a:srgbClr val="BF0000"/>
                </a:solidFill>
              </a:rPr>
              <a:t>HCAL: ~66 cm, </a:t>
            </a:r>
            <a:r>
              <a:rPr lang="el-GR" sz="1600" b="1" dirty="0" smtClean="0">
                <a:solidFill>
                  <a:srgbClr val="BF0000"/>
                </a:solidFill>
              </a:rPr>
              <a:t>4λ</a:t>
            </a:r>
            <a:r>
              <a:rPr lang="el-GR" sz="1600" b="1" dirty="0">
                <a:solidFill>
                  <a:srgbClr val="BF0000"/>
                </a:solidFill>
              </a:rPr>
              <a:t>:</a:t>
            </a:r>
          </a:p>
          <a:p>
            <a:pPr marL="543600"/>
            <a:r>
              <a:rPr lang="el-GR" sz="1600" dirty="0" smtClean="0">
                <a:solidFill>
                  <a:srgbClr val="BF0000"/>
                </a:solidFill>
              </a:rPr>
              <a:t>12</a:t>
            </a:r>
            <a:r>
              <a:rPr lang="en-US" sz="1600" dirty="0" smtClean="0">
                <a:solidFill>
                  <a:srgbClr val="BF0000"/>
                </a:solidFill>
              </a:rPr>
              <a:t> planes of</a:t>
            </a:r>
            <a:r>
              <a:rPr lang="en-US" sz="1600" dirty="0">
                <a:solidFill>
                  <a:srgbClr val="BF0000"/>
                </a:solidFill>
              </a:rPr>
              <a:t> </a:t>
            </a:r>
            <a:r>
              <a:rPr lang="en-US" sz="1600" dirty="0" smtClean="0">
                <a:solidFill>
                  <a:srgbClr val="BF0000"/>
                </a:solidFill>
              </a:rPr>
              <a:t>Si</a:t>
            </a:r>
            <a:r>
              <a:rPr lang="en-US" sz="1600" dirty="0">
                <a:solidFill>
                  <a:srgbClr val="BF0000"/>
                </a:solidFill>
              </a:rPr>
              <a:t> </a:t>
            </a:r>
            <a:r>
              <a:rPr lang="en-US" sz="1600" dirty="0" smtClean="0">
                <a:solidFill>
                  <a:srgbClr val="BF0000"/>
                </a:solidFill>
              </a:rPr>
              <a:t>separated</a:t>
            </a:r>
            <a:r>
              <a:rPr lang="en-US" sz="1600" dirty="0">
                <a:solidFill>
                  <a:srgbClr val="BF0000"/>
                </a:solidFill>
              </a:rPr>
              <a:t> </a:t>
            </a:r>
            <a:r>
              <a:rPr lang="en-US" sz="1600" dirty="0" smtClean="0">
                <a:solidFill>
                  <a:srgbClr val="BF0000"/>
                </a:solidFill>
              </a:rPr>
              <a:t>by</a:t>
            </a:r>
            <a:r>
              <a:rPr lang="en-US" sz="1600" dirty="0">
                <a:solidFill>
                  <a:srgbClr val="BF0000"/>
                </a:solidFill>
              </a:rPr>
              <a:t> </a:t>
            </a:r>
            <a:r>
              <a:rPr lang="en-US" sz="1600" dirty="0" smtClean="0">
                <a:solidFill>
                  <a:srgbClr val="BF0000"/>
                </a:solidFill>
              </a:rPr>
              <a:t>40</a:t>
            </a:r>
            <a:r>
              <a:rPr lang="en-US" sz="1600" dirty="0">
                <a:solidFill>
                  <a:srgbClr val="BF0000"/>
                </a:solidFill>
              </a:rPr>
              <a:t> </a:t>
            </a:r>
            <a:r>
              <a:rPr lang="en-US" sz="1600" dirty="0" smtClean="0">
                <a:solidFill>
                  <a:srgbClr val="BF0000"/>
                </a:solidFill>
              </a:rPr>
              <a:t>mm</a:t>
            </a:r>
            <a:r>
              <a:rPr lang="en-US" sz="1600" dirty="0">
                <a:solidFill>
                  <a:srgbClr val="BF0000"/>
                </a:solidFill>
              </a:rPr>
              <a:t> </a:t>
            </a:r>
            <a:r>
              <a:rPr lang="en-US" sz="1600" dirty="0" smtClean="0">
                <a:solidFill>
                  <a:srgbClr val="BF0000"/>
                </a:solidFill>
              </a:rPr>
              <a:t>of</a:t>
            </a:r>
            <a:r>
              <a:rPr lang="en-US" sz="1600" dirty="0">
                <a:solidFill>
                  <a:srgbClr val="BF0000"/>
                </a:solidFill>
              </a:rPr>
              <a:t> </a:t>
            </a:r>
            <a:r>
              <a:rPr lang="en-US" sz="1600" dirty="0" smtClean="0">
                <a:solidFill>
                  <a:srgbClr val="BF0000"/>
                </a:solidFill>
              </a:rPr>
              <a:t>brass</a:t>
            </a:r>
            <a:endParaRPr lang="en-US" sz="1600" dirty="0">
              <a:solidFill>
                <a:srgbClr val="BF0000"/>
              </a:solidFill>
            </a:endParaRPr>
          </a:p>
          <a:p>
            <a:pPr marL="56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Fine grain pads 0.9 cm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to 1.8 cm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pPr marL="56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3.7/1.4 </a:t>
            </a:r>
            <a:r>
              <a:rPr lang="en-US" dirty="0" err="1" smtClean="0">
                <a:solidFill>
                  <a:srgbClr val="000000"/>
                </a:solidFill>
              </a:rPr>
              <a:t>Mch</a:t>
            </a:r>
            <a:r>
              <a:rPr lang="en-US" dirty="0" smtClean="0">
                <a:solidFill>
                  <a:srgbClr val="000000"/>
                </a:solidFill>
              </a:rPr>
              <a:t> &amp; 420/250 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Si in E/H</a:t>
            </a:r>
          </a:p>
          <a:p>
            <a:pPr marL="562950" lvl="1" indent="-28575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30000 modules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Back HCAL as HE re-build 5</a:t>
            </a:r>
            <a:r>
              <a:rPr lang="el-GR" sz="2000" dirty="0" smtClean="0">
                <a:solidFill>
                  <a:srgbClr val="000090"/>
                </a:solidFill>
              </a:rPr>
              <a:t>λ</a:t>
            </a:r>
            <a:endParaRPr lang="en-US" sz="2000" dirty="0">
              <a:solidFill>
                <a:srgbClr val="000090"/>
              </a:solidFill>
            </a:endParaRPr>
          </a:p>
          <a:p>
            <a:pPr marL="277200" lvl="1"/>
            <a:r>
              <a:rPr lang="en-US" dirty="0">
                <a:solidFill>
                  <a:srgbClr val="000000"/>
                </a:solidFill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ith increased transverse granularity</a:t>
            </a:r>
            <a:endParaRPr lang="en-US" dirty="0" smtClean="0">
              <a:solidFill>
                <a:srgbClr val="000000"/>
              </a:solidFill>
              <a:sym typeface="Wingding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4151" y="791829"/>
            <a:ext cx="2466725" cy="26415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6270" y="3503957"/>
            <a:ext cx="3924583" cy="33513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51" y="4522330"/>
            <a:ext cx="2331734" cy="226511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2285" y="4526927"/>
            <a:ext cx="2712826" cy="2315197"/>
          </a:xfrm>
          <a:prstGeom prst="rect">
            <a:avLst/>
          </a:prstGeom>
        </p:spPr>
      </p:pic>
      <p:cxnSp>
        <p:nvCxnSpPr>
          <p:cNvPr id="13" name="Straight Arrow Connector 12"/>
          <p:cNvCxnSpPr/>
          <p:nvPr/>
        </p:nvCxnSpPr>
        <p:spPr>
          <a:xfrm flipV="1">
            <a:off x="4938730" y="5502859"/>
            <a:ext cx="388043" cy="15286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9649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066800"/>
            <a:ext cx="6138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</a:rPr>
              <a:t>3D measurement of the shower topology</a:t>
            </a:r>
          </a:p>
          <a:p>
            <a:pPr marL="507600" lvl="1" indent="-248400">
              <a:buFont typeface="Lucida Grande"/>
              <a:buChar char="-"/>
            </a:pPr>
            <a:r>
              <a:rPr lang="en-US" dirty="0" smtClean="0"/>
              <a:t>25 mm Moliere radius (shower narrower before max)</a:t>
            </a:r>
          </a:p>
          <a:p>
            <a:pPr marL="511200" lvl="1" indent="-234000">
              <a:buFont typeface="Lucida Grande"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Expected e/</a:t>
            </a:r>
            <a:r>
              <a:rPr lang="en-US" dirty="0" err="1" smtClean="0">
                <a:solidFill>
                  <a:srgbClr val="000000"/>
                </a:solidFill>
              </a:rPr>
              <a:t>γ</a:t>
            </a:r>
            <a:r>
              <a:rPr lang="en-US" dirty="0" smtClean="0">
                <a:solidFill>
                  <a:srgbClr val="000000"/>
                </a:solidFill>
              </a:rPr>
              <a:t> resolution </a:t>
            </a:r>
            <a:r>
              <a:rPr lang="en-US" dirty="0" smtClean="0">
                <a:solidFill>
                  <a:srgbClr val="BF0000"/>
                </a:solidFill>
              </a:rPr>
              <a:t>∼ </a:t>
            </a:r>
            <a:r>
              <a:rPr lang="fr-FR" dirty="0" smtClean="0">
                <a:solidFill>
                  <a:srgbClr val="BF0000"/>
                </a:solidFill>
              </a:rPr>
              <a:t>20</a:t>
            </a:r>
            <a:r>
              <a:rPr lang="fr-FR" dirty="0">
                <a:solidFill>
                  <a:srgbClr val="BF0000"/>
                </a:solidFill>
              </a:rPr>
              <a:t>%/√E + </a:t>
            </a:r>
            <a:r>
              <a:rPr lang="fr-FR" dirty="0" smtClean="0">
                <a:solidFill>
                  <a:srgbClr val="BF0000"/>
                </a:solidFill>
              </a:rPr>
              <a:t>≤ 1%</a:t>
            </a:r>
            <a:endParaRPr lang="en-US" dirty="0">
              <a:solidFill>
                <a:srgbClr val="BF0000"/>
              </a:solidFill>
              <a:sym typeface="Wingding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2133600"/>
            <a:ext cx="36296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Tiling of 8</a:t>
            </a:r>
            <a:r>
              <a:rPr lang="en-US" sz="1600" dirty="0"/>
              <a:t>” hexagonal Si-</a:t>
            </a:r>
            <a:r>
              <a:rPr lang="en-US" sz="1600" dirty="0" smtClean="0"/>
              <a:t>sensors modules</a:t>
            </a:r>
            <a:endParaRPr lang="en-US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1675" y="1905000"/>
            <a:ext cx="4353132" cy="280048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15200" y="4648200"/>
            <a:ext cx="1479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VBF Jet no PU</a:t>
            </a:r>
            <a:endParaRPr lang="en-US" dirty="0"/>
          </a:p>
        </p:txBody>
      </p:sp>
      <p:pic>
        <p:nvPicPr>
          <p:cNvPr id="16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438400"/>
            <a:ext cx="2778930" cy="2820318"/>
          </a:xfrm>
          <a:prstGeom prst="rect">
            <a:avLst/>
          </a:prstGeom>
        </p:spPr>
      </p:pic>
      <p:pic>
        <p:nvPicPr>
          <p:cNvPr id="20" name="Imag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600" y="4572000"/>
            <a:ext cx="2343894" cy="2133600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High Granularity Calorimeter (HGCAL)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268984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Challenges for HGCAL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066800"/>
            <a:ext cx="6581525" cy="38989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5334000"/>
            <a:ext cx="863569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GB" sz="1600" b="1" dirty="0" smtClean="0"/>
              <a:t>Verify radiation hardness of Silicon sensors. Similar </a:t>
            </a:r>
            <a:r>
              <a:rPr lang="en-GB" sz="1600" b="1" dirty="0" err="1" smtClean="0"/>
              <a:t>fluence</a:t>
            </a:r>
            <a:r>
              <a:rPr lang="en-GB" sz="1600" b="1" dirty="0" smtClean="0"/>
              <a:t> as innermost pixel but:</a:t>
            </a:r>
          </a:p>
          <a:p>
            <a:pPr lvl="1"/>
            <a:r>
              <a:rPr lang="en-GB" sz="1600" dirty="0" smtClean="0"/>
              <a:t>Tracker dominated by charged hadrons -&gt; extend studies to neutrons</a:t>
            </a:r>
          </a:p>
          <a:p>
            <a:pPr lvl="1"/>
            <a:r>
              <a:rPr lang="en-GB" sz="1600" dirty="0" smtClean="0"/>
              <a:t>Verify if p-on-n suitable (the less expensive option)</a:t>
            </a:r>
          </a:p>
          <a:p>
            <a:pPr lvl="1"/>
            <a:r>
              <a:rPr lang="en-GB" sz="1600" dirty="0" smtClean="0"/>
              <a:t>Prototype partial implant (100</a:t>
            </a:r>
            <a:r>
              <a:rPr lang="en-GB" sz="1600" dirty="0">
                <a:latin typeface="Symbol" charset="2"/>
                <a:cs typeface="Symbol" charset="2"/>
              </a:rPr>
              <a:t>m</a:t>
            </a:r>
            <a:r>
              <a:rPr lang="en-GB" sz="1600" dirty="0" smtClean="0"/>
              <a:t> or 200 </a:t>
            </a:r>
            <a:r>
              <a:rPr lang="en-GB" sz="1600" dirty="0" smtClean="0">
                <a:latin typeface="Symbol" charset="2"/>
                <a:cs typeface="Symbol" charset="2"/>
              </a:rPr>
              <a:t>m</a:t>
            </a:r>
            <a:r>
              <a:rPr lang="en-GB" sz="1600" dirty="0" smtClean="0"/>
              <a:t> on 300</a:t>
            </a:r>
            <a:r>
              <a:rPr lang="en-GB" sz="1600" dirty="0">
                <a:latin typeface="Symbol" charset="2"/>
                <a:cs typeface="Symbol" charset="2"/>
              </a:rPr>
              <a:t>m</a:t>
            </a:r>
            <a:r>
              <a:rPr lang="en-GB" sz="1600" dirty="0" smtClean="0"/>
              <a:t> wafer) for high </a:t>
            </a:r>
            <a:r>
              <a:rPr lang="en-GB" sz="1600" dirty="0" smtClean="0">
                <a:latin typeface="Symbol" charset="2"/>
                <a:cs typeface="Symbol" charset="2"/>
              </a:rPr>
              <a:t>h </a:t>
            </a:r>
            <a:r>
              <a:rPr lang="en-GB" sz="1600" dirty="0" smtClean="0">
                <a:latin typeface="Arial"/>
                <a:cs typeface="Arial"/>
              </a:rPr>
              <a:t>region</a:t>
            </a:r>
            <a:endParaRPr lang="en-GB" dirty="0" smtClean="0">
              <a:latin typeface="Arial"/>
              <a:cs typeface="Arial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151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Challenges for </a:t>
            </a:r>
            <a:r>
              <a:rPr lang="en-GB" sz="2400" dirty="0" smtClean="0"/>
              <a:t>HGCAL(2)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447800"/>
            <a:ext cx="76962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2) Engineering studies </a:t>
            </a:r>
            <a:r>
              <a:rPr lang="en-GB" dirty="0"/>
              <a:t>	</a:t>
            </a:r>
            <a:endParaRPr lang="en-GB" dirty="0" smtClean="0"/>
          </a:p>
          <a:p>
            <a:r>
              <a:rPr lang="en-GB" dirty="0"/>
              <a:t>	</a:t>
            </a:r>
            <a:r>
              <a:rPr lang="en-GB" dirty="0" smtClean="0"/>
              <a:t>module design and thermal properties</a:t>
            </a:r>
          </a:p>
          <a:p>
            <a:r>
              <a:rPr lang="en-GB" dirty="0"/>
              <a:t>	keeping longitudinal </a:t>
            </a:r>
            <a:r>
              <a:rPr lang="en-GB" dirty="0" smtClean="0"/>
              <a:t>compactness</a:t>
            </a:r>
          </a:p>
          <a:p>
            <a:r>
              <a:rPr lang="en-GB" dirty="0"/>
              <a:t>	</a:t>
            </a:r>
            <a:r>
              <a:rPr lang="en-GB" dirty="0" smtClean="0"/>
              <a:t>thermal screen and exit of services through cold/warm transition</a:t>
            </a:r>
          </a:p>
          <a:p>
            <a:endParaRPr lang="en-GB" dirty="0" smtClean="0"/>
          </a:p>
          <a:p>
            <a:r>
              <a:rPr lang="en-GB" dirty="0" smtClean="0"/>
              <a:t>3) </a:t>
            </a:r>
            <a:r>
              <a:rPr lang="en-GB" b="1" dirty="0" smtClean="0"/>
              <a:t>Readout and Trigger definition</a:t>
            </a:r>
          </a:p>
          <a:p>
            <a:r>
              <a:rPr lang="en-GB" b="1" dirty="0" smtClean="0"/>
              <a:t>	</a:t>
            </a:r>
            <a:r>
              <a:rPr lang="en-GB" dirty="0" smtClean="0"/>
              <a:t> FE electronics characteristics</a:t>
            </a:r>
          </a:p>
          <a:p>
            <a:r>
              <a:rPr lang="en-GB" dirty="0"/>
              <a:t>	</a:t>
            </a:r>
            <a:r>
              <a:rPr lang="en-GB" dirty="0" smtClean="0"/>
              <a:t>	dynamic range</a:t>
            </a:r>
          </a:p>
          <a:p>
            <a:r>
              <a:rPr lang="en-GB" b="1" dirty="0"/>
              <a:t>	</a:t>
            </a:r>
            <a:r>
              <a:rPr lang="en-GB" b="1" dirty="0" smtClean="0"/>
              <a:t>	</a:t>
            </a:r>
            <a:r>
              <a:rPr lang="en-GB" dirty="0" smtClean="0"/>
              <a:t>optimisation in noise/power/peaking-time</a:t>
            </a:r>
            <a:r>
              <a:rPr lang="en-GB" b="1" dirty="0" smtClean="0"/>
              <a:t> </a:t>
            </a:r>
          </a:p>
          <a:p>
            <a:r>
              <a:rPr lang="en-GB" b="1" dirty="0"/>
              <a:t>	</a:t>
            </a:r>
            <a:r>
              <a:rPr lang="en-GB" dirty="0" smtClean="0"/>
              <a:t>Energy threshold </a:t>
            </a:r>
            <a:r>
              <a:rPr lang="en-GB" dirty="0" err="1" smtClean="0"/>
              <a:t>vs</a:t>
            </a:r>
            <a:r>
              <a:rPr lang="en-GB" dirty="0" smtClean="0"/>
              <a:t> occupancy &amp; </a:t>
            </a:r>
            <a:r>
              <a:rPr lang="en-GB" dirty="0" err="1" smtClean="0"/>
              <a:t>mip</a:t>
            </a:r>
            <a:r>
              <a:rPr lang="en-GB" dirty="0" smtClean="0"/>
              <a:t> visibility</a:t>
            </a:r>
          </a:p>
          <a:p>
            <a:r>
              <a:rPr lang="en-GB" dirty="0"/>
              <a:t>	</a:t>
            </a:r>
            <a:r>
              <a:rPr lang="en-GB" dirty="0" smtClean="0"/>
              <a:t>Powering </a:t>
            </a:r>
          </a:p>
          <a:p>
            <a:r>
              <a:rPr lang="en-GB" dirty="0"/>
              <a:t>	</a:t>
            </a:r>
            <a:r>
              <a:rPr lang="en-GB" dirty="0" smtClean="0"/>
              <a:t>Data flow and data concentration</a:t>
            </a:r>
          </a:p>
          <a:p>
            <a:r>
              <a:rPr lang="en-GB" dirty="0"/>
              <a:t>	</a:t>
            </a:r>
            <a:r>
              <a:rPr lang="en-GB" dirty="0" smtClean="0"/>
              <a:t>Trigger primitive</a:t>
            </a:r>
          </a:p>
          <a:p>
            <a:r>
              <a:rPr lang="en-GB" dirty="0"/>
              <a:t>	</a:t>
            </a:r>
            <a:r>
              <a:rPr lang="en-GB" dirty="0" smtClean="0"/>
              <a:t>… </a:t>
            </a:r>
          </a:p>
          <a:p>
            <a:pPr marL="0" lvl="2"/>
            <a:r>
              <a:rPr lang="en-GB" dirty="0" smtClean="0">
                <a:solidFill>
                  <a:srgbClr val="000000"/>
                </a:solidFill>
              </a:rPr>
              <a:t>4</a:t>
            </a:r>
            <a:r>
              <a:rPr lang="en-GB" b="1" dirty="0" smtClean="0">
                <a:solidFill>
                  <a:srgbClr val="000000"/>
                </a:solidFill>
              </a:rPr>
              <a:t>) </a:t>
            </a:r>
            <a:r>
              <a:rPr lang="en-US" b="1" dirty="0" smtClean="0">
                <a:solidFill>
                  <a:srgbClr val="000000"/>
                </a:solidFill>
              </a:rPr>
              <a:t>Demonstrate </a:t>
            </a:r>
            <a:r>
              <a:rPr lang="en-US" b="1" dirty="0">
                <a:solidFill>
                  <a:srgbClr val="000000"/>
                </a:solidFill>
              </a:rPr>
              <a:t>benefit of high granularity in physics performance </a:t>
            </a:r>
          </a:p>
          <a:p>
            <a:endParaRPr lang="en-GB" dirty="0" smtClean="0"/>
          </a:p>
          <a:p>
            <a:r>
              <a:rPr lang="en-GB" b="1" dirty="0"/>
              <a:t>	</a:t>
            </a:r>
            <a:endParaRPr lang="en-GB" b="1" dirty="0" smtClean="0"/>
          </a:p>
        </p:txBody>
      </p:sp>
    </p:spTree>
    <p:extLst>
      <p:ext uri="{BB962C8B-B14F-4D97-AF65-F5344CB8AC3E}">
        <p14:creationId xmlns:p14="http://schemas.microsoft.com/office/powerpoint/2010/main" val="6939474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CMS </a:t>
            </a:r>
            <a:r>
              <a:rPr lang="en-GB" dirty="0" err="1" smtClean="0"/>
              <a:t>Endcap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6400" y="914400"/>
            <a:ext cx="5943599" cy="575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962400" y="2057400"/>
            <a:ext cx="736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EE</a:t>
            </a:r>
          </a:p>
          <a:p>
            <a:r>
              <a:rPr lang="en-GB" dirty="0" smtClean="0"/>
              <a:t>PWO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43200" y="1600200"/>
            <a:ext cx="12494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</a:t>
            </a:r>
          </a:p>
          <a:p>
            <a:r>
              <a:rPr lang="en-GB" dirty="0" smtClean="0"/>
              <a:t>Brass</a:t>
            </a:r>
          </a:p>
          <a:p>
            <a:r>
              <a:rPr lang="en-GB" dirty="0" smtClean="0"/>
              <a:t>Scintillator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419600" y="4191000"/>
            <a:ext cx="9031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ES</a:t>
            </a:r>
          </a:p>
          <a:p>
            <a:r>
              <a:rPr lang="en-GB" sz="1200" dirty="0" err="1" smtClean="0"/>
              <a:t>preshower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769956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76400"/>
            <a:ext cx="7467600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CMS needs to change its </a:t>
            </a:r>
            <a:r>
              <a:rPr lang="en-GB" dirty="0" err="1" smtClean="0">
                <a:solidFill>
                  <a:srgbClr val="FF0000"/>
                </a:solidFill>
              </a:rPr>
              <a:t>Endcap</a:t>
            </a:r>
            <a:r>
              <a:rPr lang="en-GB" dirty="0" smtClean="0">
                <a:solidFill>
                  <a:srgbClr val="FF0000"/>
                </a:solidFill>
              </a:rPr>
              <a:t> Calorimeters for the HL-LHC phase</a:t>
            </a:r>
          </a:p>
          <a:p>
            <a:r>
              <a:rPr lang="en-GB" dirty="0" smtClean="0"/>
              <a:t>Two concepts are being currently proposed: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>
                <a:solidFill>
                  <a:srgbClr val="FF0000"/>
                </a:solidFill>
              </a:rPr>
              <a:t>S</a:t>
            </a:r>
            <a:r>
              <a:rPr lang="en-GB" dirty="0" err="1" smtClean="0">
                <a:solidFill>
                  <a:srgbClr val="FF0000"/>
                </a:solidFill>
              </a:rPr>
              <a:t>hashlik</a:t>
            </a:r>
            <a:r>
              <a:rPr lang="en-GB" dirty="0" smtClean="0">
                <a:solidFill>
                  <a:srgbClr val="FF0000"/>
                </a:solidFill>
              </a:rPr>
              <a:t>  with HE rebuild</a:t>
            </a:r>
          </a:p>
          <a:p>
            <a:r>
              <a:rPr lang="en-GB" dirty="0"/>
              <a:t>	</a:t>
            </a:r>
            <a:r>
              <a:rPr lang="en-GB" dirty="0" smtClean="0"/>
              <a:t>more in the line of the existing CMS</a:t>
            </a:r>
          </a:p>
          <a:p>
            <a:r>
              <a:rPr lang="en-GB" dirty="0"/>
              <a:t>	</a:t>
            </a:r>
            <a:r>
              <a:rPr lang="en-GB" dirty="0" smtClean="0"/>
              <a:t>challenges are mostly in establishing the radiation hardness of 	the proposed components 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High Granularity Calorimeter </a:t>
            </a:r>
            <a:r>
              <a:rPr lang="en-GB" dirty="0" smtClean="0"/>
              <a:t>“a la CALICE”</a:t>
            </a:r>
          </a:p>
          <a:p>
            <a:r>
              <a:rPr lang="en-GB" dirty="0"/>
              <a:t>	</a:t>
            </a:r>
            <a:r>
              <a:rPr lang="en-GB" dirty="0" smtClean="0"/>
              <a:t> but the LHC environment is very different from ILC:                        	</a:t>
            </a:r>
            <a:r>
              <a:rPr lang="en-GB" smtClean="0"/>
              <a:t>	radiation (-&gt; low T), </a:t>
            </a:r>
            <a:r>
              <a:rPr lang="en-GB" dirty="0" smtClean="0"/>
              <a:t>continuous powering, high rate </a:t>
            </a:r>
          </a:p>
          <a:p>
            <a:r>
              <a:rPr lang="en-GB" dirty="0"/>
              <a:t>	</a:t>
            </a:r>
            <a:r>
              <a:rPr lang="en-GB" dirty="0" smtClean="0"/>
              <a:t>challenges are mostly in finding proper engineering solutions </a:t>
            </a:r>
          </a:p>
          <a:p>
            <a:endParaRPr lang="en-GB" dirty="0"/>
          </a:p>
          <a:p>
            <a:r>
              <a:rPr lang="en-GB" dirty="0" smtClean="0"/>
              <a:t>In both cases, performance assessment </a:t>
            </a:r>
            <a:r>
              <a:rPr lang="en-GB" dirty="0" smtClean="0">
                <a:solidFill>
                  <a:srgbClr val="FF0000"/>
                </a:solidFill>
              </a:rPr>
              <a:t>in the CMS environment  </a:t>
            </a:r>
            <a:r>
              <a:rPr lang="en-GB" dirty="0" smtClean="0"/>
              <a:t>is going-on in view of the Technical Proposal. </a:t>
            </a:r>
          </a:p>
          <a:p>
            <a:endParaRPr lang="en-GB" dirty="0"/>
          </a:p>
          <a:p>
            <a:r>
              <a:rPr lang="en-GB" dirty="0" smtClean="0"/>
              <a:t>Decision between the two solutions expected in ~ 1 year.  </a:t>
            </a:r>
          </a:p>
        </p:txBody>
      </p:sp>
    </p:spTree>
    <p:extLst>
      <p:ext uri="{BB962C8B-B14F-4D97-AF65-F5344CB8AC3E}">
        <p14:creationId xmlns:p14="http://schemas.microsoft.com/office/powerpoint/2010/main" val="1640149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Radiation damage on crystals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3456384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/>
              <a:t>Gamma irradiation </a:t>
            </a:r>
            <a:r>
              <a:rPr lang="it-IT" dirty="0"/>
              <a:t>creates color centers which reduce the crystal </a:t>
            </a:r>
            <a:r>
              <a:rPr lang="it-IT" dirty="0" smtClean="0"/>
              <a:t>transparency up to a saturation level, </a:t>
            </a:r>
            <a:r>
              <a:rPr lang="it-IT" dirty="0"/>
              <a:t>which depends on the dose rate. </a:t>
            </a:r>
            <a:r>
              <a:rPr lang="it-IT" dirty="0">
                <a:solidFill>
                  <a:srgbClr val="FF0000"/>
                </a:solidFill>
              </a:rPr>
              <a:t>The damage is spontaneously </a:t>
            </a:r>
            <a:r>
              <a:rPr lang="it-IT" dirty="0" smtClean="0">
                <a:solidFill>
                  <a:srgbClr val="FF0000"/>
                </a:solidFill>
              </a:rPr>
              <a:t>recovered at room temperature.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33800" y="1371600"/>
            <a:ext cx="5040560" cy="4652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28600" y="4800600"/>
            <a:ext cx="374441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b="1" dirty="0"/>
              <a:t>Hadron</a:t>
            </a:r>
            <a:r>
              <a:rPr lang="it-IT" dirty="0"/>
              <a:t> damage creates clusters of defects which cause light transmission loss. </a:t>
            </a:r>
            <a:r>
              <a:rPr lang="it-IT" dirty="0">
                <a:solidFill>
                  <a:srgbClr val="FF0000"/>
                </a:solidFill>
              </a:rPr>
              <a:t>The damage is permanent and cumulative at room </a:t>
            </a:r>
            <a:r>
              <a:rPr lang="it-IT" dirty="0" smtClean="0">
                <a:solidFill>
                  <a:srgbClr val="FF0000"/>
                </a:solidFill>
              </a:rPr>
              <a:t>temperature.</a:t>
            </a:r>
          </a:p>
        </p:txBody>
      </p:sp>
      <p:pic>
        <p:nvPicPr>
          <p:cNvPr id="8" name="Picture 2" descr="http://hepwww.rl.ac.uk/cmsvpt/bestphotos/UK/UK%20RAL%20-%20VPT%20and%20Crysta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81000" y="3429000"/>
            <a:ext cx="3096344" cy="114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254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Expected Light loss in </a:t>
            </a:r>
            <a:r>
              <a:rPr lang="en-GB" sz="2400" dirty="0" err="1" smtClean="0"/>
              <a:t>Endcaps</a:t>
            </a:r>
            <a:r>
              <a:rPr lang="en-GB" sz="2400" dirty="0" smtClean="0"/>
              <a:t> (EE)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76200" y="990600"/>
            <a:ext cx="4407389" cy="2633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Ledovskoy_Loloss.pd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201" y="914400"/>
            <a:ext cx="4718799" cy="47187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2640942" y="2921658"/>
            <a:ext cx="386658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Fraction of ECAL response </a:t>
            </a:r>
            <a:endParaRPr lang="en-US" sz="24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5257800" y="2743200"/>
            <a:ext cx="118452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Simulation</a:t>
            </a:r>
          </a:p>
          <a:p>
            <a:r>
              <a:rPr lang="en-US" dirty="0" smtClean="0"/>
              <a:t>50 GeV e-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3886200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addition, longitudinal non-uniformity builds up and creates a constant term.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5257800"/>
            <a:ext cx="697070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The EE crystals were chosen to survive</a:t>
            </a:r>
          </a:p>
          <a:p>
            <a:r>
              <a:rPr lang="en-GB" dirty="0"/>
              <a:t>t</a:t>
            </a:r>
            <a:r>
              <a:rPr lang="en-GB" dirty="0" smtClean="0"/>
              <a:t>he nominal LHC 500 fb</a:t>
            </a:r>
            <a:r>
              <a:rPr lang="en-GB" baseline="30000" dirty="0" smtClean="0"/>
              <a:t>-1 </a:t>
            </a:r>
            <a:r>
              <a:rPr lang="en-GB" dirty="0" smtClean="0"/>
              <a:t>, w</a:t>
            </a:r>
            <a:r>
              <a:rPr lang="en-GB" dirty="0" smtClean="0"/>
              <a:t>ith the precision region up to </a:t>
            </a:r>
            <a:r>
              <a:rPr lang="en-GB" dirty="0" smtClean="0">
                <a:latin typeface="Symbol" charset="2"/>
                <a:cs typeface="Symbol" charset="2"/>
              </a:rPr>
              <a:t>h</a:t>
            </a:r>
            <a:r>
              <a:rPr lang="en-GB" dirty="0" smtClean="0"/>
              <a:t> &lt; ~ 2.5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394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Radiation damage End Cap </a:t>
            </a:r>
            <a:r>
              <a:rPr lang="en-GB" sz="2400" dirty="0" err="1" smtClean="0"/>
              <a:t>Hadronic</a:t>
            </a:r>
            <a:r>
              <a:rPr lang="en-GB" sz="2400" dirty="0" smtClean="0"/>
              <a:t> Calorimeter</a:t>
            </a:r>
            <a:endParaRPr lang="en-GB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1066800"/>
            <a:ext cx="5715000" cy="34361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19200"/>
            <a:ext cx="3290933" cy="2184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810000"/>
            <a:ext cx="3867141" cy="29382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038600" y="4648200"/>
            <a:ext cx="5105400" cy="163121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sz="1600" dirty="0" smtClean="0"/>
              <a:t>Radiation damage is enhanced by low dose rate.</a:t>
            </a:r>
          </a:p>
          <a:p>
            <a:pPr marL="285750" indent="-285750">
              <a:buFont typeface="Arial"/>
              <a:buChar char="•"/>
            </a:pPr>
            <a:endParaRPr lang="en-GB" sz="1600" dirty="0" smtClean="0"/>
          </a:p>
          <a:p>
            <a:pPr marL="285750" indent="-285750">
              <a:buFont typeface="Arial"/>
              <a:buChar char="•"/>
            </a:pPr>
            <a:r>
              <a:rPr lang="en-GB" sz="1600" dirty="0" smtClean="0"/>
              <a:t>Extrapolations show that after 500 fb</a:t>
            </a:r>
            <a:r>
              <a:rPr lang="en-GB" sz="1600" baseline="30000" dirty="0" smtClean="0"/>
              <a:t>-1</a:t>
            </a:r>
            <a:r>
              <a:rPr lang="en-GB" sz="1600" dirty="0" smtClean="0"/>
              <a:t>, the high </a:t>
            </a:r>
            <a:r>
              <a:rPr lang="en-GB" sz="1600" dirty="0" smtClean="0">
                <a:latin typeface="Symbol" charset="2"/>
                <a:cs typeface="Symbol" charset="2"/>
              </a:rPr>
              <a:t>h</a:t>
            </a:r>
            <a:r>
              <a:rPr lang="en-GB" sz="1600" dirty="0" smtClean="0"/>
              <a:t> corner (first layers) will have &lt;5% signal left.</a:t>
            </a:r>
          </a:p>
          <a:p>
            <a:pPr marL="285750" indent="-285750">
              <a:buFont typeface="Arial"/>
              <a:buChar char="•"/>
            </a:pPr>
            <a:endParaRPr lang="en-GB" sz="1600" dirty="0"/>
          </a:p>
          <a:p>
            <a:pPr marL="285750" indent="-285750">
              <a:buFont typeface="Arial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Need to replace ~ 20% of the current Sci. tiles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595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/>
              <a:t>P</a:t>
            </a:r>
            <a:r>
              <a:rPr lang="en-GB" sz="2400" dirty="0" smtClean="0"/>
              <a:t>ileup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038600"/>
            <a:ext cx="8686800" cy="156966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Pileup will dramatically increase from &lt;20-30&gt; today  to </a:t>
            </a:r>
            <a:r>
              <a:rPr lang="en-GB" sz="1600" dirty="0" smtClean="0"/>
              <a:t> an average of  </a:t>
            </a:r>
            <a:r>
              <a:rPr lang="en-GB" sz="1600" dirty="0" smtClean="0"/>
              <a:t>&lt;140&gt;  simultaneous </a:t>
            </a:r>
            <a:r>
              <a:rPr lang="en-GB" sz="1600" dirty="0" smtClean="0"/>
              <a:t>interactions (in-time pileup) , or more if performance allows</a:t>
            </a:r>
            <a:endParaRPr lang="en-GB" sz="1600" dirty="0" smtClean="0"/>
          </a:p>
          <a:p>
            <a:pPr marL="285750" indent="-285750">
              <a:buFont typeface="Arial"/>
              <a:buChar char="•"/>
            </a:pPr>
            <a:r>
              <a:rPr lang="en-GB" sz="1600" dirty="0" smtClean="0"/>
              <a:t>both in-time and out of time (previous/following bunches)</a:t>
            </a:r>
          </a:p>
          <a:p>
            <a:pPr marL="285750" indent="-285750">
              <a:buFont typeface="Arial"/>
              <a:buChar char="•"/>
            </a:pPr>
            <a:r>
              <a:rPr lang="en-GB" sz="1600" dirty="0" smtClean="0"/>
              <a:t>increase of occupancy and “background” under physical objects (jets, electrons, photons)</a:t>
            </a:r>
          </a:p>
          <a:p>
            <a:pPr marL="285750" indent="-285750">
              <a:buFont typeface="Arial"/>
              <a:buChar char="•"/>
            </a:pPr>
            <a:endParaRPr lang="en-GB" sz="1600" dirty="0">
              <a:solidFill>
                <a:srgbClr val="FF0000"/>
              </a:solidFill>
            </a:endParaRPr>
          </a:p>
          <a:p>
            <a:pPr algn="ctr"/>
            <a:r>
              <a:rPr lang="en-GB" sz="1600" i="1" dirty="0" smtClean="0">
                <a:solidFill>
                  <a:srgbClr val="FF0000"/>
                </a:solidFill>
              </a:rPr>
              <a:t>This calls for high granularity &amp;  short Moliere </a:t>
            </a:r>
            <a:r>
              <a:rPr lang="en-GB" sz="1600" i="1" dirty="0">
                <a:solidFill>
                  <a:srgbClr val="FF0000"/>
                </a:solidFill>
              </a:rPr>
              <a:t>r</a:t>
            </a:r>
            <a:r>
              <a:rPr lang="en-GB" sz="1600" i="1" dirty="0" smtClean="0">
                <a:solidFill>
                  <a:srgbClr val="FF0000"/>
                </a:solidFill>
              </a:rPr>
              <a:t>adius</a:t>
            </a:r>
            <a:endParaRPr lang="en-GB" sz="1600" i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5968424"/>
            <a:ext cx="8686800" cy="58477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Electronics will have to be replaced anyhow, to allow for longer Trigger latency (-</a:t>
            </a:r>
            <a:r>
              <a:rPr lang="en-GB" sz="1600" dirty="0" smtClean="0"/>
              <a:t>&gt;   ≥10  </a:t>
            </a:r>
            <a:r>
              <a:rPr lang="en-GB" sz="1600" dirty="0" err="1" smtClean="0">
                <a:latin typeface="Symbol" charset="2"/>
                <a:cs typeface="Symbol" charset="2"/>
              </a:rPr>
              <a:t>m</a:t>
            </a:r>
            <a:r>
              <a:rPr lang="en-GB" sz="1600" dirty="0" err="1" smtClean="0"/>
              <a:t>s</a:t>
            </a:r>
            <a:r>
              <a:rPr lang="en-GB" sz="1600" dirty="0" smtClean="0"/>
              <a:t>) and higher L1 trigger rate.  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1" y="914400"/>
            <a:ext cx="4038600" cy="302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012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Physics (examples)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676400"/>
            <a:ext cx="1326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VBF </a:t>
            </a:r>
            <a:r>
              <a:rPr lang="en-GB" dirty="0" err="1" smtClean="0"/>
              <a:t>H</a:t>
            </a:r>
            <a:r>
              <a:rPr lang="en-GB" dirty="0" err="1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dirty="0" err="1" smtClean="0">
                <a:latin typeface="Symbol" charset="2"/>
                <a:cs typeface="Symbol" charset="2"/>
                <a:sym typeface="Wingdings"/>
              </a:rPr>
              <a:t>tt</a:t>
            </a:r>
            <a:endParaRPr lang="en-GB" dirty="0">
              <a:latin typeface="Symbol" charset="2"/>
              <a:cs typeface="Symbol" charset="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90800" y="1524000"/>
            <a:ext cx="238012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Forward jet tagging</a:t>
            </a:r>
          </a:p>
          <a:p>
            <a:r>
              <a:rPr lang="en-GB" sz="1400" dirty="0" err="1" smtClean="0"/>
              <a:t>Hadronic</a:t>
            </a:r>
            <a:r>
              <a:rPr lang="en-GB" sz="1400" dirty="0" smtClean="0"/>
              <a:t> tau reconstruction</a:t>
            </a:r>
          </a:p>
          <a:p>
            <a:r>
              <a:rPr lang="en-GB" sz="1400" dirty="0" smtClean="0"/>
              <a:t>Electron / </a:t>
            </a:r>
            <a:r>
              <a:rPr lang="en-GB" sz="1400" dirty="0" err="1" smtClean="0"/>
              <a:t>muon</a:t>
            </a:r>
            <a:r>
              <a:rPr lang="en-GB" sz="1400" dirty="0" smtClean="0"/>
              <a:t> id</a:t>
            </a:r>
          </a:p>
          <a:p>
            <a:r>
              <a:rPr lang="en-GB" sz="1400" dirty="0" smtClean="0"/>
              <a:t>Missing E</a:t>
            </a:r>
            <a:r>
              <a:rPr lang="en-GB" sz="1400" baseline="-25000" dirty="0" smtClean="0"/>
              <a:t>T</a:t>
            </a:r>
          </a:p>
          <a:p>
            <a:r>
              <a:rPr lang="en-GB" sz="1400" dirty="0" smtClean="0"/>
              <a:t>Low P</a:t>
            </a:r>
            <a:r>
              <a:rPr lang="en-GB" sz="1400" baseline="-25000" dirty="0" smtClean="0"/>
              <a:t>T</a:t>
            </a:r>
            <a:r>
              <a:rPr lang="en-GB" sz="1400" dirty="0" smtClean="0"/>
              <a:t> threshold</a:t>
            </a:r>
            <a:endParaRPr lang="en-GB" sz="1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066800"/>
            <a:ext cx="2746383" cy="2590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8200" y="3124200"/>
            <a:ext cx="2039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HH</a:t>
            </a:r>
            <a:r>
              <a:rPr lang="en-GB" dirty="0" err="1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dirty="0" err="1" smtClean="0">
                <a:latin typeface="+mn-lt"/>
                <a:ea typeface="Wingdings"/>
                <a:cs typeface="Wingdings"/>
                <a:sym typeface="Wingdings"/>
              </a:rPr>
              <a:t>bb</a:t>
            </a:r>
            <a:r>
              <a:rPr lang="en-GB" dirty="0" err="1" smtClean="0">
                <a:latin typeface="Symbol" charset="2"/>
                <a:cs typeface="Symbol" charset="2"/>
                <a:sym typeface="Wingdings"/>
              </a:rPr>
              <a:t>tt</a:t>
            </a:r>
            <a:r>
              <a:rPr lang="en-GB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GB" dirty="0" smtClean="0">
                <a:latin typeface="Arial"/>
                <a:cs typeface="Arial"/>
                <a:sym typeface="Wingdings"/>
              </a:rPr>
              <a:t>or</a:t>
            </a:r>
            <a:r>
              <a:rPr lang="en-GB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GB" dirty="0" err="1" smtClean="0">
                <a:ea typeface="Wingdings"/>
                <a:cs typeface="Wingdings"/>
                <a:sym typeface="Wingdings"/>
              </a:rPr>
              <a:t>bb</a:t>
            </a:r>
            <a:r>
              <a:rPr lang="en-GB" dirty="0" err="1" smtClean="0">
                <a:latin typeface="Symbol" charset="2"/>
                <a:cs typeface="Symbol" charset="2"/>
                <a:sym typeface="Wingdings"/>
              </a:rPr>
              <a:t>gg</a:t>
            </a:r>
            <a:r>
              <a:rPr lang="en-GB" dirty="0" smtClean="0">
                <a:latin typeface="Symbol" charset="2"/>
                <a:cs typeface="Symbol" charset="2"/>
                <a:sym typeface="Wingdings"/>
              </a:rPr>
              <a:t> </a:t>
            </a:r>
            <a:endParaRPr lang="en-GB" dirty="0">
              <a:latin typeface="Symbol" charset="2"/>
              <a:cs typeface="Symbol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5477470"/>
            <a:ext cx="8676098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i="1" dirty="0" smtClean="0"/>
              <a:t>If anything, the HL-LHC physics is as demanding in the high </a:t>
            </a:r>
            <a:r>
              <a:rPr lang="en-GB" i="1" dirty="0" smtClean="0">
                <a:latin typeface="Symbol" charset="2"/>
                <a:cs typeface="Symbol" charset="2"/>
              </a:rPr>
              <a:t>h</a:t>
            </a:r>
            <a:r>
              <a:rPr lang="en-GB" i="1" dirty="0" smtClean="0"/>
              <a:t> region</a:t>
            </a:r>
          </a:p>
          <a:p>
            <a:pPr algn="ctr"/>
            <a:r>
              <a:rPr lang="en-GB" i="1" dirty="0"/>
              <a:t>a</a:t>
            </a:r>
            <a:r>
              <a:rPr lang="en-GB" i="1" dirty="0" smtClean="0"/>
              <a:t>nd  at low </a:t>
            </a:r>
            <a:r>
              <a:rPr lang="en-GB" i="1" dirty="0" err="1" smtClean="0"/>
              <a:t>p</a:t>
            </a:r>
            <a:r>
              <a:rPr lang="en-GB" i="1" baseline="-25000" dirty="0" err="1" smtClean="0"/>
              <a:t>t</a:t>
            </a:r>
            <a:r>
              <a:rPr lang="en-GB" i="1" dirty="0" smtClean="0"/>
              <a:t> than for LHC.</a:t>
            </a:r>
          </a:p>
          <a:p>
            <a:r>
              <a:rPr lang="en-GB" b="1" dirty="0" smtClean="0">
                <a:solidFill>
                  <a:srgbClr val="000000"/>
                </a:solidFill>
              </a:rPr>
              <a:t>Maintain or improve the current performance  in a much harsher environment</a:t>
            </a:r>
            <a:endParaRPr lang="en-GB" b="1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4611469"/>
            <a:ext cx="8001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CMS needs to replace the </a:t>
            </a:r>
            <a:r>
              <a:rPr lang="en-GB" dirty="0" err="1" smtClean="0">
                <a:solidFill>
                  <a:srgbClr val="FF0000"/>
                </a:solidFill>
              </a:rPr>
              <a:t>Endcap</a:t>
            </a:r>
            <a:r>
              <a:rPr lang="en-GB" dirty="0" smtClean="0">
                <a:solidFill>
                  <a:srgbClr val="FF0000"/>
                </a:solidFill>
              </a:rPr>
              <a:t> electromagnetic calorimeter and replace/improve the hadron  calorimeter due to radiation damage.</a:t>
            </a:r>
          </a:p>
        </p:txBody>
      </p:sp>
      <p:sp>
        <p:nvSpPr>
          <p:cNvPr id="9" name="Oval 8"/>
          <p:cNvSpPr/>
          <p:nvPr/>
        </p:nvSpPr>
        <p:spPr>
          <a:xfrm>
            <a:off x="2438400" y="3200400"/>
            <a:ext cx="3810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3505200" y="3124200"/>
            <a:ext cx="22637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Wants good </a:t>
            </a:r>
            <a:r>
              <a:rPr lang="en-GB" sz="1400" dirty="0" err="1" smtClean="0"/>
              <a:t>em</a:t>
            </a:r>
            <a:r>
              <a:rPr lang="en-GB" sz="1400" dirty="0" smtClean="0"/>
              <a:t> resolution</a:t>
            </a:r>
            <a:endParaRPr lang="en-GB" sz="1400" dirty="0"/>
          </a:p>
        </p:txBody>
      </p:sp>
      <p:cxnSp>
        <p:nvCxnSpPr>
          <p:cNvPr id="12" name="Straight Arrow Connector 11"/>
          <p:cNvCxnSpPr>
            <a:stCxn id="10" idx="1"/>
            <a:endCxn id="9" idx="6"/>
          </p:cNvCxnSpPr>
          <p:nvPr/>
        </p:nvCxnSpPr>
        <p:spPr>
          <a:xfrm flipH="1">
            <a:off x="2819400" y="3278089"/>
            <a:ext cx="685800" cy="747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38200" y="3581400"/>
            <a:ext cx="2809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W</a:t>
            </a:r>
            <a:r>
              <a:rPr lang="en-GB" baseline="-25000" dirty="0" smtClean="0"/>
              <a:t>L</a:t>
            </a:r>
            <a:r>
              <a:rPr lang="en-GB" dirty="0" smtClean="0"/>
              <a:t>W</a:t>
            </a:r>
            <a:r>
              <a:rPr lang="en-GB" baseline="-25000" dirty="0" smtClean="0"/>
              <a:t>L</a:t>
            </a:r>
            <a:r>
              <a:rPr lang="en-GB" dirty="0" smtClean="0"/>
              <a:t> scattering  (low </a:t>
            </a:r>
            <a:r>
              <a:rPr lang="en-GB" dirty="0" err="1" smtClean="0"/>
              <a:t>p</a:t>
            </a:r>
            <a:r>
              <a:rPr lang="en-GB" sz="1600" baseline="-25000" dirty="0" err="1" smtClean="0"/>
              <a:t>T</a:t>
            </a:r>
            <a:r>
              <a:rPr lang="en-GB" dirty="0" smtClean="0"/>
              <a:t>)</a:t>
            </a:r>
            <a:endParaRPr lang="en-GB" dirty="0"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054850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</a:t>
            </a:r>
            <a:r>
              <a:rPr lang="en-GB" sz="2400" dirty="0" smtClean="0"/>
              <a:t>Calendar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447800"/>
            <a:ext cx="807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dirty="0" smtClean="0"/>
              <a:t>Review March 2014: aim is to </a:t>
            </a:r>
            <a:r>
              <a:rPr lang="en-GB" dirty="0" smtClean="0">
                <a:solidFill>
                  <a:srgbClr val="FF0000"/>
                </a:solidFill>
              </a:rPr>
              <a:t>reduce the </a:t>
            </a:r>
            <a:r>
              <a:rPr lang="en-GB" dirty="0" smtClean="0">
                <a:solidFill>
                  <a:srgbClr val="FF0000"/>
                </a:solidFill>
              </a:rPr>
              <a:t>three options </a:t>
            </a:r>
            <a:r>
              <a:rPr lang="en-GB" dirty="0" smtClean="0">
                <a:solidFill>
                  <a:srgbClr val="FF0000"/>
                </a:solidFill>
              </a:rPr>
              <a:t>to two</a:t>
            </a:r>
            <a:r>
              <a:rPr lang="en-GB" dirty="0" smtClean="0"/>
              <a:t>, to focus effort and R&amp;D resources 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Technical Proposal September 2014 with the two remaining options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Selection of single option by ~ April 2015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TDR  first half of 2017</a:t>
            </a:r>
          </a:p>
          <a:p>
            <a:pPr marL="285750" indent="-285750">
              <a:buFont typeface="Arial"/>
              <a:buChar char="•"/>
            </a:pP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Installation 2023-2024. </a:t>
            </a:r>
          </a:p>
          <a:p>
            <a:pPr lvl="1"/>
            <a:r>
              <a:rPr lang="en-GB" dirty="0" smtClean="0"/>
              <a:t>LS3  shut down is planned to be 36 months, a lot of work on the Barrel (New Tracker, new ECAL FE electronics etc..), so  one </a:t>
            </a:r>
            <a:r>
              <a:rPr lang="en-GB" dirty="0" err="1" smtClean="0"/>
              <a:t>endcap</a:t>
            </a:r>
            <a:r>
              <a:rPr lang="en-GB" dirty="0" smtClean="0"/>
              <a:t> of new EE+HE should be ready to install ~ at the start of the shutdown, the second whenever convenient.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2723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3 proposals internally reviewed in March 2014</a:t>
            </a:r>
            <a:endParaRPr lang="en-GB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143000"/>
            <a:ext cx="8458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>
                <a:solidFill>
                  <a:srgbClr val="FF0000"/>
                </a:solidFill>
              </a:rPr>
              <a:t>Shashlik</a:t>
            </a:r>
            <a:r>
              <a:rPr lang="en-GB" sz="1600" b="1" dirty="0" smtClean="0">
                <a:solidFill>
                  <a:srgbClr val="FF0000"/>
                </a:solidFill>
              </a:rPr>
              <a:t> with crystal as active medium  + HE-rebuilt </a:t>
            </a:r>
            <a:r>
              <a:rPr lang="en-GB" sz="1600" dirty="0" smtClean="0"/>
              <a:t>: </a:t>
            </a:r>
          </a:p>
          <a:p>
            <a:pPr lvl="1"/>
            <a:r>
              <a:rPr lang="en-GB" sz="1600" dirty="0" smtClean="0"/>
              <a:t>device with </a:t>
            </a:r>
            <a:r>
              <a:rPr lang="en-GB" sz="1600" dirty="0" smtClean="0">
                <a:solidFill>
                  <a:srgbClr val="FF0000"/>
                </a:solidFill>
              </a:rPr>
              <a:t>very good </a:t>
            </a:r>
            <a:r>
              <a:rPr lang="en-GB" sz="1600" dirty="0" err="1" smtClean="0">
                <a:solidFill>
                  <a:srgbClr val="FF0000"/>
                </a:solidFill>
              </a:rPr>
              <a:t>em</a:t>
            </a:r>
            <a:r>
              <a:rPr lang="en-GB" sz="1600" dirty="0" smtClean="0">
                <a:solidFill>
                  <a:srgbClr val="FF0000"/>
                </a:solidFill>
              </a:rPr>
              <a:t> resolution</a:t>
            </a:r>
            <a:r>
              <a:rPr lang="en-GB" sz="1600" dirty="0" smtClean="0"/>
              <a:t>, with higher granularity and </a:t>
            </a:r>
            <a:r>
              <a:rPr lang="en-GB" sz="1600" dirty="0"/>
              <a:t>r</a:t>
            </a:r>
            <a:r>
              <a:rPr lang="en-GB" sz="1600" dirty="0" smtClean="0"/>
              <a:t>ad hardness than present EE, followed by a rebuilt HE using the same concept as now with enhanced rad hardness and segmentation.</a:t>
            </a:r>
          </a:p>
          <a:p>
            <a:r>
              <a:rPr lang="en-GB" sz="1600" dirty="0" smtClean="0"/>
              <a:t> </a:t>
            </a:r>
          </a:p>
          <a:p>
            <a:r>
              <a:rPr lang="en-GB" sz="1600" b="1" dirty="0" smtClean="0">
                <a:solidFill>
                  <a:srgbClr val="FF0000"/>
                </a:solidFill>
              </a:rPr>
              <a:t>Combined Forward Calorimeter (CFC)</a:t>
            </a:r>
          </a:p>
          <a:p>
            <a:pPr lvl="1"/>
            <a:r>
              <a:rPr lang="en-GB" sz="1600" dirty="0" smtClean="0"/>
              <a:t>Unique device with </a:t>
            </a:r>
            <a:r>
              <a:rPr lang="en-GB" sz="1600" dirty="0" smtClean="0">
                <a:solidFill>
                  <a:srgbClr val="FF0000"/>
                </a:solidFill>
              </a:rPr>
              <a:t>best hadron energy resolution</a:t>
            </a:r>
            <a:r>
              <a:rPr lang="en-GB" sz="1600" dirty="0" smtClean="0"/>
              <a:t>, based on the dual readout DREAM/RD52 concept.  Brass absorber with fibres (</a:t>
            </a:r>
            <a:r>
              <a:rPr lang="en-GB" sz="1600" dirty="0" err="1" smtClean="0"/>
              <a:t>Č</a:t>
            </a:r>
            <a:r>
              <a:rPr lang="en-GB" sz="1600" dirty="0" smtClean="0"/>
              <a:t> or </a:t>
            </a:r>
            <a:r>
              <a:rPr lang="en-GB" sz="1600" dirty="0" err="1" smtClean="0"/>
              <a:t>Sci</a:t>
            </a:r>
            <a:r>
              <a:rPr lang="en-GB" sz="1600" dirty="0" smtClean="0"/>
              <a:t>) every 2mm. </a:t>
            </a:r>
            <a:r>
              <a:rPr lang="en-GB" sz="1600" dirty="0"/>
              <a:t>L</a:t>
            </a:r>
            <a:r>
              <a:rPr lang="en-GB" sz="1600" dirty="0" smtClean="0"/>
              <a:t>ongitudinal segmentation by timing. Electron id by lateral shower shape and timing.</a:t>
            </a:r>
          </a:p>
          <a:p>
            <a:endParaRPr lang="en-GB" sz="1600" dirty="0"/>
          </a:p>
          <a:p>
            <a:r>
              <a:rPr lang="en-GB" sz="1600" b="1" dirty="0" smtClean="0">
                <a:solidFill>
                  <a:srgbClr val="FF0000"/>
                </a:solidFill>
              </a:rPr>
              <a:t>High Granularity Calorimeter (HGCAL)</a:t>
            </a:r>
          </a:p>
          <a:p>
            <a:pPr lvl="1"/>
            <a:r>
              <a:rPr lang="en-GB" sz="1600" dirty="0" smtClean="0"/>
              <a:t>Silicon-based device “a la CALICE” </a:t>
            </a:r>
            <a:r>
              <a:rPr lang="en-GB" sz="1600" dirty="0" smtClean="0">
                <a:solidFill>
                  <a:srgbClr val="FF0000"/>
                </a:solidFill>
              </a:rPr>
              <a:t>with “extreme” granularity </a:t>
            </a:r>
            <a:r>
              <a:rPr lang="en-GB" sz="1600" dirty="0" smtClean="0"/>
              <a:t>both transverse O(cm</a:t>
            </a:r>
            <a:r>
              <a:rPr lang="en-GB" sz="1600" baseline="30000" dirty="0" smtClean="0"/>
              <a:t>2</a:t>
            </a:r>
            <a:r>
              <a:rPr lang="en-GB" sz="1600" dirty="0" smtClean="0"/>
              <a:t>) and longitudinal (read independently every layer).  </a:t>
            </a:r>
          </a:p>
          <a:p>
            <a:pPr lvl="1"/>
            <a:r>
              <a:rPr lang="en-GB" sz="1600" dirty="0" err="1" smtClean="0"/>
              <a:t>Em</a:t>
            </a:r>
            <a:r>
              <a:rPr lang="en-GB" sz="1600" dirty="0" smtClean="0"/>
              <a:t> and Had sections (total ~ 5</a:t>
            </a:r>
            <a:r>
              <a:rPr lang="en-GB" sz="1600" dirty="0" smtClean="0">
                <a:latin typeface="Symbol" charset="2"/>
                <a:cs typeface="Symbol" charset="2"/>
              </a:rPr>
              <a:t>l</a:t>
            </a:r>
            <a:r>
              <a:rPr lang="en-GB" sz="1600" dirty="0" smtClean="0"/>
              <a:t>) followed by a tail catcher </a:t>
            </a:r>
            <a:endParaRPr lang="en-GB" dirty="0" smtClean="0"/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sz="1600" dirty="0" smtClean="0">
                <a:solidFill>
                  <a:srgbClr val="FF0000"/>
                </a:solidFill>
              </a:rPr>
              <a:t>Decision was to de-select  CFC</a:t>
            </a:r>
          </a:p>
          <a:p>
            <a:r>
              <a:rPr lang="en-GB" sz="1400" dirty="0" smtClean="0"/>
              <a:t>Although </a:t>
            </a:r>
            <a:r>
              <a:rPr lang="en-GB" sz="1400" dirty="0"/>
              <a:t>none of the concepts is yet mature and has proven to give </a:t>
            </a:r>
            <a:r>
              <a:rPr lang="en-GB" sz="1400" dirty="0" smtClean="0"/>
              <a:t>best </a:t>
            </a:r>
            <a:r>
              <a:rPr lang="en-GB" sz="1400" dirty="0"/>
              <a:t>performance in the CMS </a:t>
            </a:r>
            <a:r>
              <a:rPr lang="en-GB" sz="1400" dirty="0" smtClean="0"/>
              <a:t>environment</a:t>
            </a:r>
            <a:r>
              <a:rPr lang="en-GB" sz="1400" i="1" dirty="0" smtClean="0"/>
              <a:t>: </a:t>
            </a:r>
            <a:r>
              <a:rPr lang="en-GB" sz="1400" dirty="0"/>
              <a:t>estimated to present more risk to demonstrate performance and feasibility on expected time </a:t>
            </a:r>
            <a:r>
              <a:rPr lang="en-GB" sz="1400" dirty="0" smtClean="0"/>
              <a:t>scale.</a:t>
            </a:r>
            <a:endParaRPr lang="en-GB" sz="1400" i="1" dirty="0" smtClean="0"/>
          </a:p>
          <a:p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627365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hB_CMS">
  <a:themeElements>
    <a:clrScheme name="CCGL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CGL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CCG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GL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GL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GL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GL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CGL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GL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GL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GL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GL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GL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CGL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PhB_CMS.potx</Template>
  <TotalTime>439</TotalTime>
  <Words>1374</Words>
  <Application>Microsoft Macintosh PowerPoint</Application>
  <PresentationFormat>On-screen Show (4:3)</PresentationFormat>
  <Paragraphs>237</Paragraphs>
  <Slides>20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PhB_CMS</vt:lpstr>
      <vt:lpstr>CMS plans for Endcap Calorimetry  at HL-LHC</vt:lpstr>
      <vt:lpstr>Present CMS Endcap</vt:lpstr>
      <vt:lpstr>Radiation damage on crystals</vt:lpstr>
      <vt:lpstr>Expected Light loss in Endcaps (EE)</vt:lpstr>
      <vt:lpstr>Radiation damage End Cap Hadronic Calorimeter</vt:lpstr>
      <vt:lpstr>Pileup</vt:lpstr>
      <vt:lpstr>Physics (examples)</vt:lpstr>
      <vt:lpstr> Calendar</vt:lpstr>
      <vt:lpstr>3 proposals internally reviewed in March 2014</vt:lpstr>
      <vt:lpstr>Reminder on radiation environment</vt:lpstr>
      <vt:lpstr> Shashlik Module</vt:lpstr>
      <vt:lpstr>Parametric Comparison W/LYSO Shashlik and PbWO4 EE </vt:lpstr>
      <vt:lpstr>Shashlik Main Challenges</vt:lpstr>
      <vt:lpstr>EE Shashlik beam tests</vt:lpstr>
      <vt:lpstr>HE re-build</vt:lpstr>
      <vt:lpstr>High Granularity Calorimeter (HGCAL)</vt:lpstr>
      <vt:lpstr>High Granularity Calorimeter (HGCAL)</vt:lpstr>
      <vt:lpstr>Challenges for HGCAL</vt:lpstr>
      <vt:lpstr>Challenges for HGCAL(2)</vt:lpstr>
      <vt:lpstr>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Philippe Bloch</cp:lastModifiedBy>
  <cp:revision>52</cp:revision>
  <dcterms:created xsi:type="dcterms:W3CDTF">2008-11-14T09:47:32Z</dcterms:created>
  <dcterms:modified xsi:type="dcterms:W3CDTF">2014-06-09T19:13:54Z</dcterms:modified>
</cp:coreProperties>
</file>