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426" r:id="rId4"/>
    <p:sldId id="427" r:id="rId5"/>
    <p:sldId id="428" r:id="rId6"/>
    <p:sldId id="430" r:id="rId7"/>
    <p:sldId id="434" r:id="rId8"/>
    <p:sldId id="436" r:id="rId9"/>
    <p:sldId id="435" r:id="rId10"/>
    <p:sldId id="417" r:id="rId11"/>
    <p:sldId id="418" r:id="rId12"/>
    <p:sldId id="419" r:id="rId13"/>
    <p:sldId id="425" r:id="rId14"/>
    <p:sldId id="432" r:id="rId15"/>
    <p:sldId id="43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66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94660" autoAdjust="0"/>
  </p:normalViewPr>
  <p:slideViewPr>
    <p:cSldViewPr snapToObjects="1">
      <p:cViewPr varScale="1">
        <p:scale>
          <a:sx n="96" d="100"/>
          <a:sy n="96" d="100"/>
        </p:scale>
        <p:origin x="-13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36A7B-64B1-684E-8C85-06D9E9A5039B}" type="datetimeFigureOut">
              <a:rPr lang="en-US">
                <a:latin typeface="Helvetica"/>
              </a:rPr>
              <a:pPr/>
              <a:t>10/06/14</a:t>
            </a:fld>
            <a:endParaRPr lang="en-US" dirty="0">
              <a:latin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0A939-17F2-C342-82DC-4AE29FCC0439}" type="slidenum">
              <a:rPr>
                <a:latin typeface="Helvetica"/>
              </a:rPr>
              <a:pPr/>
              <a:t>‹#›</a:t>
            </a:fld>
            <a:endParaRPr lang="en-US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59904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/>
              </a:defRPr>
            </a:lvl1pPr>
          </a:lstStyle>
          <a:p>
            <a:fld id="{A25482ED-C4BE-834D-AE20-725FBF8B2F7D}" type="datetimeFigureOut">
              <a:rPr lang="en-US"/>
              <a:pPr/>
              <a:t>10/06/14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/>
              </a:defRPr>
            </a:lvl1pPr>
          </a:lstStyle>
          <a:p>
            <a:fld id="{76CBAE7A-6D49-D44A-B858-1FCEFA9F189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347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54B36-B8C2-9645-9E77-FED357461488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6E5A-532E-1847-BAEF-1BED0A3C3C7C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BC1AE-C891-9F41-A81E-E7EAF3AB4524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E4B9-D96F-AB41-917F-39FD15CB9596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7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7A35-C409-4F44-AFBB-EC0DECFBB339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5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F1D1-5A9F-034D-A475-8D52AD95703B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54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EE04-22B3-8B4D-9F64-2075E2EC2FA0}" type="datetime3">
              <a:t>10 June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50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26D4A-2AD0-3E47-9C91-08C1258D61EB}" type="datetime3">
              <a:t>10 June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72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56FE-E847-3642-9567-02D50575A027}" type="datetime3">
              <a:t>10 June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14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9E90E-5332-8746-A9B6-FE426A0770D6}" type="datetime3">
              <a:t>10 June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12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B17DA-FADE-7C4E-9E87-35AC1CAC77F1}" type="datetime3">
              <a:t>10 June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8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2F-E46E-0B4B-B1A9-F1A2E58E49C4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CA87F-5254-7747-B6B2-033E1A4ABD7C}" type="datetime3">
              <a:t>10 June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8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460F6-2CC9-1C42-AA60-FDE33CC7A80F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87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374D1-77E7-9148-B896-170ACC577691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8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31548-4557-B84B-B0A0-204E2E2531B8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4C54-F302-7548-9DA0-881C83144EA1}" type="datetime3">
              <a:t>10 June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30DD-7E26-A14D-8DF8-B71D7F1D8DDD}" type="datetime3">
              <a:t>10 June 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8BB9-BF4F-774C-96EB-EFA6009563E3}" type="datetime3">
              <a:t>10 June 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9C6A9-7C5E-BB41-9CEE-F121C61E9AC9}" type="datetime3">
              <a:t>10 June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83099-8867-AD45-9F0A-FF42E2637CB9}" type="datetime3">
              <a:t>10 June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E1E0-82CA-FC49-988A-079256052DFC}" type="datetime3">
              <a:t>10 June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EF21-8C87-7943-B1D5-A5DD387557F8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C32F1A01-CC41-6A42-A704-F07CFAA71222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r>
              <a:rPr lang="nl-NL" dirty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</a:defRPr>
            </a:lvl1pPr>
          </a:lstStyle>
          <a:p>
            <a:fld id="{A999EF21-8C87-7943-B1D5-A5DD387557F8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elvetic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DAE65-2E77-C647-8199-5ADE17999DFF}" type="datetime3">
              <a:t>10 June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1B8CF-31A4-BA46-8E59-E025783C958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74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47564" y="1844824"/>
            <a:ext cx="7848872" cy="1872208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>
                <a:latin typeface="Tahoma"/>
                <a:cs typeface="Tahoma"/>
              </a:rPr>
              <a:t>Status of scintillator scans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27584" y="5373216"/>
            <a:ext cx="7488832" cy="108012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Samir Arfaoui, Damiano Celeste</a:t>
            </a:r>
          </a:p>
        </p:txBody>
      </p:sp>
      <p:pic>
        <p:nvPicPr>
          <p:cNvPr id="7" name="Picture 6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965"/>
            <a:ext cx="1403648" cy="1358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048" y="176398"/>
            <a:ext cx="1306637" cy="1524410"/>
          </a:xfrm>
          <a:prstGeom prst="rect">
            <a:avLst/>
          </a:prstGeom>
        </p:spPr>
      </p:pic>
      <p:sp>
        <p:nvSpPr>
          <p:cNvPr id="9" name="Subtitle 4"/>
          <p:cNvSpPr txBox="1">
            <a:spLocks/>
          </p:cNvSpPr>
          <p:nvPr/>
        </p:nvSpPr>
        <p:spPr>
          <a:xfrm>
            <a:off x="323528" y="4149080"/>
            <a:ext cx="8496944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CLICdp collaboration meeting</a:t>
            </a:r>
          </a:p>
          <a:p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June 11</a:t>
            </a:r>
            <a:r>
              <a:rPr lang="en-US" sz="2400" baseline="30000" dirty="0">
                <a:solidFill>
                  <a:schemeClr val="tx1"/>
                </a:solidFill>
                <a:latin typeface="Tahoma"/>
                <a:cs typeface="Tahoma"/>
              </a:rPr>
              <a:t>th</a:t>
            </a:r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ahoma"/>
                <a:cs typeface="Tahoma"/>
              </a:rPr>
              <a:t>2014</a:t>
            </a:r>
            <a:r>
              <a:rPr lang="en-US" sz="2400" dirty="0">
                <a:solidFill>
                  <a:schemeClr val="tx1"/>
                </a:solidFill>
                <a:latin typeface="Tahoma"/>
                <a:cs typeface="Tahoma"/>
              </a:rPr>
              <a:t>, 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D54D18F-4A87-9347-AE94-EF4D80871F6C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10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Extracting T-correction (20x20)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note_corrcharge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27" y="2690756"/>
            <a:ext cx="4793173" cy="3456384"/>
          </a:xfrm>
          <a:prstGeom prst="rect">
            <a:avLst/>
          </a:prstGeom>
        </p:spPr>
      </p:pic>
      <p:pic>
        <p:nvPicPr>
          <p:cNvPr id="3" name="Picture 2" descr="note_mpvvstrel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64296"/>
            <a:ext cx="4389847" cy="37170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540" y="1189201"/>
            <a:ext cx="4680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>
                <a:latin typeface="Tahoma"/>
                <a:cs typeface="Tahoma"/>
              </a:rPr>
              <a:t>To extract temperature correction coefficient, need to define a reference temperature, we chose T</a:t>
            </a:r>
            <a:r>
              <a:rPr lang="en-GB" sz="2000" baseline="-25000">
                <a:latin typeface="Tahoma"/>
                <a:cs typeface="Tahoma"/>
              </a:rPr>
              <a:t>ref</a:t>
            </a:r>
            <a:r>
              <a:rPr lang="en-GB" sz="2000">
                <a:latin typeface="Tahoma"/>
                <a:cs typeface="Tahoma"/>
              </a:rPr>
              <a:t> = 22 deg.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980728"/>
            <a:ext cx="3340483" cy="642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0072" y="1836819"/>
            <a:ext cx="2557016" cy="65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65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C580553C-C79C-BF40-983E-326DE7F9EB37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11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Results after correction</a:t>
            </a:r>
            <a:endParaRPr lang="en-US" sz="4400" dirty="0">
              <a:latin typeface="Tahom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8" name="Picture 7" descr="Screen Shot 2014-06-10 at 17.12.3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8" r="22609" b="25785"/>
          <a:stretch/>
        </p:blipFill>
        <p:spPr>
          <a:xfrm>
            <a:off x="3054660" y="779468"/>
            <a:ext cx="3034680" cy="1730461"/>
          </a:xfrm>
          <a:prstGeom prst="rect">
            <a:avLst/>
          </a:prstGeom>
        </p:spPr>
      </p:pic>
      <p:pic>
        <p:nvPicPr>
          <p:cNvPr id="10" name="Picture 9" descr="Screen Shot 2014-06-10 at 17.12.4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3" r="22519" b="41810"/>
          <a:stretch/>
        </p:blipFill>
        <p:spPr>
          <a:xfrm>
            <a:off x="457200" y="2492896"/>
            <a:ext cx="5712306" cy="1656184"/>
          </a:xfrm>
          <a:prstGeom prst="rect">
            <a:avLst/>
          </a:prstGeom>
        </p:spPr>
      </p:pic>
      <p:pic>
        <p:nvPicPr>
          <p:cNvPr id="12" name="Picture 11" descr="Screen Shot 2014-06-10 at 17.12.5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0" r="21837" b="31620"/>
          <a:stretch/>
        </p:blipFill>
        <p:spPr>
          <a:xfrm>
            <a:off x="527198" y="4135576"/>
            <a:ext cx="5642308" cy="2238562"/>
          </a:xfrm>
          <a:prstGeom prst="rect">
            <a:avLst/>
          </a:prstGeom>
        </p:spPr>
      </p:pic>
      <p:sp>
        <p:nvSpPr>
          <p:cNvPr id="13" name="Right Brace 12"/>
          <p:cNvSpPr/>
          <p:nvPr/>
        </p:nvSpPr>
        <p:spPr>
          <a:xfrm>
            <a:off x="6229164" y="2636912"/>
            <a:ext cx="648072" cy="14401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/>
          <p:cNvSpPr/>
          <p:nvPr/>
        </p:nvSpPr>
        <p:spPr>
          <a:xfrm>
            <a:off x="6229164" y="4221088"/>
            <a:ext cx="648072" cy="201622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2280" y="3059668"/>
            <a:ext cx="1491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>
                <a:latin typeface="Tahoma"/>
                <a:cs typeface="Tahoma"/>
              </a:rPr>
              <a:t>15 x 15 mm</a:t>
            </a:r>
            <a:r>
              <a:rPr lang="en-GB" baseline="30000">
                <a:latin typeface="Tahoma"/>
                <a:cs typeface="Tahoma"/>
              </a:rPr>
              <a:t>2</a:t>
            </a:r>
          </a:p>
          <a:p>
            <a:pPr algn="ctr"/>
            <a:r>
              <a:rPr lang="en-GB">
                <a:latin typeface="Tahoma"/>
                <a:cs typeface="Tahoma"/>
              </a:rPr>
              <a:t>3M wrapping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92280" y="4895620"/>
            <a:ext cx="1491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>
                <a:latin typeface="Tahoma"/>
                <a:cs typeface="Tahoma"/>
              </a:rPr>
              <a:t>20 x 20 mm</a:t>
            </a:r>
            <a:r>
              <a:rPr lang="en-GB" baseline="30000">
                <a:latin typeface="Tahoma"/>
                <a:cs typeface="Tahoma"/>
              </a:rPr>
              <a:t>2</a:t>
            </a:r>
          </a:p>
          <a:p>
            <a:pPr algn="ctr"/>
            <a:r>
              <a:rPr lang="en-GB">
                <a:latin typeface="Tahoma"/>
                <a:cs typeface="Tahoma"/>
              </a:rPr>
              <a:t>3M wrapping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089284" y="3072898"/>
            <a:ext cx="504056" cy="945396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5056960" y="4657074"/>
            <a:ext cx="504056" cy="1521460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5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6708A3A7-5631-E54D-9284-85FAE276E783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12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Testing the correction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note_collch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" y="2222032"/>
            <a:ext cx="4571997" cy="3871264"/>
          </a:xfrm>
          <a:prstGeom prst="rect">
            <a:avLst/>
          </a:prstGeom>
        </p:spPr>
      </p:pic>
      <p:pic>
        <p:nvPicPr>
          <p:cNvPr id="3" name="Picture 2" descr="note_totcorrch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358" y="2222031"/>
            <a:ext cx="4571998" cy="38712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74263" y="980728"/>
            <a:ext cx="775817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>
                <a:latin typeface="Tahoma"/>
                <a:ea typeface="Lucida Grande"/>
                <a:cs typeface="Tahoma"/>
              </a:rPr>
              <a:t>Applied previously determined temperature correction coefficients to full scintillator scans.</a:t>
            </a:r>
          </a:p>
          <a:p>
            <a:pPr algn="ctr"/>
            <a:r>
              <a:rPr lang="en-US" sz="2400">
                <a:latin typeface="Tahoma"/>
                <a:ea typeface="Lucida Grande"/>
                <a:cs typeface="Tahoma"/>
              </a:rPr>
              <a:t>Here: 20 x 20 mm</a:t>
            </a:r>
            <a:r>
              <a:rPr lang="en-US" sz="2400" baseline="30000">
                <a:latin typeface="Tahoma"/>
                <a:ea typeface="Lucida Grande"/>
                <a:cs typeface="Tahoma"/>
              </a:rPr>
              <a:t>2</a:t>
            </a:r>
            <a:r>
              <a:rPr lang="en-US" sz="2400">
                <a:latin typeface="Tahoma"/>
                <a:ea typeface="Lucida Grande"/>
                <a:cs typeface="Tahoma"/>
              </a:rPr>
              <a:t> wrapped with 3M reflective foil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9965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045EBF18-4A0C-1143-B1CD-87B782DD32D0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Summary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23528" y="879556"/>
            <a:ext cx="8496944" cy="5476794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sz="2400">
                <a:latin typeface="Tahoma"/>
                <a:ea typeface="Lucida Grande"/>
                <a:cs typeface="Tahoma"/>
              </a:rPr>
              <a:t>A tile-scan setup has been assembled at CERN in view of performing scintillator and SiPM studies for the CLIC ECAL R&amp;D</a:t>
            </a:r>
          </a:p>
          <a:p>
            <a:r>
              <a:rPr lang="en-US" sz="2400">
                <a:latin typeface="Tahoma"/>
                <a:ea typeface="Lucida Grande"/>
                <a:cs typeface="Tahoma"/>
              </a:rPr>
              <a:t>Scintillator samples of various sizes have been scanned, their uniformity assessed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with reflective foil and paint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with direct SiPM coupling to side face</a:t>
            </a:r>
          </a:p>
          <a:p>
            <a:r>
              <a:rPr lang="en-US" sz="2400">
                <a:latin typeface="Tahoma"/>
                <a:ea typeface="Lucida Grande"/>
                <a:cs typeface="Tahoma"/>
              </a:rPr>
              <a:t>MIP response is lower with paint, but much less uniform</a:t>
            </a:r>
          </a:p>
          <a:p>
            <a:r>
              <a:rPr lang="en-US" sz="2400">
                <a:latin typeface="Tahoma"/>
                <a:ea typeface="Lucida Grande"/>
                <a:cs typeface="Tahoma"/>
              </a:rPr>
              <a:t>SiPM coupling to scintillator shows non-reproducibility issues</a:t>
            </a:r>
          </a:p>
          <a:p>
            <a:r>
              <a:rPr lang="en-US" sz="2400">
                <a:latin typeface="Tahoma"/>
                <a:ea typeface="Lucida Grande"/>
                <a:cs typeface="Tahoma"/>
              </a:rPr>
              <a:t>Temperature correction coefficients have been extracted and applied to full scans, reproducibility OK if we do not touch the SiPM-scintillator coupling</a:t>
            </a:r>
            <a:endParaRPr lang="en-US" sz="2400">
              <a:latin typeface="Tahoma"/>
              <a:ea typeface="Lucida Grande"/>
              <a:cs typeface="Tahoma"/>
            </a:endParaRPr>
          </a:p>
          <a:p>
            <a:endParaRPr lang="en-US" sz="2400">
              <a:latin typeface="Tahoma"/>
              <a:ea typeface="Lucida Grande"/>
              <a:cs typeface="Tahoma"/>
            </a:endParaRPr>
          </a:p>
          <a:p>
            <a:r>
              <a:rPr lang="en-US" sz="2400">
                <a:latin typeface="Tahoma"/>
                <a:ea typeface="Lucida Grande"/>
                <a:cs typeface="Tahoma"/>
              </a:rPr>
              <a:t>Next steps: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quantify light yield and uniformity for new batches of 10x10, 15x15, and 20x20 mm</a:t>
            </a:r>
            <a:r>
              <a:rPr lang="en-US" sz="2000" baseline="30000">
                <a:latin typeface="Tahoma"/>
                <a:ea typeface="Lucida Grande"/>
                <a:cs typeface="Tahoma"/>
              </a:rPr>
              <a:t>2</a:t>
            </a:r>
            <a:r>
              <a:rPr lang="en-US" sz="2000">
                <a:latin typeface="Tahoma"/>
                <a:ea typeface="Lucida Grande"/>
                <a:cs typeface="Tahoma"/>
              </a:rPr>
              <a:t> scintillators [this summer]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study readout electronics for layer prototype [FCAL AGH-UST electronics, studies have started]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complete hardware studies with light transport simulaions in Geant4 [contributions welcome]</a:t>
            </a:r>
          </a:p>
          <a:p>
            <a:pPr lvl="1"/>
            <a:r>
              <a:rPr lang="en-US" sz="2000">
                <a:latin typeface="Tahoma"/>
                <a:ea typeface="Lucida Grande"/>
                <a:cs typeface="Tahoma"/>
              </a:rPr>
              <a:t>document current results as CLICdp note [ongoing]</a:t>
            </a:r>
          </a:p>
          <a:p>
            <a:endParaRPr lang="en-US" sz="2400">
              <a:latin typeface="Tahoma"/>
              <a:ea typeface="Lucida Grande"/>
              <a:cs typeface="Tahom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1F146039-E1CB-3543-8E63-3C7FDC107DB1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Measurement and analysis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procedures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184576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2000">
                <a:latin typeface="Tahoma"/>
                <a:cs typeface="Tahoma"/>
              </a:rPr>
              <a:t>Measurement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Place selected tile in setup, coupled to the SiPM by direct contact to side face using optical grease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Perform self-triggered calibration run to measure gain at reference temperature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Switch electron gun ON, start automated tile scan with pre-selected positions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At each scan step (~60 sec):</a:t>
            </a:r>
          </a:p>
          <a:p>
            <a:pPr lvl="2"/>
            <a:r>
              <a:rPr lang="en-GB" sz="1400">
                <a:latin typeface="Tahoma"/>
                <a:cs typeface="Tahoma"/>
              </a:rPr>
              <a:t>Measure temperature (surface-mounted PT1000)</a:t>
            </a:r>
          </a:p>
          <a:p>
            <a:pPr lvl="2"/>
            <a:r>
              <a:rPr lang="en-GB" sz="1400">
                <a:latin typeface="Tahoma"/>
                <a:cs typeface="Tahoma"/>
              </a:rPr>
              <a:t>Record DUT SiPM waveform integral for each crossed-fibres coincidence signal</a:t>
            </a:r>
            <a:endParaRPr lang="en-GB" sz="1600">
              <a:latin typeface="Tahoma"/>
              <a:cs typeface="Tahoma"/>
            </a:endParaRPr>
          </a:p>
          <a:p>
            <a:r>
              <a:rPr lang="en-GB" sz="2000">
                <a:latin typeface="Tahoma"/>
                <a:cs typeface="Tahoma"/>
              </a:rPr>
              <a:t>Analysis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Correct each waveform integral by relative temperature offset w.r.t. calibration run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Convert waveform integral into #p.e.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Define tile area at the centre to calculate average response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For each scan position, compute deviation from &lt;#p.e.&gt;</a:t>
            </a:r>
          </a:p>
          <a:p>
            <a:pPr lvl="1"/>
            <a:r>
              <a:rPr lang="en-GB" sz="1800">
                <a:latin typeface="Tahoma"/>
                <a:cs typeface="Tahoma"/>
              </a:rPr>
              <a:t>Estimate effective tile areas within +/- 5, 10, and 20% of the average response to assess response non-uniformity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56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C2B76F27-C8F5-3646-A1BD-C5B19E5DC421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Introduction, outline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184576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GB" sz="2800">
                <a:latin typeface="Tahoma"/>
                <a:cs typeface="Tahoma"/>
              </a:rPr>
              <a:t>Goal: R&amp;D on CLIC ScECal with tiles at CERN</a:t>
            </a:r>
          </a:p>
          <a:p>
            <a:endParaRPr lang="en-GB" sz="2800">
              <a:latin typeface="Tahoma"/>
              <a:cs typeface="Tahoma"/>
            </a:endParaRPr>
          </a:p>
          <a:p>
            <a:r>
              <a:rPr lang="en-GB" sz="2800">
                <a:latin typeface="Tahoma"/>
                <a:cs typeface="Tahoma"/>
              </a:rPr>
              <a:t>Phase I: use scintillator scan setup to characterise various tile geometries, packaging, and SiPM couplings</a:t>
            </a:r>
          </a:p>
          <a:p>
            <a:endParaRPr lang="en-GB" sz="2800">
              <a:latin typeface="Tahoma"/>
              <a:cs typeface="Tahoma"/>
            </a:endParaRPr>
          </a:p>
          <a:p>
            <a:r>
              <a:rPr lang="en-GB" sz="2800">
                <a:latin typeface="Tahoma"/>
                <a:cs typeface="Tahoma"/>
              </a:rPr>
              <a:t>In this talk:</a:t>
            </a:r>
          </a:p>
          <a:p>
            <a:pPr lvl="1"/>
            <a:r>
              <a:rPr lang="en-GB">
                <a:latin typeface="Tahoma"/>
                <a:cs typeface="Tahoma"/>
              </a:rPr>
              <a:t>assess scintillator tiles response uniformity to MIPs</a:t>
            </a:r>
          </a:p>
          <a:p>
            <a:pPr lvl="1"/>
            <a:r>
              <a:rPr lang="en-GB">
                <a:latin typeface="Tahoma"/>
                <a:cs typeface="Tahoma"/>
              </a:rPr>
              <a:t>determine temperature correction coefficients</a:t>
            </a:r>
          </a:p>
          <a:p>
            <a:pPr lvl="1"/>
            <a:r>
              <a:rPr lang="en-GB">
                <a:latin typeface="Tahoma"/>
                <a:cs typeface="Tahoma"/>
              </a:rPr>
              <a:t>apply T-correction to full scans</a:t>
            </a:r>
            <a:endParaRPr lang="en-GB">
              <a:latin typeface="Tahoma"/>
              <a:cs typeface="Tahom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39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F72DBE6F-6607-3743-A432-D0861E69B721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3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Setup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10" name="Picture 9" descr="DSCN719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961" y="1630546"/>
            <a:ext cx="6028267" cy="4521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62399" y="1047327"/>
            <a:ext cx="1485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Electron gun</a:t>
            </a:r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>
            <a:off x="2405349" y="1416659"/>
            <a:ext cx="1390650" cy="2228241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504" y="5420854"/>
            <a:ext cx="217164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ahoma"/>
                <a:cs typeface="Tahoma"/>
              </a:rPr>
              <a:t>Translation axes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279145" y="5002191"/>
            <a:ext cx="2286000" cy="62089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90898" y="3927247"/>
            <a:ext cx="7493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ahoma"/>
                <a:cs typeface="Tahoma"/>
              </a:rPr>
              <a:t>DUT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840289" y="4127302"/>
            <a:ext cx="2197010" cy="25400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49002" y="2125305"/>
            <a:ext cx="168733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Tahoma"/>
                <a:cs typeface="Tahoma"/>
              </a:rPr>
              <a:t>Feedthrough</a:t>
            </a:r>
            <a:r>
              <a:rPr lang="en-US" sz="2000" dirty="0" smtClean="0">
                <a:latin typeface="Tahoma"/>
                <a:cs typeface="Tahoma"/>
              </a:rPr>
              <a:t> to lab next door</a:t>
            </a:r>
          </a:p>
        </p:txBody>
      </p:sp>
      <p:cxnSp>
        <p:nvCxnSpPr>
          <p:cNvPr id="18" name="Straight Connector 17"/>
          <p:cNvCxnSpPr>
            <a:stCxn id="17" idx="1"/>
          </p:cNvCxnSpPr>
          <p:nvPr/>
        </p:nvCxnSpPr>
        <p:spPr>
          <a:xfrm flipH="1">
            <a:off x="7136173" y="2633137"/>
            <a:ext cx="312829" cy="0"/>
          </a:xfrm>
          <a:prstGeom prst="line">
            <a:avLst/>
          </a:prstGeom>
          <a:ln w="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79465" y="1294416"/>
            <a:ext cx="3016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ahoma"/>
                <a:cs typeface="Tahoma"/>
              </a:rPr>
              <a:t>Inside </a:t>
            </a:r>
            <a:r>
              <a:rPr lang="en-US" sz="1600" i="1" dirty="0">
                <a:latin typeface="Tahoma"/>
                <a:cs typeface="Tahoma"/>
              </a:rPr>
              <a:t>AC regulated dark room</a:t>
            </a:r>
          </a:p>
        </p:txBody>
      </p:sp>
    </p:spTree>
    <p:extLst>
      <p:ext uri="{BB962C8B-B14F-4D97-AF65-F5344CB8AC3E}">
        <p14:creationId xmlns:p14="http://schemas.microsoft.com/office/powerpoint/2010/main" val="2944926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GunAnnotate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6" t="3554" r="20308"/>
          <a:stretch/>
        </p:blipFill>
        <p:spPr>
          <a:xfrm>
            <a:off x="5004048" y="980728"/>
            <a:ext cx="4096409" cy="554321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94BD9143-FF34-F348-BAB3-F1268F58EAB8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Electron gun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Screen Shot 2013-09-30 at 8.07.2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8310"/>
            <a:ext cx="4867832" cy="2514866"/>
          </a:xfrm>
          <a:prstGeom prst="rect">
            <a:avLst/>
          </a:prstGeom>
        </p:spPr>
      </p:pic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323527" y="980728"/>
            <a:ext cx="5133771" cy="5184576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2400">
                <a:latin typeface="Tahoma"/>
                <a:cs typeface="Tahoma"/>
              </a:rPr>
              <a:t>~350 MBq </a:t>
            </a:r>
            <a:r>
              <a:rPr lang="en-GB" sz="2400" baseline="30000">
                <a:latin typeface="Tahoma"/>
                <a:cs typeface="Tahoma"/>
              </a:rPr>
              <a:t>90</a:t>
            </a:r>
            <a:r>
              <a:rPr lang="en-GB" sz="2400">
                <a:latin typeface="Tahoma"/>
                <a:cs typeface="Tahoma"/>
              </a:rPr>
              <a:t>Sr source</a:t>
            </a:r>
          </a:p>
          <a:p>
            <a:r>
              <a:rPr lang="en-GB" sz="2400">
                <a:latin typeface="Tahoma"/>
                <a:cs typeface="Tahoma"/>
              </a:rPr>
              <a:t>Double beta emission</a:t>
            </a:r>
          </a:p>
          <a:p>
            <a:r>
              <a:rPr lang="en-GB" sz="2400">
                <a:latin typeface="Tahoma"/>
                <a:cs typeface="Tahoma"/>
              </a:rPr>
              <a:t>Selectable energy up to ~2 MeV</a:t>
            </a:r>
          </a:p>
        </p:txBody>
      </p:sp>
      <p:sp>
        <p:nvSpPr>
          <p:cNvPr id="3" name="Rectangle 2"/>
          <p:cNvSpPr/>
          <p:nvPr/>
        </p:nvSpPr>
        <p:spPr>
          <a:xfrm>
            <a:off x="843431" y="5241974"/>
            <a:ext cx="3952640" cy="923330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>
                <a:solidFill>
                  <a:srgbClr val="3366FF"/>
                </a:solidFill>
                <a:latin typeface="Tahoma"/>
                <a:cs typeface="Tahoma"/>
              </a:rPr>
              <a:t>Momentum characterisation has been performed</a:t>
            </a:r>
          </a:p>
          <a:p>
            <a:pPr algn="ctr"/>
            <a:r>
              <a:rPr lang="en-GB" b="1">
                <a:solidFill>
                  <a:srgbClr val="3366FF"/>
                </a:solidFill>
                <a:latin typeface="Tahoma"/>
                <a:cs typeface="Tahoma"/>
              </a:rPr>
              <a:t>CLICdp note under review</a:t>
            </a:r>
            <a:endParaRPr lang="en-US" b="1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7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F90D4F14-C5D3-C34D-9915-B04F6EA31AFA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5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Readout, Trigger, and</a:t>
            </a:r>
            <a:r>
              <a:rPr lang="en-US" sz="4400" dirty="0">
                <a:latin typeface="Tahoma"/>
                <a:ea typeface="+mj-ea"/>
                <a:cs typeface="Tahoma"/>
              </a:rPr>
              <a:t> DAQ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41030"/>
            <a:ext cx="2664296" cy="179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51520" y="2708920"/>
            <a:ext cx="914400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Palatino"/>
                <a:ea typeface="ＭＳ Ｐゴシック" charset="-128"/>
                <a:cs typeface="Palatino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Palatino"/>
                <a:ea typeface="ＭＳ Ｐゴシック" charset="-128"/>
                <a:cs typeface="Palatino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»"/>
              <a:defRPr sz="1600" kern="1200">
                <a:solidFill>
                  <a:srgbClr val="1F497D"/>
                </a:solidFill>
                <a:latin typeface="Palatino"/>
                <a:ea typeface="ＭＳ Ｐゴシック" charset="-128"/>
                <a:cs typeface="Palatin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u="sng" dirty="0">
                <a:solidFill>
                  <a:schemeClr val="tx1"/>
                </a:solidFill>
                <a:latin typeface="Tahoma"/>
                <a:cs typeface="Tahoma"/>
              </a:rPr>
              <a:t>Readout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Custom-made PCB (S. Veneziano, Rome) with amplification (~10) as well as temperature monitoring with PT1000 probe. </a:t>
            </a:r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Second version in development (better PCB design, 2-stage amplification).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DUT signal is read through USB oscilloscope (Picoscope)</a:t>
            </a:r>
            <a:endParaRPr lang="en-US" sz="1600" dirty="0">
              <a:solidFill>
                <a:schemeClr val="tx1"/>
              </a:solidFill>
              <a:latin typeface="Tahoma"/>
              <a:cs typeface="Tahoma"/>
            </a:endParaRPr>
          </a:p>
          <a:p>
            <a:pPr marL="0" lvl="1" indent="0">
              <a:buClr>
                <a:schemeClr val="tx2"/>
              </a:buClr>
              <a:buNone/>
            </a:pPr>
            <a:r>
              <a:rPr lang="en-US" sz="1600" u="sng" dirty="0">
                <a:latin typeface="Tahoma"/>
                <a:cs typeface="Tahoma"/>
              </a:rPr>
              <a:t>Trigger</a:t>
            </a:r>
          </a:p>
          <a:p>
            <a:pPr marL="342900" lvl="1" indent="-163513">
              <a:buClr>
                <a:schemeClr val="tx2"/>
              </a:buClr>
              <a:buFont typeface="Arial" charset="0"/>
              <a:buChar char="•"/>
            </a:pPr>
            <a:r>
              <a:rPr lang="en-US" sz="1600" dirty="0">
                <a:latin typeface="Tahoma"/>
                <a:cs typeface="Tahoma"/>
              </a:rPr>
              <a:t>Crossed scintillating fibers (20x1x1 mm</a:t>
            </a:r>
            <a:r>
              <a:rPr lang="en-US" sz="1600" baseline="30000" dirty="0">
                <a:latin typeface="Tahoma"/>
                <a:cs typeface="Tahoma"/>
              </a:rPr>
              <a:t>3</a:t>
            </a:r>
            <a:r>
              <a:rPr lang="en-US" sz="1600" dirty="0">
                <a:latin typeface="Tahoma"/>
                <a:cs typeface="Tahoma"/>
              </a:rPr>
              <a:t>) as trigger, fixed underneath DUT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Hamamatsu MPPC 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cs typeface="Tahoma"/>
              </a:rPr>
              <a:t>(50 </a:t>
            </a:r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um 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cs typeface="Tahoma"/>
              </a:rPr>
              <a:t>pitch) </a:t>
            </a:r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glued to painted fibre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Trigger signals are put in coincidence (NIM) and signal goes to Picoscope</a:t>
            </a:r>
            <a:endParaRPr lang="en-US" sz="1600" dirty="0">
              <a:solidFill>
                <a:schemeClr val="tx1"/>
              </a:solidFill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1"/>
                </a:solidFill>
                <a:latin typeface="Tahoma"/>
                <a:cs typeface="Tahoma"/>
              </a:rPr>
              <a:t>LabVIEW DAQ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Software for calibration (auto-trigger) and data-taking (with eletron source)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Control of the step-motors for scintillator scans</a:t>
            </a:r>
          </a:p>
          <a:p>
            <a:pPr indent="-163513"/>
            <a:r>
              <a:rPr lang="en-US" sz="1600" dirty="0">
                <a:solidFill>
                  <a:schemeClr val="tx1"/>
                </a:solidFill>
                <a:latin typeface="Tahoma"/>
                <a:cs typeface="Tahoma"/>
              </a:rPr>
              <a:t>Temperature monitoring with NI DAQ Crate</a:t>
            </a:r>
          </a:p>
          <a:p>
            <a:endParaRPr lang="en-US" sz="1600" dirty="0" smtClean="0">
              <a:solidFill>
                <a:schemeClr val="tx1"/>
              </a:solidFill>
              <a:latin typeface="Tahoma"/>
              <a:cs typeface="Tahoma"/>
            </a:endParaRPr>
          </a:p>
        </p:txBody>
      </p:sp>
      <p:pic>
        <p:nvPicPr>
          <p:cNvPr id="12" name="Picture 11" descr="AMPL.SIPM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80" t="49782" r="43468" b="41003"/>
          <a:stretch/>
        </p:blipFill>
        <p:spPr>
          <a:xfrm rot="5400000">
            <a:off x="5751992" y="900623"/>
            <a:ext cx="1946067" cy="19150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55976" y="1012694"/>
            <a:ext cx="1710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  <a:latin typeface="Tahoma"/>
                <a:cs typeface="Tahoma"/>
              </a:rPr>
              <a:t>SiPM</a:t>
            </a:r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 connection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62645" y="1337444"/>
            <a:ext cx="341908" cy="3731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57153" y="998890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Bias V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82553" y="2306990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5V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57153" y="1698422"/>
            <a:ext cx="74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ahoma"/>
                <a:cs typeface="Tahoma"/>
              </a:rPr>
              <a:t>Signal</a:t>
            </a:r>
            <a:endParaRPr lang="en-US" sz="16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02700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31565DA3-7832-6243-B0E0-0D7C4D3C8D84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Measurements </a:t>
            </a:r>
            <a:r>
              <a:rPr kumimoji="0" lang="en-US" sz="4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/>
                <a:ea typeface="+mj-ea"/>
                <a:cs typeface="Tahoma"/>
              </a:rPr>
              <a:t>performed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627937"/>
              </p:ext>
            </p:extLst>
          </p:nvPr>
        </p:nvGraphicFramePr>
        <p:xfrm>
          <a:off x="251520" y="1755368"/>
          <a:ext cx="8640961" cy="3545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008112"/>
                <a:gridCol w="1296144"/>
                <a:gridCol w="1399013"/>
                <a:gridCol w="1234423"/>
                <a:gridCol w="1234423"/>
                <a:gridCol w="1234423"/>
                <a:gridCol w="12344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Size [mm</a:t>
                      </a:r>
                      <a:r>
                        <a:rPr lang="en-US" sz="1600" baseline="30000">
                          <a:latin typeface="Tahoma"/>
                          <a:cs typeface="Tahoma"/>
                        </a:rPr>
                        <a:t>3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MPPC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Bias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[V]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>
                          <a:latin typeface="Tahoma"/>
                          <a:cs typeface="Tahoma"/>
                        </a:rPr>
                        <a:t>I (eGun) [A]</a:t>
                      </a:r>
                      <a:r>
                        <a:rPr lang="en-US" sz="1600">
                          <a:latin typeface="Tahoma"/>
                          <a:cs typeface="Tahoma"/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15,28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25,26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17,29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50μm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pitch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71.3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1.4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881224"/>
            <a:ext cx="7759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Tahoma"/>
                <a:cs typeface="Tahoma"/>
              </a:rPr>
              <a:t>Two identical batches of four scintillators. </a:t>
            </a:r>
          </a:p>
          <a:p>
            <a:r>
              <a:rPr lang="en-US" sz="2000">
                <a:latin typeface="Tahoma"/>
                <a:cs typeface="Tahoma"/>
              </a:rPr>
              <a:t>Same MPPC, same bias voltage, same electron gun current (MIPs).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52942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Tahoma"/>
                <a:cs typeface="Tahoma"/>
              </a:rPr>
              <a:t>+ a series of measurements at the centre of the scintillators in order to </a:t>
            </a:r>
            <a:r>
              <a:rPr lang="en-US" sz="2000">
                <a:solidFill>
                  <a:srgbClr val="3366FF"/>
                </a:solidFill>
                <a:latin typeface="Tahoma"/>
                <a:cs typeface="Tahoma"/>
              </a:rPr>
              <a:t>investigate temperature sensitivity issues ==&gt; next few slides</a:t>
            </a:r>
          </a:p>
        </p:txBody>
      </p:sp>
    </p:spTree>
    <p:extLst>
      <p:ext uri="{BB962C8B-B14F-4D97-AF65-F5344CB8AC3E}">
        <p14:creationId xmlns:p14="http://schemas.microsoft.com/office/powerpoint/2010/main" val="12936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57CAE41D-1776-A647-A4F7-403675C65B7A}" type="datetime3">
              <a:t>11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 Workshop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Old r</a:t>
            </a:r>
            <a:r>
              <a:rPr lang="en-US" sz="4400" dirty="0">
                <a:latin typeface="Tahoma"/>
                <a:ea typeface="+mj-ea"/>
                <a:cs typeface="Tahoma"/>
              </a:rPr>
              <a:t>esults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944892"/>
              </p:ext>
            </p:extLst>
          </p:nvPr>
        </p:nvGraphicFramePr>
        <p:xfrm>
          <a:off x="107503" y="908720"/>
          <a:ext cx="8928993" cy="4353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6124"/>
                <a:gridCol w="1116124"/>
                <a:gridCol w="1116124"/>
                <a:gridCol w="1264941"/>
                <a:gridCol w="1116124"/>
                <a:gridCol w="1041716"/>
                <a:gridCol w="1116124"/>
                <a:gridCol w="10417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Size [mm</a:t>
                      </a:r>
                      <a:r>
                        <a:rPr lang="en-US" sz="1600" baseline="30000">
                          <a:latin typeface="Tahoma"/>
                          <a:cs typeface="Tahoma"/>
                        </a:rPr>
                        <a:t>3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]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Packaging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&lt;#p.e.&gt;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± 5 %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10 %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± 20 %</a:t>
                      </a:r>
                    </a:p>
                    <a:p>
                      <a:pPr algn="ctr"/>
                      <a:r>
                        <a:rPr lang="en-US" sz="1600">
                          <a:latin typeface="Tahoma"/>
                          <a:cs typeface="Tahoma"/>
                        </a:rPr>
                        <a:t>[%]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14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31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70.5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13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11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22.9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59.5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85.4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28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50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97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83.1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90.8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99.6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45.3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75.1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83.6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25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26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77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68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77.0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77.5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95.2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94.8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99.8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27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20x20x2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31.5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67.0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79.5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17</a:t>
                      </a:r>
                    </a:p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3M</a:t>
                      </a:r>
                      <a:r>
                        <a:rPr lang="en-US" sz="1600" baseline="0">
                          <a:latin typeface="Tahoma"/>
                          <a:cs typeface="Tahoma"/>
                        </a:rPr>
                        <a:t> ESR</a:t>
                      </a:r>
                      <a:endParaRPr lang="en-US" sz="1600">
                        <a:latin typeface="Tahoma"/>
                        <a:cs typeface="Tahoma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67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89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68.4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92.9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91.1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  <a:p>
                      <a:r>
                        <a:rPr lang="en-US">
                          <a:latin typeface="Tahoma"/>
                          <a:cs typeface="Tahoma"/>
                        </a:rPr>
                        <a:t>100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18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Tahoma"/>
                          <a:cs typeface="Tahoma"/>
                        </a:rPr>
                        <a:t>15x15x2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ahoma"/>
                          <a:cs typeface="Tahoma"/>
                        </a:rPr>
                        <a:t>Paint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25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39.6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72.0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ahoma"/>
                          <a:cs typeface="Tahoma"/>
                        </a:rPr>
                        <a:t>84.4</a:t>
                      </a:r>
                    </a:p>
                  </a:txBody>
                  <a:tcPr>
                    <a:solidFill>
                      <a:srgbClr val="D941D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8255" y="5433020"/>
            <a:ext cx="90702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Tahoma"/>
                <a:cs typeface="Tahoma"/>
              </a:rPr>
              <a:t>Large non-reproducibility observed, caused by:</a:t>
            </a:r>
          </a:p>
          <a:p>
            <a:r>
              <a:rPr lang="en-US">
                <a:latin typeface="Tahoma"/>
                <a:cs typeface="Tahoma"/>
              </a:rPr>
              <a:t>	- SiPM-scintillator coupling ==&gt; should not touch them between measurements</a:t>
            </a:r>
          </a:p>
          <a:p>
            <a:r>
              <a:rPr lang="en-US">
                <a:latin typeface="Tahoma"/>
                <a:cs typeface="Tahoma"/>
              </a:rPr>
              <a:t>	- ~ -4%/K temperature correction coefficient not enough ==&gt; determine new one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29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BB959CFB-4AE5-144E-A979-8E5A106C34AD}" type="datetime3">
              <a:t>10 June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/>
              <a:t>CLICdp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Tahoma"/>
                <a:ea typeface="+mj-ea"/>
                <a:cs typeface="Tahoma"/>
              </a:rPr>
              <a:t>What we learned: ESR vs. Paint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/>
              <a:ea typeface="+mj-ea"/>
              <a:cs typeface="Tahoma"/>
            </a:endParaRP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3" name="Picture 2" descr="c_eventMapRelRes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7" y="1196752"/>
            <a:ext cx="4500944" cy="4392488"/>
          </a:xfrm>
          <a:prstGeom prst="rect">
            <a:avLst/>
          </a:prstGeom>
        </p:spPr>
      </p:pic>
      <p:pic>
        <p:nvPicPr>
          <p:cNvPr id="7" name="Picture 6" descr="c_eventMapRelRes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89" y="1220021"/>
            <a:ext cx="4477100" cy="43692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8014" y="5661248"/>
            <a:ext cx="466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/>
              <a:t>Reflective foil from 3M, held by teflon tape</a:t>
            </a:r>
          </a:p>
          <a:p>
            <a:pPr marL="342900" indent="-342900">
              <a:buAutoNum type="arabicParenR"/>
            </a:pPr>
            <a:r>
              <a:rPr lang="en-US"/>
              <a:t>Saint-Gobain BC-620 diffusive paint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88076" y="827420"/>
            <a:ext cx="73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ahoma"/>
                <a:cs typeface="Tahoma"/>
              </a:rPr>
              <a:t>ESR</a:t>
            </a:r>
            <a:r>
              <a:rPr lang="en-US" b="1" baseline="30000" dirty="0">
                <a:latin typeface="Tahoma"/>
                <a:cs typeface="Tahoma"/>
              </a:rPr>
              <a:t>1</a:t>
            </a:r>
            <a:r>
              <a:rPr lang="en-US" b="1" dirty="0">
                <a:latin typeface="Tahoma"/>
                <a:cs typeface="Tahoma"/>
              </a:rPr>
              <a:t> </a:t>
            </a:r>
            <a:endParaRPr lang="en-US" b="1"/>
          </a:p>
        </p:txBody>
      </p:sp>
      <p:sp>
        <p:nvSpPr>
          <p:cNvPr id="13" name="Rectangle 12"/>
          <p:cNvSpPr/>
          <p:nvPr/>
        </p:nvSpPr>
        <p:spPr>
          <a:xfrm>
            <a:off x="6520408" y="836712"/>
            <a:ext cx="885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ahoma"/>
                <a:cs typeface="Tahoma"/>
              </a:rPr>
              <a:t>Paint</a:t>
            </a:r>
            <a:r>
              <a:rPr lang="en-US" b="1" baseline="30000" dirty="0">
                <a:latin typeface="Tahoma"/>
                <a:cs typeface="Tahoma"/>
              </a:rPr>
              <a:t>2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28683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8B4DE4A-ED9B-7A4C-91D2-1A269B70667B}" type="datetime3">
              <a:t>10 June 2014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r>
              <a:rPr lang="nl-NL" dirty="0" smtClean="0">
                <a:latin typeface="Tahoma"/>
                <a:cs typeface="Tahoma"/>
              </a:rPr>
              <a:t>CLICdp collaboration meeting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BBA80117-606B-4DC0-879C-19BC4DCB3CA1}" type="slidenum">
              <a:rPr lang="en-US" smtClean="0">
                <a:latin typeface="Tahoma"/>
                <a:cs typeface="Tahoma"/>
              </a:rPr>
              <a:pPr/>
              <a:t>9</a:t>
            </a:fld>
            <a:endParaRPr lang="en-US" dirty="0">
              <a:latin typeface="Tahoma"/>
              <a:cs typeface="Tahoma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74262" y="0"/>
            <a:ext cx="7758178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4400" dirty="0">
                <a:latin typeface="Tahoma"/>
                <a:cs typeface="Tahoma"/>
              </a:rPr>
              <a:t>Extracting T-correction (20x20)</a:t>
            </a:r>
          </a:p>
        </p:txBody>
      </p:sp>
      <p:pic>
        <p:nvPicPr>
          <p:cNvPr id="38" name="Picture 37" descr="cern_logo_white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59"/>
            <a:ext cx="774262" cy="749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856" y="0"/>
            <a:ext cx="653143" cy="762000"/>
          </a:xfrm>
          <a:prstGeom prst="rect">
            <a:avLst/>
          </a:prstGeom>
        </p:spPr>
      </p:pic>
      <p:pic>
        <p:nvPicPr>
          <p:cNvPr id="2" name="Picture 1" descr="note_mpvvst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4427984" cy="3749323"/>
          </a:xfrm>
          <a:prstGeom prst="rect">
            <a:avLst/>
          </a:prstGeom>
        </p:spPr>
      </p:pic>
      <p:pic>
        <p:nvPicPr>
          <p:cNvPr id="3" name="Picture 2" descr="note_charge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7196"/>
            <a:ext cx="4716016" cy="34007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45282" y="933688"/>
            <a:ext cx="77871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>
                <a:latin typeface="Tahoma"/>
                <a:cs typeface="Tahoma"/>
              </a:rPr>
              <a:t>Procedure: </a:t>
            </a:r>
          </a:p>
          <a:p>
            <a:r>
              <a:rPr lang="en-GB" sz="2000">
                <a:latin typeface="Tahoma"/>
                <a:cs typeface="Tahoma"/>
              </a:rPr>
              <a:t>	- record mutiple MIP distrubtions from electron gun [left plot]</a:t>
            </a:r>
          </a:p>
          <a:p>
            <a:r>
              <a:rPr lang="en-GB" sz="2000">
                <a:latin typeface="Tahoma"/>
                <a:cs typeface="Tahoma"/>
              </a:rPr>
              <a:t>	- same position (central), different temperatures</a:t>
            </a:r>
          </a:p>
          <a:p>
            <a:r>
              <a:rPr lang="en-GB" sz="2000">
                <a:latin typeface="Tahoma"/>
                <a:cs typeface="Tahoma"/>
              </a:rPr>
              <a:t>	- fit each distribution with Landau-Gauss convolution</a:t>
            </a:r>
          </a:p>
          <a:p>
            <a:r>
              <a:rPr lang="en-GB" sz="2000">
                <a:latin typeface="Tahoma"/>
                <a:cs typeface="Tahoma"/>
              </a:rPr>
              <a:t>	- linear fit of Landau MPV vs. T [right plot]</a:t>
            </a:r>
          </a:p>
        </p:txBody>
      </p:sp>
    </p:spTree>
    <p:extLst>
      <p:ext uri="{BB962C8B-B14F-4D97-AF65-F5344CB8AC3E}">
        <p14:creationId xmlns:p14="http://schemas.microsoft.com/office/powerpoint/2010/main" val="419965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88725</TotalTime>
  <Words>983</Words>
  <Application>Microsoft Macintosh PowerPoint</Application>
  <PresentationFormat>On-screen Show (4:3)</PresentationFormat>
  <Paragraphs>290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Status of scintillator scans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the ATLAS Liquid Argon calorimeter</dc:title>
  <dc:creator>Samir Arfaoui</dc:creator>
  <cp:lastModifiedBy>Samir Arfaoui</cp:lastModifiedBy>
  <cp:revision>1410</cp:revision>
  <dcterms:created xsi:type="dcterms:W3CDTF">2010-10-24T23:32:04Z</dcterms:created>
  <dcterms:modified xsi:type="dcterms:W3CDTF">2014-06-11T08:07:37Z</dcterms:modified>
</cp:coreProperties>
</file>