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sldIdLst>
    <p:sldId id="256" r:id="rId2"/>
    <p:sldId id="258" r:id="rId3"/>
    <p:sldId id="265" r:id="rId4"/>
    <p:sldId id="278" r:id="rId5"/>
    <p:sldId id="259" r:id="rId6"/>
    <p:sldId id="269" r:id="rId7"/>
    <p:sldId id="267" r:id="rId8"/>
    <p:sldId id="261" r:id="rId9"/>
    <p:sldId id="260" r:id="rId10"/>
    <p:sldId id="279" r:id="rId11"/>
    <p:sldId id="262" r:id="rId12"/>
    <p:sldId id="263" r:id="rId13"/>
    <p:sldId id="266" r:id="rId14"/>
    <p:sldId id="283" r:id="rId15"/>
    <p:sldId id="280" r:id="rId16"/>
    <p:sldId id="289" r:id="rId17"/>
    <p:sldId id="284" r:id="rId18"/>
    <p:sldId id="288" r:id="rId19"/>
    <p:sldId id="287" r:id="rId20"/>
    <p:sldId id="286" r:id="rId21"/>
    <p:sldId id="281" r:id="rId22"/>
    <p:sldId id="291" r:id="rId23"/>
    <p:sldId id="282" r:id="rId24"/>
    <p:sldId id="257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400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06" autoAdjust="0"/>
  </p:normalViewPr>
  <p:slideViewPr>
    <p:cSldViewPr snapToGrid="0" snapToObjects="1">
      <p:cViewPr>
        <p:scale>
          <a:sx n="150" d="100"/>
          <a:sy n="150" d="100"/>
        </p:scale>
        <p:origin x="-448" y="-160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Workbook1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Workbook1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Macintosh%20HD:Users:pcollier:Library:Caches:TemporaryItems:Outlook%20Temp:ME-LHC-20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  <c:spPr>
              <a:solidFill>
                <a:schemeClr val="accent4">
                  <a:lumMod val="50000"/>
                </a:schemeClr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100">
                      <a:solidFill>
                        <a:schemeClr val="tx2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sz="1100">
                      <a:solidFill>
                        <a:schemeClr val="tx2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05832674842137"/>
                  <c:y val="0.0"/>
                </c:manualLayout>
              </c:layout>
              <c:spPr/>
              <c:txPr>
                <a:bodyPr/>
                <a:lstStyle/>
                <a:p>
                  <a:pPr>
                    <a:defRPr sz="1100">
                      <a:solidFill>
                        <a:schemeClr val="tx2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203328658856467"/>
                  <c:y val="0.0360996650509246"/>
                </c:manualLayout>
              </c:layout>
              <c:spPr/>
              <c:txPr>
                <a:bodyPr/>
                <a:lstStyle/>
                <a:p>
                  <a:pPr>
                    <a:defRPr sz="1100">
                      <a:solidFill>
                        <a:schemeClr val="tx2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117295964061651"/>
                  <c:y val="-0.196618363230333"/>
                </c:manualLayout>
              </c:layout>
              <c:spPr/>
              <c:txPr>
                <a:bodyPr anchor="t" anchorCtr="0"/>
                <a:lstStyle/>
                <a:p>
                  <a:pPr>
                    <a:defRPr sz="11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>
                    <a:solidFill>
                      <a:schemeClr val="tx2"/>
                    </a:solidFill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Setup</c:v>
                </c:pt>
                <c:pt idx="1">
                  <c:v>Injection</c:v>
                </c:pt>
                <c:pt idx="2">
                  <c:v>Ramp</c:v>
                </c:pt>
                <c:pt idx="3">
                  <c:v>Squeeze</c:v>
                </c:pt>
                <c:pt idx="4">
                  <c:v>Stable Beams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6.25</c:v>
                </c:pt>
                <c:pt idx="1">
                  <c:v>4.166666666666667</c:v>
                </c:pt>
                <c:pt idx="2">
                  <c:v>3.472222222222221</c:v>
                </c:pt>
                <c:pt idx="3">
                  <c:v>2.777777777777778</c:v>
                </c:pt>
                <c:pt idx="4">
                  <c:v>83.3333333333332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19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  <c:spPr>
              <a:solidFill>
                <a:schemeClr val="accent4">
                  <a:lumMod val="50000"/>
                </a:schemeClr>
              </a:solidFill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0.0824883281419596"/>
                  <c:y val="0.20675262710984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87226277913116"/>
                  <c:y val="-0.0033709386584775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161168284556014"/>
                  <c:y val="-0.19763235811694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1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0243781095580625"/>
                  <c:y val="0.026956397703058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>
                    <a:solidFill>
                      <a:schemeClr val="tx2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Sheet1!$A$2:$A$7</c:f>
              <c:strCache>
                <c:ptCount val="6"/>
                <c:pt idx="0">
                  <c:v>Setup</c:v>
                </c:pt>
                <c:pt idx="1">
                  <c:v>Injection</c:v>
                </c:pt>
                <c:pt idx="2">
                  <c:v>Ramp</c:v>
                </c:pt>
                <c:pt idx="3">
                  <c:v>Squeeze</c:v>
                </c:pt>
                <c:pt idx="4">
                  <c:v>Stable Beams</c:v>
                </c:pt>
                <c:pt idx="5">
                  <c:v>No Beam (access)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27.6</c:v>
                </c:pt>
                <c:pt idx="1">
                  <c:v>15.0</c:v>
                </c:pt>
                <c:pt idx="2">
                  <c:v>2.1</c:v>
                </c:pt>
                <c:pt idx="3">
                  <c:v>5.0</c:v>
                </c:pt>
                <c:pt idx="4">
                  <c:v>36.5</c:v>
                </c:pt>
                <c:pt idx="5">
                  <c:v>13.8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23"/>
      </c:pieChart>
    </c:plotArea>
    <c:plotVisOnly val="1"/>
    <c:dispBlanksAs val="gap"/>
    <c:showDLblsOverMax val="0"/>
  </c:chart>
  <c:txPr>
    <a:bodyPr/>
    <a:lstStyle/>
    <a:p>
      <a:pPr>
        <a:defRPr sz="1600">
          <a:solidFill>
            <a:srgbClr val="F0F0F0"/>
          </a:solidFill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644861302813655"/>
          <c:y val="0.114169850922221"/>
          <c:w val="0.624359858979928"/>
          <c:h val="0.903977309298473"/>
        </c:manualLayout>
      </c:layout>
      <c:pie3DChart>
        <c:varyColors val="1"/>
        <c:ser>
          <c:idx val="0"/>
          <c:order val="0"/>
          <c:tx>
            <c:strRef>
              <c:f>'LHC x 4'!$C$3</c:f>
              <c:strCache>
                <c:ptCount val="1"/>
                <c:pt idx="0">
                  <c:v>LHC 2012</c:v>
                </c:pt>
              </c:strCache>
            </c:strRef>
          </c:tx>
          <c:dLbls>
            <c:dLbl>
              <c:idx val="0"/>
              <c:layout>
                <c:manualLayout>
                  <c:x val="0.0244037788007637"/>
                  <c:y val="0.0380492989673606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0353485984584567"/>
                  <c:y val="-0.0031209201590948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98844437102977"/>
                  <c:y val="-0.16771213037020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40378628190995"/>
                  <c:y val="-0.093842598521557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00812592976537699"/>
                  <c:y val="-0.0613668409500815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0321581089127794"/>
                  <c:y val="0.032984632689619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031248687664042"/>
                  <c:y val="0.0210913768699497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.0366172353455818"/>
                  <c:y val="0.0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2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'LHC x 4'!$A$4:$A$12</c:f>
              <c:strCache>
                <c:ptCount val="9"/>
                <c:pt idx="0">
                  <c:v>Access System</c:v>
                </c:pt>
                <c:pt idx="1">
                  <c:v>Controls</c:v>
                </c:pt>
                <c:pt idx="2">
                  <c:v>Cryogenics</c:v>
                </c:pt>
                <c:pt idx="3">
                  <c:v>Electricity</c:v>
                </c:pt>
                <c:pt idx="4">
                  <c:v>Fluids</c:v>
                </c:pt>
                <c:pt idx="5">
                  <c:v>Other</c:v>
                </c:pt>
                <c:pt idx="6">
                  <c:v>Heavy Handling</c:v>
                </c:pt>
                <c:pt idx="7">
                  <c:v>Safety Systems</c:v>
                </c:pt>
                <c:pt idx="8">
                  <c:v>Technical Infrastructure</c:v>
                </c:pt>
              </c:strCache>
            </c:strRef>
          </c:cat>
          <c:val>
            <c:numRef>
              <c:f>'LHC x 4'!$C$4:$C$12</c:f>
              <c:numCache>
                <c:formatCode>General</c:formatCode>
                <c:ptCount val="9"/>
                <c:pt idx="0">
                  <c:v>527.0</c:v>
                </c:pt>
                <c:pt idx="1">
                  <c:v>158.0</c:v>
                </c:pt>
                <c:pt idx="2">
                  <c:v>655.0</c:v>
                </c:pt>
                <c:pt idx="3">
                  <c:v>455.0</c:v>
                </c:pt>
                <c:pt idx="4">
                  <c:v>657.0</c:v>
                </c:pt>
                <c:pt idx="5">
                  <c:v>12.0</c:v>
                </c:pt>
                <c:pt idx="6">
                  <c:v>266.0</c:v>
                </c:pt>
                <c:pt idx="7">
                  <c:v>233.0</c:v>
                </c:pt>
                <c:pt idx="8">
                  <c:v>124.0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 algn="ctr">
        <a:defRPr sz="1800"/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BA6DA-A153-4449-B2C3-0B435389F120}" type="datetimeFigureOut">
              <a:rPr lang="en-US" smtClean="0"/>
              <a:t>23/02/14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BE457-FB45-9847-8EC2-FC29D648C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982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545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76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23/02/14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23/02/14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23/02/14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23/02/14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0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0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23/02/14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23/02/14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23/02/14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23/02/14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6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Relationship Id="rId3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7.jpeg"/><Relationship Id="rId3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97133" y="1109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Accelerator Complex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 descr="Cern-Accelerator-Complex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5666" y="924594"/>
            <a:ext cx="4193202" cy="3387976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84929" y="4771777"/>
            <a:ext cx="2133600" cy="273844"/>
          </a:xfrm>
        </p:spPr>
        <p:txBody>
          <a:bodyPr/>
          <a:lstStyle/>
          <a:p>
            <a:r>
              <a:rPr lang="en-US" sz="1050" dirty="0" smtClean="0"/>
              <a:t>Manuel Martin Marquez</a:t>
            </a:r>
            <a:endParaRPr lang="en-US" sz="105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0" y="4631267"/>
            <a:ext cx="2895600" cy="409834"/>
          </a:xfrm>
        </p:spPr>
        <p:txBody>
          <a:bodyPr/>
          <a:lstStyle/>
          <a:p>
            <a:pPr algn="l"/>
            <a:r>
              <a:rPr lang="en-US" sz="1100" dirty="0"/>
              <a:t>Big Data &amp; Analytics Innovation </a:t>
            </a:r>
            <a:r>
              <a:rPr lang="en-US" sz="1100" dirty="0" smtClean="0"/>
              <a:t>Summit</a:t>
            </a:r>
          </a:p>
          <a:p>
            <a:pPr algn="l"/>
            <a:r>
              <a:rPr lang="en-US" sz="1100" dirty="0" smtClean="0"/>
              <a:t>Singapore, </a:t>
            </a:r>
            <a:r>
              <a:rPr lang="en-US" sz="1100" dirty="0"/>
              <a:t>February</a:t>
            </a:r>
            <a:r>
              <a:rPr lang="en-US" sz="1100" dirty="0" smtClean="0"/>
              <a:t> 27-28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405714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26/02/14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1035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126040"/>
            <a:ext cx="9144000" cy="461665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2"/>
                </a:solidFill>
              </a:rPr>
              <a:t>CMS Detector</a:t>
            </a:r>
            <a:endParaRPr lang="en-US" sz="2800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740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27/02/14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0702016_10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86354"/>
            <a:ext cx="9144000" cy="461665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2"/>
                </a:solidFill>
              </a:rPr>
              <a:t>ATLAS Detector</a:t>
            </a:r>
            <a:endParaRPr lang="en-US" sz="2800" dirty="0" smtClean="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382453"/>
            <a:ext cx="9144000" cy="553998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150 Million </a:t>
            </a:r>
            <a:r>
              <a:rPr lang="en-US" sz="1600" dirty="0" smtClean="0">
                <a:solidFill>
                  <a:srgbClr val="F8F8F8"/>
                </a:solidFill>
              </a:rPr>
              <a:t>of</a:t>
            </a:r>
            <a:r>
              <a:rPr lang="en-US" sz="1600" dirty="0" smtClean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sensor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	</a:t>
            </a:r>
            <a:r>
              <a:rPr lang="en-US" sz="1400" dirty="0" smtClean="0">
                <a:solidFill>
                  <a:schemeClr val="bg1"/>
                </a:solidFill>
              </a:rPr>
              <a:t>Control and detection sensors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995983"/>
            <a:ext cx="9144000" cy="830997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Massive 3D camera</a:t>
            </a:r>
            <a:endParaRPr lang="en-US" sz="1600" dirty="0" smtClean="0">
              <a:solidFill>
                <a:schemeClr val="bg2"/>
              </a:solidFill>
            </a:endParaRPr>
          </a:p>
          <a:p>
            <a:r>
              <a:rPr lang="en-US" sz="1600" dirty="0" smtClean="0">
                <a:solidFill>
                  <a:schemeClr val="bg2"/>
                </a:solidFill>
              </a:rPr>
              <a:t>	Capturing 40+ million collisions per second</a:t>
            </a:r>
          </a:p>
          <a:p>
            <a:r>
              <a:rPr lang="en-US" sz="1600" dirty="0">
                <a:solidFill>
                  <a:schemeClr val="bg2"/>
                </a:solidFill>
              </a:rPr>
              <a:t>	</a:t>
            </a:r>
            <a:r>
              <a:rPr lang="en-US" sz="1600" dirty="0" smtClean="0">
                <a:solidFill>
                  <a:schemeClr val="bg2"/>
                </a:solidFill>
              </a:rPr>
              <a:t>Data rate PB per second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724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run204769_evt7190263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049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 descr="CC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86354"/>
            <a:ext cx="9144000" cy="461665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2"/>
                </a:solidFill>
              </a:rPr>
              <a:t>CERN Control Centre</a:t>
            </a:r>
            <a:endParaRPr lang="en-US" sz="2800" dirty="0" smtClean="0">
              <a:solidFill>
                <a:schemeClr val="bg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3210802"/>
            <a:ext cx="9144000" cy="553998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CERN Accelerator Complex </a:t>
            </a:r>
            <a:r>
              <a:rPr lang="en-US" sz="1600" dirty="0" smtClean="0">
                <a:solidFill>
                  <a:schemeClr val="bg2"/>
                </a:solidFill>
              </a:rPr>
              <a:t>is unique </a:t>
            </a:r>
            <a:r>
              <a:rPr lang="en-US" sz="1600" dirty="0">
                <a:solidFill>
                  <a:schemeClr val="bg2"/>
                </a:solidFill>
              </a:rPr>
              <a:t>i</a:t>
            </a:r>
            <a:r>
              <a:rPr lang="en-US" sz="1600" dirty="0" smtClean="0">
                <a:solidFill>
                  <a:schemeClr val="bg2"/>
                </a:solidFill>
              </a:rPr>
              <a:t>nstallation</a:t>
            </a:r>
            <a:endParaRPr lang="en-US" sz="1600" dirty="0">
              <a:solidFill>
                <a:schemeClr val="bg2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	</a:t>
            </a:r>
            <a:r>
              <a:rPr lang="en-US" sz="1400" dirty="0" smtClean="0">
                <a:solidFill>
                  <a:schemeClr val="bg1"/>
                </a:solidFill>
              </a:rPr>
              <a:t>Therefore, we have to face unique challenges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830573"/>
            <a:ext cx="9144000" cy="830997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Control </a:t>
            </a:r>
            <a:r>
              <a:rPr lang="en-US" sz="1600" dirty="0" smtClean="0">
                <a:solidFill>
                  <a:srgbClr val="FFFF00"/>
                </a:solidFill>
              </a:rPr>
              <a:t>and operations</a:t>
            </a:r>
            <a:endParaRPr lang="en-US" sz="1600" dirty="0">
              <a:solidFill>
                <a:schemeClr val="bg2"/>
              </a:solidFill>
            </a:endParaRPr>
          </a:p>
          <a:p>
            <a:r>
              <a:rPr lang="en-US" sz="1600" dirty="0" smtClean="0">
                <a:solidFill>
                  <a:schemeClr val="bg2"/>
                </a:solidFill>
              </a:rPr>
              <a:t>	</a:t>
            </a:r>
            <a:r>
              <a:rPr lang="en-US" sz="1600" dirty="0" smtClean="0">
                <a:solidFill>
                  <a:schemeClr val="bg2"/>
                </a:solidFill>
              </a:rPr>
              <a:t>Million of sensors, large number of control devices, </a:t>
            </a:r>
            <a:r>
              <a:rPr lang="en-US" sz="1600" dirty="0" smtClean="0">
                <a:solidFill>
                  <a:schemeClr val="bg2"/>
                </a:solidFill>
              </a:rPr>
              <a:t>front-end equipment, etc.</a:t>
            </a:r>
          </a:p>
          <a:p>
            <a:r>
              <a:rPr lang="en-US" sz="1600" dirty="0">
                <a:solidFill>
                  <a:schemeClr val="bg2"/>
                </a:solidFill>
              </a:rPr>
              <a:t>	</a:t>
            </a:r>
            <a:r>
              <a:rPr lang="en-US" sz="1600" dirty="0" smtClean="0">
                <a:solidFill>
                  <a:schemeClr val="bg2"/>
                </a:solidFill>
              </a:rPr>
              <a:t>Many critical systems: Cryogenics, Vacuums, Machine Protection, etc.  </a:t>
            </a:r>
            <a:endParaRPr lang="en-US" sz="1600" dirty="0">
              <a:solidFill>
                <a:schemeClr val="bg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29642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Analytics Challenges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5947" y="998769"/>
            <a:ext cx="60656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2D9DFF"/>
                </a:solidFill>
              </a:rPr>
              <a:t>LHC Availability – </a:t>
            </a:r>
            <a:r>
              <a:rPr lang="en-GB" sz="2400" dirty="0" smtClean="0">
                <a:solidFill>
                  <a:schemeClr val="tx2"/>
                </a:solidFill>
              </a:rPr>
              <a:t>Estimated VS Observed </a:t>
            </a:r>
            <a:endParaRPr lang="en-GB" sz="2400" dirty="0">
              <a:solidFill>
                <a:schemeClr val="tx2"/>
              </a:solidFill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4821380"/>
              </p:ext>
            </p:extLst>
          </p:nvPr>
        </p:nvGraphicFramePr>
        <p:xfrm>
          <a:off x="1417268" y="1605950"/>
          <a:ext cx="3104133" cy="2758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5661801"/>
              </p:ext>
            </p:extLst>
          </p:nvPr>
        </p:nvGraphicFramePr>
        <p:xfrm>
          <a:off x="5264787" y="1460434"/>
          <a:ext cx="3316963" cy="2758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84929" y="4771777"/>
            <a:ext cx="2133600" cy="273844"/>
          </a:xfrm>
        </p:spPr>
        <p:txBody>
          <a:bodyPr/>
          <a:lstStyle/>
          <a:p>
            <a:r>
              <a:rPr lang="en-US" sz="1050" dirty="0" smtClean="0"/>
              <a:t>Manuel Martin Marquez</a:t>
            </a:r>
            <a:endParaRPr lang="en-US" sz="1050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0" y="4631267"/>
            <a:ext cx="2895600" cy="409834"/>
          </a:xfrm>
        </p:spPr>
        <p:txBody>
          <a:bodyPr/>
          <a:lstStyle/>
          <a:p>
            <a:pPr algn="l"/>
            <a:r>
              <a:rPr lang="en-US" sz="1100" dirty="0"/>
              <a:t>Big Data &amp; Analytics Innovation </a:t>
            </a:r>
            <a:r>
              <a:rPr lang="en-US" sz="1100" dirty="0" smtClean="0"/>
              <a:t>Summit</a:t>
            </a:r>
          </a:p>
          <a:p>
            <a:pPr algn="l"/>
            <a:r>
              <a:rPr lang="en-US" sz="1100" dirty="0" smtClean="0"/>
              <a:t>Singapore, </a:t>
            </a:r>
            <a:r>
              <a:rPr lang="en-US" sz="1100" dirty="0"/>
              <a:t>February</a:t>
            </a:r>
            <a:r>
              <a:rPr lang="en-US" sz="1100" dirty="0" smtClean="0"/>
              <a:t> 27-28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626310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Analytics Challenges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5701005"/>
              </p:ext>
            </p:extLst>
          </p:nvPr>
        </p:nvGraphicFramePr>
        <p:xfrm>
          <a:off x="1746701" y="1594063"/>
          <a:ext cx="5827134" cy="2692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9"/>
          <p:cNvSpPr/>
          <p:nvPr/>
        </p:nvSpPr>
        <p:spPr>
          <a:xfrm>
            <a:off x="515947" y="998769"/>
            <a:ext cx="60656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2D9DFF"/>
                </a:solidFill>
              </a:rPr>
              <a:t>LHC Corrective Intervention:  </a:t>
            </a:r>
            <a:r>
              <a:rPr lang="en-GB" sz="2400" dirty="0">
                <a:solidFill>
                  <a:srgbClr val="2D9DFF"/>
                </a:solidFill>
              </a:rPr>
              <a:t>3087 / </a:t>
            </a:r>
            <a:r>
              <a:rPr lang="en-GB" sz="2400" dirty="0" smtClean="0">
                <a:solidFill>
                  <a:srgbClr val="2D9DFF"/>
                </a:solidFill>
              </a:rPr>
              <a:t>year </a:t>
            </a:r>
            <a:endParaRPr lang="en-GB" sz="2400" dirty="0">
              <a:solidFill>
                <a:srgbClr val="2D9DFF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84929" y="4771777"/>
            <a:ext cx="2133600" cy="273844"/>
          </a:xfrm>
        </p:spPr>
        <p:txBody>
          <a:bodyPr/>
          <a:lstStyle/>
          <a:p>
            <a:r>
              <a:rPr lang="en-US" sz="1050" dirty="0" smtClean="0"/>
              <a:t>Manuel Martin Marquez</a:t>
            </a:r>
            <a:endParaRPr lang="en-US" sz="1050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0" y="4631267"/>
            <a:ext cx="2895600" cy="409834"/>
          </a:xfrm>
        </p:spPr>
        <p:txBody>
          <a:bodyPr/>
          <a:lstStyle/>
          <a:p>
            <a:pPr algn="l"/>
            <a:r>
              <a:rPr lang="en-US" sz="1100" dirty="0"/>
              <a:t>Big Data &amp; Analytics Innovation </a:t>
            </a:r>
            <a:r>
              <a:rPr lang="en-US" sz="1100" dirty="0" smtClean="0"/>
              <a:t>Summit</a:t>
            </a:r>
          </a:p>
          <a:p>
            <a:pPr algn="l"/>
            <a:r>
              <a:rPr lang="en-US" sz="1100" dirty="0" smtClean="0"/>
              <a:t>Singapore, </a:t>
            </a:r>
            <a:r>
              <a:rPr lang="en-US" sz="1100" dirty="0"/>
              <a:t>February</a:t>
            </a:r>
            <a:r>
              <a:rPr lang="en-US" sz="1100" dirty="0" smtClean="0"/>
              <a:t> 27-28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710047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Analytics Challenges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7778" b="3056"/>
          <a:stretch/>
        </p:blipFill>
        <p:spPr bwMode="auto">
          <a:xfrm>
            <a:off x="2523906" y="1393276"/>
            <a:ext cx="4273364" cy="296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15947" y="880452"/>
            <a:ext cx="52259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>
                <a:solidFill>
                  <a:srgbClr val="2D9DFF"/>
                </a:solidFill>
              </a:rPr>
              <a:t>Fault Drivers</a:t>
            </a:r>
            <a:endParaRPr lang="en-GB" sz="2800" dirty="0">
              <a:solidFill>
                <a:srgbClr val="2D9DFF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84929" y="4771777"/>
            <a:ext cx="2133600" cy="273844"/>
          </a:xfrm>
        </p:spPr>
        <p:txBody>
          <a:bodyPr/>
          <a:lstStyle/>
          <a:p>
            <a:r>
              <a:rPr lang="en-US" sz="1050" dirty="0" smtClean="0"/>
              <a:t>Manuel Martin Marquez</a:t>
            </a:r>
            <a:endParaRPr lang="en-US" sz="105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0" y="4631267"/>
            <a:ext cx="2895600" cy="409834"/>
          </a:xfrm>
        </p:spPr>
        <p:txBody>
          <a:bodyPr/>
          <a:lstStyle/>
          <a:p>
            <a:pPr algn="l"/>
            <a:r>
              <a:rPr lang="en-US" sz="1100" dirty="0"/>
              <a:t>Big Data &amp; Analytics Innovation </a:t>
            </a:r>
            <a:r>
              <a:rPr lang="en-US" sz="1100" dirty="0" smtClean="0"/>
              <a:t>Summit</a:t>
            </a:r>
          </a:p>
          <a:p>
            <a:pPr algn="l"/>
            <a:r>
              <a:rPr lang="en-US" sz="1100" dirty="0" smtClean="0"/>
              <a:t>Singapore, </a:t>
            </a:r>
            <a:r>
              <a:rPr lang="en-US" sz="1100" dirty="0"/>
              <a:t>February</a:t>
            </a:r>
            <a:r>
              <a:rPr lang="en-US" sz="1100" dirty="0" smtClean="0"/>
              <a:t> 27-28</a:t>
            </a:r>
            <a:endParaRPr lang="en-US" sz="1100" dirty="0"/>
          </a:p>
        </p:txBody>
      </p:sp>
      <p:sp>
        <p:nvSpPr>
          <p:cNvPr id="4" name="Left Arrow 3"/>
          <p:cNvSpPr/>
          <p:nvPr/>
        </p:nvSpPr>
        <p:spPr>
          <a:xfrm>
            <a:off x="6350000" y="3945464"/>
            <a:ext cx="447270" cy="220133"/>
          </a:xfrm>
          <a:prstGeom prst="lef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493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Analytics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look into the near Future</a:t>
            </a:r>
          </a:p>
          <a:p>
            <a:pPr lvl="1"/>
            <a:r>
              <a:rPr lang="en-US" sz="2800" dirty="0" smtClean="0">
                <a:solidFill>
                  <a:srgbClr val="2D9DFF"/>
                </a:solidFill>
              </a:rPr>
              <a:t>LHC </a:t>
            </a:r>
            <a:r>
              <a:rPr lang="en-US" sz="2800" dirty="0">
                <a:solidFill>
                  <a:srgbClr val="2D9DFF"/>
                </a:solidFill>
              </a:rPr>
              <a:t>run 2 (2015</a:t>
            </a:r>
            <a:r>
              <a:rPr lang="en-US" sz="2800" dirty="0" smtClean="0">
                <a:solidFill>
                  <a:srgbClr val="2D9DFF"/>
                </a:solidFill>
              </a:rPr>
              <a:t>)</a:t>
            </a:r>
            <a:endParaRPr lang="en-US" sz="2800" dirty="0">
              <a:solidFill>
                <a:srgbClr val="2D9D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 descr="CClhc3_07_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3488" y="2334874"/>
            <a:ext cx="6208825" cy="1676383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84929" y="4771777"/>
            <a:ext cx="2133600" cy="273844"/>
          </a:xfrm>
        </p:spPr>
        <p:txBody>
          <a:bodyPr/>
          <a:lstStyle/>
          <a:p>
            <a:r>
              <a:rPr lang="en-US" sz="1050" dirty="0" smtClean="0"/>
              <a:t>Manuel Martin Marquez</a:t>
            </a:r>
            <a:endParaRPr lang="en-US" sz="105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0" y="4631267"/>
            <a:ext cx="2895600" cy="409834"/>
          </a:xfrm>
        </p:spPr>
        <p:txBody>
          <a:bodyPr/>
          <a:lstStyle/>
          <a:p>
            <a:pPr algn="l"/>
            <a:r>
              <a:rPr lang="en-US" sz="1100" dirty="0"/>
              <a:t>Big Data &amp; Analytics Innovation </a:t>
            </a:r>
            <a:r>
              <a:rPr lang="en-US" sz="1100" dirty="0" smtClean="0"/>
              <a:t>Summit</a:t>
            </a:r>
          </a:p>
          <a:p>
            <a:pPr algn="l"/>
            <a:r>
              <a:rPr lang="en-US" sz="1100" dirty="0" smtClean="0"/>
              <a:t>Singapore, </a:t>
            </a:r>
            <a:r>
              <a:rPr lang="en-US" sz="1100" dirty="0"/>
              <a:t>February</a:t>
            </a:r>
            <a:r>
              <a:rPr lang="en-US" sz="1100" dirty="0" smtClean="0"/>
              <a:t> 27-28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6993470" y="2267142"/>
            <a:ext cx="5164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chemeClr val="bg2"/>
                </a:solidFill>
              </a:rPr>
              <a:t>2015</a:t>
            </a:r>
            <a:endParaRPr lang="en-US" sz="14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096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Analytics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Profit from our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data investment 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xtracting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knowledge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r>
              <a:rPr lang="en-US" sz="3100" dirty="0">
                <a:solidFill>
                  <a:schemeClr val="tx2"/>
                </a:solidFill>
              </a:rPr>
              <a:t>Optimize our systems is mandatory</a:t>
            </a:r>
          </a:p>
          <a:p>
            <a:pPr lvl="1"/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Reducing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and predicting faults and corrective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interventions</a:t>
            </a:r>
          </a:p>
          <a:p>
            <a:pPr lvl="1"/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Increase the availability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and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operations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efficiency </a:t>
            </a:r>
            <a:endParaRPr lang="en-US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/>
              <a:t>Control and Monitoring Systems</a:t>
            </a:r>
          </a:p>
          <a:p>
            <a:pPr lvl="1"/>
            <a:r>
              <a:rPr lang="en-US" sz="2000" dirty="0">
                <a:solidFill>
                  <a:srgbClr val="2D9DFF"/>
                </a:solidFill>
              </a:rPr>
              <a:t>Proactive</a:t>
            </a:r>
          </a:p>
          <a:p>
            <a:pPr lvl="1"/>
            <a:r>
              <a:rPr lang="en-US" sz="2000" dirty="0">
                <a:solidFill>
                  <a:srgbClr val="2D9DFF"/>
                </a:solidFill>
              </a:rPr>
              <a:t>Predictive</a:t>
            </a:r>
          </a:p>
          <a:p>
            <a:pPr lvl="1"/>
            <a:r>
              <a:rPr lang="en-US" sz="2000" dirty="0">
                <a:solidFill>
                  <a:srgbClr val="2D9DFF"/>
                </a:solidFill>
              </a:rPr>
              <a:t>Intelligent</a:t>
            </a:r>
          </a:p>
          <a:p>
            <a:pPr lvl="1"/>
            <a:endParaRPr lang="en-US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48056" lvl="1" indent="0"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84929" y="4771777"/>
            <a:ext cx="2133600" cy="273844"/>
          </a:xfrm>
        </p:spPr>
        <p:txBody>
          <a:bodyPr/>
          <a:lstStyle/>
          <a:p>
            <a:r>
              <a:rPr lang="en-US" sz="1050" dirty="0" smtClean="0"/>
              <a:t>Manuel Martin Marquez</a:t>
            </a:r>
            <a:endParaRPr lang="en-US" sz="105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0" y="4631267"/>
            <a:ext cx="2895600" cy="409834"/>
          </a:xfrm>
        </p:spPr>
        <p:txBody>
          <a:bodyPr/>
          <a:lstStyle/>
          <a:p>
            <a:pPr algn="l"/>
            <a:r>
              <a:rPr lang="en-US" sz="1100" dirty="0"/>
              <a:t>Big Data &amp; Analytics Innovation </a:t>
            </a:r>
            <a:r>
              <a:rPr lang="en-US" sz="1100" dirty="0" smtClean="0"/>
              <a:t>Summit</a:t>
            </a:r>
          </a:p>
          <a:p>
            <a:pPr algn="l"/>
            <a:r>
              <a:rPr lang="en-US" sz="1100" dirty="0" smtClean="0"/>
              <a:t>Singapore, </a:t>
            </a:r>
            <a:r>
              <a:rPr lang="en-US" sz="1100" dirty="0"/>
              <a:t>February</a:t>
            </a:r>
            <a:r>
              <a:rPr lang="en-US" sz="1100" dirty="0" smtClean="0"/>
              <a:t> 27-28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462975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8650" y="1314450"/>
            <a:ext cx="84070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Big Data Analytics for Improving the CERN’s Large Hadron </a:t>
            </a:r>
            <a:r>
              <a:rPr lang="en-US" sz="3200" b="1" dirty="0" smtClean="0"/>
              <a:t>Collider operations</a:t>
            </a:r>
            <a:endParaRPr lang="en-US" sz="32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85800" y="2540000"/>
            <a:ext cx="292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Manuel Martin Marquez</a:t>
            </a:r>
          </a:p>
          <a:p>
            <a:r>
              <a:rPr lang="en-US" sz="1100" dirty="0" smtClean="0"/>
              <a:t>Data Analytics</a:t>
            </a:r>
          </a:p>
          <a:p>
            <a:endParaRPr lang="en-US" sz="110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0" y="4631267"/>
            <a:ext cx="2895600" cy="409834"/>
          </a:xfrm>
        </p:spPr>
        <p:txBody>
          <a:bodyPr/>
          <a:lstStyle/>
          <a:p>
            <a:pPr algn="l"/>
            <a:r>
              <a:rPr lang="en-US" sz="1100" dirty="0"/>
              <a:t>Big Data &amp; Analytics Innovation </a:t>
            </a:r>
            <a:r>
              <a:rPr lang="en-US" sz="1100" dirty="0" smtClean="0"/>
              <a:t>Summit</a:t>
            </a:r>
          </a:p>
          <a:p>
            <a:pPr algn="l"/>
            <a:r>
              <a:rPr lang="en-US" sz="1100" dirty="0" smtClean="0"/>
              <a:t>Singapore, </a:t>
            </a:r>
            <a:r>
              <a:rPr lang="en-US" sz="1100" dirty="0"/>
              <a:t>February</a:t>
            </a:r>
            <a:r>
              <a:rPr lang="en-US" sz="1100" dirty="0" smtClean="0"/>
              <a:t> 27-28</a:t>
            </a:r>
            <a:endParaRPr lang="en-US" sz="1100" dirty="0"/>
          </a:p>
        </p:txBody>
      </p:sp>
      <p:pic>
        <p:nvPicPr>
          <p:cNvPr id="2" name="Picture 1" descr="openlab_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12" y="3158972"/>
            <a:ext cx="948262" cy="57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27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</a:t>
            </a:r>
            <a:r>
              <a:rPr lang="en-US" dirty="0" smtClean="0"/>
              <a:t>Analytics Use Cases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84929" y="4771777"/>
            <a:ext cx="2133600" cy="273844"/>
          </a:xfrm>
        </p:spPr>
        <p:txBody>
          <a:bodyPr/>
          <a:lstStyle/>
          <a:p>
            <a:r>
              <a:rPr lang="en-US" sz="1050" dirty="0" smtClean="0"/>
              <a:t>Manuel Martin Marquez</a:t>
            </a:r>
            <a:endParaRPr lang="en-US" sz="105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0" y="4631267"/>
            <a:ext cx="2895600" cy="409834"/>
          </a:xfrm>
        </p:spPr>
        <p:txBody>
          <a:bodyPr/>
          <a:lstStyle/>
          <a:p>
            <a:pPr algn="l"/>
            <a:r>
              <a:rPr lang="en-US" sz="1100" dirty="0"/>
              <a:t>Big Data &amp; Analytics Innovation </a:t>
            </a:r>
            <a:r>
              <a:rPr lang="en-US" sz="1100" dirty="0" smtClean="0"/>
              <a:t>Summit</a:t>
            </a:r>
          </a:p>
          <a:p>
            <a:pPr algn="l"/>
            <a:r>
              <a:rPr lang="en-US" sz="1100" dirty="0" smtClean="0"/>
              <a:t>Singapore, </a:t>
            </a:r>
            <a:r>
              <a:rPr lang="en-US" sz="1100" dirty="0"/>
              <a:t>February</a:t>
            </a:r>
            <a:r>
              <a:rPr lang="en-US" sz="1100" dirty="0" smtClean="0"/>
              <a:t> 27-28</a:t>
            </a:r>
            <a:endParaRPr lang="en-US" sz="1100" dirty="0"/>
          </a:p>
        </p:txBody>
      </p:sp>
      <p:pic>
        <p:nvPicPr>
          <p:cNvPr id="9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28840" r="-1246"/>
          <a:stretch/>
        </p:blipFill>
        <p:spPr>
          <a:xfrm>
            <a:off x="1124177" y="880452"/>
            <a:ext cx="7061199" cy="3548252"/>
          </a:xfrm>
        </p:spPr>
      </p:pic>
    </p:spTree>
    <p:extLst>
      <p:ext uri="{BB962C8B-B14F-4D97-AF65-F5344CB8AC3E}">
        <p14:creationId xmlns:p14="http://schemas.microsoft.com/office/powerpoint/2010/main" val="1488614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Cryogenics Use Case: </a:t>
            </a:r>
            <a:r>
              <a:rPr lang="en-US" sz="2200" dirty="0" smtClean="0">
                <a:solidFill>
                  <a:srgbClr val="2D9DFF"/>
                </a:solidFill>
              </a:rPr>
              <a:t>Faulty Valves Detection</a:t>
            </a:r>
            <a:endParaRPr lang="en-US" sz="2200" dirty="0">
              <a:solidFill>
                <a:srgbClr val="2D9D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84929" y="4771777"/>
            <a:ext cx="2133600" cy="273844"/>
          </a:xfrm>
        </p:spPr>
        <p:txBody>
          <a:bodyPr/>
          <a:lstStyle/>
          <a:p>
            <a:r>
              <a:rPr lang="en-US" sz="1050" dirty="0" smtClean="0"/>
              <a:t>Manuel Martin Marquez</a:t>
            </a:r>
            <a:endParaRPr lang="en-US" sz="105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0" y="4631267"/>
            <a:ext cx="2895600" cy="409834"/>
          </a:xfrm>
        </p:spPr>
        <p:txBody>
          <a:bodyPr/>
          <a:lstStyle/>
          <a:p>
            <a:pPr algn="l"/>
            <a:r>
              <a:rPr lang="en-US" sz="1100" dirty="0"/>
              <a:t>Big Data &amp; Analytics Innovation </a:t>
            </a:r>
            <a:r>
              <a:rPr lang="en-US" sz="1100" dirty="0" smtClean="0"/>
              <a:t>Summit</a:t>
            </a:r>
          </a:p>
          <a:p>
            <a:pPr algn="l"/>
            <a:r>
              <a:rPr lang="en-US" sz="1100" dirty="0" smtClean="0"/>
              <a:t>Singapore, </a:t>
            </a:r>
            <a:r>
              <a:rPr lang="en-US" sz="1100" dirty="0"/>
              <a:t>February</a:t>
            </a:r>
            <a:r>
              <a:rPr lang="en-US" sz="1100" dirty="0" smtClean="0"/>
              <a:t> 27-28</a:t>
            </a:r>
            <a:endParaRPr lang="en-US" sz="1100" dirty="0"/>
          </a:p>
        </p:txBody>
      </p:sp>
      <p:pic>
        <p:nvPicPr>
          <p:cNvPr id="13" name="Picture 12" descr="Logging_whit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989" y="1100461"/>
            <a:ext cx="5424387" cy="3320559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383654" y="994205"/>
            <a:ext cx="4112146" cy="3203145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CERN Accelerator </a:t>
            </a:r>
            <a:r>
              <a:rPr lang="en-US" dirty="0" smtClean="0"/>
              <a:t>Logging Service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30361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Cryogenics Use Case: </a:t>
            </a:r>
            <a:r>
              <a:rPr lang="en-US" sz="2200" dirty="0" smtClean="0">
                <a:solidFill>
                  <a:srgbClr val="2D9DFF"/>
                </a:solidFill>
              </a:rPr>
              <a:t>Faulty Valves Detection</a:t>
            </a:r>
            <a:endParaRPr lang="en-US" sz="2200" dirty="0">
              <a:solidFill>
                <a:srgbClr val="2D9D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" name="Picture 2" descr="cryo_statu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655" y="994205"/>
            <a:ext cx="4113354" cy="3116177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83653" y="994205"/>
            <a:ext cx="5622497" cy="3203145"/>
          </a:xfrm>
        </p:spPr>
        <p:txBody>
          <a:bodyPr>
            <a:normAutofit/>
          </a:bodyPr>
          <a:lstStyle/>
          <a:p>
            <a:r>
              <a:rPr lang="en-GB" sz="2000" dirty="0" smtClean="0"/>
              <a:t>Study based on sectors</a:t>
            </a:r>
          </a:p>
          <a:p>
            <a:pPr lvl="1">
              <a:buFont typeface="Wingdings" charset="2"/>
              <a:buChar char="§"/>
            </a:pPr>
            <a:r>
              <a:rPr lang="en-GB" sz="1600" dirty="0" smtClean="0">
                <a:solidFill>
                  <a:srgbClr val="2D9DFF"/>
                </a:solidFill>
              </a:rPr>
              <a:t>L4</a:t>
            </a:r>
            <a:r>
              <a:rPr lang="en-GB" sz="1600" dirty="0">
                <a:solidFill>
                  <a:srgbClr val="2D9DFF"/>
                </a:solidFill>
              </a:rPr>
              <a:t>, R4, L8 and </a:t>
            </a:r>
            <a:r>
              <a:rPr lang="en-GB" sz="1600" dirty="0" smtClean="0">
                <a:solidFill>
                  <a:srgbClr val="2D9DFF"/>
                </a:solidFill>
              </a:rPr>
              <a:t>R8.</a:t>
            </a:r>
          </a:p>
          <a:p>
            <a:r>
              <a:rPr lang="en-GB" sz="2000" dirty="0"/>
              <a:t>The learning </a:t>
            </a:r>
            <a:r>
              <a:rPr lang="en-GB" sz="2000" dirty="0" smtClean="0"/>
              <a:t>set composed </a:t>
            </a:r>
            <a:r>
              <a:rPr lang="en-GB" sz="2000" dirty="0"/>
              <a:t>of 44 </a:t>
            </a:r>
            <a:r>
              <a:rPr lang="en-GB" sz="2000" dirty="0" smtClean="0"/>
              <a:t>valves</a:t>
            </a:r>
          </a:p>
          <a:p>
            <a:pPr lvl="1"/>
            <a:r>
              <a:rPr lang="en-GB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aperture order </a:t>
            </a:r>
            <a:r>
              <a:rPr lang="en-GB" sz="1600" dirty="0" smtClean="0"/>
              <a:t>(%</a:t>
            </a:r>
            <a:r>
              <a:rPr lang="en-GB" sz="1600" dirty="0"/>
              <a:t>) </a:t>
            </a:r>
            <a:endParaRPr lang="en-GB" sz="1600" dirty="0" smtClean="0"/>
          </a:p>
          <a:p>
            <a:pPr lvl="1"/>
            <a:r>
              <a:rPr lang="en-GB" sz="1600" dirty="0" smtClean="0">
                <a:solidFill>
                  <a:srgbClr val="2D9DFF"/>
                </a:solidFill>
              </a:rPr>
              <a:t>aperture </a:t>
            </a:r>
            <a:r>
              <a:rPr lang="en-GB" sz="1600" dirty="0">
                <a:solidFill>
                  <a:srgbClr val="2D9DFF"/>
                </a:solidFill>
              </a:rPr>
              <a:t>measured</a:t>
            </a:r>
            <a:r>
              <a:rPr lang="en-GB" sz="1600" dirty="0"/>
              <a:t> </a:t>
            </a:r>
            <a:r>
              <a:rPr lang="en-GB" sz="1600" dirty="0" smtClean="0"/>
              <a:t>(%</a:t>
            </a:r>
            <a:r>
              <a:rPr lang="en-GB" sz="1600" dirty="0" smtClean="0"/>
              <a:t>)</a:t>
            </a:r>
            <a:r>
              <a:rPr lang="en-GB" sz="1600" dirty="0" smtClean="0">
                <a:solidFill>
                  <a:srgbClr val="2D9DFF"/>
                </a:solidFill>
              </a:rPr>
              <a:t> </a:t>
            </a:r>
            <a:endParaRPr lang="en-GB" sz="1600" dirty="0" smtClean="0">
              <a:solidFill>
                <a:srgbClr val="2D9DFF"/>
              </a:solidFill>
            </a:endParaRPr>
          </a:p>
          <a:p>
            <a:r>
              <a:rPr lang="en-US" sz="2000" dirty="0" smtClean="0"/>
              <a:t>Three different status:</a:t>
            </a:r>
          </a:p>
          <a:p>
            <a:pPr lvl="1">
              <a:lnSpc>
                <a:spcPct val="80000"/>
              </a:lnSpc>
              <a:buFont typeface="Wingdings" charset="2"/>
              <a:buChar char="§"/>
            </a:pPr>
            <a:r>
              <a:rPr lang="en-GB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</a:t>
            </a:r>
            <a:r>
              <a:rPr lang="en-GB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aulty, </a:t>
            </a:r>
            <a:endParaRPr lang="en-GB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>
              <a:lnSpc>
                <a:spcPct val="80000"/>
              </a:lnSpc>
              <a:buFont typeface="Wingdings" charset="2"/>
              <a:buChar char="§"/>
            </a:pPr>
            <a:r>
              <a:rPr lang="en-GB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Not faulty </a:t>
            </a:r>
          </a:p>
          <a:p>
            <a:pPr lvl="1">
              <a:lnSpc>
                <a:spcPct val="80000"/>
              </a:lnSpc>
              <a:buFont typeface="Wingdings" charset="2"/>
              <a:buChar char="§"/>
            </a:pP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Unknown</a:t>
            </a:r>
            <a:endParaRPr lang="en-US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/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84929" y="4771777"/>
            <a:ext cx="2133600" cy="273844"/>
          </a:xfrm>
        </p:spPr>
        <p:txBody>
          <a:bodyPr/>
          <a:lstStyle/>
          <a:p>
            <a:r>
              <a:rPr lang="en-US" sz="1050" dirty="0" smtClean="0"/>
              <a:t>Manuel Martin Marquez</a:t>
            </a:r>
            <a:endParaRPr lang="en-US" sz="105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0" y="4631267"/>
            <a:ext cx="2895600" cy="409834"/>
          </a:xfrm>
        </p:spPr>
        <p:txBody>
          <a:bodyPr/>
          <a:lstStyle/>
          <a:p>
            <a:pPr algn="l"/>
            <a:r>
              <a:rPr lang="en-US" sz="1100" dirty="0"/>
              <a:t>Big Data &amp; Analytics Innovation </a:t>
            </a:r>
            <a:r>
              <a:rPr lang="en-US" sz="1100" dirty="0" smtClean="0"/>
              <a:t>Summit</a:t>
            </a:r>
          </a:p>
          <a:p>
            <a:pPr algn="l"/>
            <a:r>
              <a:rPr lang="en-US" sz="1100" dirty="0" smtClean="0"/>
              <a:t>Singapore, </a:t>
            </a:r>
            <a:r>
              <a:rPr lang="en-US" sz="1100" dirty="0"/>
              <a:t>February</a:t>
            </a:r>
            <a:r>
              <a:rPr lang="en-US" sz="1100" dirty="0" smtClean="0"/>
              <a:t> 27-28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821510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Cryogenics Use Case: </a:t>
            </a:r>
            <a:r>
              <a:rPr lang="en-US" sz="2200" dirty="0" smtClean="0">
                <a:solidFill>
                  <a:srgbClr val="2D9DFF"/>
                </a:solidFill>
              </a:rPr>
              <a:t>Faulty Valves Detection</a:t>
            </a:r>
            <a:endParaRPr lang="en-US" sz="2200" dirty="0">
              <a:solidFill>
                <a:srgbClr val="2D9D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994205"/>
            <a:ext cx="9144000" cy="3203145"/>
          </a:xfrm>
        </p:spPr>
        <p:txBody>
          <a:bodyPr>
            <a:normAutofit/>
          </a:bodyPr>
          <a:lstStyle/>
          <a:p>
            <a:pPr lvl="1"/>
            <a:r>
              <a:rPr lang="en-GB" sz="1800" dirty="0" smtClean="0"/>
              <a:t>Signals used:</a:t>
            </a:r>
          </a:p>
          <a:p>
            <a:pPr lvl="2"/>
            <a:r>
              <a:rPr lang="en-GB" sz="1600" dirty="0" smtClean="0">
                <a:solidFill>
                  <a:srgbClr val="CB400F"/>
                </a:solidFill>
              </a:rPr>
              <a:t>S</a:t>
            </a:r>
            <a:r>
              <a:rPr lang="en-GB" sz="1600" dirty="0" smtClean="0">
                <a:solidFill>
                  <a:srgbClr val="008000"/>
                </a:solidFill>
              </a:rPr>
              <a:t> = aperture </a:t>
            </a:r>
            <a:r>
              <a:rPr lang="en-GB" sz="1600" dirty="0">
                <a:solidFill>
                  <a:srgbClr val="008000"/>
                </a:solidFill>
              </a:rPr>
              <a:t>order </a:t>
            </a:r>
            <a:r>
              <a:rPr lang="en-GB" sz="1600" dirty="0" smtClean="0"/>
              <a:t>- </a:t>
            </a:r>
            <a:r>
              <a:rPr lang="en-GB" sz="1600" dirty="0">
                <a:solidFill>
                  <a:srgbClr val="2D9DFF"/>
                </a:solidFill>
              </a:rPr>
              <a:t>aperture measured</a:t>
            </a:r>
            <a:r>
              <a:rPr lang="en-US" sz="1600" dirty="0">
                <a:solidFill>
                  <a:srgbClr val="2D9DFF"/>
                </a:solidFill>
              </a:rPr>
              <a:t> </a:t>
            </a:r>
            <a:endParaRPr lang="en-US" sz="1600" dirty="0" smtClean="0">
              <a:solidFill>
                <a:srgbClr val="2D9DFF"/>
              </a:solidFill>
            </a:endParaRPr>
          </a:p>
          <a:p>
            <a:pPr lvl="1"/>
            <a:r>
              <a:rPr lang="en-US" sz="1800" dirty="0" smtClean="0">
                <a:solidFill>
                  <a:schemeClr val="tx2"/>
                </a:solidFill>
              </a:rPr>
              <a:t>Features extractions based on </a:t>
            </a:r>
            <a:r>
              <a:rPr lang="en-US" sz="1800" dirty="0" smtClean="0">
                <a:solidFill>
                  <a:srgbClr val="FF0000"/>
                </a:solidFill>
              </a:rPr>
              <a:t>S</a:t>
            </a:r>
          </a:p>
          <a:p>
            <a:pPr lvl="2"/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Variance</a:t>
            </a:r>
          </a:p>
          <a:p>
            <a:pPr lvl="2"/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Percentile 99.9</a:t>
            </a:r>
          </a:p>
          <a:p>
            <a:pPr lvl="2"/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Rope distance </a:t>
            </a:r>
            <a:r>
              <a:rPr lang="en-US" sz="1400" dirty="0" smtClean="0">
                <a:solidFill>
                  <a:srgbClr val="0055A0"/>
                </a:solidFill>
              </a:rPr>
              <a:t>– R(S)</a:t>
            </a:r>
          </a:p>
          <a:p>
            <a:pPr lvl="2"/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Noise Band</a:t>
            </a: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dirty="0" smtClean="0">
                <a:solidFill>
                  <a:srgbClr val="0055A0"/>
                </a:solidFill>
              </a:rPr>
              <a:t>– </a:t>
            </a:r>
            <a:r>
              <a:rPr lang="en-US" sz="1400" dirty="0" smtClean="0">
                <a:solidFill>
                  <a:srgbClr val="0055A0"/>
                </a:solidFill>
              </a:rPr>
              <a:t>B(S)</a:t>
            </a:r>
          </a:p>
          <a:p>
            <a:pPr marL="749808" lvl="2" indent="0">
              <a:buNone/>
            </a:pPr>
            <a:endParaRPr lang="en-US" sz="1400" dirty="0" smtClean="0">
              <a:solidFill>
                <a:srgbClr val="0055A0"/>
              </a:solidFill>
            </a:endParaRPr>
          </a:p>
          <a:p>
            <a:pPr lvl="1"/>
            <a:r>
              <a:rPr lang="en-US" sz="2000" b="1" dirty="0" smtClean="0">
                <a:solidFill>
                  <a:schemeClr val="tx2"/>
                </a:solidFill>
              </a:rPr>
              <a:t>Automatic Faulty Valves </a:t>
            </a:r>
            <a:r>
              <a:rPr lang="en-US" sz="1800" b="1" dirty="0" smtClean="0">
                <a:solidFill>
                  <a:schemeClr val="tx2"/>
                </a:solidFill>
              </a:rPr>
              <a:t>Detection System</a:t>
            </a:r>
          </a:p>
          <a:p>
            <a:pPr lvl="2"/>
            <a:r>
              <a:rPr lang="en-US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SVM - Support Vector Machine</a:t>
            </a:r>
          </a:p>
        </p:txBody>
      </p:sp>
      <p:pic>
        <p:nvPicPr>
          <p:cNvPr id="7" name="Picture 6" descr="Rplot_MEASUR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6528" y="1962580"/>
            <a:ext cx="1853431" cy="1208023"/>
          </a:xfrm>
          <a:prstGeom prst="rect">
            <a:avLst/>
          </a:prstGeom>
        </p:spPr>
      </p:pic>
      <p:pic>
        <p:nvPicPr>
          <p:cNvPr id="9" name="Picture 8" descr="Rplot_ORDE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6374" y="841955"/>
            <a:ext cx="1822940" cy="1188149"/>
          </a:xfrm>
          <a:prstGeom prst="rect">
            <a:avLst/>
          </a:prstGeom>
        </p:spPr>
      </p:pic>
      <p:pic>
        <p:nvPicPr>
          <p:cNvPr id="13" name="Picture 12" descr="Rplot_SNEW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0954" y="3170603"/>
            <a:ext cx="1833076" cy="1194756"/>
          </a:xfrm>
          <a:prstGeom prst="rect">
            <a:avLst/>
          </a:prstGeom>
        </p:spPr>
      </p:pic>
      <p:pic>
        <p:nvPicPr>
          <p:cNvPr id="14" name="Picture 13" descr="Rope_distanc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303" y="2402116"/>
            <a:ext cx="1757357" cy="469684"/>
          </a:xfrm>
          <a:prstGeom prst="rect">
            <a:avLst/>
          </a:prstGeom>
        </p:spPr>
      </p:pic>
      <p:pic>
        <p:nvPicPr>
          <p:cNvPr id="15" name="Picture 14" descr="BandNoise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2652" y="2167188"/>
            <a:ext cx="1339531" cy="1114265"/>
          </a:xfrm>
          <a:prstGeom prst="rect">
            <a:avLst/>
          </a:prstGeom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84929" y="4771777"/>
            <a:ext cx="2133600" cy="273844"/>
          </a:xfrm>
        </p:spPr>
        <p:txBody>
          <a:bodyPr/>
          <a:lstStyle/>
          <a:p>
            <a:r>
              <a:rPr lang="en-US" sz="1050" dirty="0" smtClean="0"/>
              <a:t>Manuel Martin Marquez</a:t>
            </a:r>
            <a:endParaRPr lang="en-US" sz="1050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0" y="4631267"/>
            <a:ext cx="2895600" cy="409834"/>
          </a:xfrm>
        </p:spPr>
        <p:txBody>
          <a:bodyPr/>
          <a:lstStyle/>
          <a:p>
            <a:pPr algn="l"/>
            <a:r>
              <a:rPr lang="en-US" sz="1100" dirty="0"/>
              <a:t>Big Data &amp; Analytics Innovation </a:t>
            </a:r>
            <a:r>
              <a:rPr lang="en-US" sz="1100" dirty="0" smtClean="0"/>
              <a:t>Summit</a:t>
            </a:r>
          </a:p>
          <a:p>
            <a:pPr algn="l"/>
            <a:r>
              <a:rPr lang="en-US" sz="1100" dirty="0" smtClean="0"/>
              <a:t>Singapore, </a:t>
            </a:r>
            <a:r>
              <a:rPr lang="en-US" sz="1100" dirty="0"/>
              <a:t>February</a:t>
            </a:r>
            <a:r>
              <a:rPr lang="en-US" sz="1100" dirty="0" smtClean="0"/>
              <a:t> 27-28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964580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6631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llpaper-2.jpg"/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7500" y="539750"/>
            <a:ext cx="86233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b="1" dirty="0" smtClean="0">
                <a:solidFill>
                  <a:srgbClr val="F8F8F8"/>
                </a:solidFill>
              </a:rPr>
              <a:t>CERN</a:t>
            </a:r>
            <a:r>
              <a:rPr lang="en-US" sz="3200" b="1" dirty="0" smtClean="0">
                <a:solidFill>
                  <a:srgbClr val="F8F8F8"/>
                </a:solidFill>
              </a:rPr>
              <a:t> - </a:t>
            </a:r>
            <a:r>
              <a:rPr lang="en-US" sz="2400" dirty="0" smtClean="0">
                <a:solidFill>
                  <a:srgbClr val="FFFF00"/>
                </a:solidFill>
              </a:rPr>
              <a:t>European Laboratory for Particle Physics</a:t>
            </a:r>
          </a:p>
          <a:p>
            <a:pPr marL="342900" indent="-342900">
              <a:buFont typeface="Arial"/>
              <a:buChar char="•"/>
            </a:pPr>
            <a:endParaRPr lang="en-US" sz="2000" dirty="0" smtClean="0">
              <a:solidFill>
                <a:srgbClr val="F8F8F8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8F8F8"/>
                </a:solidFill>
              </a:rPr>
              <a:t>Founded in </a:t>
            </a:r>
            <a:r>
              <a:rPr lang="en-US" sz="2400" dirty="0" smtClean="0">
                <a:solidFill>
                  <a:srgbClr val="FFFF00"/>
                </a:solidFill>
              </a:rPr>
              <a:t>1954 by 12 Countries</a:t>
            </a:r>
            <a:r>
              <a:rPr lang="en-US" sz="2400" dirty="0" smtClean="0">
                <a:solidFill>
                  <a:srgbClr val="F8F8F8"/>
                </a:solidFill>
              </a:rPr>
              <a:t> </a:t>
            </a:r>
            <a:r>
              <a:rPr lang="en-US" sz="2400" dirty="0">
                <a:solidFill>
                  <a:srgbClr val="F8F8F8"/>
                </a:solidFill>
              </a:rPr>
              <a:t>for fundamental physics </a:t>
            </a:r>
            <a:r>
              <a:rPr lang="en-US" sz="2400" dirty="0" smtClean="0">
                <a:solidFill>
                  <a:srgbClr val="F8F8F8"/>
                </a:solidFill>
              </a:rPr>
              <a:t>research </a:t>
            </a:r>
            <a:r>
              <a:rPr lang="en-US" sz="2400" dirty="0">
                <a:solidFill>
                  <a:srgbClr val="F8F8F8"/>
                </a:solidFill>
              </a:rPr>
              <a:t>in a post-war Europe </a:t>
            </a:r>
            <a:endParaRPr lang="en-US" sz="2400" dirty="0" smtClean="0">
              <a:solidFill>
                <a:srgbClr val="F8F8F8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000" b="1" dirty="0" smtClean="0">
              <a:solidFill>
                <a:srgbClr val="F8F8F8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8F8F8"/>
                </a:solidFill>
              </a:rPr>
              <a:t>Today is the global effort of </a:t>
            </a:r>
            <a:r>
              <a:rPr lang="en-US" sz="2400" b="1" dirty="0" smtClean="0">
                <a:solidFill>
                  <a:srgbClr val="FFFF00"/>
                </a:solidFill>
              </a:rPr>
              <a:t>21 member states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solidFill>
                  <a:srgbClr val="F8F8F8"/>
                </a:solidFill>
              </a:rPr>
              <a:t>About 1 </a:t>
            </a:r>
            <a:r>
              <a:rPr lang="en-US" sz="2000" dirty="0">
                <a:solidFill>
                  <a:srgbClr val="F8F8F8"/>
                </a:solidFill>
              </a:rPr>
              <a:t>billion CHF yearly budget </a:t>
            </a:r>
            <a:endParaRPr lang="en-US" sz="2000" dirty="0" smtClean="0">
              <a:solidFill>
                <a:srgbClr val="F8F8F8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fr-FR" sz="2000" dirty="0" smtClean="0">
                <a:solidFill>
                  <a:schemeClr val="bg2"/>
                </a:solidFill>
              </a:rPr>
              <a:t>2’300 personnel, 10’000 </a:t>
            </a:r>
            <a:r>
              <a:rPr lang="fr-FR" sz="2000" dirty="0" err="1" smtClean="0">
                <a:solidFill>
                  <a:schemeClr val="bg2"/>
                </a:solidFill>
              </a:rPr>
              <a:t>users</a:t>
            </a:r>
            <a:endParaRPr lang="fr-FR" sz="2000" dirty="0">
              <a:solidFill>
                <a:schemeClr val="bg2"/>
              </a:solidFill>
            </a:endParaRPr>
          </a:p>
          <a:p>
            <a:pPr marL="800100" lvl="1" indent="-342900">
              <a:buFont typeface="Arial"/>
              <a:buChar char="•"/>
            </a:pPr>
            <a:endParaRPr lang="en-US" sz="2400" b="1" dirty="0">
              <a:solidFill>
                <a:srgbClr val="F8F8F8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8F8F8"/>
                </a:solidFill>
              </a:rPr>
              <a:t>Support the research activities of scientists </a:t>
            </a:r>
            <a:r>
              <a:rPr lang="en-US" sz="2400" b="1" dirty="0" smtClean="0">
                <a:solidFill>
                  <a:srgbClr val="FFFF00"/>
                </a:solidFill>
              </a:rPr>
              <a:t>from </a:t>
            </a:r>
            <a:r>
              <a:rPr lang="en-US" sz="2400" b="1" dirty="0" smtClean="0">
                <a:solidFill>
                  <a:srgbClr val="FFFF00"/>
                </a:solidFill>
              </a:rPr>
              <a:t>110+ </a:t>
            </a:r>
            <a:r>
              <a:rPr lang="en-US" sz="2400" b="1" dirty="0" smtClean="0">
                <a:solidFill>
                  <a:srgbClr val="FFFF00"/>
                </a:solidFill>
              </a:rPr>
              <a:t>nationalities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716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 Science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World_users_by_Nat_2014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1493" y="923339"/>
            <a:ext cx="5032133" cy="3488447"/>
          </a:xfrm>
          <a:prstGeom prst="rect">
            <a:avLst/>
          </a:prstGeom>
        </p:spPr>
      </p:pic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784929" y="4771777"/>
            <a:ext cx="2133600" cy="273844"/>
          </a:xfrm>
        </p:spPr>
        <p:txBody>
          <a:bodyPr/>
          <a:lstStyle/>
          <a:p>
            <a:r>
              <a:rPr lang="en-US" sz="1050" dirty="0" smtClean="0"/>
              <a:t>Manuel Martin Marquez</a:t>
            </a:r>
            <a:endParaRPr lang="en-US" sz="1050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0" y="4631267"/>
            <a:ext cx="2895600" cy="409834"/>
          </a:xfrm>
        </p:spPr>
        <p:txBody>
          <a:bodyPr/>
          <a:lstStyle/>
          <a:p>
            <a:pPr algn="l"/>
            <a:r>
              <a:rPr lang="en-US" sz="1100" dirty="0"/>
              <a:t>Big Data &amp; Analytics Innovation </a:t>
            </a:r>
            <a:r>
              <a:rPr lang="en-US" sz="1100" dirty="0" smtClean="0"/>
              <a:t>Summit</a:t>
            </a:r>
          </a:p>
          <a:p>
            <a:pPr algn="l"/>
            <a:r>
              <a:rPr lang="en-US" sz="1100" dirty="0" smtClean="0"/>
              <a:t>Singapore, </a:t>
            </a:r>
            <a:r>
              <a:rPr lang="en-US" sz="1100" dirty="0"/>
              <a:t>February</a:t>
            </a:r>
            <a:r>
              <a:rPr lang="en-US" sz="1100" dirty="0" smtClean="0"/>
              <a:t> 27-28</a:t>
            </a:r>
            <a:endParaRPr lang="en-US" sz="1100" dirty="0"/>
          </a:p>
        </p:txBody>
      </p:sp>
      <p:sp>
        <p:nvSpPr>
          <p:cNvPr id="15" name="Slide Number Placeholder 5"/>
          <p:cNvSpPr txBox="1">
            <a:spLocks/>
          </p:cNvSpPr>
          <p:nvPr/>
        </p:nvSpPr>
        <p:spPr>
          <a:xfrm>
            <a:off x="8185370" y="476725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627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Uni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5610" y="0"/>
            <a:ext cx="927961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3600" y="1028700"/>
            <a:ext cx="63119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How the Universe works</a:t>
            </a:r>
          </a:p>
          <a:p>
            <a:r>
              <a:rPr lang="en-US" sz="4000" b="1" dirty="0" smtClean="0">
                <a:solidFill>
                  <a:schemeClr val="bg1"/>
                </a:solidFill>
              </a:rPr>
              <a:t>and what is made of…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464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Fundamental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Why do particles have mass</a:t>
            </a:r>
            <a:r>
              <a:rPr lang="en-US" dirty="0" smtClean="0"/>
              <a:t>?</a:t>
            </a:r>
            <a:endParaRPr lang="en-US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Newton </a:t>
            </a:r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could not explain it – the 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Higgs mechanism </a:t>
            </a:r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seems now 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to </a:t>
            </a:r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 the answer </a:t>
            </a:r>
            <a:endParaRPr lang="en-US" sz="22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dirty="0"/>
              <a:t>Why is there no antimatter left in the Universe? </a:t>
            </a:r>
            <a:endParaRPr lang="en-US" dirty="0">
              <a:latin typeface="Wingdings"/>
            </a:endParaRPr>
          </a:p>
          <a:p>
            <a:pPr lvl="1"/>
            <a:r>
              <a:rPr lang="en-US" sz="2200" dirty="0" smtClean="0">
                <a:solidFill>
                  <a:srgbClr val="2D9DFF"/>
                </a:solidFill>
              </a:rPr>
              <a:t>Nature </a:t>
            </a:r>
            <a:r>
              <a:rPr lang="en-US" sz="2200" dirty="0">
                <a:solidFill>
                  <a:srgbClr val="2D9DFF"/>
                </a:solidFill>
              </a:rPr>
              <a:t>should be symmetrical</a:t>
            </a:r>
            <a:r>
              <a:rPr lang="en-US" sz="2200" dirty="0"/>
              <a:t> </a:t>
            </a:r>
            <a:endParaRPr lang="en-US" sz="2200" dirty="0" smtClean="0"/>
          </a:p>
          <a:p>
            <a:r>
              <a:rPr lang="en-US" dirty="0" smtClean="0"/>
              <a:t>What was the state of the matter just after the “Big Bang”</a:t>
            </a:r>
            <a:endParaRPr lang="en-US" dirty="0"/>
          </a:p>
          <a:p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84929" y="4771777"/>
            <a:ext cx="2133600" cy="273844"/>
          </a:xfrm>
        </p:spPr>
        <p:txBody>
          <a:bodyPr/>
          <a:lstStyle/>
          <a:p>
            <a:r>
              <a:rPr lang="en-US" sz="1050" dirty="0" smtClean="0"/>
              <a:t>Manuel Martin Marquez</a:t>
            </a:r>
            <a:endParaRPr lang="en-US" sz="1050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0" y="4631267"/>
            <a:ext cx="2895600" cy="409834"/>
          </a:xfrm>
        </p:spPr>
        <p:txBody>
          <a:bodyPr/>
          <a:lstStyle/>
          <a:p>
            <a:pPr algn="l"/>
            <a:r>
              <a:rPr lang="en-US" sz="1100" dirty="0"/>
              <a:t>Big Data &amp; Analytics Innovation </a:t>
            </a:r>
            <a:r>
              <a:rPr lang="en-US" sz="1100" dirty="0" smtClean="0"/>
              <a:t>Summit</a:t>
            </a:r>
          </a:p>
          <a:p>
            <a:pPr algn="l"/>
            <a:r>
              <a:rPr lang="en-US" sz="1100" dirty="0" smtClean="0"/>
              <a:t>Singapore, </a:t>
            </a:r>
            <a:r>
              <a:rPr lang="en-US" sz="1100" dirty="0"/>
              <a:t>February</a:t>
            </a:r>
            <a:r>
              <a:rPr lang="en-US" sz="1100" dirty="0" smtClean="0"/>
              <a:t> 27-28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216430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Fundamental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95% of the Universe made of</a:t>
            </a:r>
            <a:r>
              <a:rPr lang="en-US" dirty="0" smtClean="0"/>
              <a:t>?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Ilc_9yr_moll409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900" y="1790700"/>
            <a:ext cx="4165600" cy="2082800"/>
          </a:xfrm>
          <a:prstGeom prst="rect">
            <a:avLst/>
          </a:prstGeom>
        </p:spPr>
      </p:pic>
      <p:pic>
        <p:nvPicPr>
          <p:cNvPr id="9" name="Picture 8" descr="121236_NewPieCharts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500" y="1485900"/>
            <a:ext cx="4144795" cy="2895600"/>
          </a:xfrm>
          <a:prstGeom prst="rect">
            <a:avLst/>
          </a:prstGeom>
        </p:spPr>
      </p:pic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84929" y="4771777"/>
            <a:ext cx="2133600" cy="273844"/>
          </a:xfrm>
        </p:spPr>
        <p:txBody>
          <a:bodyPr/>
          <a:lstStyle/>
          <a:p>
            <a:r>
              <a:rPr lang="en-US" sz="1050" dirty="0" smtClean="0"/>
              <a:t>Manuel Martin Marquez</a:t>
            </a:r>
            <a:endParaRPr lang="en-US" sz="105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0" y="4631267"/>
            <a:ext cx="2895600" cy="409834"/>
          </a:xfrm>
        </p:spPr>
        <p:txBody>
          <a:bodyPr/>
          <a:lstStyle/>
          <a:p>
            <a:pPr algn="l"/>
            <a:r>
              <a:rPr lang="en-US" sz="1100" dirty="0"/>
              <a:t>Big Data &amp; Analytics Innovation </a:t>
            </a:r>
            <a:r>
              <a:rPr lang="en-US" sz="1100" dirty="0" smtClean="0"/>
              <a:t>Summit</a:t>
            </a:r>
          </a:p>
          <a:p>
            <a:pPr algn="l"/>
            <a:r>
              <a:rPr lang="en-US" sz="1100" dirty="0" smtClean="0"/>
              <a:t>Singapore, </a:t>
            </a:r>
            <a:r>
              <a:rPr lang="en-US" sz="1100" dirty="0"/>
              <a:t>February</a:t>
            </a:r>
            <a:r>
              <a:rPr lang="en-US" sz="1100" dirty="0" smtClean="0"/>
              <a:t> 27-28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887271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26/02/14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 descr="s_l04_3105266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126040"/>
            <a:ext cx="9144000" cy="461665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2"/>
                </a:solidFill>
              </a:rPr>
              <a:t>The Large Hadron Collider (LHC) </a:t>
            </a:r>
            <a:endParaRPr lang="en-US" sz="2800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41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23/02/14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 descr="cern vista aére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2586586"/>
            <a:ext cx="9144000" cy="553998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Largest machine</a:t>
            </a:r>
            <a:r>
              <a:rPr lang="en-US" sz="1600" dirty="0" smtClean="0">
                <a:solidFill>
                  <a:schemeClr val="bg1"/>
                </a:solidFill>
              </a:rPr>
              <a:t> in the world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	</a:t>
            </a:r>
            <a:r>
              <a:rPr lang="en-US" sz="1400" dirty="0" smtClean="0">
                <a:solidFill>
                  <a:schemeClr val="bg1"/>
                </a:solidFill>
              </a:rPr>
              <a:t>27km, </a:t>
            </a:r>
            <a:r>
              <a:rPr lang="en-US" sz="1400" dirty="0" smtClean="0">
                <a:solidFill>
                  <a:schemeClr val="bg1"/>
                </a:solidFill>
              </a:rPr>
              <a:t>6000+ superconducting </a:t>
            </a:r>
            <a:r>
              <a:rPr lang="en-US" sz="1400" dirty="0" smtClean="0">
                <a:solidFill>
                  <a:schemeClr val="bg1"/>
                </a:solidFill>
              </a:rPr>
              <a:t>magnets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3853324"/>
            <a:ext cx="9144000" cy="523220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</a:rPr>
              <a:t>Emptiest </a:t>
            </a:r>
            <a:r>
              <a:rPr lang="en-US" sz="1400" dirty="0">
                <a:solidFill>
                  <a:schemeClr val="bg2"/>
                </a:solidFill>
              </a:rPr>
              <a:t>place in the solar system </a:t>
            </a:r>
          </a:p>
          <a:p>
            <a:r>
              <a:rPr lang="en-US" sz="1400" dirty="0">
                <a:solidFill>
                  <a:schemeClr val="bg2"/>
                </a:solidFill>
              </a:rPr>
              <a:t>	High vacuum inside the magnets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4462253"/>
            <a:ext cx="9144000" cy="584776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Hottest spot </a:t>
            </a:r>
            <a:r>
              <a:rPr lang="en-US" sz="1600" dirty="0">
                <a:solidFill>
                  <a:srgbClr val="FFFFFF"/>
                </a:solidFill>
              </a:rPr>
              <a:t>in the galaxy </a:t>
            </a:r>
            <a:endParaRPr lang="en-US" sz="1600" dirty="0" smtClean="0">
              <a:solidFill>
                <a:srgbClr val="FFFFFF"/>
              </a:solidFill>
            </a:endParaRPr>
          </a:p>
          <a:p>
            <a:r>
              <a:rPr lang="en-US" sz="1600" dirty="0">
                <a:solidFill>
                  <a:srgbClr val="FFFFFF"/>
                </a:solidFill>
              </a:rPr>
              <a:t>	</a:t>
            </a:r>
            <a:r>
              <a:rPr lang="en-US" sz="1400" dirty="0" smtClean="0">
                <a:solidFill>
                  <a:srgbClr val="FFFFFF"/>
                </a:solidFill>
              </a:rPr>
              <a:t>During </a:t>
            </a:r>
            <a:r>
              <a:rPr lang="en-US" sz="1400" dirty="0">
                <a:solidFill>
                  <a:srgbClr val="FFFFFF"/>
                </a:solidFill>
              </a:rPr>
              <a:t>Lead ion collisions create temperatures 100 000x hotter than the heart of the sun; </a:t>
            </a:r>
            <a:endParaRPr lang="en-US" sz="1600" dirty="0">
              <a:solidFill>
                <a:srgbClr val="FFFFFF"/>
              </a:solidFill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3200116"/>
            <a:ext cx="9144000" cy="584776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Fastest </a:t>
            </a:r>
            <a:r>
              <a:rPr lang="en-US" sz="1600" dirty="0">
                <a:solidFill>
                  <a:srgbClr val="FFFF00"/>
                </a:solidFill>
              </a:rPr>
              <a:t>racetrack </a:t>
            </a:r>
            <a:r>
              <a:rPr lang="en-US" sz="1600" dirty="0">
                <a:solidFill>
                  <a:schemeClr val="bg2"/>
                </a:solidFill>
              </a:rPr>
              <a:t>on Earth</a:t>
            </a:r>
          </a:p>
          <a:p>
            <a:r>
              <a:rPr lang="en-US" sz="1600" dirty="0">
                <a:solidFill>
                  <a:schemeClr val="bg2"/>
                </a:solidFill>
              </a:rPr>
              <a:t>	</a:t>
            </a:r>
            <a:r>
              <a:rPr lang="en-US" sz="1400" dirty="0">
                <a:solidFill>
                  <a:schemeClr val="bg1"/>
                </a:solidFill>
              </a:rPr>
              <a:t>Protons circulate 11245 times/s (99.9999991% the speed of light) 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799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2" grpId="0" animBg="1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NIWeek 2012">
    <a:dk1>
      <a:srgbClr val="092A55"/>
    </a:dk1>
    <a:lt1>
      <a:srgbClr val="F0F0F0"/>
    </a:lt1>
    <a:dk2>
      <a:srgbClr val="0067A3"/>
    </a:dk2>
    <a:lt2>
      <a:srgbClr val="FAF032"/>
    </a:lt2>
    <a:accent1>
      <a:srgbClr val="32AEBB"/>
    </a:accent1>
    <a:accent2>
      <a:srgbClr val="8AB442"/>
    </a:accent2>
    <a:accent3>
      <a:srgbClr val="E0A92C"/>
    </a:accent3>
    <a:accent4>
      <a:srgbClr val="CB6244"/>
    </a:accent4>
    <a:accent5>
      <a:srgbClr val="2C578E"/>
    </a:accent5>
    <a:accent6>
      <a:srgbClr val="A26B2D"/>
    </a:accent6>
    <a:hlink>
      <a:srgbClr val="8E5287"/>
    </a:hlink>
    <a:folHlink>
      <a:srgbClr val="5C3357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NIWeek 2012">
    <a:dk1>
      <a:srgbClr val="092A55"/>
    </a:dk1>
    <a:lt1>
      <a:srgbClr val="F0F0F0"/>
    </a:lt1>
    <a:dk2>
      <a:srgbClr val="0067A3"/>
    </a:dk2>
    <a:lt2>
      <a:srgbClr val="FAF032"/>
    </a:lt2>
    <a:accent1>
      <a:srgbClr val="32AEBB"/>
    </a:accent1>
    <a:accent2>
      <a:srgbClr val="8AB442"/>
    </a:accent2>
    <a:accent3>
      <a:srgbClr val="E0A92C"/>
    </a:accent3>
    <a:accent4>
      <a:srgbClr val="CB6244"/>
    </a:accent4>
    <a:accent5>
      <a:srgbClr val="2C578E"/>
    </a:accent5>
    <a:accent6>
      <a:srgbClr val="A26B2D"/>
    </a:accent6>
    <a:hlink>
      <a:srgbClr val="8E5287"/>
    </a:hlink>
    <a:folHlink>
      <a:srgbClr val="5C3357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NIWeek 2012">
    <a:dk1>
      <a:srgbClr val="092A55"/>
    </a:dk1>
    <a:lt1>
      <a:srgbClr val="F0F0F0"/>
    </a:lt1>
    <a:dk2>
      <a:srgbClr val="0067A3"/>
    </a:dk2>
    <a:lt2>
      <a:srgbClr val="FAF032"/>
    </a:lt2>
    <a:accent1>
      <a:srgbClr val="32AEBB"/>
    </a:accent1>
    <a:accent2>
      <a:srgbClr val="8AB442"/>
    </a:accent2>
    <a:accent3>
      <a:srgbClr val="E0A92C"/>
    </a:accent3>
    <a:accent4>
      <a:srgbClr val="CB6244"/>
    </a:accent4>
    <a:accent5>
      <a:srgbClr val="2C578E"/>
    </a:accent5>
    <a:accent6>
      <a:srgbClr val="A26B2D"/>
    </a:accent6>
    <a:hlink>
      <a:srgbClr val="8E5287"/>
    </a:hlink>
    <a:folHlink>
      <a:srgbClr val="5C3357"/>
    </a:folHlink>
  </a:clrScheme>
  <a:fontScheme name="Office Classic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13216</TotalTime>
  <Words>665</Words>
  <Application>Microsoft Macintosh PowerPoint</Application>
  <PresentationFormat>On-screen Show (16:9)</PresentationFormat>
  <Paragraphs>177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CERNCorporate16-9</vt:lpstr>
      <vt:lpstr>PowerPoint Presentation</vt:lpstr>
      <vt:lpstr>PowerPoint Presentation</vt:lpstr>
      <vt:lpstr>PowerPoint Presentation</vt:lpstr>
      <vt:lpstr>Global Science</vt:lpstr>
      <vt:lpstr>PowerPoint Presentation</vt:lpstr>
      <vt:lpstr>Fundamental Research</vt:lpstr>
      <vt:lpstr>Fundamental Research</vt:lpstr>
      <vt:lpstr>PowerPoint Presentation</vt:lpstr>
      <vt:lpstr>PowerPoint Presentation</vt:lpstr>
      <vt:lpstr>CERN Accelerator Complex</vt:lpstr>
      <vt:lpstr>PowerPoint Presentation</vt:lpstr>
      <vt:lpstr>PowerPoint Presentation</vt:lpstr>
      <vt:lpstr>PowerPoint Presentation</vt:lpstr>
      <vt:lpstr>PowerPoint Presentation</vt:lpstr>
      <vt:lpstr>Data Analytics Challenges</vt:lpstr>
      <vt:lpstr>Data Analytics Challenges</vt:lpstr>
      <vt:lpstr>Data Analytics Challenges</vt:lpstr>
      <vt:lpstr>Data Analytics Challenges</vt:lpstr>
      <vt:lpstr>Data Analytics Challenges</vt:lpstr>
      <vt:lpstr>Data Analytics Use Cases</vt:lpstr>
      <vt:lpstr>Cryogenics Use Case: Faulty Valves Detection</vt:lpstr>
      <vt:lpstr>Cryogenics Use Case: Faulty Valves Detection</vt:lpstr>
      <vt:lpstr>Cryogenics Use Case: Faulty Valves Detection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Manuel Martin Marquez</cp:lastModifiedBy>
  <cp:revision>85</cp:revision>
  <dcterms:created xsi:type="dcterms:W3CDTF">2012-11-30T11:04:26Z</dcterms:created>
  <dcterms:modified xsi:type="dcterms:W3CDTF">2014-02-27T16:51:57Z</dcterms:modified>
</cp:coreProperties>
</file>