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88" r:id="rId3"/>
    <p:sldId id="293" r:id="rId4"/>
    <p:sldId id="295" r:id="rId5"/>
    <p:sldId id="294" r:id="rId6"/>
    <p:sldId id="290" r:id="rId7"/>
    <p:sldId id="289" r:id="rId8"/>
    <p:sldId id="291" r:id="rId9"/>
    <p:sldId id="286" r:id="rId10"/>
    <p:sldId id="258" r:id="rId11"/>
    <p:sldId id="259" r:id="rId12"/>
    <p:sldId id="268" r:id="rId13"/>
    <p:sldId id="276" r:id="rId14"/>
    <p:sldId id="274" r:id="rId15"/>
    <p:sldId id="284" r:id="rId16"/>
    <p:sldId id="287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336" y="9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CB1D7-B311-41A0-A779-2524CAF023D3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Mirko Pojer - How to deal with non-conformities - HC Day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A21051-03E7-42CC-92B8-11054C68BC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670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3CA5F-5B01-486B-8771-32D09996733F}" type="datetimeFigureOut">
              <a:rPr lang="en-US" smtClean="0"/>
              <a:pPr/>
              <a:t>4/25/2014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Mirko Pojer - How to deal with non-conformities - HC Day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7D9621-232E-40EC-9F24-304619A0D5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18707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To guarantee a safe and above all reliable restart</a:t>
            </a:r>
            <a:r>
              <a:rPr lang="en-GB" baseline="0" dirty="0" smtClean="0"/>
              <a:t> of the machine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7481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prstGeom prst="rect">
            <a:avLst/>
          </a:prstGeom>
          <a:noFill/>
        </p:spPr>
        <p:txBody>
          <a:bodyPr vert="horz"/>
          <a:lstStyle>
            <a:lvl1pPr algn="l" eaLnBrk="1" latinLnBrk="0" hangingPunct="1">
              <a:defRPr kumimoji="0"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pPr eaLnBrk="1" latinLnBrk="1" hangingPunct="1"/>
            <a:r>
              <a:rPr lang="en-US" dirty="0" smtClean="0"/>
              <a:t>Click to edit Master title style</a:t>
            </a:r>
            <a:endParaRPr/>
          </a:p>
        </p:txBody>
      </p:sp>
      <p:sp>
        <p:nvSpPr>
          <p:cNvPr id="9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4706112"/>
            <a:ext cx="6934200" cy="2286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 eaLnBrk="1" latinLnBrk="0" hangingPunct="1">
              <a:buNone/>
              <a:defRPr kumimoji="0"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r>
              <a:rPr kumimoji="0" lang="en-US" dirty="0" smtClean="0"/>
              <a:t>Click to add author information</a:t>
            </a:r>
            <a:endParaRPr kumimoji="0" lang="en-US" dirty="0"/>
          </a:p>
        </p:txBody>
      </p:sp>
      <p:sp>
        <p:nvSpPr>
          <p:cNvPr id="10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  <a:prstGeom prst="rect">
            <a:avLst/>
          </a:prstGeo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kumimoji="0" lang="en-US" sz="1000" smtClean="0"/>
              <a:pPr algn="r"/>
              <a:t>‹#›</a:t>
            </a:fld>
            <a:endParaRPr kumimoji="0" lang="en-US" dirty="0"/>
          </a:p>
        </p:txBody>
      </p:sp>
      <p:sp>
        <p:nvSpPr>
          <p:cNvPr id="11" name="Rectangle 16"/>
          <p:cNvSpPr>
            <a:spLocks noGrp="1"/>
          </p:cNvSpPr>
          <p:nvPr>
            <p:ph type="ftr" sz="quarter" idx="12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13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  <a:prstGeom prst="rect">
            <a:avLst/>
          </a:prstGeom>
        </p:spPr>
        <p:txBody>
          <a:bodyPr anchor="ctr"/>
          <a:lstStyle>
            <a:lvl1pPr algn="l" eaLnBrk="1" latinLnBrk="0" hangingPunct="1">
              <a:defRPr kumimoji="0"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kumimoji="0" lang="en-US" smtClean="0"/>
              <a:pPr/>
              <a:t>4/25/2014</a:t>
            </a:fld>
            <a:endParaRPr kumimoji="0"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pic>
        <p:nvPicPr>
          <p:cNvPr id="16" name="Picture 2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78980"/>
            <a:ext cx="9144000" cy="866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fld id="{4FB35DA8-EB05-4620-998E-34191E32192D}" type="datetimeFigureOut">
              <a:rPr lang="en-US" smtClean="0"/>
              <a:pPr/>
              <a:t>4/25/2014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fld id="{4FB35DA8-EB05-4620-998E-34191E32192D}" type="datetimeFigureOut">
              <a:rPr lang="en-US" smtClean="0"/>
              <a:pPr/>
              <a:t>4/25/2014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7929520" cy="487362"/>
          </a:xfrm>
          <a:prstGeom prst="rect">
            <a:avLst/>
          </a:prstGeom>
        </p:spPr>
        <p:txBody>
          <a:bodyPr vert="horz"/>
          <a:lstStyle>
            <a:lvl1pPr algn="r">
              <a:defRPr sz="2400" b="1" cap="small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996" y="882032"/>
            <a:ext cx="7954470" cy="5559228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fld id="{4FB35DA8-EB05-4620-998E-34191E32192D}" type="datetimeFigureOut">
              <a:rPr lang="en-US" smtClean="0"/>
              <a:pPr/>
              <a:t>4/25/2014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fld id="{4FB35DA8-EB05-4620-998E-34191E32192D}" type="datetimeFigureOut">
              <a:rPr lang="en-US" smtClean="0"/>
              <a:pPr/>
              <a:t>4/25/2014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fld id="{4FB35DA8-EB05-4620-998E-34191E32192D}" type="datetimeFigureOut">
              <a:rPr lang="en-US" smtClean="0"/>
              <a:pPr/>
              <a:t>4/25/2014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fld id="{4FB35DA8-EB05-4620-998E-34191E32192D}" type="datetimeFigureOut">
              <a:rPr lang="en-US" smtClean="0"/>
              <a:pPr/>
              <a:t>4/25/2014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fld id="{4FB35DA8-EB05-4620-998E-34191E32192D}" type="datetimeFigureOut">
              <a:rPr lang="en-US" smtClean="0"/>
              <a:pPr/>
              <a:t>4/25/2014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fld id="{4FB35DA8-EB05-4620-998E-34191E32192D}" type="datetimeFigureOut">
              <a:rPr lang="en-US" smtClean="0"/>
              <a:pPr/>
              <a:t>4/25/2014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fld id="{4FB35DA8-EB05-4620-998E-34191E32192D}" type="datetimeFigureOut">
              <a:rPr lang="en-US" smtClean="0"/>
              <a:pPr/>
              <a:t>4/25/2014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9"/>
          <p:cNvSpPr txBox="1">
            <a:spLocks/>
          </p:cNvSpPr>
          <p:nvPr userDrawn="1"/>
        </p:nvSpPr>
        <p:spPr>
          <a:xfrm>
            <a:off x="560372" y="6572697"/>
            <a:ext cx="1074219" cy="304800"/>
          </a:xfrm>
          <a:prstGeom prst="rect">
            <a:avLst/>
          </a:prstGeom>
        </p:spPr>
        <p:txBody>
          <a:bodyPr anchor="ctr"/>
          <a:lstStyle>
            <a:lvl1pPr algn="l" eaLnBrk="1" latinLnBrk="0" hangingPunct="1">
              <a:defRPr kumimoji="0">
                <a:solidFill>
                  <a:srgbClr val="A0A0A0"/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8D346D-A53F-433C-9D37-45A337EA482C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A0A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4/25/2014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A0A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172916" y="6600825"/>
            <a:ext cx="838200" cy="257175"/>
          </a:xfrm>
          <a:prstGeom prst="rect">
            <a:avLst/>
          </a:prstGeom>
        </p:spPr>
        <p:txBody>
          <a:bodyPr/>
          <a:lstStyle>
            <a:lvl1pPr marL="0" algn="r" defTabSz="914400" rtl="0" eaLnBrk="1" latinLnBrk="0" hangingPunct="1">
              <a:def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A0A0A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7C1A7F-90AD-456E-8054-20B867E8D6F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A0A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A0A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9"/>
          <p:cNvSpPr txBox="1">
            <a:spLocks/>
          </p:cNvSpPr>
          <p:nvPr userDrawn="1"/>
        </p:nvSpPr>
        <p:spPr>
          <a:xfrm>
            <a:off x="3637065" y="6562725"/>
            <a:ext cx="2325585" cy="304800"/>
          </a:xfrm>
          <a:prstGeom prst="rect">
            <a:avLst/>
          </a:prstGeom>
        </p:spPr>
        <p:txBody>
          <a:bodyPr anchor="ctr"/>
          <a:lstStyle>
            <a:lvl1pPr algn="l" eaLnBrk="1" latinLnBrk="0" hangingPunct="1">
              <a:defRPr kumimoji="0">
                <a:solidFill>
                  <a:srgbClr val="A0A0A0"/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0A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Post-LS1 SCT and powering tests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A0A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7224" y="0"/>
            <a:ext cx="866775" cy="908720"/>
          </a:xfrm>
          <a:prstGeom prst="rect">
            <a:avLst/>
          </a:prstGeom>
        </p:spPr>
      </p:pic>
      <p:pic>
        <p:nvPicPr>
          <p:cNvPr id="15" name="Picture 2" descr="banner-bleu"/>
          <p:cNvPicPr>
            <a:picLocks noChangeAspect="1" noChangeArrowheads="1"/>
          </p:cNvPicPr>
          <p:nvPr userDrawn="1"/>
        </p:nvPicPr>
        <p:blipFill>
          <a:blip r:embed="rId14" cstate="print"/>
          <a:srcRect l="9115" b="53321"/>
          <a:stretch>
            <a:fillRect/>
          </a:stretch>
        </p:blipFill>
        <p:spPr bwMode="auto">
          <a:xfrm>
            <a:off x="0" y="736375"/>
            <a:ext cx="8310520" cy="153749"/>
          </a:xfrm>
          <a:prstGeom prst="rect">
            <a:avLst/>
          </a:prstGeom>
          <a:noFill/>
        </p:spPr>
      </p:pic>
      <p:pic>
        <p:nvPicPr>
          <p:cNvPr id="16" name="Picture 2" descr="banner-bleu"/>
          <p:cNvPicPr>
            <a:picLocks noChangeAspect="1" noChangeArrowheads="1"/>
          </p:cNvPicPr>
          <p:nvPr userDrawn="1"/>
        </p:nvPicPr>
        <p:blipFill>
          <a:blip r:embed="rId14" cstate="print"/>
          <a:srcRect l="9115" t="48546"/>
          <a:stretch>
            <a:fillRect/>
          </a:stretch>
        </p:blipFill>
        <p:spPr bwMode="auto">
          <a:xfrm>
            <a:off x="623086" y="6462030"/>
            <a:ext cx="8520913" cy="141998"/>
          </a:xfrm>
          <a:prstGeom prst="rect">
            <a:avLst/>
          </a:prstGeom>
          <a:noFill/>
        </p:spPr>
      </p:pic>
      <p:pic>
        <p:nvPicPr>
          <p:cNvPr id="17" name="Picture 16" descr="CERN logo Withe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0" y="6243761"/>
            <a:ext cx="626166" cy="61423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bg2">
              <a:lumMod val="9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18" Type="http://schemas.openxmlformats.org/officeDocument/2006/relationships/image" Target="../media/image36.png"/><Relationship Id="rId3" Type="http://schemas.openxmlformats.org/officeDocument/2006/relationships/image" Target="../media/image21.png"/><Relationship Id="rId21" Type="http://schemas.openxmlformats.org/officeDocument/2006/relationships/image" Target="../media/image39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" Type="http://schemas.openxmlformats.org/officeDocument/2006/relationships/image" Target="../media/image20.png"/><Relationship Id="rId16" Type="http://schemas.openxmlformats.org/officeDocument/2006/relationships/image" Target="../media/image34.png"/><Relationship Id="rId20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5" Type="http://schemas.openxmlformats.org/officeDocument/2006/relationships/image" Target="../media/image33.png"/><Relationship Id="rId23" Type="http://schemas.openxmlformats.org/officeDocument/2006/relationships/image" Target="../media/image41.png"/><Relationship Id="rId10" Type="http://schemas.openxmlformats.org/officeDocument/2006/relationships/image" Target="../media/image28.png"/><Relationship Id="rId19" Type="http://schemas.openxmlformats.org/officeDocument/2006/relationships/image" Target="../media/image37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Relationship Id="rId22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hyperlink" Target="http://leoverdonck.files.wordpress.com/2011/02/redandyellow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759615"/>
            <a:ext cx="8477250" cy="533400"/>
          </a:xfrm>
        </p:spPr>
        <p:txBody>
          <a:bodyPr/>
          <a:lstStyle/>
          <a:p>
            <a:r>
              <a:rPr lang="en-US" sz="3200" b="1" cap="small" dirty="0">
                <a:solidFill>
                  <a:schemeClr val="tx1"/>
                </a:solidFill>
              </a:rPr>
              <a:t>Short circuit tests and </a:t>
            </a:r>
            <a:r>
              <a:rPr lang="en-US" sz="3200" b="1" cap="small" dirty="0" smtClean="0">
                <a:solidFill>
                  <a:schemeClr val="tx1"/>
                </a:solidFill>
              </a:rPr>
              <a:t/>
            </a:r>
            <a:br>
              <a:rPr lang="en-US" sz="3200" b="1" cap="small" dirty="0" smtClean="0">
                <a:solidFill>
                  <a:schemeClr val="tx1"/>
                </a:solidFill>
              </a:rPr>
            </a:br>
            <a:r>
              <a:rPr lang="en-US" sz="3200" b="1" cap="small" dirty="0" smtClean="0">
                <a:solidFill>
                  <a:schemeClr val="tx1"/>
                </a:solidFill>
              </a:rPr>
              <a:t>post-LS1 </a:t>
            </a:r>
            <a:r>
              <a:rPr lang="en-US" sz="3200" b="1" cap="small" dirty="0">
                <a:solidFill>
                  <a:schemeClr val="tx1"/>
                </a:solidFill>
              </a:rPr>
              <a:t>powering test </a:t>
            </a:r>
            <a:r>
              <a:rPr lang="en-US" sz="3200" b="1" cap="small" dirty="0" smtClean="0">
                <a:solidFill>
                  <a:schemeClr val="tx1"/>
                </a:solidFill>
              </a:rPr>
              <a:t>campaign</a:t>
            </a:r>
            <a:br>
              <a:rPr lang="en-US" sz="3200" b="1" cap="small" dirty="0" smtClean="0">
                <a:solidFill>
                  <a:schemeClr val="tx1"/>
                </a:solidFill>
              </a:rPr>
            </a:b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599" y="4685740"/>
            <a:ext cx="7929979" cy="228600"/>
          </a:xfrm>
        </p:spPr>
        <p:txBody>
          <a:bodyPr/>
          <a:lstStyle/>
          <a:p>
            <a:r>
              <a:rPr lang="en-US" sz="2400" cap="small" dirty="0" smtClean="0"/>
              <a:t>Mirko Pojer &amp; Matteo Solfaroli</a:t>
            </a:r>
          </a:p>
          <a:p>
            <a:r>
              <a:rPr lang="en-US" sz="2000" dirty="0" smtClean="0"/>
              <a:t>on behalf of all teams involved</a:t>
            </a:r>
          </a:p>
          <a:p>
            <a:r>
              <a:rPr lang="en-US" sz="2000" dirty="0" smtClean="0"/>
              <a:t>(TE-MPE, TE-EPC, TE-MSC, EN-EL, EN-CV, EN-ICE, EN-MEF, </a:t>
            </a:r>
            <a:r>
              <a:rPr lang="en-US" sz="2000" dirty="0" smtClean="0"/>
              <a:t>BE-CO, BE-OP</a:t>
            </a:r>
            <a:r>
              <a:rPr lang="en-US" sz="2000" dirty="0" smtClean="0"/>
              <a:t>)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71500" y="2788315"/>
            <a:ext cx="8477250" cy="533400"/>
          </a:xfrm>
          <a:prstGeom prst="rect">
            <a:avLst/>
          </a:prstGeom>
          <a:noFill/>
        </p:spPr>
        <p:txBody>
          <a:bodyPr vert="horz"/>
          <a:lstStyle>
            <a:lvl1pPr algn="l" defTabSz="914400" rtl="0" eaLnBrk="1" latinLnBrk="0" hangingPunct="1">
              <a:spcBef>
                <a:spcPct val="0"/>
              </a:spcBef>
              <a:buNone/>
              <a:defRPr kumimoji="0" sz="2000" b="0" kern="1200" cap="all" spc="15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cap="small" dirty="0" smtClean="0">
                <a:solidFill>
                  <a:schemeClr val="tx1"/>
                </a:solidFill>
              </a:rPr>
              <a:t>	- Motivation for the re-commissioning</a:t>
            </a:r>
            <a:br>
              <a:rPr lang="en-US" sz="1800" b="1" cap="small" dirty="0" smtClean="0">
                <a:solidFill>
                  <a:schemeClr val="tx1"/>
                </a:solidFill>
              </a:rPr>
            </a:br>
            <a:r>
              <a:rPr lang="en-US" sz="1800" b="1" cap="small" dirty="0" smtClean="0">
                <a:solidFill>
                  <a:schemeClr val="tx1"/>
                </a:solidFill>
              </a:rPr>
              <a:t>	- The test of the warm part of the machine in short circuit</a:t>
            </a:r>
            <a:br>
              <a:rPr lang="en-US" sz="1800" b="1" cap="small" dirty="0" smtClean="0">
                <a:solidFill>
                  <a:schemeClr val="tx1"/>
                </a:solidFill>
              </a:rPr>
            </a:br>
            <a:r>
              <a:rPr lang="en-US" sz="1800" b="1" cap="small" dirty="0" smtClean="0">
                <a:solidFill>
                  <a:schemeClr val="tx1"/>
                </a:solidFill>
              </a:rPr>
              <a:t>	- The powering tests</a:t>
            </a:r>
            <a:br>
              <a:rPr lang="en-US" sz="1800" b="1" cap="small" dirty="0" smtClean="0">
                <a:solidFill>
                  <a:schemeClr val="tx1"/>
                </a:solidFill>
              </a:rPr>
            </a:br>
            <a:endParaRPr 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powering tests: planning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" t="17375" r="11718" b="4126"/>
          <a:stretch/>
        </p:blipFill>
        <p:spPr bwMode="auto">
          <a:xfrm>
            <a:off x="0" y="895350"/>
            <a:ext cx="9140876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130696" y="4368599"/>
            <a:ext cx="8830423" cy="1"/>
          </a:xfrm>
          <a:prstGeom prst="line">
            <a:avLst/>
          </a:prstGeom>
          <a:ln w="19050"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116455" y="4094518"/>
            <a:ext cx="3182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 of post-LS1 powering test 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30696" y="3009900"/>
            <a:ext cx="8908530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ight Arrow 8"/>
          <p:cNvSpPr/>
          <p:nvPr/>
        </p:nvSpPr>
        <p:spPr>
          <a:xfrm rot="10800000">
            <a:off x="8510588" y="2886075"/>
            <a:ext cx="542925" cy="24765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887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t="17375" r="1640" b="4376"/>
          <a:stretch/>
        </p:blipFill>
        <p:spPr bwMode="auto">
          <a:xfrm>
            <a:off x="133351" y="1104899"/>
            <a:ext cx="8934450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Zooming: 56 to 81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30696" y="2987474"/>
            <a:ext cx="8830423" cy="1"/>
          </a:xfrm>
          <a:prstGeom prst="line">
            <a:avLst/>
          </a:prstGeom>
          <a:ln w="28575"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116455" y="2722918"/>
            <a:ext cx="3182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Start of post-LS1 powering test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0570" y="744974"/>
            <a:ext cx="106728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Sector 56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862580" y="744974"/>
            <a:ext cx="106728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Sector 67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974590" y="744974"/>
            <a:ext cx="106728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Sector 78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086600" y="744974"/>
            <a:ext cx="106728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Sector 81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403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Powering tests will start </a:t>
            </a:r>
            <a:r>
              <a:rPr lang="en-GB" dirty="0"/>
              <a:t>in August </a:t>
            </a:r>
            <a:r>
              <a:rPr lang="en-GB" sz="1600" dirty="0"/>
              <a:t>(many people on holydays)</a:t>
            </a:r>
            <a:endParaRPr lang="en-GB" dirty="0"/>
          </a:p>
          <a:p>
            <a:r>
              <a:rPr lang="en-GB" dirty="0" smtClean="0"/>
              <a:t>There will be the cohabitation </a:t>
            </a:r>
            <a:r>
              <a:rPr lang="en-GB" dirty="0"/>
              <a:t>(above all in the first sectors) with other LS1 </a:t>
            </a:r>
            <a:r>
              <a:rPr lang="en-GB" dirty="0" smtClean="0"/>
              <a:t>activities </a:t>
            </a:r>
            <a:r>
              <a:rPr lang="en-GB" sz="1600" dirty="0" smtClean="0"/>
              <a:t>(mainly </a:t>
            </a:r>
            <a:r>
              <a:rPr lang="en-GB" sz="1600" dirty="0" err="1" smtClean="0"/>
              <a:t>ElQA</a:t>
            </a:r>
            <a:r>
              <a:rPr lang="en-GB" sz="1600" dirty="0" smtClean="0"/>
              <a:t>, geometers and BLM testing)</a:t>
            </a:r>
            <a:endParaRPr lang="en-GB" sz="1600" dirty="0"/>
          </a:p>
          <a:p>
            <a:pPr lvl="1"/>
            <a:r>
              <a:rPr lang="en-GB" dirty="0" smtClean="0"/>
              <a:t>Phase I and Phase II are completely separated to allow maximum flexibility at the beginning </a:t>
            </a:r>
            <a:r>
              <a:rPr lang="en-GB" dirty="0" smtClean="0">
                <a:sym typeface="Wingdings" panose="05000000000000000000" pitchFamily="2" charset="2"/>
              </a:rPr>
              <a:t> can fully test all circuits </a:t>
            </a:r>
            <a:r>
              <a:rPr lang="en-GB" dirty="0" smtClean="0">
                <a:latin typeface="Symbol" panose="05050102010706020507" pitchFamily="18" charset="2"/>
              </a:rPr>
              <a:t>£</a:t>
            </a:r>
            <a:r>
              <a:rPr lang="en-GB" dirty="0" smtClean="0">
                <a:sym typeface="Wingdings" panose="05000000000000000000" pitchFamily="2" charset="2"/>
              </a:rPr>
              <a:t> 600 A and can start the high current circuits without blocking half machine (discussions on-going on Phase I current levels…)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3 weeks for Phase I powering and 2 weeks for Phase II</a:t>
            </a:r>
          </a:p>
          <a:p>
            <a:pPr lvl="1"/>
            <a:r>
              <a:rPr lang="en-GB" dirty="0" smtClean="0"/>
              <a:t>Might </a:t>
            </a:r>
            <a:r>
              <a:rPr lang="en-GB" dirty="0"/>
              <a:t>be obliged to test outside normal working </a:t>
            </a:r>
            <a:r>
              <a:rPr lang="en-GB" dirty="0" smtClean="0"/>
              <a:t>hours</a:t>
            </a:r>
            <a:endParaRPr lang="en-GB" dirty="0"/>
          </a:p>
          <a:p>
            <a:r>
              <a:rPr lang="en-GB" dirty="0" smtClean="0"/>
              <a:t>At </a:t>
            </a:r>
            <a:r>
              <a:rPr lang="en-GB" dirty="0"/>
              <a:t>the end of the powering in each sector, other activities are </a:t>
            </a:r>
            <a:r>
              <a:rPr lang="en-GB" dirty="0" smtClean="0"/>
              <a:t>scheduled </a:t>
            </a:r>
            <a:r>
              <a:rPr lang="en-GB" dirty="0" smtClean="0">
                <a:sym typeface="Wingdings" panose="05000000000000000000" pitchFamily="2" charset="2"/>
              </a:rPr>
              <a:t> tight boundaries!</a:t>
            </a:r>
            <a:endParaRPr lang="en-GB" dirty="0"/>
          </a:p>
          <a:p>
            <a:r>
              <a:rPr lang="en-GB" dirty="0"/>
              <a:t>For S67, we’ll be doing the CSCM in S81 at the same </a:t>
            </a:r>
            <a:r>
              <a:rPr lang="en-GB" dirty="0" smtClean="0"/>
              <a:t>time (CSCM requires for support of many experts, QPS mainly)</a:t>
            </a:r>
          </a:p>
          <a:p>
            <a:r>
              <a:rPr lang="en-GB" dirty="0" smtClean="0"/>
              <a:t>S67 will be the test bench, after which we will have to commission 7 sectors in 3 months!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848099" y="4457700"/>
            <a:ext cx="5000625" cy="181588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GB" sz="1400" b="1" dirty="0" smtClean="0">
                <a:solidFill>
                  <a:schemeClr val="tx1"/>
                </a:solidFill>
              </a:rPr>
              <a:t>Definition of powering phases</a:t>
            </a:r>
          </a:p>
          <a:p>
            <a:pPr marL="0" lvl="1" algn="just"/>
            <a:r>
              <a:rPr lang="en-US" sz="1400" i="1" dirty="0">
                <a:solidFill>
                  <a:schemeClr val="tx1"/>
                </a:solidFill>
              </a:rPr>
              <a:t>LHC-MPP-ES-0002, </a:t>
            </a:r>
            <a:r>
              <a:rPr lang="en-US" sz="1400" i="1" dirty="0" smtClean="0">
                <a:solidFill>
                  <a:schemeClr val="tx1"/>
                </a:solidFill>
              </a:rPr>
              <a:t>EDMS </a:t>
            </a:r>
            <a:r>
              <a:rPr lang="en-US" sz="1400" i="1" dirty="0">
                <a:solidFill>
                  <a:schemeClr val="tx1"/>
                </a:solidFill>
              </a:rPr>
              <a:t>1001985: “Access and powering conditions for the superconducting circuits in LHC”</a:t>
            </a:r>
            <a:endParaRPr lang="en-GB" sz="1400" i="1" dirty="0">
              <a:solidFill>
                <a:schemeClr val="tx1"/>
              </a:solidFill>
            </a:endParaRPr>
          </a:p>
          <a:p>
            <a:pPr algn="just"/>
            <a:r>
              <a:rPr lang="en-GB" sz="1400" dirty="0" smtClean="0">
                <a:solidFill>
                  <a:schemeClr val="tx1"/>
                </a:solidFill>
              </a:rPr>
              <a:t>Phase I is defined as the phase when “</a:t>
            </a:r>
            <a:r>
              <a:rPr lang="en-US" sz="1400" dirty="0">
                <a:solidFill>
                  <a:schemeClr val="tx1"/>
                </a:solidFill>
              </a:rPr>
              <a:t>t</a:t>
            </a:r>
            <a:r>
              <a:rPr lang="en-US" sz="1400" dirty="0" smtClean="0">
                <a:solidFill>
                  <a:schemeClr val="tx1"/>
                </a:solidFill>
              </a:rPr>
              <a:t>he </a:t>
            </a:r>
            <a:r>
              <a:rPr lang="en-US" sz="1400" dirty="0">
                <a:solidFill>
                  <a:schemeClr val="tx1"/>
                </a:solidFill>
              </a:rPr>
              <a:t>current in a sector is limited to a value with negligible risk of massive accidental helium release due to </a:t>
            </a:r>
            <a:r>
              <a:rPr lang="en-US" sz="1400" dirty="0" smtClean="0">
                <a:solidFill>
                  <a:schemeClr val="tx1"/>
                </a:solidFill>
              </a:rPr>
              <a:t>powering”. Access limitations only in the sector under powering. Phase II is beyond this limit (almost half machine closed at a time).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5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“Levelling”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One </a:t>
            </a:r>
            <a:r>
              <a:rPr lang="en-GB" dirty="0"/>
              <a:t>additional week </a:t>
            </a:r>
            <a:r>
              <a:rPr lang="en-GB" dirty="0" smtClean="0"/>
              <a:t>was </a:t>
            </a:r>
            <a:r>
              <a:rPr lang="en-GB" dirty="0"/>
              <a:t>added on mid-December for </a:t>
            </a:r>
            <a:r>
              <a:rPr lang="en-GB" dirty="0" smtClean="0"/>
              <a:t>sector levelling:</a:t>
            </a:r>
          </a:p>
          <a:p>
            <a:pPr lvl="1"/>
            <a:r>
              <a:rPr lang="en-GB" dirty="0" smtClean="0"/>
              <a:t>The training strategy of the 13 kA circuits considers in fact a maximum number of quenches as acceptable (in a first stage) to reduce commissioning time and minimize the risk of a failure (MP3 is working on that strategy)</a:t>
            </a:r>
          </a:p>
          <a:p>
            <a:pPr lvl="1"/>
            <a:r>
              <a:rPr lang="en-GB" dirty="0" smtClean="0"/>
              <a:t>According to the results of all sectors, an extension of the training on some sectors could be agreed</a:t>
            </a:r>
          </a:p>
          <a:p>
            <a:pPr lvl="1"/>
            <a:r>
              <a:rPr lang="en-GB" dirty="0" smtClean="0"/>
              <a:t>(in addition, the training should be possibly done</a:t>
            </a:r>
          </a:p>
          <a:p>
            <a:pPr marL="457200" lvl="1" indent="0">
              <a:buNone/>
            </a:pPr>
            <a:r>
              <a:rPr lang="en-GB" dirty="0"/>
              <a:t>	</a:t>
            </a:r>
            <a:r>
              <a:rPr lang="en-GB" dirty="0" smtClean="0"/>
              <a:t>up to a current slightly higher than the one used</a:t>
            </a:r>
          </a:p>
          <a:p>
            <a:pPr marL="457200" lvl="1" indent="0">
              <a:buNone/>
            </a:pPr>
            <a:r>
              <a:rPr lang="en-GB" dirty="0"/>
              <a:t>	</a:t>
            </a:r>
            <a:r>
              <a:rPr lang="en-GB" dirty="0" smtClean="0"/>
              <a:t>in operation to guarantee a stable run)</a:t>
            </a:r>
            <a:endParaRPr lang="en-GB" dirty="0"/>
          </a:p>
          <a:p>
            <a:r>
              <a:rPr lang="en-GB" dirty="0" smtClean="0"/>
              <a:t>Only one sector will be trained before Chamonix</a:t>
            </a:r>
          </a:p>
          <a:p>
            <a:r>
              <a:rPr lang="en-GB" dirty="0" smtClean="0"/>
              <a:t>Possible conflict with sector </a:t>
            </a:r>
            <a:r>
              <a:rPr lang="en-GB" dirty="0"/>
              <a:t>test proposed dates:</a:t>
            </a:r>
          </a:p>
          <a:p>
            <a:pPr lvl="1"/>
            <a:r>
              <a:rPr lang="en-GB" dirty="0"/>
              <a:t>End of October</a:t>
            </a:r>
          </a:p>
          <a:p>
            <a:pPr lvl="1"/>
            <a:r>
              <a:rPr lang="en-GB" dirty="0"/>
              <a:t>Mid November</a:t>
            </a:r>
          </a:p>
          <a:p>
            <a:pPr lvl="1"/>
            <a:r>
              <a:rPr lang="en-GB" b="1" dirty="0"/>
              <a:t>Mid December</a:t>
            </a:r>
          </a:p>
          <a:p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6" t="22983" r="2028" b="33268"/>
          <a:stretch/>
        </p:blipFill>
        <p:spPr bwMode="auto">
          <a:xfrm>
            <a:off x="329184" y="896112"/>
            <a:ext cx="8430768" cy="20607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84" t="21000" r="47916" b="48733"/>
          <a:stretch/>
        </p:blipFill>
        <p:spPr bwMode="auto">
          <a:xfrm>
            <a:off x="5578198" y="4287520"/>
            <a:ext cx="3454042" cy="221488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617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numbers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995" y="882032"/>
            <a:ext cx="8362750" cy="5559228"/>
          </a:xfrm>
        </p:spPr>
        <p:txBody>
          <a:bodyPr/>
          <a:lstStyle/>
          <a:p>
            <a:pPr marL="0" indent="0">
              <a:buNone/>
            </a:pPr>
            <a:r>
              <a:rPr lang="en-GB" b="1" u="sng" dirty="0" smtClean="0"/>
              <a:t>What do we have to test?</a:t>
            </a:r>
          </a:p>
          <a:p>
            <a:pPr marL="0" indent="0">
              <a:buNone/>
            </a:pPr>
            <a:r>
              <a:rPr lang="en-GB" dirty="0" smtClean="0"/>
              <a:t>Almost 1600 circuits</a:t>
            </a:r>
          </a:p>
          <a:p>
            <a:r>
              <a:rPr lang="en-GB" dirty="0" smtClean="0"/>
              <a:t>24 Main circuits</a:t>
            </a:r>
          </a:p>
          <a:p>
            <a:pPr lvl="1"/>
            <a:r>
              <a:rPr lang="en-GB" dirty="0" smtClean="0"/>
              <a:t>8 RBs</a:t>
            </a:r>
          </a:p>
          <a:p>
            <a:pPr lvl="1"/>
            <a:r>
              <a:rPr lang="en-GB" dirty="0" smtClean="0"/>
              <a:t>16 RQs</a:t>
            </a:r>
          </a:p>
          <a:p>
            <a:r>
              <a:rPr lang="en-GB" dirty="0" smtClean="0"/>
              <a:t>8 ITs</a:t>
            </a:r>
          </a:p>
          <a:p>
            <a:r>
              <a:rPr lang="en-GB" dirty="0" smtClean="0"/>
              <a:t>94 Individually </a:t>
            </a:r>
            <a:r>
              <a:rPr lang="en-GB" dirty="0"/>
              <a:t>P</a:t>
            </a:r>
            <a:r>
              <a:rPr lang="en-GB" dirty="0" smtClean="0"/>
              <a:t>owered 4-6 kA circuits</a:t>
            </a:r>
          </a:p>
          <a:p>
            <a:pPr lvl="1"/>
            <a:r>
              <a:rPr lang="en-GB" dirty="0" smtClean="0"/>
              <a:t>78 IPQs</a:t>
            </a:r>
          </a:p>
          <a:p>
            <a:pPr lvl="1"/>
            <a:r>
              <a:rPr lang="en-GB" dirty="0" smtClean="0"/>
              <a:t>16 IPDs</a:t>
            </a:r>
          </a:p>
          <a:p>
            <a:r>
              <a:rPr lang="en-GB" dirty="0" smtClean="0"/>
              <a:t>410 x 600 A circuits</a:t>
            </a:r>
          </a:p>
          <a:p>
            <a:pPr lvl="1"/>
            <a:r>
              <a:rPr lang="en-GB" dirty="0" smtClean="0"/>
              <a:t>202 with EE</a:t>
            </a:r>
          </a:p>
          <a:p>
            <a:pPr lvl="1"/>
            <a:r>
              <a:rPr lang="en-GB" dirty="0" smtClean="0"/>
              <a:t>72 w/o EE</a:t>
            </a:r>
          </a:p>
          <a:p>
            <a:pPr lvl="1"/>
            <a:r>
              <a:rPr lang="en-GB" dirty="0" smtClean="0"/>
              <a:t>136 w/o EE, with crowbar</a:t>
            </a:r>
          </a:p>
          <a:p>
            <a:r>
              <a:rPr lang="en-GB" dirty="0" smtClean="0"/>
              <a:t>284 x 80-120A circuits</a:t>
            </a:r>
          </a:p>
          <a:p>
            <a:r>
              <a:rPr lang="en-GB" dirty="0" smtClean="0"/>
              <a:t>752 x 60 A circuits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With a total of more than 10000 powering test steps to be executed in less than 4 months</a:t>
            </a:r>
          </a:p>
          <a:p>
            <a:pPr marL="0" indent="0">
              <a:buNone/>
            </a:pPr>
            <a:r>
              <a:rPr lang="en-GB" dirty="0" smtClean="0"/>
              <a:t>We have done it already (2009), even if we stopped at half energy at that time</a:t>
            </a:r>
          </a:p>
          <a:p>
            <a:pPr marL="0" indent="0">
              <a:buNone/>
            </a:pPr>
            <a:r>
              <a:rPr lang="en-GB" dirty="0" smtClean="0"/>
              <a:t>Other similarities: in 2009 the QPS was completely changed, after the forced “LS0”</a:t>
            </a:r>
          </a:p>
          <a:p>
            <a:endParaRPr lang="en-GB" dirty="0"/>
          </a:p>
        </p:txBody>
      </p:sp>
      <p:pic>
        <p:nvPicPr>
          <p:cNvPr id="5" name="Picture 2" descr="http://elogbook/eLogbook/attach_reader?attach_id=135491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8" t="16134" r="-55" b="2874"/>
          <a:stretch/>
        </p:blipFill>
        <p:spPr bwMode="auto">
          <a:xfrm>
            <a:off x="4700470" y="974856"/>
            <a:ext cx="4374724" cy="384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15495" y="4768483"/>
            <a:ext cx="3997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Cumulative number of powering test steps performed between August and December 2009 (divided per circuit)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0218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is it done</a:t>
            </a:r>
            <a:endParaRPr lang="en-GB" dirty="0"/>
          </a:p>
        </p:txBody>
      </p:sp>
      <p:grpSp>
        <p:nvGrpSpPr>
          <p:cNvPr id="8208" name="Group 8207"/>
          <p:cNvGrpSpPr/>
          <p:nvPr/>
        </p:nvGrpSpPr>
        <p:grpSpPr>
          <a:xfrm>
            <a:off x="327660" y="1470660"/>
            <a:ext cx="1493520" cy="3520440"/>
            <a:chOff x="327660" y="1470660"/>
            <a:chExt cx="1493520" cy="3520440"/>
          </a:xfrm>
        </p:grpSpPr>
        <p:sp>
          <p:nvSpPr>
            <p:cNvPr id="27" name="Rounded Rectangle 26"/>
            <p:cNvSpPr/>
            <p:nvPr/>
          </p:nvSpPr>
          <p:spPr>
            <a:xfrm>
              <a:off x="327660" y="1470660"/>
              <a:ext cx="1493520" cy="3520440"/>
            </a:xfrm>
            <a:prstGeom prst="roundRect">
              <a:avLst>
                <a:gd name="adj" fmla="val 6463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4" name="Picture 3" descr="Screen Clippi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678" y="1731074"/>
              <a:ext cx="536452" cy="41825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pic>
          <p:nvPicPr>
            <p:cNvPr id="5" name="Picture 4" descr="Screen Clippi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1952" y="2263067"/>
              <a:ext cx="531905" cy="42052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pic>
          <p:nvPicPr>
            <p:cNvPr id="6" name="Picture 5" descr="Screen Clippi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044" y="2797333"/>
              <a:ext cx="513721" cy="41825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pic>
          <p:nvPicPr>
            <p:cNvPr id="7" name="Picture 6" descr="Screen Clippi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6915" y="3329327"/>
              <a:ext cx="981978" cy="43643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pic>
          <p:nvPicPr>
            <p:cNvPr id="8" name="Picture 7" descr="Screen Clippi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0815" y="3879507"/>
              <a:ext cx="534178" cy="44098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cxnSp>
          <p:nvCxnSpPr>
            <p:cNvPr id="10" name="Straight Arrow Connector 9"/>
            <p:cNvCxnSpPr>
              <a:stCxn id="4" idx="2"/>
              <a:endCxn id="5" idx="0"/>
            </p:cNvCxnSpPr>
            <p:nvPr/>
          </p:nvCxnSpPr>
          <p:spPr>
            <a:xfrm>
              <a:off x="1087904" y="2149324"/>
              <a:ext cx="1" cy="113743"/>
            </a:xfrm>
            <a:prstGeom prst="straightConnector1">
              <a:avLst/>
            </a:prstGeom>
            <a:ln w="3175">
              <a:round/>
              <a:headEnd type="none" w="med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1089164" y="2687131"/>
              <a:ext cx="1" cy="113743"/>
            </a:xfrm>
            <a:prstGeom prst="straightConnector1">
              <a:avLst/>
            </a:prstGeom>
            <a:ln w="3175">
              <a:round/>
              <a:headEnd type="none" w="med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1089165" y="3215584"/>
              <a:ext cx="1" cy="113743"/>
            </a:xfrm>
            <a:prstGeom prst="straightConnector1">
              <a:avLst/>
            </a:prstGeom>
            <a:ln w="3175">
              <a:round/>
              <a:headEnd type="none" w="med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1084481" y="3765764"/>
              <a:ext cx="1" cy="113743"/>
            </a:xfrm>
            <a:prstGeom prst="straightConnector1">
              <a:avLst/>
            </a:prstGeom>
            <a:ln w="3175">
              <a:round/>
              <a:headEnd type="none" w="med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434341" y="4403182"/>
              <a:ext cx="13182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Preparation and setup</a:t>
              </a:r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207" name="Group 8206"/>
          <p:cNvGrpSpPr/>
          <p:nvPr/>
        </p:nvGrpSpPr>
        <p:grpSpPr>
          <a:xfrm>
            <a:off x="2234981" y="914400"/>
            <a:ext cx="2055080" cy="5501639"/>
            <a:chOff x="2234981" y="914400"/>
            <a:chExt cx="2055080" cy="5501639"/>
          </a:xfrm>
        </p:grpSpPr>
        <p:sp>
          <p:nvSpPr>
            <p:cNvPr id="29" name="Rounded Rectangle 28"/>
            <p:cNvSpPr/>
            <p:nvPr/>
          </p:nvSpPr>
          <p:spPr>
            <a:xfrm>
              <a:off x="2234981" y="914400"/>
              <a:ext cx="2055080" cy="5501639"/>
            </a:xfrm>
            <a:prstGeom prst="roundRect">
              <a:avLst>
                <a:gd name="adj" fmla="val 5352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4" name="Picture 13" descr="Screen Clippi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7359" y="999136"/>
              <a:ext cx="1409321" cy="73193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pic>
          <p:nvPicPr>
            <p:cNvPr id="15" name="Picture 14" descr="Screen Clippi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7203" y="1861912"/>
              <a:ext cx="529632" cy="43643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pic>
          <p:nvPicPr>
            <p:cNvPr id="16" name="Picture 15" descr="Screen Clippi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9632" y="2429185"/>
              <a:ext cx="1404775" cy="104107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pic>
          <p:nvPicPr>
            <p:cNvPr id="17" name="Picture 16" descr="Screen Clippin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2396" y="3601102"/>
              <a:ext cx="959247" cy="73421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pic>
          <p:nvPicPr>
            <p:cNvPr id="18" name="Picture 17" descr="Screen Clipping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8986" y="4466150"/>
              <a:ext cx="966067" cy="74330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pic>
          <p:nvPicPr>
            <p:cNvPr id="19" name="Picture 18" descr="Screen Clipping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7849" y="5340291"/>
              <a:ext cx="968341" cy="41825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pic>
          <p:nvPicPr>
            <p:cNvPr id="20" name="Picture 19" descr="Screen Clipping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5576" y="5889383"/>
              <a:ext cx="972887" cy="42734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cxnSp>
          <p:nvCxnSpPr>
            <p:cNvPr id="21" name="Straight Arrow Connector 20"/>
            <p:cNvCxnSpPr/>
            <p:nvPr/>
          </p:nvCxnSpPr>
          <p:spPr>
            <a:xfrm>
              <a:off x="3342019" y="1739305"/>
              <a:ext cx="1" cy="113743"/>
            </a:xfrm>
            <a:prstGeom prst="straightConnector1">
              <a:avLst/>
            </a:prstGeom>
            <a:ln w="3175">
              <a:round/>
              <a:headEnd type="none" w="med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3342019" y="2305378"/>
              <a:ext cx="1" cy="113743"/>
            </a:xfrm>
            <a:prstGeom prst="straightConnector1">
              <a:avLst/>
            </a:prstGeom>
            <a:ln w="3175">
              <a:round/>
              <a:headEnd type="none" w="med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3342018" y="3470264"/>
              <a:ext cx="1" cy="113743"/>
            </a:xfrm>
            <a:prstGeom prst="straightConnector1">
              <a:avLst/>
            </a:prstGeom>
            <a:ln w="3175">
              <a:round/>
              <a:headEnd type="none" w="med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3343549" y="4346311"/>
              <a:ext cx="1" cy="113743"/>
            </a:xfrm>
            <a:prstGeom prst="straightConnector1">
              <a:avLst/>
            </a:prstGeom>
            <a:ln w="3175">
              <a:round/>
              <a:headEnd type="none" w="med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3343550" y="5209453"/>
              <a:ext cx="1" cy="113743"/>
            </a:xfrm>
            <a:prstGeom prst="straightConnector1">
              <a:avLst/>
            </a:prstGeom>
            <a:ln w="3175">
              <a:round/>
              <a:headEnd type="none" w="med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3342019" y="5758542"/>
              <a:ext cx="1" cy="113743"/>
            </a:xfrm>
            <a:prstGeom prst="straightConnector1">
              <a:avLst/>
            </a:prstGeom>
            <a:ln w="3175">
              <a:round/>
              <a:headEnd type="none" w="med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 rot="16200000">
              <a:off x="1225183" y="3483126"/>
              <a:ext cx="23273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Powering to nominal </a:t>
              </a:r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5" t="17543" r="66190" b="16171"/>
          <a:stretch/>
        </p:blipFill>
        <p:spPr bwMode="auto">
          <a:xfrm>
            <a:off x="4922520" y="783919"/>
            <a:ext cx="2792043" cy="3985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86" t="30807" r="40286" b="16971"/>
          <a:stretch/>
        </p:blipFill>
        <p:spPr bwMode="auto">
          <a:xfrm rot="5400000">
            <a:off x="6153924" y="1913093"/>
            <a:ext cx="1965173" cy="3139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4678681" y="4930978"/>
            <a:ext cx="41554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MP3 is doing a big effort of revision and optimization of all powering procedures</a:t>
            </a:r>
          </a:p>
          <a:p>
            <a:pPr algn="just"/>
            <a:r>
              <a:rPr lang="en-GB" sz="1600" b="1" dirty="0" smtClean="0"/>
              <a:t>Revision process to be completed by the beginning of June </a:t>
            </a:r>
            <a:r>
              <a:rPr lang="en-GB" sz="1400" dirty="0" smtClean="0"/>
              <a:t>(need time to implement all changes in the testing sequence/r)</a:t>
            </a:r>
            <a:endParaRPr lang="en-GB" sz="1400" dirty="0"/>
          </a:p>
        </p:txBody>
      </p:sp>
      <p:sp>
        <p:nvSpPr>
          <p:cNvPr id="8192" name="TextBox 8191"/>
          <p:cNvSpPr txBox="1"/>
          <p:nvPr/>
        </p:nvSpPr>
        <p:spPr>
          <a:xfrm rot="20019391">
            <a:off x="5197345" y="3302339"/>
            <a:ext cx="27848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solidFill>
                  <a:srgbClr val="FF0000"/>
                </a:solidFill>
              </a:rPr>
              <a:t>Old procedure – given as an example only</a:t>
            </a:r>
            <a:endParaRPr lang="en-GB" sz="1200" i="1" dirty="0">
              <a:solidFill>
                <a:srgbClr val="FF0000"/>
              </a:solidFill>
            </a:endParaRPr>
          </a:p>
        </p:txBody>
      </p:sp>
      <p:sp>
        <p:nvSpPr>
          <p:cNvPr id="8193" name="Right Arrow 8192"/>
          <p:cNvSpPr/>
          <p:nvPr/>
        </p:nvSpPr>
        <p:spPr>
          <a:xfrm>
            <a:off x="1859280" y="3147060"/>
            <a:ext cx="342900" cy="323204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96" name="TextBox 8195"/>
          <p:cNvSpPr txBox="1"/>
          <p:nvPr/>
        </p:nvSpPr>
        <p:spPr>
          <a:xfrm>
            <a:off x="415637" y="5305032"/>
            <a:ext cx="16206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Example of the testing flowchart for the RB circuits</a:t>
            </a:r>
            <a:endParaRPr lang="en-GB" sz="1400" i="1" dirty="0"/>
          </a:p>
        </p:txBody>
      </p:sp>
      <p:pic>
        <p:nvPicPr>
          <p:cNvPr id="8199" name="Picture 6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3" t="43186" r="10907" b="34289"/>
          <a:stretch/>
        </p:blipFill>
        <p:spPr bwMode="auto">
          <a:xfrm>
            <a:off x="6317835" y="759341"/>
            <a:ext cx="1976541" cy="50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7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5" t="43186" r="10910" b="36605"/>
          <a:stretch/>
        </p:blipFill>
        <p:spPr bwMode="auto">
          <a:xfrm>
            <a:off x="6433545" y="926717"/>
            <a:ext cx="1973739" cy="454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8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5" t="43185" r="10910" b="28408"/>
          <a:stretch/>
        </p:blipFill>
        <p:spPr bwMode="auto">
          <a:xfrm>
            <a:off x="6548906" y="1101454"/>
            <a:ext cx="1973739" cy="639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9"/>
          <p:cNvPicPr>
            <a:picLocks noChangeAspect="1"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5" t="43185" r="10796" b="27879"/>
          <a:stretch/>
        </p:blipFill>
        <p:spPr bwMode="auto">
          <a:xfrm>
            <a:off x="6673452" y="1287107"/>
            <a:ext cx="1976512" cy="650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10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5" t="43186" r="10910" b="35207"/>
          <a:stretch/>
        </p:blipFill>
        <p:spPr bwMode="auto">
          <a:xfrm>
            <a:off x="6796454" y="1467314"/>
            <a:ext cx="1973739" cy="486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4" name="Picture 11"/>
          <p:cNvPicPr>
            <a:picLocks noChangeAspect="1" noChangeArrowheads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5" t="43186" r="10910" b="32181"/>
          <a:stretch/>
        </p:blipFill>
        <p:spPr bwMode="auto">
          <a:xfrm>
            <a:off x="6918800" y="1645848"/>
            <a:ext cx="1973739" cy="554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Picture 12"/>
          <p:cNvPicPr>
            <a:picLocks noChangeAspect="1" noChangeArrowheads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5" t="43186" r="10910" b="33372"/>
          <a:stretch/>
        </p:blipFill>
        <p:spPr bwMode="auto">
          <a:xfrm>
            <a:off x="7043560" y="1820711"/>
            <a:ext cx="1973739" cy="527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6" name="Picture 13"/>
          <p:cNvPicPr>
            <a:picLocks noChangeAspect="1" noChangeArrowheads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5" t="31197" r="10654" b="47501"/>
          <a:stretch/>
        </p:blipFill>
        <p:spPr bwMode="auto">
          <a:xfrm>
            <a:off x="7191375" y="2005604"/>
            <a:ext cx="194013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2611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8192" grpId="0"/>
      <p:bldP spid="819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>
          <a:xfrm>
            <a:off x="4475824" y="914398"/>
            <a:ext cx="4463989" cy="1993829"/>
          </a:xfrm>
          <a:prstGeom prst="roundRect">
            <a:avLst>
              <a:gd name="adj" fmla="val 453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ounded Rectangle 2"/>
          <p:cNvSpPr/>
          <p:nvPr/>
        </p:nvSpPr>
        <p:spPr>
          <a:xfrm>
            <a:off x="301841" y="497134"/>
            <a:ext cx="3607062" cy="3364637"/>
          </a:xfrm>
          <a:prstGeom prst="roundRect">
            <a:avLst>
              <a:gd name="adj" fmla="val 45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Automation: testing and analysis tools</a:t>
            </a:r>
            <a:endParaRPr lang="en-GB" dirty="0"/>
          </a:p>
        </p:txBody>
      </p:sp>
      <p:sp>
        <p:nvSpPr>
          <p:cNvPr id="6" name="Right Arrow 5"/>
          <p:cNvSpPr/>
          <p:nvPr/>
        </p:nvSpPr>
        <p:spPr>
          <a:xfrm>
            <a:off x="3793489" y="1614049"/>
            <a:ext cx="556260" cy="1106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666221" y="578749"/>
            <a:ext cx="2878302" cy="2291899"/>
            <a:chOff x="888542" y="1035237"/>
            <a:chExt cx="2878302" cy="2291899"/>
          </a:xfrm>
        </p:grpSpPr>
        <p:pic>
          <p:nvPicPr>
            <p:cNvPr id="4" name="Picture 2" descr="http://elogbook/eLogbook/attach_reader?attach_id=135491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542" y="1035237"/>
              <a:ext cx="2878302" cy="229189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156615" y="1885966"/>
              <a:ext cx="2422779" cy="52322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400" cap="small" dirty="0" smtClean="0"/>
                <a:t>Accelerator testing Framework</a:t>
              </a:r>
            </a:p>
            <a:p>
              <a:r>
                <a:rPr lang="en-GB" sz="1400" dirty="0" smtClean="0"/>
                <a:t>by J.C. </a:t>
              </a:r>
              <a:r>
                <a:rPr lang="en-GB" sz="1400" dirty="0" err="1" smtClean="0"/>
                <a:t>Garnier&amp;Co</a:t>
              </a:r>
              <a:endParaRPr lang="en-GB" sz="1400" dirty="0"/>
            </a:p>
          </p:txBody>
        </p:sp>
      </p:grp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705" y="3117826"/>
            <a:ext cx="2961822" cy="1823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319979" y="4367922"/>
            <a:ext cx="1925149" cy="1818325"/>
            <a:chOff x="1462660" y="4397149"/>
            <a:chExt cx="1925149" cy="1818325"/>
          </a:xfrm>
        </p:grpSpPr>
        <p:pic>
          <p:nvPicPr>
            <p:cNvPr id="10243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2660" y="4397149"/>
              <a:ext cx="1925149" cy="1818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2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2599" y="4495364"/>
              <a:ext cx="1033139" cy="14790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1720476" y="5558949"/>
              <a:ext cx="1479123" cy="52322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400" cap="small" dirty="0" smtClean="0"/>
                <a:t>HWC Sequencer</a:t>
              </a:r>
            </a:p>
            <a:p>
              <a:r>
                <a:rPr lang="en-GB" sz="1400" dirty="0" smtClean="0"/>
                <a:t>by R. </a:t>
              </a:r>
              <a:r>
                <a:rPr lang="en-GB" sz="1400" dirty="0" err="1" smtClean="0"/>
                <a:t>Gorbonosov</a:t>
              </a:r>
              <a:endParaRPr lang="en-GB" sz="1400" dirty="0"/>
            </a:p>
          </p:txBody>
        </p:sp>
      </p:grpSp>
      <p:sp>
        <p:nvSpPr>
          <p:cNvPr id="14" name="Right Arrow 13"/>
          <p:cNvSpPr/>
          <p:nvPr/>
        </p:nvSpPr>
        <p:spPr>
          <a:xfrm rot="2138708">
            <a:off x="3425958" y="3285297"/>
            <a:ext cx="1450882" cy="1337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 rot="5400000">
            <a:off x="2019879" y="3912989"/>
            <a:ext cx="278130" cy="1106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306467" y="4495081"/>
            <a:ext cx="1593507" cy="156966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dirty="0"/>
              <a:t>Sequences will have to be </a:t>
            </a:r>
            <a:r>
              <a:rPr lang="en-GB" dirty="0" smtClean="0"/>
              <a:t>updated and extensively tested</a:t>
            </a:r>
          </a:p>
          <a:p>
            <a:r>
              <a:rPr lang="en-GB" dirty="0" smtClean="0"/>
              <a:t>(test benches will be prepared for the 120 and 60 A)</a:t>
            </a:r>
          </a:p>
          <a:p>
            <a:r>
              <a:rPr lang="en-GB" dirty="0" smtClean="0"/>
              <a:t>Also LSA database is being updated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626751" y="6157694"/>
            <a:ext cx="42242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In addition, a new MTF campaign will be created</a:t>
            </a:r>
            <a:endParaRPr lang="en-GB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44622" y="2868695"/>
            <a:ext cx="33665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>
                <a:solidFill>
                  <a:schemeClr val="bg1"/>
                </a:solidFill>
              </a:rPr>
              <a:t>Heavily upgraded in the last months, it has now enhanced functionalities  (new campaign creation, test steps activation, etc</a:t>
            </a:r>
            <a:r>
              <a:rPr lang="en-GB" sz="1200" dirty="0" smtClean="0">
                <a:solidFill>
                  <a:schemeClr val="bg1"/>
                </a:solidFill>
              </a:rPr>
              <a:t>.). It allows </a:t>
            </a:r>
            <a:r>
              <a:rPr lang="en-GB" sz="1200" dirty="0">
                <a:solidFill>
                  <a:schemeClr val="bg1"/>
                </a:solidFill>
              </a:rPr>
              <a:t>to reduce the testing time, by automatizing their execution and </a:t>
            </a:r>
            <a:r>
              <a:rPr lang="en-GB" sz="1200" dirty="0" smtClean="0">
                <a:solidFill>
                  <a:schemeClr val="bg1"/>
                </a:solidFill>
              </a:rPr>
              <a:t>selecting the simultaneous powering constraints.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11358" y="1026386"/>
            <a:ext cx="1935333" cy="175432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dirty="0"/>
              <a:t>A</a:t>
            </a:r>
            <a:r>
              <a:rPr lang="en-GB" dirty="0" smtClean="0"/>
              <a:t>nalysis </a:t>
            </a:r>
            <a:r>
              <a:rPr lang="en-GB" dirty="0"/>
              <a:t>modules </a:t>
            </a:r>
            <a:r>
              <a:rPr lang="en-GB" dirty="0" smtClean="0"/>
              <a:t>defined in </a:t>
            </a:r>
            <a:r>
              <a:rPr lang="en-GB" dirty="0"/>
              <a:t>clear </a:t>
            </a:r>
            <a:r>
              <a:rPr lang="en-GB" dirty="0" smtClean="0"/>
              <a:t>English-like </a:t>
            </a:r>
            <a:r>
              <a:rPr lang="en-GB" dirty="0"/>
              <a:t>syntax. These modules can then be automatically executed by the framework. 60A circuits are completely automated (to be tested with the test benches). More circuits and tests will </a:t>
            </a:r>
            <a:r>
              <a:rPr lang="en-GB" dirty="0" smtClean="0"/>
              <a:t>possibly follow.</a:t>
            </a:r>
            <a:endParaRPr lang="en-GB" dirty="0"/>
          </a:p>
        </p:txBody>
      </p:sp>
      <p:sp>
        <p:nvSpPr>
          <p:cNvPr id="22" name="Rounded Rectangle 21"/>
          <p:cNvSpPr/>
          <p:nvPr/>
        </p:nvSpPr>
        <p:spPr>
          <a:xfrm>
            <a:off x="98380" y="4169287"/>
            <a:ext cx="3905449" cy="2215597"/>
          </a:xfrm>
          <a:prstGeom prst="roundRect">
            <a:avLst>
              <a:gd name="adj" fmla="val 453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ounded Rectangle 22"/>
          <p:cNvSpPr/>
          <p:nvPr/>
        </p:nvSpPr>
        <p:spPr>
          <a:xfrm>
            <a:off x="4838330" y="3028263"/>
            <a:ext cx="4101483" cy="3043706"/>
          </a:xfrm>
          <a:prstGeom prst="roundRect">
            <a:avLst>
              <a:gd name="adj" fmla="val 4530"/>
            </a:avLst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5974986" y="4029519"/>
            <a:ext cx="2252155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cap="small" dirty="0" smtClean="0"/>
              <a:t>Post-Mortem </a:t>
            </a:r>
            <a:r>
              <a:rPr lang="en-GB" sz="1400" cap="small" dirty="0"/>
              <a:t>E</a:t>
            </a:r>
            <a:r>
              <a:rPr lang="en-GB" sz="1400" cap="small" dirty="0" smtClean="0"/>
              <a:t>vent Analyser</a:t>
            </a:r>
          </a:p>
          <a:p>
            <a:r>
              <a:rPr lang="en-GB" sz="1400" dirty="0" smtClean="0"/>
              <a:t>by O. Andreassen &amp; EN-ICE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933951" y="5006069"/>
            <a:ext cx="3846066" cy="101566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dirty="0"/>
              <a:t>Maintenance and adaptations have been done to make it compatible with the new ACCTEST framework introduced in LS1. All PCC, Discharge and PIC tests can </a:t>
            </a:r>
            <a:r>
              <a:rPr lang="en-GB" dirty="0" smtClean="0"/>
              <a:t>be automated</a:t>
            </a:r>
            <a:r>
              <a:rPr lang="en-GB" dirty="0"/>
              <a:t>. </a:t>
            </a:r>
          </a:p>
          <a:p>
            <a:r>
              <a:rPr lang="en-GB" dirty="0"/>
              <a:t>It will certainly profit from the test benches to test all possible communication issues</a:t>
            </a:r>
            <a:endParaRPr lang="en-GB" dirty="0"/>
          </a:p>
        </p:txBody>
      </p:sp>
      <p:pic>
        <p:nvPicPr>
          <p:cNvPr id="26" name="Picture 2"/>
          <p:cNvPicPr/>
          <p:nvPr/>
        </p:nvPicPr>
        <p:blipFill>
          <a:blip r:embed="rId6"/>
          <a:stretch>
            <a:fillRect/>
          </a:stretch>
        </p:blipFill>
        <p:spPr>
          <a:xfrm>
            <a:off x="4593243" y="1007513"/>
            <a:ext cx="2251440" cy="180177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255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Concluding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short-circuit test campaign is progressing well</a:t>
            </a:r>
          </a:p>
          <a:p>
            <a:pPr lvl="1"/>
            <a:r>
              <a:rPr lang="en-GB" dirty="0" smtClean="0"/>
              <a:t>After several iterations, we have now clear objectives and a well defined </a:t>
            </a:r>
            <a:r>
              <a:rPr lang="en-GB" i="1" dirty="0" smtClean="0"/>
              <a:t>modus operandi</a:t>
            </a:r>
          </a:p>
          <a:p>
            <a:pPr lvl="1"/>
            <a:r>
              <a:rPr lang="en-GB" dirty="0" smtClean="0"/>
              <a:t>Some problems have been already discovered and solved</a:t>
            </a:r>
          </a:p>
          <a:p>
            <a:pPr lvl="1"/>
            <a:r>
              <a:rPr lang="en-GB" dirty="0" smtClean="0"/>
              <a:t>The planning is tight and there is not much space for errors</a:t>
            </a:r>
          </a:p>
          <a:p>
            <a:endParaRPr lang="en-GB" dirty="0" smtClean="0"/>
          </a:p>
          <a:p>
            <a:r>
              <a:rPr lang="en-GB" dirty="0" smtClean="0"/>
              <a:t>Concerning the preparation of the powering tests</a:t>
            </a:r>
          </a:p>
          <a:p>
            <a:pPr lvl="1"/>
            <a:r>
              <a:rPr lang="en-GB" dirty="0" smtClean="0"/>
              <a:t>The IST preparation and execution is a fundamental premise for the success!</a:t>
            </a:r>
          </a:p>
          <a:p>
            <a:pPr lvl="1"/>
            <a:r>
              <a:rPr lang="en-GB" dirty="0" smtClean="0"/>
              <a:t>MP3 is finalizing the powering procedures</a:t>
            </a:r>
          </a:p>
          <a:p>
            <a:pPr lvl="1"/>
            <a:r>
              <a:rPr lang="en-GB" dirty="0" smtClean="0"/>
              <a:t>The testing and analysis tools are in a very mature state</a:t>
            </a:r>
          </a:p>
          <a:p>
            <a:pPr lvl="1"/>
            <a:r>
              <a:rPr lang="en-GB" dirty="0" smtClean="0"/>
              <a:t>We will start soon implementing the changes in the sequencer</a:t>
            </a:r>
            <a:endParaRPr lang="en-GB" dirty="0"/>
          </a:p>
          <a:p>
            <a:pPr lvl="1"/>
            <a:r>
              <a:rPr lang="en-GB" dirty="0" smtClean="0"/>
              <a:t>Periodic meetings are being organized and will become denser towards Summer</a:t>
            </a:r>
          </a:p>
          <a:p>
            <a:pPr lvl="1"/>
            <a:r>
              <a:rPr lang="en-GB" dirty="0"/>
              <a:t>D</a:t>
            </a:r>
            <a:r>
              <a:rPr lang="en-GB" dirty="0" smtClean="0"/>
              <a:t>aily meetings from the beginning of the powering tests</a:t>
            </a:r>
          </a:p>
          <a:p>
            <a:pPr lvl="1"/>
            <a:r>
              <a:rPr lang="en-GB" dirty="0" smtClean="0"/>
              <a:t>Topic seminars are being organized, to show the major changes in LS1, their impact on the powering tests (but also operation) and the new tools available</a:t>
            </a:r>
            <a:endParaRPr lang="en-GB" dirty="0"/>
          </a:p>
        </p:txBody>
      </p:sp>
      <p:pic>
        <p:nvPicPr>
          <p:cNvPr id="12290" name="Picture 2" descr="http://leoverdonck.files.wordpress.com/2011/02/redandyellow.jpg?w=500&amp;h=33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276" y="4505871"/>
            <a:ext cx="3181350" cy="2112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38375" y="5486400"/>
            <a:ext cx="2524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Thanks for the attention!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146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has been changed in LS1</a:t>
            </a:r>
            <a:r>
              <a:rPr lang="en-GB" sz="1800" dirty="0" smtClean="0"/>
              <a:t>…(apart </a:t>
            </a:r>
            <a:r>
              <a:rPr lang="en-GB" sz="1800" dirty="0"/>
              <a:t>all ICs in the </a:t>
            </a:r>
            <a:r>
              <a:rPr lang="en-GB" sz="1800" dirty="0" smtClean="0"/>
              <a:t>arcs)…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Power converters</a:t>
            </a:r>
            <a:r>
              <a:rPr lang="en-GB" i="1" dirty="0" smtClean="0"/>
              <a:t> (courtesy of V. Montabonnet and H. Thiesen)</a:t>
            </a:r>
          </a:p>
          <a:p>
            <a:r>
              <a:rPr lang="en-GB" dirty="0"/>
              <a:t>Ordinary maintenance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Consolidation of the internal water cooling of the IPD, IPQ circuits: change of all flexible hoses</a:t>
            </a:r>
          </a:p>
          <a:p>
            <a:pPr lvl="1"/>
            <a:r>
              <a:rPr lang="en-GB" dirty="0" smtClean="0"/>
              <a:t>Change </a:t>
            </a:r>
            <a:r>
              <a:rPr lang="en-GB" dirty="0"/>
              <a:t>of water hoses used for the connection of the </a:t>
            </a:r>
            <a:r>
              <a:rPr lang="en-GB" dirty="0" smtClean="0"/>
              <a:t>LHC600A-10V converter </a:t>
            </a:r>
            <a:r>
              <a:rPr lang="en-GB" dirty="0"/>
              <a:t>rack to the CERN water cooling circuit when find </a:t>
            </a:r>
            <a:r>
              <a:rPr lang="en-GB" dirty="0" smtClean="0"/>
              <a:t>defective </a:t>
            </a:r>
          </a:p>
          <a:p>
            <a:pPr lvl="1"/>
            <a:r>
              <a:rPr lang="en-GB" dirty="0" smtClean="0"/>
              <a:t>Calibration campaign of all converters</a:t>
            </a:r>
          </a:p>
          <a:p>
            <a:pPr lvl="1"/>
            <a:r>
              <a:rPr lang="en-GB" dirty="0" smtClean="0"/>
              <a:t>Maintenance </a:t>
            </a:r>
            <a:r>
              <a:rPr lang="en-GB" dirty="0"/>
              <a:t>campaign of all converters : check of </a:t>
            </a:r>
            <a:r>
              <a:rPr lang="en-GB" dirty="0" smtClean="0"/>
              <a:t>connections, </a:t>
            </a:r>
            <a:r>
              <a:rPr lang="en-GB" dirty="0"/>
              <a:t>cleaning of the </a:t>
            </a:r>
            <a:r>
              <a:rPr lang="en-GB" dirty="0" smtClean="0"/>
              <a:t>converters</a:t>
            </a:r>
          </a:p>
          <a:p>
            <a:pPr lvl="1"/>
            <a:r>
              <a:rPr lang="en-GB" dirty="0"/>
              <a:t>Software update</a:t>
            </a:r>
          </a:p>
          <a:p>
            <a:r>
              <a:rPr lang="en-GB" dirty="0" smtClean="0"/>
              <a:t>Extraordinary interventions</a:t>
            </a:r>
          </a:p>
          <a:p>
            <a:pPr lvl="1"/>
            <a:r>
              <a:rPr lang="en-GB" dirty="0"/>
              <a:t>R2E relocation in Points 1, 5 and 7</a:t>
            </a:r>
          </a:p>
          <a:p>
            <a:pPr lvl="1"/>
            <a:r>
              <a:rPr lang="en-GB" dirty="0"/>
              <a:t>Consolidation of the output modules of the 1-Quadrants converters (RQD, RQF, IPD, IPQ circuits) : change of rectifier diodes and add air forced ventilation</a:t>
            </a:r>
          </a:p>
          <a:p>
            <a:pPr lvl="1"/>
            <a:r>
              <a:rPr lang="en-GB" dirty="0"/>
              <a:t>Consolidation of the Auxiliary Power Supply of all LHC60A converters : </a:t>
            </a:r>
            <a:r>
              <a:rPr lang="en-GB" dirty="0" smtClean="0"/>
              <a:t>exchange </a:t>
            </a:r>
            <a:r>
              <a:rPr lang="en-GB" dirty="0"/>
              <a:t>of </a:t>
            </a:r>
            <a:r>
              <a:rPr lang="en-GB" dirty="0" smtClean="0"/>
              <a:t>electrolytic capacitors</a:t>
            </a:r>
            <a:endParaRPr lang="en-GB" dirty="0"/>
          </a:p>
          <a:p>
            <a:pPr lvl="1"/>
            <a:r>
              <a:rPr lang="en-GB" dirty="0"/>
              <a:t>Consolidation of the Auxiliary Power Supply of all </a:t>
            </a:r>
            <a:r>
              <a:rPr lang="en-GB" dirty="0" smtClean="0"/>
              <a:t>LHC600A-10V </a:t>
            </a:r>
            <a:r>
              <a:rPr lang="en-GB" dirty="0"/>
              <a:t>converters : </a:t>
            </a:r>
            <a:r>
              <a:rPr lang="en-GB" dirty="0" smtClean="0"/>
              <a:t>change </a:t>
            </a:r>
            <a:r>
              <a:rPr lang="en-GB" dirty="0"/>
              <a:t>of a MOSFET sensitive to SEU</a:t>
            </a:r>
          </a:p>
          <a:p>
            <a:pPr lvl="1"/>
            <a:r>
              <a:rPr lang="en-GB" dirty="0" smtClean="0"/>
              <a:t>Addition </a:t>
            </a:r>
            <a:r>
              <a:rPr lang="en-GB" dirty="0" smtClean="0"/>
              <a:t>of </a:t>
            </a:r>
            <a:r>
              <a:rPr lang="en-GB" dirty="0" err="1" smtClean="0"/>
              <a:t>FWT_aux</a:t>
            </a:r>
            <a:r>
              <a:rPr lang="en-GB" dirty="0" smtClean="0"/>
              <a:t> on the RB converters (ECR being written)</a:t>
            </a:r>
          </a:p>
          <a:p>
            <a:pPr lvl="1"/>
            <a:r>
              <a:rPr lang="en-GB" dirty="0" smtClean="0"/>
              <a:t>Change of DCCTs on the RD4 converters at point 4 (old ECR)</a:t>
            </a:r>
          </a:p>
          <a:p>
            <a:pPr lvl="1"/>
            <a:r>
              <a:rPr lang="en-GB" dirty="0" smtClean="0"/>
              <a:t>Addition of a DC cable on the circuits RQ4 at point 5 (ECR Totem)</a:t>
            </a:r>
          </a:p>
          <a:p>
            <a:pPr lvl="1"/>
            <a:r>
              <a:rPr lang="en-GB" dirty="0" smtClean="0"/>
              <a:t>Change of the DC cables of RQX and RTQX2 in USC55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9967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has been changed in </a:t>
            </a:r>
            <a:r>
              <a:rPr lang="en-GB" dirty="0" smtClean="0"/>
              <a:t>LS1_cont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996" y="843932"/>
            <a:ext cx="7954470" cy="5559228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QPS</a:t>
            </a:r>
            <a:r>
              <a:rPr lang="en-GB" i="1" dirty="0" smtClean="0"/>
              <a:t> (courtesy of R. Denz)</a:t>
            </a:r>
            <a:endParaRPr lang="en-GB" b="1" i="1" dirty="0" smtClean="0"/>
          </a:p>
          <a:p>
            <a:pPr algn="just"/>
            <a:r>
              <a:rPr lang="en-US" dirty="0" smtClean="0"/>
              <a:t>Substantial </a:t>
            </a:r>
            <a:r>
              <a:rPr lang="en-US" dirty="0"/>
              <a:t>upgrade &amp; revision of QPS (and LHC …)</a:t>
            </a:r>
          </a:p>
          <a:p>
            <a:pPr lvl="1" algn="just"/>
            <a:r>
              <a:rPr lang="en-US" dirty="0"/>
              <a:t>Main dipole protection systems </a:t>
            </a:r>
            <a:r>
              <a:rPr lang="en-US" dirty="0" smtClean="0"/>
              <a:t>(all yellow racks have been removed from the tunnel)</a:t>
            </a:r>
            <a:endParaRPr lang="en-US" dirty="0"/>
          </a:p>
          <a:p>
            <a:pPr lvl="1"/>
            <a:r>
              <a:rPr lang="en-US" dirty="0"/>
              <a:t>R2E related upgrades:</a:t>
            </a:r>
          </a:p>
          <a:p>
            <a:pPr lvl="2"/>
            <a:r>
              <a:rPr lang="en-US" dirty="0"/>
              <a:t>Relocation in point 1 &amp; 5</a:t>
            </a:r>
          </a:p>
          <a:p>
            <a:pPr lvl="2"/>
            <a:r>
              <a:rPr lang="en-US" dirty="0"/>
              <a:t>IPQ and 600 A protection hardware upgrade</a:t>
            </a:r>
          </a:p>
          <a:p>
            <a:pPr lvl="1"/>
            <a:r>
              <a:rPr lang="en-US" dirty="0"/>
              <a:t>QPS firmware revision &amp; upgrade (DAQ systems + protection systems)</a:t>
            </a:r>
          </a:p>
          <a:p>
            <a:pPr lvl="1"/>
            <a:r>
              <a:rPr lang="en-GB" dirty="0"/>
              <a:t>QPS supervision upgrade (field-bus, gateways, libraries …)</a:t>
            </a:r>
          </a:p>
          <a:p>
            <a:pPr lvl="1" algn="just"/>
            <a:r>
              <a:rPr lang="en-GB" dirty="0"/>
              <a:t>QPS instrumentation</a:t>
            </a:r>
          </a:p>
          <a:p>
            <a:pPr lvl="2" algn="just"/>
            <a:r>
              <a:rPr lang="en-GB" dirty="0"/>
              <a:t>Almost all cables have been accessed</a:t>
            </a:r>
          </a:p>
          <a:p>
            <a:pPr lvl="2" algn="just"/>
            <a:r>
              <a:rPr lang="en-GB" dirty="0"/>
              <a:t>New cables &amp; connectors, re-routed cables</a:t>
            </a:r>
          </a:p>
          <a:p>
            <a:pPr lvl="1" algn="just"/>
            <a:r>
              <a:rPr lang="en-GB" dirty="0"/>
              <a:t>UPS </a:t>
            </a:r>
            <a:r>
              <a:rPr lang="en-GB" dirty="0" smtClean="0"/>
              <a:t>upgrade</a:t>
            </a:r>
          </a:p>
          <a:p>
            <a:pPr lvl="1" algn="just"/>
            <a:r>
              <a:rPr lang="en-GB" dirty="0"/>
              <a:t>Protection units for IPQ, IPD protection after revision and upgrade</a:t>
            </a:r>
          </a:p>
          <a:p>
            <a:pPr lvl="2" algn="just"/>
            <a:r>
              <a:rPr lang="en-GB" dirty="0"/>
              <a:t>68 protection units housing up to 15 circuit boards each</a:t>
            </a:r>
          </a:p>
          <a:p>
            <a:pPr lvl="2" algn="just"/>
            <a:r>
              <a:rPr lang="en-GB" dirty="0"/>
              <a:t>Instrumentation cabling for the IPQ circuits has been modified to achieve better EMC immunity especially during power outages   </a:t>
            </a:r>
          </a:p>
          <a:p>
            <a:pPr lvl="1" algn="just"/>
            <a:r>
              <a:rPr lang="en-GB" dirty="0"/>
              <a:t>Protection  systems for inner triplet protection</a:t>
            </a:r>
          </a:p>
          <a:p>
            <a:pPr lvl="2" algn="just"/>
            <a:r>
              <a:rPr lang="en-GB" dirty="0"/>
              <a:t>Relocation of systems currently installed in UJ14,16, 56 within R2E upgrade</a:t>
            </a:r>
          </a:p>
          <a:p>
            <a:pPr lvl="2" algn="just"/>
            <a:r>
              <a:rPr lang="en-GB" dirty="0"/>
              <a:t>Only 8 systems (+ IT corrector protection) but a catastrophic failure could have very serious consequences for LHC operation (no IT spares!) </a:t>
            </a:r>
          </a:p>
          <a:p>
            <a:pPr lvl="1" algn="just"/>
            <a:r>
              <a:rPr lang="en-GB" dirty="0"/>
              <a:t>Protection systems for 600 A</a:t>
            </a:r>
          </a:p>
          <a:p>
            <a:pPr lvl="2" algn="just"/>
            <a:r>
              <a:rPr lang="en-GB" dirty="0"/>
              <a:t>Most sophisticated quench detection systems in LHC</a:t>
            </a:r>
          </a:p>
          <a:p>
            <a:pPr lvl="2" algn="just"/>
            <a:r>
              <a:rPr lang="en-GB" dirty="0"/>
              <a:t>114 protection units housing up to 17 circuit boards each</a:t>
            </a:r>
          </a:p>
          <a:p>
            <a:pPr lvl="2" algn="just"/>
            <a:r>
              <a:rPr lang="en-GB" dirty="0"/>
              <a:t>28 units to be equipped with newly developed radiation tolerant quench detection systems</a:t>
            </a:r>
          </a:p>
          <a:p>
            <a:pPr lvl="1" algn="just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810124" y="2944593"/>
            <a:ext cx="4200525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2"/>
            <a:r>
              <a:rPr lang="en-US" i="1" dirty="0" smtClean="0"/>
              <a:t>“Some </a:t>
            </a:r>
            <a:r>
              <a:rPr lang="en-US" i="1" dirty="0"/>
              <a:t>faults, e.g. related to improper assembly of cables and connectors may </a:t>
            </a:r>
            <a:r>
              <a:rPr lang="en-US" i="1" dirty="0" smtClean="0"/>
              <a:t>‘sleep’ </a:t>
            </a:r>
            <a:r>
              <a:rPr lang="en-US" i="1" dirty="0"/>
              <a:t>for quite a long time </a:t>
            </a:r>
            <a:r>
              <a:rPr lang="en-US" i="1" dirty="0" smtClean="0"/>
              <a:t>…” R.D.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98006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has been changed in LS1_cont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EE</a:t>
            </a:r>
          </a:p>
          <a:p>
            <a:r>
              <a:rPr lang="en-GB" dirty="0" smtClean="0"/>
              <a:t>Major maintenance on the 13 kA </a:t>
            </a:r>
            <a:r>
              <a:rPr lang="en-GB" dirty="0" smtClean="0"/>
              <a:t>EE</a:t>
            </a:r>
          </a:p>
          <a:p>
            <a:pPr lvl="1"/>
            <a:r>
              <a:rPr lang="en-GB" dirty="0" smtClean="0"/>
              <a:t>Circuit breaker contact cleaning</a:t>
            </a:r>
          </a:p>
          <a:p>
            <a:pPr lvl="1"/>
            <a:r>
              <a:rPr lang="en-GB" dirty="0" smtClean="0"/>
              <a:t>New relays</a:t>
            </a:r>
            <a:endParaRPr lang="en-GB" dirty="0" smtClean="0"/>
          </a:p>
          <a:p>
            <a:r>
              <a:rPr lang="en-GB" dirty="0" smtClean="0"/>
              <a:t>Addition of </a:t>
            </a:r>
            <a:r>
              <a:rPr lang="en-GB" dirty="0" err="1" smtClean="0"/>
              <a:t>snubbers</a:t>
            </a:r>
            <a:r>
              <a:rPr lang="en-GB" dirty="0" smtClean="0"/>
              <a:t> on the Main Quads</a:t>
            </a:r>
          </a:p>
          <a:p>
            <a:r>
              <a:rPr lang="en-GB" dirty="0" smtClean="0"/>
              <a:t>Major maintenance campaign also on the 600 A EE systems</a:t>
            </a:r>
          </a:p>
          <a:p>
            <a:pPr marL="0" indent="0">
              <a:buNone/>
            </a:pPr>
            <a:r>
              <a:rPr lang="en-GB" b="1" dirty="0" smtClean="0"/>
              <a:t>PIC</a:t>
            </a:r>
          </a:p>
          <a:p>
            <a:r>
              <a:rPr lang="en-GB" dirty="0" smtClean="0"/>
              <a:t>Relocation of several racks due to R2E</a:t>
            </a:r>
          </a:p>
          <a:p>
            <a:r>
              <a:rPr lang="en-GB" dirty="0" smtClean="0"/>
              <a:t>Change of the firmware</a:t>
            </a:r>
          </a:p>
          <a:p>
            <a:pPr marL="0" indent="0">
              <a:buNone/>
            </a:pPr>
            <a:r>
              <a:rPr lang="en-GB" b="1" dirty="0" smtClean="0"/>
              <a:t>Electrical distribution</a:t>
            </a:r>
          </a:p>
          <a:p>
            <a:r>
              <a:rPr lang="en-GB" dirty="0" smtClean="0"/>
              <a:t>New WCC cables pulled in few points and sheaths changed in many locations</a:t>
            </a:r>
          </a:p>
          <a:p>
            <a:r>
              <a:rPr lang="en-GB" dirty="0" smtClean="0"/>
              <a:t>New UPS, with full redundancy (tests being organized by V. </a:t>
            </a:r>
            <a:r>
              <a:rPr lang="en-GB" dirty="0" err="1" smtClean="0"/>
              <a:t>Cheareyre</a:t>
            </a:r>
            <a:r>
              <a:rPr lang="en-GB" dirty="0" smtClean="0"/>
              <a:t> and I. Romera)</a:t>
            </a:r>
          </a:p>
          <a:p>
            <a:pPr marL="0" indent="0">
              <a:buNone/>
            </a:pPr>
            <a:r>
              <a:rPr lang="en-GB" b="1" dirty="0" smtClean="0"/>
              <a:t>…..</a:t>
            </a:r>
          </a:p>
        </p:txBody>
      </p:sp>
      <p:sp>
        <p:nvSpPr>
          <p:cNvPr id="5" name="Rectangle 4"/>
          <p:cNvSpPr/>
          <p:nvPr/>
        </p:nvSpPr>
        <p:spPr>
          <a:xfrm>
            <a:off x="1390650" y="5085487"/>
            <a:ext cx="72866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QPS is a brand new system (but very detailed and systematic IST procedures)</a:t>
            </a:r>
          </a:p>
          <a:p>
            <a:r>
              <a:rPr lang="en-GB" dirty="0"/>
              <a:t>PCs should have fixed some weaknesses shown in </a:t>
            </a:r>
            <a:r>
              <a:rPr lang="en-GB" dirty="0" smtClean="0"/>
              <a:t>March’13</a:t>
            </a:r>
          </a:p>
          <a:p>
            <a:r>
              <a:rPr lang="en-GB" dirty="0" smtClean="0"/>
              <a:t>The WCC and their connections have to be revalidated</a:t>
            </a:r>
            <a:endParaRPr lang="en-GB" dirty="0"/>
          </a:p>
          <a:p>
            <a:r>
              <a:rPr lang="en-GB" dirty="0" smtClean="0"/>
              <a:t>Many modifications all around the LHC…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8199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 of the test of the LHC technical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Most of the above modifications will be tested by the owners with the Individual System Tests</a:t>
            </a:r>
          </a:p>
          <a:p>
            <a:r>
              <a:rPr lang="en-GB" dirty="0" smtClean="0"/>
              <a:t>The final validation only comes with the test with current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86" t="17498" r="15229" b="8994"/>
          <a:stretch/>
        </p:blipFill>
        <p:spPr bwMode="auto">
          <a:xfrm>
            <a:off x="2162174" y="1847492"/>
            <a:ext cx="6158865" cy="4616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467100" y="4155989"/>
            <a:ext cx="397192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479481" y="4394114"/>
            <a:ext cx="356901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261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Short-circuit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0" t="17497" r="15229" b="8857"/>
          <a:stretch/>
        </p:blipFill>
        <p:spPr bwMode="auto">
          <a:xfrm>
            <a:off x="849856" y="879951"/>
            <a:ext cx="7463647" cy="5597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346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58" t="6142" r="4533" b="4286"/>
          <a:stretch/>
        </p:blipFill>
        <p:spPr bwMode="auto">
          <a:xfrm>
            <a:off x="5612768" y="1012136"/>
            <a:ext cx="3381841" cy="47885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SCT: where and </a:t>
            </a:r>
            <a:r>
              <a:rPr lang="en-GB" dirty="0" smtClean="0"/>
              <a:t>why; how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761" y="882032"/>
            <a:ext cx="5237825" cy="5559228"/>
          </a:xfrm>
        </p:spPr>
        <p:txBody>
          <a:bodyPr/>
          <a:lstStyle/>
          <a:p>
            <a:pPr lvl="0"/>
            <a:r>
              <a:rPr lang="en-GB" dirty="0" smtClean="0"/>
              <a:t>Change of the </a:t>
            </a:r>
            <a:r>
              <a:rPr lang="en-GB" dirty="0"/>
              <a:t>WCC </a:t>
            </a:r>
            <a:r>
              <a:rPr lang="en-GB" dirty="0" smtClean="0"/>
              <a:t>sheaths </a:t>
            </a:r>
            <a:r>
              <a:rPr lang="en-GB" sz="1400" dirty="0" smtClean="0"/>
              <a:t>(UA47</a:t>
            </a:r>
            <a:r>
              <a:rPr lang="en-GB" sz="1400" dirty="0"/>
              <a:t>, UA63, UA67, UA83, UA87, RA32)</a:t>
            </a:r>
            <a:endParaRPr lang="en-US" dirty="0"/>
          </a:p>
          <a:p>
            <a:pPr lvl="0"/>
            <a:r>
              <a:rPr lang="en-GB" dirty="0"/>
              <a:t>Replacement of the </a:t>
            </a:r>
            <a:r>
              <a:rPr lang="en-GB" dirty="0" smtClean="0"/>
              <a:t>WCC </a:t>
            </a:r>
            <a:r>
              <a:rPr lang="en-GB" sz="1400" dirty="0" smtClean="0"/>
              <a:t>(IT </a:t>
            </a:r>
            <a:r>
              <a:rPr lang="en-GB" sz="1400" dirty="0"/>
              <a:t>main circuit in IP5L)</a:t>
            </a:r>
            <a:endParaRPr lang="en-US" sz="1400" dirty="0"/>
          </a:p>
          <a:p>
            <a:pPr lvl="0"/>
            <a:r>
              <a:rPr lang="en-GB" dirty="0"/>
              <a:t>Power converters and/or PIC racks relocation, due to the LHC availability improvement in the frame of R2E project </a:t>
            </a:r>
            <a:r>
              <a:rPr lang="en-GB" sz="1400" dirty="0"/>
              <a:t>(IT circuits of IP1L/R and IP5R)</a:t>
            </a:r>
            <a:endParaRPr lang="en-US" sz="1400" dirty="0"/>
          </a:p>
          <a:p>
            <a:r>
              <a:rPr lang="en-GB" dirty="0"/>
              <a:t>Modification of the EE system </a:t>
            </a:r>
            <a:r>
              <a:rPr lang="en-GB" dirty="0" smtClean="0"/>
              <a:t>of </a:t>
            </a:r>
            <a:r>
              <a:rPr lang="en-GB" dirty="0"/>
              <a:t>the 13 kA </a:t>
            </a:r>
            <a:r>
              <a:rPr lang="en-GB" dirty="0" smtClean="0"/>
              <a:t>circuits </a:t>
            </a:r>
            <a:r>
              <a:rPr lang="en-GB" sz="1400" dirty="0" smtClean="0"/>
              <a:t>(</a:t>
            </a:r>
            <a:r>
              <a:rPr lang="en-GB" sz="1400" b="1" dirty="0" smtClean="0"/>
              <a:t>all points</a:t>
            </a:r>
            <a:r>
              <a:rPr lang="en-GB" sz="1400" dirty="0" smtClean="0"/>
              <a:t>)</a:t>
            </a:r>
            <a:endParaRPr lang="en-US" sz="1400" dirty="0"/>
          </a:p>
          <a:p>
            <a:r>
              <a:rPr lang="en-US" dirty="0"/>
              <a:t>Maintenance/upgrade of the 600 A EE </a:t>
            </a:r>
            <a:r>
              <a:rPr lang="en-US" dirty="0" smtClean="0"/>
              <a:t>systems	     </a:t>
            </a:r>
            <a:r>
              <a:rPr lang="en-US" sz="1400" dirty="0" smtClean="0"/>
              <a:t>(</a:t>
            </a:r>
            <a:r>
              <a:rPr lang="en-US" sz="1400" b="1" dirty="0" smtClean="0"/>
              <a:t>all points</a:t>
            </a:r>
            <a:r>
              <a:rPr lang="en-US" sz="1400" dirty="0" smtClean="0"/>
              <a:t>)</a:t>
            </a:r>
            <a:endParaRPr lang="en-GB" sz="1400" dirty="0"/>
          </a:p>
          <a:p>
            <a:endParaRPr lang="en-GB" dirty="0"/>
          </a:p>
        </p:txBody>
      </p:sp>
      <p:pic>
        <p:nvPicPr>
          <p:cNvPr id="4" name="Picture 6" descr="G:\Workspaces\s\SMACC\CSI_MPojer\Photos\SCT\20131108_0041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339" y="3809702"/>
            <a:ext cx="3282993" cy="2462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16" t="16811" r="33742" b="55349"/>
          <a:stretch/>
        </p:blipFill>
        <p:spPr bwMode="auto">
          <a:xfrm>
            <a:off x="5202314" y="4236310"/>
            <a:ext cx="3577700" cy="1844893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7537142" y="4580878"/>
            <a:ext cx="426128" cy="103868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983555" y="4279034"/>
            <a:ext cx="15686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For Main circuits</a:t>
            </a:r>
            <a:endParaRPr lang="en-GB" sz="1600" dirty="0"/>
          </a:p>
        </p:txBody>
      </p:sp>
      <p:pic>
        <p:nvPicPr>
          <p:cNvPr id="9" name="Picture 4" descr="G:\Workspaces\s\SMACC\CSI_MPojer\Photos\SCT\20131108_00431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89921" y="3962848"/>
            <a:ext cx="2688785" cy="201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7963270" y="4780782"/>
            <a:ext cx="452761" cy="23510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00100" y="6182185"/>
            <a:ext cx="4263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Courtesy of G.H. Hemelsoet and </a:t>
            </a:r>
            <a:r>
              <a:rPr lang="en-GB" i="1" dirty="0" err="1" smtClean="0"/>
              <a:t>E.Veyrunes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548288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test sequence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996" y="796307"/>
            <a:ext cx="3966529" cy="5559228"/>
          </a:xfrm>
        </p:spPr>
        <p:txBody>
          <a:bodyPr/>
          <a:lstStyle/>
          <a:p>
            <a:pPr lvl="0"/>
            <a:r>
              <a:rPr lang="en-GB" dirty="0"/>
              <a:t>13 kA circuits:</a:t>
            </a:r>
          </a:p>
          <a:p>
            <a:pPr lvl="1"/>
            <a:r>
              <a:rPr lang="en-GB" dirty="0" smtClean="0"/>
              <a:t>Energy Extraction high voltage qualification</a:t>
            </a:r>
            <a:endParaRPr lang="en-GB" dirty="0"/>
          </a:p>
          <a:p>
            <a:pPr lvl="1"/>
            <a:r>
              <a:rPr lang="en-GB" dirty="0"/>
              <a:t>EE </a:t>
            </a:r>
            <a:r>
              <a:rPr lang="en-GB" dirty="0" smtClean="0"/>
              <a:t>Individual System Test</a:t>
            </a:r>
            <a:endParaRPr lang="en-GB" dirty="0"/>
          </a:p>
          <a:p>
            <a:pPr lvl="1"/>
            <a:r>
              <a:rPr lang="en-GB" dirty="0"/>
              <a:t>Interlock signals verification:</a:t>
            </a:r>
          </a:p>
          <a:p>
            <a:pPr lvl="2"/>
            <a:r>
              <a:rPr lang="en-GB" dirty="0"/>
              <a:t>Water cable cooling</a:t>
            </a:r>
          </a:p>
          <a:p>
            <a:pPr lvl="2"/>
            <a:r>
              <a:rPr lang="en-GB" dirty="0"/>
              <a:t>FPA @different current levels</a:t>
            </a:r>
          </a:p>
          <a:p>
            <a:pPr lvl="1"/>
            <a:r>
              <a:rPr lang="en-GB" dirty="0"/>
              <a:t>Conical connection R </a:t>
            </a:r>
            <a:r>
              <a:rPr lang="en-GB" dirty="0" smtClean="0"/>
              <a:t>verification</a:t>
            </a:r>
          </a:p>
          <a:p>
            <a:pPr lvl="1"/>
            <a:r>
              <a:rPr lang="en-GB" dirty="0" smtClean="0"/>
              <a:t>EE current sharing verification</a:t>
            </a:r>
            <a:endParaRPr lang="en-GB" dirty="0"/>
          </a:p>
          <a:p>
            <a:pPr lvl="1"/>
            <a:r>
              <a:rPr lang="en-GB" dirty="0"/>
              <a:t>Heat run (12h or 24h)</a:t>
            </a:r>
          </a:p>
          <a:p>
            <a:r>
              <a:rPr lang="en-GB" dirty="0"/>
              <a:t>6 kA</a:t>
            </a:r>
          </a:p>
          <a:p>
            <a:pPr lvl="1"/>
            <a:r>
              <a:rPr lang="en-GB" dirty="0"/>
              <a:t>Heat run</a:t>
            </a:r>
          </a:p>
          <a:p>
            <a:r>
              <a:rPr lang="en-GB" dirty="0"/>
              <a:t>600 </a:t>
            </a:r>
            <a:r>
              <a:rPr lang="en-GB" dirty="0" smtClean="0"/>
              <a:t>A</a:t>
            </a:r>
            <a:endParaRPr lang="en-GB" dirty="0"/>
          </a:p>
          <a:p>
            <a:pPr lvl="1"/>
            <a:r>
              <a:rPr lang="en-GB" dirty="0" smtClean="0"/>
              <a:t>EE IST</a:t>
            </a:r>
          </a:p>
          <a:p>
            <a:pPr lvl="1"/>
            <a:r>
              <a:rPr lang="en-GB" dirty="0" smtClean="0"/>
              <a:t>EE validation and current sharing verification</a:t>
            </a:r>
          </a:p>
          <a:p>
            <a:pPr lvl="1"/>
            <a:r>
              <a:rPr lang="en-GB" dirty="0" smtClean="0"/>
              <a:t>In </a:t>
            </a:r>
            <a:r>
              <a:rPr lang="en-GB" dirty="0"/>
              <a:t>order to avoid the </a:t>
            </a:r>
            <a:r>
              <a:rPr lang="en-GB" dirty="0" smtClean="0"/>
              <a:t>disconnection of the cables from the DFB (potential risk for the V-taps connectors) the PC is short-circuited on the EE system via additional </a:t>
            </a:r>
            <a:r>
              <a:rPr lang="en-GB" dirty="0"/>
              <a:t>3.5 m long 120 mm</a:t>
            </a:r>
            <a:r>
              <a:rPr lang="en-GB" baseline="30000" dirty="0"/>
              <a:t>2</a:t>
            </a:r>
            <a:r>
              <a:rPr lang="en-GB" dirty="0"/>
              <a:t> </a:t>
            </a:r>
            <a:r>
              <a:rPr lang="en-GB" dirty="0" smtClean="0"/>
              <a:t>cables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+ SC installation few days before and   PC setup for all, before test with current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4694880" y="1037939"/>
            <a:ext cx="4020318" cy="2543142"/>
            <a:chOff x="67050" y="3803739"/>
            <a:chExt cx="4020318" cy="2543142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285" t="33268" r="11801" b="13657"/>
            <a:stretch/>
          </p:blipFill>
          <p:spPr bwMode="auto">
            <a:xfrm>
              <a:off x="310896" y="4023360"/>
              <a:ext cx="3776472" cy="2323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483754" y="4096512"/>
              <a:ext cx="13082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One RB conn.</a:t>
              </a:r>
              <a:endParaRPr lang="en-GB" sz="1600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1600200" y="4892040"/>
              <a:ext cx="493776" cy="6400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069848" y="4672584"/>
              <a:ext cx="7416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Current</a:t>
              </a:r>
              <a:endParaRPr lang="en-GB" sz="1400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 flipV="1">
              <a:off x="1929384" y="5349240"/>
              <a:ext cx="303439" cy="19202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081103" y="5477256"/>
              <a:ext cx="7344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Voltage</a:t>
              </a:r>
              <a:endParaRPr lang="en-GB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798064" y="4611029"/>
              <a:ext cx="856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0.3 </a:t>
              </a:r>
              <a:r>
                <a:rPr lang="en-GB" dirty="0" err="1" smtClean="0">
                  <a:latin typeface="Symbol" panose="05050102010706020507" pitchFamily="18" charset="2"/>
                </a:rPr>
                <a:t>mW</a:t>
              </a:r>
              <a:endParaRPr lang="en-GB" dirty="0">
                <a:latin typeface="Symbol" panose="05050102010706020507" pitchFamily="18" charset="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-256500" y="4127289"/>
              <a:ext cx="954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Current[A</a:t>
              </a:r>
              <a:r>
                <a:rPr lang="en-GB" sz="1400" dirty="0"/>
                <a:t>]</a:t>
              </a:r>
            </a:p>
          </p:txBody>
        </p:sp>
      </p:grpSp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7" t="27371" r="46057" b="32720"/>
          <a:stretch/>
        </p:blipFill>
        <p:spPr bwMode="auto">
          <a:xfrm>
            <a:off x="5009188" y="3934443"/>
            <a:ext cx="2272827" cy="16250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2" t="18320" r="45714" b="40840"/>
          <a:stretch/>
        </p:blipFill>
        <p:spPr bwMode="auto">
          <a:xfrm>
            <a:off x="6677978" y="4684827"/>
            <a:ext cx="2300749" cy="16629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72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are we?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4724" y="882032"/>
            <a:ext cx="4343051" cy="5559228"/>
          </a:xfrm>
        </p:spPr>
        <p:txBody>
          <a:bodyPr/>
          <a:lstStyle/>
          <a:p>
            <a:r>
              <a:rPr lang="en-US" dirty="0" smtClean="0"/>
              <a:t>UA47:</a:t>
            </a:r>
          </a:p>
          <a:p>
            <a:pPr lvl="1"/>
            <a:r>
              <a:rPr lang="en-US" dirty="0" smtClean="0"/>
              <a:t>13 </a:t>
            </a:r>
            <a:r>
              <a:rPr lang="en-US" dirty="0"/>
              <a:t>kA and 6 kA PCs </a:t>
            </a:r>
            <a:r>
              <a:rPr lang="en-US" dirty="0" smtClean="0"/>
              <a:t>validated</a:t>
            </a:r>
          </a:p>
          <a:p>
            <a:pPr lvl="1"/>
            <a:r>
              <a:rPr lang="en-US" dirty="0" smtClean="0"/>
              <a:t>EE </a:t>
            </a:r>
            <a:r>
              <a:rPr lang="en-US" dirty="0"/>
              <a:t>HV test still to be </a:t>
            </a:r>
            <a:r>
              <a:rPr lang="en-US" dirty="0" smtClean="0"/>
              <a:t>done</a:t>
            </a:r>
          </a:p>
          <a:p>
            <a:pPr lvl="1"/>
            <a:r>
              <a:rPr lang="en-US" dirty="0" smtClean="0"/>
              <a:t>EE </a:t>
            </a:r>
            <a:r>
              <a:rPr lang="en-US" dirty="0"/>
              <a:t>IST still to be </a:t>
            </a:r>
            <a:r>
              <a:rPr lang="en-US" dirty="0" smtClean="0"/>
              <a:t>done</a:t>
            </a:r>
          </a:p>
          <a:p>
            <a:pPr lvl="1"/>
            <a:r>
              <a:rPr lang="en-US" dirty="0" smtClean="0"/>
              <a:t>600 </a:t>
            </a:r>
            <a:r>
              <a:rPr lang="en-US" dirty="0"/>
              <a:t>A circuit have not been tested</a:t>
            </a:r>
          </a:p>
          <a:p>
            <a:r>
              <a:rPr lang="en-US" dirty="0" smtClean="0"/>
              <a:t>UA63 </a:t>
            </a:r>
            <a:r>
              <a:rPr lang="en-US" dirty="0"/>
              <a:t>+ </a:t>
            </a:r>
            <a:r>
              <a:rPr lang="en-US" dirty="0" smtClean="0"/>
              <a:t>UA67</a:t>
            </a:r>
          </a:p>
          <a:p>
            <a:pPr lvl="1"/>
            <a:r>
              <a:rPr lang="en-US" dirty="0" smtClean="0"/>
              <a:t>13 </a:t>
            </a:r>
            <a:r>
              <a:rPr lang="en-US" dirty="0"/>
              <a:t>kA and 6 kA PCs fully validated (wrong water interlock cabling has been corrected). Problem with conical connection of RQF.A63 found and </a:t>
            </a:r>
            <a:r>
              <a:rPr lang="en-US" dirty="0" smtClean="0"/>
              <a:t>solved</a:t>
            </a:r>
          </a:p>
          <a:p>
            <a:pPr lvl="1"/>
            <a:r>
              <a:rPr lang="en-US" dirty="0" smtClean="0"/>
              <a:t>RQ4.R6 </a:t>
            </a:r>
            <a:r>
              <a:rPr lang="en-US" dirty="0"/>
              <a:t>and </a:t>
            </a:r>
            <a:r>
              <a:rPr lang="en-US" dirty="0" smtClean="0"/>
              <a:t>RQ4.L6 </a:t>
            </a:r>
            <a:r>
              <a:rPr lang="en-US" dirty="0"/>
              <a:t>not included in the test campaign as no change </a:t>
            </a:r>
            <a:r>
              <a:rPr lang="en-US" dirty="0" smtClean="0"/>
              <a:t>occurred</a:t>
            </a:r>
          </a:p>
          <a:p>
            <a:pPr lvl="1"/>
            <a:r>
              <a:rPr lang="en-US" dirty="0" smtClean="0"/>
              <a:t>600 </a:t>
            </a:r>
            <a:r>
              <a:rPr lang="en-US" dirty="0"/>
              <a:t>A circuits with EE have been fully validated (the circuits located in the UA67 </a:t>
            </a:r>
            <a:r>
              <a:rPr lang="en-US" dirty="0" smtClean="0"/>
              <a:t>went through </a:t>
            </a:r>
            <a:r>
              <a:rPr lang="en-US" dirty="0"/>
              <a:t>a long heat run to validate the status after the flood occurred in the area)</a:t>
            </a:r>
          </a:p>
          <a:p>
            <a:r>
              <a:rPr lang="en-US" dirty="0" smtClean="0"/>
              <a:t>RR73 </a:t>
            </a:r>
            <a:r>
              <a:rPr lang="en-US" dirty="0"/>
              <a:t>+ </a:t>
            </a:r>
            <a:r>
              <a:rPr lang="en-US" dirty="0" smtClean="0"/>
              <a:t>RR77</a:t>
            </a:r>
          </a:p>
          <a:p>
            <a:pPr lvl="1"/>
            <a:r>
              <a:rPr lang="en-US" dirty="0" smtClean="0"/>
              <a:t>RB </a:t>
            </a:r>
            <a:r>
              <a:rPr lang="en-US" dirty="0"/>
              <a:t>cables and EE systems validated (by connection of RQTL7 </a:t>
            </a:r>
            <a:r>
              <a:rPr lang="en-US" dirty="0" smtClean="0"/>
              <a:t>PC)</a:t>
            </a:r>
          </a:p>
          <a:p>
            <a:pPr lvl="1"/>
            <a:r>
              <a:rPr lang="en-US" dirty="0" smtClean="0"/>
              <a:t>600 </a:t>
            </a:r>
            <a:r>
              <a:rPr lang="en-US" dirty="0"/>
              <a:t>A circuits with EE validated. A special configuration was used as the installation of short circuit between the EE and the PC </a:t>
            </a:r>
            <a:r>
              <a:rPr lang="en-US" dirty="0" smtClean="0"/>
              <a:t>was </a:t>
            </a:r>
            <a:r>
              <a:rPr lang="en-US" dirty="0"/>
              <a:t>not possible in this area</a:t>
            </a:r>
          </a:p>
          <a:p>
            <a:endParaRPr lang="en-GB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8" t="8669" r="12154" b="1579"/>
          <a:stretch/>
        </p:blipFill>
        <p:spPr bwMode="auto">
          <a:xfrm>
            <a:off x="136419" y="465512"/>
            <a:ext cx="4352847" cy="6242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1778875" y="234268"/>
            <a:ext cx="601980" cy="465512"/>
            <a:chOff x="1959850" y="234268"/>
            <a:chExt cx="601980" cy="465512"/>
          </a:xfrm>
        </p:grpSpPr>
        <p:sp>
          <p:nvSpPr>
            <p:cNvPr id="4" name="Down Arrow 3"/>
            <p:cNvSpPr/>
            <p:nvPr/>
          </p:nvSpPr>
          <p:spPr>
            <a:xfrm>
              <a:off x="1959850" y="303540"/>
              <a:ext cx="601980" cy="39624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030077" y="234268"/>
              <a:ext cx="4788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 smtClean="0">
                  <a:solidFill>
                    <a:schemeClr val="bg1"/>
                  </a:solidFill>
                </a:rPr>
                <a:t>We are here</a:t>
              </a:r>
              <a:endParaRPr lang="en-GB" sz="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907376" y="327012"/>
            <a:ext cx="61734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August</a:t>
            </a:r>
            <a:endParaRPr lang="en-GB" sz="1200" dirty="0"/>
          </a:p>
        </p:txBody>
      </p:sp>
      <p:pic>
        <p:nvPicPr>
          <p:cNvPr id="10" name="Picture 9" descr="Screen Shot 2014-04-17 at 12.08.07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1" r="6733"/>
          <a:stretch/>
        </p:blipFill>
        <p:spPr>
          <a:xfrm>
            <a:off x="1018330" y="4756718"/>
            <a:ext cx="7236129" cy="14404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35813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6450</TotalTime>
  <Words>1775</Words>
  <Application>Microsoft Office PowerPoint</Application>
  <PresentationFormat>On-screen Show (4:3)</PresentationFormat>
  <Paragraphs>211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Short circuit tests and  post-LS1 powering test campaign </vt:lpstr>
      <vt:lpstr>What has been changed in LS1…(apart all ICs in the arcs)…</vt:lpstr>
      <vt:lpstr>What has been changed in LS1_cont</vt:lpstr>
      <vt:lpstr>What has been changed in LS1_cont</vt:lpstr>
      <vt:lpstr>Aim of the test of the LHC technical system</vt:lpstr>
      <vt:lpstr>The Short-circuit tests</vt:lpstr>
      <vt:lpstr>SCT: where and why; how</vt:lpstr>
      <vt:lpstr>The test sequence</vt:lpstr>
      <vt:lpstr>Where are we?</vt:lpstr>
      <vt:lpstr>The powering tests: planning</vt:lpstr>
      <vt:lpstr>Zooming: 56 to 81</vt:lpstr>
      <vt:lpstr>Highlights</vt:lpstr>
      <vt:lpstr>“Levelling”</vt:lpstr>
      <vt:lpstr>Some numbers</vt:lpstr>
      <vt:lpstr>How is it done</vt:lpstr>
      <vt:lpstr>Automation: testing and analysis tools</vt:lpstr>
      <vt:lpstr>Concluding remarks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mpojer</dc:creator>
  <cp:lastModifiedBy>Mirko Pojer</cp:lastModifiedBy>
  <cp:revision>236</cp:revision>
  <dcterms:created xsi:type="dcterms:W3CDTF">2009-01-17T04:14:16Z</dcterms:created>
  <dcterms:modified xsi:type="dcterms:W3CDTF">2014-04-25T09:22:09Z</dcterms:modified>
</cp:coreProperties>
</file>